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6" r:id="rId31"/>
  </p:sldIdLst>
  <p:sldSz cx="11518900" cy="6483350"/>
  <p:notesSz cx="11518900" cy="648335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6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22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9863" y="1573378"/>
            <a:ext cx="8639175" cy="1744837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39863" y="3405260"/>
            <a:ext cx="8639175" cy="349006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59635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5670" indent="0" algn="ctr">
              <a:buNone/>
              <a:defRPr sz="151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262" y="6029515"/>
            <a:ext cx="2650807" cy="276999"/>
          </a:xfrm>
        </p:spPr>
        <p:txBody>
          <a:bodyPr/>
          <a:lstStyle/>
          <a:p>
            <a:fld id="{1CAED099-C3CC-49E1-BE59-DA8FE3574C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18585" y="6029515"/>
            <a:ext cx="3688080" cy="27699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98180" y="6029515"/>
            <a:ext cx="2650807" cy="276999"/>
          </a:xfrm>
        </p:spPr>
        <p:txBody>
          <a:bodyPr/>
          <a:lstStyle/>
          <a:p>
            <a:fld id="{45FAF5B9-1F9E-44E6-A365-1C17975A1C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00658" y="760141"/>
            <a:ext cx="5104017" cy="51071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968698" y="1702016"/>
            <a:ext cx="3379921" cy="3381992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7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12018" y="2517199"/>
            <a:ext cx="4992656" cy="1115166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805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12018" y="3734566"/>
            <a:ext cx="4992656" cy="77440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318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0"/>
            <a:ext cx="11522328" cy="10495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4697" y="1204214"/>
            <a:ext cx="9715855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0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69" y="180167"/>
            <a:ext cx="1131351" cy="571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9" Type="http://schemas.openxmlformats.org/officeDocument/2006/relationships/slideLayout" Target="../slideLayouts/slideLayout5.xml"/><Relationship Id="rId38" Type="http://schemas.openxmlformats.org/officeDocument/2006/relationships/image" Target="../media/image49.png"/><Relationship Id="rId37" Type="http://schemas.openxmlformats.org/officeDocument/2006/relationships/image" Target="../media/image48.png"/><Relationship Id="rId36" Type="http://schemas.openxmlformats.org/officeDocument/2006/relationships/image" Target="../media/image47.png"/><Relationship Id="rId35" Type="http://schemas.openxmlformats.org/officeDocument/2006/relationships/image" Target="../media/image46.png"/><Relationship Id="rId34" Type="http://schemas.openxmlformats.org/officeDocument/2006/relationships/image" Target="../media/image45.png"/><Relationship Id="rId33" Type="http://schemas.openxmlformats.org/officeDocument/2006/relationships/image" Target="../media/image44.png"/><Relationship Id="rId32" Type="http://schemas.openxmlformats.org/officeDocument/2006/relationships/image" Target="../media/image43.png"/><Relationship Id="rId31" Type="http://schemas.openxmlformats.org/officeDocument/2006/relationships/image" Target="../media/image42.png"/><Relationship Id="rId30" Type="http://schemas.openxmlformats.org/officeDocument/2006/relationships/image" Target="../media/image41.png"/><Relationship Id="rId3" Type="http://schemas.openxmlformats.org/officeDocument/2006/relationships/image" Target="../media/image14.png"/><Relationship Id="rId29" Type="http://schemas.openxmlformats.org/officeDocument/2006/relationships/image" Target="../media/image40.png"/><Relationship Id="rId28" Type="http://schemas.openxmlformats.org/officeDocument/2006/relationships/image" Target="../media/image39.png"/><Relationship Id="rId27" Type="http://schemas.openxmlformats.org/officeDocument/2006/relationships/image" Target="../media/image38.png"/><Relationship Id="rId26" Type="http://schemas.openxmlformats.org/officeDocument/2006/relationships/image" Target="../media/image37.png"/><Relationship Id="rId25" Type="http://schemas.openxmlformats.org/officeDocument/2006/relationships/image" Target="../media/image36.png"/><Relationship Id="rId24" Type="http://schemas.openxmlformats.org/officeDocument/2006/relationships/image" Target="../media/image35.png"/><Relationship Id="rId23" Type="http://schemas.openxmlformats.org/officeDocument/2006/relationships/image" Target="../media/image34.png"/><Relationship Id="rId22" Type="http://schemas.openxmlformats.org/officeDocument/2006/relationships/image" Target="../media/image33.png"/><Relationship Id="rId21" Type="http://schemas.openxmlformats.org/officeDocument/2006/relationships/image" Target="../media/image32.png"/><Relationship Id="rId20" Type="http://schemas.openxmlformats.org/officeDocument/2006/relationships/image" Target="../media/image31.png"/><Relationship Id="rId2" Type="http://schemas.openxmlformats.org/officeDocument/2006/relationships/image" Target="../media/image13.png"/><Relationship Id="rId19" Type="http://schemas.openxmlformats.org/officeDocument/2006/relationships/image" Target="../media/image30.png"/><Relationship Id="rId18" Type="http://schemas.openxmlformats.org/officeDocument/2006/relationships/image" Target="../media/image29.png"/><Relationship Id="rId17" Type="http://schemas.openxmlformats.org/officeDocument/2006/relationships/image" Target="../media/image28.png"/><Relationship Id="rId16" Type="http://schemas.openxmlformats.org/officeDocument/2006/relationships/image" Target="../media/image27.png"/><Relationship Id="rId15" Type="http://schemas.openxmlformats.org/officeDocument/2006/relationships/image" Target="../media/image26.png"/><Relationship Id="rId14" Type="http://schemas.openxmlformats.org/officeDocument/2006/relationships/image" Target="../media/image25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image" Target="../media/image2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tags" Target="../tags/tag21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0.xml"/><Relationship Id="rId5" Type="http://schemas.openxmlformats.org/officeDocument/2006/relationships/image" Target="../media/image59.jpeg"/><Relationship Id="rId4" Type="http://schemas.openxmlformats.org/officeDocument/2006/relationships/tags" Target="../tags/tag19.xml"/><Relationship Id="rId3" Type="http://schemas.openxmlformats.org/officeDocument/2006/relationships/image" Target="../media/image58.jpe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22328" cy="648182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6220" y="1603565"/>
            <a:ext cx="9806305" cy="698500"/>
          </a:xfrm>
          <a:custGeom>
            <a:avLst/>
            <a:gdLst/>
            <a:ahLst/>
            <a:cxnLst/>
            <a:rect l="l" t="t" r="r" b="b"/>
            <a:pathLst>
              <a:path w="9806305" h="698500">
                <a:moveTo>
                  <a:pt x="0" y="698182"/>
                </a:moveTo>
                <a:lnTo>
                  <a:pt x="9806108" y="698182"/>
                </a:lnTo>
                <a:lnTo>
                  <a:pt x="9806108" y="0"/>
                </a:lnTo>
                <a:lnTo>
                  <a:pt x="0" y="0"/>
                </a:lnTo>
                <a:lnTo>
                  <a:pt x="0" y="698182"/>
                </a:lnTo>
                <a:close/>
              </a:path>
            </a:pathLst>
          </a:custGeom>
          <a:solidFill>
            <a:srgbClr val="34A1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13560" y="2672715"/>
            <a:ext cx="9180195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过程安全管理在化工（危化品）企业的应用实践</a:t>
            </a:r>
            <a:endParaRPr sz="3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86941" y="1717547"/>
            <a:ext cx="983551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075">
              <a:lnSpc>
                <a:spcPct val="100000"/>
              </a:lnSpc>
            </a:pPr>
            <a:r>
              <a:rPr sz="3600" spc="10" dirty="0">
                <a:solidFill>
                  <a:srgbClr val="FFFFFF"/>
                </a:solidFill>
              </a:rPr>
              <a:t>过程安全管理主题分论坛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1927860" y="3373754"/>
            <a:ext cx="9044940" cy="5080"/>
          </a:xfrm>
          <a:custGeom>
            <a:avLst/>
            <a:gdLst/>
            <a:ahLst/>
            <a:cxnLst/>
            <a:rect l="l" t="t" r="r" b="b"/>
            <a:pathLst>
              <a:path w="9044940" h="5079">
                <a:moveTo>
                  <a:pt x="0" y="0"/>
                </a:moveTo>
                <a:lnTo>
                  <a:pt x="9044940" y="4572"/>
                </a:lnTo>
              </a:path>
            </a:pathLst>
          </a:custGeom>
          <a:ln w="180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86941" y="1605788"/>
            <a:ext cx="0" cy="707390"/>
          </a:xfrm>
          <a:custGeom>
            <a:avLst/>
            <a:gdLst/>
            <a:ahLst/>
            <a:cxnLst/>
            <a:rect l="l" t="t" r="r" b="b"/>
            <a:pathLst>
              <a:path h="707389">
                <a:moveTo>
                  <a:pt x="0" y="707136"/>
                </a:moveTo>
                <a:lnTo>
                  <a:pt x="0" y="0"/>
                </a:lnTo>
              </a:path>
            </a:pathLst>
          </a:custGeom>
          <a:ln w="58558">
            <a:solidFill>
              <a:srgbClr val="FFE79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文本框 9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7740460" y="3698735"/>
            <a:ext cx="2234187" cy="45115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27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27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27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7315304" y="4877769"/>
            <a:ext cx="850313" cy="850313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7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7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椭圆 11"/>
          <p:cNvSpPr/>
          <p:nvPr>
            <p:custDataLst>
              <p:tags r:id="rId4"/>
            </p:custDataLst>
          </p:nvPr>
        </p:nvSpPr>
        <p:spPr>
          <a:xfrm>
            <a:off x="8489789" y="4878348"/>
            <a:ext cx="850313" cy="850313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7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7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9664273" y="4877769"/>
            <a:ext cx="850313" cy="850313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7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7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69" y="180167"/>
            <a:ext cx="1131351" cy="5713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30" dirty="0">
                <a:latin typeface="Calibri Light" panose="020F0302020204030204"/>
                <a:cs typeface="Calibri Light" panose="020F0302020204030204"/>
              </a:rPr>
              <a:t>1</a:t>
            </a:r>
            <a:r>
              <a:rPr b="1" spc="35" dirty="0">
                <a:latin typeface="微软雅黑" panose="020B0503020204020204" charset="-122"/>
                <a:cs typeface="微软雅黑" panose="020B0503020204020204" charset="-122"/>
              </a:rPr>
              <a:t>、转变认识与理念</a:t>
            </a:r>
            <a:endParaRPr b="1" spc="35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3714" y="1653120"/>
            <a:ext cx="7198106" cy="444131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697" y="1204214"/>
            <a:ext cx="9409430" cy="3213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2</a:t>
            </a:r>
            <a:r>
              <a:rPr sz="1950" b="1" spc="35" dirty="0">
                <a:latin typeface="微软雅黑" panose="020B0503020204020204" charset="-122"/>
                <a:cs typeface="微软雅黑" panose="020B0503020204020204" charset="-122"/>
              </a:rPr>
              <a:t>、夯实基础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950" spc="30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落实安全生产责任制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indent="508635" algn="just">
              <a:lnSpc>
                <a:spcPct val="124000"/>
              </a:lnSpc>
              <a:spcBef>
                <a:spcPts val="160"/>
              </a:spcBef>
            </a:pP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按照相关要求（管业务必须管安全、管生产必须管安全、谁主管谁负责、一岗双  责、党政同责、属地管理）落实每个岗位的安全职责，细化甚至量化每一条职责，逐  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条制定履职标准。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950" spc="35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开展安全领导力建设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 panose="02020603050405020304"/>
              <a:cs typeface="Times New Roman" panose="02020603050405020304"/>
            </a:endParaRPr>
          </a:p>
          <a:p>
            <a:pPr marL="521335">
              <a:lnSpc>
                <a:spcPct val="100000"/>
              </a:lnSpc>
            </a:pP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从一把手开始，领导层带头抓安全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27852" y="3067494"/>
            <a:ext cx="5207127" cy="31305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8880" y="3517950"/>
            <a:ext cx="1675764" cy="401320"/>
          </a:xfrm>
          <a:custGeom>
            <a:avLst/>
            <a:gdLst/>
            <a:ahLst/>
            <a:cxnLst/>
            <a:rect l="l" t="t" r="r" b="b"/>
            <a:pathLst>
              <a:path w="1675764" h="401320">
                <a:moveTo>
                  <a:pt x="0" y="400888"/>
                </a:moveTo>
                <a:lnTo>
                  <a:pt x="1675638" y="400888"/>
                </a:lnTo>
                <a:lnTo>
                  <a:pt x="1675638" y="0"/>
                </a:lnTo>
                <a:lnTo>
                  <a:pt x="0" y="0"/>
                </a:lnTo>
                <a:lnTo>
                  <a:pt x="0" y="400888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08880" y="3517950"/>
            <a:ext cx="1675764" cy="401320"/>
          </a:xfrm>
          <a:custGeom>
            <a:avLst/>
            <a:gdLst/>
            <a:ahLst/>
            <a:cxnLst/>
            <a:rect l="l" t="t" r="r" b="b"/>
            <a:pathLst>
              <a:path w="1675764" h="401320">
                <a:moveTo>
                  <a:pt x="0" y="400888"/>
                </a:moveTo>
                <a:lnTo>
                  <a:pt x="1675638" y="400888"/>
                </a:lnTo>
                <a:lnTo>
                  <a:pt x="1675638" y="0"/>
                </a:lnTo>
                <a:lnTo>
                  <a:pt x="0" y="0"/>
                </a:lnTo>
                <a:lnTo>
                  <a:pt x="0" y="400888"/>
                </a:lnTo>
                <a:close/>
              </a:path>
            </a:pathLst>
          </a:custGeom>
          <a:ln w="90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04697" y="1204214"/>
            <a:ext cx="9411970" cy="267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3</a:t>
            </a:r>
            <a:r>
              <a:rPr sz="1950" b="1" spc="35" dirty="0">
                <a:latin typeface="微软雅黑" panose="020B0503020204020204" charset="-122"/>
                <a:cs typeface="微软雅黑" panose="020B0503020204020204" charset="-122"/>
              </a:rPr>
              <a:t>、明确每个要素的职责分工，指定专人负责</a:t>
            </a: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PSM</a:t>
            </a:r>
            <a:endParaRPr sz="1950">
              <a:latin typeface="Calibri Light" panose="020F0302020204030204"/>
              <a:cs typeface="Calibri Light" panose="020F03020202040302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tabLst>
                <a:tab pos="471805" algn="l"/>
              </a:tabLst>
            </a:pPr>
            <a:r>
              <a:rPr sz="1950" b="0" spc="5" dirty="0">
                <a:latin typeface="Calibri Light" panose="020F0302020204030204"/>
                <a:cs typeface="Calibri Light" panose="020F0302020204030204"/>
              </a:rPr>
              <a:t>a)	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组织机构及</a:t>
            </a:r>
            <a:r>
              <a:rPr sz="1950" b="0" spc="25" dirty="0">
                <a:latin typeface="Calibri Light" panose="020F0302020204030204"/>
                <a:cs typeface="Calibri Light" panose="020F0302020204030204"/>
              </a:rPr>
              <a:t>PSM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专员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indent="508635">
              <a:lnSpc>
                <a:spcPct val="124000"/>
              </a:lnSpc>
              <a:spcBef>
                <a:spcPts val="140"/>
              </a:spcBef>
            </a:pP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成立由企业一把手为首的过程安全管理推进领导小组，并从企业领导层中选派一  名懂工艺、设备、安全的副总工程师从总体上负责整个</a:t>
            </a:r>
            <a:r>
              <a:rPr sz="1950" b="0" spc="40" dirty="0">
                <a:latin typeface="Calibri Light" panose="020F0302020204030204"/>
                <a:cs typeface="Calibri Light" panose="020F0302020204030204"/>
              </a:rPr>
              <a:t>PSM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的实施。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tabLst>
                <a:tab pos="471805" algn="l"/>
              </a:tabLst>
            </a:pPr>
            <a:r>
              <a:rPr sz="1950" b="0" spc="10" dirty="0">
                <a:latin typeface="Calibri Light" panose="020F0302020204030204"/>
                <a:cs typeface="Calibri Light" panose="020F0302020204030204"/>
              </a:rPr>
              <a:t>b)	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将每个管理要素分配到不同的部门并指定负责人，多专业联动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R="540385" algn="ctr">
              <a:lnSpc>
                <a:spcPct val="100000"/>
              </a:lnSpc>
              <a:spcBef>
                <a:spcPts val="995"/>
              </a:spcBef>
            </a:pPr>
            <a:r>
              <a:rPr sz="1950" b="0" spc="3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PSM</a:t>
            </a:r>
            <a:r>
              <a:rPr sz="1950" b="1" spc="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领导小组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13458" y="4189006"/>
            <a:ext cx="1509395" cy="401320"/>
          </a:xfrm>
          <a:custGeom>
            <a:avLst/>
            <a:gdLst/>
            <a:ahLst/>
            <a:cxnLst/>
            <a:rect l="l" t="t" r="r" b="b"/>
            <a:pathLst>
              <a:path w="1509395" h="401320">
                <a:moveTo>
                  <a:pt x="0" y="400900"/>
                </a:moveTo>
                <a:lnTo>
                  <a:pt x="1509014" y="400900"/>
                </a:lnTo>
                <a:lnTo>
                  <a:pt x="1509014" y="0"/>
                </a:lnTo>
                <a:lnTo>
                  <a:pt x="0" y="0"/>
                </a:lnTo>
                <a:lnTo>
                  <a:pt x="0" y="4009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13458" y="4189006"/>
            <a:ext cx="1509395" cy="401320"/>
          </a:xfrm>
          <a:custGeom>
            <a:avLst/>
            <a:gdLst/>
            <a:ahLst/>
            <a:cxnLst/>
            <a:rect l="l" t="t" r="r" b="b"/>
            <a:pathLst>
              <a:path w="1509395" h="401320">
                <a:moveTo>
                  <a:pt x="0" y="400900"/>
                </a:moveTo>
                <a:lnTo>
                  <a:pt x="1509014" y="400900"/>
                </a:lnTo>
                <a:lnTo>
                  <a:pt x="1509014" y="0"/>
                </a:lnTo>
                <a:lnTo>
                  <a:pt x="0" y="0"/>
                </a:lnTo>
                <a:lnTo>
                  <a:pt x="0" y="400900"/>
                </a:lnTo>
                <a:close/>
              </a:path>
            </a:pathLst>
          </a:custGeom>
          <a:ln w="90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90547" y="4230878"/>
            <a:ext cx="128841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生产技术部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49522" y="4189006"/>
            <a:ext cx="1509395" cy="401320"/>
          </a:xfrm>
          <a:custGeom>
            <a:avLst/>
            <a:gdLst/>
            <a:ahLst/>
            <a:cxnLst/>
            <a:rect l="l" t="t" r="r" b="b"/>
            <a:pathLst>
              <a:path w="1509395" h="401320">
                <a:moveTo>
                  <a:pt x="0" y="400900"/>
                </a:moveTo>
                <a:lnTo>
                  <a:pt x="1509014" y="400900"/>
                </a:lnTo>
                <a:lnTo>
                  <a:pt x="1509014" y="0"/>
                </a:lnTo>
                <a:lnTo>
                  <a:pt x="0" y="0"/>
                </a:lnTo>
                <a:lnTo>
                  <a:pt x="0" y="4009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49522" y="4189006"/>
            <a:ext cx="1509395" cy="401320"/>
          </a:xfrm>
          <a:custGeom>
            <a:avLst/>
            <a:gdLst/>
            <a:ahLst/>
            <a:cxnLst/>
            <a:rect l="l" t="t" r="r" b="b"/>
            <a:pathLst>
              <a:path w="1509395" h="401320">
                <a:moveTo>
                  <a:pt x="0" y="400900"/>
                </a:moveTo>
                <a:lnTo>
                  <a:pt x="1509014" y="400900"/>
                </a:lnTo>
                <a:lnTo>
                  <a:pt x="1509014" y="0"/>
                </a:lnTo>
                <a:lnTo>
                  <a:pt x="0" y="0"/>
                </a:lnTo>
                <a:lnTo>
                  <a:pt x="0" y="400900"/>
                </a:lnTo>
                <a:close/>
              </a:path>
            </a:pathLst>
          </a:custGeom>
          <a:ln w="90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627754" y="4230878"/>
            <a:ext cx="128714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安全环保部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85459" y="4189006"/>
            <a:ext cx="1509395" cy="401320"/>
          </a:xfrm>
          <a:custGeom>
            <a:avLst/>
            <a:gdLst/>
            <a:ahLst/>
            <a:cxnLst/>
            <a:rect l="l" t="t" r="r" b="b"/>
            <a:pathLst>
              <a:path w="1509395" h="401320">
                <a:moveTo>
                  <a:pt x="0" y="400900"/>
                </a:moveTo>
                <a:lnTo>
                  <a:pt x="1509014" y="400900"/>
                </a:lnTo>
                <a:lnTo>
                  <a:pt x="1509014" y="0"/>
                </a:lnTo>
                <a:lnTo>
                  <a:pt x="0" y="0"/>
                </a:lnTo>
                <a:lnTo>
                  <a:pt x="0" y="4009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85459" y="4189006"/>
            <a:ext cx="1509395" cy="401320"/>
          </a:xfrm>
          <a:custGeom>
            <a:avLst/>
            <a:gdLst/>
            <a:ahLst/>
            <a:cxnLst/>
            <a:rect l="l" t="t" r="r" b="b"/>
            <a:pathLst>
              <a:path w="1509395" h="401320">
                <a:moveTo>
                  <a:pt x="0" y="400900"/>
                </a:moveTo>
                <a:lnTo>
                  <a:pt x="1509014" y="400900"/>
                </a:lnTo>
                <a:lnTo>
                  <a:pt x="1509014" y="0"/>
                </a:lnTo>
                <a:lnTo>
                  <a:pt x="0" y="0"/>
                </a:lnTo>
                <a:lnTo>
                  <a:pt x="0" y="400900"/>
                </a:lnTo>
                <a:close/>
              </a:path>
            </a:pathLst>
          </a:custGeom>
          <a:ln w="90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664708" y="4230878"/>
            <a:ext cx="128714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规划发展部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21523" y="4189006"/>
            <a:ext cx="1509395" cy="401320"/>
          </a:xfrm>
          <a:custGeom>
            <a:avLst/>
            <a:gdLst/>
            <a:ahLst/>
            <a:cxnLst/>
            <a:rect l="l" t="t" r="r" b="b"/>
            <a:pathLst>
              <a:path w="1509395" h="401320">
                <a:moveTo>
                  <a:pt x="0" y="400900"/>
                </a:moveTo>
                <a:lnTo>
                  <a:pt x="1509014" y="400900"/>
                </a:lnTo>
                <a:lnTo>
                  <a:pt x="1509014" y="0"/>
                </a:lnTo>
                <a:lnTo>
                  <a:pt x="0" y="0"/>
                </a:lnTo>
                <a:lnTo>
                  <a:pt x="0" y="4009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21523" y="4189006"/>
            <a:ext cx="1509395" cy="401320"/>
          </a:xfrm>
          <a:custGeom>
            <a:avLst/>
            <a:gdLst/>
            <a:ahLst/>
            <a:cxnLst/>
            <a:rect l="l" t="t" r="r" b="b"/>
            <a:pathLst>
              <a:path w="1509395" h="401320">
                <a:moveTo>
                  <a:pt x="0" y="400900"/>
                </a:moveTo>
                <a:lnTo>
                  <a:pt x="1509014" y="400900"/>
                </a:lnTo>
                <a:lnTo>
                  <a:pt x="1509014" y="0"/>
                </a:lnTo>
                <a:lnTo>
                  <a:pt x="0" y="0"/>
                </a:lnTo>
                <a:lnTo>
                  <a:pt x="0" y="400900"/>
                </a:lnTo>
                <a:close/>
              </a:path>
            </a:pathLst>
          </a:custGeom>
          <a:ln w="90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701533" y="4230878"/>
            <a:ext cx="128714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人力资源部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26107" y="4864735"/>
            <a:ext cx="288290" cy="1473200"/>
          </a:xfrm>
          <a:custGeom>
            <a:avLst/>
            <a:gdLst/>
            <a:ahLst/>
            <a:cxnLst/>
            <a:rect l="l" t="t" r="r" b="b"/>
            <a:pathLst>
              <a:path w="288289" h="1473200">
                <a:moveTo>
                  <a:pt x="0" y="1472945"/>
                </a:moveTo>
                <a:lnTo>
                  <a:pt x="288277" y="1472945"/>
                </a:lnTo>
                <a:lnTo>
                  <a:pt x="288277" y="0"/>
                </a:lnTo>
                <a:lnTo>
                  <a:pt x="0" y="0"/>
                </a:lnTo>
                <a:lnTo>
                  <a:pt x="0" y="1472945"/>
                </a:lnTo>
                <a:close/>
              </a:path>
            </a:pathLst>
          </a:custGeom>
          <a:ln w="90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152395" y="4945507"/>
            <a:ext cx="201295" cy="141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380"/>
              </a:lnSpc>
            </a:pP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装  置  运  行  安  全  管  理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43201" y="4864735"/>
            <a:ext cx="288290" cy="1473200"/>
          </a:xfrm>
          <a:custGeom>
            <a:avLst/>
            <a:gdLst/>
            <a:ahLst/>
            <a:cxnLst/>
            <a:rect l="l" t="t" r="r" b="b"/>
            <a:pathLst>
              <a:path w="288289" h="1473200">
                <a:moveTo>
                  <a:pt x="0" y="1472945"/>
                </a:moveTo>
                <a:lnTo>
                  <a:pt x="288289" y="1472945"/>
                </a:lnTo>
                <a:lnTo>
                  <a:pt x="288289" y="0"/>
                </a:lnTo>
                <a:lnTo>
                  <a:pt x="0" y="0"/>
                </a:lnTo>
                <a:lnTo>
                  <a:pt x="0" y="1472945"/>
                </a:lnTo>
                <a:close/>
              </a:path>
            </a:pathLst>
          </a:custGeom>
          <a:ln w="90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771269" y="5035550"/>
            <a:ext cx="201295" cy="124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380"/>
              </a:lnSpc>
            </a:pP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试  生  产  安  全  管  理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64869" y="4864735"/>
            <a:ext cx="288290" cy="1473200"/>
          </a:xfrm>
          <a:custGeom>
            <a:avLst/>
            <a:gdLst/>
            <a:ahLst/>
            <a:cxnLst/>
            <a:rect l="l" t="t" r="r" b="b"/>
            <a:pathLst>
              <a:path w="288289" h="1473200">
                <a:moveTo>
                  <a:pt x="0" y="1472945"/>
                </a:moveTo>
                <a:lnTo>
                  <a:pt x="288289" y="1472945"/>
                </a:lnTo>
                <a:lnTo>
                  <a:pt x="288289" y="0"/>
                </a:lnTo>
                <a:lnTo>
                  <a:pt x="0" y="0"/>
                </a:lnTo>
                <a:lnTo>
                  <a:pt x="0" y="1472945"/>
                </a:lnTo>
                <a:close/>
              </a:path>
            </a:pathLst>
          </a:custGeom>
          <a:ln w="90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390141" y="4945507"/>
            <a:ext cx="201295" cy="141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380"/>
              </a:lnSpc>
            </a:pP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安  全  生  产  信  息  管  理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504439" y="4864735"/>
            <a:ext cx="288290" cy="1473200"/>
          </a:xfrm>
          <a:custGeom>
            <a:avLst/>
            <a:gdLst/>
            <a:ahLst/>
            <a:cxnLst/>
            <a:rect l="l" t="t" r="r" b="b"/>
            <a:pathLst>
              <a:path w="288289" h="1473200">
                <a:moveTo>
                  <a:pt x="0" y="1472945"/>
                </a:moveTo>
                <a:lnTo>
                  <a:pt x="288289" y="1472945"/>
                </a:lnTo>
                <a:lnTo>
                  <a:pt x="288289" y="0"/>
                </a:lnTo>
                <a:lnTo>
                  <a:pt x="0" y="0"/>
                </a:lnTo>
                <a:lnTo>
                  <a:pt x="0" y="1472945"/>
                </a:lnTo>
                <a:close/>
              </a:path>
            </a:pathLst>
          </a:custGeom>
          <a:ln w="90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533650" y="5210581"/>
            <a:ext cx="201930" cy="892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390"/>
              </a:lnSpc>
            </a:pPr>
            <a:r>
              <a:rPr sz="1350" spc="20" dirty="0">
                <a:latin typeface="微软雅黑" panose="020B0503020204020204" charset="-122"/>
                <a:cs typeface="微软雅黑" panose="020B0503020204020204" charset="-122"/>
              </a:rPr>
              <a:t>设  备  完  好  性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87345" y="4864735"/>
            <a:ext cx="288290" cy="1473200"/>
          </a:xfrm>
          <a:custGeom>
            <a:avLst/>
            <a:gdLst/>
            <a:ahLst/>
            <a:cxnLst/>
            <a:rect l="l" t="t" r="r" b="b"/>
            <a:pathLst>
              <a:path w="288289" h="1473200">
                <a:moveTo>
                  <a:pt x="0" y="1472945"/>
                </a:moveTo>
                <a:lnTo>
                  <a:pt x="288289" y="1472945"/>
                </a:lnTo>
                <a:lnTo>
                  <a:pt x="288289" y="0"/>
                </a:lnTo>
                <a:lnTo>
                  <a:pt x="0" y="0"/>
                </a:lnTo>
                <a:lnTo>
                  <a:pt x="0" y="1472945"/>
                </a:lnTo>
                <a:close/>
              </a:path>
            </a:pathLst>
          </a:custGeom>
          <a:ln w="90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2887345" y="4730480"/>
          <a:ext cx="2148840" cy="1616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89"/>
                <a:gridCol w="423418"/>
                <a:gridCol w="288289"/>
                <a:gridCol w="90043"/>
                <a:gridCol w="288289"/>
                <a:gridCol w="94614"/>
                <a:gridCol w="288277"/>
                <a:gridCol w="94627"/>
                <a:gridCol w="288289"/>
              </a:tblGrid>
              <a:tr h="134254">
                <a:tc rowSpan="2" gridSpan="4"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 rowSpan="2" hMerge="1">
                  <a:tcPr marL="0" marR="0" marT="0" marB="0"/>
                </a:tc>
                <a:tc rowSpan="2" hMerge="1">
                  <a:tcPr marL="0" marR="0" marT="0" marB="0"/>
                </a:tc>
                <a:tc rowSpan="2" hMerge="1">
                  <a:tcPr marL="0" marR="0" marT="0" marB="0"/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B w="9008">
                      <a:solidFill>
                        <a:srgbClr val="0067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B w="9008">
                      <a:solidFill>
                        <a:srgbClr val="0067B6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 rowSpan="2" hMerge="1">
                  <a:tcPr marL="0" marR="0" marT="0" marB="0"/>
                </a:tc>
              </a:tr>
              <a:tr h="431654">
                <a:tc vMerge="1" gridSpan="4">
                  <a:tcPr marL="0" marR="0" marT="0" marB="0"/>
                </a:tc>
                <a:tc vMerge="1" hMerge="1">
                  <a:tcPr marL="0" marR="0" marT="0" marB="0"/>
                </a:tc>
                <a:tc vMerge="1" hMerge="1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9685" algn="ctr">
                        <a:lnSpc>
                          <a:spcPct val="100000"/>
                        </a:lnSpc>
                      </a:pPr>
                      <a:r>
                        <a:rPr sz="1350" spc="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作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  <a:lnT w="9008">
                      <a:solidFill>
                        <a:srgbClr val="0067B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350" spc="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事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  <a:lnT w="9008">
                      <a:solidFill>
                        <a:srgbClr val="0067B6"/>
                      </a:solidFill>
                      <a:prstDash val="solid"/>
                    </a:lnT>
                  </a:tcPr>
                </a:tc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</a:tr>
              <a:tr h="176012">
                <a:tc>
                  <a:txBody>
                    <a:bodyPr/>
                    <a:lstStyle/>
                    <a:p>
                      <a:pPr marL="40005">
                        <a:lnSpc>
                          <a:spcPts val="1380"/>
                        </a:lnSpc>
                      </a:pPr>
                      <a:r>
                        <a:rPr sz="1350" spc="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变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380"/>
                        </a:lnSpc>
                      </a:pPr>
                      <a:r>
                        <a:rPr sz="1350" spc="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风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1380"/>
                        </a:lnSpc>
                      </a:pPr>
                      <a:r>
                        <a:rPr sz="1350" spc="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业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380"/>
                        </a:lnSpc>
                      </a:pPr>
                      <a:r>
                        <a:rPr sz="1350" spc="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故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6035" algn="ctr">
                        <a:lnSpc>
                          <a:spcPts val="1385"/>
                        </a:lnSpc>
                      </a:pPr>
                      <a:r>
                        <a:rPr sz="1350" spc="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应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</a:tr>
              <a:tr h="175672">
                <a:tc>
                  <a:txBody>
                    <a:bodyPr/>
                    <a:lstStyle/>
                    <a:p>
                      <a:pPr marL="40005">
                        <a:lnSpc>
                          <a:spcPts val="1380"/>
                        </a:lnSpc>
                      </a:pPr>
                      <a:r>
                        <a:rPr sz="1350" spc="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更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380"/>
                        </a:lnSpc>
                      </a:pPr>
                      <a:r>
                        <a:rPr sz="1350" spc="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险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1380"/>
                        </a:lnSpc>
                      </a:pPr>
                      <a:r>
                        <a:rPr sz="1350" spc="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安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380"/>
                        </a:lnSpc>
                      </a:pPr>
                      <a:r>
                        <a:rPr sz="1350" spc="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事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6035" algn="ctr">
                        <a:lnSpc>
                          <a:spcPts val="1380"/>
                        </a:lnSpc>
                      </a:pPr>
                      <a:r>
                        <a:rPr sz="1350" spc="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急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</a:tr>
              <a:tr h="175789">
                <a:tc>
                  <a:txBody>
                    <a:bodyPr/>
                    <a:lstStyle/>
                    <a:p>
                      <a:pPr marL="40005">
                        <a:lnSpc>
                          <a:spcPts val="1380"/>
                        </a:lnSpc>
                      </a:pPr>
                      <a:r>
                        <a:rPr sz="1350" spc="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管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375"/>
                        </a:lnSpc>
                      </a:pPr>
                      <a:r>
                        <a:rPr sz="1350" spc="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管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1380"/>
                        </a:lnSpc>
                      </a:pPr>
                      <a:r>
                        <a:rPr sz="1350" spc="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全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380"/>
                        </a:lnSpc>
                      </a:pPr>
                      <a:r>
                        <a:rPr sz="1350" spc="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件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6035" algn="ctr">
                        <a:lnSpc>
                          <a:spcPts val="1380"/>
                        </a:lnSpc>
                      </a:pPr>
                      <a:r>
                        <a:rPr sz="1350" spc="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管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</a:tr>
              <a:tr h="176409">
                <a:tc>
                  <a:txBody>
                    <a:bodyPr/>
                    <a:lstStyle/>
                    <a:p>
                      <a:pPr marL="40005">
                        <a:lnSpc>
                          <a:spcPts val="1375"/>
                        </a:lnSpc>
                      </a:pPr>
                      <a:r>
                        <a:rPr sz="1350" spc="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理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380"/>
                        </a:lnSpc>
                      </a:pPr>
                      <a:r>
                        <a:rPr sz="1350" spc="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理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1385"/>
                        </a:lnSpc>
                      </a:pPr>
                      <a:r>
                        <a:rPr sz="1350" spc="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管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385"/>
                        </a:lnSpc>
                      </a:pPr>
                      <a:r>
                        <a:rPr sz="1350" spc="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管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6035" algn="ctr">
                        <a:lnSpc>
                          <a:spcPts val="1380"/>
                        </a:lnSpc>
                      </a:pPr>
                      <a:r>
                        <a:rPr sz="1350" spc="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理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</a:tr>
              <a:tr h="337406"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  <a:lnB w="9008">
                      <a:solidFill>
                        <a:srgbClr val="0067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1380"/>
                        </a:lnSpc>
                      </a:pPr>
                      <a:r>
                        <a:rPr sz="1350" spc="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理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  <a:lnB w="9008">
                      <a:solidFill>
                        <a:srgbClr val="0067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380"/>
                        </a:lnSpc>
                      </a:pPr>
                      <a:r>
                        <a:rPr sz="1350" spc="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理</a:t>
                      </a:r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  <a:lnB w="9008">
                      <a:solidFill>
                        <a:srgbClr val="0067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008">
                      <a:solidFill>
                        <a:srgbClr val="0067B6"/>
                      </a:solidFill>
                      <a:prstDash val="solid"/>
                    </a:lnL>
                    <a:lnR w="9008">
                      <a:solidFill>
                        <a:srgbClr val="0067B6"/>
                      </a:solidFill>
                      <a:prstDash val="solid"/>
                    </a:lnR>
                    <a:lnB w="9008">
                      <a:solidFill>
                        <a:srgbClr val="0067B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6202553" y="4864735"/>
            <a:ext cx="288290" cy="1473200"/>
          </a:xfrm>
          <a:prstGeom prst="rect">
            <a:avLst/>
          </a:prstGeom>
          <a:ln w="9008">
            <a:solidFill>
              <a:srgbClr val="0067B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marL="36195" marR="59690" algn="just">
              <a:lnSpc>
                <a:spcPts val="1390"/>
              </a:lnSpc>
              <a:spcBef>
                <a:spcPts val="1075"/>
              </a:spcBef>
            </a:pPr>
            <a:r>
              <a:rPr sz="1350" spc="15" dirty="0">
                <a:latin typeface="微软雅黑" panose="020B0503020204020204" charset="-122"/>
                <a:cs typeface="微软雅黑" panose="020B0503020204020204" charset="-122"/>
              </a:rPr>
              <a:t>承  包  商  管  理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549385" y="4864735"/>
            <a:ext cx="288290" cy="1473200"/>
          </a:xfrm>
          <a:custGeom>
            <a:avLst/>
            <a:gdLst/>
            <a:ahLst/>
            <a:cxnLst/>
            <a:rect l="l" t="t" r="r" b="b"/>
            <a:pathLst>
              <a:path w="288290" h="1473200">
                <a:moveTo>
                  <a:pt x="0" y="1472945"/>
                </a:moveTo>
                <a:lnTo>
                  <a:pt x="288290" y="1472945"/>
                </a:lnTo>
                <a:lnTo>
                  <a:pt x="288290" y="0"/>
                </a:lnTo>
                <a:lnTo>
                  <a:pt x="0" y="0"/>
                </a:lnTo>
                <a:lnTo>
                  <a:pt x="0" y="1472945"/>
                </a:lnTo>
                <a:close/>
              </a:path>
            </a:pathLst>
          </a:custGeom>
          <a:ln w="90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941309" y="4864735"/>
            <a:ext cx="504825" cy="1473200"/>
          </a:xfrm>
          <a:custGeom>
            <a:avLst/>
            <a:gdLst/>
            <a:ahLst/>
            <a:cxnLst/>
            <a:rect l="l" t="t" r="r" b="b"/>
            <a:pathLst>
              <a:path w="504825" h="1473200">
                <a:moveTo>
                  <a:pt x="0" y="1472945"/>
                </a:moveTo>
                <a:lnTo>
                  <a:pt x="504494" y="1472945"/>
                </a:lnTo>
                <a:lnTo>
                  <a:pt x="504494" y="0"/>
                </a:lnTo>
                <a:lnTo>
                  <a:pt x="0" y="0"/>
                </a:lnTo>
                <a:lnTo>
                  <a:pt x="0" y="1472945"/>
                </a:lnTo>
                <a:close/>
              </a:path>
            </a:pathLst>
          </a:custGeom>
          <a:ln w="90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7970901" y="5180038"/>
            <a:ext cx="41338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30" dirty="0"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1350" spc="-21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25" spc="44" baseline="-27000" dirty="0">
                <a:latin typeface="微软雅黑" panose="020B0503020204020204" charset="-122"/>
                <a:cs typeface="微软雅黑" panose="020B0503020204020204" charset="-122"/>
              </a:rPr>
              <a:t>安</a:t>
            </a:r>
            <a:endParaRPr sz="2025" baseline="-27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70901" y="5356009"/>
            <a:ext cx="41338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30" dirty="0">
                <a:latin typeface="微软雅黑" panose="020B0503020204020204" charset="-122"/>
                <a:cs typeface="微软雅黑" panose="020B0503020204020204" charset="-122"/>
              </a:rPr>
              <a:t>技</a:t>
            </a:r>
            <a:r>
              <a:rPr sz="1350" spc="-21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25" spc="44" baseline="-27000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endParaRPr sz="2025" baseline="-27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70901" y="5531980"/>
            <a:ext cx="413384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30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350" spc="-21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25" spc="44" baseline="-27000" dirty="0">
                <a:latin typeface="微软雅黑" panose="020B0503020204020204" charset="-122"/>
                <a:cs typeface="微软雅黑" panose="020B0503020204020204" charset="-122"/>
              </a:rPr>
              <a:t>教</a:t>
            </a:r>
            <a:endParaRPr sz="2025" baseline="-27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70901" y="5707951"/>
            <a:ext cx="413384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30" dirty="0">
                <a:latin typeface="微软雅黑" panose="020B0503020204020204" charset="-122"/>
                <a:cs typeface="微软雅黑" panose="020B0503020204020204" charset="-122"/>
              </a:rPr>
              <a:t>培</a:t>
            </a:r>
            <a:r>
              <a:rPr sz="1350" spc="-21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25" spc="44" baseline="-27000" dirty="0">
                <a:latin typeface="微软雅黑" panose="020B0503020204020204" charset="-122"/>
                <a:cs typeface="微软雅黑" panose="020B0503020204020204" charset="-122"/>
              </a:rPr>
              <a:t>育</a:t>
            </a:r>
            <a:endParaRPr sz="2025" baseline="-27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70901" y="4914265"/>
            <a:ext cx="811530" cy="145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500"/>
              </a:lnSpc>
              <a:tabLst>
                <a:tab pos="398145" algn="l"/>
              </a:tabLst>
            </a:pPr>
            <a:r>
              <a:rPr sz="1350" spc="30" dirty="0">
                <a:latin typeface="微软雅黑" panose="020B0503020204020204" charset="-122"/>
                <a:cs typeface="微软雅黑" panose="020B0503020204020204" charset="-122"/>
              </a:rPr>
              <a:t>岗	变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622300" marR="5080" indent="-398780" algn="just">
              <a:lnSpc>
                <a:spcPct val="86000"/>
              </a:lnSpc>
              <a:spcBef>
                <a:spcPts val="115"/>
              </a:spcBef>
            </a:pPr>
            <a:r>
              <a:rPr sz="1350" spc="30" dirty="0">
                <a:latin typeface="微软雅黑" panose="020B0503020204020204" charset="-122"/>
                <a:cs typeface="微软雅黑" panose="020B0503020204020204" charset="-122"/>
              </a:rPr>
              <a:t>位 更  </a:t>
            </a:r>
            <a:r>
              <a:rPr sz="1350" spc="20" dirty="0">
                <a:latin typeface="微软雅黑" panose="020B0503020204020204" charset="-122"/>
                <a:cs typeface="微软雅黑" panose="020B0503020204020204" charset="-122"/>
              </a:rPr>
              <a:t>管  理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622300" marR="5080" algn="r">
              <a:lnSpc>
                <a:spcPts val="1390"/>
              </a:lnSpc>
            </a:pPr>
            <a:r>
              <a:rPr sz="1350" spc="20" dirty="0">
                <a:latin typeface="微软雅黑" panose="020B0503020204020204" charset="-122"/>
                <a:cs typeface="微软雅黑" panose="020B0503020204020204" charset="-122"/>
              </a:rPr>
              <a:t>（  人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R="5080" algn="r">
              <a:lnSpc>
                <a:spcPts val="1260"/>
              </a:lnSpc>
              <a:tabLst>
                <a:tab pos="609600" algn="l"/>
              </a:tabLst>
            </a:pPr>
            <a:r>
              <a:rPr sz="2025" spc="44" baseline="27000" dirty="0">
                <a:latin typeface="微软雅黑" panose="020B0503020204020204" charset="-122"/>
                <a:cs typeface="微软雅黑" panose="020B0503020204020204" charset="-122"/>
              </a:rPr>
              <a:t>训</a:t>
            </a:r>
            <a:r>
              <a:rPr sz="2025" spc="-179" baseline="2700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30" dirty="0"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1350" dirty="0"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350" spc="30" dirty="0">
                <a:latin typeface="微软雅黑" panose="020B0503020204020204" charset="-122"/>
                <a:cs typeface="微软雅黑" panose="020B0503020204020204" charset="-122"/>
              </a:rPr>
              <a:t>员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R="5080" algn="r">
              <a:lnSpc>
                <a:spcPts val="1505"/>
              </a:lnSpc>
              <a:tabLst>
                <a:tab pos="398145" algn="l"/>
              </a:tabLst>
            </a:pPr>
            <a:r>
              <a:rPr sz="1350" spc="30" dirty="0">
                <a:latin typeface="微软雅黑" panose="020B0503020204020204" charset="-122"/>
                <a:cs typeface="微软雅黑" panose="020B0503020204020204" charset="-122"/>
              </a:rPr>
              <a:t>操	）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02283" y="4727321"/>
            <a:ext cx="1511300" cy="12700"/>
          </a:xfrm>
          <a:custGeom>
            <a:avLst/>
            <a:gdLst/>
            <a:ahLst/>
            <a:cxnLst/>
            <a:rect l="l" t="t" r="r" b="b"/>
            <a:pathLst>
              <a:path w="1511300" h="12700">
                <a:moveTo>
                  <a:pt x="0" y="0"/>
                </a:moveTo>
                <a:lnTo>
                  <a:pt x="1511299" y="12699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894077" y="474091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263520" y="474091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655316" y="4749927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024758" y="474091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502283" y="4727321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263520" y="460121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19245" y="4727321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497704" y="4727321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880609" y="474091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736466" y="4727321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322064" y="460121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736466" y="4713859"/>
            <a:ext cx="1143000" cy="12700"/>
          </a:xfrm>
          <a:custGeom>
            <a:avLst/>
            <a:gdLst/>
            <a:ahLst/>
            <a:cxnLst/>
            <a:rect l="l" t="t" r="r" b="b"/>
            <a:pathLst>
              <a:path w="1143000" h="12700">
                <a:moveTo>
                  <a:pt x="0" y="0"/>
                </a:moveTo>
                <a:lnTo>
                  <a:pt x="1143000" y="12700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339966" y="4592192"/>
            <a:ext cx="6350" cy="273050"/>
          </a:xfrm>
          <a:custGeom>
            <a:avLst/>
            <a:gdLst/>
            <a:ahLst/>
            <a:cxnLst/>
            <a:rect l="l" t="t" r="r" b="b"/>
            <a:pathLst>
              <a:path w="6350" h="273050">
                <a:moveTo>
                  <a:pt x="0" y="0"/>
                </a:moveTo>
                <a:lnTo>
                  <a:pt x="6223" y="273049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195818" y="4727321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195818" y="474091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448040" y="460121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691244" y="4727321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200401" y="4042664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900" y="0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200401" y="405168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281423" y="405168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353555" y="405168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385047" y="405168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335523" y="3912108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4508">
            <a:solidFill>
              <a:srgbClr val="0067B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697" y="1204214"/>
            <a:ext cx="217424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0" spc="30" dirty="0">
                <a:latin typeface="Calibri Light" panose="020F0302020204030204"/>
                <a:cs typeface="Calibri Light" panose="020F0302020204030204"/>
              </a:rPr>
              <a:t>4</a:t>
            </a:r>
            <a:r>
              <a:rPr sz="1950" b="1" spc="35" dirty="0">
                <a:latin typeface="微软雅黑" panose="020B0503020204020204" charset="-122"/>
                <a:cs typeface="微软雅黑" panose="020B0503020204020204" charset="-122"/>
              </a:rPr>
              <a:t>、全要素同时推进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9621" y="2554019"/>
            <a:ext cx="9144000" cy="540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39621" y="2608072"/>
            <a:ext cx="9144000" cy="144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75856" y="3005963"/>
            <a:ext cx="1439545" cy="2121535"/>
          </a:xfrm>
          <a:custGeom>
            <a:avLst/>
            <a:gdLst/>
            <a:ahLst/>
            <a:cxnLst/>
            <a:rect l="l" t="t" r="r" b="b"/>
            <a:pathLst>
              <a:path w="1439545" h="2121535">
                <a:moveTo>
                  <a:pt x="456184" y="0"/>
                </a:moveTo>
                <a:lnTo>
                  <a:pt x="0" y="216408"/>
                </a:lnTo>
                <a:lnTo>
                  <a:pt x="760729" y="1819783"/>
                </a:lnTo>
                <a:lnTo>
                  <a:pt x="803910" y="1893443"/>
                </a:lnTo>
                <a:lnTo>
                  <a:pt x="853821" y="1958466"/>
                </a:lnTo>
                <a:lnTo>
                  <a:pt x="915162" y="2012441"/>
                </a:lnTo>
                <a:lnTo>
                  <a:pt x="979932" y="2056511"/>
                </a:lnTo>
                <a:lnTo>
                  <a:pt x="1052576" y="2088514"/>
                </a:lnTo>
                <a:lnTo>
                  <a:pt x="1128776" y="2110613"/>
                </a:lnTo>
                <a:lnTo>
                  <a:pt x="1205229" y="2121408"/>
                </a:lnTo>
                <a:lnTo>
                  <a:pt x="1286255" y="2118995"/>
                </a:lnTo>
                <a:lnTo>
                  <a:pt x="1364107" y="2104136"/>
                </a:lnTo>
                <a:lnTo>
                  <a:pt x="1403223" y="2088388"/>
                </a:lnTo>
                <a:lnTo>
                  <a:pt x="1439037" y="2071497"/>
                </a:lnTo>
                <a:lnTo>
                  <a:pt x="456184" y="0"/>
                </a:lnTo>
                <a:close/>
              </a:path>
            </a:pathLst>
          </a:custGeom>
          <a:solidFill>
            <a:srgbClr val="5F86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47076" y="4920107"/>
            <a:ext cx="523875" cy="180975"/>
          </a:xfrm>
          <a:custGeom>
            <a:avLst/>
            <a:gdLst/>
            <a:ahLst/>
            <a:cxnLst/>
            <a:rect l="l" t="t" r="r" b="b"/>
            <a:pathLst>
              <a:path w="523875" h="180975">
                <a:moveTo>
                  <a:pt x="0" y="0"/>
                </a:moveTo>
                <a:lnTo>
                  <a:pt x="27304" y="28702"/>
                </a:lnTo>
                <a:lnTo>
                  <a:pt x="80899" y="72517"/>
                </a:lnTo>
                <a:lnTo>
                  <a:pt x="113919" y="95631"/>
                </a:lnTo>
                <a:lnTo>
                  <a:pt x="153416" y="121158"/>
                </a:lnTo>
                <a:lnTo>
                  <a:pt x="196342" y="142367"/>
                </a:lnTo>
                <a:lnTo>
                  <a:pt x="245999" y="160401"/>
                </a:lnTo>
                <a:lnTo>
                  <a:pt x="295655" y="172847"/>
                </a:lnTo>
                <a:lnTo>
                  <a:pt x="348869" y="180848"/>
                </a:lnTo>
                <a:lnTo>
                  <a:pt x="405510" y="178943"/>
                </a:lnTo>
                <a:lnTo>
                  <a:pt x="463296" y="168021"/>
                </a:lnTo>
                <a:lnTo>
                  <a:pt x="523621" y="145034"/>
                </a:lnTo>
                <a:lnTo>
                  <a:pt x="522789" y="143510"/>
                </a:lnTo>
                <a:lnTo>
                  <a:pt x="328295" y="143510"/>
                </a:lnTo>
                <a:lnTo>
                  <a:pt x="272923" y="136525"/>
                </a:lnTo>
                <a:lnTo>
                  <a:pt x="223266" y="124079"/>
                </a:lnTo>
                <a:lnTo>
                  <a:pt x="174625" y="108331"/>
                </a:lnTo>
                <a:lnTo>
                  <a:pt x="92075" y="67183"/>
                </a:lnTo>
                <a:lnTo>
                  <a:pt x="59181" y="43942"/>
                </a:lnTo>
                <a:lnTo>
                  <a:pt x="31750" y="26543"/>
                </a:lnTo>
                <a:lnTo>
                  <a:pt x="13207" y="10414"/>
                </a:lnTo>
                <a:lnTo>
                  <a:pt x="0" y="0"/>
                </a:lnTo>
                <a:close/>
              </a:path>
              <a:path w="523875" h="180975">
                <a:moveTo>
                  <a:pt x="503174" y="107569"/>
                </a:moveTo>
                <a:lnTo>
                  <a:pt x="442849" y="130683"/>
                </a:lnTo>
                <a:lnTo>
                  <a:pt x="384937" y="141478"/>
                </a:lnTo>
                <a:lnTo>
                  <a:pt x="328295" y="143510"/>
                </a:lnTo>
                <a:lnTo>
                  <a:pt x="522789" y="143510"/>
                </a:lnTo>
                <a:lnTo>
                  <a:pt x="503174" y="1075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23150" y="2844165"/>
            <a:ext cx="973455" cy="1755775"/>
          </a:xfrm>
          <a:custGeom>
            <a:avLst/>
            <a:gdLst/>
            <a:ahLst/>
            <a:cxnLst/>
            <a:rect l="l" t="t" r="r" b="b"/>
            <a:pathLst>
              <a:path w="973454" h="1755775">
                <a:moveTo>
                  <a:pt x="350011" y="0"/>
                </a:moveTo>
                <a:lnTo>
                  <a:pt x="0" y="165988"/>
                </a:lnTo>
                <a:lnTo>
                  <a:pt x="754252" y="1755775"/>
                </a:lnTo>
                <a:lnTo>
                  <a:pt x="781684" y="1742821"/>
                </a:lnTo>
                <a:lnTo>
                  <a:pt x="856615" y="1688084"/>
                </a:lnTo>
                <a:lnTo>
                  <a:pt x="897381" y="1641094"/>
                </a:lnTo>
                <a:lnTo>
                  <a:pt x="927989" y="1590421"/>
                </a:lnTo>
                <a:lnTo>
                  <a:pt x="951865" y="1534414"/>
                </a:lnTo>
                <a:lnTo>
                  <a:pt x="968248" y="1475740"/>
                </a:lnTo>
                <a:lnTo>
                  <a:pt x="973454" y="1415796"/>
                </a:lnTo>
                <a:lnTo>
                  <a:pt x="971042" y="1353185"/>
                </a:lnTo>
                <a:lnTo>
                  <a:pt x="956691" y="1291971"/>
                </a:lnTo>
                <a:lnTo>
                  <a:pt x="933830" y="1230503"/>
                </a:lnTo>
                <a:lnTo>
                  <a:pt x="350011" y="0"/>
                </a:lnTo>
                <a:close/>
              </a:path>
            </a:pathLst>
          </a:custGeom>
          <a:solidFill>
            <a:srgbClr val="97B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79307" y="4186619"/>
            <a:ext cx="184785" cy="381635"/>
          </a:xfrm>
          <a:custGeom>
            <a:avLst/>
            <a:gdLst/>
            <a:ahLst/>
            <a:cxnLst/>
            <a:rect l="l" t="t" r="r" b="b"/>
            <a:pathLst>
              <a:path w="184784" h="381635">
                <a:moveTo>
                  <a:pt x="180142" y="0"/>
                </a:moveTo>
                <a:lnTo>
                  <a:pt x="179959" y="12381"/>
                </a:lnTo>
                <a:lnTo>
                  <a:pt x="180467" y="31304"/>
                </a:lnTo>
                <a:lnTo>
                  <a:pt x="177546" y="56069"/>
                </a:lnTo>
                <a:lnTo>
                  <a:pt x="168021" y="120077"/>
                </a:lnTo>
                <a:lnTo>
                  <a:pt x="145542" y="192467"/>
                </a:lnTo>
                <a:lnTo>
                  <a:pt x="128777" y="228027"/>
                </a:lnTo>
                <a:lnTo>
                  <a:pt x="106045" y="264349"/>
                </a:lnTo>
                <a:lnTo>
                  <a:pt x="77470" y="296988"/>
                </a:lnTo>
                <a:lnTo>
                  <a:pt x="42925" y="326198"/>
                </a:lnTo>
                <a:lnTo>
                  <a:pt x="0" y="350836"/>
                </a:lnTo>
                <a:lnTo>
                  <a:pt x="12192" y="381062"/>
                </a:lnTo>
                <a:lnTo>
                  <a:pt x="55245" y="356424"/>
                </a:lnTo>
                <a:lnTo>
                  <a:pt x="89662" y="327341"/>
                </a:lnTo>
                <a:lnTo>
                  <a:pt x="118364" y="294575"/>
                </a:lnTo>
                <a:lnTo>
                  <a:pt x="139319" y="259142"/>
                </a:lnTo>
                <a:lnTo>
                  <a:pt x="156083" y="223582"/>
                </a:lnTo>
                <a:lnTo>
                  <a:pt x="169418" y="185355"/>
                </a:lnTo>
                <a:lnTo>
                  <a:pt x="181737" y="113600"/>
                </a:lnTo>
                <a:lnTo>
                  <a:pt x="184403" y="52767"/>
                </a:lnTo>
                <a:lnTo>
                  <a:pt x="183896" y="29653"/>
                </a:lnTo>
                <a:lnTo>
                  <a:pt x="180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49390" y="1999869"/>
            <a:ext cx="1306321" cy="1315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49390" y="1999869"/>
            <a:ext cx="1306321" cy="1315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34988" y="2085467"/>
            <a:ext cx="1130680" cy="1144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34988" y="2085467"/>
            <a:ext cx="1130680" cy="11487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93534" y="2144014"/>
            <a:ext cx="1018540" cy="1031875"/>
          </a:xfrm>
          <a:custGeom>
            <a:avLst/>
            <a:gdLst/>
            <a:ahLst/>
            <a:cxnLst/>
            <a:rect l="l" t="t" r="r" b="b"/>
            <a:pathLst>
              <a:path w="1018540" h="1031875">
                <a:moveTo>
                  <a:pt x="509016" y="0"/>
                </a:moveTo>
                <a:lnTo>
                  <a:pt x="462695" y="2108"/>
                </a:lnTo>
                <a:lnTo>
                  <a:pt x="417538" y="8312"/>
                </a:lnTo>
                <a:lnTo>
                  <a:pt x="373723" y="18430"/>
                </a:lnTo>
                <a:lnTo>
                  <a:pt x="331432" y="32278"/>
                </a:lnTo>
                <a:lnTo>
                  <a:pt x="290843" y="49675"/>
                </a:lnTo>
                <a:lnTo>
                  <a:pt x="252137" y="70437"/>
                </a:lnTo>
                <a:lnTo>
                  <a:pt x="215493" y="94384"/>
                </a:lnTo>
                <a:lnTo>
                  <a:pt x="181092" y="121331"/>
                </a:lnTo>
                <a:lnTo>
                  <a:pt x="149113" y="151098"/>
                </a:lnTo>
                <a:lnTo>
                  <a:pt x="119737" y="183501"/>
                </a:lnTo>
                <a:lnTo>
                  <a:pt x="93143" y="218357"/>
                </a:lnTo>
                <a:lnTo>
                  <a:pt x="69511" y="255486"/>
                </a:lnTo>
                <a:lnTo>
                  <a:pt x="49021" y="294704"/>
                </a:lnTo>
                <a:lnTo>
                  <a:pt x="31853" y="335828"/>
                </a:lnTo>
                <a:lnTo>
                  <a:pt x="18187" y="378677"/>
                </a:lnTo>
                <a:lnTo>
                  <a:pt x="8203" y="423068"/>
                </a:lnTo>
                <a:lnTo>
                  <a:pt x="2080" y="468819"/>
                </a:lnTo>
                <a:lnTo>
                  <a:pt x="0" y="515747"/>
                </a:lnTo>
                <a:lnTo>
                  <a:pt x="2080" y="562694"/>
                </a:lnTo>
                <a:lnTo>
                  <a:pt x="8203" y="608463"/>
                </a:lnTo>
                <a:lnTo>
                  <a:pt x="18187" y="652869"/>
                </a:lnTo>
                <a:lnTo>
                  <a:pt x="31853" y="695732"/>
                </a:lnTo>
                <a:lnTo>
                  <a:pt x="49021" y="736869"/>
                </a:lnTo>
                <a:lnTo>
                  <a:pt x="69511" y="776097"/>
                </a:lnTo>
                <a:lnTo>
                  <a:pt x="93143" y="813234"/>
                </a:lnTo>
                <a:lnTo>
                  <a:pt x="119737" y="848098"/>
                </a:lnTo>
                <a:lnTo>
                  <a:pt x="149113" y="880506"/>
                </a:lnTo>
                <a:lnTo>
                  <a:pt x="181092" y="910277"/>
                </a:lnTo>
                <a:lnTo>
                  <a:pt x="215493" y="937229"/>
                </a:lnTo>
                <a:lnTo>
                  <a:pt x="252137" y="961178"/>
                </a:lnTo>
                <a:lnTo>
                  <a:pt x="290843" y="981943"/>
                </a:lnTo>
                <a:lnTo>
                  <a:pt x="331432" y="999341"/>
                </a:lnTo>
                <a:lnTo>
                  <a:pt x="373723" y="1013190"/>
                </a:lnTo>
                <a:lnTo>
                  <a:pt x="417538" y="1023307"/>
                </a:lnTo>
                <a:lnTo>
                  <a:pt x="462695" y="1029512"/>
                </a:lnTo>
                <a:lnTo>
                  <a:pt x="509016" y="1031621"/>
                </a:lnTo>
                <a:lnTo>
                  <a:pt x="555355" y="1029512"/>
                </a:lnTo>
                <a:lnTo>
                  <a:pt x="600527" y="1023307"/>
                </a:lnTo>
                <a:lnTo>
                  <a:pt x="644352" y="1013190"/>
                </a:lnTo>
                <a:lnTo>
                  <a:pt x="686650" y="999341"/>
                </a:lnTo>
                <a:lnTo>
                  <a:pt x="727243" y="981943"/>
                </a:lnTo>
                <a:lnTo>
                  <a:pt x="765951" y="961178"/>
                </a:lnTo>
                <a:lnTo>
                  <a:pt x="802593" y="937229"/>
                </a:lnTo>
                <a:lnTo>
                  <a:pt x="836991" y="910277"/>
                </a:lnTo>
                <a:lnTo>
                  <a:pt x="868965" y="880506"/>
                </a:lnTo>
                <a:lnTo>
                  <a:pt x="898336" y="848098"/>
                </a:lnTo>
                <a:lnTo>
                  <a:pt x="924923" y="813234"/>
                </a:lnTo>
                <a:lnTo>
                  <a:pt x="948548" y="776097"/>
                </a:lnTo>
                <a:lnTo>
                  <a:pt x="969031" y="736869"/>
                </a:lnTo>
                <a:lnTo>
                  <a:pt x="986193" y="695732"/>
                </a:lnTo>
                <a:lnTo>
                  <a:pt x="999853" y="652869"/>
                </a:lnTo>
                <a:lnTo>
                  <a:pt x="1009832" y="608463"/>
                </a:lnTo>
                <a:lnTo>
                  <a:pt x="1015952" y="562694"/>
                </a:lnTo>
                <a:lnTo>
                  <a:pt x="1018032" y="515747"/>
                </a:lnTo>
                <a:lnTo>
                  <a:pt x="1015952" y="468819"/>
                </a:lnTo>
                <a:lnTo>
                  <a:pt x="1009832" y="423068"/>
                </a:lnTo>
                <a:lnTo>
                  <a:pt x="999853" y="378677"/>
                </a:lnTo>
                <a:lnTo>
                  <a:pt x="986193" y="335828"/>
                </a:lnTo>
                <a:lnTo>
                  <a:pt x="969031" y="294704"/>
                </a:lnTo>
                <a:lnTo>
                  <a:pt x="948548" y="255486"/>
                </a:lnTo>
                <a:lnTo>
                  <a:pt x="924923" y="218357"/>
                </a:lnTo>
                <a:lnTo>
                  <a:pt x="898336" y="183501"/>
                </a:lnTo>
                <a:lnTo>
                  <a:pt x="868965" y="151098"/>
                </a:lnTo>
                <a:lnTo>
                  <a:pt x="836991" y="121331"/>
                </a:lnTo>
                <a:lnTo>
                  <a:pt x="802593" y="94384"/>
                </a:lnTo>
                <a:lnTo>
                  <a:pt x="765951" y="70437"/>
                </a:lnTo>
                <a:lnTo>
                  <a:pt x="727243" y="49675"/>
                </a:lnTo>
                <a:lnTo>
                  <a:pt x="686650" y="32278"/>
                </a:lnTo>
                <a:lnTo>
                  <a:pt x="644352" y="18430"/>
                </a:lnTo>
                <a:lnTo>
                  <a:pt x="600527" y="8312"/>
                </a:lnTo>
                <a:lnTo>
                  <a:pt x="555355" y="2108"/>
                </a:lnTo>
                <a:lnTo>
                  <a:pt x="509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07123" y="2157602"/>
            <a:ext cx="986408" cy="999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20585" y="2162048"/>
            <a:ext cx="963930" cy="9775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29603" y="2175636"/>
            <a:ext cx="918972" cy="9098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83705" y="2198116"/>
            <a:ext cx="815213" cy="7432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759825" y="3065780"/>
            <a:ext cx="1439545" cy="2121535"/>
          </a:xfrm>
          <a:custGeom>
            <a:avLst/>
            <a:gdLst/>
            <a:ahLst/>
            <a:cxnLst/>
            <a:rect l="l" t="t" r="r" b="b"/>
            <a:pathLst>
              <a:path w="1439545" h="2121535">
                <a:moveTo>
                  <a:pt x="456310" y="0"/>
                </a:moveTo>
                <a:lnTo>
                  <a:pt x="0" y="216408"/>
                </a:lnTo>
                <a:lnTo>
                  <a:pt x="760729" y="1819783"/>
                </a:lnTo>
                <a:lnTo>
                  <a:pt x="803909" y="1893570"/>
                </a:lnTo>
                <a:lnTo>
                  <a:pt x="853948" y="1958467"/>
                </a:lnTo>
                <a:lnTo>
                  <a:pt x="915161" y="2012442"/>
                </a:lnTo>
                <a:lnTo>
                  <a:pt x="979931" y="2056638"/>
                </a:lnTo>
                <a:lnTo>
                  <a:pt x="1052702" y="2088515"/>
                </a:lnTo>
                <a:lnTo>
                  <a:pt x="1128902" y="2110613"/>
                </a:lnTo>
                <a:lnTo>
                  <a:pt x="1205229" y="2121408"/>
                </a:lnTo>
                <a:lnTo>
                  <a:pt x="1286255" y="2118995"/>
                </a:lnTo>
                <a:lnTo>
                  <a:pt x="1364233" y="2104263"/>
                </a:lnTo>
                <a:lnTo>
                  <a:pt x="1403350" y="2088388"/>
                </a:lnTo>
                <a:lnTo>
                  <a:pt x="1439036" y="2071497"/>
                </a:lnTo>
                <a:lnTo>
                  <a:pt x="45631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631044" y="4979923"/>
            <a:ext cx="523875" cy="180975"/>
          </a:xfrm>
          <a:custGeom>
            <a:avLst/>
            <a:gdLst/>
            <a:ahLst/>
            <a:cxnLst/>
            <a:rect l="l" t="t" r="r" b="b"/>
            <a:pathLst>
              <a:path w="523875" h="180975">
                <a:moveTo>
                  <a:pt x="0" y="0"/>
                </a:moveTo>
                <a:lnTo>
                  <a:pt x="27304" y="28701"/>
                </a:lnTo>
                <a:lnTo>
                  <a:pt x="81025" y="72516"/>
                </a:lnTo>
                <a:lnTo>
                  <a:pt x="113919" y="95630"/>
                </a:lnTo>
                <a:lnTo>
                  <a:pt x="153415" y="121157"/>
                </a:lnTo>
                <a:lnTo>
                  <a:pt x="196341" y="142366"/>
                </a:lnTo>
                <a:lnTo>
                  <a:pt x="245999" y="160400"/>
                </a:lnTo>
                <a:lnTo>
                  <a:pt x="295782" y="172846"/>
                </a:lnTo>
                <a:lnTo>
                  <a:pt x="348869" y="180847"/>
                </a:lnTo>
                <a:lnTo>
                  <a:pt x="405510" y="178942"/>
                </a:lnTo>
                <a:lnTo>
                  <a:pt x="463423" y="168147"/>
                </a:lnTo>
                <a:lnTo>
                  <a:pt x="523621" y="145033"/>
                </a:lnTo>
                <a:lnTo>
                  <a:pt x="522786" y="143509"/>
                </a:lnTo>
                <a:lnTo>
                  <a:pt x="328422" y="143509"/>
                </a:lnTo>
                <a:lnTo>
                  <a:pt x="273050" y="136524"/>
                </a:lnTo>
                <a:lnTo>
                  <a:pt x="223265" y="124078"/>
                </a:lnTo>
                <a:lnTo>
                  <a:pt x="174751" y="108330"/>
                </a:lnTo>
                <a:lnTo>
                  <a:pt x="92201" y="67182"/>
                </a:lnTo>
                <a:lnTo>
                  <a:pt x="59308" y="43941"/>
                </a:lnTo>
                <a:lnTo>
                  <a:pt x="31750" y="26542"/>
                </a:lnTo>
                <a:lnTo>
                  <a:pt x="13207" y="10413"/>
                </a:lnTo>
                <a:lnTo>
                  <a:pt x="0" y="0"/>
                </a:lnTo>
                <a:close/>
              </a:path>
              <a:path w="523875" h="180975">
                <a:moveTo>
                  <a:pt x="503174" y="107695"/>
                </a:moveTo>
                <a:lnTo>
                  <a:pt x="442849" y="130682"/>
                </a:lnTo>
                <a:lnTo>
                  <a:pt x="385063" y="141604"/>
                </a:lnTo>
                <a:lnTo>
                  <a:pt x="328422" y="143509"/>
                </a:lnTo>
                <a:lnTo>
                  <a:pt x="522786" y="143509"/>
                </a:lnTo>
                <a:lnTo>
                  <a:pt x="503174" y="1076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207118" y="2903982"/>
            <a:ext cx="973455" cy="1755775"/>
          </a:xfrm>
          <a:custGeom>
            <a:avLst/>
            <a:gdLst/>
            <a:ahLst/>
            <a:cxnLst/>
            <a:rect l="l" t="t" r="r" b="b"/>
            <a:pathLst>
              <a:path w="973454" h="1755775">
                <a:moveTo>
                  <a:pt x="350011" y="0"/>
                </a:moveTo>
                <a:lnTo>
                  <a:pt x="0" y="165989"/>
                </a:lnTo>
                <a:lnTo>
                  <a:pt x="754252" y="1755775"/>
                </a:lnTo>
                <a:lnTo>
                  <a:pt x="781811" y="1742821"/>
                </a:lnTo>
                <a:lnTo>
                  <a:pt x="856741" y="1688084"/>
                </a:lnTo>
                <a:lnTo>
                  <a:pt x="897508" y="1641094"/>
                </a:lnTo>
                <a:lnTo>
                  <a:pt x="928115" y="1590421"/>
                </a:lnTo>
                <a:lnTo>
                  <a:pt x="951991" y="1534414"/>
                </a:lnTo>
                <a:lnTo>
                  <a:pt x="968248" y="1475740"/>
                </a:lnTo>
                <a:lnTo>
                  <a:pt x="973454" y="1415796"/>
                </a:lnTo>
                <a:lnTo>
                  <a:pt x="971041" y="1353185"/>
                </a:lnTo>
                <a:lnTo>
                  <a:pt x="956690" y="1291971"/>
                </a:lnTo>
                <a:lnTo>
                  <a:pt x="933830" y="1230503"/>
                </a:lnTo>
                <a:lnTo>
                  <a:pt x="350011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963277" y="4245991"/>
            <a:ext cx="184785" cy="381635"/>
          </a:xfrm>
          <a:custGeom>
            <a:avLst/>
            <a:gdLst/>
            <a:ahLst/>
            <a:cxnLst/>
            <a:rect l="l" t="t" r="r" b="b"/>
            <a:pathLst>
              <a:path w="184784" h="381635">
                <a:moveTo>
                  <a:pt x="180213" y="0"/>
                </a:moveTo>
                <a:lnTo>
                  <a:pt x="179958" y="12827"/>
                </a:lnTo>
                <a:lnTo>
                  <a:pt x="180467" y="31750"/>
                </a:lnTo>
                <a:lnTo>
                  <a:pt x="177546" y="56515"/>
                </a:lnTo>
                <a:lnTo>
                  <a:pt x="168021" y="120523"/>
                </a:lnTo>
                <a:lnTo>
                  <a:pt x="145542" y="192912"/>
                </a:lnTo>
                <a:lnTo>
                  <a:pt x="128777" y="228473"/>
                </a:lnTo>
                <a:lnTo>
                  <a:pt x="106172" y="264795"/>
                </a:lnTo>
                <a:lnTo>
                  <a:pt x="77470" y="297434"/>
                </a:lnTo>
                <a:lnTo>
                  <a:pt x="42925" y="326644"/>
                </a:lnTo>
                <a:lnTo>
                  <a:pt x="0" y="351282"/>
                </a:lnTo>
                <a:lnTo>
                  <a:pt x="12319" y="381635"/>
                </a:lnTo>
                <a:lnTo>
                  <a:pt x="55245" y="356997"/>
                </a:lnTo>
                <a:lnTo>
                  <a:pt x="89789" y="327787"/>
                </a:lnTo>
                <a:lnTo>
                  <a:pt x="118364" y="295148"/>
                </a:lnTo>
                <a:lnTo>
                  <a:pt x="139446" y="259587"/>
                </a:lnTo>
                <a:lnTo>
                  <a:pt x="156082" y="224028"/>
                </a:lnTo>
                <a:lnTo>
                  <a:pt x="169545" y="185801"/>
                </a:lnTo>
                <a:lnTo>
                  <a:pt x="181737" y="114046"/>
                </a:lnTo>
                <a:lnTo>
                  <a:pt x="184403" y="53212"/>
                </a:lnTo>
                <a:lnTo>
                  <a:pt x="183896" y="30099"/>
                </a:lnTo>
                <a:lnTo>
                  <a:pt x="181737" y="12065"/>
                </a:lnTo>
                <a:lnTo>
                  <a:pt x="180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134984" y="1846707"/>
            <a:ext cx="1567561" cy="1581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134984" y="1846707"/>
            <a:ext cx="1567561" cy="15811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243061" y="1950339"/>
            <a:ext cx="1360424" cy="13738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243061" y="1950339"/>
            <a:ext cx="1360424" cy="13738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310626" y="2017902"/>
            <a:ext cx="1225550" cy="1238885"/>
          </a:xfrm>
          <a:custGeom>
            <a:avLst/>
            <a:gdLst/>
            <a:ahLst/>
            <a:cxnLst/>
            <a:rect l="l" t="t" r="r" b="b"/>
            <a:pathLst>
              <a:path w="1225550" h="1238885">
                <a:moveTo>
                  <a:pt x="612648" y="0"/>
                </a:moveTo>
                <a:lnTo>
                  <a:pt x="564773" y="1863"/>
                </a:lnTo>
                <a:lnTo>
                  <a:pt x="517906" y="7363"/>
                </a:lnTo>
                <a:lnTo>
                  <a:pt x="472182" y="16361"/>
                </a:lnTo>
                <a:lnTo>
                  <a:pt x="427737" y="28719"/>
                </a:lnTo>
                <a:lnTo>
                  <a:pt x="384709" y="44300"/>
                </a:lnTo>
                <a:lnTo>
                  <a:pt x="343233" y="62965"/>
                </a:lnTo>
                <a:lnTo>
                  <a:pt x="303445" y="84577"/>
                </a:lnTo>
                <a:lnTo>
                  <a:pt x="265482" y="108998"/>
                </a:lnTo>
                <a:lnTo>
                  <a:pt x="229479" y="136090"/>
                </a:lnTo>
                <a:lnTo>
                  <a:pt x="195574" y="165715"/>
                </a:lnTo>
                <a:lnTo>
                  <a:pt x="163902" y="197736"/>
                </a:lnTo>
                <a:lnTo>
                  <a:pt x="134600" y="232015"/>
                </a:lnTo>
                <a:lnTo>
                  <a:pt x="107804" y="268413"/>
                </a:lnTo>
                <a:lnTo>
                  <a:pt x="83650" y="306794"/>
                </a:lnTo>
                <a:lnTo>
                  <a:pt x="62275" y="347019"/>
                </a:lnTo>
                <a:lnTo>
                  <a:pt x="43814" y="388950"/>
                </a:lnTo>
                <a:lnTo>
                  <a:pt x="28404" y="432450"/>
                </a:lnTo>
                <a:lnTo>
                  <a:pt x="16181" y="477380"/>
                </a:lnTo>
                <a:lnTo>
                  <a:pt x="7282" y="523604"/>
                </a:lnTo>
                <a:lnTo>
                  <a:pt x="1843" y="570983"/>
                </a:lnTo>
                <a:lnTo>
                  <a:pt x="0" y="619378"/>
                </a:lnTo>
                <a:lnTo>
                  <a:pt x="1843" y="667774"/>
                </a:lnTo>
                <a:lnTo>
                  <a:pt x="7282" y="715153"/>
                </a:lnTo>
                <a:lnTo>
                  <a:pt x="16181" y="761377"/>
                </a:lnTo>
                <a:lnTo>
                  <a:pt x="28404" y="806307"/>
                </a:lnTo>
                <a:lnTo>
                  <a:pt x="43814" y="849807"/>
                </a:lnTo>
                <a:lnTo>
                  <a:pt x="62275" y="891738"/>
                </a:lnTo>
                <a:lnTo>
                  <a:pt x="83650" y="931963"/>
                </a:lnTo>
                <a:lnTo>
                  <a:pt x="107804" y="970344"/>
                </a:lnTo>
                <a:lnTo>
                  <a:pt x="134600" y="1006742"/>
                </a:lnTo>
                <a:lnTo>
                  <a:pt x="163902" y="1041021"/>
                </a:lnTo>
                <a:lnTo>
                  <a:pt x="195574" y="1073042"/>
                </a:lnTo>
                <a:lnTo>
                  <a:pt x="229479" y="1102667"/>
                </a:lnTo>
                <a:lnTo>
                  <a:pt x="265482" y="1129759"/>
                </a:lnTo>
                <a:lnTo>
                  <a:pt x="303445" y="1154180"/>
                </a:lnTo>
                <a:lnTo>
                  <a:pt x="343233" y="1175792"/>
                </a:lnTo>
                <a:lnTo>
                  <a:pt x="384709" y="1194457"/>
                </a:lnTo>
                <a:lnTo>
                  <a:pt x="427737" y="1210038"/>
                </a:lnTo>
                <a:lnTo>
                  <a:pt x="472182" y="1222396"/>
                </a:lnTo>
                <a:lnTo>
                  <a:pt x="517906" y="1231394"/>
                </a:lnTo>
                <a:lnTo>
                  <a:pt x="564773" y="1236894"/>
                </a:lnTo>
                <a:lnTo>
                  <a:pt x="612648" y="1238758"/>
                </a:lnTo>
                <a:lnTo>
                  <a:pt x="660522" y="1236894"/>
                </a:lnTo>
                <a:lnTo>
                  <a:pt x="707389" y="1231394"/>
                </a:lnTo>
                <a:lnTo>
                  <a:pt x="753113" y="1222396"/>
                </a:lnTo>
                <a:lnTo>
                  <a:pt x="797558" y="1210038"/>
                </a:lnTo>
                <a:lnTo>
                  <a:pt x="840586" y="1194457"/>
                </a:lnTo>
                <a:lnTo>
                  <a:pt x="882062" y="1175792"/>
                </a:lnTo>
                <a:lnTo>
                  <a:pt x="921850" y="1154180"/>
                </a:lnTo>
                <a:lnTo>
                  <a:pt x="959813" y="1129759"/>
                </a:lnTo>
                <a:lnTo>
                  <a:pt x="995816" y="1102667"/>
                </a:lnTo>
                <a:lnTo>
                  <a:pt x="1029721" y="1073042"/>
                </a:lnTo>
                <a:lnTo>
                  <a:pt x="1061393" y="1041021"/>
                </a:lnTo>
                <a:lnTo>
                  <a:pt x="1090695" y="1006742"/>
                </a:lnTo>
                <a:lnTo>
                  <a:pt x="1117491" y="970344"/>
                </a:lnTo>
                <a:lnTo>
                  <a:pt x="1141645" y="931963"/>
                </a:lnTo>
                <a:lnTo>
                  <a:pt x="1163020" y="891738"/>
                </a:lnTo>
                <a:lnTo>
                  <a:pt x="1181481" y="849807"/>
                </a:lnTo>
                <a:lnTo>
                  <a:pt x="1196891" y="806307"/>
                </a:lnTo>
                <a:lnTo>
                  <a:pt x="1209114" y="761377"/>
                </a:lnTo>
                <a:lnTo>
                  <a:pt x="1218013" y="715153"/>
                </a:lnTo>
                <a:lnTo>
                  <a:pt x="1223452" y="667774"/>
                </a:lnTo>
                <a:lnTo>
                  <a:pt x="1225296" y="619378"/>
                </a:lnTo>
                <a:lnTo>
                  <a:pt x="1223452" y="570983"/>
                </a:lnTo>
                <a:lnTo>
                  <a:pt x="1218013" y="523604"/>
                </a:lnTo>
                <a:lnTo>
                  <a:pt x="1209114" y="477380"/>
                </a:lnTo>
                <a:lnTo>
                  <a:pt x="1196891" y="432450"/>
                </a:lnTo>
                <a:lnTo>
                  <a:pt x="1181481" y="388950"/>
                </a:lnTo>
                <a:lnTo>
                  <a:pt x="1163020" y="347019"/>
                </a:lnTo>
                <a:lnTo>
                  <a:pt x="1141645" y="306794"/>
                </a:lnTo>
                <a:lnTo>
                  <a:pt x="1117491" y="268413"/>
                </a:lnTo>
                <a:lnTo>
                  <a:pt x="1090695" y="232015"/>
                </a:lnTo>
                <a:lnTo>
                  <a:pt x="1061393" y="197736"/>
                </a:lnTo>
                <a:lnTo>
                  <a:pt x="1029721" y="165715"/>
                </a:lnTo>
                <a:lnTo>
                  <a:pt x="995816" y="136090"/>
                </a:lnTo>
                <a:lnTo>
                  <a:pt x="959813" y="108998"/>
                </a:lnTo>
                <a:lnTo>
                  <a:pt x="921850" y="84577"/>
                </a:lnTo>
                <a:lnTo>
                  <a:pt x="882062" y="62965"/>
                </a:lnTo>
                <a:lnTo>
                  <a:pt x="840586" y="44300"/>
                </a:lnTo>
                <a:lnTo>
                  <a:pt x="797558" y="28719"/>
                </a:lnTo>
                <a:lnTo>
                  <a:pt x="753113" y="16361"/>
                </a:lnTo>
                <a:lnTo>
                  <a:pt x="707389" y="7363"/>
                </a:lnTo>
                <a:lnTo>
                  <a:pt x="660522" y="1863"/>
                </a:lnTo>
                <a:lnTo>
                  <a:pt x="612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328659" y="2035936"/>
            <a:ext cx="1184656" cy="12026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342248" y="2044954"/>
            <a:ext cx="1162050" cy="11711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355710" y="2058416"/>
            <a:ext cx="1103630" cy="10901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418830" y="2085467"/>
            <a:ext cx="981964" cy="88734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299455" y="3005963"/>
            <a:ext cx="1439545" cy="2121535"/>
          </a:xfrm>
          <a:custGeom>
            <a:avLst/>
            <a:gdLst/>
            <a:ahLst/>
            <a:cxnLst/>
            <a:rect l="l" t="t" r="r" b="b"/>
            <a:pathLst>
              <a:path w="1439545" h="2121535">
                <a:moveTo>
                  <a:pt x="456184" y="0"/>
                </a:moveTo>
                <a:lnTo>
                  <a:pt x="0" y="216408"/>
                </a:lnTo>
                <a:lnTo>
                  <a:pt x="760730" y="1819783"/>
                </a:lnTo>
                <a:lnTo>
                  <a:pt x="803910" y="1893443"/>
                </a:lnTo>
                <a:lnTo>
                  <a:pt x="853821" y="1958466"/>
                </a:lnTo>
                <a:lnTo>
                  <a:pt x="915162" y="2012441"/>
                </a:lnTo>
                <a:lnTo>
                  <a:pt x="979932" y="2056511"/>
                </a:lnTo>
                <a:lnTo>
                  <a:pt x="1052576" y="2088514"/>
                </a:lnTo>
                <a:lnTo>
                  <a:pt x="1128776" y="2110613"/>
                </a:lnTo>
                <a:lnTo>
                  <a:pt x="1205229" y="2121408"/>
                </a:lnTo>
                <a:lnTo>
                  <a:pt x="1286255" y="2118995"/>
                </a:lnTo>
                <a:lnTo>
                  <a:pt x="1364107" y="2104136"/>
                </a:lnTo>
                <a:lnTo>
                  <a:pt x="1403223" y="2088388"/>
                </a:lnTo>
                <a:lnTo>
                  <a:pt x="1439037" y="2071497"/>
                </a:lnTo>
                <a:lnTo>
                  <a:pt x="456184" y="0"/>
                </a:lnTo>
                <a:close/>
              </a:path>
            </a:pathLst>
          </a:custGeom>
          <a:solidFill>
            <a:srgbClr val="5F86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170676" y="4920107"/>
            <a:ext cx="523875" cy="180975"/>
          </a:xfrm>
          <a:custGeom>
            <a:avLst/>
            <a:gdLst/>
            <a:ahLst/>
            <a:cxnLst/>
            <a:rect l="l" t="t" r="r" b="b"/>
            <a:pathLst>
              <a:path w="523875" h="180975">
                <a:moveTo>
                  <a:pt x="0" y="0"/>
                </a:moveTo>
                <a:lnTo>
                  <a:pt x="27304" y="28702"/>
                </a:lnTo>
                <a:lnTo>
                  <a:pt x="80899" y="72517"/>
                </a:lnTo>
                <a:lnTo>
                  <a:pt x="113919" y="95631"/>
                </a:lnTo>
                <a:lnTo>
                  <a:pt x="153415" y="121158"/>
                </a:lnTo>
                <a:lnTo>
                  <a:pt x="196341" y="142367"/>
                </a:lnTo>
                <a:lnTo>
                  <a:pt x="245999" y="160401"/>
                </a:lnTo>
                <a:lnTo>
                  <a:pt x="295656" y="172847"/>
                </a:lnTo>
                <a:lnTo>
                  <a:pt x="348869" y="180848"/>
                </a:lnTo>
                <a:lnTo>
                  <a:pt x="405510" y="178943"/>
                </a:lnTo>
                <a:lnTo>
                  <a:pt x="463296" y="168021"/>
                </a:lnTo>
                <a:lnTo>
                  <a:pt x="523621" y="145034"/>
                </a:lnTo>
                <a:lnTo>
                  <a:pt x="522789" y="143510"/>
                </a:lnTo>
                <a:lnTo>
                  <a:pt x="328295" y="143510"/>
                </a:lnTo>
                <a:lnTo>
                  <a:pt x="272923" y="136525"/>
                </a:lnTo>
                <a:lnTo>
                  <a:pt x="223265" y="124079"/>
                </a:lnTo>
                <a:lnTo>
                  <a:pt x="174625" y="108331"/>
                </a:lnTo>
                <a:lnTo>
                  <a:pt x="92075" y="67183"/>
                </a:lnTo>
                <a:lnTo>
                  <a:pt x="59182" y="43942"/>
                </a:lnTo>
                <a:lnTo>
                  <a:pt x="31750" y="26543"/>
                </a:lnTo>
                <a:lnTo>
                  <a:pt x="13208" y="10414"/>
                </a:lnTo>
                <a:lnTo>
                  <a:pt x="0" y="0"/>
                </a:lnTo>
                <a:close/>
              </a:path>
              <a:path w="523875" h="180975">
                <a:moveTo>
                  <a:pt x="503174" y="107569"/>
                </a:moveTo>
                <a:lnTo>
                  <a:pt x="442849" y="130683"/>
                </a:lnTo>
                <a:lnTo>
                  <a:pt x="384937" y="141478"/>
                </a:lnTo>
                <a:lnTo>
                  <a:pt x="328295" y="143510"/>
                </a:lnTo>
                <a:lnTo>
                  <a:pt x="522789" y="143510"/>
                </a:lnTo>
                <a:lnTo>
                  <a:pt x="503174" y="1075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746750" y="2844165"/>
            <a:ext cx="973455" cy="1755775"/>
          </a:xfrm>
          <a:custGeom>
            <a:avLst/>
            <a:gdLst/>
            <a:ahLst/>
            <a:cxnLst/>
            <a:rect l="l" t="t" r="r" b="b"/>
            <a:pathLst>
              <a:path w="973454" h="1755775">
                <a:moveTo>
                  <a:pt x="350012" y="0"/>
                </a:moveTo>
                <a:lnTo>
                  <a:pt x="0" y="165988"/>
                </a:lnTo>
                <a:lnTo>
                  <a:pt x="754252" y="1755775"/>
                </a:lnTo>
                <a:lnTo>
                  <a:pt x="781684" y="1742821"/>
                </a:lnTo>
                <a:lnTo>
                  <a:pt x="856615" y="1688084"/>
                </a:lnTo>
                <a:lnTo>
                  <a:pt x="897381" y="1641094"/>
                </a:lnTo>
                <a:lnTo>
                  <a:pt x="927989" y="1590421"/>
                </a:lnTo>
                <a:lnTo>
                  <a:pt x="951865" y="1534414"/>
                </a:lnTo>
                <a:lnTo>
                  <a:pt x="968248" y="1475740"/>
                </a:lnTo>
                <a:lnTo>
                  <a:pt x="973454" y="1415796"/>
                </a:lnTo>
                <a:lnTo>
                  <a:pt x="971042" y="1353185"/>
                </a:lnTo>
                <a:lnTo>
                  <a:pt x="956691" y="1291971"/>
                </a:lnTo>
                <a:lnTo>
                  <a:pt x="933830" y="1230503"/>
                </a:lnTo>
                <a:lnTo>
                  <a:pt x="350012" y="0"/>
                </a:lnTo>
                <a:close/>
              </a:path>
            </a:pathLst>
          </a:custGeom>
          <a:solidFill>
            <a:srgbClr val="97B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502907" y="4186619"/>
            <a:ext cx="184785" cy="381635"/>
          </a:xfrm>
          <a:custGeom>
            <a:avLst/>
            <a:gdLst/>
            <a:ahLst/>
            <a:cxnLst/>
            <a:rect l="l" t="t" r="r" b="b"/>
            <a:pathLst>
              <a:path w="184784" h="381635">
                <a:moveTo>
                  <a:pt x="180142" y="0"/>
                </a:moveTo>
                <a:lnTo>
                  <a:pt x="179959" y="12381"/>
                </a:lnTo>
                <a:lnTo>
                  <a:pt x="180467" y="31304"/>
                </a:lnTo>
                <a:lnTo>
                  <a:pt x="177546" y="56069"/>
                </a:lnTo>
                <a:lnTo>
                  <a:pt x="168021" y="120077"/>
                </a:lnTo>
                <a:lnTo>
                  <a:pt x="145542" y="192467"/>
                </a:lnTo>
                <a:lnTo>
                  <a:pt x="128777" y="228027"/>
                </a:lnTo>
                <a:lnTo>
                  <a:pt x="106045" y="264349"/>
                </a:lnTo>
                <a:lnTo>
                  <a:pt x="77470" y="296988"/>
                </a:lnTo>
                <a:lnTo>
                  <a:pt x="42925" y="326198"/>
                </a:lnTo>
                <a:lnTo>
                  <a:pt x="0" y="350836"/>
                </a:lnTo>
                <a:lnTo>
                  <a:pt x="12192" y="381062"/>
                </a:lnTo>
                <a:lnTo>
                  <a:pt x="55245" y="356424"/>
                </a:lnTo>
                <a:lnTo>
                  <a:pt x="89662" y="327341"/>
                </a:lnTo>
                <a:lnTo>
                  <a:pt x="118364" y="294575"/>
                </a:lnTo>
                <a:lnTo>
                  <a:pt x="139319" y="259142"/>
                </a:lnTo>
                <a:lnTo>
                  <a:pt x="156083" y="223582"/>
                </a:lnTo>
                <a:lnTo>
                  <a:pt x="169418" y="185355"/>
                </a:lnTo>
                <a:lnTo>
                  <a:pt x="181737" y="113600"/>
                </a:lnTo>
                <a:lnTo>
                  <a:pt x="184403" y="52767"/>
                </a:lnTo>
                <a:lnTo>
                  <a:pt x="183896" y="29653"/>
                </a:lnTo>
                <a:lnTo>
                  <a:pt x="180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873752" y="1999869"/>
            <a:ext cx="1301877" cy="13153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873752" y="1999869"/>
            <a:ext cx="1301877" cy="13153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959350" y="2085467"/>
            <a:ext cx="1130680" cy="11441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959350" y="2085467"/>
            <a:ext cx="1130680" cy="11487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017896" y="2144014"/>
            <a:ext cx="1018540" cy="1031875"/>
          </a:xfrm>
          <a:custGeom>
            <a:avLst/>
            <a:gdLst/>
            <a:ahLst/>
            <a:cxnLst/>
            <a:rect l="l" t="t" r="r" b="b"/>
            <a:pathLst>
              <a:path w="1018539" h="1031875">
                <a:moveTo>
                  <a:pt x="509015" y="0"/>
                </a:moveTo>
                <a:lnTo>
                  <a:pt x="462695" y="2108"/>
                </a:lnTo>
                <a:lnTo>
                  <a:pt x="417538" y="8312"/>
                </a:lnTo>
                <a:lnTo>
                  <a:pt x="373723" y="18430"/>
                </a:lnTo>
                <a:lnTo>
                  <a:pt x="331432" y="32278"/>
                </a:lnTo>
                <a:lnTo>
                  <a:pt x="290843" y="49675"/>
                </a:lnTo>
                <a:lnTo>
                  <a:pt x="252137" y="70437"/>
                </a:lnTo>
                <a:lnTo>
                  <a:pt x="215493" y="94384"/>
                </a:lnTo>
                <a:lnTo>
                  <a:pt x="181092" y="121331"/>
                </a:lnTo>
                <a:lnTo>
                  <a:pt x="149113" y="151098"/>
                </a:lnTo>
                <a:lnTo>
                  <a:pt x="119737" y="183501"/>
                </a:lnTo>
                <a:lnTo>
                  <a:pt x="93143" y="218357"/>
                </a:lnTo>
                <a:lnTo>
                  <a:pt x="69511" y="255486"/>
                </a:lnTo>
                <a:lnTo>
                  <a:pt x="49021" y="294704"/>
                </a:lnTo>
                <a:lnTo>
                  <a:pt x="31853" y="335828"/>
                </a:lnTo>
                <a:lnTo>
                  <a:pt x="18187" y="378677"/>
                </a:lnTo>
                <a:lnTo>
                  <a:pt x="8203" y="423068"/>
                </a:lnTo>
                <a:lnTo>
                  <a:pt x="2080" y="468819"/>
                </a:lnTo>
                <a:lnTo>
                  <a:pt x="0" y="515747"/>
                </a:lnTo>
                <a:lnTo>
                  <a:pt x="2080" y="562694"/>
                </a:lnTo>
                <a:lnTo>
                  <a:pt x="8203" y="608463"/>
                </a:lnTo>
                <a:lnTo>
                  <a:pt x="18187" y="652869"/>
                </a:lnTo>
                <a:lnTo>
                  <a:pt x="31853" y="695732"/>
                </a:lnTo>
                <a:lnTo>
                  <a:pt x="49021" y="736869"/>
                </a:lnTo>
                <a:lnTo>
                  <a:pt x="69511" y="776097"/>
                </a:lnTo>
                <a:lnTo>
                  <a:pt x="93143" y="813234"/>
                </a:lnTo>
                <a:lnTo>
                  <a:pt x="119737" y="848098"/>
                </a:lnTo>
                <a:lnTo>
                  <a:pt x="149113" y="880506"/>
                </a:lnTo>
                <a:lnTo>
                  <a:pt x="181092" y="910277"/>
                </a:lnTo>
                <a:lnTo>
                  <a:pt x="215493" y="937229"/>
                </a:lnTo>
                <a:lnTo>
                  <a:pt x="252137" y="961178"/>
                </a:lnTo>
                <a:lnTo>
                  <a:pt x="290843" y="981943"/>
                </a:lnTo>
                <a:lnTo>
                  <a:pt x="331432" y="999341"/>
                </a:lnTo>
                <a:lnTo>
                  <a:pt x="373723" y="1013190"/>
                </a:lnTo>
                <a:lnTo>
                  <a:pt x="417538" y="1023307"/>
                </a:lnTo>
                <a:lnTo>
                  <a:pt x="462695" y="1029512"/>
                </a:lnTo>
                <a:lnTo>
                  <a:pt x="509015" y="1031621"/>
                </a:lnTo>
                <a:lnTo>
                  <a:pt x="555355" y="1029512"/>
                </a:lnTo>
                <a:lnTo>
                  <a:pt x="600527" y="1023307"/>
                </a:lnTo>
                <a:lnTo>
                  <a:pt x="644352" y="1013190"/>
                </a:lnTo>
                <a:lnTo>
                  <a:pt x="686650" y="999341"/>
                </a:lnTo>
                <a:lnTo>
                  <a:pt x="727243" y="981943"/>
                </a:lnTo>
                <a:lnTo>
                  <a:pt x="765951" y="961178"/>
                </a:lnTo>
                <a:lnTo>
                  <a:pt x="802593" y="937229"/>
                </a:lnTo>
                <a:lnTo>
                  <a:pt x="836991" y="910277"/>
                </a:lnTo>
                <a:lnTo>
                  <a:pt x="868965" y="880506"/>
                </a:lnTo>
                <a:lnTo>
                  <a:pt x="898336" y="848098"/>
                </a:lnTo>
                <a:lnTo>
                  <a:pt x="924923" y="813234"/>
                </a:lnTo>
                <a:lnTo>
                  <a:pt x="948548" y="776097"/>
                </a:lnTo>
                <a:lnTo>
                  <a:pt x="969031" y="736869"/>
                </a:lnTo>
                <a:lnTo>
                  <a:pt x="986193" y="695732"/>
                </a:lnTo>
                <a:lnTo>
                  <a:pt x="999853" y="652869"/>
                </a:lnTo>
                <a:lnTo>
                  <a:pt x="1009832" y="608463"/>
                </a:lnTo>
                <a:lnTo>
                  <a:pt x="1015952" y="562694"/>
                </a:lnTo>
                <a:lnTo>
                  <a:pt x="1018031" y="515747"/>
                </a:lnTo>
                <a:lnTo>
                  <a:pt x="1015952" y="468819"/>
                </a:lnTo>
                <a:lnTo>
                  <a:pt x="1009832" y="423068"/>
                </a:lnTo>
                <a:lnTo>
                  <a:pt x="999853" y="378677"/>
                </a:lnTo>
                <a:lnTo>
                  <a:pt x="986193" y="335828"/>
                </a:lnTo>
                <a:lnTo>
                  <a:pt x="969031" y="294704"/>
                </a:lnTo>
                <a:lnTo>
                  <a:pt x="948548" y="255486"/>
                </a:lnTo>
                <a:lnTo>
                  <a:pt x="924923" y="218357"/>
                </a:lnTo>
                <a:lnTo>
                  <a:pt x="898336" y="183501"/>
                </a:lnTo>
                <a:lnTo>
                  <a:pt x="868965" y="151098"/>
                </a:lnTo>
                <a:lnTo>
                  <a:pt x="836991" y="121331"/>
                </a:lnTo>
                <a:lnTo>
                  <a:pt x="802593" y="94384"/>
                </a:lnTo>
                <a:lnTo>
                  <a:pt x="765951" y="70437"/>
                </a:lnTo>
                <a:lnTo>
                  <a:pt x="727243" y="49675"/>
                </a:lnTo>
                <a:lnTo>
                  <a:pt x="686650" y="32278"/>
                </a:lnTo>
                <a:lnTo>
                  <a:pt x="644352" y="18430"/>
                </a:lnTo>
                <a:lnTo>
                  <a:pt x="600527" y="8312"/>
                </a:lnTo>
                <a:lnTo>
                  <a:pt x="555355" y="2108"/>
                </a:lnTo>
                <a:lnTo>
                  <a:pt x="509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031485" y="2157602"/>
            <a:ext cx="986409" cy="999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044947" y="2162048"/>
            <a:ext cx="963929" cy="9775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053965" y="2175636"/>
            <a:ext cx="918972" cy="9098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108066" y="2198116"/>
            <a:ext cx="815213" cy="7432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623055" y="3005963"/>
            <a:ext cx="1439545" cy="2121535"/>
          </a:xfrm>
          <a:custGeom>
            <a:avLst/>
            <a:gdLst/>
            <a:ahLst/>
            <a:cxnLst/>
            <a:rect l="l" t="t" r="r" b="b"/>
            <a:pathLst>
              <a:path w="1439545" h="2121535">
                <a:moveTo>
                  <a:pt x="456184" y="0"/>
                </a:moveTo>
                <a:lnTo>
                  <a:pt x="0" y="216408"/>
                </a:lnTo>
                <a:lnTo>
                  <a:pt x="760730" y="1819783"/>
                </a:lnTo>
                <a:lnTo>
                  <a:pt x="803910" y="1893443"/>
                </a:lnTo>
                <a:lnTo>
                  <a:pt x="853821" y="1958466"/>
                </a:lnTo>
                <a:lnTo>
                  <a:pt x="915162" y="2012441"/>
                </a:lnTo>
                <a:lnTo>
                  <a:pt x="979932" y="2056511"/>
                </a:lnTo>
                <a:lnTo>
                  <a:pt x="1052576" y="2088514"/>
                </a:lnTo>
                <a:lnTo>
                  <a:pt x="1128776" y="2110613"/>
                </a:lnTo>
                <a:lnTo>
                  <a:pt x="1205230" y="2121408"/>
                </a:lnTo>
                <a:lnTo>
                  <a:pt x="1286256" y="2118995"/>
                </a:lnTo>
                <a:lnTo>
                  <a:pt x="1364107" y="2104136"/>
                </a:lnTo>
                <a:lnTo>
                  <a:pt x="1403223" y="2088388"/>
                </a:lnTo>
                <a:lnTo>
                  <a:pt x="1439037" y="2071497"/>
                </a:lnTo>
                <a:lnTo>
                  <a:pt x="456184" y="0"/>
                </a:lnTo>
                <a:close/>
              </a:path>
            </a:pathLst>
          </a:custGeom>
          <a:solidFill>
            <a:srgbClr val="5F86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494276" y="4920107"/>
            <a:ext cx="523875" cy="180975"/>
          </a:xfrm>
          <a:custGeom>
            <a:avLst/>
            <a:gdLst/>
            <a:ahLst/>
            <a:cxnLst/>
            <a:rect l="l" t="t" r="r" b="b"/>
            <a:pathLst>
              <a:path w="523875" h="180975">
                <a:moveTo>
                  <a:pt x="0" y="0"/>
                </a:moveTo>
                <a:lnTo>
                  <a:pt x="27304" y="28702"/>
                </a:lnTo>
                <a:lnTo>
                  <a:pt x="80899" y="72517"/>
                </a:lnTo>
                <a:lnTo>
                  <a:pt x="113919" y="95631"/>
                </a:lnTo>
                <a:lnTo>
                  <a:pt x="153415" y="121158"/>
                </a:lnTo>
                <a:lnTo>
                  <a:pt x="196341" y="142367"/>
                </a:lnTo>
                <a:lnTo>
                  <a:pt x="245999" y="160401"/>
                </a:lnTo>
                <a:lnTo>
                  <a:pt x="295656" y="172847"/>
                </a:lnTo>
                <a:lnTo>
                  <a:pt x="348869" y="180848"/>
                </a:lnTo>
                <a:lnTo>
                  <a:pt x="405511" y="178943"/>
                </a:lnTo>
                <a:lnTo>
                  <a:pt x="463296" y="168021"/>
                </a:lnTo>
                <a:lnTo>
                  <a:pt x="523621" y="145034"/>
                </a:lnTo>
                <a:lnTo>
                  <a:pt x="522789" y="143510"/>
                </a:lnTo>
                <a:lnTo>
                  <a:pt x="328295" y="143510"/>
                </a:lnTo>
                <a:lnTo>
                  <a:pt x="272923" y="136525"/>
                </a:lnTo>
                <a:lnTo>
                  <a:pt x="223265" y="124079"/>
                </a:lnTo>
                <a:lnTo>
                  <a:pt x="174625" y="108331"/>
                </a:lnTo>
                <a:lnTo>
                  <a:pt x="92075" y="67183"/>
                </a:lnTo>
                <a:lnTo>
                  <a:pt x="59182" y="43942"/>
                </a:lnTo>
                <a:lnTo>
                  <a:pt x="31750" y="26543"/>
                </a:lnTo>
                <a:lnTo>
                  <a:pt x="13208" y="10414"/>
                </a:lnTo>
                <a:lnTo>
                  <a:pt x="0" y="0"/>
                </a:lnTo>
                <a:close/>
              </a:path>
              <a:path w="523875" h="180975">
                <a:moveTo>
                  <a:pt x="503174" y="107569"/>
                </a:moveTo>
                <a:lnTo>
                  <a:pt x="442849" y="130683"/>
                </a:lnTo>
                <a:lnTo>
                  <a:pt x="384937" y="141478"/>
                </a:lnTo>
                <a:lnTo>
                  <a:pt x="328295" y="143510"/>
                </a:lnTo>
                <a:lnTo>
                  <a:pt x="522789" y="143510"/>
                </a:lnTo>
                <a:lnTo>
                  <a:pt x="503174" y="1075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070350" y="2844165"/>
            <a:ext cx="973455" cy="1755775"/>
          </a:xfrm>
          <a:custGeom>
            <a:avLst/>
            <a:gdLst/>
            <a:ahLst/>
            <a:cxnLst/>
            <a:rect l="l" t="t" r="r" b="b"/>
            <a:pathLst>
              <a:path w="973454" h="1755775">
                <a:moveTo>
                  <a:pt x="350012" y="0"/>
                </a:moveTo>
                <a:lnTo>
                  <a:pt x="0" y="165988"/>
                </a:lnTo>
                <a:lnTo>
                  <a:pt x="754252" y="1755775"/>
                </a:lnTo>
                <a:lnTo>
                  <a:pt x="781685" y="1742821"/>
                </a:lnTo>
                <a:lnTo>
                  <a:pt x="856614" y="1688084"/>
                </a:lnTo>
                <a:lnTo>
                  <a:pt x="897382" y="1641094"/>
                </a:lnTo>
                <a:lnTo>
                  <a:pt x="927988" y="1590421"/>
                </a:lnTo>
                <a:lnTo>
                  <a:pt x="951864" y="1534414"/>
                </a:lnTo>
                <a:lnTo>
                  <a:pt x="968248" y="1475740"/>
                </a:lnTo>
                <a:lnTo>
                  <a:pt x="973454" y="1415796"/>
                </a:lnTo>
                <a:lnTo>
                  <a:pt x="971041" y="1353185"/>
                </a:lnTo>
                <a:lnTo>
                  <a:pt x="956690" y="1291971"/>
                </a:lnTo>
                <a:lnTo>
                  <a:pt x="933830" y="1230503"/>
                </a:lnTo>
                <a:lnTo>
                  <a:pt x="350012" y="0"/>
                </a:lnTo>
                <a:close/>
              </a:path>
            </a:pathLst>
          </a:custGeom>
          <a:solidFill>
            <a:srgbClr val="97B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826508" y="4186173"/>
            <a:ext cx="184785" cy="381635"/>
          </a:xfrm>
          <a:custGeom>
            <a:avLst/>
            <a:gdLst/>
            <a:ahLst/>
            <a:cxnLst/>
            <a:rect l="l" t="t" r="r" b="b"/>
            <a:pathLst>
              <a:path w="184785" h="381635">
                <a:moveTo>
                  <a:pt x="180086" y="0"/>
                </a:moveTo>
                <a:lnTo>
                  <a:pt x="179958" y="12826"/>
                </a:lnTo>
                <a:lnTo>
                  <a:pt x="180466" y="31750"/>
                </a:lnTo>
                <a:lnTo>
                  <a:pt x="177545" y="56514"/>
                </a:lnTo>
                <a:lnTo>
                  <a:pt x="168020" y="120522"/>
                </a:lnTo>
                <a:lnTo>
                  <a:pt x="145541" y="192912"/>
                </a:lnTo>
                <a:lnTo>
                  <a:pt x="128777" y="228472"/>
                </a:lnTo>
                <a:lnTo>
                  <a:pt x="106044" y="264794"/>
                </a:lnTo>
                <a:lnTo>
                  <a:pt x="77469" y="297433"/>
                </a:lnTo>
                <a:lnTo>
                  <a:pt x="42925" y="326644"/>
                </a:lnTo>
                <a:lnTo>
                  <a:pt x="0" y="351281"/>
                </a:lnTo>
                <a:lnTo>
                  <a:pt x="12191" y="381507"/>
                </a:lnTo>
                <a:lnTo>
                  <a:pt x="55244" y="356869"/>
                </a:lnTo>
                <a:lnTo>
                  <a:pt x="89662" y="327787"/>
                </a:lnTo>
                <a:lnTo>
                  <a:pt x="118363" y="295020"/>
                </a:lnTo>
                <a:lnTo>
                  <a:pt x="139318" y="259587"/>
                </a:lnTo>
                <a:lnTo>
                  <a:pt x="156082" y="224027"/>
                </a:lnTo>
                <a:lnTo>
                  <a:pt x="169417" y="185800"/>
                </a:lnTo>
                <a:lnTo>
                  <a:pt x="181737" y="114045"/>
                </a:lnTo>
                <a:lnTo>
                  <a:pt x="184403" y="53212"/>
                </a:lnTo>
                <a:lnTo>
                  <a:pt x="183895" y="30099"/>
                </a:lnTo>
                <a:lnTo>
                  <a:pt x="180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198114" y="1999869"/>
            <a:ext cx="1301877" cy="13153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198114" y="1999869"/>
            <a:ext cx="1301877" cy="13153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283711" y="2085467"/>
            <a:ext cx="1130680" cy="1144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283711" y="2085467"/>
            <a:ext cx="1130680" cy="11487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337814" y="2144014"/>
            <a:ext cx="1022985" cy="1031875"/>
          </a:xfrm>
          <a:custGeom>
            <a:avLst/>
            <a:gdLst/>
            <a:ahLst/>
            <a:cxnLst/>
            <a:rect l="l" t="t" r="r" b="b"/>
            <a:pathLst>
              <a:path w="1022985" h="1031875">
                <a:moveTo>
                  <a:pt x="511175" y="0"/>
                </a:moveTo>
                <a:lnTo>
                  <a:pt x="464646" y="2108"/>
                </a:lnTo>
                <a:lnTo>
                  <a:pt x="419288" y="8312"/>
                </a:lnTo>
                <a:lnTo>
                  <a:pt x="375282" y="18430"/>
                </a:lnTo>
                <a:lnTo>
                  <a:pt x="332806" y="32278"/>
                </a:lnTo>
                <a:lnTo>
                  <a:pt x="292043" y="49675"/>
                </a:lnTo>
                <a:lnTo>
                  <a:pt x="253172" y="70437"/>
                </a:lnTo>
                <a:lnTo>
                  <a:pt x="216373" y="94384"/>
                </a:lnTo>
                <a:lnTo>
                  <a:pt x="181828" y="121331"/>
                </a:lnTo>
                <a:lnTo>
                  <a:pt x="149717" y="151098"/>
                </a:lnTo>
                <a:lnTo>
                  <a:pt x="120219" y="183501"/>
                </a:lnTo>
                <a:lnTo>
                  <a:pt x="93516" y="218357"/>
                </a:lnTo>
                <a:lnTo>
                  <a:pt x="69788" y="255486"/>
                </a:lnTo>
                <a:lnTo>
                  <a:pt x="49216" y="294704"/>
                </a:lnTo>
                <a:lnTo>
                  <a:pt x="31979" y="335828"/>
                </a:lnTo>
                <a:lnTo>
                  <a:pt x="18259" y="378677"/>
                </a:lnTo>
                <a:lnTo>
                  <a:pt x="8235" y="423068"/>
                </a:lnTo>
                <a:lnTo>
                  <a:pt x="2088" y="468819"/>
                </a:lnTo>
                <a:lnTo>
                  <a:pt x="0" y="515747"/>
                </a:lnTo>
                <a:lnTo>
                  <a:pt x="2088" y="562694"/>
                </a:lnTo>
                <a:lnTo>
                  <a:pt x="8235" y="608463"/>
                </a:lnTo>
                <a:lnTo>
                  <a:pt x="18259" y="652869"/>
                </a:lnTo>
                <a:lnTo>
                  <a:pt x="31979" y="695732"/>
                </a:lnTo>
                <a:lnTo>
                  <a:pt x="49216" y="736869"/>
                </a:lnTo>
                <a:lnTo>
                  <a:pt x="69788" y="776097"/>
                </a:lnTo>
                <a:lnTo>
                  <a:pt x="93516" y="813234"/>
                </a:lnTo>
                <a:lnTo>
                  <a:pt x="120219" y="848098"/>
                </a:lnTo>
                <a:lnTo>
                  <a:pt x="149717" y="880506"/>
                </a:lnTo>
                <a:lnTo>
                  <a:pt x="181828" y="910277"/>
                </a:lnTo>
                <a:lnTo>
                  <a:pt x="216373" y="937229"/>
                </a:lnTo>
                <a:lnTo>
                  <a:pt x="253172" y="961178"/>
                </a:lnTo>
                <a:lnTo>
                  <a:pt x="292043" y="981943"/>
                </a:lnTo>
                <a:lnTo>
                  <a:pt x="332806" y="999341"/>
                </a:lnTo>
                <a:lnTo>
                  <a:pt x="375282" y="1013190"/>
                </a:lnTo>
                <a:lnTo>
                  <a:pt x="419288" y="1023307"/>
                </a:lnTo>
                <a:lnTo>
                  <a:pt x="464646" y="1029512"/>
                </a:lnTo>
                <a:lnTo>
                  <a:pt x="511175" y="1031621"/>
                </a:lnTo>
                <a:lnTo>
                  <a:pt x="557723" y="1029512"/>
                </a:lnTo>
                <a:lnTo>
                  <a:pt x="603098" y="1023307"/>
                </a:lnTo>
                <a:lnTo>
                  <a:pt x="647121" y="1013190"/>
                </a:lnTo>
                <a:lnTo>
                  <a:pt x="689610" y="999341"/>
                </a:lnTo>
                <a:lnTo>
                  <a:pt x="730385" y="981943"/>
                </a:lnTo>
                <a:lnTo>
                  <a:pt x="769267" y="961178"/>
                </a:lnTo>
                <a:lnTo>
                  <a:pt x="806074" y="937229"/>
                </a:lnTo>
                <a:lnTo>
                  <a:pt x="840626" y="910277"/>
                </a:lnTo>
                <a:lnTo>
                  <a:pt x="872743" y="880506"/>
                </a:lnTo>
                <a:lnTo>
                  <a:pt x="902246" y="848098"/>
                </a:lnTo>
                <a:lnTo>
                  <a:pt x="928952" y="813234"/>
                </a:lnTo>
                <a:lnTo>
                  <a:pt x="952683" y="776097"/>
                </a:lnTo>
                <a:lnTo>
                  <a:pt x="973257" y="736869"/>
                </a:lnTo>
                <a:lnTo>
                  <a:pt x="990495" y="695732"/>
                </a:lnTo>
                <a:lnTo>
                  <a:pt x="1004217" y="652869"/>
                </a:lnTo>
                <a:lnTo>
                  <a:pt x="1014241" y="608463"/>
                </a:lnTo>
                <a:lnTo>
                  <a:pt x="1020388" y="562694"/>
                </a:lnTo>
                <a:lnTo>
                  <a:pt x="1022476" y="515747"/>
                </a:lnTo>
                <a:lnTo>
                  <a:pt x="1020388" y="468819"/>
                </a:lnTo>
                <a:lnTo>
                  <a:pt x="1014241" y="423068"/>
                </a:lnTo>
                <a:lnTo>
                  <a:pt x="1004217" y="378677"/>
                </a:lnTo>
                <a:lnTo>
                  <a:pt x="990495" y="335828"/>
                </a:lnTo>
                <a:lnTo>
                  <a:pt x="973257" y="294704"/>
                </a:lnTo>
                <a:lnTo>
                  <a:pt x="952683" y="255486"/>
                </a:lnTo>
                <a:lnTo>
                  <a:pt x="928952" y="218357"/>
                </a:lnTo>
                <a:lnTo>
                  <a:pt x="902246" y="183501"/>
                </a:lnTo>
                <a:lnTo>
                  <a:pt x="872743" y="151098"/>
                </a:lnTo>
                <a:lnTo>
                  <a:pt x="840626" y="121331"/>
                </a:lnTo>
                <a:lnTo>
                  <a:pt x="806074" y="94384"/>
                </a:lnTo>
                <a:lnTo>
                  <a:pt x="769267" y="70437"/>
                </a:lnTo>
                <a:lnTo>
                  <a:pt x="730385" y="49675"/>
                </a:lnTo>
                <a:lnTo>
                  <a:pt x="689610" y="32278"/>
                </a:lnTo>
                <a:lnTo>
                  <a:pt x="647121" y="18430"/>
                </a:lnTo>
                <a:lnTo>
                  <a:pt x="603098" y="8312"/>
                </a:lnTo>
                <a:lnTo>
                  <a:pt x="557723" y="2108"/>
                </a:lnTo>
                <a:lnTo>
                  <a:pt x="511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355847" y="2157602"/>
            <a:ext cx="986409" cy="999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369309" y="2162048"/>
            <a:ext cx="963929" cy="97751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378327" y="2175636"/>
            <a:ext cx="914400" cy="90982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432428" y="2198116"/>
            <a:ext cx="815213" cy="74320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905250" y="3405316"/>
            <a:ext cx="919734" cy="13843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217791" y="3051683"/>
            <a:ext cx="1036447" cy="210070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600953" y="3340227"/>
            <a:ext cx="919861" cy="130162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9020047" y="3213354"/>
            <a:ext cx="996442" cy="190639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946655" y="3005963"/>
            <a:ext cx="1439545" cy="2121535"/>
          </a:xfrm>
          <a:custGeom>
            <a:avLst/>
            <a:gdLst/>
            <a:ahLst/>
            <a:cxnLst/>
            <a:rect l="l" t="t" r="r" b="b"/>
            <a:pathLst>
              <a:path w="1439545" h="2121535">
                <a:moveTo>
                  <a:pt x="456183" y="0"/>
                </a:moveTo>
                <a:lnTo>
                  <a:pt x="0" y="216408"/>
                </a:lnTo>
                <a:lnTo>
                  <a:pt x="760730" y="1819783"/>
                </a:lnTo>
                <a:lnTo>
                  <a:pt x="803910" y="1893443"/>
                </a:lnTo>
                <a:lnTo>
                  <a:pt x="853820" y="1958466"/>
                </a:lnTo>
                <a:lnTo>
                  <a:pt x="915162" y="2012441"/>
                </a:lnTo>
                <a:lnTo>
                  <a:pt x="979932" y="2056511"/>
                </a:lnTo>
                <a:lnTo>
                  <a:pt x="1052576" y="2088514"/>
                </a:lnTo>
                <a:lnTo>
                  <a:pt x="1128776" y="2110613"/>
                </a:lnTo>
                <a:lnTo>
                  <a:pt x="1205230" y="2121408"/>
                </a:lnTo>
                <a:lnTo>
                  <a:pt x="1286256" y="2118995"/>
                </a:lnTo>
                <a:lnTo>
                  <a:pt x="1364107" y="2104136"/>
                </a:lnTo>
                <a:lnTo>
                  <a:pt x="1403222" y="2088388"/>
                </a:lnTo>
                <a:lnTo>
                  <a:pt x="1439036" y="2071497"/>
                </a:lnTo>
                <a:lnTo>
                  <a:pt x="456183" y="0"/>
                </a:lnTo>
                <a:close/>
              </a:path>
            </a:pathLst>
          </a:custGeom>
          <a:solidFill>
            <a:srgbClr val="5F86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817876" y="4920107"/>
            <a:ext cx="523875" cy="180975"/>
          </a:xfrm>
          <a:custGeom>
            <a:avLst/>
            <a:gdLst/>
            <a:ahLst/>
            <a:cxnLst/>
            <a:rect l="l" t="t" r="r" b="b"/>
            <a:pathLst>
              <a:path w="523875" h="180975">
                <a:moveTo>
                  <a:pt x="0" y="0"/>
                </a:moveTo>
                <a:lnTo>
                  <a:pt x="27305" y="28702"/>
                </a:lnTo>
                <a:lnTo>
                  <a:pt x="80899" y="72517"/>
                </a:lnTo>
                <a:lnTo>
                  <a:pt x="113918" y="95631"/>
                </a:lnTo>
                <a:lnTo>
                  <a:pt x="153416" y="121158"/>
                </a:lnTo>
                <a:lnTo>
                  <a:pt x="196342" y="142367"/>
                </a:lnTo>
                <a:lnTo>
                  <a:pt x="245999" y="160401"/>
                </a:lnTo>
                <a:lnTo>
                  <a:pt x="295656" y="172847"/>
                </a:lnTo>
                <a:lnTo>
                  <a:pt x="348869" y="180848"/>
                </a:lnTo>
                <a:lnTo>
                  <a:pt x="405511" y="178943"/>
                </a:lnTo>
                <a:lnTo>
                  <a:pt x="463296" y="168021"/>
                </a:lnTo>
                <a:lnTo>
                  <a:pt x="523621" y="145034"/>
                </a:lnTo>
                <a:lnTo>
                  <a:pt x="522789" y="143510"/>
                </a:lnTo>
                <a:lnTo>
                  <a:pt x="328294" y="143510"/>
                </a:lnTo>
                <a:lnTo>
                  <a:pt x="272923" y="136525"/>
                </a:lnTo>
                <a:lnTo>
                  <a:pt x="223266" y="124079"/>
                </a:lnTo>
                <a:lnTo>
                  <a:pt x="174625" y="108331"/>
                </a:lnTo>
                <a:lnTo>
                  <a:pt x="92075" y="67183"/>
                </a:lnTo>
                <a:lnTo>
                  <a:pt x="59181" y="43942"/>
                </a:lnTo>
                <a:lnTo>
                  <a:pt x="31750" y="26543"/>
                </a:lnTo>
                <a:lnTo>
                  <a:pt x="13207" y="10414"/>
                </a:lnTo>
                <a:lnTo>
                  <a:pt x="0" y="0"/>
                </a:lnTo>
                <a:close/>
              </a:path>
              <a:path w="523875" h="180975">
                <a:moveTo>
                  <a:pt x="503174" y="107569"/>
                </a:moveTo>
                <a:lnTo>
                  <a:pt x="442849" y="130683"/>
                </a:lnTo>
                <a:lnTo>
                  <a:pt x="384937" y="141478"/>
                </a:lnTo>
                <a:lnTo>
                  <a:pt x="328294" y="143510"/>
                </a:lnTo>
                <a:lnTo>
                  <a:pt x="522789" y="143510"/>
                </a:lnTo>
                <a:lnTo>
                  <a:pt x="503174" y="1075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393950" y="2844165"/>
            <a:ext cx="973455" cy="1755775"/>
          </a:xfrm>
          <a:custGeom>
            <a:avLst/>
            <a:gdLst/>
            <a:ahLst/>
            <a:cxnLst/>
            <a:rect l="l" t="t" r="r" b="b"/>
            <a:pathLst>
              <a:path w="973454" h="1755775">
                <a:moveTo>
                  <a:pt x="350012" y="0"/>
                </a:moveTo>
                <a:lnTo>
                  <a:pt x="0" y="165988"/>
                </a:lnTo>
                <a:lnTo>
                  <a:pt x="754252" y="1755775"/>
                </a:lnTo>
                <a:lnTo>
                  <a:pt x="781685" y="1742821"/>
                </a:lnTo>
                <a:lnTo>
                  <a:pt x="856614" y="1688084"/>
                </a:lnTo>
                <a:lnTo>
                  <a:pt x="897382" y="1641094"/>
                </a:lnTo>
                <a:lnTo>
                  <a:pt x="927988" y="1590421"/>
                </a:lnTo>
                <a:lnTo>
                  <a:pt x="951864" y="1534414"/>
                </a:lnTo>
                <a:lnTo>
                  <a:pt x="968248" y="1475740"/>
                </a:lnTo>
                <a:lnTo>
                  <a:pt x="973454" y="1415796"/>
                </a:lnTo>
                <a:lnTo>
                  <a:pt x="971041" y="1353185"/>
                </a:lnTo>
                <a:lnTo>
                  <a:pt x="956690" y="1291971"/>
                </a:lnTo>
                <a:lnTo>
                  <a:pt x="933830" y="1230503"/>
                </a:lnTo>
                <a:lnTo>
                  <a:pt x="350012" y="0"/>
                </a:lnTo>
                <a:close/>
              </a:path>
            </a:pathLst>
          </a:custGeom>
          <a:solidFill>
            <a:srgbClr val="97B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150107" y="4186173"/>
            <a:ext cx="184785" cy="381635"/>
          </a:xfrm>
          <a:custGeom>
            <a:avLst/>
            <a:gdLst/>
            <a:ahLst/>
            <a:cxnLst/>
            <a:rect l="l" t="t" r="r" b="b"/>
            <a:pathLst>
              <a:path w="184785" h="381635">
                <a:moveTo>
                  <a:pt x="180086" y="0"/>
                </a:moveTo>
                <a:lnTo>
                  <a:pt x="179958" y="12826"/>
                </a:lnTo>
                <a:lnTo>
                  <a:pt x="180467" y="31750"/>
                </a:lnTo>
                <a:lnTo>
                  <a:pt x="177545" y="56514"/>
                </a:lnTo>
                <a:lnTo>
                  <a:pt x="168020" y="120522"/>
                </a:lnTo>
                <a:lnTo>
                  <a:pt x="145542" y="192912"/>
                </a:lnTo>
                <a:lnTo>
                  <a:pt x="128778" y="228472"/>
                </a:lnTo>
                <a:lnTo>
                  <a:pt x="106044" y="264794"/>
                </a:lnTo>
                <a:lnTo>
                  <a:pt x="77469" y="297433"/>
                </a:lnTo>
                <a:lnTo>
                  <a:pt x="42925" y="326644"/>
                </a:lnTo>
                <a:lnTo>
                  <a:pt x="0" y="351281"/>
                </a:lnTo>
                <a:lnTo>
                  <a:pt x="12192" y="381507"/>
                </a:lnTo>
                <a:lnTo>
                  <a:pt x="55244" y="356869"/>
                </a:lnTo>
                <a:lnTo>
                  <a:pt x="89662" y="327787"/>
                </a:lnTo>
                <a:lnTo>
                  <a:pt x="118364" y="295020"/>
                </a:lnTo>
                <a:lnTo>
                  <a:pt x="139319" y="259587"/>
                </a:lnTo>
                <a:lnTo>
                  <a:pt x="156082" y="224027"/>
                </a:lnTo>
                <a:lnTo>
                  <a:pt x="169418" y="185800"/>
                </a:lnTo>
                <a:lnTo>
                  <a:pt x="181737" y="114045"/>
                </a:lnTo>
                <a:lnTo>
                  <a:pt x="184404" y="53212"/>
                </a:lnTo>
                <a:lnTo>
                  <a:pt x="183895" y="30099"/>
                </a:lnTo>
                <a:lnTo>
                  <a:pt x="180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522475" y="1999869"/>
            <a:ext cx="1301750" cy="13153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522475" y="1999869"/>
            <a:ext cx="1301750" cy="131533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608074" y="2085467"/>
            <a:ext cx="1130681" cy="1144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608074" y="2085467"/>
            <a:ext cx="1130681" cy="114871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662176" y="2144014"/>
            <a:ext cx="1017905" cy="1031875"/>
          </a:xfrm>
          <a:custGeom>
            <a:avLst/>
            <a:gdLst/>
            <a:ahLst/>
            <a:cxnLst/>
            <a:rect l="l" t="t" r="r" b="b"/>
            <a:pathLst>
              <a:path w="1017905" h="1031875">
                <a:moveTo>
                  <a:pt x="509016" y="0"/>
                </a:moveTo>
                <a:lnTo>
                  <a:pt x="462676" y="2108"/>
                </a:lnTo>
                <a:lnTo>
                  <a:pt x="417504" y="8312"/>
                </a:lnTo>
                <a:lnTo>
                  <a:pt x="373679" y="18430"/>
                </a:lnTo>
                <a:lnTo>
                  <a:pt x="331381" y="32278"/>
                </a:lnTo>
                <a:lnTo>
                  <a:pt x="290788" y="49675"/>
                </a:lnTo>
                <a:lnTo>
                  <a:pt x="252080" y="70437"/>
                </a:lnTo>
                <a:lnTo>
                  <a:pt x="215438" y="94384"/>
                </a:lnTo>
                <a:lnTo>
                  <a:pt x="181040" y="121331"/>
                </a:lnTo>
                <a:lnTo>
                  <a:pt x="149066" y="151098"/>
                </a:lnTo>
                <a:lnTo>
                  <a:pt x="119695" y="183501"/>
                </a:lnTo>
                <a:lnTo>
                  <a:pt x="93108" y="218357"/>
                </a:lnTo>
                <a:lnTo>
                  <a:pt x="69483" y="255486"/>
                </a:lnTo>
                <a:lnTo>
                  <a:pt x="49000" y="294704"/>
                </a:lnTo>
                <a:lnTo>
                  <a:pt x="31838" y="335828"/>
                </a:lnTo>
                <a:lnTo>
                  <a:pt x="18178" y="378677"/>
                </a:lnTo>
                <a:lnTo>
                  <a:pt x="8199" y="423068"/>
                </a:lnTo>
                <a:lnTo>
                  <a:pt x="2079" y="468819"/>
                </a:lnTo>
                <a:lnTo>
                  <a:pt x="0" y="515747"/>
                </a:lnTo>
                <a:lnTo>
                  <a:pt x="2079" y="562694"/>
                </a:lnTo>
                <a:lnTo>
                  <a:pt x="8199" y="608463"/>
                </a:lnTo>
                <a:lnTo>
                  <a:pt x="18178" y="652869"/>
                </a:lnTo>
                <a:lnTo>
                  <a:pt x="31838" y="695732"/>
                </a:lnTo>
                <a:lnTo>
                  <a:pt x="49000" y="736869"/>
                </a:lnTo>
                <a:lnTo>
                  <a:pt x="69483" y="776097"/>
                </a:lnTo>
                <a:lnTo>
                  <a:pt x="93108" y="813234"/>
                </a:lnTo>
                <a:lnTo>
                  <a:pt x="119695" y="848098"/>
                </a:lnTo>
                <a:lnTo>
                  <a:pt x="149066" y="880506"/>
                </a:lnTo>
                <a:lnTo>
                  <a:pt x="181040" y="910277"/>
                </a:lnTo>
                <a:lnTo>
                  <a:pt x="215438" y="937229"/>
                </a:lnTo>
                <a:lnTo>
                  <a:pt x="252080" y="961178"/>
                </a:lnTo>
                <a:lnTo>
                  <a:pt x="290788" y="981943"/>
                </a:lnTo>
                <a:lnTo>
                  <a:pt x="331381" y="999341"/>
                </a:lnTo>
                <a:lnTo>
                  <a:pt x="373679" y="1013190"/>
                </a:lnTo>
                <a:lnTo>
                  <a:pt x="417504" y="1023307"/>
                </a:lnTo>
                <a:lnTo>
                  <a:pt x="462676" y="1029512"/>
                </a:lnTo>
                <a:lnTo>
                  <a:pt x="509016" y="1031621"/>
                </a:lnTo>
                <a:lnTo>
                  <a:pt x="555335" y="1029512"/>
                </a:lnTo>
                <a:lnTo>
                  <a:pt x="600489" y="1023307"/>
                </a:lnTo>
                <a:lnTo>
                  <a:pt x="644298" y="1013190"/>
                </a:lnTo>
                <a:lnTo>
                  <a:pt x="686583" y="999341"/>
                </a:lnTo>
                <a:lnTo>
                  <a:pt x="727164" y="981943"/>
                </a:lnTo>
                <a:lnTo>
                  <a:pt x="765861" y="961178"/>
                </a:lnTo>
                <a:lnTo>
                  <a:pt x="802495" y="937229"/>
                </a:lnTo>
                <a:lnTo>
                  <a:pt x="836886" y="910277"/>
                </a:lnTo>
                <a:lnTo>
                  <a:pt x="868854" y="880506"/>
                </a:lnTo>
                <a:lnTo>
                  <a:pt x="898220" y="848098"/>
                </a:lnTo>
                <a:lnTo>
                  <a:pt x="924804" y="813234"/>
                </a:lnTo>
                <a:lnTo>
                  <a:pt x="948426" y="776097"/>
                </a:lnTo>
                <a:lnTo>
                  <a:pt x="968907" y="736869"/>
                </a:lnTo>
                <a:lnTo>
                  <a:pt x="986067" y="695732"/>
                </a:lnTo>
                <a:lnTo>
                  <a:pt x="999726" y="652869"/>
                </a:lnTo>
                <a:lnTo>
                  <a:pt x="1009706" y="608463"/>
                </a:lnTo>
                <a:lnTo>
                  <a:pt x="1015825" y="562694"/>
                </a:lnTo>
                <a:lnTo>
                  <a:pt x="1017905" y="515747"/>
                </a:lnTo>
                <a:lnTo>
                  <a:pt x="1015825" y="468819"/>
                </a:lnTo>
                <a:lnTo>
                  <a:pt x="1009706" y="423068"/>
                </a:lnTo>
                <a:lnTo>
                  <a:pt x="999726" y="378677"/>
                </a:lnTo>
                <a:lnTo>
                  <a:pt x="986067" y="335828"/>
                </a:lnTo>
                <a:lnTo>
                  <a:pt x="968907" y="294704"/>
                </a:lnTo>
                <a:lnTo>
                  <a:pt x="948426" y="255486"/>
                </a:lnTo>
                <a:lnTo>
                  <a:pt x="924804" y="218357"/>
                </a:lnTo>
                <a:lnTo>
                  <a:pt x="898220" y="183501"/>
                </a:lnTo>
                <a:lnTo>
                  <a:pt x="868854" y="151098"/>
                </a:lnTo>
                <a:lnTo>
                  <a:pt x="836886" y="121331"/>
                </a:lnTo>
                <a:lnTo>
                  <a:pt x="802495" y="94384"/>
                </a:lnTo>
                <a:lnTo>
                  <a:pt x="765861" y="70437"/>
                </a:lnTo>
                <a:lnTo>
                  <a:pt x="727164" y="49675"/>
                </a:lnTo>
                <a:lnTo>
                  <a:pt x="686583" y="32278"/>
                </a:lnTo>
                <a:lnTo>
                  <a:pt x="644298" y="18430"/>
                </a:lnTo>
                <a:lnTo>
                  <a:pt x="600489" y="8312"/>
                </a:lnTo>
                <a:lnTo>
                  <a:pt x="555335" y="2108"/>
                </a:lnTo>
                <a:lnTo>
                  <a:pt x="509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680210" y="2157602"/>
            <a:ext cx="986408" cy="99999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693672" y="2162048"/>
            <a:ext cx="959484" cy="97751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702689" y="2175636"/>
            <a:ext cx="914400" cy="90982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756791" y="2198116"/>
            <a:ext cx="815213" cy="74320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213991" y="3278759"/>
            <a:ext cx="1073149" cy="104990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3507359" y="2316479"/>
            <a:ext cx="53086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对标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507359" y="2623185"/>
            <a:ext cx="53086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诊断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861682" y="2321052"/>
            <a:ext cx="53022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实施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861682" y="2623185"/>
            <a:ext cx="53022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指导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624443" y="2430907"/>
            <a:ext cx="53022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审核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184521" y="2357628"/>
            <a:ext cx="53022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专业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184521" y="2659760"/>
            <a:ext cx="53022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培训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830451" y="2357628"/>
            <a:ext cx="53022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普及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830451" y="2659760"/>
            <a:ext cx="53022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培训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64768" y="5403697"/>
            <a:ext cx="9918065" cy="807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4000"/>
              </a:lnSpc>
            </a:pP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培训每个要素的管理要求、完善制度与程序、建立标准，培训所用到的方法与工具，指导  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执行，检查执行结果，持续改进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794" y="1204214"/>
            <a:ext cx="9754235" cy="130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5</a:t>
            </a:r>
            <a:r>
              <a:rPr sz="1950" b="1" spc="35" dirty="0">
                <a:latin typeface="微软雅黑" panose="020B0503020204020204" charset="-122"/>
                <a:cs typeface="微软雅黑" panose="020B0503020204020204" charset="-122"/>
              </a:rPr>
              <a:t>、将</a:t>
            </a: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PSM</a:t>
            </a:r>
            <a:r>
              <a:rPr sz="1950" b="1" spc="35" dirty="0">
                <a:latin typeface="微软雅黑" panose="020B0503020204020204" charset="-122"/>
                <a:cs typeface="微软雅黑" panose="020B0503020204020204" charset="-122"/>
              </a:rPr>
              <a:t>管理要素融入企业已有的安全管理系统中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以安全标准化为载体，将安全文化、过程安全管理</a:t>
            </a: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PSM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融入其中，形成了</a:t>
            </a: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18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A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级要素、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84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B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级要素组成的“三位一体”的管控体系。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1425" y="2684640"/>
            <a:ext cx="6058408" cy="324764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50328" y="2972930"/>
            <a:ext cx="2081022" cy="2959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6588" y="2018284"/>
            <a:ext cx="457454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化工（危化品）企业的安全管理解决之道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6588" y="2792222"/>
            <a:ext cx="355727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过程安全管理在企业的推进方式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6588" y="3467227"/>
            <a:ext cx="432244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过程安全管理在推进过程中的典型问题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6588" y="4223384"/>
            <a:ext cx="355727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0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过程安全管理要素落地运行举例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6588" y="4922520"/>
            <a:ext cx="330517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采用信息化手段优化管理模式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23819" y="2569718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23819" y="3290442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23819" y="4002151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23819" y="4758816"/>
            <a:ext cx="6513830" cy="635"/>
          </a:xfrm>
          <a:custGeom>
            <a:avLst/>
            <a:gdLst/>
            <a:ahLst/>
            <a:cxnLst/>
            <a:rect l="l" t="t" r="r" b="b"/>
            <a:pathLst>
              <a:path w="6513830" h="635">
                <a:moveTo>
                  <a:pt x="0" y="0"/>
                </a:moveTo>
                <a:lnTo>
                  <a:pt x="6513449" y="126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23819" y="5457063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139567" y="2044941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01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39567" y="2810751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02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39567" y="3490836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0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03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39567" y="4270108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2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04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39567" y="4977345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20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05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697" y="1204214"/>
            <a:ext cx="9506585" cy="1054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1</a:t>
            </a:r>
            <a:r>
              <a:rPr sz="1950" b="1" spc="35" dirty="0">
                <a:latin typeface="微软雅黑" panose="020B0503020204020204" charset="-122"/>
                <a:cs typeface="微软雅黑" panose="020B0503020204020204" charset="-122"/>
              </a:rPr>
              <a:t>、急于求成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indent="508635">
              <a:lnSpc>
                <a:spcPts val="2880"/>
              </a:lnSpc>
              <a:spcBef>
                <a:spcPts val="180"/>
              </a:spcBef>
            </a:pP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过程安全管理</a:t>
            </a:r>
            <a:r>
              <a:rPr sz="1950" b="0" spc="40" dirty="0">
                <a:latin typeface="Calibri Light" panose="020F0302020204030204"/>
                <a:cs typeface="Calibri Light" panose="020F0302020204030204"/>
              </a:rPr>
              <a:t>PSM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不是一个项目，而是一项长期要坚持不懈地做的工作， </a:t>
            </a:r>
            <a:r>
              <a:rPr sz="1950" b="0" spc="15" dirty="0">
                <a:latin typeface="Calibri Light" panose="020F0302020204030204"/>
                <a:cs typeface="Calibri Light" panose="020F0302020204030204"/>
              </a:rPr>
              <a:t>3-5</a:t>
            </a:r>
            <a:r>
              <a:rPr sz="1950" spc="15" dirty="0">
                <a:latin typeface="微软雅黑" panose="020B0503020204020204" charset="-122"/>
                <a:cs typeface="微软雅黑" panose="020B0503020204020204" charset="-122"/>
              </a:rPr>
              <a:t>年后  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效果才开始显现，短期内效果不明显。那种搞运动的思想认识不适用于</a:t>
            </a:r>
            <a:r>
              <a:rPr sz="1950" b="0" spc="40" dirty="0">
                <a:latin typeface="Calibri Light" panose="020F0302020204030204"/>
                <a:cs typeface="Calibri Light" panose="020F0302020204030204"/>
              </a:rPr>
              <a:t>PSM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46832" y="2598966"/>
            <a:ext cx="5472938" cy="27792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72282" y="5769914"/>
            <a:ext cx="482727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针对问题，举办了科长以上领导干部培训班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697" y="1204214"/>
            <a:ext cx="9554845" cy="3748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2</a:t>
            </a:r>
            <a:r>
              <a:rPr sz="1950" b="1" spc="35" dirty="0">
                <a:latin typeface="微软雅黑" panose="020B0503020204020204" charset="-122"/>
                <a:cs typeface="微软雅黑" panose="020B0503020204020204" charset="-122"/>
              </a:rPr>
              <a:t>、不落地或落地运行情况差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46685" indent="508635">
              <a:lnSpc>
                <a:spcPts val="2880"/>
              </a:lnSpc>
              <a:spcBef>
                <a:spcPts val="180"/>
              </a:spcBef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安全管理最终表现在于现场的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执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不能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停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留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建一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堆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制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度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、程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序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文件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文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档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及 </a:t>
            </a:r>
            <a:r>
              <a:rPr sz="1950" spc="1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其记录上，要从现场人员的操作、变更、改扩建、作业活动等过程体现出来。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indent="508635">
              <a:lnSpc>
                <a:spcPts val="2880"/>
              </a:lnSpc>
              <a:spcBef>
                <a:spcPts val="30"/>
              </a:spcBef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实施</a:t>
            </a: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PSM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，一定要“改变”：将以前传统的做法按照</a:t>
            </a: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PSM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的新要求改进。每个组织  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的改变要从领导开始。（安全管理：问题在现场，根源在管理，关键在领导）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 panose="02020603050405020304"/>
              <a:cs typeface="Times New Roman" panose="02020603050405020304"/>
            </a:endParaRPr>
          </a:p>
          <a:p>
            <a:pPr marL="581025">
              <a:lnSpc>
                <a:spcPct val="100000"/>
              </a:lnSpc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落地运行典型问题：流程不清晰，责任不明确，执行不到位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00">
              <a:latin typeface="Times New Roman" panose="02020603050405020304"/>
              <a:cs typeface="Times New Roman" panose="02020603050405020304"/>
            </a:endParaRPr>
          </a:p>
          <a:p>
            <a:pPr marL="126365">
              <a:lnSpc>
                <a:spcPct val="100000"/>
              </a:lnSpc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落地运行要有方法：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6365">
              <a:lnSpc>
                <a:spcPct val="100000"/>
              </a:lnSpc>
              <a:spcBef>
                <a:spcPts val="785"/>
              </a:spcBef>
            </a:pP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针对每一个管理活动，要制定流程，确定每个流程节点的人员职责和完成任务的标准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697" y="1204214"/>
            <a:ext cx="9412605" cy="141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3</a:t>
            </a:r>
            <a:r>
              <a:rPr sz="1950" b="1" spc="35" dirty="0">
                <a:latin typeface="微软雅黑" panose="020B0503020204020204" charset="-122"/>
                <a:cs typeface="微软雅黑" panose="020B0503020204020204" charset="-122"/>
              </a:rPr>
              <a:t>、人员能力不足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indent="508635">
              <a:lnSpc>
                <a:spcPts val="2880"/>
              </a:lnSpc>
              <a:spcBef>
                <a:spcPts val="180"/>
              </a:spcBef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过程安全管理的实施过程也是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员能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培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养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的过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程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特别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注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意培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养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来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一 </a:t>
            </a:r>
            <a:r>
              <a:rPr sz="1950" spc="1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批精通管理要素的人才，尤其是要注重风险分析师、可靠性工程师（含功能安全工程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师）、培训师等专业人才的培养，并建立相应的机制。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6588" y="2018284"/>
            <a:ext cx="457454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化工（危化品）企业的安全管理解决之道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6588" y="2792222"/>
            <a:ext cx="355727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过程安全管理在企业的推进方式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6588" y="3467227"/>
            <a:ext cx="432244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过程安全管理在推进过程中的典型问题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6588" y="4223384"/>
            <a:ext cx="355727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过程安全管理要素落地运行举例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6588" y="4922520"/>
            <a:ext cx="330517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采用信息化手段优化管理模式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23819" y="2569718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23819" y="3290442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23819" y="4002151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23819" y="4758816"/>
            <a:ext cx="6513830" cy="635"/>
          </a:xfrm>
          <a:custGeom>
            <a:avLst/>
            <a:gdLst/>
            <a:ahLst/>
            <a:cxnLst/>
            <a:rect l="l" t="t" r="r" b="b"/>
            <a:pathLst>
              <a:path w="6513830" h="635">
                <a:moveTo>
                  <a:pt x="0" y="0"/>
                </a:moveTo>
                <a:lnTo>
                  <a:pt x="6513449" y="126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23819" y="5457063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139567" y="2044941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01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39567" y="2810751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02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39567" y="3490836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0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03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39567" y="4270108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2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04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39567" y="4977345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20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05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6545" y="1082040"/>
            <a:ext cx="7210425" cy="2287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319588" y="4105593"/>
            <a:ext cx="6485981" cy="1398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89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89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89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89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3017" y="3745627"/>
            <a:ext cx="3555860" cy="237001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684967" y="1081881"/>
            <a:ext cx="3539062" cy="235897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20409" y="269702"/>
            <a:ext cx="6439185" cy="563946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645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645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69" y="180167"/>
            <a:ext cx="1131351" cy="5713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30" dirty="0">
                <a:latin typeface="微软雅黑" panose="020B0503020204020204" charset="-122"/>
                <a:cs typeface="微软雅黑" panose="020B0503020204020204" charset="-122"/>
              </a:rPr>
              <a:t>风险管理是</a:t>
            </a:r>
            <a:r>
              <a:rPr b="0" spc="30" dirty="0">
                <a:latin typeface="Calibri Light" panose="020F0302020204030204"/>
                <a:cs typeface="Calibri Light" panose="020F0302020204030204"/>
              </a:rPr>
              <a:t>PSM</a:t>
            </a:r>
            <a:r>
              <a:rPr b="1" spc="30" dirty="0">
                <a:latin typeface="微软雅黑" panose="020B0503020204020204" charset="-122"/>
                <a:cs typeface="微软雅黑" panose="020B0503020204020204" charset="-122"/>
              </a:rPr>
              <a:t>的重点难点要素</a:t>
            </a:r>
            <a:endParaRPr b="1" spc="3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36470" y="1799463"/>
            <a:ext cx="7747634" cy="1135380"/>
          </a:xfrm>
          <a:custGeom>
            <a:avLst/>
            <a:gdLst/>
            <a:ahLst/>
            <a:cxnLst/>
            <a:rect l="l" t="t" r="r" b="b"/>
            <a:pathLst>
              <a:path w="7747634" h="1135380">
                <a:moveTo>
                  <a:pt x="3873754" y="0"/>
                </a:moveTo>
                <a:lnTo>
                  <a:pt x="0" y="1135126"/>
                </a:lnTo>
                <a:lnTo>
                  <a:pt x="7747634" y="1135126"/>
                </a:lnTo>
                <a:lnTo>
                  <a:pt x="3873754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36470" y="1799463"/>
            <a:ext cx="7747634" cy="1135380"/>
          </a:xfrm>
          <a:custGeom>
            <a:avLst/>
            <a:gdLst/>
            <a:ahLst/>
            <a:cxnLst/>
            <a:rect l="l" t="t" r="r" b="b"/>
            <a:pathLst>
              <a:path w="7747634" h="1135380">
                <a:moveTo>
                  <a:pt x="0" y="1135126"/>
                </a:moveTo>
                <a:lnTo>
                  <a:pt x="3873754" y="0"/>
                </a:lnTo>
                <a:lnTo>
                  <a:pt x="7747634" y="1135126"/>
                </a:lnTo>
                <a:lnTo>
                  <a:pt x="0" y="1135126"/>
                </a:lnTo>
                <a:close/>
              </a:path>
            </a:pathLst>
          </a:custGeom>
          <a:ln w="13512">
            <a:solidFill>
              <a:srgbClr val="0049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81575" y="2451608"/>
            <a:ext cx="125984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4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风险</a:t>
            </a:r>
            <a:r>
              <a:rPr sz="2400" spc="1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管理</a:t>
            </a:r>
            <a:endParaRPr sz="2400">
              <a:latin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4610" y="3017888"/>
            <a:ext cx="554355" cy="2211705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95250" marR="144145" algn="just">
              <a:lnSpc>
                <a:spcPts val="2410"/>
              </a:lnSpc>
              <a:spcBef>
                <a:spcPts val="1765"/>
              </a:spcBef>
            </a:pP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</a:rPr>
              <a:t>风  险  识  别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27451" y="3709289"/>
            <a:ext cx="838200" cy="482600"/>
          </a:xfrm>
          <a:custGeom>
            <a:avLst/>
            <a:gdLst/>
            <a:ahLst/>
            <a:cxnLst/>
            <a:rect l="l" t="t" r="r" b="b"/>
            <a:pathLst>
              <a:path w="838200" h="482600">
                <a:moveTo>
                  <a:pt x="596773" y="0"/>
                </a:moveTo>
                <a:lnTo>
                  <a:pt x="596773" y="120523"/>
                </a:lnTo>
                <a:lnTo>
                  <a:pt x="0" y="120523"/>
                </a:lnTo>
                <a:lnTo>
                  <a:pt x="0" y="361569"/>
                </a:lnTo>
                <a:lnTo>
                  <a:pt x="596773" y="361569"/>
                </a:lnTo>
                <a:lnTo>
                  <a:pt x="596773" y="482092"/>
                </a:lnTo>
                <a:lnTo>
                  <a:pt x="837819" y="241045"/>
                </a:lnTo>
                <a:lnTo>
                  <a:pt x="596773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27451" y="3709289"/>
            <a:ext cx="838200" cy="482600"/>
          </a:xfrm>
          <a:custGeom>
            <a:avLst/>
            <a:gdLst/>
            <a:ahLst/>
            <a:cxnLst/>
            <a:rect l="l" t="t" r="r" b="b"/>
            <a:pathLst>
              <a:path w="838200" h="482600">
                <a:moveTo>
                  <a:pt x="0" y="120523"/>
                </a:moveTo>
                <a:lnTo>
                  <a:pt x="596773" y="120523"/>
                </a:lnTo>
                <a:lnTo>
                  <a:pt x="596773" y="0"/>
                </a:lnTo>
                <a:lnTo>
                  <a:pt x="837819" y="241045"/>
                </a:lnTo>
                <a:lnTo>
                  <a:pt x="596773" y="482092"/>
                </a:lnTo>
                <a:lnTo>
                  <a:pt x="596773" y="361569"/>
                </a:lnTo>
                <a:lnTo>
                  <a:pt x="0" y="361569"/>
                </a:lnTo>
                <a:lnTo>
                  <a:pt x="0" y="120523"/>
                </a:lnTo>
                <a:close/>
              </a:path>
            </a:pathLst>
          </a:custGeom>
          <a:ln w="13512">
            <a:solidFill>
              <a:srgbClr val="00C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639565" y="3017888"/>
            <a:ext cx="554355" cy="2211705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95885" marR="143510" algn="just">
              <a:lnSpc>
                <a:spcPts val="2410"/>
              </a:lnSpc>
              <a:spcBef>
                <a:spcPts val="1765"/>
              </a:spcBef>
            </a:pP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</a:rPr>
              <a:t>风  险  评  估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97170" y="3017888"/>
            <a:ext cx="554355" cy="2211705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94615" marR="144780" algn="just">
              <a:lnSpc>
                <a:spcPts val="2410"/>
              </a:lnSpc>
              <a:spcBef>
                <a:spcPts val="1765"/>
              </a:spcBef>
            </a:pP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</a:rPr>
              <a:t>风  险  控  制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26509" y="3709289"/>
            <a:ext cx="838200" cy="482600"/>
          </a:xfrm>
          <a:custGeom>
            <a:avLst/>
            <a:gdLst/>
            <a:ahLst/>
            <a:cxnLst/>
            <a:rect l="l" t="t" r="r" b="b"/>
            <a:pathLst>
              <a:path w="838200" h="482600">
                <a:moveTo>
                  <a:pt x="596900" y="0"/>
                </a:moveTo>
                <a:lnTo>
                  <a:pt x="596900" y="120523"/>
                </a:lnTo>
                <a:lnTo>
                  <a:pt x="0" y="120523"/>
                </a:lnTo>
                <a:lnTo>
                  <a:pt x="0" y="361569"/>
                </a:lnTo>
                <a:lnTo>
                  <a:pt x="596900" y="361569"/>
                </a:lnTo>
                <a:lnTo>
                  <a:pt x="596900" y="482092"/>
                </a:lnTo>
                <a:lnTo>
                  <a:pt x="837818" y="241045"/>
                </a:lnTo>
                <a:lnTo>
                  <a:pt x="59690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26509" y="3709289"/>
            <a:ext cx="838200" cy="482600"/>
          </a:xfrm>
          <a:custGeom>
            <a:avLst/>
            <a:gdLst/>
            <a:ahLst/>
            <a:cxnLst/>
            <a:rect l="l" t="t" r="r" b="b"/>
            <a:pathLst>
              <a:path w="838200" h="482600">
                <a:moveTo>
                  <a:pt x="0" y="120523"/>
                </a:moveTo>
                <a:lnTo>
                  <a:pt x="596900" y="120523"/>
                </a:lnTo>
                <a:lnTo>
                  <a:pt x="596900" y="0"/>
                </a:lnTo>
                <a:lnTo>
                  <a:pt x="837818" y="241045"/>
                </a:lnTo>
                <a:lnTo>
                  <a:pt x="596900" y="482092"/>
                </a:lnTo>
                <a:lnTo>
                  <a:pt x="596900" y="361569"/>
                </a:lnTo>
                <a:lnTo>
                  <a:pt x="0" y="361569"/>
                </a:lnTo>
                <a:lnTo>
                  <a:pt x="0" y="120523"/>
                </a:lnTo>
                <a:close/>
              </a:path>
            </a:pathLst>
          </a:custGeom>
          <a:ln w="13512">
            <a:solidFill>
              <a:srgbClr val="00C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972807" y="3017888"/>
            <a:ext cx="554355" cy="2211705"/>
          </a:xfrm>
          <a:custGeom>
            <a:avLst/>
            <a:gdLst/>
            <a:ahLst/>
            <a:cxnLst/>
            <a:rect l="l" t="t" r="r" b="b"/>
            <a:pathLst>
              <a:path w="554354" h="2211704">
                <a:moveTo>
                  <a:pt x="0" y="2211704"/>
                </a:moveTo>
                <a:lnTo>
                  <a:pt x="554050" y="2211704"/>
                </a:lnTo>
                <a:lnTo>
                  <a:pt x="554050" y="0"/>
                </a:lnTo>
                <a:lnTo>
                  <a:pt x="0" y="0"/>
                </a:lnTo>
                <a:lnTo>
                  <a:pt x="0" y="2211704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972807" y="3017888"/>
            <a:ext cx="554355" cy="221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95885" marR="143510" algn="just">
              <a:lnSpc>
                <a:spcPts val="2410"/>
              </a:lnSpc>
              <a:spcBef>
                <a:spcPts val="1770"/>
              </a:spcBef>
            </a:pPr>
            <a:r>
              <a:rPr sz="24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应  急  管  理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06719" y="3709289"/>
            <a:ext cx="838200" cy="482600"/>
          </a:xfrm>
          <a:custGeom>
            <a:avLst/>
            <a:gdLst/>
            <a:ahLst/>
            <a:cxnLst/>
            <a:rect l="l" t="t" r="r" b="b"/>
            <a:pathLst>
              <a:path w="838200" h="482600">
                <a:moveTo>
                  <a:pt x="596773" y="0"/>
                </a:moveTo>
                <a:lnTo>
                  <a:pt x="596773" y="120523"/>
                </a:lnTo>
                <a:lnTo>
                  <a:pt x="0" y="120523"/>
                </a:lnTo>
                <a:lnTo>
                  <a:pt x="0" y="361569"/>
                </a:lnTo>
                <a:lnTo>
                  <a:pt x="596773" y="361569"/>
                </a:lnTo>
                <a:lnTo>
                  <a:pt x="596773" y="482092"/>
                </a:lnTo>
                <a:lnTo>
                  <a:pt x="837819" y="241045"/>
                </a:lnTo>
                <a:lnTo>
                  <a:pt x="596773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06719" y="3709289"/>
            <a:ext cx="838200" cy="482600"/>
          </a:xfrm>
          <a:custGeom>
            <a:avLst/>
            <a:gdLst/>
            <a:ahLst/>
            <a:cxnLst/>
            <a:rect l="l" t="t" r="r" b="b"/>
            <a:pathLst>
              <a:path w="838200" h="482600">
                <a:moveTo>
                  <a:pt x="0" y="120523"/>
                </a:moveTo>
                <a:lnTo>
                  <a:pt x="596773" y="120523"/>
                </a:lnTo>
                <a:lnTo>
                  <a:pt x="596773" y="0"/>
                </a:lnTo>
                <a:lnTo>
                  <a:pt x="837819" y="241045"/>
                </a:lnTo>
                <a:lnTo>
                  <a:pt x="596773" y="482092"/>
                </a:lnTo>
                <a:lnTo>
                  <a:pt x="596773" y="361569"/>
                </a:lnTo>
                <a:lnTo>
                  <a:pt x="0" y="361569"/>
                </a:lnTo>
                <a:lnTo>
                  <a:pt x="0" y="120523"/>
                </a:lnTo>
                <a:close/>
              </a:path>
            </a:pathLst>
          </a:custGeom>
          <a:ln w="13512">
            <a:solidFill>
              <a:srgbClr val="00C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46832" y="5756618"/>
            <a:ext cx="6564630" cy="8255"/>
          </a:xfrm>
          <a:custGeom>
            <a:avLst/>
            <a:gdLst/>
            <a:ahLst/>
            <a:cxnLst/>
            <a:rect l="l" t="t" r="r" b="b"/>
            <a:pathLst>
              <a:path w="6564630" h="8254">
                <a:moveTo>
                  <a:pt x="0" y="7924"/>
                </a:moveTo>
                <a:lnTo>
                  <a:pt x="6564249" y="0"/>
                </a:lnTo>
              </a:path>
            </a:pathLst>
          </a:custGeom>
          <a:ln w="63061">
            <a:solidFill>
              <a:srgbClr val="00C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03367" y="5229453"/>
            <a:ext cx="283845" cy="534035"/>
          </a:xfrm>
          <a:custGeom>
            <a:avLst/>
            <a:gdLst/>
            <a:ahLst/>
            <a:cxnLst/>
            <a:rect l="l" t="t" r="r" b="b"/>
            <a:pathLst>
              <a:path w="283845" h="534035">
                <a:moveTo>
                  <a:pt x="141642" y="125156"/>
                </a:moveTo>
                <a:lnTo>
                  <a:pt x="110083" y="179254"/>
                </a:lnTo>
                <a:lnTo>
                  <a:pt x="110083" y="533539"/>
                </a:lnTo>
                <a:lnTo>
                  <a:pt x="173075" y="533539"/>
                </a:lnTo>
                <a:lnTo>
                  <a:pt x="173075" y="179036"/>
                </a:lnTo>
                <a:lnTo>
                  <a:pt x="141642" y="125156"/>
                </a:lnTo>
                <a:close/>
              </a:path>
              <a:path w="283845" h="534035">
                <a:moveTo>
                  <a:pt x="141579" y="0"/>
                </a:moveTo>
                <a:lnTo>
                  <a:pt x="4038" y="235864"/>
                </a:lnTo>
                <a:lnTo>
                  <a:pt x="0" y="247718"/>
                </a:lnTo>
                <a:lnTo>
                  <a:pt x="783" y="259781"/>
                </a:lnTo>
                <a:lnTo>
                  <a:pt x="6020" y="270668"/>
                </a:lnTo>
                <a:lnTo>
                  <a:pt x="15341" y="278993"/>
                </a:lnTo>
                <a:lnTo>
                  <a:pt x="27160" y="283038"/>
                </a:lnTo>
                <a:lnTo>
                  <a:pt x="39217" y="282251"/>
                </a:lnTo>
                <a:lnTo>
                  <a:pt x="50131" y="276996"/>
                </a:lnTo>
                <a:lnTo>
                  <a:pt x="58521" y="267639"/>
                </a:lnTo>
                <a:lnTo>
                  <a:pt x="110083" y="179254"/>
                </a:lnTo>
                <a:lnTo>
                  <a:pt x="110083" y="62572"/>
                </a:lnTo>
                <a:lnTo>
                  <a:pt x="178067" y="62572"/>
                </a:lnTo>
                <a:lnTo>
                  <a:pt x="141579" y="0"/>
                </a:lnTo>
                <a:close/>
              </a:path>
              <a:path w="283845" h="534035">
                <a:moveTo>
                  <a:pt x="178067" y="62572"/>
                </a:moveTo>
                <a:lnTo>
                  <a:pt x="173075" y="62572"/>
                </a:lnTo>
                <a:lnTo>
                  <a:pt x="173075" y="179036"/>
                </a:lnTo>
                <a:lnTo>
                  <a:pt x="224764" y="267639"/>
                </a:lnTo>
                <a:lnTo>
                  <a:pt x="233080" y="276996"/>
                </a:lnTo>
                <a:lnTo>
                  <a:pt x="243957" y="282251"/>
                </a:lnTo>
                <a:lnTo>
                  <a:pt x="256000" y="283038"/>
                </a:lnTo>
                <a:lnTo>
                  <a:pt x="267817" y="278993"/>
                </a:lnTo>
                <a:lnTo>
                  <a:pt x="277209" y="270668"/>
                </a:lnTo>
                <a:lnTo>
                  <a:pt x="282469" y="259781"/>
                </a:lnTo>
                <a:lnTo>
                  <a:pt x="283229" y="247718"/>
                </a:lnTo>
                <a:lnTo>
                  <a:pt x="279120" y="235864"/>
                </a:lnTo>
                <a:lnTo>
                  <a:pt x="178067" y="62572"/>
                </a:lnTo>
                <a:close/>
              </a:path>
              <a:path w="283845" h="534035">
                <a:moveTo>
                  <a:pt x="173075" y="62572"/>
                </a:moveTo>
                <a:lnTo>
                  <a:pt x="110083" y="62572"/>
                </a:lnTo>
                <a:lnTo>
                  <a:pt x="110083" y="179254"/>
                </a:lnTo>
                <a:lnTo>
                  <a:pt x="141642" y="125156"/>
                </a:lnTo>
                <a:lnTo>
                  <a:pt x="114401" y="78460"/>
                </a:lnTo>
                <a:lnTo>
                  <a:pt x="173075" y="78460"/>
                </a:lnTo>
                <a:lnTo>
                  <a:pt x="173075" y="62572"/>
                </a:lnTo>
                <a:close/>
              </a:path>
              <a:path w="283845" h="534035">
                <a:moveTo>
                  <a:pt x="173075" y="78460"/>
                </a:moveTo>
                <a:lnTo>
                  <a:pt x="168884" y="78460"/>
                </a:lnTo>
                <a:lnTo>
                  <a:pt x="141642" y="125156"/>
                </a:lnTo>
                <a:lnTo>
                  <a:pt x="173075" y="179036"/>
                </a:lnTo>
                <a:lnTo>
                  <a:pt x="173075" y="78460"/>
                </a:lnTo>
                <a:close/>
              </a:path>
              <a:path w="283845" h="534035">
                <a:moveTo>
                  <a:pt x="168884" y="78460"/>
                </a:moveTo>
                <a:lnTo>
                  <a:pt x="114401" y="78460"/>
                </a:lnTo>
                <a:lnTo>
                  <a:pt x="141642" y="125156"/>
                </a:lnTo>
                <a:lnTo>
                  <a:pt x="168884" y="7846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05128" y="5229453"/>
            <a:ext cx="283845" cy="534035"/>
          </a:xfrm>
          <a:custGeom>
            <a:avLst/>
            <a:gdLst/>
            <a:ahLst/>
            <a:cxnLst/>
            <a:rect l="l" t="t" r="r" b="b"/>
            <a:pathLst>
              <a:path w="283844" h="534035">
                <a:moveTo>
                  <a:pt x="141640" y="125156"/>
                </a:moveTo>
                <a:lnTo>
                  <a:pt x="110208" y="179036"/>
                </a:lnTo>
                <a:lnTo>
                  <a:pt x="110208" y="533539"/>
                </a:lnTo>
                <a:lnTo>
                  <a:pt x="173200" y="533539"/>
                </a:lnTo>
                <a:lnTo>
                  <a:pt x="173073" y="179036"/>
                </a:lnTo>
                <a:lnTo>
                  <a:pt x="141640" y="125156"/>
                </a:lnTo>
                <a:close/>
              </a:path>
              <a:path w="283844" h="534035">
                <a:moveTo>
                  <a:pt x="141704" y="0"/>
                </a:moveTo>
                <a:lnTo>
                  <a:pt x="4036" y="235864"/>
                </a:lnTo>
                <a:lnTo>
                  <a:pt x="0" y="247718"/>
                </a:lnTo>
                <a:lnTo>
                  <a:pt x="797" y="259781"/>
                </a:lnTo>
                <a:lnTo>
                  <a:pt x="6072" y="270668"/>
                </a:lnTo>
                <a:lnTo>
                  <a:pt x="15466" y="278993"/>
                </a:lnTo>
                <a:lnTo>
                  <a:pt x="27283" y="283038"/>
                </a:lnTo>
                <a:lnTo>
                  <a:pt x="39326" y="282251"/>
                </a:lnTo>
                <a:lnTo>
                  <a:pt x="50202" y="276996"/>
                </a:lnTo>
                <a:lnTo>
                  <a:pt x="58519" y="267639"/>
                </a:lnTo>
                <a:lnTo>
                  <a:pt x="110081" y="179254"/>
                </a:lnTo>
                <a:lnTo>
                  <a:pt x="110208" y="62572"/>
                </a:lnTo>
                <a:lnTo>
                  <a:pt x="178192" y="62572"/>
                </a:lnTo>
                <a:lnTo>
                  <a:pt x="141704" y="0"/>
                </a:lnTo>
                <a:close/>
              </a:path>
              <a:path w="283844" h="534035">
                <a:moveTo>
                  <a:pt x="178192" y="62572"/>
                </a:moveTo>
                <a:lnTo>
                  <a:pt x="173200" y="62572"/>
                </a:lnTo>
                <a:lnTo>
                  <a:pt x="173200" y="179254"/>
                </a:lnTo>
                <a:lnTo>
                  <a:pt x="224762" y="267639"/>
                </a:lnTo>
                <a:lnTo>
                  <a:pt x="233080" y="276996"/>
                </a:lnTo>
                <a:lnTo>
                  <a:pt x="243970" y="282251"/>
                </a:lnTo>
                <a:lnTo>
                  <a:pt x="256051" y="283038"/>
                </a:lnTo>
                <a:lnTo>
                  <a:pt x="267942" y="278993"/>
                </a:lnTo>
                <a:lnTo>
                  <a:pt x="277262" y="270668"/>
                </a:lnTo>
                <a:lnTo>
                  <a:pt x="282499" y="259781"/>
                </a:lnTo>
                <a:lnTo>
                  <a:pt x="283283" y="247718"/>
                </a:lnTo>
                <a:lnTo>
                  <a:pt x="279245" y="235864"/>
                </a:lnTo>
                <a:lnTo>
                  <a:pt x="178192" y="62572"/>
                </a:lnTo>
                <a:close/>
              </a:path>
              <a:path w="283844" h="534035">
                <a:moveTo>
                  <a:pt x="173200" y="78460"/>
                </a:moveTo>
                <a:lnTo>
                  <a:pt x="168882" y="78460"/>
                </a:lnTo>
                <a:lnTo>
                  <a:pt x="141640" y="125156"/>
                </a:lnTo>
                <a:lnTo>
                  <a:pt x="173200" y="179254"/>
                </a:lnTo>
                <a:lnTo>
                  <a:pt x="173200" y="78460"/>
                </a:lnTo>
                <a:close/>
              </a:path>
              <a:path w="283844" h="534035">
                <a:moveTo>
                  <a:pt x="173200" y="62572"/>
                </a:moveTo>
                <a:lnTo>
                  <a:pt x="110208" y="62572"/>
                </a:lnTo>
                <a:lnTo>
                  <a:pt x="110208" y="179036"/>
                </a:lnTo>
                <a:lnTo>
                  <a:pt x="141640" y="125156"/>
                </a:lnTo>
                <a:lnTo>
                  <a:pt x="114399" y="78460"/>
                </a:lnTo>
                <a:lnTo>
                  <a:pt x="173200" y="78460"/>
                </a:lnTo>
                <a:lnTo>
                  <a:pt x="173200" y="62572"/>
                </a:lnTo>
                <a:close/>
              </a:path>
              <a:path w="283844" h="534035">
                <a:moveTo>
                  <a:pt x="168882" y="78460"/>
                </a:moveTo>
                <a:lnTo>
                  <a:pt x="114399" y="78460"/>
                </a:lnTo>
                <a:lnTo>
                  <a:pt x="141640" y="125156"/>
                </a:lnTo>
                <a:lnTo>
                  <a:pt x="168882" y="7846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768107" y="5229593"/>
            <a:ext cx="283845" cy="534035"/>
          </a:xfrm>
          <a:custGeom>
            <a:avLst/>
            <a:gdLst/>
            <a:ahLst/>
            <a:cxnLst/>
            <a:rect l="l" t="t" r="r" b="b"/>
            <a:pathLst>
              <a:path w="283845" h="534035">
                <a:moveTo>
                  <a:pt x="27283" y="250501"/>
                </a:moveTo>
                <a:lnTo>
                  <a:pt x="15466" y="254546"/>
                </a:lnTo>
                <a:lnTo>
                  <a:pt x="6072" y="262870"/>
                </a:lnTo>
                <a:lnTo>
                  <a:pt x="797" y="273756"/>
                </a:lnTo>
                <a:lnTo>
                  <a:pt x="0" y="285816"/>
                </a:lnTo>
                <a:lnTo>
                  <a:pt x="4036" y="297662"/>
                </a:lnTo>
                <a:lnTo>
                  <a:pt x="141704" y="533539"/>
                </a:lnTo>
                <a:lnTo>
                  <a:pt x="178190" y="470966"/>
                </a:lnTo>
                <a:lnTo>
                  <a:pt x="110081" y="470966"/>
                </a:lnTo>
                <a:lnTo>
                  <a:pt x="110081" y="354278"/>
                </a:lnTo>
                <a:lnTo>
                  <a:pt x="58519" y="265887"/>
                </a:lnTo>
                <a:lnTo>
                  <a:pt x="50202" y="256537"/>
                </a:lnTo>
                <a:lnTo>
                  <a:pt x="39326" y="251286"/>
                </a:lnTo>
                <a:lnTo>
                  <a:pt x="27283" y="250501"/>
                </a:lnTo>
                <a:close/>
              </a:path>
              <a:path w="283845" h="534035">
                <a:moveTo>
                  <a:pt x="110081" y="354278"/>
                </a:moveTo>
                <a:lnTo>
                  <a:pt x="110081" y="470966"/>
                </a:lnTo>
                <a:lnTo>
                  <a:pt x="173200" y="470966"/>
                </a:lnTo>
                <a:lnTo>
                  <a:pt x="173200" y="455079"/>
                </a:lnTo>
                <a:lnTo>
                  <a:pt x="114399" y="455079"/>
                </a:lnTo>
                <a:lnTo>
                  <a:pt x="141640" y="408379"/>
                </a:lnTo>
                <a:lnTo>
                  <a:pt x="110081" y="354278"/>
                </a:lnTo>
                <a:close/>
              </a:path>
              <a:path w="283845" h="534035">
                <a:moveTo>
                  <a:pt x="256051" y="250501"/>
                </a:moveTo>
                <a:lnTo>
                  <a:pt x="243970" y="251286"/>
                </a:lnTo>
                <a:lnTo>
                  <a:pt x="233080" y="256537"/>
                </a:lnTo>
                <a:lnTo>
                  <a:pt x="224762" y="265887"/>
                </a:lnTo>
                <a:lnTo>
                  <a:pt x="173200" y="354278"/>
                </a:lnTo>
                <a:lnTo>
                  <a:pt x="173200" y="470966"/>
                </a:lnTo>
                <a:lnTo>
                  <a:pt x="178190" y="470966"/>
                </a:lnTo>
                <a:lnTo>
                  <a:pt x="279245" y="297662"/>
                </a:lnTo>
                <a:lnTo>
                  <a:pt x="283283" y="285816"/>
                </a:lnTo>
                <a:lnTo>
                  <a:pt x="282499" y="273756"/>
                </a:lnTo>
                <a:lnTo>
                  <a:pt x="277262" y="262870"/>
                </a:lnTo>
                <a:lnTo>
                  <a:pt x="267942" y="254546"/>
                </a:lnTo>
                <a:lnTo>
                  <a:pt x="256051" y="250501"/>
                </a:lnTo>
                <a:close/>
              </a:path>
              <a:path w="283845" h="534035">
                <a:moveTo>
                  <a:pt x="141640" y="408379"/>
                </a:moveTo>
                <a:lnTo>
                  <a:pt x="114399" y="455079"/>
                </a:lnTo>
                <a:lnTo>
                  <a:pt x="168882" y="455079"/>
                </a:lnTo>
                <a:lnTo>
                  <a:pt x="141640" y="408379"/>
                </a:lnTo>
                <a:close/>
              </a:path>
              <a:path w="283845" h="534035">
                <a:moveTo>
                  <a:pt x="173200" y="354278"/>
                </a:moveTo>
                <a:lnTo>
                  <a:pt x="141640" y="408379"/>
                </a:lnTo>
                <a:lnTo>
                  <a:pt x="168882" y="455079"/>
                </a:lnTo>
                <a:lnTo>
                  <a:pt x="173200" y="455079"/>
                </a:lnTo>
                <a:lnTo>
                  <a:pt x="173200" y="354278"/>
                </a:lnTo>
                <a:close/>
              </a:path>
              <a:path w="283845" h="534035">
                <a:moveTo>
                  <a:pt x="173200" y="0"/>
                </a:moveTo>
                <a:lnTo>
                  <a:pt x="110081" y="0"/>
                </a:lnTo>
                <a:lnTo>
                  <a:pt x="110081" y="354278"/>
                </a:lnTo>
                <a:lnTo>
                  <a:pt x="141640" y="408379"/>
                </a:lnTo>
                <a:lnTo>
                  <a:pt x="173200" y="354278"/>
                </a:lnTo>
                <a:lnTo>
                  <a:pt x="17320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04239" y="5229453"/>
            <a:ext cx="283845" cy="534035"/>
          </a:xfrm>
          <a:custGeom>
            <a:avLst/>
            <a:gdLst/>
            <a:ahLst/>
            <a:cxnLst/>
            <a:rect l="l" t="t" r="r" b="b"/>
            <a:pathLst>
              <a:path w="283845" h="534035">
                <a:moveTo>
                  <a:pt x="141587" y="125156"/>
                </a:moveTo>
                <a:lnTo>
                  <a:pt x="110154" y="179036"/>
                </a:lnTo>
                <a:lnTo>
                  <a:pt x="110154" y="533539"/>
                </a:lnTo>
                <a:lnTo>
                  <a:pt x="173146" y="533539"/>
                </a:lnTo>
                <a:lnTo>
                  <a:pt x="173146" y="179254"/>
                </a:lnTo>
                <a:lnTo>
                  <a:pt x="141587" y="125156"/>
                </a:lnTo>
                <a:close/>
              </a:path>
              <a:path w="283845" h="534035">
                <a:moveTo>
                  <a:pt x="141650" y="0"/>
                </a:moveTo>
                <a:lnTo>
                  <a:pt x="4109" y="235864"/>
                </a:lnTo>
                <a:lnTo>
                  <a:pt x="0" y="247718"/>
                </a:lnTo>
                <a:lnTo>
                  <a:pt x="760" y="259781"/>
                </a:lnTo>
                <a:lnTo>
                  <a:pt x="6020" y="270668"/>
                </a:lnTo>
                <a:lnTo>
                  <a:pt x="15412" y="278993"/>
                </a:lnTo>
                <a:lnTo>
                  <a:pt x="27229" y="283038"/>
                </a:lnTo>
                <a:lnTo>
                  <a:pt x="39272" y="282251"/>
                </a:lnTo>
                <a:lnTo>
                  <a:pt x="50149" y="276996"/>
                </a:lnTo>
                <a:lnTo>
                  <a:pt x="58465" y="267639"/>
                </a:lnTo>
                <a:lnTo>
                  <a:pt x="110154" y="179036"/>
                </a:lnTo>
                <a:lnTo>
                  <a:pt x="110154" y="62572"/>
                </a:lnTo>
                <a:lnTo>
                  <a:pt x="178139" y="62572"/>
                </a:lnTo>
                <a:lnTo>
                  <a:pt x="141650" y="0"/>
                </a:lnTo>
                <a:close/>
              </a:path>
              <a:path w="283845" h="534035">
                <a:moveTo>
                  <a:pt x="178139" y="62572"/>
                </a:moveTo>
                <a:lnTo>
                  <a:pt x="173146" y="62572"/>
                </a:lnTo>
                <a:lnTo>
                  <a:pt x="173146" y="179254"/>
                </a:lnTo>
                <a:lnTo>
                  <a:pt x="224708" y="267639"/>
                </a:lnTo>
                <a:lnTo>
                  <a:pt x="233098" y="276996"/>
                </a:lnTo>
                <a:lnTo>
                  <a:pt x="244012" y="282251"/>
                </a:lnTo>
                <a:lnTo>
                  <a:pt x="256069" y="283038"/>
                </a:lnTo>
                <a:lnTo>
                  <a:pt x="267888" y="278993"/>
                </a:lnTo>
                <a:lnTo>
                  <a:pt x="277209" y="270668"/>
                </a:lnTo>
                <a:lnTo>
                  <a:pt x="282446" y="259781"/>
                </a:lnTo>
                <a:lnTo>
                  <a:pt x="283229" y="247718"/>
                </a:lnTo>
                <a:lnTo>
                  <a:pt x="279191" y="235864"/>
                </a:lnTo>
                <a:lnTo>
                  <a:pt x="178139" y="62572"/>
                </a:lnTo>
                <a:close/>
              </a:path>
              <a:path w="283845" h="534035">
                <a:moveTo>
                  <a:pt x="173146" y="78460"/>
                </a:moveTo>
                <a:lnTo>
                  <a:pt x="168828" y="78460"/>
                </a:lnTo>
                <a:lnTo>
                  <a:pt x="141587" y="125156"/>
                </a:lnTo>
                <a:lnTo>
                  <a:pt x="173146" y="179254"/>
                </a:lnTo>
                <a:lnTo>
                  <a:pt x="173146" y="78460"/>
                </a:lnTo>
                <a:close/>
              </a:path>
              <a:path w="283845" h="534035">
                <a:moveTo>
                  <a:pt x="173146" y="62572"/>
                </a:moveTo>
                <a:lnTo>
                  <a:pt x="110154" y="62572"/>
                </a:lnTo>
                <a:lnTo>
                  <a:pt x="110154" y="179036"/>
                </a:lnTo>
                <a:lnTo>
                  <a:pt x="141587" y="125156"/>
                </a:lnTo>
                <a:lnTo>
                  <a:pt x="114345" y="78460"/>
                </a:lnTo>
                <a:lnTo>
                  <a:pt x="173146" y="78460"/>
                </a:lnTo>
                <a:lnTo>
                  <a:pt x="173146" y="62572"/>
                </a:lnTo>
                <a:close/>
              </a:path>
              <a:path w="283845" h="534035">
                <a:moveTo>
                  <a:pt x="168828" y="78460"/>
                </a:moveTo>
                <a:lnTo>
                  <a:pt x="114345" y="78460"/>
                </a:lnTo>
                <a:lnTo>
                  <a:pt x="141587" y="125156"/>
                </a:lnTo>
                <a:lnTo>
                  <a:pt x="168828" y="7846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653018" y="3017888"/>
            <a:ext cx="554355" cy="2211705"/>
          </a:xfrm>
          <a:prstGeom prst="rect">
            <a:avLst/>
          </a:prstGeom>
          <a:solidFill>
            <a:srgbClr val="00CC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99060" marR="140335" algn="just">
              <a:lnSpc>
                <a:spcPts val="2410"/>
              </a:lnSpc>
              <a:spcBef>
                <a:spcPts val="1765"/>
              </a:spcBef>
            </a:pP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</a:rPr>
              <a:t>风  险  监  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86802" y="3709289"/>
            <a:ext cx="838200" cy="482600"/>
          </a:xfrm>
          <a:custGeom>
            <a:avLst/>
            <a:gdLst/>
            <a:ahLst/>
            <a:cxnLst/>
            <a:rect l="l" t="t" r="r" b="b"/>
            <a:pathLst>
              <a:path w="838200" h="482600">
                <a:moveTo>
                  <a:pt x="596900" y="0"/>
                </a:moveTo>
                <a:lnTo>
                  <a:pt x="596900" y="120523"/>
                </a:lnTo>
                <a:lnTo>
                  <a:pt x="0" y="120523"/>
                </a:lnTo>
                <a:lnTo>
                  <a:pt x="0" y="361569"/>
                </a:lnTo>
                <a:lnTo>
                  <a:pt x="596900" y="361569"/>
                </a:lnTo>
                <a:lnTo>
                  <a:pt x="596900" y="482092"/>
                </a:lnTo>
                <a:lnTo>
                  <a:pt x="837819" y="241045"/>
                </a:lnTo>
                <a:lnTo>
                  <a:pt x="596900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686802" y="3709289"/>
            <a:ext cx="838200" cy="482600"/>
          </a:xfrm>
          <a:custGeom>
            <a:avLst/>
            <a:gdLst/>
            <a:ahLst/>
            <a:cxnLst/>
            <a:rect l="l" t="t" r="r" b="b"/>
            <a:pathLst>
              <a:path w="838200" h="482600">
                <a:moveTo>
                  <a:pt x="0" y="120523"/>
                </a:moveTo>
                <a:lnTo>
                  <a:pt x="596900" y="120523"/>
                </a:lnTo>
                <a:lnTo>
                  <a:pt x="596900" y="0"/>
                </a:lnTo>
                <a:lnTo>
                  <a:pt x="837819" y="241045"/>
                </a:lnTo>
                <a:lnTo>
                  <a:pt x="596900" y="482092"/>
                </a:lnTo>
                <a:lnTo>
                  <a:pt x="596900" y="361569"/>
                </a:lnTo>
                <a:lnTo>
                  <a:pt x="0" y="361569"/>
                </a:lnTo>
                <a:lnTo>
                  <a:pt x="0" y="120523"/>
                </a:lnTo>
                <a:close/>
              </a:path>
            </a:pathLst>
          </a:custGeom>
          <a:ln w="13512">
            <a:solidFill>
              <a:srgbClr val="00C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9281286" y="3286886"/>
            <a:ext cx="332105" cy="1850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410"/>
              </a:lnSpc>
            </a:pPr>
            <a:r>
              <a:rPr sz="24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  隐  患  排  查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just">
              <a:lnSpc>
                <a:spcPts val="2410"/>
              </a:lnSpc>
            </a:pP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110501" y="5179948"/>
            <a:ext cx="283845" cy="534035"/>
          </a:xfrm>
          <a:custGeom>
            <a:avLst/>
            <a:gdLst/>
            <a:ahLst/>
            <a:cxnLst/>
            <a:rect l="l" t="t" r="r" b="b"/>
            <a:pathLst>
              <a:path w="283845" h="534035">
                <a:moveTo>
                  <a:pt x="141642" y="125109"/>
                </a:moveTo>
                <a:lnTo>
                  <a:pt x="110083" y="179210"/>
                </a:lnTo>
                <a:lnTo>
                  <a:pt x="110083" y="533501"/>
                </a:lnTo>
                <a:lnTo>
                  <a:pt x="173202" y="533501"/>
                </a:lnTo>
                <a:lnTo>
                  <a:pt x="173202" y="179210"/>
                </a:lnTo>
                <a:lnTo>
                  <a:pt x="141642" y="125109"/>
                </a:lnTo>
                <a:close/>
              </a:path>
              <a:path w="283845" h="534035">
                <a:moveTo>
                  <a:pt x="178077" y="62522"/>
                </a:moveTo>
                <a:lnTo>
                  <a:pt x="173202" y="62522"/>
                </a:lnTo>
                <a:lnTo>
                  <a:pt x="173202" y="179210"/>
                </a:lnTo>
                <a:lnTo>
                  <a:pt x="224764" y="267601"/>
                </a:lnTo>
                <a:lnTo>
                  <a:pt x="233080" y="276951"/>
                </a:lnTo>
                <a:lnTo>
                  <a:pt x="243957" y="282203"/>
                </a:lnTo>
                <a:lnTo>
                  <a:pt x="256015" y="282987"/>
                </a:lnTo>
                <a:lnTo>
                  <a:pt x="267831" y="278942"/>
                </a:lnTo>
                <a:lnTo>
                  <a:pt x="277213" y="270623"/>
                </a:lnTo>
                <a:lnTo>
                  <a:pt x="282485" y="259737"/>
                </a:lnTo>
                <a:lnTo>
                  <a:pt x="283283" y="247674"/>
                </a:lnTo>
                <a:lnTo>
                  <a:pt x="279247" y="235826"/>
                </a:lnTo>
                <a:lnTo>
                  <a:pt x="178077" y="62522"/>
                </a:lnTo>
                <a:close/>
              </a:path>
              <a:path w="283845" h="534035">
                <a:moveTo>
                  <a:pt x="141579" y="0"/>
                </a:moveTo>
                <a:lnTo>
                  <a:pt x="4038" y="235826"/>
                </a:lnTo>
                <a:lnTo>
                  <a:pt x="0" y="247674"/>
                </a:lnTo>
                <a:lnTo>
                  <a:pt x="784" y="259738"/>
                </a:lnTo>
                <a:lnTo>
                  <a:pt x="6026" y="270628"/>
                </a:lnTo>
                <a:lnTo>
                  <a:pt x="15341" y="278942"/>
                </a:lnTo>
                <a:lnTo>
                  <a:pt x="27231" y="282987"/>
                </a:lnTo>
                <a:lnTo>
                  <a:pt x="39312" y="282201"/>
                </a:lnTo>
                <a:lnTo>
                  <a:pt x="50202" y="276951"/>
                </a:lnTo>
                <a:lnTo>
                  <a:pt x="58521" y="267601"/>
                </a:lnTo>
                <a:lnTo>
                  <a:pt x="110083" y="179210"/>
                </a:lnTo>
                <a:lnTo>
                  <a:pt x="110083" y="62522"/>
                </a:lnTo>
                <a:lnTo>
                  <a:pt x="178077" y="62522"/>
                </a:lnTo>
                <a:lnTo>
                  <a:pt x="141579" y="0"/>
                </a:lnTo>
                <a:close/>
              </a:path>
              <a:path w="283845" h="534035">
                <a:moveTo>
                  <a:pt x="173202" y="62522"/>
                </a:moveTo>
                <a:lnTo>
                  <a:pt x="110083" y="62522"/>
                </a:lnTo>
                <a:lnTo>
                  <a:pt x="110083" y="179210"/>
                </a:lnTo>
                <a:lnTo>
                  <a:pt x="141642" y="125109"/>
                </a:lnTo>
                <a:lnTo>
                  <a:pt x="114401" y="78409"/>
                </a:lnTo>
                <a:lnTo>
                  <a:pt x="173202" y="78409"/>
                </a:lnTo>
                <a:lnTo>
                  <a:pt x="173202" y="62522"/>
                </a:lnTo>
                <a:close/>
              </a:path>
              <a:path w="283845" h="534035">
                <a:moveTo>
                  <a:pt x="173202" y="78409"/>
                </a:moveTo>
                <a:lnTo>
                  <a:pt x="168884" y="78409"/>
                </a:lnTo>
                <a:lnTo>
                  <a:pt x="141642" y="125109"/>
                </a:lnTo>
                <a:lnTo>
                  <a:pt x="173202" y="179210"/>
                </a:lnTo>
                <a:lnTo>
                  <a:pt x="173202" y="78409"/>
                </a:lnTo>
                <a:close/>
              </a:path>
              <a:path w="283845" h="534035">
                <a:moveTo>
                  <a:pt x="168884" y="78409"/>
                </a:moveTo>
                <a:lnTo>
                  <a:pt x="114401" y="78409"/>
                </a:lnTo>
                <a:lnTo>
                  <a:pt x="141642" y="125109"/>
                </a:lnTo>
                <a:lnTo>
                  <a:pt x="168884" y="7840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8757" y="1044985"/>
            <a:ext cx="8752078" cy="533323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2038" y="1384426"/>
            <a:ext cx="642620" cy="481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990"/>
              </a:lnSpc>
            </a:pPr>
            <a:r>
              <a:rPr sz="1950" b="1" spc="35" dirty="0">
                <a:latin typeface="微软雅黑" panose="020B0503020204020204" charset="-122"/>
                <a:cs typeface="微软雅黑" panose="020B0503020204020204" charset="-122"/>
              </a:rPr>
              <a:t>制</a:t>
            </a:r>
            <a:r>
              <a:rPr sz="1950" b="1" spc="204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实 </a:t>
            </a:r>
            <a:r>
              <a:rPr sz="1950" spc="1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结 施  合 风  起 险  来</a:t>
            </a:r>
            <a:r>
              <a:rPr sz="1950" spc="204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管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just">
              <a:lnSpc>
                <a:spcPts val="1805"/>
              </a:lnSpc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950" spc="204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ts val="1990"/>
              </a:lnSpc>
              <a:spcBef>
                <a:spcPts val="180"/>
              </a:spcBef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融 ，  合 要  到 与  一 政  起</a:t>
            </a:r>
            <a:r>
              <a:rPr sz="1950" spc="204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府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377190" algn="just">
              <a:lnSpc>
                <a:spcPts val="1805"/>
              </a:lnSpc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377190" marR="5080" algn="just">
              <a:lnSpc>
                <a:spcPct val="85000"/>
              </a:lnSpc>
              <a:spcBef>
                <a:spcPts val="165"/>
              </a:spcBef>
            </a:pPr>
            <a:r>
              <a:rPr sz="1950" spc="15" dirty="0">
                <a:latin typeface="微软雅黑" panose="020B0503020204020204" charset="-122"/>
                <a:cs typeface="微软雅黑" panose="020B0503020204020204" charset="-122"/>
              </a:rPr>
              <a:t>求  的  </a:t>
            </a:r>
            <a:r>
              <a:rPr sz="1950" b="1" spc="20" dirty="0">
                <a:latin typeface="微软雅黑" panose="020B0503020204020204" charset="-122"/>
                <a:cs typeface="微软雅黑" panose="020B0503020204020204" charset="-122"/>
              </a:rPr>
              <a:t>双  重  预  防  机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22584" y="1320800"/>
            <a:ext cx="642620" cy="4820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90"/>
              </a:lnSpc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一 风  起</a:t>
            </a:r>
            <a:r>
              <a:rPr sz="1950" spc="204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377190" algn="just">
              <a:lnSpc>
                <a:spcPts val="1805"/>
              </a:lnSpc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377190" marR="5080" algn="just">
              <a:lnSpc>
                <a:spcPct val="85000"/>
              </a:lnSpc>
              <a:spcBef>
                <a:spcPts val="170"/>
              </a:spcBef>
            </a:pPr>
            <a:r>
              <a:rPr sz="1950" spc="15" dirty="0">
                <a:latin typeface="微软雅黑" panose="020B0503020204020204" charset="-122"/>
                <a:cs typeface="微软雅黑" panose="020B0503020204020204" charset="-122"/>
              </a:rPr>
              <a:t>级  管  控  与  隐  患  排  查  治  理  要  有  机  结  合  到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697" y="1204214"/>
            <a:ext cx="9742805" cy="406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35" dirty="0">
                <a:latin typeface="微软雅黑" panose="020B0503020204020204" charset="-122"/>
                <a:cs typeface="微软雅黑" panose="020B0503020204020204" charset="-122"/>
              </a:rPr>
              <a:t>风险管理落地运行要点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 panose="02020603050405020304"/>
              <a:cs typeface="Times New Roman" panose="02020603050405020304"/>
            </a:endParaRPr>
          </a:p>
          <a:p>
            <a:pPr marL="139700">
              <a:lnSpc>
                <a:spcPct val="100000"/>
              </a:lnSpc>
              <a:tabLst>
                <a:tab pos="598805" algn="l"/>
              </a:tabLst>
            </a:pPr>
            <a:r>
              <a:rPr sz="1950" b="0" spc="5" dirty="0">
                <a:latin typeface="Calibri Light" panose="020F0302020204030204"/>
                <a:cs typeface="Calibri Light" panose="020F0302020204030204"/>
              </a:rPr>
              <a:t>a)	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系统地梳理出风险管理活动清单；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598805" marR="5080" indent="-459740">
              <a:lnSpc>
                <a:spcPts val="2880"/>
              </a:lnSpc>
              <a:spcBef>
                <a:spcPts val="175"/>
              </a:spcBef>
              <a:tabLst>
                <a:tab pos="598805" algn="l"/>
              </a:tabLst>
            </a:pPr>
            <a:r>
              <a:rPr sz="1950" b="0" spc="10" dirty="0">
                <a:latin typeface="Calibri Light" panose="020F0302020204030204"/>
                <a:cs typeface="Calibri Light" panose="020F0302020204030204"/>
              </a:rPr>
              <a:t>b)	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建立每项风险管理活动的流程，定义每个流程节点的任务、责任人（职责）、工作  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标准。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598805" marR="5080" indent="-459740">
              <a:lnSpc>
                <a:spcPts val="2880"/>
              </a:lnSpc>
              <a:spcBef>
                <a:spcPts val="30"/>
              </a:spcBef>
              <a:tabLst>
                <a:tab pos="598805" algn="l"/>
              </a:tabLst>
            </a:pPr>
            <a:r>
              <a:rPr sz="1950" b="0" spc="10" dirty="0">
                <a:latin typeface="Calibri Light" panose="020F0302020204030204"/>
                <a:cs typeface="Calibri Light" panose="020F0302020204030204"/>
              </a:rPr>
              <a:t>c)	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每个岗位风险管理职责按总体职责和具体职责分别制定。具体职责将体现在每个风  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险管理活动中。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39700" marR="222885" algn="just">
              <a:lnSpc>
                <a:spcPct val="123000"/>
              </a:lnSpc>
              <a:spcBef>
                <a:spcPts val="1020"/>
              </a:spcBef>
            </a:pP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比如需要厂级管控的风险：由车间（制定方案），报厂领导（审批），审批通过后车  间（制定实施方案），有的实施内容由车间负责、有的实施内容由班组负责。对同一  个风险管控措施的落实，不同的层级负责不同的内容。由厂领导组织相关人员对管控  措施落实情况进行验收，日常对管控措施的维护运行状况进行检查。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35" dirty="0">
                <a:latin typeface="微软雅黑" panose="020B0503020204020204" charset="-122"/>
                <a:cs typeface="微软雅黑" panose="020B0503020204020204" charset="-122"/>
              </a:rPr>
              <a:t>风险管理落地运行举例</a:t>
            </a:r>
            <a:r>
              <a:rPr b="0" spc="35" dirty="0">
                <a:latin typeface="Calibri Light" panose="020F0302020204030204"/>
                <a:cs typeface="Calibri Light" panose="020F0302020204030204"/>
              </a:rPr>
              <a:t>-</a:t>
            </a:r>
            <a:r>
              <a:rPr spc="35" dirty="0"/>
              <a:t>隐患排查与治理流程举例</a:t>
            </a:r>
            <a:endParaRPr spc="35" dirty="0"/>
          </a:p>
        </p:txBody>
      </p:sp>
      <p:sp>
        <p:nvSpPr>
          <p:cNvPr id="3" name="object 3"/>
          <p:cNvSpPr/>
          <p:nvPr/>
        </p:nvSpPr>
        <p:spPr>
          <a:xfrm>
            <a:off x="1698117" y="2103564"/>
            <a:ext cx="8288147" cy="38917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697" y="1204214"/>
            <a:ext cx="9563100" cy="291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587240" algn="ctr">
              <a:lnSpc>
                <a:spcPct val="100000"/>
              </a:lnSpc>
            </a:pPr>
            <a:r>
              <a:rPr sz="1950" b="1" spc="30" dirty="0">
                <a:latin typeface="微软雅黑" panose="020B0503020204020204" charset="-122"/>
                <a:cs typeface="微软雅黑" panose="020B0503020204020204" charset="-122"/>
              </a:rPr>
              <a:t>风险管理落地运行举例</a:t>
            </a:r>
            <a:r>
              <a:rPr sz="1950" b="0" spc="30" dirty="0">
                <a:latin typeface="Calibri Light" panose="020F0302020204030204"/>
                <a:cs typeface="Calibri Light" panose="020F0302020204030204"/>
              </a:rPr>
              <a:t>-</a:t>
            </a:r>
            <a:r>
              <a:rPr sz="1950" b="0" spc="7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风险分析的开展方式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 panose="02020603050405020304"/>
              <a:cs typeface="Times New Roman" panose="02020603050405020304"/>
            </a:endParaRPr>
          </a:p>
          <a:p>
            <a:pPr marL="139700">
              <a:lnSpc>
                <a:spcPct val="100000"/>
              </a:lnSpc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建立风险分析的开展方式（指导性原则）：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39700">
              <a:lnSpc>
                <a:spcPct val="100000"/>
              </a:lnSpc>
              <a:spcBef>
                <a:spcPts val="1740"/>
              </a:spcBef>
            </a:pPr>
            <a:r>
              <a:rPr sz="1950" spc="25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新建项目和周期性开展的</a:t>
            </a:r>
            <a:r>
              <a:rPr sz="1950" b="0" spc="25" dirty="0">
                <a:latin typeface="Calibri Light" panose="020F0302020204030204"/>
                <a:cs typeface="Calibri Light" panose="020F0302020204030204"/>
              </a:rPr>
              <a:t>HAZOP-LOPA-SIL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950" b="0" spc="25" dirty="0">
                <a:latin typeface="Calibri Light" panose="020F0302020204030204"/>
                <a:cs typeface="Calibri Light" panose="020F0302020204030204"/>
              </a:rPr>
              <a:t>QRA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：第三方专业机构；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39700">
              <a:lnSpc>
                <a:spcPct val="100000"/>
              </a:lnSpc>
              <a:spcBef>
                <a:spcPts val="1740"/>
              </a:spcBef>
            </a:pPr>
            <a:r>
              <a:rPr sz="1950" spc="40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不可能聘请第三方的情况：风险较大的非常规作业</a:t>
            </a:r>
            <a:r>
              <a:rPr sz="1950" b="0" spc="40" dirty="0">
                <a:latin typeface="Calibri Light" panose="020F0302020204030204"/>
                <a:cs typeface="Calibri Light" panose="020F0302020204030204"/>
              </a:rPr>
              <a:t>JSA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分析、变更管理中的变更前风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39700">
              <a:lnSpc>
                <a:spcPct val="100000"/>
              </a:lnSpc>
              <a:spcBef>
                <a:spcPts val="535"/>
              </a:spcBef>
            </a:pP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险分析由企业自己的风险分析师（专业人员）完成；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39700">
              <a:lnSpc>
                <a:spcPct val="100000"/>
              </a:lnSpc>
              <a:spcBef>
                <a:spcPts val="1740"/>
              </a:spcBef>
            </a:pPr>
            <a:r>
              <a:rPr sz="1950" spc="35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风险较小的非常规作业</a:t>
            </a: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JSA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分析、危险有害因素辨识由一线人员完成。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697" y="1204214"/>
            <a:ext cx="9726930" cy="2904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35" dirty="0">
                <a:latin typeface="微软雅黑" panose="020B0503020204020204" charset="-122"/>
                <a:cs typeface="微软雅黑" panose="020B0503020204020204" charset="-122"/>
              </a:rPr>
              <a:t>风险管理成功因素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 panose="02020603050405020304"/>
              <a:cs typeface="Times New Roman" panose="02020603050405020304"/>
            </a:endParaRPr>
          </a:p>
          <a:p>
            <a:pPr marL="139700">
              <a:lnSpc>
                <a:spcPct val="100000"/>
              </a:lnSpc>
            </a:pPr>
            <a:r>
              <a:rPr sz="1950" spc="40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领导的重视与支持：人力、资金、时间，并亲自参与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39700" marR="5080">
              <a:lnSpc>
                <a:spcPct val="123000"/>
              </a:lnSpc>
              <a:spcBef>
                <a:spcPts val="1205"/>
              </a:spcBef>
            </a:pPr>
            <a:r>
              <a:rPr sz="1950" spc="40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风险管理的组织机构：组织架构、责任与考核（比如风险分析涉及各专业和部门：安  </a:t>
            </a:r>
            <a:r>
              <a:rPr sz="1950" spc="15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950" b="0" spc="15" dirty="0">
                <a:latin typeface="Calibri Light" panose="020F0302020204030204"/>
                <a:cs typeface="Calibri Light" panose="020F0302020204030204"/>
              </a:rPr>
              <a:t>SCL/JSA</a:t>
            </a:r>
            <a:r>
              <a:rPr sz="1950" spc="15" dirty="0">
                <a:latin typeface="微软雅黑" panose="020B0503020204020204" charset="-122"/>
                <a:cs typeface="微软雅黑" panose="020B0503020204020204" charset="-122"/>
              </a:rPr>
              <a:t>、工艺</a:t>
            </a:r>
            <a:r>
              <a:rPr sz="1950" b="0" spc="15" dirty="0">
                <a:latin typeface="Calibri Light" panose="020F0302020204030204"/>
                <a:cs typeface="Calibri Light" panose="020F0302020204030204"/>
              </a:rPr>
              <a:t>HAZOP/WhatIf/JCA</a:t>
            </a:r>
            <a:r>
              <a:rPr sz="1950" spc="15" dirty="0">
                <a:latin typeface="微软雅黑" panose="020B0503020204020204" charset="-122"/>
                <a:cs typeface="微软雅黑" panose="020B0503020204020204" charset="-122"/>
              </a:rPr>
              <a:t>、生产</a:t>
            </a:r>
            <a:r>
              <a:rPr sz="1950" b="0" spc="15" dirty="0">
                <a:latin typeface="Calibri Light" panose="020F0302020204030204"/>
                <a:cs typeface="Calibri Light" panose="020F0302020204030204"/>
              </a:rPr>
              <a:t>QRA/</a:t>
            </a:r>
            <a:r>
              <a:rPr sz="1950" spc="15" dirty="0">
                <a:latin typeface="微软雅黑" panose="020B0503020204020204" charset="-122"/>
                <a:cs typeface="微软雅黑" panose="020B0503020204020204" charset="-122"/>
              </a:rPr>
              <a:t>应急、设备</a:t>
            </a:r>
            <a:r>
              <a:rPr sz="1950" b="0" spc="15" dirty="0">
                <a:latin typeface="Calibri Light" panose="020F0302020204030204"/>
                <a:cs typeface="Calibri Light" panose="020F0302020204030204"/>
              </a:rPr>
              <a:t>FMEA/JSA/SIL</a:t>
            </a:r>
            <a:r>
              <a:rPr sz="1950" spc="15" dirty="0">
                <a:latin typeface="微软雅黑" panose="020B0503020204020204" charset="-122"/>
                <a:cs typeface="微软雅黑" panose="020B0503020204020204" charset="-122"/>
              </a:rPr>
              <a:t>、人事）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39700">
              <a:lnSpc>
                <a:spcPct val="100000"/>
              </a:lnSpc>
              <a:spcBef>
                <a:spcPts val="1740"/>
              </a:spcBef>
            </a:pPr>
            <a:r>
              <a:rPr sz="1950" spc="35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建立风险分析方法的标准（技术指南）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39700">
              <a:lnSpc>
                <a:spcPct val="100000"/>
              </a:lnSpc>
              <a:spcBef>
                <a:spcPts val="1740"/>
              </a:spcBef>
            </a:pPr>
            <a:r>
              <a:rPr sz="1950" spc="35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专业风险分析师队伍的建立与管理机制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6588" y="2018284"/>
            <a:ext cx="457454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化工（危化品）企业的安全管理解决之道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6588" y="2792222"/>
            <a:ext cx="355727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过程安全管理在企业的推进方式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6588" y="3467227"/>
            <a:ext cx="432244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过程安全管理在推进过程中的典型问题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6588" y="4223384"/>
            <a:ext cx="355727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0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过程安全管理要素落地运行举例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6588" y="4922520"/>
            <a:ext cx="330517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采用信息化手段优化管理模式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23819" y="2569718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23819" y="3290442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23819" y="4002151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23819" y="4758816"/>
            <a:ext cx="6513830" cy="635"/>
          </a:xfrm>
          <a:custGeom>
            <a:avLst/>
            <a:gdLst/>
            <a:ahLst/>
            <a:cxnLst/>
            <a:rect l="l" t="t" r="r" b="b"/>
            <a:pathLst>
              <a:path w="6513830" h="635">
                <a:moveTo>
                  <a:pt x="0" y="0"/>
                </a:moveTo>
                <a:lnTo>
                  <a:pt x="6513449" y="126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23819" y="5457063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139567" y="2044941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01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39567" y="2810751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02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39567" y="3490836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0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03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39567" y="4270108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2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04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39567" y="4977345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20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05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697" y="1204214"/>
            <a:ext cx="9726930" cy="3639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0" spc="30" dirty="0">
                <a:latin typeface="Calibri Light" panose="020F0302020204030204"/>
                <a:cs typeface="Calibri Light" panose="020F0302020204030204"/>
              </a:rPr>
              <a:t>PSM</a:t>
            </a:r>
            <a:r>
              <a:rPr sz="1950" b="1" spc="30" dirty="0">
                <a:latin typeface="微软雅黑" panose="020B0503020204020204" charset="-122"/>
                <a:cs typeface="微软雅黑" panose="020B0503020204020204" charset="-122"/>
              </a:rPr>
              <a:t>的实施需要信息系统的支撑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 panose="02020603050405020304"/>
              <a:cs typeface="Times New Roman" panose="02020603050405020304"/>
            </a:endParaRPr>
          </a:p>
          <a:p>
            <a:pPr marL="139700">
              <a:lnSpc>
                <a:spcPct val="100000"/>
              </a:lnSpc>
            </a:pPr>
            <a:r>
              <a:rPr sz="1950" spc="40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企业缺乏有效的信息系统对信息和数据进行管理，无法将一些好的经验沉淀下来，传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39700">
              <a:lnSpc>
                <a:spcPct val="100000"/>
              </a:lnSpc>
              <a:spcBef>
                <a:spcPts val="530"/>
              </a:spcBef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承下去；也无法对管理要素的流程进行固化和优化；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39700" marR="5080">
              <a:lnSpc>
                <a:spcPct val="123000"/>
              </a:lnSpc>
              <a:spcBef>
                <a:spcPts val="1205"/>
              </a:spcBef>
            </a:pPr>
            <a:r>
              <a:rPr sz="1950" spc="40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如果缺乏信息系统支撑，企业只掌握了安全管理方法，容易在专业机构咨询师撤离以  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后，导致管理要素不能有效运转；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39700" marR="5080">
              <a:lnSpc>
                <a:spcPct val="124000"/>
              </a:lnSpc>
              <a:spcBef>
                <a:spcPts val="1170"/>
              </a:spcBef>
            </a:pPr>
            <a:r>
              <a:rPr sz="1950" spc="40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管理“四化”的落脚点是信息系统：管理要制度化、制度要流程化、流程要表单化、  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表单要信息化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39700">
              <a:lnSpc>
                <a:spcPct val="100000"/>
              </a:lnSpc>
              <a:spcBef>
                <a:spcPts val="1740"/>
              </a:spcBef>
            </a:pPr>
            <a:r>
              <a:rPr sz="1950" spc="40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缺乏有效的软件工具，无法提高风险分析的效率和质量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8258" y="2042668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4" h="1176020">
                <a:moveTo>
                  <a:pt x="511301" y="0"/>
                </a:moveTo>
                <a:lnTo>
                  <a:pt x="0" y="255650"/>
                </a:lnTo>
                <a:lnTo>
                  <a:pt x="0" y="920115"/>
                </a:lnTo>
                <a:lnTo>
                  <a:pt x="511301" y="1175639"/>
                </a:lnTo>
                <a:lnTo>
                  <a:pt x="1022476" y="920115"/>
                </a:lnTo>
                <a:lnTo>
                  <a:pt x="1022476" y="255650"/>
                </a:lnTo>
                <a:lnTo>
                  <a:pt x="511301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83705" y="2225192"/>
            <a:ext cx="702945" cy="806450"/>
          </a:xfrm>
          <a:custGeom>
            <a:avLst/>
            <a:gdLst/>
            <a:ahLst/>
            <a:cxnLst/>
            <a:rect l="l" t="t" r="r" b="b"/>
            <a:pathLst>
              <a:path w="702945" h="806450">
                <a:moveTo>
                  <a:pt x="0" y="806297"/>
                </a:moveTo>
                <a:lnTo>
                  <a:pt x="702691" y="806297"/>
                </a:lnTo>
                <a:lnTo>
                  <a:pt x="702691" y="0"/>
                </a:lnTo>
                <a:lnTo>
                  <a:pt x="0" y="0"/>
                </a:lnTo>
                <a:lnTo>
                  <a:pt x="0" y="806297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361938" y="2414904"/>
            <a:ext cx="55245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5"/>
              </a:lnSpc>
            </a:pPr>
            <a:r>
              <a:rPr sz="1350" spc="3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隐患管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  <a:p>
            <a:pPr algn="ctr">
              <a:lnSpc>
                <a:spcPts val="1555"/>
              </a:lnSpc>
            </a:pPr>
            <a:r>
              <a:rPr sz="1350" spc="3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理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3645" y="2020189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5" h="1176020">
                <a:moveTo>
                  <a:pt x="511301" y="0"/>
                </a:moveTo>
                <a:lnTo>
                  <a:pt x="0" y="255650"/>
                </a:lnTo>
                <a:lnTo>
                  <a:pt x="0" y="919988"/>
                </a:lnTo>
                <a:lnTo>
                  <a:pt x="511301" y="1175639"/>
                </a:lnTo>
                <a:lnTo>
                  <a:pt x="1022603" y="919988"/>
                </a:lnTo>
                <a:lnTo>
                  <a:pt x="1022603" y="255650"/>
                </a:lnTo>
                <a:lnTo>
                  <a:pt x="511301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89092" y="2202586"/>
            <a:ext cx="702945" cy="806450"/>
          </a:xfrm>
          <a:custGeom>
            <a:avLst/>
            <a:gdLst/>
            <a:ahLst/>
            <a:cxnLst/>
            <a:rect l="l" t="t" r="r" b="b"/>
            <a:pathLst>
              <a:path w="702945" h="806450">
                <a:moveTo>
                  <a:pt x="0" y="806297"/>
                </a:moveTo>
                <a:lnTo>
                  <a:pt x="702690" y="806297"/>
                </a:lnTo>
                <a:lnTo>
                  <a:pt x="702690" y="0"/>
                </a:lnTo>
                <a:lnTo>
                  <a:pt x="0" y="0"/>
                </a:lnTo>
                <a:lnTo>
                  <a:pt x="0" y="806297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264403" y="2391791"/>
            <a:ext cx="55372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5"/>
              </a:lnSpc>
            </a:pPr>
            <a:r>
              <a:rPr sz="1350" spc="35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风险管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  <a:p>
            <a:pPr algn="ctr">
              <a:lnSpc>
                <a:spcPts val="1555"/>
              </a:lnSpc>
            </a:pPr>
            <a:r>
              <a:rPr sz="1350" spc="3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理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47233" y="2997708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4" h="1176020">
                <a:moveTo>
                  <a:pt x="511175" y="0"/>
                </a:moveTo>
                <a:lnTo>
                  <a:pt x="0" y="255523"/>
                </a:lnTo>
                <a:lnTo>
                  <a:pt x="0" y="919987"/>
                </a:lnTo>
                <a:lnTo>
                  <a:pt x="511175" y="1175638"/>
                </a:lnTo>
                <a:lnTo>
                  <a:pt x="1022476" y="919987"/>
                </a:lnTo>
                <a:lnTo>
                  <a:pt x="1022476" y="255523"/>
                </a:lnTo>
                <a:lnTo>
                  <a:pt x="511175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47233" y="2997708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4" h="1176020">
                <a:moveTo>
                  <a:pt x="511175" y="0"/>
                </a:moveTo>
                <a:lnTo>
                  <a:pt x="1022476" y="255523"/>
                </a:lnTo>
                <a:lnTo>
                  <a:pt x="1022476" y="919987"/>
                </a:lnTo>
                <a:lnTo>
                  <a:pt x="511175" y="1175638"/>
                </a:lnTo>
                <a:lnTo>
                  <a:pt x="0" y="919987"/>
                </a:lnTo>
                <a:lnTo>
                  <a:pt x="0" y="255523"/>
                </a:lnTo>
                <a:lnTo>
                  <a:pt x="511175" y="0"/>
                </a:lnTo>
                <a:close/>
              </a:path>
            </a:pathLst>
          </a:custGeom>
          <a:ln w="135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02553" y="3180105"/>
            <a:ext cx="702945" cy="806450"/>
          </a:xfrm>
          <a:custGeom>
            <a:avLst/>
            <a:gdLst/>
            <a:ahLst/>
            <a:cxnLst/>
            <a:rect l="l" t="t" r="r" b="b"/>
            <a:pathLst>
              <a:path w="702945" h="806450">
                <a:moveTo>
                  <a:pt x="0" y="806297"/>
                </a:moveTo>
                <a:lnTo>
                  <a:pt x="702690" y="806297"/>
                </a:lnTo>
                <a:lnTo>
                  <a:pt x="702690" y="0"/>
                </a:lnTo>
                <a:lnTo>
                  <a:pt x="0" y="0"/>
                </a:lnTo>
                <a:lnTo>
                  <a:pt x="0" y="806297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781166" y="3371342"/>
            <a:ext cx="55245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55"/>
              </a:lnSpc>
            </a:pPr>
            <a:r>
              <a:rPr sz="1350" spc="3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过程安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  <a:p>
            <a:pPr marL="12700">
              <a:lnSpc>
                <a:spcPts val="1555"/>
              </a:lnSpc>
            </a:pPr>
            <a:r>
              <a:rPr sz="1350" spc="3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全信息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32829" y="3020186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4" h="1176020">
                <a:moveTo>
                  <a:pt x="511175" y="0"/>
                </a:moveTo>
                <a:lnTo>
                  <a:pt x="0" y="255650"/>
                </a:lnTo>
                <a:lnTo>
                  <a:pt x="0" y="919988"/>
                </a:lnTo>
                <a:lnTo>
                  <a:pt x="511175" y="1175639"/>
                </a:lnTo>
                <a:lnTo>
                  <a:pt x="1022476" y="919988"/>
                </a:lnTo>
                <a:lnTo>
                  <a:pt x="1022476" y="255650"/>
                </a:lnTo>
                <a:lnTo>
                  <a:pt x="511175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32829" y="3020186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4" h="1176020">
                <a:moveTo>
                  <a:pt x="511175" y="0"/>
                </a:moveTo>
                <a:lnTo>
                  <a:pt x="1022476" y="255650"/>
                </a:lnTo>
                <a:lnTo>
                  <a:pt x="1022476" y="919988"/>
                </a:lnTo>
                <a:lnTo>
                  <a:pt x="511175" y="1175639"/>
                </a:lnTo>
                <a:lnTo>
                  <a:pt x="0" y="919988"/>
                </a:lnTo>
                <a:lnTo>
                  <a:pt x="0" y="255650"/>
                </a:lnTo>
                <a:lnTo>
                  <a:pt x="511175" y="0"/>
                </a:lnTo>
                <a:close/>
              </a:path>
            </a:pathLst>
          </a:custGeom>
          <a:ln w="135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88150" y="3198088"/>
            <a:ext cx="702945" cy="810895"/>
          </a:xfrm>
          <a:custGeom>
            <a:avLst/>
            <a:gdLst/>
            <a:ahLst/>
            <a:cxnLst/>
            <a:rect l="l" t="t" r="r" b="b"/>
            <a:pathLst>
              <a:path w="702945" h="810895">
                <a:moveTo>
                  <a:pt x="0" y="810793"/>
                </a:moveTo>
                <a:lnTo>
                  <a:pt x="702691" y="810793"/>
                </a:lnTo>
                <a:lnTo>
                  <a:pt x="702691" y="0"/>
                </a:lnTo>
                <a:lnTo>
                  <a:pt x="0" y="0"/>
                </a:lnTo>
                <a:lnTo>
                  <a:pt x="0" y="810793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863715" y="3392043"/>
            <a:ext cx="55245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5"/>
              </a:lnSpc>
            </a:pPr>
            <a:r>
              <a:rPr sz="1350" spc="3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变更管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  <a:p>
            <a:pPr algn="ctr">
              <a:lnSpc>
                <a:spcPts val="1555"/>
              </a:lnSpc>
            </a:pPr>
            <a:r>
              <a:rPr sz="1350" spc="35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理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76044" y="2835529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5" h="1176020">
                <a:moveTo>
                  <a:pt x="511301" y="0"/>
                </a:moveTo>
                <a:lnTo>
                  <a:pt x="0" y="255524"/>
                </a:lnTo>
                <a:lnTo>
                  <a:pt x="0" y="919988"/>
                </a:lnTo>
                <a:lnTo>
                  <a:pt x="511301" y="1175639"/>
                </a:lnTo>
                <a:lnTo>
                  <a:pt x="1022604" y="919988"/>
                </a:lnTo>
                <a:lnTo>
                  <a:pt x="1022604" y="255524"/>
                </a:lnTo>
                <a:lnTo>
                  <a:pt x="511301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36064" y="3017926"/>
            <a:ext cx="702945" cy="806450"/>
          </a:xfrm>
          <a:custGeom>
            <a:avLst/>
            <a:gdLst/>
            <a:ahLst/>
            <a:cxnLst/>
            <a:rect l="l" t="t" r="r" b="b"/>
            <a:pathLst>
              <a:path w="702944" h="806450">
                <a:moveTo>
                  <a:pt x="0" y="806297"/>
                </a:moveTo>
                <a:lnTo>
                  <a:pt x="702690" y="806297"/>
                </a:lnTo>
                <a:lnTo>
                  <a:pt x="702690" y="0"/>
                </a:lnTo>
                <a:lnTo>
                  <a:pt x="0" y="0"/>
                </a:lnTo>
                <a:lnTo>
                  <a:pt x="0" y="806297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225675" y="3299333"/>
            <a:ext cx="3276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0" spc="1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C</a:t>
            </a:r>
            <a:r>
              <a:rPr sz="1350" b="0" spc="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AH</a:t>
            </a:r>
            <a:endParaRPr sz="135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70653" y="2984119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5" h="1176020">
                <a:moveTo>
                  <a:pt x="511301" y="0"/>
                </a:moveTo>
                <a:lnTo>
                  <a:pt x="0" y="255651"/>
                </a:lnTo>
                <a:lnTo>
                  <a:pt x="0" y="919988"/>
                </a:lnTo>
                <a:lnTo>
                  <a:pt x="511301" y="1175639"/>
                </a:lnTo>
                <a:lnTo>
                  <a:pt x="1022476" y="919988"/>
                </a:lnTo>
                <a:lnTo>
                  <a:pt x="1022476" y="255651"/>
                </a:lnTo>
                <a:lnTo>
                  <a:pt x="511301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70653" y="2984119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5" h="1176020">
                <a:moveTo>
                  <a:pt x="511301" y="0"/>
                </a:moveTo>
                <a:lnTo>
                  <a:pt x="1022476" y="255651"/>
                </a:lnTo>
                <a:lnTo>
                  <a:pt x="1022476" y="919988"/>
                </a:lnTo>
                <a:lnTo>
                  <a:pt x="511301" y="1175639"/>
                </a:lnTo>
                <a:lnTo>
                  <a:pt x="0" y="919988"/>
                </a:lnTo>
                <a:lnTo>
                  <a:pt x="0" y="255651"/>
                </a:lnTo>
                <a:lnTo>
                  <a:pt x="511301" y="0"/>
                </a:lnTo>
                <a:close/>
              </a:path>
            </a:pathLst>
          </a:custGeom>
          <a:ln w="135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26102" y="3166516"/>
            <a:ext cx="707390" cy="806450"/>
          </a:xfrm>
          <a:custGeom>
            <a:avLst/>
            <a:gdLst/>
            <a:ahLst/>
            <a:cxnLst/>
            <a:rect l="l" t="t" r="r" b="b"/>
            <a:pathLst>
              <a:path w="707389" h="806450">
                <a:moveTo>
                  <a:pt x="0" y="806297"/>
                </a:moveTo>
                <a:lnTo>
                  <a:pt x="707199" y="806297"/>
                </a:lnTo>
                <a:lnTo>
                  <a:pt x="707199" y="0"/>
                </a:lnTo>
                <a:lnTo>
                  <a:pt x="0" y="0"/>
                </a:lnTo>
                <a:lnTo>
                  <a:pt x="0" y="806297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702555" y="3357626"/>
            <a:ext cx="55245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5"/>
              </a:lnSpc>
            </a:pPr>
            <a:r>
              <a:rPr sz="1350" spc="3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机械完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  <a:p>
            <a:pPr marL="3810" algn="ctr">
              <a:lnSpc>
                <a:spcPts val="1555"/>
              </a:lnSpc>
            </a:pPr>
            <a:r>
              <a:rPr sz="1350" spc="3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整性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57195" y="2858008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5" h="1176020">
                <a:moveTo>
                  <a:pt x="511175" y="0"/>
                </a:moveTo>
                <a:lnTo>
                  <a:pt x="0" y="255650"/>
                </a:lnTo>
                <a:lnTo>
                  <a:pt x="0" y="919987"/>
                </a:lnTo>
                <a:lnTo>
                  <a:pt x="511175" y="1175638"/>
                </a:lnTo>
                <a:lnTo>
                  <a:pt x="1022477" y="919987"/>
                </a:lnTo>
                <a:lnTo>
                  <a:pt x="1022477" y="255650"/>
                </a:lnTo>
                <a:lnTo>
                  <a:pt x="511175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117088" y="3035909"/>
            <a:ext cx="702945" cy="810895"/>
          </a:xfrm>
          <a:custGeom>
            <a:avLst/>
            <a:gdLst/>
            <a:ahLst/>
            <a:cxnLst/>
            <a:rect l="l" t="t" r="r" b="b"/>
            <a:pathLst>
              <a:path w="702945" h="810895">
                <a:moveTo>
                  <a:pt x="0" y="810793"/>
                </a:moveTo>
                <a:lnTo>
                  <a:pt x="702690" y="810793"/>
                </a:lnTo>
                <a:lnTo>
                  <a:pt x="702690" y="0"/>
                </a:lnTo>
                <a:lnTo>
                  <a:pt x="0" y="0"/>
                </a:lnTo>
                <a:lnTo>
                  <a:pt x="0" y="810793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319653" y="3320922"/>
            <a:ext cx="2984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0" spc="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CAS</a:t>
            </a:r>
            <a:endParaRPr sz="135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209278" y="3002152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4" h="1176020">
                <a:moveTo>
                  <a:pt x="511301" y="0"/>
                </a:moveTo>
                <a:lnTo>
                  <a:pt x="0" y="255650"/>
                </a:lnTo>
                <a:lnTo>
                  <a:pt x="0" y="919988"/>
                </a:lnTo>
                <a:lnTo>
                  <a:pt x="511301" y="1175639"/>
                </a:lnTo>
                <a:lnTo>
                  <a:pt x="1022603" y="919988"/>
                </a:lnTo>
                <a:lnTo>
                  <a:pt x="1022603" y="255650"/>
                </a:lnTo>
                <a:lnTo>
                  <a:pt x="511301" y="0"/>
                </a:lnTo>
                <a:close/>
              </a:path>
            </a:pathLst>
          </a:custGeom>
          <a:solidFill>
            <a:srgbClr val="EE89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364726" y="3184550"/>
            <a:ext cx="702945" cy="806450"/>
          </a:xfrm>
          <a:custGeom>
            <a:avLst/>
            <a:gdLst/>
            <a:ahLst/>
            <a:cxnLst/>
            <a:rect l="l" t="t" r="r" b="b"/>
            <a:pathLst>
              <a:path w="702945" h="806450">
                <a:moveTo>
                  <a:pt x="0" y="806297"/>
                </a:moveTo>
                <a:lnTo>
                  <a:pt x="702691" y="806297"/>
                </a:lnTo>
                <a:lnTo>
                  <a:pt x="702691" y="0"/>
                </a:lnTo>
                <a:lnTo>
                  <a:pt x="0" y="0"/>
                </a:lnTo>
                <a:lnTo>
                  <a:pt x="0" y="806297"/>
                </a:lnTo>
                <a:close/>
              </a:path>
            </a:pathLst>
          </a:custGeom>
          <a:solidFill>
            <a:srgbClr val="EE89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9441560" y="3395979"/>
            <a:ext cx="552450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895">
              <a:lnSpc>
                <a:spcPts val="1490"/>
              </a:lnSpc>
            </a:pPr>
            <a:r>
              <a:rPr sz="1350" spc="2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报警管  </a:t>
            </a:r>
            <a:r>
              <a:rPr sz="1350" spc="3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理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997703" y="3948048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5" h="1176020">
                <a:moveTo>
                  <a:pt x="511175" y="0"/>
                </a:moveTo>
                <a:lnTo>
                  <a:pt x="0" y="255650"/>
                </a:lnTo>
                <a:lnTo>
                  <a:pt x="0" y="920114"/>
                </a:lnTo>
                <a:lnTo>
                  <a:pt x="511175" y="1175639"/>
                </a:lnTo>
                <a:lnTo>
                  <a:pt x="1022476" y="920114"/>
                </a:lnTo>
                <a:lnTo>
                  <a:pt x="1022476" y="255650"/>
                </a:lnTo>
                <a:lnTo>
                  <a:pt x="511175" y="0"/>
                </a:lnTo>
                <a:close/>
              </a:path>
            </a:pathLst>
          </a:custGeom>
          <a:solidFill>
            <a:srgbClr val="EB76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997703" y="3948048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5" h="1176020">
                <a:moveTo>
                  <a:pt x="511175" y="0"/>
                </a:moveTo>
                <a:lnTo>
                  <a:pt x="1022476" y="255650"/>
                </a:lnTo>
                <a:lnTo>
                  <a:pt x="1022476" y="920114"/>
                </a:lnTo>
                <a:lnTo>
                  <a:pt x="511175" y="1175639"/>
                </a:lnTo>
                <a:lnTo>
                  <a:pt x="0" y="920114"/>
                </a:lnTo>
                <a:lnTo>
                  <a:pt x="0" y="255650"/>
                </a:lnTo>
                <a:lnTo>
                  <a:pt x="511175" y="0"/>
                </a:lnTo>
                <a:close/>
              </a:path>
            </a:pathLst>
          </a:custGeom>
          <a:ln w="135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157596" y="4130446"/>
            <a:ext cx="702945" cy="806450"/>
          </a:xfrm>
          <a:custGeom>
            <a:avLst/>
            <a:gdLst/>
            <a:ahLst/>
            <a:cxnLst/>
            <a:rect l="l" t="t" r="r" b="b"/>
            <a:pathLst>
              <a:path w="702945" h="806450">
                <a:moveTo>
                  <a:pt x="0" y="806297"/>
                </a:moveTo>
                <a:lnTo>
                  <a:pt x="702690" y="806297"/>
                </a:lnTo>
                <a:lnTo>
                  <a:pt x="702690" y="0"/>
                </a:lnTo>
                <a:lnTo>
                  <a:pt x="0" y="0"/>
                </a:lnTo>
                <a:lnTo>
                  <a:pt x="0" y="806297"/>
                </a:lnTo>
                <a:close/>
              </a:path>
            </a:pathLst>
          </a:custGeom>
          <a:solidFill>
            <a:srgbClr val="EB76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234685" y="4321555"/>
            <a:ext cx="55245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5"/>
              </a:lnSpc>
            </a:pPr>
            <a:r>
              <a:rPr sz="1350" spc="3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培训管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  <a:p>
            <a:pPr algn="ctr">
              <a:lnSpc>
                <a:spcPts val="1555"/>
              </a:lnSpc>
            </a:pPr>
            <a:r>
              <a:rPr sz="1350" spc="35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理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574281" y="4943602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4" h="1176020">
                <a:moveTo>
                  <a:pt x="511175" y="0"/>
                </a:moveTo>
                <a:lnTo>
                  <a:pt x="0" y="255524"/>
                </a:lnTo>
                <a:lnTo>
                  <a:pt x="0" y="919988"/>
                </a:lnTo>
                <a:lnTo>
                  <a:pt x="511175" y="1175613"/>
                </a:lnTo>
                <a:lnTo>
                  <a:pt x="1022476" y="919988"/>
                </a:lnTo>
                <a:lnTo>
                  <a:pt x="1022476" y="255524"/>
                </a:lnTo>
                <a:lnTo>
                  <a:pt x="511175" y="0"/>
                </a:lnTo>
                <a:close/>
              </a:path>
            </a:pathLst>
          </a:custGeom>
          <a:solidFill>
            <a:srgbClr val="EB76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729603" y="5125986"/>
            <a:ext cx="707390" cy="806450"/>
          </a:xfrm>
          <a:custGeom>
            <a:avLst/>
            <a:gdLst/>
            <a:ahLst/>
            <a:cxnLst/>
            <a:rect l="l" t="t" r="r" b="b"/>
            <a:pathLst>
              <a:path w="707390" h="806450">
                <a:moveTo>
                  <a:pt x="0" y="806297"/>
                </a:moveTo>
                <a:lnTo>
                  <a:pt x="707199" y="806297"/>
                </a:lnTo>
                <a:lnTo>
                  <a:pt x="707199" y="0"/>
                </a:lnTo>
                <a:lnTo>
                  <a:pt x="0" y="0"/>
                </a:lnTo>
                <a:lnTo>
                  <a:pt x="0" y="806297"/>
                </a:lnTo>
                <a:close/>
              </a:path>
            </a:pathLst>
          </a:custGeom>
          <a:solidFill>
            <a:srgbClr val="EB76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6807327" y="5317604"/>
            <a:ext cx="55245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5"/>
              </a:lnSpc>
            </a:pPr>
            <a:r>
              <a:rPr sz="1350" spc="3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事故事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  <a:p>
            <a:pPr algn="ctr">
              <a:lnSpc>
                <a:spcPts val="1555"/>
              </a:lnSpc>
            </a:pPr>
            <a:r>
              <a:rPr sz="1350" spc="35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件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434585" y="4902961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5" h="1176020">
                <a:moveTo>
                  <a:pt x="511301" y="0"/>
                </a:moveTo>
                <a:lnTo>
                  <a:pt x="0" y="255650"/>
                </a:lnTo>
                <a:lnTo>
                  <a:pt x="0" y="920089"/>
                </a:lnTo>
                <a:lnTo>
                  <a:pt x="511301" y="1175715"/>
                </a:lnTo>
                <a:lnTo>
                  <a:pt x="1022476" y="920089"/>
                </a:lnTo>
                <a:lnTo>
                  <a:pt x="1022476" y="255650"/>
                </a:lnTo>
                <a:lnTo>
                  <a:pt x="511301" y="0"/>
                </a:lnTo>
                <a:close/>
              </a:path>
            </a:pathLst>
          </a:custGeom>
          <a:solidFill>
            <a:srgbClr val="EB76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434585" y="4902961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5" h="1176020">
                <a:moveTo>
                  <a:pt x="511301" y="0"/>
                </a:moveTo>
                <a:lnTo>
                  <a:pt x="1022476" y="255650"/>
                </a:lnTo>
                <a:lnTo>
                  <a:pt x="1022476" y="920089"/>
                </a:lnTo>
                <a:lnTo>
                  <a:pt x="511301" y="1175715"/>
                </a:lnTo>
                <a:lnTo>
                  <a:pt x="0" y="920089"/>
                </a:lnTo>
                <a:lnTo>
                  <a:pt x="0" y="255650"/>
                </a:lnTo>
                <a:lnTo>
                  <a:pt x="511301" y="0"/>
                </a:lnTo>
                <a:close/>
              </a:path>
            </a:pathLst>
          </a:custGeom>
          <a:ln w="135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94478" y="5085448"/>
            <a:ext cx="702945" cy="806450"/>
          </a:xfrm>
          <a:custGeom>
            <a:avLst/>
            <a:gdLst/>
            <a:ahLst/>
            <a:cxnLst/>
            <a:rect l="l" t="t" r="r" b="b"/>
            <a:pathLst>
              <a:path w="702945" h="806450">
                <a:moveTo>
                  <a:pt x="0" y="806297"/>
                </a:moveTo>
                <a:lnTo>
                  <a:pt x="702690" y="806297"/>
                </a:lnTo>
                <a:lnTo>
                  <a:pt x="702690" y="0"/>
                </a:lnTo>
                <a:lnTo>
                  <a:pt x="0" y="0"/>
                </a:lnTo>
                <a:lnTo>
                  <a:pt x="0" y="806297"/>
                </a:lnTo>
                <a:close/>
              </a:path>
            </a:pathLst>
          </a:custGeom>
          <a:solidFill>
            <a:srgbClr val="EB76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4670678" y="5278259"/>
            <a:ext cx="55245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55"/>
              </a:lnSpc>
            </a:pPr>
            <a:r>
              <a:rPr sz="1350" spc="3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应急指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  <a:p>
            <a:pPr marL="12700">
              <a:lnSpc>
                <a:spcPts val="1555"/>
              </a:lnSpc>
            </a:pPr>
            <a:r>
              <a:rPr sz="1350" spc="3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挥系统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074283" y="3970654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4" h="1176020">
                <a:moveTo>
                  <a:pt x="511174" y="0"/>
                </a:moveTo>
                <a:lnTo>
                  <a:pt x="0" y="255524"/>
                </a:lnTo>
                <a:lnTo>
                  <a:pt x="0" y="919988"/>
                </a:lnTo>
                <a:lnTo>
                  <a:pt x="511174" y="1175639"/>
                </a:lnTo>
                <a:lnTo>
                  <a:pt x="1022476" y="919988"/>
                </a:lnTo>
                <a:lnTo>
                  <a:pt x="1022476" y="255524"/>
                </a:lnTo>
                <a:lnTo>
                  <a:pt x="511174" y="0"/>
                </a:lnTo>
                <a:close/>
              </a:path>
            </a:pathLst>
          </a:custGeom>
          <a:solidFill>
            <a:srgbClr val="EB76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074283" y="3970654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4" h="1176020">
                <a:moveTo>
                  <a:pt x="511174" y="0"/>
                </a:moveTo>
                <a:lnTo>
                  <a:pt x="1022476" y="255524"/>
                </a:lnTo>
                <a:lnTo>
                  <a:pt x="1022476" y="919988"/>
                </a:lnTo>
                <a:lnTo>
                  <a:pt x="511174" y="1175639"/>
                </a:lnTo>
                <a:lnTo>
                  <a:pt x="0" y="919988"/>
                </a:lnTo>
                <a:lnTo>
                  <a:pt x="0" y="255524"/>
                </a:lnTo>
                <a:lnTo>
                  <a:pt x="511174" y="0"/>
                </a:lnTo>
                <a:close/>
              </a:path>
            </a:pathLst>
          </a:custGeom>
          <a:ln w="135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234176" y="4153052"/>
            <a:ext cx="702945" cy="806450"/>
          </a:xfrm>
          <a:custGeom>
            <a:avLst/>
            <a:gdLst/>
            <a:ahLst/>
            <a:cxnLst/>
            <a:rect l="l" t="t" r="r" b="b"/>
            <a:pathLst>
              <a:path w="702945" h="806450">
                <a:moveTo>
                  <a:pt x="0" y="806297"/>
                </a:moveTo>
                <a:lnTo>
                  <a:pt x="702691" y="806297"/>
                </a:lnTo>
                <a:lnTo>
                  <a:pt x="702691" y="0"/>
                </a:lnTo>
                <a:lnTo>
                  <a:pt x="0" y="0"/>
                </a:lnTo>
                <a:lnTo>
                  <a:pt x="0" y="806297"/>
                </a:lnTo>
                <a:close/>
              </a:path>
            </a:pathLst>
          </a:custGeom>
          <a:solidFill>
            <a:srgbClr val="EB76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6310884" y="4435983"/>
            <a:ext cx="55245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3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承包商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146288" y="2970657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4" h="1176020">
                <a:moveTo>
                  <a:pt x="511175" y="0"/>
                </a:moveTo>
                <a:lnTo>
                  <a:pt x="0" y="255651"/>
                </a:lnTo>
                <a:lnTo>
                  <a:pt x="0" y="919988"/>
                </a:lnTo>
                <a:lnTo>
                  <a:pt x="511175" y="1175639"/>
                </a:lnTo>
                <a:lnTo>
                  <a:pt x="1022476" y="919988"/>
                </a:lnTo>
                <a:lnTo>
                  <a:pt x="1022476" y="255651"/>
                </a:lnTo>
                <a:lnTo>
                  <a:pt x="511175" y="0"/>
                </a:lnTo>
                <a:close/>
              </a:path>
            </a:pathLst>
          </a:custGeom>
          <a:solidFill>
            <a:srgbClr val="EE89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301608" y="3153054"/>
            <a:ext cx="702945" cy="806450"/>
          </a:xfrm>
          <a:custGeom>
            <a:avLst/>
            <a:gdLst/>
            <a:ahLst/>
            <a:cxnLst/>
            <a:rect l="l" t="t" r="r" b="b"/>
            <a:pathLst>
              <a:path w="702945" h="806450">
                <a:moveTo>
                  <a:pt x="0" y="806297"/>
                </a:moveTo>
                <a:lnTo>
                  <a:pt x="702691" y="806297"/>
                </a:lnTo>
                <a:lnTo>
                  <a:pt x="702691" y="0"/>
                </a:lnTo>
                <a:lnTo>
                  <a:pt x="0" y="0"/>
                </a:lnTo>
                <a:lnTo>
                  <a:pt x="0" y="806297"/>
                </a:lnTo>
                <a:close/>
              </a:path>
            </a:pathLst>
          </a:custGeom>
          <a:solidFill>
            <a:srgbClr val="EE89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8351393" y="3434715"/>
            <a:ext cx="6115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0" spc="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A</a:t>
            </a:r>
            <a:r>
              <a:rPr sz="1350" b="0" spc="2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P</a:t>
            </a:r>
            <a:r>
              <a:rPr sz="1350" b="0" spc="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I</a:t>
            </a:r>
            <a:r>
              <a:rPr sz="1350" spc="3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指标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693672" y="1436801"/>
            <a:ext cx="2387346" cy="34234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914391" y="1427899"/>
            <a:ext cx="2860293" cy="324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499856" y="1436801"/>
            <a:ext cx="1801749" cy="342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515736" y="4925567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4" h="1176020">
                <a:moveTo>
                  <a:pt x="511175" y="0"/>
                </a:moveTo>
                <a:lnTo>
                  <a:pt x="0" y="255651"/>
                </a:lnTo>
                <a:lnTo>
                  <a:pt x="0" y="920000"/>
                </a:lnTo>
                <a:lnTo>
                  <a:pt x="511175" y="1175626"/>
                </a:lnTo>
                <a:lnTo>
                  <a:pt x="1022477" y="920000"/>
                </a:lnTo>
                <a:lnTo>
                  <a:pt x="1022477" y="255651"/>
                </a:lnTo>
                <a:lnTo>
                  <a:pt x="511175" y="0"/>
                </a:lnTo>
                <a:close/>
              </a:path>
            </a:pathLst>
          </a:custGeom>
          <a:solidFill>
            <a:srgbClr val="EB76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515736" y="4925567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4" h="1176020">
                <a:moveTo>
                  <a:pt x="511175" y="0"/>
                </a:moveTo>
                <a:lnTo>
                  <a:pt x="1022477" y="255651"/>
                </a:lnTo>
                <a:lnTo>
                  <a:pt x="1022477" y="920000"/>
                </a:lnTo>
                <a:lnTo>
                  <a:pt x="511175" y="1175626"/>
                </a:lnTo>
                <a:lnTo>
                  <a:pt x="0" y="920000"/>
                </a:lnTo>
                <a:lnTo>
                  <a:pt x="0" y="255651"/>
                </a:lnTo>
                <a:lnTo>
                  <a:pt x="511175" y="0"/>
                </a:lnTo>
                <a:close/>
              </a:path>
            </a:pathLst>
          </a:custGeom>
          <a:ln w="135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671058" y="5107965"/>
            <a:ext cx="702945" cy="806450"/>
          </a:xfrm>
          <a:custGeom>
            <a:avLst/>
            <a:gdLst/>
            <a:ahLst/>
            <a:cxnLst/>
            <a:rect l="l" t="t" r="r" b="b"/>
            <a:pathLst>
              <a:path w="702945" h="806450">
                <a:moveTo>
                  <a:pt x="0" y="806297"/>
                </a:moveTo>
                <a:lnTo>
                  <a:pt x="702690" y="806297"/>
                </a:lnTo>
                <a:lnTo>
                  <a:pt x="702690" y="0"/>
                </a:lnTo>
                <a:lnTo>
                  <a:pt x="0" y="0"/>
                </a:lnTo>
                <a:lnTo>
                  <a:pt x="0" y="806297"/>
                </a:lnTo>
                <a:close/>
              </a:path>
            </a:pathLst>
          </a:custGeom>
          <a:solidFill>
            <a:srgbClr val="EB76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5749416" y="5300484"/>
            <a:ext cx="55245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55"/>
              </a:lnSpc>
            </a:pPr>
            <a:r>
              <a:rPr sz="1350" spc="3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作业安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  <a:p>
            <a:pPr marL="12700">
              <a:lnSpc>
                <a:spcPts val="1555"/>
              </a:lnSpc>
            </a:pPr>
            <a:r>
              <a:rPr sz="1350" spc="3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全管理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375900" y="3051683"/>
            <a:ext cx="1022985" cy="1176020"/>
          </a:xfrm>
          <a:custGeom>
            <a:avLst/>
            <a:gdLst/>
            <a:ahLst/>
            <a:cxnLst/>
            <a:rect l="l" t="t" r="r" b="b"/>
            <a:pathLst>
              <a:path w="1022984" h="1176020">
                <a:moveTo>
                  <a:pt x="511301" y="0"/>
                </a:moveTo>
                <a:lnTo>
                  <a:pt x="0" y="255650"/>
                </a:lnTo>
                <a:lnTo>
                  <a:pt x="0" y="919987"/>
                </a:lnTo>
                <a:lnTo>
                  <a:pt x="511301" y="1175638"/>
                </a:lnTo>
                <a:lnTo>
                  <a:pt x="1022603" y="919987"/>
                </a:lnTo>
                <a:lnTo>
                  <a:pt x="1022603" y="255650"/>
                </a:lnTo>
                <a:lnTo>
                  <a:pt x="5113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531347" y="3229584"/>
            <a:ext cx="702945" cy="810895"/>
          </a:xfrm>
          <a:custGeom>
            <a:avLst/>
            <a:gdLst/>
            <a:ahLst/>
            <a:cxnLst/>
            <a:rect l="l" t="t" r="r" b="b"/>
            <a:pathLst>
              <a:path w="702945" h="810895">
                <a:moveTo>
                  <a:pt x="0" y="810793"/>
                </a:moveTo>
                <a:lnTo>
                  <a:pt x="702691" y="810793"/>
                </a:lnTo>
                <a:lnTo>
                  <a:pt x="702691" y="0"/>
                </a:lnTo>
                <a:lnTo>
                  <a:pt x="0" y="0"/>
                </a:lnTo>
                <a:lnTo>
                  <a:pt x="0" y="81079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10603103" y="3341977"/>
            <a:ext cx="566420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3000"/>
              </a:lnSpc>
            </a:pPr>
            <a:r>
              <a:rPr sz="1350" spc="5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双重预  </a:t>
            </a:r>
            <a:r>
              <a:rPr sz="1350" spc="55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防机制 </a:t>
            </a:r>
            <a:r>
              <a:rPr sz="1350" spc="35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 </a:t>
            </a:r>
            <a:r>
              <a:rPr sz="1350" spc="6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软件</a:t>
            </a:r>
            <a:endParaRPr sz="1350">
              <a:latin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35024" y="4384929"/>
            <a:ext cx="180086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0" spc="15" dirty="0">
                <a:latin typeface="Calibri Light" panose="020F0302020204030204"/>
                <a:cs typeface="Calibri Light" panose="020F0302020204030204"/>
              </a:rPr>
              <a:t>HAZOP</a:t>
            </a:r>
            <a:r>
              <a:rPr sz="1950" b="0" spc="-6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分析软件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226307" y="4384929"/>
            <a:ext cx="137795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0" spc="15" dirty="0">
                <a:latin typeface="Calibri Light" panose="020F0302020204030204"/>
                <a:cs typeface="Calibri Light" panose="020F0302020204030204"/>
              </a:rPr>
              <a:t>SIL</a:t>
            </a:r>
            <a:r>
              <a:rPr sz="1950" spc="15" dirty="0">
                <a:latin typeface="微软雅黑" panose="020B0503020204020204" charset="-122"/>
                <a:cs typeface="微软雅黑" panose="020B0503020204020204" charset="-122"/>
              </a:rPr>
              <a:t>评估</a:t>
            </a:r>
            <a:r>
              <a:rPr sz="1950" spc="-16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软件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078216" y="4456430"/>
            <a:ext cx="148526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0" spc="-5" dirty="0">
                <a:latin typeface="Calibri Light" panose="020F0302020204030204"/>
                <a:cs typeface="Calibri Light" panose="020F0302020204030204"/>
              </a:rPr>
              <a:t>P</a:t>
            </a:r>
            <a:r>
              <a:rPr sz="1950" b="0" spc="10" dirty="0">
                <a:latin typeface="Calibri Light" panose="020F0302020204030204"/>
                <a:cs typeface="Calibri Light" panose="020F0302020204030204"/>
              </a:rPr>
              <a:t>SM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运行指标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95071" y="1384426"/>
            <a:ext cx="278130" cy="279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990"/>
              </a:lnSpc>
            </a:pPr>
            <a:r>
              <a:rPr sz="1950" spc="15" dirty="0">
                <a:latin typeface="微软雅黑" panose="020B0503020204020204" charset="-122"/>
                <a:cs typeface="微软雅黑" panose="020B0503020204020204" charset="-122"/>
              </a:rPr>
              <a:t>北  京  思  创  自  主  知  识  产  权  的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98100" y="4083939"/>
            <a:ext cx="278130" cy="4819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980"/>
              </a:lnSpc>
            </a:pPr>
            <a:r>
              <a:rPr sz="1950" b="0" spc="-20" dirty="0">
                <a:latin typeface="Calibri Light" panose="020F0302020204030204"/>
                <a:cs typeface="Calibri Light" panose="020F0302020204030204"/>
              </a:rPr>
              <a:t>P</a:t>
            </a:r>
            <a:r>
              <a:rPr sz="1950" b="0" spc="20" dirty="0">
                <a:latin typeface="Calibri Light" panose="020F0302020204030204"/>
                <a:cs typeface="Calibri Light" panose="020F0302020204030204"/>
              </a:rPr>
              <a:t>S</a:t>
            </a:r>
            <a:r>
              <a:rPr sz="1950" b="0" dirty="0">
                <a:latin typeface="Calibri Light" panose="020F0302020204030204"/>
                <a:cs typeface="Calibri Light" panose="020F0302020204030204"/>
              </a:rPr>
              <a:t>M</a:t>
            </a:r>
            <a:endParaRPr sz="195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5071" y="4614499"/>
            <a:ext cx="278130" cy="1028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840"/>
              </a:lnSpc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系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ts val="1990"/>
              </a:lnSpc>
              <a:spcBef>
                <a:spcPts val="195"/>
              </a:spcBef>
            </a:pPr>
            <a:r>
              <a:rPr sz="1950" spc="20" dirty="0">
                <a:latin typeface="微软雅黑" panose="020B0503020204020204" charset="-122"/>
                <a:cs typeface="微软雅黑" panose="020B0503020204020204" charset="-122"/>
              </a:rPr>
              <a:t>列  软  件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97019" y="1404755"/>
            <a:ext cx="4992656" cy="1114483"/>
          </a:xfrm>
        </p:spPr>
        <p:txBody>
          <a:bodyPr>
            <a:noAutofit/>
          </a:bodyPr>
          <a:lstStyle/>
          <a:p>
            <a:r>
              <a:rPr sz="6235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235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289800" y="3921760"/>
            <a:ext cx="3831590" cy="14966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363" y="3982595"/>
            <a:ext cx="1122413" cy="1122413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512050" y="4251960"/>
            <a:ext cx="1235075" cy="82105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325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325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325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325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9977647" y="4033591"/>
            <a:ext cx="1045628" cy="102037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609888" y="4057827"/>
            <a:ext cx="3798109" cy="965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51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51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51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325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325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325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325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325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07409" y="2833480"/>
            <a:ext cx="2972716" cy="99050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51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51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51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51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325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51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51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51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51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88948" y="5105007"/>
            <a:ext cx="884423" cy="25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40" dirty="0"/>
              <a:t>微信公众号</a:t>
            </a:r>
            <a:endParaRPr lang="zh-CN" altLang="en-US" sz="1040" dirty="0"/>
          </a:p>
        </p:txBody>
      </p:sp>
      <p:sp>
        <p:nvSpPr>
          <p:cNvPr id="9" name="文本框 8"/>
          <p:cNvSpPr txBox="1"/>
          <p:nvPr/>
        </p:nvSpPr>
        <p:spPr>
          <a:xfrm>
            <a:off x="10005343" y="5103822"/>
            <a:ext cx="884423" cy="25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40" dirty="0"/>
              <a:t>抖音</a:t>
            </a:r>
            <a:endParaRPr lang="zh-CN" altLang="en-US" sz="104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6588" y="2018284"/>
            <a:ext cx="457454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化工（危化品）企业的安全管理解决之道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6588" y="2792222"/>
            <a:ext cx="355727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过程安全管理在企业的推进方式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6588" y="3467227"/>
            <a:ext cx="432244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过程安全管理在推进过程中的典型问题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6588" y="4223384"/>
            <a:ext cx="355727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0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过程安全管理要素落地运行举例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23819" y="2569718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23819" y="3290442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23819" y="4002151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23819" y="4758816"/>
            <a:ext cx="6513830" cy="635"/>
          </a:xfrm>
          <a:custGeom>
            <a:avLst/>
            <a:gdLst/>
            <a:ahLst/>
            <a:cxnLst/>
            <a:rect l="l" t="t" r="r" b="b"/>
            <a:pathLst>
              <a:path w="6513830" h="635">
                <a:moveTo>
                  <a:pt x="0" y="0"/>
                </a:moveTo>
                <a:lnTo>
                  <a:pt x="6513449" y="126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23819" y="5457063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139567" y="2044941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01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9567" y="2810751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02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39567" y="3490836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0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03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39567" y="4270108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2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04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39567" y="4977345"/>
            <a:ext cx="874394" cy="337820"/>
          </a:xfrm>
          <a:custGeom>
            <a:avLst/>
            <a:gdLst/>
            <a:ahLst/>
            <a:cxnLst/>
            <a:rect l="l" t="t" r="r" b="b"/>
            <a:pathLst>
              <a:path w="874395" h="337820">
                <a:moveTo>
                  <a:pt x="0" y="337832"/>
                </a:moveTo>
                <a:lnTo>
                  <a:pt x="873861" y="337832"/>
                </a:lnTo>
                <a:lnTo>
                  <a:pt x="873861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2050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196588" y="4955242"/>
            <a:ext cx="3305175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80"/>
              </a:lnSpc>
            </a:pPr>
            <a:r>
              <a:rPr sz="1950" spc="35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采用信息化手段优化管理模式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21482" y="5046281"/>
            <a:ext cx="7131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00"/>
              </a:lnSpc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05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6588" y="2018284"/>
            <a:ext cx="457454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化工（危化品）企业的安全管理解决之道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6588" y="2792222"/>
            <a:ext cx="355727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过程安全管理在企业的推进方式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6588" y="3467227"/>
            <a:ext cx="432244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过程安全管理在推进过程中的典型问题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6588" y="4223384"/>
            <a:ext cx="355727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0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过程安全管理要素落地运行举例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23819" y="2569718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23819" y="3290442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23819" y="4002151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23819" y="4758816"/>
            <a:ext cx="6513830" cy="635"/>
          </a:xfrm>
          <a:custGeom>
            <a:avLst/>
            <a:gdLst/>
            <a:ahLst/>
            <a:cxnLst/>
            <a:rect l="l" t="t" r="r" b="b"/>
            <a:pathLst>
              <a:path w="6513830" h="635">
                <a:moveTo>
                  <a:pt x="0" y="0"/>
                </a:moveTo>
                <a:lnTo>
                  <a:pt x="6513449" y="126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23819" y="5457063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139567" y="2044941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01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9567" y="2810751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02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39567" y="3490836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0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03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39567" y="4270108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2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04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39567" y="4977345"/>
            <a:ext cx="874394" cy="337820"/>
          </a:xfrm>
          <a:custGeom>
            <a:avLst/>
            <a:gdLst/>
            <a:ahLst/>
            <a:cxnLst/>
            <a:rect l="l" t="t" r="r" b="b"/>
            <a:pathLst>
              <a:path w="874395" h="337820">
                <a:moveTo>
                  <a:pt x="0" y="337832"/>
                </a:moveTo>
                <a:lnTo>
                  <a:pt x="873861" y="337832"/>
                </a:lnTo>
                <a:lnTo>
                  <a:pt x="873861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2050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196588" y="4955242"/>
            <a:ext cx="3305175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80"/>
              </a:lnSpc>
            </a:pPr>
            <a:r>
              <a:rPr sz="1950" spc="35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采用信息化手段优化管理模式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21482" y="5046281"/>
            <a:ext cx="7131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00"/>
              </a:lnSpc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05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697" y="1204214"/>
            <a:ext cx="9618980" cy="2519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我国安全生产事故起数和死亡人数逐年实现“双降”，但近三年（</a:t>
            </a: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2017-2019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）化工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（危化品）企业重特大事故呈现上升趋势，形势十分严峻！典型事故：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471805" algn="l"/>
              </a:tabLst>
            </a:pPr>
            <a:r>
              <a:rPr sz="1950" b="0" spc="5" dirty="0">
                <a:latin typeface="Calibri Light" panose="020F0302020204030204"/>
                <a:cs typeface="Calibri Light" panose="020F0302020204030204"/>
              </a:rPr>
              <a:t>a)	</a:t>
            </a: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2018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年的“</a:t>
            </a: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11.28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”事故，张家口爆炸事故</a:t>
            </a: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,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氯乙烯气柜发生泄漏，泄漏的氯乙烯扩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471805" marR="5080">
              <a:lnSpc>
                <a:spcPct val="123000"/>
              </a:lnSpc>
              <a:spcBef>
                <a:spcPts val="35"/>
              </a:spcBef>
            </a:pP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散到厂区外公路上，遇明火发生爆燃，导致停放公路两侧等候卸货车辆的司机等</a:t>
            </a:r>
            <a:r>
              <a:rPr sz="1950" b="0" spc="40" dirty="0">
                <a:latin typeface="Calibri Light" panose="020F0302020204030204"/>
                <a:cs typeface="Calibri Light" panose="020F0302020204030204"/>
              </a:rPr>
              <a:t>23  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人死亡、</a:t>
            </a:r>
            <a:r>
              <a:rPr sz="1950" b="0" spc="25" dirty="0">
                <a:latin typeface="Calibri Light" panose="020F0302020204030204"/>
                <a:cs typeface="Calibri Light" panose="020F0302020204030204"/>
              </a:rPr>
              <a:t>22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人受伤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65405">
              <a:lnSpc>
                <a:spcPct val="123000"/>
              </a:lnSpc>
              <a:tabLst>
                <a:tab pos="471805" algn="l"/>
              </a:tabLst>
            </a:pPr>
            <a:r>
              <a:rPr sz="1950" b="0" spc="10" dirty="0">
                <a:latin typeface="Calibri Light" panose="020F0302020204030204"/>
                <a:cs typeface="Calibri Light" panose="020F0302020204030204"/>
              </a:rPr>
              <a:t>b)	</a:t>
            </a: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2019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年响水“</a:t>
            </a: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3.21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”特别重大爆炸事故，波及周边</a:t>
            </a: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16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家企业，事故造成</a:t>
            </a: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78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人死亡  </a:t>
            </a:r>
            <a:r>
              <a:rPr sz="1950" b="0" spc="10" dirty="0">
                <a:latin typeface="Calibri Light" panose="020F0302020204030204"/>
                <a:cs typeface="Calibri Light" panose="020F0302020204030204"/>
              </a:rPr>
              <a:t>c)	</a:t>
            </a:r>
            <a:r>
              <a:rPr sz="1950" b="0" spc="30" dirty="0">
                <a:latin typeface="Calibri Light" panose="020F0302020204030204"/>
                <a:cs typeface="Calibri Light" panose="020F0302020204030204"/>
              </a:rPr>
              <a:t>2019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年义马“</a:t>
            </a:r>
            <a:r>
              <a:rPr sz="1950" b="0" spc="30" dirty="0">
                <a:latin typeface="Calibri Light" panose="020F0302020204030204"/>
                <a:cs typeface="Calibri Light" panose="020F0302020204030204"/>
              </a:rPr>
              <a:t>7.19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”爆炸事故，事故造成</a:t>
            </a:r>
            <a:r>
              <a:rPr sz="1950" b="0" spc="30" dirty="0">
                <a:latin typeface="Calibri Light" panose="020F0302020204030204"/>
                <a:cs typeface="Calibri Light" panose="020F0302020204030204"/>
              </a:rPr>
              <a:t>15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人死亡，</a:t>
            </a:r>
            <a:r>
              <a:rPr sz="1950" b="0" spc="30" dirty="0">
                <a:latin typeface="Calibri Light" panose="020F0302020204030204"/>
                <a:cs typeface="Calibri Light" panose="020F0302020204030204"/>
              </a:rPr>
              <a:t>15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人重伤，部分群众受轻微伤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9541" y="3842245"/>
            <a:ext cx="7026897" cy="23693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85456" y="3846741"/>
            <a:ext cx="3914394" cy="2378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697" y="1204214"/>
            <a:ext cx="914527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对过程安全没有认识或认识不足，没有实施过程安全管理是造成事故的根本原因！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81827" y="1734185"/>
            <a:ext cx="2973070" cy="3319779"/>
          </a:xfrm>
          <a:custGeom>
            <a:avLst/>
            <a:gdLst/>
            <a:ahLst/>
            <a:cxnLst/>
            <a:rect l="l" t="t" r="r" b="b"/>
            <a:pathLst>
              <a:path w="2973070" h="3319779">
                <a:moveTo>
                  <a:pt x="2477516" y="0"/>
                </a:moveTo>
                <a:lnTo>
                  <a:pt x="495553" y="0"/>
                </a:lnTo>
                <a:lnTo>
                  <a:pt x="447829" y="2268"/>
                </a:lnTo>
                <a:lnTo>
                  <a:pt x="401387" y="8935"/>
                </a:lnTo>
                <a:lnTo>
                  <a:pt x="356437" y="19793"/>
                </a:lnTo>
                <a:lnTo>
                  <a:pt x="313185" y="34633"/>
                </a:lnTo>
                <a:lnTo>
                  <a:pt x="271840" y="53248"/>
                </a:lnTo>
                <a:lnTo>
                  <a:pt x="232610" y="75431"/>
                </a:lnTo>
                <a:lnTo>
                  <a:pt x="195700" y="100972"/>
                </a:lnTo>
                <a:lnTo>
                  <a:pt x="161321" y="129665"/>
                </a:lnTo>
                <a:lnTo>
                  <a:pt x="129679" y="161302"/>
                </a:lnTo>
                <a:lnTo>
                  <a:pt x="100981" y="195675"/>
                </a:lnTo>
                <a:lnTo>
                  <a:pt x="75436" y="232575"/>
                </a:lnTo>
                <a:lnTo>
                  <a:pt x="53251" y="271796"/>
                </a:lnTo>
                <a:lnTo>
                  <a:pt x="34634" y="313129"/>
                </a:lnTo>
                <a:lnTo>
                  <a:pt x="19793" y="356366"/>
                </a:lnTo>
                <a:lnTo>
                  <a:pt x="8935" y="401300"/>
                </a:lnTo>
                <a:lnTo>
                  <a:pt x="2268" y="447723"/>
                </a:lnTo>
                <a:lnTo>
                  <a:pt x="0" y="495426"/>
                </a:lnTo>
                <a:lnTo>
                  <a:pt x="0" y="2824226"/>
                </a:lnTo>
                <a:lnTo>
                  <a:pt x="2268" y="2871950"/>
                </a:lnTo>
                <a:lnTo>
                  <a:pt x="8935" y="2918392"/>
                </a:lnTo>
                <a:lnTo>
                  <a:pt x="19793" y="2963342"/>
                </a:lnTo>
                <a:lnTo>
                  <a:pt x="34634" y="3006594"/>
                </a:lnTo>
                <a:lnTo>
                  <a:pt x="53251" y="3047939"/>
                </a:lnTo>
                <a:lnTo>
                  <a:pt x="75436" y="3087169"/>
                </a:lnTo>
                <a:lnTo>
                  <a:pt x="100981" y="3124079"/>
                </a:lnTo>
                <a:lnTo>
                  <a:pt x="129679" y="3158458"/>
                </a:lnTo>
                <a:lnTo>
                  <a:pt x="161321" y="3190100"/>
                </a:lnTo>
                <a:lnTo>
                  <a:pt x="195700" y="3218798"/>
                </a:lnTo>
                <a:lnTo>
                  <a:pt x="232610" y="3244343"/>
                </a:lnTo>
                <a:lnTo>
                  <a:pt x="271840" y="3266528"/>
                </a:lnTo>
                <a:lnTo>
                  <a:pt x="313185" y="3285145"/>
                </a:lnTo>
                <a:lnTo>
                  <a:pt x="356437" y="3299986"/>
                </a:lnTo>
                <a:lnTo>
                  <a:pt x="401387" y="3310844"/>
                </a:lnTo>
                <a:lnTo>
                  <a:pt x="447829" y="3317511"/>
                </a:lnTo>
                <a:lnTo>
                  <a:pt x="495553" y="3319779"/>
                </a:lnTo>
                <a:lnTo>
                  <a:pt x="2477516" y="3319779"/>
                </a:lnTo>
                <a:lnTo>
                  <a:pt x="2525239" y="3317511"/>
                </a:lnTo>
                <a:lnTo>
                  <a:pt x="2571677" y="3310844"/>
                </a:lnTo>
                <a:lnTo>
                  <a:pt x="2616622" y="3299986"/>
                </a:lnTo>
                <a:lnTo>
                  <a:pt x="2659866" y="3285145"/>
                </a:lnTo>
                <a:lnTo>
                  <a:pt x="2701202" y="3266528"/>
                </a:lnTo>
                <a:lnTo>
                  <a:pt x="2740423" y="3244343"/>
                </a:lnTo>
                <a:lnTo>
                  <a:pt x="2777322" y="3218798"/>
                </a:lnTo>
                <a:lnTo>
                  <a:pt x="2811690" y="3190100"/>
                </a:lnTo>
                <a:lnTo>
                  <a:pt x="2843321" y="3158458"/>
                </a:lnTo>
                <a:lnTo>
                  <a:pt x="2872008" y="3124079"/>
                </a:lnTo>
                <a:lnTo>
                  <a:pt x="2897542" y="3087169"/>
                </a:lnTo>
                <a:lnTo>
                  <a:pt x="2919717" y="3047939"/>
                </a:lnTo>
                <a:lnTo>
                  <a:pt x="2938325" y="3006594"/>
                </a:lnTo>
                <a:lnTo>
                  <a:pt x="2953159" y="2963342"/>
                </a:lnTo>
                <a:lnTo>
                  <a:pt x="2964012" y="2918392"/>
                </a:lnTo>
                <a:lnTo>
                  <a:pt x="2970675" y="2871950"/>
                </a:lnTo>
                <a:lnTo>
                  <a:pt x="2972943" y="2824226"/>
                </a:lnTo>
                <a:lnTo>
                  <a:pt x="2972943" y="495426"/>
                </a:lnTo>
                <a:lnTo>
                  <a:pt x="2970675" y="447723"/>
                </a:lnTo>
                <a:lnTo>
                  <a:pt x="2964012" y="401300"/>
                </a:lnTo>
                <a:lnTo>
                  <a:pt x="2953159" y="356366"/>
                </a:lnTo>
                <a:lnTo>
                  <a:pt x="2938325" y="313129"/>
                </a:lnTo>
                <a:lnTo>
                  <a:pt x="2919717" y="271796"/>
                </a:lnTo>
                <a:lnTo>
                  <a:pt x="2897542" y="232575"/>
                </a:lnTo>
                <a:lnTo>
                  <a:pt x="2872008" y="195675"/>
                </a:lnTo>
                <a:lnTo>
                  <a:pt x="2843321" y="161302"/>
                </a:lnTo>
                <a:lnTo>
                  <a:pt x="2811690" y="129665"/>
                </a:lnTo>
                <a:lnTo>
                  <a:pt x="2777322" y="100972"/>
                </a:lnTo>
                <a:lnTo>
                  <a:pt x="2740423" y="75431"/>
                </a:lnTo>
                <a:lnTo>
                  <a:pt x="2701202" y="53248"/>
                </a:lnTo>
                <a:lnTo>
                  <a:pt x="2659866" y="34633"/>
                </a:lnTo>
                <a:lnTo>
                  <a:pt x="2616622" y="19793"/>
                </a:lnTo>
                <a:lnTo>
                  <a:pt x="2571677" y="8935"/>
                </a:lnTo>
                <a:lnTo>
                  <a:pt x="2525239" y="2268"/>
                </a:lnTo>
                <a:lnTo>
                  <a:pt x="247751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81827" y="1734185"/>
            <a:ext cx="2973070" cy="3319779"/>
          </a:xfrm>
          <a:custGeom>
            <a:avLst/>
            <a:gdLst/>
            <a:ahLst/>
            <a:cxnLst/>
            <a:rect l="l" t="t" r="r" b="b"/>
            <a:pathLst>
              <a:path w="2973070" h="3319779">
                <a:moveTo>
                  <a:pt x="0" y="495426"/>
                </a:moveTo>
                <a:lnTo>
                  <a:pt x="2268" y="447723"/>
                </a:lnTo>
                <a:lnTo>
                  <a:pt x="8935" y="401300"/>
                </a:lnTo>
                <a:lnTo>
                  <a:pt x="19793" y="356366"/>
                </a:lnTo>
                <a:lnTo>
                  <a:pt x="34634" y="313129"/>
                </a:lnTo>
                <a:lnTo>
                  <a:pt x="53251" y="271796"/>
                </a:lnTo>
                <a:lnTo>
                  <a:pt x="75436" y="232575"/>
                </a:lnTo>
                <a:lnTo>
                  <a:pt x="100981" y="195675"/>
                </a:lnTo>
                <a:lnTo>
                  <a:pt x="129679" y="161302"/>
                </a:lnTo>
                <a:lnTo>
                  <a:pt x="161321" y="129665"/>
                </a:lnTo>
                <a:lnTo>
                  <a:pt x="195700" y="100972"/>
                </a:lnTo>
                <a:lnTo>
                  <a:pt x="232610" y="75431"/>
                </a:lnTo>
                <a:lnTo>
                  <a:pt x="271840" y="53248"/>
                </a:lnTo>
                <a:lnTo>
                  <a:pt x="313185" y="34633"/>
                </a:lnTo>
                <a:lnTo>
                  <a:pt x="356437" y="19793"/>
                </a:lnTo>
                <a:lnTo>
                  <a:pt x="401387" y="8935"/>
                </a:lnTo>
                <a:lnTo>
                  <a:pt x="447829" y="2268"/>
                </a:lnTo>
                <a:lnTo>
                  <a:pt x="495553" y="0"/>
                </a:lnTo>
                <a:lnTo>
                  <a:pt x="2477516" y="0"/>
                </a:lnTo>
                <a:lnTo>
                  <a:pt x="2525239" y="2268"/>
                </a:lnTo>
                <a:lnTo>
                  <a:pt x="2571677" y="8935"/>
                </a:lnTo>
                <a:lnTo>
                  <a:pt x="2616622" y="19793"/>
                </a:lnTo>
                <a:lnTo>
                  <a:pt x="2659866" y="34633"/>
                </a:lnTo>
                <a:lnTo>
                  <a:pt x="2701202" y="53248"/>
                </a:lnTo>
                <a:lnTo>
                  <a:pt x="2740423" y="75431"/>
                </a:lnTo>
                <a:lnTo>
                  <a:pt x="2777322" y="100972"/>
                </a:lnTo>
                <a:lnTo>
                  <a:pt x="2811690" y="129665"/>
                </a:lnTo>
                <a:lnTo>
                  <a:pt x="2843321" y="161302"/>
                </a:lnTo>
                <a:lnTo>
                  <a:pt x="2872008" y="195675"/>
                </a:lnTo>
                <a:lnTo>
                  <a:pt x="2897542" y="232575"/>
                </a:lnTo>
                <a:lnTo>
                  <a:pt x="2919717" y="271796"/>
                </a:lnTo>
                <a:lnTo>
                  <a:pt x="2938325" y="313129"/>
                </a:lnTo>
                <a:lnTo>
                  <a:pt x="2953159" y="356366"/>
                </a:lnTo>
                <a:lnTo>
                  <a:pt x="2964012" y="401300"/>
                </a:lnTo>
                <a:lnTo>
                  <a:pt x="2970675" y="447723"/>
                </a:lnTo>
                <a:lnTo>
                  <a:pt x="2972943" y="495426"/>
                </a:lnTo>
                <a:lnTo>
                  <a:pt x="2972943" y="2824226"/>
                </a:lnTo>
                <a:lnTo>
                  <a:pt x="2970675" y="2871950"/>
                </a:lnTo>
                <a:lnTo>
                  <a:pt x="2964012" y="2918392"/>
                </a:lnTo>
                <a:lnTo>
                  <a:pt x="2953159" y="2963342"/>
                </a:lnTo>
                <a:lnTo>
                  <a:pt x="2938325" y="3006594"/>
                </a:lnTo>
                <a:lnTo>
                  <a:pt x="2919717" y="3047939"/>
                </a:lnTo>
                <a:lnTo>
                  <a:pt x="2897542" y="3087169"/>
                </a:lnTo>
                <a:lnTo>
                  <a:pt x="2872008" y="3124079"/>
                </a:lnTo>
                <a:lnTo>
                  <a:pt x="2843321" y="3158458"/>
                </a:lnTo>
                <a:lnTo>
                  <a:pt x="2811690" y="3190100"/>
                </a:lnTo>
                <a:lnTo>
                  <a:pt x="2777322" y="3218798"/>
                </a:lnTo>
                <a:lnTo>
                  <a:pt x="2740423" y="3244343"/>
                </a:lnTo>
                <a:lnTo>
                  <a:pt x="2701202" y="3266528"/>
                </a:lnTo>
                <a:lnTo>
                  <a:pt x="2659866" y="3285145"/>
                </a:lnTo>
                <a:lnTo>
                  <a:pt x="2616622" y="3299986"/>
                </a:lnTo>
                <a:lnTo>
                  <a:pt x="2571677" y="3310844"/>
                </a:lnTo>
                <a:lnTo>
                  <a:pt x="2525239" y="3317511"/>
                </a:lnTo>
                <a:lnTo>
                  <a:pt x="2477516" y="3319779"/>
                </a:lnTo>
                <a:lnTo>
                  <a:pt x="495553" y="3319779"/>
                </a:lnTo>
                <a:lnTo>
                  <a:pt x="447829" y="3317511"/>
                </a:lnTo>
                <a:lnTo>
                  <a:pt x="401387" y="3310844"/>
                </a:lnTo>
                <a:lnTo>
                  <a:pt x="356437" y="3299986"/>
                </a:lnTo>
                <a:lnTo>
                  <a:pt x="313185" y="3285145"/>
                </a:lnTo>
                <a:lnTo>
                  <a:pt x="271840" y="3266528"/>
                </a:lnTo>
                <a:lnTo>
                  <a:pt x="232610" y="3244343"/>
                </a:lnTo>
                <a:lnTo>
                  <a:pt x="195700" y="3218798"/>
                </a:lnTo>
                <a:lnTo>
                  <a:pt x="161321" y="3190100"/>
                </a:lnTo>
                <a:lnTo>
                  <a:pt x="129679" y="3158458"/>
                </a:lnTo>
                <a:lnTo>
                  <a:pt x="100981" y="3124079"/>
                </a:lnTo>
                <a:lnTo>
                  <a:pt x="75436" y="3087169"/>
                </a:lnTo>
                <a:lnTo>
                  <a:pt x="53251" y="3047939"/>
                </a:lnTo>
                <a:lnTo>
                  <a:pt x="34634" y="3006594"/>
                </a:lnTo>
                <a:lnTo>
                  <a:pt x="19793" y="2963342"/>
                </a:lnTo>
                <a:lnTo>
                  <a:pt x="8935" y="2918392"/>
                </a:lnTo>
                <a:lnTo>
                  <a:pt x="2268" y="2871950"/>
                </a:lnTo>
                <a:lnTo>
                  <a:pt x="0" y="2824226"/>
                </a:lnTo>
                <a:lnTo>
                  <a:pt x="0" y="495426"/>
                </a:lnTo>
                <a:close/>
              </a:path>
            </a:pathLst>
          </a:custGeom>
          <a:ln w="36034">
            <a:solidFill>
              <a:srgbClr val="7683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72004" y="1734185"/>
            <a:ext cx="2968625" cy="3306445"/>
          </a:xfrm>
          <a:custGeom>
            <a:avLst/>
            <a:gdLst/>
            <a:ahLst/>
            <a:cxnLst/>
            <a:rect l="l" t="t" r="r" b="b"/>
            <a:pathLst>
              <a:path w="2968625" h="3306445">
                <a:moveTo>
                  <a:pt x="2473706" y="0"/>
                </a:moveTo>
                <a:lnTo>
                  <a:pt x="494792" y="0"/>
                </a:lnTo>
                <a:lnTo>
                  <a:pt x="447134" y="2264"/>
                </a:lnTo>
                <a:lnTo>
                  <a:pt x="400759" y="8920"/>
                </a:lnTo>
                <a:lnTo>
                  <a:pt x="355875" y="19759"/>
                </a:lnTo>
                <a:lnTo>
                  <a:pt x="312687" y="34575"/>
                </a:lnTo>
                <a:lnTo>
                  <a:pt x="271405" y="53159"/>
                </a:lnTo>
                <a:lnTo>
                  <a:pt x="232234" y="75305"/>
                </a:lnTo>
                <a:lnTo>
                  <a:pt x="195383" y="100805"/>
                </a:lnTo>
                <a:lnTo>
                  <a:pt x="161057" y="129452"/>
                </a:lnTo>
                <a:lnTo>
                  <a:pt x="129465" y="161038"/>
                </a:lnTo>
                <a:lnTo>
                  <a:pt x="100814" y="195357"/>
                </a:lnTo>
                <a:lnTo>
                  <a:pt x="75310" y="232200"/>
                </a:lnTo>
                <a:lnTo>
                  <a:pt x="53162" y="271360"/>
                </a:lnTo>
                <a:lnTo>
                  <a:pt x="34576" y="312631"/>
                </a:lnTo>
                <a:lnTo>
                  <a:pt x="19760" y="355804"/>
                </a:lnTo>
                <a:lnTo>
                  <a:pt x="8920" y="400672"/>
                </a:lnTo>
                <a:lnTo>
                  <a:pt x="2264" y="447028"/>
                </a:lnTo>
                <a:lnTo>
                  <a:pt x="0" y="494664"/>
                </a:lnTo>
                <a:lnTo>
                  <a:pt x="0" y="2811526"/>
                </a:lnTo>
                <a:lnTo>
                  <a:pt x="2264" y="2859162"/>
                </a:lnTo>
                <a:lnTo>
                  <a:pt x="8920" y="2905518"/>
                </a:lnTo>
                <a:lnTo>
                  <a:pt x="19760" y="2950386"/>
                </a:lnTo>
                <a:lnTo>
                  <a:pt x="34576" y="2993559"/>
                </a:lnTo>
                <a:lnTo>
                  <a:pt x="53162" y="3034830"/>
                </a:lnTo>
                <a:lnTo>
                  <a:pt x="75310" y="3073990"/>
                </a:lnTo>
                <a:lnTo>
                  <a:pt x="100814" y="3110833"/>
                </a:lnTo>
                <a:lnTo>
                  <a:pt x="129465" y="3145152"/>
                </a:lnTo>
                <a:lnTo>
                  <a:pt x="161057" y="3176738"/>
                </a:lnTo>
                <a:lnTo>
                  <a:pt x="195383" y="3205385"/>
                </a:lnTo>
                <a:lnTo>
                  <a:pt x="232234" y="3230885"/>
                </a:lnTo>
                <a:lnTo>
                  <a:pt x="271405" y="3253031"/>
                </a:lnTo>
                <a:lnTo>
                  <a:pt x="312687" y="3271615"/>
                </a:lnTo>
                <a:lnTo>
                  <a:pt x="355875" y="3286431"/>
                </a:lnTo>
                <a:lnTo>
                  <a:pt x="400759" y="3297270"/>
                </a:lnTo>
                <a:lnTo>
                  <a:pt x="447134" y="3303926"/>
                </a:lnTo>
                <a:lnTo>
                  <a:pt x="494792" y="3306191"/>
                </a:lnTo>
                <a:lnTo>
                  <a:pt x="2473706" y="3306191"/>
                </a:lnTo>
                <a:lnTo>
                  <a:pt x="2521363" y="3303926"/>
                </a:lnTo>
                <a:lnTo>
                  <a:pt x="2567738" y="3297270"/>
                </a:lnTo>
                <a:lnTo>
                  <a:pt x="2612622" y="3286431"/>
                </a:lnTo>
                <a:lnTo>
                  <a:pt x="2655810" y="3271615"/>
                </a:lnTo>
                <a:lnTo>
                  <a:pt x="2697092" y="3253031"/>
                </a:lnTo>
                <a:lnTo>
                  <a:pt x="2736263" y="3230885"/>
                </a:lnTo>
                <a:lnTo>
                  <a:pt x="2773114" y="3205385"/>
                </a:lnTo>
                <a:lnTo>
                  <a:pt x="2807440" y="3176738"/>
                </a:lnTo>
                <a:lnTo>
                  <a:pt x="2839032" y="3145152"/>
                </a:lnTo>
                <a:lnTo>
                  <a:pt x="2867683" y="3110833"/>
                </a:lnTo>
                <a:lnTo>
                  <a:pt x="2893187" y="3073990"/>
                </a:lnTo>
                <a:lnTo>
                  <a:pt x="2915335" y="3034830"/>
                </a:lnTo>
                <a:lnTo>
                  <a:pt x="2933921" y="2993559"/>
                </a:lnTo>
                <a:lnTo>
                  <a:pt x="2948737" y="2950386"/>
                </a:lnTo>
                <a:lnTo>
                  <a:pt x="2959577" y="2905518"/>
                </a:lnTo>
                <a:lnTo>
                  <a:pt x="2966233" y="2859162"/>
                </a:lnTo>
                <a:lnTo>
                  <a:pt x="2968497" y="2811526"/>
                </a:lnTo>
                <a:lnTo>
                  <a:pt x="2968497" y="494664"/>
                </a:lnTo>
                <a:lnTo>
                  <a:pt x="2966233" y="447028"/>
                </a:lnTo>
                <a:lnTo>
                  <a:pt x="2959577" y="400672"/>
                </a:lnTo>
                <a:lnTo>
                  <a:pt x="2948737" y="355804"/>
                </a:lnTo>
                <a:lnTo>
                  <a:pt x="2933921" y="312631"/>
                </a:lnTo>
                <a:lnTo>
                  <a:pt x="2915335" y="271360"/>
                </a:lnTo>
                <a:lnTo>
                  <a:pt x="2893187" y="232200"/>
                </a:lnTo>
                <a:lnTo>
                  <a:pt x="2867683" y="195357"/>
                </a:lnTo>
                <a:lnTo>
                  <a:pt x="2839032" y="161038"/>
                </a:lnTo>
                <a:lnTo>
                  <a:pt x="2807440" y="129452"/>
                </a:lnTo>
                <a:lnTo>
                  <a:pt x="2773114" y="100805"/>
                </a:lnTo>
                <a:lnTo>
                  <a:pt x="2736263" y="75305"/>
                </a:lnTo>
                <a:lnTo>
                  <a:pt x="2697092" y="53159"/>
                </a:lnTo>
                <a:lnTo>
                  <a:pt x="2655810" y="34575"/>
                </a:lnTo>
                <a:lnTo>
                  <a:pt x="2612622" y="19759"/>
                </a:lnTo>
                <a:lnTo>
                  <a:pt x="2567738" y="8920"/>
                </a:lnTo>
                <a:lnTo>
                  <a:pt x="2521363" y="2264"/>
                </a:lnTo>
                <a:lnTo>
                  <a:pt x="247370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72004" y="1734185"/>
            <a:ext cx="2968625" cy="3306445"/>
          </a:xfrm>
          <a:custGeom>
            <a:avLst/>
            <a:gdLst/>
            <a:ahLst/>
            <a:cxnLst/>
            <a:rect l="l" t="t" r="r" b="b"/>
            <a:pathLst>
              <a:path w="2968625" h="3306445">
                <a:moveTo>
                  <a:pt x="0" y="494664"/>
                </a:moveTo>
                <a:lnTo>
                  <a:pt x="2264" y="447028"/>
                </a:lnTo>
                <a:lnTo>
                  <a:pt x="8920" y="400672"/>
                </a:lnTo>
                <a:lnTo>
                  <a:pt x="19760" y="355804"/>
                </a:lnTo>
                <a:lnTo>
                  <a:pt x="34576" y="312631"/>
                </a:lnTo>
                <a:lnTo>
                  <a:pt x="53162" y="271360"/>
                </a:lnTo>
                <a:lnTo>
                  <a:pt x="75310" y="232200"/>
                </a:lnTo>
                <a:lnTo>
                  <a:pt x="100814" y="195357"/>
                </a:lnTo>
                <a:lnTo>
                  <a:pt x="129465" y="161038"/>
                </a:lnTo>
                <a:lnTo>
                  <a:pt x="161057" y="129452"/>
                </a:lnTo>
                <a:lnTo>
                  <a:pt x="195383" y="100805"/>
                </a:lnTo>
                <a:lnTo>
                  <a:pt x="232234" y="75305"/>
                </a:lnTo>
                <a:lnTo>
                  <a:pt x="271405" y="53159"/>
                </a:lnTo>
                <a:lnTo>
                  <a:pt x="312687" y="34575"/>
                </a:lnTo>
                <a:lnTo>
                  <a:pt x="355875" y="19759"/>
                </a:lnTo>
                <a:lnTo>
                  <a:pt x="400759" y="8920"/>
                </a:lnTo>
                <a:lnTo>
                  <a:pt x="447134" y="2264"/>
                </a:lnTo>
                <a:lnTo>
                  <a:pt x="494792" y="0"/>
                </a:lnTo>
                <a:lnTo>
                  <a:pt x="2473706" y="0"/>
                </a:lnTo>
                <a:lnTo>
                  <a:pt x="2521363" y="2264"/>
                </a:lnTo>
                <a:lnTo>
                  <a:pt x="2567738" y="8920"/>
                </a:lnTo>
                <a:lnTo>
                  <a:pt x="2612622" y="19759"/>
                </a:lnTo>
                <a:lnTo>
                  <a:pt x="2655810" y="34575"/>
                </a:lnTo>
                <a:lnTo>
                  <a:pt x="2697092" y="53159"/>
                </a:lnTo>
                <a:lnTo>
                  <a:pt x="2736263" y="75305"/>
                </a:lnTo>
                <a:lnTo>
                  <a:pt x="2773114" y="100805"/>
                </a:lnTo>
                <a:lnTo>
                  <a:pt x="2807440" y="129452"/>
                </a:lnTo>
                <a:lnTo>
                  <a:pt x="2839032" y="161038"/>
                </a:lnTo>
                <a:lnTo>
                  <a:pt x="2867683" y="195357"/>
                </a:lnTo>
                <a:lnTo>
                  <a:pt x="2893187" y="232200"/>
                </a:lnTo>
                <a:lnTo>
                  <a:pt x="2915335" y="271360"/>
                </a:lnTo>
                <a:lnTo>
                  <a:pt x="2933921" y="312631"/>
                </a:lnTo>
                <a:lnTo>
                  <a:pt x="2948737" y="355804"/>
                </a:lnTo>
                <a:lnTo>
                  <a:pt x="2959577" y="400672"/>
                </a:lnTo>
                <a:lnTo>
                  <a:pt x="2966233" y="447028"/>
                </a:lnTo>
                <a:lnTo>
                  <a:pt x="2968497" y="494664"/>
                </a:lnTo>
                <a:lnTo>
                  <a:pt x="2968497" y="2811526"/>
                </a:lnTo>
                <a:lnTo>
                  <a:pt x="2966233" y="2859162"/>
                </a:lnTo>
                <a:lnTo>
                  <a:pt x="2959577" y="2905518"/>
                </a:lnTo>
                <a:lnTo>
                  <a:pt x="2948737" y="2950386"/>
                </a:lnTo>
                <a:lnTo>
                  <a:pt x="2933921" y="2993559"/>
                </a:lnTo>
                <a:lnTo>
                  <a:pt x="2915335" y="3034830"/>
                </a:lnTo>
                <a:lnTo>
                  <a:pt x="2893187" y="3073990"/>
                </a:lnTo>
                <a:lnTo>
                  <a:pt x="2867683" y="3110833"/>
                </a:lnTo>
                <a:lnTo>
                  <a:pt x="2839032" y="3145152"/>
                </a:lnTo>
                <a:lnTo>
                  <a:pt x="2807440" y="3176738"/>
                </a:lnTo>
                <a:lnTo>
                  <a:pt x="2773114" y="3205385"/>
                </a:lnTo>
                <a:lnTo>
                  <a:pt x="2736263" y="3230885"/>
                </a:lnTo>
                <a:lnTo>
                  <a:pt x="2697092" y="3253031"/>
                </a:lnTo>
                <a:lnTo>
                  <a:pt x="2655810" y="3271615"/>
                </a:lnTo>
                <a:lnTo>
                  <a:pt x="2612622" y="3286431"/>
                </a:lnTo>
                <a:lnTo>
                  <a:pt x="2567738" y="3297270"/>
                </a:lnTo>
                <a:lnTo>
                  <a:pt x="2521363" y="3303926"/>
                </a:lnTo>
                <a:lnTo>
                  <a:pt x="2473706" y="3306191"/>
                </a:lnTo>
                <a:lnTo>
                  <a:pt x="494792" y="3306191"/>
                </a:lnTo>
                <a:lnTo>
                  <a:pt x="447134" y="3303926"/>
                </a:lnTo>
                <a:lnTo>
                  <a:pt x="400759" y="3297270"/>
                </a:lnTo>
                <a:lnTo>
                  <a:pt x="355875" y="3286431"/>
                </a:lnTo>
                <a:lnTo>
                  <a:pt x="312687" y="3271615"/>
                </a:lnTo>
                <a:lnTo>
                  <a:pt x="271405" y="3253031"/>
                </a:lnTo>
                <a:lnTo>
                  <a:pt x="232234" y="3230885"/>
                </a:lnTo>
                <a:lnTo>
                  <a:pt x="195383" y="3205385"/>
                </a:lnTo>
                <a:lnTo>
                  <a:pt x="161057" y="3176738"/>
                </a:lnTo>
                <a:lnTo>
                  <a:pt x="129465" y="3145152"/>
                </a:lnTo>
                <a:lnTo>
                  <a:pt x="100814" y="3110833"/>
                </a:lnTo>
                <a:lnTo>
                  <a:pt x="75310" y="3073990"/>
                </a:lnTo>
                <a:lnTo>
                  <a:pt x="53162" y="3034830"/>
                </a:lnTo>
                <a:lnTo>
                  <a:pt x="34576" y="2993559"/>
                </a:lnTo>
                <a:lnTo>
                  <a:pt x="19760" y="2950386"/>
                </a:lnTo>
                <a:lnTo>
                  <a:pt x="8920" y="2905518"/>
                </a:lnTo>
                <a:lnTo>
                  <a:pt x="2264" y="2859162"/>
                </a:lnTo>
                <a:lnTo>
                  <a:pt x="0" y="2811526"/>
                </a:lnTo>
                <a:lnTo>
                  <a:pt x="0" y="494664"/>
                </a:lnTo>
                <a:close/>
              </a:path>
            </a:pathLst>
          </a:custGeom>
          <a:ln w="36034">
            <a:solidFill>
              <a:srgbClr val="7683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02001" y="1995804"/>
            <a:ext cx="2298700" cy="270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>
              <a:lnSpc>
                <a:spcPct val="100000"/>
              </a:lnSpc>
            </a:pPr>
            <a:r>
              <a:rPr sz="3600" b="1" spc="15" dirty="0">
                <a:latin typeface="微软雅黑" panose="020B0503020204020204" charset="-122"/>
                <a:cs typeface="微软雅黑" panose="020B0503020204020204" charset="-122"/>
              </a:rPr>
              <a:t>职业安全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02000"/>
              </a:lnSpc>
              <a:spcBef>
                <a:spcPts val="2530"/>
              </a:spcBef>
            </a:pP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也称作业安全，关注  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的是作业者的安全， 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 主要是通过合理的作  业方法和个人防护来 </a:t>
            </a:r>
            <a:r>
              <a:rPr sz="1950" spc="1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确保作业者安全地完 </a:t>
            </a:r>
            <a:r>
              <a:rPr sz="1950" spc="1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成作业任务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58330" y="1986279"/>
            <a:ext cx="186499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20" dirty="0">
                <a:latin typeface="微软雅黑" panose="020B0503020204020204" charset="-122"/>
                <a:cs typeface="微软雅黑" panose="020B0503020204020204" charset="-122"/>
              </a:rPr>
              <a:t>过程安全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5126" y="2549080"/>
            <a:ext cx="2298700" cy="2437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2000"/>
              </a:lnSpc>
            </a:pP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关注工艺系统的合理  性与完好性，基本出  发点是防止危险化学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02000"/>
              </a:lnSpc>
              <a:spcBef>
                <a:spcPts val="15"/>
              </a:spcBef>
            </a:pP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品泄漏或能量的意外  释放，以避免灾难性  的事故，如着火、爆 </a:t>
            </a:r>
            <a:r>
              <a:rPr sz="1950" spc="1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炸和大范围的人员中 </a:t>
            </a:r>
            <a:r>
              <a:rPr sz="1950" spc="1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毒伤害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21482" y="5258219"/>
            <a:ext cx="153924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与危化品无关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74306" y="5258219"/>
            <a:ext cx="128714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涉及危化品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21482" y="5779223"/>
            <a:ext cx="381127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传统安全管理（</a:t>
            </a: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HSE/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安全标准化）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74306" y="5779223"/>
            <a:ext cx="251333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过程安全管理（</a:t>
            </a:r>
            <a:r>
              <a:rPr sz="1950" b="0" spc="35" dirty="0">
                <a:latin typeface="Calibri Light" panose="020F0302020204030204"/>
                <a:cs typeface="Calibri Light" panose="020F0302020204030204"/>
              </a:rPr>
              <a:t>PSM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9182" y="5258219"/>
            <a:ext cx="53022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特点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9182" y="5779223"/>
            <a:ext cx="153924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管理方法不同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697" y="1204214"/>
            <a:ext cx="9889490" cy="14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（中国）过程安全管理的标准和要求：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471805" algn="l"/>
              </a:tabLst>
            </a:pPr>
            <a:r>
              <a:rPr sz="1950" b="0" spc="5" dirty="0">
                <a:latin typeface="Calibri Light" panose="020F0302020204030204"/>
                <a:cs typeface="Calibri Light" panose="020F0302020204030204"/>
              </a:rPr>
              <a:t>a)	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《化工企业工艺安全管理实施导则》（</a:t>
            </a:r>
            <a:r>
              <a:rPr sz="1950" b="0" spc="30" dirty="0">
                <a:latin typeface="Calibri Light" panose="020F0302020204030204"/>
                <a:cs typeface="Calibri Light" panose="020F0302020204030204"/>
              </a:rPr>
              <a:t>AQT </a:t>
            </a:r>
            <a:r>
              <a:rPr sz="1950" b="0" spc="10" dirty="0">
                <a:latin typeface="Calibri Light" panose="020F0302020204030204"/>
                <a:cs typeface="Calibri Light" panose="020F0302020204030204"/>
              </a:rPr>
              <a:t>3034-2010</a:t>
            </a:r>
            <a:r>
              <a:rPr sz="1950" spc="10" dirty="0">
                <a:latin typeface="微软雅黑" panose="020B0503020204020204" charset="-122"/>
                <a:cs typeface="微软雅黑" panose="020B0503020204020204" charset="-122"/>
              </a:rPr>
              <a:t>）：</a:t>
            </a:r>
            <a:r>
              <a:rPr sz="1950" spc="18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正在修订中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471805" algn="l"/>
              </a:tabLst>
            </a:pPr>
            <a:r>
              <a:rPr sz="1950" b="0" spc="10" dirty="0">
                <a:latin typeface="Calibri Light" panose="020F0302020204030204"/>
                <a:cs typeface="Calibri Light" panose="020F0302020204030204"/>
              </a:rPr>
              <a:t>b)	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《国家安全监管总局关于加强化工过程安全管理的指导意见》（安监总管三〔</a:t>
            </a:r>
            <a:r>
              <a:rPr sz="1950" b="0" spc="40" dirty="0">
                <a:latin typeface="Calibri Light" panose="020F0302020204030204"/>
                <a:cs typeface="Calibri Light" panose="020F0302020204030204"/>
              </a:rPr>
              <a:t>2013</a:t>
            </a: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〕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471805">
              <a:lnSpc>
                <a:spcPct val="100000"/>
              </a:lnSpc>
              <a:spcBef>
                <a:spcPts val="570"/>
              </a:spcBef>
            </a:pPr>
            <a:r>
              <a:rPr sz="1950" b="0" spc="15" dirty="0">
                <a:latin typeface="Calibri Light" panose="020F0302020204030204"/>
                <a:cs typeface="Calibri Light" panose="020F0302020204030204"/>
              </a:rPr>
              <a:t>88</a:t>
            </a:r>
            <a:r>
              <a:rPr sz="1950" spc="15" dirty="0">
                <a:latin typeface="微软雅黑" panose="020B0503020204020204" charset="-122"/>
                <a:cs typeface="微软雅黑" panose="020B0503020204020204" charset="-122"/>
              </a:rPr>
              <a:t>号）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39567" y="2432316"/>
            <a:ext cx="5517896" cy="38287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8879" y="2725166"/>
            <a:ext cx="6189091" cy="347738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4697" y="1136457"/>
            <a:ext cx="9564370" cy="302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8635">
              <a:lnSpc>
                <a:spcPct val="123000"/>
              </a:lnSpc>
            </a:pPr>
            <a:r>
              <a:rPr sz="1950" spc="40" dirty="0">
                <a:latin typeface="微软雅黑" panose="020B0503020204020204" charset="-122"/>
                <a:cs typeface="微软雅黑" panose="020B0503020204020204" charset="-122"/>
              </a:rPr>
              <a:t>某大型盐化工企业，下设十个职能部门、一个研发中心和四个分、子公司，具有  </a:t>
            </a:r>
            <a:r>
              <a:rPr sz="1950" b="0" spc="30" dirty="0">
                <a:latin typeface="Calibri Light" panose="020F0302020204030204"/>
                <a:cs typeface="Calibri Light" panose="020F0302020204030204"/>
              </a:rPr>
              <a:t>110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万吨</a:t>
            </a:r>
            <a:r>
              <a:rPr sz="1950" b="0" spc="30" dirty="0">
                <a:latin typeface="Calibri Light" panose="020F0302020204030204"/>
                <a:cs typeface="Calibri Light" panose="020F0302020204030204"/>
              </a:rPr>
              <a:t>/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年聚氯乙烯、</a:t>
            </a:r>
            <a:r>
              <a:rPr sz="1950" b="0" spc="30" dirty="0">
                <a:latin typeface="Calibri Light" panose="020F0302020204030204"/>
                <a:cs typeface="Calibri Light" panose="020F0302020204030204"/>
              </a:rPr>
              <a:t>88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万吨</a:t>
            </a:r>
            <a:r>
              <a:rPr sz="1950" b="0" spc="30" dirty="0">
                <a:latin typeface="Calibri Light" panose="020F0302020204030204"/>
                <a:cs typeface="Calibri Light" panose="020F0302020204030204"/>
              </a:rPr>
              <a:t>/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年离子膜烧碱、</a:t>
            </a:r>
            <a:r>
              <a:rPr sz="1950" b="0" spc="30" dirty="0">
                <a:latin typeface="Calibri Light" panose="020F0302020204030204"/>
                <a:cs typeface="Calibri Light" panose="020F0302020204030204"/>
              </a:rPr>
              <a:t>4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×</a:t>
            </a:r>
            <a:r>
              <a:rPr sz="1950" b="0" spc="30" dirty="0">
                <a:latin typeface="Calibri Light" panose="020F0302020204030204"/>
                <a:cs typeface="Calibri Light" panose="020F0302020204030204"/>
              </a:rPr>
              <a:t>125MW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发电、</a:t>
            </a:r>
            <a:r>
              <a:rPr sz="1950" b="0" spc="30" dirty="0">
                <a:latin typeface="Calibri Light" panose="020F0302020204030204"/>
                <a:cs typeface="Calibri Light" panose="020F0302020204030204"/>
              </a:rPr>
              <a:t>220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万吨</a:t>
            </a:r>
            <a:r>
              <a:rPr sz="1950" b="0" spc="30" dirty="0">
                <a:latin typeface="Calibri Light" panose="020F0302020204030204"/>
                <a:cs typeface="Calibri Light" panose="020F0302020204030204"/>
              </a:rPr>
              <a:t>/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年新型干法工  业废渣水泥、</a:t>
            </a:r>
            <a:r>
              <a:rPr sz="1950" b="0" spc="30" dirty="0">
                <a:latin typeface="Calibri Light" panose="020F0302020204030204"/>
                <a:cs typeface="Calibri Light" panose="020F0302020204030204"/>
              </a:rPr>
              <a:t>50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万吨</a:t>
            </a:r>
            <a:r>
              <a:rPr sz="1950" b="0" spc="30" dirty="0">
                <a:latin typeface="Calibri Light" panose="020F0302020204030204"/>
                <a:cs typeface="Calibri Light" panose="020F0302020204030204"/>
              </a:rPr>
              <a:t>/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年电石的生产能力。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56845" indent="508635">
              <a:lnSpc>
                <a:spcPct val="123000"/>
              </a:lnSpc>
              <a:spcBef>
                <a:spcPts val="35"/>
              </a:spcBef>
            </a:pP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企业主要负责人决定聘请北京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思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创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信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息系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统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限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公司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指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导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该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企业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面实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过</a:t>
            </a:r>
            <a:r>
              <a:rPr sz="1950" spc="65" dirty="0">
                <a:latin typeface="微软雅黑" panose="020B0503020204020204" charset="-122"/>
                <a:cs typeface="微软雅黑" panose="020B0503020204020204" charset="-122"/>
              </a:rPr>
              <a:t>程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安 </a:t>
            </a:r>
            <a:r>
              <a:rPr sz="1950" spc="1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全管理（</a:t>
            </a:r>
            <a:r>
              <a:rPr sz="1950" b="0" spc="25" dirty="0">
                <a:latin typeface="Calibri Light" panose="020F0302020204030204"/>
                <a:cs typeface="Calibri Light" panose="020F0302020204030204"/>
              </a:rPr>
              <a:t>PSM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）：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521335">
              <a:lnSpc>
                <a:spcPct val="100000"/>
              </a:lnSpc>
              <a:spcBef>
                <a:spcPts val="710"/>
              </a:spcBef>
            </a:pPr>
            <a:r>
              <a:rPr sz="1950" spc="30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将</a:t>
            </a:r>
            <a:r>
              <a:rPr sz="1950" b="0" spc="30" dirty="0">
                <a:latin typeface="Calibri Light" panose="020F0302020204030204"/>
                <a:cs typeface="Calibri Light" panose="020F0302020204030204"/>
              </a:rPr>
              <a:t>PSM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标准和法规（</a:t>
            </a:r>
            <a:r>
              <a:rPr sz="1950" b="0" spc="30" dirty="0">
                <a:latin typeface="Calibri Light" panose="020F0302020204030204"/>
                <a:cs typeface="Calibri Light" panose="020F0302020204030204"/>
              </a:rPr>
              <a:t>88</a:t>
            </a:r>
            <a:r>
              <a:rPr sz="1950" spc="30" dirty="0">
                <a:latin typeface="微软雅黑" panose="020B0503020204020204" charset="-122"/>
                <a:cs typeface="微软雅黑" panose="020B0503020204020204" charset="-122"/>
              </a:rPr>
              <a:t>号文）进行转化，落地运行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521335">
              <a:lnSpc>
                <a:spcPct val="100000"/>
              </a:lnSpc>
              <a:spcBef>
                <a:spcPts val="780"/>
              </a:spcBef>
            </a:pPr>
            <a:r>
              <a:rPr sz="1950" spc="35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解决重点、难点要素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marL="521335">
              <a:lnSpc>
                <a:spcPct val="100000"/>
              </a:lnSpc>
              <a:spcBef>
                <a:spcPts val="785"/>
              </a:spcBef>
            </a:pPr>
            <a:r>
              <a:rPr sz="1950" spc="35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1950" spc="35" dirty="0">
                <a:latin typeface="微软雅黑" panose="020B0503020204020204" charset="-122"/>
                <a:cs typeface="微软雅黑" panose="020B0503020204020204" charset="-122"/>
              </a:rPr>
              <a:t>培养一支企业内部的专家队伍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6588" y="2018284"/>
            <a:ext cx="457454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化工（危化品）企业的安全管理解决之道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6588" y="2792222"/>
            <a:ext cx="355727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过程安全管理在企业的推进方式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6588" y="3467227"/>
            <a:ext cx="432244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过程安全管理在推进过程中的典型问题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6588" y="4223384"/>
            <a:ext cx="355727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0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过程安全管理要素落地运行举例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6588" y="4922520"/>
            <a:ext cx="330517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5" dirty="0">
                <a:solidFill>
                  <a:srgbClr val="20508F"/>
                </a:solidFill>
                <a:latin typeface="微软雅黑" panose="020B0503020204020204" charset="-122"/>
                <a:cs typeface="微软雅黑" panose="020B0503020204020204" charset="-122"/>
              </a:rPr>
              <a:t>采用信息化手段优化管理模式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23819" y="2569718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23819" y="3290442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23819" y="4002151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23819" y="4758816"/>
            <a:ext cx="6513830" cy="635"/>
          </a:xfrm>
          <a:custGeom>
            <a:avLst/>
            <a:gdLst/>
            <a:ahLst/>
            <a:cxnLst/>
            <a:rect l="l" t="t" r="r" b="b"/>
            <a:pathLst>
              <a:path w="6513830" h="635">
                <a:moveTo>
                  <a:pt x="0" y="0"/>
                </a:moveTo>
                <a:lnTo>
                  <a:pt x="6513449" y="126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23819" y="5457063"/>
            <a:ext cx="6513830" cy="0"/>
          </a:xfrm>
          <a:custGeom>
            <a:avLst/>
            <a:gdLst/>
            <a:ahLst/>
            <a:cxnLst/>
            <a:rect l="l" t="t" r="r" b="b"/>
            <a:pathLst>
              <a:path w="6513830">
                <a:moveTo>
                  <a:pt x="0" y="0"/>
                </a:moveTo>
                <a:lnTo>
                  <a:pt x="6513449" y="0"/>
                </a:lnTo>
              </a:path>
            </a:pathLst>
          </a:custGeom>
          <a:ln w="135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139567" y="2044941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01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39567" y="2810751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02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39567" y="3490836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0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03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39567" y="4270108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25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04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39567" y="4977345"/>
            <a:ext cx="874394" cy="337820"/>
          </a:xfrm>
          <a:prstGeom prst="rect">
            <a:avLst/>
          </a:prstGeom>
          <a:solidFill>
            <a:srgbClr val="20508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20"/>
              </a:spcBef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Part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05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1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2.xml><?xml version="1.0" encoding="utf-8"?>
<p:tagLst xmlns:p="http://schemas.openxmlformats.org/presentationml/2006/main">
  <p:tag name="commondata" val="eyJoZGlkIjoiZTVlNmE2ZmI1ZjYwNzY0MzcxMzc3ZmQ0YThkN2JhMW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4081</Words>
  <Application>WPS 演示</Application>
  <PresentationFormat>自定义</PresentationFormat>
  <Paragraphs>450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Times New Roman</vt:lpstr>
      <vt:lpstr>Calibri Light</vt:lpstr>
      <vt:lpstr>Wingdings</vt:lpstr>
      <vt:lpstr>Calibri</vt:lpstr>
      <vt:lpstr>Arial Unicode MS</vt:lpstr>
      <vt:lpstr>Arial Unicode MS</vt:lpstr>
      <vt:lpstr>Arial</vt:lpstr>
      <vt:lpstr>Agency FB</vt:lpstr>
      <vt:lpstr>Trebuchet MS</vt:lpstr>
      <vt:lpstr>楷体</vt:lpstr>
      <vt:lpstr>汉仪旗黑-85S</vt:lpstr>
      <vt:lpstr>黑体</vt:lpstr>
      <vt:lpstr>Office Theme</vt:lpstr>
      <vt:lpstr>过程安全管理主题分论坛</vt:lpstr>
      <vt:lpstr>PowerPoint 演示文稿</vt:lpstr>
      <vt:lpstr>PowerPoint 演示文稿</vt:lpstr>
      <vt:lpstr>PowerPoint 演示文稿</vt:lpstr>
      <vt:lpstr>PowerPoint 演示文稿</vt:lpstr>
      <vt:lpstr>过程安全</vt:lpstr>
      <vt:lpstr>PowerPoint 演示文稿</vt:lpstr>
      <vt:lpstr>PowerPoint 演示文稿</vt:lpstr>
      <vt:lpstr>PowerPoint 演示文稿</vt:lpstr>
      <vt:lpstr>1、转变认识与理念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风险管理是PSM的重点难点要素</vt:lpstr>
      <vt:lpstr>PowerPoint 演示文稿</vt:lpstr>
      <vt:lpstr>PowerPoint 演示文稿</vt:lpstr>
      <vt:lpstr>风险管理落地运行举例-隐患排查与治理流程举例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dc:creator>小奕</dc:creator>
  <cp:lastModifiedBy>little fairy</cp:lastModifiedBy>
  <cp:revision>3</cp:revision>
  <dcterms:created xsi:type="dcterms:W3CDTF">2019-11-03T14:15:00Z</dcterms:created>
  <dcterms:modified xsi:type="dcterms:W3CDTF">2024-03-26T05:31:09Z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2019-11-01T08:00:00Z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2019-11-03T08:00:00Z</vt:filetime>
  </property>
  <property fmtid="{D5CDD505-2E9C-101B-9397-08002B2CF9AE}" pid="5" name="KSOProductBuildVer">
    <vt:lpwstr>2052-12.1.0.16388</vt:lpwstr>
  </property>
  <property fmtid="{D5CDD505-2E9C-101B-9397-08002B2CF9AE}" pid="6" name="ICV">
    <vt:lpwstr>D5E3AF36998E421C8EC801C44285B6A0_13</vt:lpwstr>
  </property>
</Properties>
</file>