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316" r:id="rId5"/>
    <p:sldId id="259" r:id="rId6"/>
    <p:sldId id="260" r:id="rId7"/>
    <p:sldId id="314" r:id="rId8"/>
    <p:sldId id="315" r:id="rId9"/>
    <p:sldId id="318" r:id="rId10"/>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6CA4"/>
    <a:srgbClr val="9BD744"/>
    <a:srgbClr val="FF9409"/>
    <a:srgbClr val="BF9000"/>
    <a:srgbClr val="27A6B6"/>
    <a:srgbClr val="2E75B6"/>
    <a:srgbClr val="005595"/>
    <a:srgbClr val="049AAB"/>
    <a:srgbClr val="EFEEF1"/>
    <a:srgbClr val="29B2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1" autoAdjust="0"/>
    <p:restoredTop sz="94660"/>
  </p:normalViewPr>
  <p:slideViewPr>
    <p:cSldViewPr snapToGrid="0">
      <p:cViewPr varScale="1">
        <p:scale>
          <a:sx n="127" d="100"/>
          <a:sy n="127" d="100"/>
        </p:scale>
        <p:origin x="2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19.xml"/><Relationship Id="rId14" Type="http://schemas.openxmlformats.org/officeDocument/2006/relationships/commentAuthors" Target="commentAuthors.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6BC64-4568-479E-850E-6DE06F77CDF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AE099-9280-47BF-B960-E324EC5AAE8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DAE099-9280-47BF-B960-E324EC5AAE8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DAE099-9280-47BF-B960-E324EC5AAE8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DAE099-9280-47BF-B960-E324EC5AAE8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DAE099-9280-47BF-B960-E324EC5AAE8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DAE099-9280-47BF-B960-E324EC5AAE8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4FCDB68-C1F8-48C1-88A9-6E2A1C1670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9C138-F3FC-4A20-A4B9-2F3ACF90828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FCDB68-C1F8-48C1-88A9-6E2A1C1670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9C138-F3FC-4A20-A4B9-2F3ACF90828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FCDB68-C1F8-48C1-88A9-6E2A1C1670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9C138-F3FC-4A20-A4B9-2F3ACF90828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8" name="图片占位符 7"/>
          <p:cNvSpPr>
            <a:spLocks noGrp="1"/>
          </p:cNvSpPr>
          <p:nvPr>
            <p:ph type="pic" sz="quarter" idx="13"/>
          </p:nvPr>
        </p:nvSpPr>
        <p:spPr>
          <a:xfrm>
            <a:off x="1771651" y="1277273"/>
            <a:ext cx="2895600" cy="3243934"/>
          </a:xfrm>
          <a:custGeom>
            <a:avLst/>
            <a:gdLst>
              <a:gd name="connsiteX0" fmla="*/ 1447800 w 2895600"/>
              <a:gd name="connsiteY0" fmla="*/ 0 h 3243933"/>
              <a:gd name="connsiteX1" fmla="*/ 1595195 w 2895600"/>
              <a:gd name="connsiteY1" fmla="*/ 33860 h 3243933"/>
              <a:gd name="connsiteX2" fmla="*/ 2748205 w 2895600"/>
              <a:gd name="connsiteY2" fmla="*/ 699160 h 3243933"/>
              <a:gd name="connsiteX3" fmla="*/ 2895600 w 2895600"/>
              <a:gd name="connsiteY3" fmla="*/ 955776 h 3243933"/>
              <a:gd name="connsiteX4" fmla="*/ 2895600 w 2895600"/>
              <a:gd name="connsiteY4" fmla="*/ 2286376 h 3243933"/>
              <a:gd name="connsiteX5" fmla="*/ 2748205 w 2895600"/>
              <a:gd name="connsiteY5" fmla="*/ 2542992 h 3243933"/>
              <a:gd name="connsiteX6" fmla="*/ 1595195 w 2895600"/>
              <a:gd name="connsiteY6" fmla="*/ 3208293 h 3243933"/>
              <a:gd name="connsiteX7" fmla="*/ 1300405 w 2895600"/>
              <a:gd name="connsiteY7" fmla="*/ 3208293 h 3243933"/>
              <a:gd name="connsiteX8" fmla="*/ 147395 w 2895600"/>
              <a:gd name="connsiteY8" fmla="*/ 2542992 h 3243933"/>
              <a:gd name="connsiteX9" fmla="*/ 0 w 2895600"/>
              <a:gd name="connsiteY9" fmla="*/ 2286376 h 3243933"/>
              <a:gd name="connsiteX10" fmla="*/ 0 w 2895600"/>
              <a:gd name="connsiteY10" fmla="*/ 955776 h 3243933"/>
              <a:gd name="connsiteX11" fmla="*/ 147395 w 2895600"/>
              <a:gd name="connsiteY11" fmla="*/ 699160 h 3243933"/>
              <a:gd name="connsiteX12" fmla="*/ 1300405 w 2895600"/>
              <a:gd name="connsiteY12" fmla="*/ 33860 h 3243933"/>
              <a:gd name="connsiteX13" fmla="*/ 1447800 w 2895600"/>
              <a:gd name="connsiteY13" fmla="*/ 0 h 324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5600" h="3243933">
                <a:moveTo>
                  <a:pt x="1447800" y="0"/>
                </a:moveTo>
                <a:cubicBezTo>
                  <a:pt x="1501290" y="0"/>
                  <a:pt x="1554780" y="11287"/>
                  <a:pt x="1595195" y="33860"/>
                </a:cubicBezTo>
                <a:cubicBezTo>
                  <a:pt x="2748205" y="699160"/>
                  <a:pt x="2748205" y="699160"/>
                  <a:pt x="2748205" y="699160"/>
                </a:cubicBezTo>
                <a:cubicBezTo>
                  <a:pt x="2829035" y="746681"/>
                  <a:pt x="2895600" y="863109"/>
                  <a:pt x="2895600" y="955776"/>
                </a:cubicBezTo>
                <a:cubicBezTo>
                  <a:pt x="2895600" y="2286376"/>
                  <a:pt x="2895600" y="2286376"/>
                  <a:pt x="2895600" y="2286376"/>
                </a:cubicBezTo>
                <a:cubicBezTo>
                  <a:pt x="2895600" y="2381419"/>
                  <a:pt x="2829035" y="2495471"/>
                  <a:pt x="2748205" y="2542992"/>
                </a:cubicBezTo>
                <a:cubicBezTo>
                  <a:pt x="1595195" y="3208293"/>
                  <a:pt x="1595195" y="3208293"/>
                  <a:pt x="1595195" y="3208293"/>
                </a:cubicBezTo>
                <a:cubicBezTo>
                  <a:pt x="1514366" y="3255814"/>
                  <a:pt x="1381235" y="3255814"/>
                  <a:pt x="1300405" y="3208293"/>
                </a:cubicBezTo>
                <a:cubicBezTo>
                  <a:pt x="147395" y="2542992"/>
                  <a:pt x="147395" y="2542992"/>
                  <a:pt x="147395" y="2542992"/>
                </a:cubicBezTo>
                <a:cubicBezTo>
                  <a:pt x="66566" y="2495471"/>
                  <a:pt x="0" y="2381419"/>
                  <a:pt x="0" y="2286376"/>
                </a:cubicBezTo>
                <a:lnTo>
                  <a:pt x="0" y="955776"/>
                </a:lnTo>
                <a:cubicBezTo>
                  <a:pt x="0" y="863109"/>
                  <a:pt x="66566" y="746681"/>
                  <a:pt x="147395" y="699160"/>
                </a:cubicBezTo>
                <a:cubicBezTo>
                  <a:pt x="1300405" y="33860"/>
                  <a:pt x="1300405" y="33860"/>
                  <a:pt x="1300405" y="33860"/>
                </a:cubicBezTo>
                <a:cubicBezTo>
                  <a:pt x="1340820" y="11287"/>
                  <a:pt x="1394310" y="0"/>
                  <a:pt x="1447800" y="0"/>
                </a:cubicBezTo>
                <a:close/>
              </a:path>
            </a:pathLst>
          </a:custGeom>
        </p:spPr>
        <p:txBody>
          <a:bodyPr wrap="square">
            <a:noAutofit/>
          </a:bodyPr>
          <a:lstStyle/>
          <a:p>
            <a:endParaRPr lang="zh-CN" altLang="en-US"/>
          </a:p>
        </p:txBody>
      </p:sp>
      <p:sp>
        <p:nvSpPr>
          <p:cNvPr id="2" name="日期占位符 1"/>
          <p:cNvSpPr>
            <a:spLocks noGrp="1"/>
          </p:cNvSpPr>
          <p:nvPr>
            <p:ph type="dt" sz="half" idx="10"/>
          </p:nvPr>
        </p:nvSpPr>
        <p:spPr/>
        <p:txBody>
          <a:bodyPr/>
          <a:lstStyle/>
          <a:p>
            <a:fld id="{9CAE4E7C-442E-4252-8F73-431B5154795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674968-826C-4EDC-B75A-CA0618E1F6B1}"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FCDB68-C1F8-48C1-88A9-6E2A1C1670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9C138-F3FC-4A20-A4B9-2F3ACF90828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B4FCDB68-C1F8-48C1-88A9-6E2A1C1670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9C138-F3FC-4A20-A4B9-2F3ACF90828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4FCDB68-C1F8-48C1-88A9-6E2A1C1670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9C138-F3FC-4A20-A4B9-2F3ACF90828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4FCDB68-C1F8-48C1-88A9-6E2A1C16700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79C138-F3FC-4A20-A4B9-2F3ACF90828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4FCDB68-C1F8-48C1-88A9-6E2A1C16700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79C138-F3FC-4A20-A4B9-2F3ACF90828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FCDB68-C1F8-48C1-88A9-6E2A1C16700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79C138-F3FC-4A20-A4B9-2F3ACF90828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4FCDB68-C1F8-48C1-88A9-6E2A1C1670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9C138-F3FC-4A20-A4B9-2F3ACF90828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4FCDB68-C1F8-48C1-88A9-6E2A1C1670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9C138-F3FC-4A20-A4B9-2F3ACF90828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CDB68-C1F8-48C1-88A9-6E2A1C16700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9C138-F3FC-4A20-A4B9-2F3ACF908282}" type="slidenum">
              <a:rPr lang="zh-CN" altLang="en-US" smtClean="0"/>
            </a:fld>
            <a:endParaRPr lang="zh-CN" altLang="en-US"/>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3.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7.jpeg"/><Relationship Id="rId4" Type="http://schemas.openxmlformats.org/officeDocument/2006/relationships/tags" Target="../tags/tag16.xml"/><Relationship Id="rId3" Type="http://schemas.openxmlformats.org/officeDocument/2006/relationships/image" Target="../media/image16.jpeg"/><Relationship Id="rId2" Type="http://schemas.openxmlformats.org/officeDocument/2006/relationships/tags" Target="../tags/tag15.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a:spLocks noChangeAspect="1"/>
          </p:cNvSpPr>
          <p:nvPr/>
        </p:nvSpPr>
        <p:spPr>
          <a:xfrm>
            <a:off x="-8255" y="-22225"/>
            <a:ext cx="12198350" cy="6901180"/>
          </a:xfrm>
          <a:prstGeom prst="rect">
            <a:avLst/>
          </a:prstGeom>
          <a:blipFill rotWithShape="1">
            <a:blip r:embed="rId2"/>
            <a:stretch>
              <a:fillRect/>
            </a:stretch>
          </a:blip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8890" y="1939925"/>
            <a:ext cx="12198985" cy="2977515"/>
          </a:xfrm>
          <a:prstGeom prst="rect">
            <a:avLst/>
          </a:prstGeom>
          <a:solidFill>
            <a:schemeClr val="accent2">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525145" y="2828925"/>
            <a:ext cx="11141710" cy="1198880"/>
          </a:xfrm>
          <a:prstGeom prst="rect">
            <a:avLst/>
          </a:prstGeom>
          <a:noFill/>
        </p:spPr>
        <p:txBody>
          <a:bodyPr wrap="square" rtlCol="0">
            <a:spAutoFit/>
          </a:bodyPr>
          <a:p>
            <a:pPr algn="ctr">
              <a:lnSpc>
                <a:spcPct val="150000"/>
              </a:lnSpc>
            </a:pPr>
            <a:r>
              <a:rPr lang="zh-CN" altLang="en-US" sz="4800" b="1">
                <a:solidFill>
                  <a:schemeClr val="bg1"/>
                </a:solidFill>
                <a:latin typeface="微软雅黑" panose="020B0503020204020204" pitchFamily="34" charset="-122"/>
                <a:ea typeface="微软雅黑" panose="020B0503020204020204" pitchFamily="34" charset="-122"/>
              </a:rPr>
              <a:t>消防中控室常见的安全隐患</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3"/>
            </p:custDataLst>
          </p:nvPr>
        </p:nvSpPr>
        <p:spPr>
          <a:xfrm>
            <a:off x="7366000" y="411276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6916000" y="53606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5"/>
            </p:custDataLst>
          </p:nvPr>
        </p:nvSpPr>
        <p:spPr>
          <a:xfrm>
            <a:off x="8159115" y="53613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6"/>
            </p:custDataLst>
          </p:nvPr>
        </p:nvSpPr>
        <p:spPr>
          <a:xfrm>
            <a:off x="9402230" y="53606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advClick="0" advTm="0">
        <p14:honeycomb/>
      </p:transition>
    </mc:Choice>
    <mc:Fallback>
      <p:transition spd="slow" advClick="0"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12" name="矩形 11"/>
          <p:cNvSpPr/>
          <p:nvPr/>
        </p:nvSpPr>
        <p:spPr>
          <a:xfrm rot="5400000">
            <a:off x="4602480" y="-2023745"/>
            <a:ext cx="2987040" cy="12192000"/>
          </a:xfrm>
          <a:prstGeom prst="rect">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903" y="1097710"/>
            <a:ext cx="4799651" cy="4831090"/>
          </a:xfrm>
          <a:prstGeom prst="rect">
            <a:avLst/>
          </a:prstGeom>
        </p:spPr>
      </p:pic>
      <p:sp>
        <p:nvSpPr>
          <p:cNvPr id="14" name="矩形 13"/>
          <p:cNvSpPr/>
          <p:nvPr/>
        </p:nvSpPr>
        <p:spPr>
          <a:xfrm>
            <a:off x="196850" y="2578735"/>
            <a:ext cx="6267450" cy="2999740"/>
          </a:xfrm>
          <a:prstGeom prst="rect">
            <a:avLst/>
          </a:prstGeom>
        </p:spPr>
        <p:txBody>
          <a:bodyPr wrap="square">
            <a:spAutoFit/>
          </a:bodyPr>
          <a:lstStyle/>
          <a:p>
            <a:pPr algn="l">
              <a:lnSpc>
                <a:spcPct val="150000"/>
              </a:lnSpc>
            </a:pPr>
            <a:r>
              <a:rPr lang="en-US" altLang="zh-CN" dirty="0">
                <a:solidFill>
                  <a:schemeClr val="tx1"/>
                </a:solidFill>
                <a:latin typeface="微软雅黑" panose="020B0503020204020204" pitchFamily="34" charset="-122"/>
                <a:ea typeface="微软雅黑" panose="020B0503020204020204" pitchFamily="34" charset="-122"/>
              </a:rPr>
              <a:t>01</a:t>
            </a:r>
            <a:r>
              <a:rPr lang="zh-CN" altLang="en-US"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消防控制室是设有火灾自动报警控制设备和消防控制设备，用于接收、显示、处理火灾报警信号，控制相关消防设施的专门处所。具有消防联动功能的火灾自动报警系统的保护对象中应设置消防控制室。</a:t>
            </a:r>
            <a:endParaRPr lang="zh-CN" altLang="en-US" dirty="0">
              <a:solidFill>
                <a:schemeClr val="tx1"/>
              </a:solidFill>
              <a:latin typeface="微软雅黑" panose="020B0503020204020204" pitchFamily="34" charset="-122"/>
              <a:ea typeface="微软雅黑" panose="020B0503020204020204" pitchFamily="34" charset="-122"/>
            </a:endParaRPr>
          </a:p>
          <a:p>
            <a:pPr algn="l">
              <a:lnSpc>
                <a:spcPct val="150000"/>
              </a:lnSpc>
            </a:pPr>
            <a:r>
              <a:rPr lang="en-US" altLang="zh-CN" dirty="0">
                <a:solidFill>
                  <a:schemeClr val="tx1"/>
                </a:solidFill>
                <a:latin typeface="微软雅黑" panose="020B0503020204020204" pitchFamily="34" charset="-122"/>
                <a:ea typeface="微软雅黑" panose="020B0503020204020204" pitchFamily="34" charset="-122"/>
              </a:rPr>
              <a:t>02</a:t>
            </a:r>
            <a:r>
              <a:rPr lang="zh-CN" altLang="en-US"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消防中控室是企业消防安全的命脉，一旦出现问题后果不堪设想，从人员配置和值机能力都要有较高要求，硬件设施也要定期维护保养，确保消防系统正常运行。</a:t>
            </a:r>
            <a:endParaRPr lang="zh-CN" altLang="en-US"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 calcmode="lin" valueType="num">
                                      <p:cBhvr>
                                        <p:cTn id="1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grpSp>
        <p:nvGrpSpPr>
          <p:cNvPr id="41" name="组合 40"/>
          <p:cNvGrpSpPr/>
          <p:nvPr/>
        </p:nvGrpSpPr>
        <p:grpSpPr>
          <a:xfrm>
            <a:off x="1303655" y="1416685"/>
            <a:ext cx="9585325" cy="2857500"/>
            <a:chOff x="2575" y="1890"/>
            <a:chExt cx="15095" cy="4500"/>
          </a:xfrm>
        </p:grpSpPr>
        <p:pic>
          <p:nvPicPr>
            <p:cNvPr id="40" name="图片 39"/>
            <p:cNvPicPr>
              <a:picLocks noChangeAspect="1"/>
            </p:cNvPicPr>
            <p:nvPr/>
          </p:nvPicPr>
          <p:blipFill>
            <a:blip r:embed="rId2"/>
            <a:stretch>
              <a:fillRect/>
            </a:stretch>
          </p:blipFill>
          <p:spPr>
            <a:xfrm>
              <a:off x="2575" y="1890"/>
              <a:ext cx="4500" cy="4500"/>
            </a:xfrm>
            <a:prstGeom prst="rect">
              <a:avLst/>
            </a:prstGeom>
            <a:noFill/>
            <a:ln w="9525">
              <a:noFill/>
            </a:ln>
          </p:spPr>
        </p:pic>
        <p:pic>
          <p:nvPicPr>
            <p:cNvPr id="2" name="图片 -2147482501"/>
            <p:cNvPicPr>
              <a:picLocks noChangeAspect="1"/>
            </p:cNvPicPr>
            <p:nvPr/>
          </p:nvPicPr>
          <p:blipFill>
            <a:blip r:embed="rId3"/>
            <a:stretch>
              <a:fillRect/>
            </a:stretch>
          </p:blipFill>
          <p:spPr>
            <a:xfrm>
              <a:off x="7879" y="1890"/>
              <a:ext cx="4500" cy="4500"/>
            </a:xfrm>
            <a:prstGeom prst="rect">
              <a:avLst/>
            </a:prstGeom>
            <a:noFill/>
            <a:ln w="9525">
              <a:noFill/>
            </a:ln>
          </p:spPr>
        </p:pic>
        <p:pic>
          <p:nvPicPr>
            <p:cNvPr id="3" name="图片 -2147482502"/>
            <p:cNvPicPr>
              <a:picLocks noChangeAspect="1"/>
            </p:cNvPicPr>
            <p:nvPr/>
          </p:nvPicPr>
          <p:blipFill>
            <a:blip r:embed="rId4"/>
            <a:stretch>
              <a:fillRect/>
            </a:stretch>
          </p:blipFill>
          <p:spPr>
            <a:xfrm>
              <a:off x="13170" y="1890"/>
              <a:ext cx="4500" cy="4500"/>
            </a:xfrm>
            <a:prstGeom prst="rect">
              <a:avLst/>
            </a:prstGeom>
            <a:noFill/>
            <a:ln w="9525">
              <a:noFill/>
            </a:ln>
          </p:spPr>
        </p:pic>
      </p:grpSp>
      <p:sp>
        <p:nvSpPr>
          <p:cNvPr id="46" name="文本框 45"/>
          <p:cNvSpPr txBox="1"/>
          <p:nvPr/>
        </p:nvSpPr>
        <p:spPr>
          <a:xfrm>
            <a:off x="1121410" y="4612640"/>
            <a:ext cx="3221990" cy="645160"/>
          </a:xfrm>
          <a:prstGeom prst="rect">
            <a:avLst/>
          </a:prstGeom>
          <a:noFill/>
          <a:ln>
            <a:solidFill>
              <a:schemeClr val="tx1"/>
            </a:solidFill>
            <a:prstDash val="dash"/>
          </a:ln>
        </p:spPr>
        <p:txBody>
          <a:bodyPr wrap="square" rtlCol="0">
            <a:spAutoFit/>
          </a:bodyPr>
          <a:p>
            <a:r>
              <a:rPr lang="zh-CN" altLang="en-US">
                <a:solidFill>
                  <a:srgbClr val="FF0000"/>
                </a:solidFill>
                <a:latin typeface="微软雅黑" panose="020B0503020204020204" pitchFamily="34" charset="-122"/>
                <a:ea typeface="微软雅黑" panose="020B0503020204020204" pitchFamily="34" charset="-122"/>
              </a:rPr>
              <a:t>中控室张贴标志不规范，应该张贴中控重地闲人免进标识</a:t>
            </a: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121410" y="5497830"/>
            <a:ext cx="3221990" cy="922020"/>
          </a:xfrm>
          <a:prstGeom prst="rect">
            <a:avLst/>
          </a:prstGeom>
          <a:noFill/>
        </p:spPr>
        <p:txBody>
          <a:bodyPr wrap="square" rtlCol="0">
            <a:spAutoFit/>
          </a:bodyPr>
          <a:p>
            <a:pPr>
              <a:buClrTx/>
              <a:buSzTx/>
              <a:buFontTx/>
            </a:pPr>
            <a:r>
              <a:rPr lang="zh-CN" altLang="en-US">
                <a:latin typeface="微软雅黑" panose="020B0503020204020204" pitchFamily="34" charset="-122"/>
                <a:ea typeface="微软雅黑" panose="020B0503020204020204" pitchFamily="34" charset="-122"/>
              </a:rPr>
              <a:t>安全生产等级评定技术规范</a:t>
            </a:r>
            <a:endParaRPr lang="zh-CN" altLang="en-US">
              <a:latin typeface="微软雅黑" panose="020B0503020204020204" pitchFamily="34" charset="-122"/>
              <a:ea typeface="微软雅黑" panose="020B0503020204020204" pitchFamily="34" charset="-122"/>
            </a:endParaRPr>
          </a:p>
          <a:p>
            <a:pPr>
              <a:buClrTx/>
              <a:buSzTx/>
              <a:buFontTx/>
            </a:pPr>
            <a:r>
              <a:rPr lang="zh-CN" altLang="en-US">
                <a:latin typeface="微软雅黑" panose="020B0503020204020204" pitchFamily="34" charset="-122"/>
                <a:ea typeface="微软雅黑" panose="020B0503020204020204" pitchFamily="34" charset="-122"/>
              </a:rPr>
              <a:t>第 2 部分：安全生产通用要求3.7.12.4</a:t>
            </a:r>
            <a:endParaRPr lang="zh-CN" altLang="en-US">
              <a:latin typeface="微软雅黑" panose="020B0503020204020204" pitchFamily="34" charset="-122"/>
              <a:ea typeface="微软雅黑" panose="020B0503020204020204" pitchFamily="34" charset="-122"/>
            </a:endParaRPr>
          </a:p>
        </p:txBody>
      </p:sp>
      <p:sp>
        <p:nvSpPr>
          <p:cNvPr id="48" name="椭圆 47"/>
          <p:cNvSpPr/>
          <p:nvPr/>
        </p:nvSpPr>
        <p:spPr>
          <a:xfrm>
            <a:off x="3000375" y="2212340"/>
            <a:ext cx="1000125" cy="1000125"/>
          </a:xfrm>
          <a:prstGeom prst="ellipse">
            <a:avLst/>
          </a:prstGeom>
          <a:noFill/>
          <a:ln w="57150">
            <a:solidFill>
              <a:srgbClr val="FFFF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椭圆 48"/>
          <p:cNvSpPr/>
          <p:nvPr/>
        </p:nvSpPr>
        <p:spPr>
          <a:xfrm>
            <a:off x="5595620" y="2345055"/>
            <a:ext cx="1000125" cy="1000125"/>
          </a:xfrm>
          <a:prstGeom prst="ellipse">
            <a:avLst/>
          </a:prstGeom>
          <a:noFill/>
          <a:ln w="57150">
            <a:solidFill>
              <a:srgbClr val="FFFF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文本框 49"/>
          <p:cNvSpPr txBox="1"/>
          <p:nvPr/>
        </p:nvSpPr>
        <p:spPr>
          <a:xfrm>
            <a:off x="4484370" y="4612640"/>
            <a:ext cx="3221990" cy="922020"/>
          </a:xfrm>
          <a:prstGeom prst="rect">
            <a:avLst/>
          </a:prstGeom>
          <a:noFill/>
          <a:ln>
            <a:solidFill>
              <a:schemeClr val="tx1"/>
            </a:solidFill>
            <a:prstDash val="dash"/>
          </a:ln>
        </p:spPr>
        <p:txBody>
          <a:bodyPr wrap="square" rtlCol="0">
            <a:spAutoFit/>
          </a:bodyPr>
          <a:p>
            <a:r>
              <a:rPr lang="zh-CN" altLang="en-US">
                <a:solidFill>
                  <a:srgbClr val="FF0000"/>
                </a:solidFill>
                <a:latin typeface="微软雅黑" panose="020B0503020204020204" pitchFamily="34" charset="-122"/>
                <a:ea typeface="微软雅黑" panose="020B0503020204020204" pitchFamily="34" charset="-122"/>
              </a:rPr>
              <a:t>中控室未张贴竣工平面图，消防平面图，重点部位图，安全出口布置图</a:t>
            </a: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4489450" y="5636260"/>
            <a:ext cx="3221990" cy="645160"/>
          </a:xfrm>
          <a:prstGeom prst="rect">
            <a:avLst/>
          </a:prstGeom>
          <a:noFill/>
        </p:spPr>
        <p:txBody>
          <a:bodyPr wrap="square" rtlCol="0">
            <a:spAutoFit/>
          </a:bodyPr>
          <a:p>
            <a:pPr>
              <a:buClrTx/>
              <a:buSzTx/>
              <a:buFontTx/>
            </a:pPr>
            <a:r>
              <a:rPr lang="zh-CN" altLang="en-US">
                <a:latin typeface="微软雅黑" panose="020B0503020204020204" pitchFamily="34" charset="-122"/>
                <a:ea typeface="微软雅黑" panose="020B0503020204020204" pitchFamily="34" charset="-122"/>
              </a:rPr>
              <a:t>GB25506-2010《消防控制室通用技术要求》</a:t>
            </a:r>
            <a:r>
              <a:rPr lang="en-US" altLang="zh-CN">
                <a:latin typeface="微软雅黑" panose="020B0503020204020204" pitchFamily="34" charset="-122"/>
                <a:ea typeface="微软雅黑" panose="020B0503020204020204" pitchFamily="34" charset="-122"/>
              </a:rPr>
              <a:t>4.1</a:t>
            </a:r>
            <a:endParaRPr lang="en-US" altLang="zh-CN">
              <a:latin typeface="微软雅黑" panose="020B0503020204020204" pitchFamily="34" charset="-122"/>
              <a:ea typeface="微软雅黑" panose="020B0503020204020204" pitchFamily="34" charset="-122"/>
            </a:endParaRPr>
          </a:p>
        </p:txBody>
      </p:sp>
      <p:sp>
        <p:nvSpPr>
          <p:cNvPr id="52" name="椭圆 51"/>
          <p:cNvSpPr/>
          <p:nvPr/>
        </p:nvSpPr>
        <p:spPr>
          <a:xfrm>
            <a:off x="8323580" y="2082165"/>
            <a:ext cx="1000125" cy="1000125"/>
          </a:xfrm>
          <a:prstGeom prst="ellipse">
            <a:avLst/>
          </a:prstGeom>
          <a:noFill/>
          <a:ln w="57150">
            <a:solidFill>
              <a:srgbClr val="FFFF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文本框 52"/>
          <p:cNvSpPr txBox="1"/>
          <p:nvPr/>
        </p:nvSpPr>
        <p:spPr>
          <a:xfrm>
            <a:off x="7849235" y="4612640"/>
            <a:ext cx="3221990" cy="368300"/>
          </a:xfrm>
          <a:prstGeom prst="rect">
            <a:avLst/>
          </a:prstGeom>
          <a:noFill/>
          <a:ln>
            <a:solidFill>
              <a:schemeClr val="tx1"/>
            </a:solidFill>
            <a:prstDash val="dash"/>
          </a:ln>
        </p:spPr>
        <p:txBody>
          <a:bodyPr wrap="square" rtlCol="0">
            <a:spAutoFit/>
          </a:bodyPr>
          <a:p>
            <a:pPr algn="ctr"/>
            <a:r>
              <a:rPr lang="zh-CN" altLang="en-US">
                <a:solidFill>
                  <a:srgbClr val="FF0000"/>
                </a:solidFill>
                <a:latin typeface="微软雅黑" panose="020B0503020204020204" pitchFamily="34" charset="-122"/>
                <a:ea typeface="微软雅黑" panose="020B0503020204020204" pitchFamily="34" charset="-122"/>
              </a:rPr>
              <a:t>中控室未安装应急灯</a:t>
            </a: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7849235" y="5699760"/>
            <a:ext cx="3221990" cy="645160"/>
          </a:xfrm>
          <a:prstGeom prst="rect">
            <a:avLst/>
          </a:prstGeom>
          <a:noFill/>
        </p:spPr>
        <p:txBody>
          <a:bodyPr wrap="square" rtlCol="0">
            <a:spAutoFit/>
          </a:bodyPr>
          <a:p>
            <a:pPr>
              <a:buClrTx/>
              <a:buSzTx/>
              <a:buFontTx/>
            </a:pPr>
            <a:r>
              <a:rPr>
                <a:latin typeface="微软雅黑" panose="020B0503020204020204" pitchFamily="34" charset="-122"/>
                <a:ea typeface="微软雅黑" panose="020B0503020204020204" pitchFamily="34" charset="-122"/>
              </a:rPr>
              <a:t>《建筑设计防火规范》</a:t>
            </a:r>
            <a:r>
              <a:rPr lang="en-US">
                <a:latin typeface="微软雅黑" panose="020B0503020204020204" pitchFamily="34" charset="-122"/>
                <a:ea typeface="微软雅黑" panose="020B0503020204020204" pitchFamily="34" charset="-122"/>
              </a:rPr>
              <a:t>2018</a:t>
            </a:r>
            <a:r>
              <a:rPr lang="zh-CN">
                <a:latin typeface="微软雅黑" panose="020B0503020204020204" pitchFamily="34" charset="-122"/>
                <a:ea typeface="微软雅黑" panose="020B0503020204020204" pitchFamily="34" charset="-122"/>
              </a:rPr>
              <a:t>版本</a:t>
            </a:r>
            <a:r>
              <a:rPr lang="en-US" altLang="zh-CN">
                <a:latin typeface="微软雅黑" panose="020B0503020204020204" pitchFamily="34" charset="-122"/>
                <a:ea typeface="微软雅黑" panose="020B0503020204020204" pitchFamily="34" charset="-122"/>
              </a:rPr>
              <a:t>10.3.3</a:t>
            </a:r>
            <a:endParaRPr lang="en-US" altLang="zh-CN">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checker/>
      </p:transition>
    </mc:Choice>
    <mc:Fallback>
      <p:transition spd="slow" advClick="0" advTm="0">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pic>
        <p:nvPicPr>
          <p:cNvPr id="2" name="图片 -2147482492"/>
          <p:cNvPicPr>
            <a:picLocks noChangeAspect="1"/>
          </p:cNvPicPr>
          <p:nvPr/>
        </p:nvPicPr>
        <p:blipFill>
          <a:blip r:embed="rId2"/>
          <a:stretch>
            <a:fillRect/>
          </a:stretch>
        </p:blipFill>
        <p:spPr>
          <a:xfrm>
            <a:off x="8031480" y="1374140"/>
            <a:ext cx="2857500" cy="2857500"/>
          </a:xfrm>
          <a:prstGeom prst="rect">
            <a:avLst/>
          </a:prstGeom>
          <a:noFill/>
          <a:ln w="9525">
            <a:noFill/>
          </a:ln>
        </p:spPr>
      </p:pic>
      <p:pic>
        <p:nvPicPr>
          <p:cNvPr id="3" name="图片 -2147482407"/>
          <p:cNvPicPr>
            <a:picLocks noChangeAspect="1"/>
          </p:cNvPicPr>
          <p:nvPr/>
        </p:nvPicPr>
        <p:blipFill>
          <a:blip r:embed="rId3"/>
          <a:stretch>
            <a:fillRect/>
          </a:stretch>
        </p:blipFill>
        <p:spPr>
          <a:xfrm>
            <a:off x="4758690" y="1374140"/>
            <a:ext cx="2857500" cy="2857500"/>
          </a:xfrm>
          <a:prstGeom prst="rect">
            <a:avLst/>
          </a:prstGeom>
          <a:noFill/>
          <a:ln w="9525">
            <a:noFill/>
          </a:ln>
        </p:spPr>
      </p:pic>
      <p:pic>
        <p:nvPicPr>
          <p:cNvPr id="4" name="图片 -2147482500"/>
          <p:cNvPicPr>
            <a:picLocks noChangeAspect="1"/>
          </p:cNvPicPr>
          <p:nvPr/>
        </p:nvPicPr>
        <p:blipFill>
          <a:blip r:embed="rId4"/>
          <a:stretch>
            <a:fillRect/>
          </a:stretch>
        </p:blipFill>
        <p:spPr>
          <a:xfrm>
            <a:off x="1485900" y="1416050"/>
            <a:ext cx="2857500" cy="2857500"/>
          </a:xfrm>
          <a:prstGeom prst="rect">
            <a:avLst/>
          </a:prstGeom>
          <a:noFill/>
          <a:ln w="9525">
            <a:noFill/>
          </a:ln>
        </p:spPr>
      </p:pic>
      <p:sp>
        <p:nvSpPr>
          <p:cNvPr id="46" name="文本框 45"/>
          <p:cNvSpPr txBox="1"/>
          <p:nvPr/>
        </p:nvSpPr>
        <p:spPr>
          <a:xfrm>
            <a:off x="1121410" y="4612640"/>
            <a:ext cx="3221990" cy="645160"/>
          </a:xfrm>
          <a:prstGeom prst="rect">
            <a:avLst/>
          </a:prstGeom>
          <a:noFill/>
          <a:ln>
            <a:solidFill>
              <a:schemeClr val="tx1"/>
            </a:solidFill>
            <a:prstDash val="dash"/>
          </a:ln>
        </p:spPr>
        <p:txBody>
          <a:bodyPr wrap="square" rtlCol="0">
            <a:spAutoFit/>
          </a:bodyPr>
          <a:p>
            <a:r>
              <a:rPr lang="zh-CN" altLang="en-US">
                <a:solidFill>
                  <a:srgbClr val="FF0000"/>
                </a:solidFill>
                <a:latin typeface="微软雅黑" panose="020B0503020204020204" pitchFamily="34" charset="-122"/>
                <a:ea typeface="微软雅黑" panose="020B0503020204020204" pitchFamily="34" charset="-122"/>
              </a:rPr>
              <a:t>中控室值班记录有代签，且故障无记录</a:t>
            </a: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121410" y="5497830"/>
            <a:ext cx="3221990" cy="645160"/>
          </a:xfrm>
          <a:prstGeom prst="rect">
            <a:avLst/>
          </a:prstGeom>
          <a:noFill/>
        </p:spPr>
        <p:txBody>
          <a:bodyPr wrap="square" rtlCol="0">
            <a:spAutoFit/>
          </a:bodyPr>
          <a:p>
            <a:pPr>
              <a:buClrTx/>
              <a:buSzTx/>
              <a:buFontTx/>
            </a:pPr>
            <a:r>
              <a:rPr lang="zh-CN" altLang="en-US">
                <a:latin typeface="微软雅黑" panose="020B0503020204020204" pitchFamily="34" charset="-122"/>
                <a:ea typeface="微软雅黑" panose="020B0503020204020204" pitchFamily="34" charset="-122"/>
              </a:rPr>
              <a:t>GB25201-2010《建筑消防设施的维护管理》第5.2条</a:t>
            </a:r>
            <a:endParaRPr lang="zh-CN" altLang="en-US">
              <a:latin typeface="微软雅黑" panose="020B0503020204020204" pitchFamily="34" charset="-122"/>
              <a:ea typeface="微软雅黑" panose="020B0503020204020204" pitchFamily="34" charset="-122"/>
            </a:endParaRPr>
          </a:p>
        </p:txBody>
      </p:sp>
      <p:sp>
        <p:nvSpPr>
          <p:cNvPr id="48" name="椭圆 47"/>
          <p:cNvSpPr/>
          <p:nvPr/>
        </p:nvSpPr>
        <p:spPr>
          <a:xfrm>
            <a:off x="2347595" y="2302510"/>
            <a:ext cx="1000125" cy="1000125"/>
          </a:xfrm>
          <a:prstGeom prst="ellipse">
            <a:avLst/>
          </a:prstGeom>
          <a:noFill/>
          <a:ln w="57150">
            <a:solidFill>
              <a:srgbClr val="FFFF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椭圆 48"/>
          <p:cNvSpPr/>
          <p:nvPr/>
        </p:nvSpPr>
        <p:spPr>
          <a:xfrm>
            <a:off x="5532120" y="1523365"/>
            <a:ext cx="1000125" cy="1000125"/>
          </a:xfrm>
          <a:prstGeom prst="ellipse">
            <a:avLst/>
          </a:prstGeom>
          <a:noFill/>
          <a:ln w="57150">
            <a:solidFill>
              <a:srgbClr val="FFFF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文本框 49"/>
          <p:cNvSpPr txBox="1"/>
          <p:nvPr/>
        </p:nvSpPr>
        <p:spPr>
          <a:xfrm>
            <a:off x="4489450" y="4751070"/>
            <a:ext cx="3221990" cy="368300"/>
          </a:xfrm>
          <a:prstGeom prst="rect">
            <a:avLst/>
          </a:prstGeom>
          <a:noFill/>
          <a:ln>
            <a:solidFill>
              <a:schemeClr val="tx1"/>
            </a:solidFill>
            <a:prstDash val="dash"/>
          </a:ln>
        </p:spPr>
        <p:txBody>
          <a:bodyPr wrap="square" rtlCol="0">
            <a:spAutoFit/>
          </a:bodyPr>
          <a:p>
            <a:r>
              <a:rPr lang="zh-CN" altLang="en-US">
                <a:solidFill>
                  <a:srgbClr val="FF0000"/>
                </a:solidFill>
                <a:latin typeface="微软雅黑" panose="020B0503020204020204" pitchFamily="34" charset="-122"/>
                <a:ea typeface="微软雅黑" panose="020B0503020204020204" pitchFamily="34" charset="-122"/>
              </a:rPr>
              <a:t>中控室CRT故障，无法显示</a:t>
            </a: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4489450" y="5497830"/>
            <a:ext cx="3221990" cy="645160"/>
          </a:xfrm>
          <a:prstGeom prst="rect">
            <a:avLst/>
          </a:prstGeom>
          <a:noFill/>
        </p:spPr>
        <p:txBody>
          <a:bodyPr wrap="square" rtlCol="0">
            <a:spAutoFit/>
          </a:bodyPr>
          <a:p>
            <a:pPr>
              <a:buClrTx/>
              <a:buSzTx/>
              <a:buFontTx/>
            </a:pPr>
            <a:r>
              <a:rPr lang="zh-CN" altLang="en-US">
                <a:latin typeface="微软雅黑" panose="020B0503020204020204" pitchFamily="34" charset="-122"/>
                <a:ea typeface="微软雅黑" panose="020B0503020204020204" pitchFamily="34" charset="-122"/>
              </a:rPr>
              <a:t>GB25506-2010《消防控制室通用技术要求》</a:t>
            </a:r>
            <a:r>
              <a:rPr lang="en-US" altLang="zh-CN">
                <a:latin typeface="微软雅黑" panose="020B0503020204020204" pitchFamily="34" charset="-122"/>
                <a:ea typeface="微软雅黑" panose="020B0503020204020204" pitchFamily="34" charset="-122"/>
              </a:rPr>
              <a:t>5</a:t>
            </a:r>
            <a:r>
              <a:rPr lang="en-US" altLang="zh-CN">
                <a:latin typeface="微软雅黑" panose="020B0503020204020204" pitchFamily="34" charset="-122"/>
                <a:ea typeface="微软雅黑" panose="020B0503020204020204" pitchFamily="34" charset="-122"/>
              </a:rPr>
              <a:t>.1</a:t>
            </a:r>
            <a:endParaRPr lang="en-US" altLang="zh-CN">
              <a:latin typeface="微软雅黑" panose="020B0503020204020204" pitchFamily="34" charset="-122"/>
              <a:ea typeface="微软雅黑" panose="020B0503020204020204" pitchFamily="34" charset="-122"/>
            </a:endParaRPr>
          </a:p>
        </p:txBody>
      </p:sp>
      <p:sp>
        <p:nvSpPr>
          <p:cNvPr id="52" name="椭圆 51"/>
          <p:cNvSpPr/>
          <p:nvPr/>
        </p:nvSpPr>
        <p:spPr>
          <a:xfrm>
            <a:off x="8636000" y="1629410"/>
            <a:ext cx="1000125" cy="1000125"/>
          </a:xfrm>
          <a:prstGeom prst="ellipse">
            <a:avLst/>
          </a:prstGeom>
          <a:noFill/>
          <a:ln w="57150">
            <a:solidFill>
              <a:srgbClr val="FFFF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3556000" y="3302635"/>
            <a:ext cx="5080000" cy="252730"/>
          </a:xfrm>
          <a:prstGeom prst="rect">
            <a:avLst/>
          </a:prstGeom>
          <a:noFill/>
          <a:ln w="9525">
            <a:noFill/>
          </a:ln>
        </p:spPr>
        <p:txBody>
          <a:bodyPr>
            <a:spAutoFit/>
          </a:bodyPr>
          <a:p>
            <a:pPr indent="0"/>
            <a:r>
              <a:rPr lang="en-US" sz="1050" b="1">
                <a:solidFill>
                  <a:srgbClr val="333333"/>
                </a:solidFill>
                <a:latin typeface="微软雅黑" panose="020B0503020204020204" pitchFamily="34" charset="-122"/>
                <a:ea typeface="宋体" panose="02010600030101010101" pitchFamily="2" charset="-122"/>
              </a:rPr>
              <a:t>10.3.3 </a:t>
            </a:r>
            <a:endParaRPr lang="zh-CN" altLang="en-US"/>
          </a:p>
        </p:txBody>
      </p:sp>
      <p:sp>
        <p:nvSpPr>
          <p:cNvPr id="53" name="文本框 52"/>
          <p:cNvSpPr txBox="1"/>
          <p:nvPr/>
        </p:nvSpPr>
        <p:spPr>
          <a:xfrm>
            <a:off x="7849235" y="4612640"/>
            <a:ext cx="3221990" cy="922020"/>
          </a:xfrm>
          <a:prstGeom prst="rect">
            <a:avLst/>
          </a:prstGeom>
          <a:noFill/>
          <a:ln>
            <a:solidFill>
              <a:schemeClr val="tx1"/>
            </a:solidFill>
            <a:prstDash val="dash"/>
          </a:ln>
        </p:spPr>
        <p:txBody>
          <a:bodyPr wrap="square" rtlCol="0">
            <a:spAutoFit/>
          </a:bodyPr>
          <a:p>
            <a:r>
              <a:rPr lang="zh-CN" altLang="en-US">
                <a:solidFill>
                  <a:srgbClr val="FF0000"/>
                </a:solidFill>
                <a:latin typeface="微软雅黑" panose="020B0503020204020204" pitchFamily="34" charset="-122"/>
                <a:ea typeface="微软雅黑" panose="020B0503020204020204" pitchFamily="34" charset="-122"/>
              </a:rPr>
              <a:t>中控室门非防火门未向疏散方向开启，且入口处未设置明显标志（至少乙级防火门）</a:t>
            </a:r>
            <a:endParaRPr lang="en-US" altLang="zh-CN">
              <a:solidFill>
                <a:srgbClr val="FF0000"/>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7849235" y="5534660"/>
            <a:ext cx="3221990" cy="645160"/>
          </a:xfrm>
          <a:prstGeom prst="rect">
            <a:avLst/>
          </a:prstGeom>
          <a:noFill/>
        </p:spPr>
        <p:txBody>
          <a:bodyPr wrap="square" rtlCol="0">
            <a:spAutoFit/>
          </a:bodyPr>
          <a:p>
            <a:pPr>
              <a:buClrTx/>
              <a:buSzTx/>
              <a:buFontTx/>
            </a:pPr>
            <a:r>
              <a:rPr>
                <a:latin typeface="微软雅黑" panose="020B0503020204020204" pitchFamily="34" charset="-122"/>
                <a:ea typeface="微软雅黑" panose="020B0503020204020204" pitchFamily="34" charset="-122"/>
              </a:rPr>
              <a:t>《建筑设计防火规范》</a:t>
            </a:r>
            <a:r>
              <a:rPr lang="en-US">
                <a:latin typeface="微软雅黑" panose="020B0503020204020204" pitchFamily="34" charset="-122"/>
                <a:ea typeface="微软雅黑" panose="020B0503020204020204" pitchFamily="34" charset="-122"/>
              </a:rPr>
              <a:t>2018</a:t>
            </a:r>
            <a:r>
              <a:rPr lang="zh-CN">
                <a:latin typeface="微软雅黑" panose="020B0503020204020204" pitchFamily="34" charset="-122"/>
                <a:ea typeface="微软雅黑" panose="020B0503020204020204" pitchFamily="34" charset="-122"/>
              </a:rPr>
              <a:t>版本</a:t>
            </a:r>
            <a:r>
              <a:rPr lang="en-US" altLang="zh-CN">
                <a:latin typeface="微软雅黑" panose="020B0503020204020204" pitchFamily="34" charset="-122"/>
                <a:ea typeface="微软雅黑" panose="020B0503020204020204" pitchFamily="34" charset="-122"/>
              </a:rPr>
              <a:t>6.2.7</a:t>
            </a:r>
            <a:endParaRPr lang="en-US" altLang="zh-CN">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checker/>
      </p:transition>
    </mc:Choice>
    <mc:Fallback>
      <p:transition spd="slow" advClick="0" advTm="0">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pic>
        <p:nvPicPr>
          <p:cNvPr id="2" name="图片 -2147482441"/>
          <p:cNvPicPr>
            <a:picLocks noChangeAspect="1"/>
          </p:cNvPicPr>
          <p:nvPr/>
        </p:nvPicPr>
        <p:blipFill>
          <a:blip r:embed="rId2"/>
          <a:stretch>
            <a:fillRect/>
          </a:stretch>
        </p:blipFill>
        <p:spPr>
          <a:xfrm>
            <a:off x="8031480" y="1374140"/>
            <a:ext cx="2857500" cy="2857500"/>
          </a:xfrm>
          <a:prstGeom prst="rect">
            <a:avLst/>
          </a:prstGeom>
          <a:noFill/>
          <a:ln w="9525">
            <a:noFill/>
          </a:ln>
        </p:spPr>
      </p:pic>
      <p:pic>
        <p:nvPicPr>
          <p:cNvPr id="3" name="图片 -2147482510"/>
          <p:cNvPicPr>
            <a:picLocks noChangeAspect="1"/>
          </p:cNvPicPr>
          <p:nvPr/>
        </p:nvPicPr>
        <p:blipFill>
          <a:blip r:embed="rId3"/>
          <a:stretch>
            <a:fillRect/>
          </a:stretch>
        </p:blipFill>
        <p:spPr>
          <a:xfrm>
            <a:off x="4758690" y="1374140"/>
            <a:ext cx="2857500" cy="2857500"/>
          </a:xfrm>
          <a:prstGeom prst="rect">
            <a:avLst/>
          </a:prstGeom>
          <a:noFill/>
          <a:ln w="9525">
            <a:noFill/>
          </a:ln>
        </p:spPr>
      </p:pic>
      <p:pic>
        <p:nvPicPr>
          <p:cNvPr id="4" name="图片 -2147482478"/>
          <p:cNvPicPr>
            <a:picLocks noChangeAspect="1"/>
          </p:cNvPicPr>
          <p:nvPr/>
        </p:nvPicPr>
        <p:blipFill>
          <a:blip r:embed="rId4"/>
          <a:stretch>
            <a:fillRect/>
          </a:stretch>
        </p:blipFill>
        <p:spPr>
          <a:xfrm>
            <a:off x="1485900" y="1374140"/>
            <a:ext cx="2857500" cy="2857500"/>
          </a:xfrm>
          <a:prstGeom prst="rect">
            <a:avLst/>
          </a:prstGeom>
          <a:noFill/>
          <a:ln w="9525">
            <a:noFill/>
          </a:ln>
        </p:spPr>
      </p:pic>
      <p:sp>
        <p:nvSpPr>
          <p:cNvPr id="46" name="文本框 45"/>
          <p:cNvSpPr txBox="1"/>
          <p:nvPr/>
        </p:nvSpPr>
        <p:spPr>
          <a:xfrm>
            <a:off x="1121410" y="4612640"/>
            <a:ext cx="3221990" cy="645160"/>
          </a:xfrm>
          <a:prstGeom prst="rect">
            <a:avLst/>
          </a:prstGeom>
          <a:noFill/>
          <a:ln>
            <a:solidFill>
              <a:schemeClr val="tx1"/>
            </a:solidFill>
            <a:prstDash val="dash"/>
          </a:ln>
        </p:spPr>
        <p:txBody>
          <a:bodyPr wrap="square" rtlCol="0">
            <a:spAutoFit/>
          </a:bodyPr>
          <a:p>
            <a:r>
              <a:rPr lang="zh-CN" altLang="en-US">
                <a:solidFill>
                  <a:srgbClr val="FF0000"/>
                </a:solidFill>
                <a:latin typeface="微软雅黑" panose="020B0503020204020204" pitchFamily="34" charset="-122"/>
                <a:ea typeface="微软雅黑" panose="020B0503020204020204" pitchFamily="34" charset="-122"/>
              </a:rPr>
              <a:t>中控室值班人员不足，不能保证每班</a:t>
            </a:r>
            <a:r>
              <a:rPr lang="en-US" altLang="zh-CN">
                <a:solidFill>
                  <a:srgbClr val="FF0000"/>
                </a:solidFill>
                <a:latin typeface="微软雅黑" panose="020B0503020204020204" pitchFamily="34" charset="-122"/>
                <a:ea typeface="微软雅黑" panose="020B0503020204020204" pitchFamily="34" charset="-122"/>
              </a:rPr>
              <a:t>2</a:t>
            </a:r>
            <a:r>
              <a:rPr lang="zh-CN" altLang="en-US">
                <a:solidFill>
                  <a:srgbClr val="FF0000"/>
                </a:solidFill>
                <a:latin typeface="微软雅黑" panose="020B0503020204020204" pitchFamily="34" charset="-122"/>
                <a:ea typeface="微软雅黑" panose="020B0503020204020204" pitchFamily="34" charset="-122"/>
              </a:rPr>
              <a:t>人持证上岗</a:t>
            </a: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121410" y="5497830"/>
            <a:ext cx="3221990" cy="645160"/>
          </a:xfrm>
          <a:prstGeom prst="rect">
            <a:avLst/>
          </a:prstGeom>
          <a:noFill/>
        </p:spPr>
        <p:txBody>
          <a:bodyPr wrap="square" rtlCol="0">
            <a:spAutoFit/>
          </a:bodyPr>
          <a:p>
            <a:pPr>
              <a:buClrTx/>
              <a:buSzTx/>
              <a:buFontTx/>
            </a:pPr>
            <a:r>
              <a:rPr lang="zh-CN" altLang="en-US">
                <a:latin typeface="微软雅黑" panose="020B0503020204020204" pitchFamily="34" charset="-122"/>
                <a:ea typeface="微软雅黑" panose="020B0503020204020204" pitchFamily="34" charset="-122"/>
              </a:rPr>
              <a:t>GB25506-2010《消防控制室通用技术要求》4.2.1.1</a:t>
            </a:r>
            <a:endParaRPr lang="zh-CN" altLang="en-US">
              <a:latin typeface="微软雅黑" panose="020B0503020204020204" pitchFamily="34" charset="-122"/>
              <a:ea typeface="微软雅黑" panose="020B0503020204020204" pitchFamily="34" charset="-122"/>
            </a:endParaRPr>
          </a:p>
        </p:txBody>
      </p:sp>
      <p:sp>
        <p:nvSpPr>
          <p:cNvPr id="48" name="椭圆 47"/>
          <p:cNvSpPr/>
          <p:nvPr/>
        </p:nvSpPr>
        <p:spPr>
          <a:xfrm>
            <a:off x="2495550" y="2133600"/>
            <a:ext cx="1000125" cy="1000125"/>
          </a:xfrm>
          <a:prstGeom prst="ellipse">
            <a:avLst/>
          </a:prstGeom>
          <a:noFill/>
          <a:ln w="57150">
            <a:solidFill>
              <a:srgbClr val="FFFF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椭圆 48"/>
          <p:cNvSpPr/>
          <p:nvPr/>
        </p:nvSpPr>
        <p:spPr>
          <a:xfrm>
            <a:off x="5458460" y="2038985"/>
            <a:ext cx="1000125" cy="1000125"/>
          </a:xfrm>
          <a:prstGeom prst="ellipse">
            <a:avLst/>
          </a:prstGeom>
          <a:noFill/>
          <a:ln w="57150">
            <a:solidFill>
              <a:srgbClr val="FFFF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文本框 49"/>
          <p:cNvSpPr txBox="1"/>
          <p:nvPr/>
        </p:nvSpPr>
        <p:spPr>
          <a:xfrm>
            <a:off x="4489450" y="4612640"/>
            <a:ext cx="3221990" cy="645160"/>
          </a:xfrm>
          <a:prstGeom prst="rect">
            <a:avLst/>
          </a:prstGeom>
          <a:noFill/>
          <a:ln>
            <a:solidFill>
              <a:schemeClr val="tx1"/>
            </a:solidFill>
            <a:prstDash val="dash"/>
          </a:ln>
        </p:spPr>
        <p:txBody>
          <a:bodyPr wrap="square" rtlCol="0">
            <a:spAutoFit/>
          </a:bodyPr>
          <a:p>
            <a:r>
              <a:rPr lang="zh-CN" altLang="en-US">
                <a:solidFill>
                  <a:srgbClr val="FF0000"/>
                </a:solidFill>
                <a:latin typeface="微软雅黑" panose="020B0503020204020204" pitchFamily="34" charset="-122"/>
                <a:ea typeface="微软雅黑" panose="020B0503020204020204" pitchFamily="34" charset="-122"/>
              </a:rPr>
              <a:t>中控室不能控制所有电梯全部回降首层</a:t>
            </a: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4485005" y="5534660"/>
            <a:ext cx="3221990" cy="645160"/>
          </a:xfrm>
          <a:prstGeom prst="rect">
            <a:avLst/>
          </a:prstGeom>
          <a:noFill/>
        </p:spPr>
        <p:txBody>
          <a:bodyPr wrap="square" rtlCol="0">
            <a:spAutoFit/>
          </a:bodyPr>
          <a:p>
            <a:pPr>
              <a:buClrTx/>
              <a:buSzTx/>
              <a:buFontTx/>
            </a:pPr>
            <a:r>
              <a:rPr lang="zh-CN" altLang="en-US">
                <a:latin typeface="微软雅黑" panose="020B0503020204020204" pitchFamily="34" charset="-122"/>
                <a:ea typeface="微软雅黑" panose="020B0503020204020204" pitchFamily="34" charset="-122"/>
              </a:rPr>
              <a:t>GB25506-2010《消防控制室通用技术要求》</a:t>
            </a:r>
            <a:r>
              <a:rPr lang="en-US" altLang="zh-CN">
                <a:latin typeface="微软雅黑" panose="020B0503020204020204" pitchFamily="34" charset="-122"/>
                <a:ea typeface="微软雅黑" panose="020B0503020204020204" pitchFamily="34" charset="-122"/>
              </a:rPr>
              <a:t>5.3.10</a:t>
            </a:r>
            <a:endParaRPr lang="en-US" altLang="zh-CN">
              <a:latin typeface="微软雅黑" panose="020B0503020204020204" pitchFamily="34" charset="-122"/>
              <a:ea typeface="微软雅黑" panose="020B0503020204020204" pitchFamily="34" charset="-122"/>
            </a:endParaRPr>
          </a:p>
        </p:txBody>
      </p:sp>
      <p:sp>
        <p:nvSpPr>
          <p:cNvPr id="52" name="椭圆 51"/>
          <p:cNvSpPr/>
          <p:nvPr/>
        </p:nvSpPr>
        <p:spPr>
          <a:xfrm>
            <a:off x="8162290" y="2493010"/>
            <a:ext cx="1000125" cy="1000125"/>
          </a:xfrm>
          <a:prstGeom prst="ellipse">
            <a:avLst/>
          </a:prstGeom>
          <a:noFill/>
          <a:ln w="57150">
            <a:solidFill>
              <a:srgbClr val="FFFF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文本框 52"/>
          <p:cNvSpPr txBox="1"/>
          <p:nvPr/>
        </p:nvSpPr>
        <p:spPr>
          <a:xfrm>
            <a:off x="7849235" y="4612640"/>
            <a:ext cx="3221990" cy="368300"/>
          </a:xfrm>
          <a:prstGeom prst="rect">
            <a:avLst/>
          </a:prstGeom>
          <a:noFill/>
          <a:ln>
            <a:solidFill>
              <a:schemeClr val="tx1"/>
            </a:solidFill>
            <a:prstDash val="dash"/>
          </a:ln>
        </p:spPr>
        <p:txBody>
          <a:bodyPr wrap="square" rtlCol="0">
            <a:spAutoFit/>
          </a:bodyPr>
          <a:p>
            <a:pPr algn="ctr"/>
            <a:r>
              <a:rPr lang="zh-CN" altLang="en-US">
                <a:solidFill>
                  <a:srgbClr val="FF0000"/>
                </a:solidFill>
                <a:latin typeface="微软雅黑" panose="020B0503020204020204" pitchFamily="34" charset="-122"/>
                <a:ea typeface="微软雅黑" panose="020B0503020204020204" pitchFamily="34" charset="-122"/>
              </a:rPr>
              <a:t>中控室未配备消防器材</a:t>
            </a:r>
            <a:endParaRPr lang="en-US" altLang="zh-CN">
              <a:solidFill>
                <a:srgbClr val="FF0000"/>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7849235" y="5534660"/>
            <a:ext cx="3221990" cy="922020"/>
          </a:xfrm>
          <a:prstGeom prst="rect">
            <a:avLst/>
          </a:prstGeom>
          <a:noFill/>
        </p:spPr>
        <p:txBody>
          <a:bodyPr wrap="square" rtlCol="0">
            <a:spAutoFit/>
          </a:bodyPr>
          <a:p>
            <a:pPr>
              <a:buClrTx/>
              <a:buSzTx/>
              <a:buFontTx/>
            </a:pPr>
            <a:r>
              <a:rPr>
                <a:latin typeface="微软雅黑" panose="020B0503020204020204" pitchFamily="34" charset="-122"/>
                <a:ea typeface="微软雅黑" panose="020B0503020204020204" pitchFamily="34" charset="-122"/>
              </a:rPr>
              <a:t>安全生产等级评定技术规范</a:t>
            </a:r>
            <a:endParaRPr>
              <a:latin typeface="微软雅黑" panose="020B0503020204020204" pitchFamily="34" charset="-122"/>
              <a:ea typeface="微软雅黑" panose="020B0503020204020204" pitchFamily="34" charset="-122"/>
            </a:endParaRPr>
          </a:p>
          <a:p>
            <a:pPr>
              <a:buClrTx/>
              <a:buSzTx/>
              <a:buFontTx/>
            </a:pPr>
            <a:r>
              <a:rPr>
                <a:latin typeface="微软雅黑" panose="020B0503020204020204" pitchFamily="34" charset="-122"/>
                <a:ea typeface="微软雅黑" panose="020B0503020204020204" pitchFamily="34" charset="-122"/>
              </a:rPr>
              <a:t>第 2 部分：安全生产通用要求</a:t>
            </a:r>
            <a:r>
              <a:rPr lang="en-US" altLang="zh-CN">
                <a:latin typeface="微软雅黑" panose="020B0503020204020204" pitchFamily="34" charset="-122"/>
                <a:ea typeface="微软雅黑" panose="020B0503020204020204" pitchFamily="34" charset="-122"/>
              </a:rPr>
              <a:t>3.7.12.5</a:t>
            </a:r>
            <a:endParaRPr lang="en-US" altLang="zh-CN">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checker/>
      </p:transition>
    </mc:Choice>
    <mc:Fallback>
      <p:transition spd="slow" advClick="0" advTm="0">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10500" y="4149090"/>
            <a:ext cx="396113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ISPRING_PRESENTATION_TITLE" val="PowerPoint 演示文稿"/>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988</Words>
  <Application>WPS 演示</Application>
  <PresentationFormat>宽屏</PresentationFormat>
  <Paragraphs>77</Paragraphs>
  <Slides>7</Slides>
  <Notes>33</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vt:i4>
      </vt:variant>
    </vt:vector>
  </HeadingPairs>
  <TitlesOfParts>
    <vt:vector size="18" baseType="lpstr">
      <vt:lpstr>Arial</vt:lpstr>
      <vt:lpstr>宋体</vt:lpstr>
      <vt:lpstr>Wingdings</vt:lpstr>
      <vt:lpstr>微软雅黑</vt:lpstr>
      <vt:lpstr>Calibri</vt:lpstr>
      <vt:lpstr>Arial Unicode MS</vt:lpstr>
      <vt:lpstr>Calibri Light</vt:lpstr>
      <vt:lpstr>楷体</vt:lpstr>
      <vt:lpstr>汉仪旗黑-85S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冯帅</dc:creator>
  <cp:lastModifiedBy>little fairy</cp:lastModifiedBy>
  <cp:revision>83</cp:revision>
  <dcterms:created xsi:type="dcterms:W3CDTF">2017-12-05T11:50:00Z</dcterms:created>
  <dcterms:modified xsi:type="dcterms:W3CDTF">2024-03-18T05:30:50Z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8DB8541E7C7B45F09E76412FAC710DF6_13</vt:lpwstr>
  </property>
</Properties>
</file>