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408" r:id="rId5"/>
    <p:sldId id="257" r:id="rId6"/>
    <p:sldId id="258" r:id="rId7"/>
    <p:sldId id="259" r:id="rId8"/>
    <p:sldId id="260" r:id="rId9"/>
    <p:sldId id="261" r:id="rId10"/>
    <p:sldId id="262" r:id="rId11"/>
    <p:sldId id="263" r:id="rId12"/>
    <p:sldId id="264" r:id="rId13"/>
    <p:sldId id="265" r:id="rId14"/>
    <p:sldId id="266" r:id="rId15"/>
    <p:sldId id="267" r:id="rId16"/>
    <p:sldId id="339" r:id="rId17"/>
    <p:sldId id="342" r:id="rId18"/>
    <p:sldId id="343" r:id="rId19"/>
    <p:sldId id="344" r:id="rId20"/>
    <p:sldId id="269" r:id="rId21"/>
    <p:sldId id="271" r:id="rId22"/>
    <p:sldId id="345" r:id="rId23"/>
    <p:sldId id="273" r:id="rId24"/>
    <p:sldId id="274" r:id="rId25"/>
    <p:sldId id="346" r:id="rId26"/>
    <p:sldId id="275" r:id="rId27"/>
    <p:sldId id="347" r:id="rId28"/>
    <p:sldId id="280" r:id="rId29"/>
    <p:sldId id="277" r:id="rId30"/>
    <p:sldId id="278" r:id="rId31"/>
    <p:sldId id="348" r:id="rId32"/>
    <p:sldId id="349" r:id="rId33"/>
    <p:sldId id="279" r:id="rId34"/>
    <p:sldId id="282" r:id="rId35"/>
    <p:sldId id="283" r:id="rId36"/>
    <p:sldId id="284" r:id="rId37"/>
    <p:sldId id="285" r:id="rId38"/>
    <p:sldId id="286" r:id="rId39"/>
    <p:sldId id="350" r:id="rId40"/>
    <p:sldId id="351" r:id="rId41"/>
    <p:sldId id="358" r:id="rId42"/>
    <p:sldId id="359" r:id="rId43"/>
    <p:sldId id="360" r:id="rId44"/>
    <p:sldId id="361" r:id="rId45"/>
    <p:sldId id="352" r:id="rId46"/>
    <p:sldId id="289" r:id="rId47"/>
    <p:sldId id="353" r:id="rId48"/>
    <p:sldId id="354" r:id="rId49"/>
    <p:sldId id="355" r:id="rId50"/>
    <p:sldId id="356" r:id="rId51"/>
    <p:sldId id="362" r:id="rId52"/>
    <p:sldId id="363" r:id="rId53"/>
    <p:sldId id="364" r:id="rId54"/>
    <p:sldId id="365" r:id="rId55"/>
    <p:sldId id="366" r:id="rId56"/>
    <p:sldId id="303" r:id="rId57"/>
    <p:sldId id="367" r:id="rId58"/>
    <p:sldId id="368" r:id="rId59"/>
    <p:sldId id="369" r:id="rId60"/>
    <p:sldId id="370" r:id="rId61"/>
    <p:sldId id="372" r:id="rId62"/>
    <p:sldId id="374" r:id="rId63"/>
    <p:sldId id="375" r:id="rId64"/>
    <p:sldId id="316" r:id="rId65"/>
    <p:sldId id="317" r:id="rId66"/>
    <p:sldId id="376" r:id="rId67"/>
    <p:sldId id="377" r:id="rId68"/>
    <p:sldId id="378" r:id="rId69"/>
    <p:sldId id="379" r:id="rId70"/>
    <p:sldId id="381" r:id="rId71"/>
    <p:sldId id="382" r:id="rId72"/>
    <p:sldId id="383" r:id="rId73"/>
    <p:sldId id="384" r:id="rId74"/>
    <p:sldId id="385" r:id="rId75"/>
    <p:sldId id="386" r:id="rId76"/>
    <p:sldId id="387" r:id="rId77"/>
    <p:sldId id="388" r:id="rId78"/>
    <p:sldId id="380" r:id="rId79"/>
    <p:sldId id="390" r:id="rId80"/>
    <p:sldId id="391" r:id="rId81"/>
    <p:sldId id="392" r:id="rId82"/>
    <p:sldId id="393" r:id="rId83"/>
    <p:sldId id="410" r:id="rId84"/>
  </p:sldIdLst>
  <p:sldSz cx="12192000" cy="6858000"/>
  <p:notesSz cx="6858000" cy="9144000"/>
  <p:custDataLst>
    <p:tags r:id="rId8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43C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9"/>
    <p:restoredTop sz="94659"/>
  </p:normalViewPr>
  <p:slideViewPr>
    <p:cSldViewPr snapToGrid="0">
      <p:cViewPr varScale="1">
        <p:scale>
          <a:sx n="105" d="100"/>
          <a:sy n="105" d="100"/>
        </p:scale>
        <p:origin x="840"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9" Type="http://schemas.openxmlformats.org/officeDocument/2006/relationships/tags" Target="tags/tag22.xml"/><Relationship Id="rId88" Type="http://schemas.openxmlformats.org/officeDocument/2006/relationships/commentAuthors" Target="commentAuthors.xml"/><Relationship Id="rId87" Type="http://schemas.openxmlformats.org/officeDocument/2006/relationships/tableStyles" Target="tableStyles.xml"/><Relationship Id="rId86" Type="http://schemas.openxmlformats.org/officeDocument/2006/relationships/viewProps" Target="viewProps.xml"/><Relationship Id="rId85" Type="http://schemas.openxmlformats.org/officeDocument/2006/relationships/presProps" Target="presProps.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8.png"/></Relationships>
</file>

<file path=ppt/drawings/_rels/vmlDrawing3.vml.rels><?xml version="1.0" encoding="UTF-8" standalone="yes"?>
<Relationships xmlns="http://schemas.openxmlformats.org/package/2006/relationships"><Relationship Id="rId5" Type="http://schemas.openxmlformats.org/officeDocument/2006/relationships/image" Target="../media/image102.wmf"/><Relationship Id="rId4" Type="http://schemas.openxmlformats.org/officeDocument/2006/relationships/image" Target="../media/image101.wmf"/><Relationship Id="rId3" Type="http://schemas.openxmlformats.org/officeDocument/2006/relationships/image" Target="../media/image100.wmf"/><Relationship Id="rId2" Type="http://schemas.openxmlformats.org/officeDocument/2006/relationships/image" Target="../media/image99.wmf"/><Relationship Id="rId1" Type="http://schemas.openxmlformats.org/officeDocument/2006/relationships/image" Target="../media/image98.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04.wmf"/><Relationship Id="rId1" Type="http://schemas.openxmlformats.org/officeDocument/2006/relationships/image" Target="../media/image10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00639C-17A6-4254-B5B2-8123DA5A39F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BF9DEE-92C8-4A31-A050-0675857F129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6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6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7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7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7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7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7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7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xml"/></Relationships>
</file>

<file path=ppt/notesSlides/_rels/notesSlide7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8.xml"/></Relationships>
</file>

<file path=ppt/notesSlides/_rels/notesSlide7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9.xml"/></Relationships>
</file>

<file path=ppt/notesSlides/_rels/notesSlide7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BF9DEE-92C8-4A31-A050-0675857F129C}"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BF9DEE-92C8-4A31-A050-0675857F129C}"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BF9DEE-92C8-4A31-A050-0675857F129C}"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BF9DEE-92C8-4A31-A050-0675857F129C}"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BF9DEE-92C8-4A31-A050-0675857F129C}"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BF9DEE-92C8-4A31-A050-0675857F129C}"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BF9DEE-92C8-4A31-A050-0675857F129C}"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BF9DEE-92C8-4A31-A050-0675857F129C}"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BF9DEE-92C8-4A31-A050-0675857F129C}"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BF9DEE-92C8-4A31-A050-0675857F129C}"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BF9DEE-92C8-4A31-A050-0675857F129C}"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BF9DEE-92C8-4A31-A050-0675857F129C}"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BF9DEE-92C8-4A31-A050-0675857F129C}"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BF9DEE-92C8-4A31-A050-0675857F129C}"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BF9DEE-92C8-4A31-A050-0675857F129C}"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BF9DEE-92C8-4A31-A050-0675857F129C}"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BF9DEE-92C8-4A31-A050-0675857F129C}"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BF9DEE-92C8-4A31-A050-0675857F129C}"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BF9DEE-92C8-4A31-A050-0675857F129C}"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BF9DEE-92C8-4A31-A050-0675857F129C}"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BF9DEE-92C8-4A31-A050-0675857F129C}"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BF9DEE-92C8-4A31-A050-0675857F129C}"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BF9DEE-92C8-4A31-A050-0675857F129C}"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BF9DEE-92C8-4A31-A050-0675857F129C}"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BF9DEE-92C8-4A31-A050-0675857F129C}"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BF9DEE-92C8-4A31-A050-0675857F129C}"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BF9DEE-92C8-4A31-A050-0675857F129C}"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BF9DEE-92C8-4A31-A050-0675857F129C}"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BF9DEE-92C8-4A31-A050-0675857F129C}"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BF9DEE-92C8-4A31-A050-0675857F129C}"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BF9DEE-92C8-4A31-A050-0675857F129C}"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1646E8-E857-4786-B5F8-34B63BB25BE5}" type="slidenum">
              <a:rPr lang="en-US" altLang="zh-CN" smtClean="0"/>
            </a:fld>
            <a:endParaRPr lang="en-US" altLang="zh-CN"/>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1646E8-E857-4786-B5F8-34B63BB25BE5}" type="slidenum">
              <a:rPr lang="en-US" altLang="zh-CN" smtClean="0"/>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BF9DEE-92C8-4A31-A050-0675857F129C}"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1646E8-E857-4786-B5F8-34B63BB25BE5}" type="slidenum">
              <a:rPr lang="en-US" altLang="zh-CN" smtClean="0"/>
            </a:fld>
            <a:endParaRPr lang="en-US" altLang="zh-CN"/>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1646E8-E857-4786-B5F8-34B63BB25BE5}" type="slidenum">
              <a:rPr lang="en-US" altLang="zh-CN" smtClean="0"/>
            </a:fld>
            <a:endParaRPr lang="en-US" altLang="zh-CN"/>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BF9DEE-92C8-4A31-A050-0675857F129C}" type="slidenum">
              <a:rPr lang="zh-CN" altLang="en-US" smtClean="0"/>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1646E8-E857-4786-B5F8-34B63BB25BE5}" type="slidenum">
              <a:rPr lang="en-US" altLang="zh-CN" smtClean="0"/>
            </a:fld>
            <a:endParaRPr lang="en-US" altLang="zh-CN"/>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1646E8-E857-4786-B5F8-34B63BB25BE5}" type="slidenum">
              <a:rPr lang="en-US" altLang="zh-CN" smtClean="0"/>
            </a:fld>
            <a:endParaRPr lang="en-US" altLang="zh-CN"/>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1646E8-E857-4786-B5F8-34B63BB25BE5}" type="slidenum">
              <a:rPr lang="en-US" altLang="zh-CN" smtClean="0"/>
            </a:fld>
            <a:endParaRPr lang="en-US" altLang="zh-CN"/>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1646E8-E857-4786-B5F8-34B63BB25BE5}" type="slidenum">
              <a:rPr lang="en-US" altLang="zh-CN" smtClean="0"/>
            </a:fld>
            <a:endParaRPr lang="en-US" altLang="zh-CN"/>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1646E8-E857-4786-B5F8-34B63BB25BE5}" type="slidenum">
              <a:rPr lang="en-US" altLang="zh-CN" smtClean="0"/>
            </a:fld>
            <a:endParaRPr lang="en-US" altLang="zh-CN"/>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1646E8-E857-4786-B5F8-34B63BB25BE5}" type="slidenum">
              <a:rPr lang="en-US" altLang="zh-CN" smtClean="0"/>
            </a:fld>
            <a:endParaRPr lang="en-US" altLang="zh-CN"/>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1646E8-E857-4786-B5F8-34B63BB25BE5}" type="slidenum">
              <a:rPr lang="en-US" altLang="zh-CN" smtClean="0"/>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BF9DEE-92C8-4A31-A050-0675857F129C}" type="slidenum">
              <a:rPr lang="zh-CN" altLang="en-US" smtClean="0"/>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1646E8-E857-4786-B5F8-34B63BB25BE5}" type="slidenum">
              <a:rPr lang="en-US" altLang="zh-CN" smtClean="0"/>
            </a:fld>
            <a:endParaRPr lang="en-US" altLang="zh-CN"/>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1646E8-E857-4786-B5F8-34B63BB25BE5}" type="slidenum">
              <a:rPr lang="en-US" altLang="zh-CN" smtClean="0"/>
            </a:fld>
            <a:endParaRPr lang="en-US" altLang="zh-CN"/>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BF9DEE-92C8-4A31-A050-0675857F129C}" type="slidenum">
              <a:rPr lang="zh-CN" altLang="en-US" smtClean="0"/>
            </a:fld>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1646E8-E857-4786-B5F8-34B63BB25BE5}" type="slidenum">
              <a:rPr lang="en-US" altLang="zh-CN" smtClean="0"/>
            </a:fld>
            <a:endParaRPr lang="en-US" altLang="zh-CN"/>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1646E8-E857-4786-B5F8-34B63BB25BE5}" type="slidenum">
              <a:rPr lang="en-US" altLang="zh-CN" smtClean="0"/>
            </a:fld>
            <a:endParaRPr lang="en-US" altLang="zh-CN"/>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1646E8-E857-4786-B5F8-34B63BB25BE5}" type="slidenum">
              <a:rPr lang="en-US" altLang="zh-CN" smtClean="0"/>
            </a:fld>
            <a:endParaRPr lang="en-US" altLang="zh-CN"/>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C1646E8-E857-4786-B5F8-34B63BB25BE5}" type="slidenum">
              <a:rPr lang="en-US" altLang="zh-CN" smtClean="0"/>
            </a:fld>
            <a:endParaRPr lang="en-US" altLang="zh-CN"/>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BF9DEE-92C8-4A31-A050-0675857F129C}" type="slidenum">
              <a:rPr lang="zh-CN" altLang="en-US" smtClean="0"/>
            </a:fld>
            <a:endParaRPr lang="zh-CN"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BF9DEE-92C8-4A31-A050-0675857F129C}" type="slidenum">
              <a:rPr lang="zh-CN" altLang="en-US" smtClean="0"/>
            </a:fld>
            <a:endParaRPr lang="zh-CN"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BF9DEE-92C8-4A31-A050-0675857F129C}"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BF9DEE-92C8-4A31-A050-0675857F129C}" type="slidenum">
              <a:rPr lang="zh-CN" altLang="en-US" smtClean="0"/>
            </a:fld>
            <a:endParaRPr lang="zh-CN"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BF9DEE-92C8-4A31-A050-0675857F129C}" type="slidenum">
              <a:rPr lang="zh-CN" altLang="en-US" smtClean="0"/>
            </a:fld>
            <a:endParaRPr lang="zh-CN"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p:cSld>
    <p:bg bwMode="auto">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p:sp>
      <p:sp>
        <p:nvSpPr>
          <p:cNvPr id="84995" name="Rectangle 3"/>
          <p:cNvSpPr>
            <a:spLocks noGrp="1" noChangeArrowheads="1"/>
          </p:cNvSpPr>
          <p:nvPr>
            <p:ph type="body" idx="1"/>
          </p:nvPr>
        </p:nvSpPr>
        <p:spPr/>
        <p:txBody>
          <a:bodyPr/>
          <a:lstStyle/>
          <a:p>
            <a:endParaRPr lang="zh-CN" altLang="zh-CN" sz="1000" dirty="0"/>
          </a:p>
          <a:p>
            <a:endParaRPr lang="zh-CN" altLang="zh-CN" sz="1000" dirty="0"/>
          </a:p>
          <a:p>
            <a:endParaRPr lang="zh-CN" altLang="zh-CN" sz="1000" dirty="0"/>
          </a:p>
          <a:p>
            <a:endParaRPr lang="zh-CN" altLang="zh-CN" sz="1000" dirty="0"/>
          </a:p>
        </p:txBody>
      </p:sp>
    </p:spTree>
  </p:cSld>
  <p:clrMapOvr>
    <a:overrideClrMapping bg1="lt1" tx1="dk1" bg2="lt2" tx2="dk2" accent1="accent1" accent2="accent2" accent3="accent3" accent4="accent4" accent5="accent5" accent6="accent6" hlink="hlink" folHlink="folHlink"/>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BF9DEE-92C8-4A31-A050-0675857F129C}" type="slidenum">
              <a:rPr lang="zh-CN" altLang="en-US" smtClean="0"/>
            </a:fld>
            <a:endParaRPr lang="zh-CN"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BF9DEE-92C8-4A31-A050-0675857F129C}" type="slidenum">
              <a:rPr lang="zh-CN" altLang="en-US" smtClean="0"/>
            </a:fld>
            <a:endParaRPr lang="zh-CN"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BF9DEE-92C8-4A31-A050-0675857F129C}" type="slidenum">
              <a:rPr lang="zh-CN" altLang="en-US" smtClean="0"/>
            </a:fld>
            <a:endParaRPr lang="zh-CN"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BF9DEE-92C8-4A31-A050-0675857F129C}" type="slidenum">
              <a:rPr lang="zh-CN" altLang="en-US" smtClean="0"/>
            </a:fld>
            <a:endParaRPr lang="zh-CN"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BF9DEE-92C8-4A31-A050-0675857F129C}" type="slidenum">
              <a:rPr lang="zh-CN" altLang="en-US" smtClean="0"/>
            </a:fld>
            <a:endParaRPr lang="zh-CN"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BF9DEE-92C8-4A31-A050-0675857F129C}" type="slidenum">
              <a:rPr lang="zh-CN" altLang="en-US" smtClean="0"/>
            </a:fld>
            <a:endParaRPr lang="zh-CN"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BF9DEE-92C8-4A31-A050-0675857F129C}" type="slidenum">
              <a:rPr lang="zh-CN" altLang="en-US" smtClean="0"/>
            </a:fld>
            <a:endParaRPr lang="zh-CN"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BF9DEE-92C8-4A31-A050-0675857F129C}"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BF9DEE-92C8-4A31-A050-0675857F129C}" type="slidenum">
              <a:rPr lang="zh-CN" altLang="en-US" smtClean="0"/>
            </a:fld>
            <a:endParaRPr lang="zh-CN"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BF9DEE-92C8-4A31-A050-0675857F129C}" type="slidenum">
              <a:rPr lang="zh-CN" altLang="en-US" smtClean="0"/>
            </a:fld>
            <a:endParaRPr lang="zh-CN"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BF9DEE-92C8-4A31-A050-0675857F129C}" type="slidenum">
              <a:rPr lang="zh-CN" altLang="en-US" smtClean="0"/>
            </a:fld>
            <a:endParaRPr lang="zh-CN"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BF9DEE-92C8-4A31-A050-0675857F129C}" type="slidenum">
              <a:rPr lang="zh-CN" altLang="en-US" smtClean="0"/>
            </a:fld>
            <a:endParaRPr lang="zh-CN"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BF9DEE-92C8-4A31-A050-0675857F129C}" type="slidenum">
              <a:rPr lang="zh-CN" altLang="en-US" smtClean="0"/>
            </a:fld>
            <a:endParaRPr lang="zh-CN"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BF9DEE-92C8-4A31-A050-0675857F129C}" type="slidenum">
              <a:rPr lang="zh-CN" altLang="en-US" smtClean="0"/>
            </a:fld>
            <a:endParaRPr lang="zh-CN"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BF9DEE-92C8-4A31-A050-0675857F129C}" type="slidenum">
              <a:rPr lang="zh-CN" altLang="en-US" smtClean="0"/>
            </a:fld>
            <a:endParaRPr lang="zh-CN"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BF9DEE-92C8-4A31-A050-0675857F129C}" type="slidenum">
              <a:rPr lang="zh-CN" altLang="en-US" smtClean="0"/>
            </a:fld>
            <a:endParaRPr lang="zh-CN"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BF9DEE-92C8-4A31-A050-0675857F129C}" type="slidenum">
              <a:rPr lang="zh-CN" altLang="en-US" smtClean="0"/>
            </a:fld>
            <a:endParaRPr lang="zh-CN" alt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BF9DEE-92C8-4A31-A050-0675857F129C}" type="slidenum">
              <a:rPr lang="zh-CN" altLang="en-US" smtClean="0"/>
            </a:fld>
            <a:endParaRPr lang="zh-CN" alt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BF9DEE-92C8-4A31-A050-0675857F129C}"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BF9DEE-92C8-4A31-A050-0675857F129C}"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BF9DEE-92C8-4A31-A050-0675857F129C}"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10.xml"/><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90B57B3-00C1-462E-97B3-2A396444F17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矩形 6"/>
          <p:cNvSpPr/>
          <p:nvPr userDrawn="1"/>
        </p:nvSpPr>
        <p:spPr>
          <a:xfrm>
            <a:off x="0" y="304800"/>
            <a:ext cx="12192000" cy="53702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7548" y="0"/>
            <a:ext cx="1071937" cy="1205235"/>
          </a:xfrm>
          <a:prstGeom prst="rect">
            <a:avLst/>
          </a:prstGeom>
        </p:spPr>
      </p:pic>
      <p:sp>
        <p:nvSpPr>
          <p:cNvPr id="10" name="灯片编号占位符 6"/>
          <p:cNvSpPr>
            <a:spLocks noGrp="1"/>
          </p:cNvSpPr>
          <p:nvPr>
            <p:ph type="sldNum" sz="quarter" idx="12"/>
          </p:nvPr>
        </p:nvSpPr>
        <p:spPr>
          <a:xfrm>
            <a:off x="10947400" y="390751"/>
            <a:ext cx="596900" cy="365125"/>
          </a:xfrm>
        </p:spPr>
        <p:txBody>
          <a:bodyPr/>
          <a:lstStyle>
            <a:lvl1pPr algn="ctr">
              <a:defRPr sz="2000">
                <a:solidFill>
                  <a:schemeClr val="bg1"/>
                </a:solidFill>
              </a:defRPr>
            </a:lvl1pPr>
          </a:lstStyle>
          <a:p>
            <a:fld id="{E90B57B3-00C1-462E-97B3-2A396444F17F}" type="slidenum">
              <a:rPr lang="zh-CN" altLang="en-US" smtClean="0"/>
            </a:fld>
            <a:endParaRPr lang="zh-CN" altLang="en-US"/>
          </a:p>
        </p:txBody>
      </p:sp>
      <p:sp>
        <p:nvSpPr>
          <p:cNvPr id="12" name="左中括号 11"/>
          <p:cNvSpPr/>
          <p:nvPr userDrawn="1"/>
        </p:nvSpPr>
        <p:spPr>
          <a:xfrm>
            <a:off x="10807700" y="422503"/>
            <a:ext cx="101600" cy="308201"/>
          </a:xfrm>
          <a:prstGeom prst="leftBracket">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 name="左中括号 12"/>
          <p:cNvSpPr/>
          <p:nvPr userDrawn="1"/>
        </p:nvSpPr>
        <p:spPr>
          <a:xfrm rot="10800000">
            <a:off x="11605419" y="422502"/>
            <a:ext cx="101600" cy="308201"/>
          </a:xfrm>
          <a:prstGeom prst="leftBracket">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 name="文本占位符 14"/>
          <p:cNvSpPr>
            <a:spLocks noGrp="1"/>
          </p:cNvSpPr>
          <p:nvPr>
            <p:ph type="body" sz="quarter" idx="13" hasCustomPrompt="1"/>
          </p:nvPr>
        </p:nvSpPr>
        <p:spPr>
          <a:xfrm>
            <a:off x="1573779" y="390751"/>
            <a:ext cx="3411163" cy="410467"/>
          </a:xfrm>
        </p:spPr>
        <p:txBody>
          <a:bodyPr anchor="ctr">
            <a:normAutofit/>
          </a:bodyPr>
          <a:lstStyle>
            <a:lvl1pPr marL="0" indent="0">
              <a:buNone/>
              <a:defRPr sz="2000">
                <a:solidFill>
                  <a:schemeClr val="bg1"/>
                </a:solidFill>
              </a:defRPr>
            </a:lvl1pPr>
          </a:lstStyle>
          <a:p>
            <a:pPr lvl="0"/>
            <a:r>
              <a:rPr lang="zh-CN" altLang="en-US" dirty="0"/>
              <a:t>点击输入章节标题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Effect transition="in" filter="wipe(left)">
                                      <p:cBhvr>
                                        <p:cTn id="13" dur="10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tmplLst>
          <p:tmpl lvl="1">
            <p:tnLst>
              <p:par>
                <p:cTn presetID="22" presetClass="entr" presetSubtype="8"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left)">
                      <p:cBhvr>
                        <p:cTn dur="1000"/>
                        <p:tgtEl>
                          <p:spTgt spid="15"/>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cxnSp>
        <p:nvCxnSpPr>
          <p:cNvPr id="14" name="直接连接符 13"/>
          <p:cNvCxnSpPr/>
          <p:nvPr userDrawn="1"/>
        </p:nvCxnSpPr>
        <p:spPr>
          <a:xfrm>
            <a:off x="9405257" y="595086"/>
            <a:ext cx="2162629" cy="0"/>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8006" y="1085997"/>
            <a:ext cx="5761914" cy="5532517"/>
          </a:xfrm>
          <a:prstGeom prst="rect">
            <a:avLst/>
          </a:prstGeom>
        </p:spPr>
      </p:pic>
      <p:sp>
        <p:nvSpPr>
          <p:cNvPr id="9" name="文本占位符 14"/>
          <p:cNvSpPr>
            <a:spLocks noGrp="1"/>
          </p:cNvSpPr>
          <p:nvPr>
            <p:ph type="body" sz="quarter" idx="13" hasCustomPrompt="1"/>
          </p:nvPr>
        </p:nvSpPr>
        <p:spPr>
          <a:xfrm>
            <a:off x="6888067" y="4302311"/>
            <a:ext cx="3411163" cy="410467"/>
          </a:xfrm>
        </p:spPr>
        <p:txBody>
          <a:bodyPr anchor="ctr">
            <a:noAutofit/>
          </a:bodyPr>
          <a:lstStyle>
            <a:lvl1pPr marL="0" indent="0" algn="ctr">
              <a:buNone/>
              <a:defRPr sz="3200" b="1">
                <a:solidFill>
                  <a:schemeClr val="accent2">
                    <a:lumMod val="50000"/>
                  </a:schemeClr>
                </a:solidFill>
              </a:defRPr>
            </a:lvl1pPr>
          </a:lstStyle>
          <a:p>
            <a:pPr lvl="0"/>
            <a:r>
              <a:rPr lang="zh-CN" altLang="en-US" dirty="0"/>
              <a:t>第一章</a:t>
            </a:r>
            <a:endParaRPr lang="zh-CN" altLang="en-US" dirty="0"/>
          </a:p>
        </p:txBody>
      </p:sp>
      <p:sp>
        <p:nvSpPr>
          <p:cNvPr id="10" name="文本占位符 14"/>
          <p:cNvSpPr>
            <a:spLocks noGrp="1"/>
          </p:cNvSpPr>
          <p:nvPr>
            <p:ph type="body" sz="quarter" idx="14" hasCustomPrompt="1"/>
          </p:nvPr>
        </p:nvSpPr>
        <p:spPr>
          <a:xfrm>
            <a:off x="6015152" y="5107893"/>
            <a:ext cx="4899592" cy="410467"/>
          </a:xfrm>
        </p:spPr>
        <p:txBody>
          <a:bodyPr anchor="ctr">
            <a:noAutofit/>
          </a:bodyPr>
          <a:lstStyle>
            <a:lvl1pPr marL="0" indent="0" algn="ctr">
              <a:buNone/>
              <a:defRPr sz="4000" b="1">
                <a:solidFill>
                  <a:schemeClr val="tx1"/>
                </a:solidFill>
              </a:defRPr>
            </a:lvl1pPr>
          </a:lstStyle>
          <a:p>
            <a:pPr lvl="0"/>
            <a:r>
              <a:rPr lang="zh-CN" altLang="en-US" dirty="0"/>
              <a:t>点击输入章节标题</a:t>
            </a:r>
            <a:endParaRPr lang="zh-CN" altLang="en-US" dirty="0"/>
          </a:p>
        </p:txBody>
      </p:sp>
      <p:pic>
        <p:nvPicPr>
          <p:cNvPr id="11" name="图片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98988" y="1526301"/>
            <a:ext cx="2172229" cy="1530124"/>
          </a:xfrm>
          <a:prstGeom prst="rect">
            <a:avLst/>
          </a:prstGeom>
        </p:spPr>
      </p:pic>
      <p:sp>
        <p:nvSpPr>
          <p:cNvPr id="12" name="矩形 11"/>
          <p:cNvSpPr/>
          <p:nvPr userDrawn="1"/>
        </p:nvSpPr>
        <p:spPr>
          <a:xfrm>
            <a:off x="9840685" y="406399"/>
            <a:ext cx="1335315" cy="37737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过渡页</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par>
                          <p:cTn id="16" fill="hold">
                            <p:stCondLst>
                              <p:cond delay="1500"/>
                            </p:stCondLst>
                            <p:childTnLst>
                              <p:par>
                                <p:cTn id="17" presetID="50" presetClass="entr" presetSubtype="0" decel="100000" fill="hold" grpId="0" nodeType="after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 calcmode="lin" valueType="num">
                                      <p:cBhvr>
                                        <p:cTn id="19" dur="1000" fill="hold"/>
                                        <p:tgtEl>
                                          <p:spTgt spid="9">
                                            <p:txEl>
                                              <p:pRg st="0" end="0"/>
                                            </p:txEl>
                                          </p:spTgt>
                                        </p:tgtEl>
                                        <p:attrNameLst>
                                          <p:attrName>ppt_w</p:attrName>
                                        </p:attrNameLst>
                                      </p:cBhvr>
                                      <p:tavLst>
                                        <p:tav tm="0">
                                          <p:val>
                                            <p:strVal val="#ppt_w+.3"/>
                                          </p:val>
                                        </p:tav>
                                        <p:tav tm="100000">
                                          <p:val>
                                            <p:strVal val="#ppt_w"/>
                                          </p:val>
                                        </p:tav>
                                      </p:tavLst>
                                    </p:anim>
                                    <p:anim calcmode="lin" valueType="num">
                                      <p:cBhvr>
                                        <p:cTn id="20" dur="1000" fill="hold"/>
                                        <p:tgtEl>
                                          <p:spTgt spid="9">
                                            <p:txEl>
                                              <p:pRg st="0" end="0"/>
                                            </p:txEl>
                                          </p:spTgt>
                                        </p:tgtEl>
                                        <p:attrNameLst>
                                          <p:attrName>ppt_h</p:attrName>
                                        </p:attrNameLst>
                                      </p:cBhvr>
                                      <p:tavLst>
                                        <p:tav tm="0">
                                          <p:val>
                                            <p:strVal val="#ppt_h"/>
                                          </p:val>
                                        </p:tav>
                                        <p:tav tm="100000">
                                          <p:val>
                                            <p:strVal val="#ppt_h"/>
                                          </p:val>
                                        </p:tav>
                                      </p:tavLst>
                                    </p:anim>
                                    <p:animEffect transition="in" filter="fade">
                                      <p:cBhvr>
                                        <p:cTn id="21" dur="1000"/>
                                        <p:tgtEl>
                                          <p:spTgt spid="9">
                                            <p:txEl>
                                              <p:pRg st="0" end="0"/>
                                            </p:txEl>
                                          </p:spTgt>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Effect transition="in" filter="wipe(left)">
                                      <p:cBhvr>
                                        <p:cTn id="25" dur="1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50" presetClass="entr" presetSubtype="0" decel="10000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p:cTn dur="1000" fill="hold"/>
                        <p:tgtEl>
                          <p:spTgt spid="9"/>
                        </p:tgtEl>
                        <p:attrNameLst>
                          <p:attrName>ppt_w</p:attrName>
                        </p:attrNameLst>
                      </p:cBhvr>
                      <p:tavLst>
                        <p:tav tm="0">
                          <p:val>
                            <p:strVal val="#ppt_w+.3"/>
                          </p:val>
                        </p:tav>
                        <p:tav tm="100000">
                          <p:val>
                            <p:strVal val="#ppt_w"/>
                          </p:val>
                        </p:tav>
                      </p:tavLst>
                    </p:anim>
                    <p:anim calcmode="lin" valueType="num">
                      <p:cBhvr>
                        <p:cTn dur="1000" fill="hold"/>
                        <p:tgtEl>
                          <p:spTgt spid="9"/>
                        </p:tgtEl>
                        <p:attrNameLst>
                          <p:attrName>ppt_h</p:attrName>
                        </p:attrNameLst>
                      </p:cBhvr>
                      <p:tavLst>
                        <p:tav tm="0">
                          <p:val>
                            <p:strVal val="#ppt_h"/>
                          </p:val>
                        </p:tav>
                        <p:tav tm="100000">
                          <p:val>
                            <p:strVal val="#ppt_h"/>
                          </p:val>
                        </p:tav>
                      </p:tavLst>
                    </p:anim>
                    <p:animEffect transition="in" filter="fade">
                      <p:cBhvr>
                        <p:cTn dur="1000"/>
                        <p:tgtEl>
                          <p:spTgt spid="9"/>
                        </p:tgtEl>
                      </p:cBhvr>
                    </p:animEffect>
                  </p:childTnLst>
                </p:cTn>
              </p:par>
            </p:tnLst>
          </p:tmpl>
        </p:tmplLst>
      </p:bldP>
      <p:bldP spid="10" grpId="0" build="p">
        <p:tmplLst>
          <p:tmpl lvl="1">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1000"/>
                        <p:tgtEl>
                          <p:spTgt spid="10"/>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baseline="0"/>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image" Target="../media/image4.png"/><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rgbClr val="FFFFCC"/>
          </a:fgClr>
          <a:bgClr>
            <a:schemeClr val="bg1"/>
          </a:bgClr>
        </a:patt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B57B3-00C1-462E-97B3-2A396444F17F}" type="slidenum">
              <a:rPr lang="zh-CN" altLang="en-US" smtClean="0"/>
            </a:fld>
            <a:endParaRPr lang="zh-CN" altLang="en-US"/>
          </a:p>
        </p:txBody>
      </p:sp>
      <p:pic>
        <p:nvPicPr>
          <p:cNvPr id="8" name="图片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1.xml"/><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image" Target="../media/image6.png"/><Relationship Id="rId1"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image" Target="../media/image17.jpeg"/></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3.xml"/><Relationship Id="rId4" Type="http://schemas.openxmlformats.org/officeDocument/2006/relationships/image" Target="../media/image21.jpeg"/><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image" Target="../media/image22.jpeg"/></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3.xml"/><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3.xml"/><Relationship Id="rId2" Type="http://schemas.openxmlformats.org/officeDocument/2006/relationships/image" Target="../media/image27.jpeg"/><Relationship Id="rId1" Type="http://schemas.openxmlformats.org/officeDocument/2006/relationships/image" Target="../media/image26.jpe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3.xml"/><Relationship Id="rId2" Type="http://schemas.openxmlformats.org/officeDocument/2006/relationships/image" Target="../media/image29.jpeg"/><Relationship Id="rId1" Type="http://schemas.openxmlformats.org/officeDocument/2006/relationships/image" Target="../media/image28.jpe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3.xml"/><Relationship Id="rId2" Type="http://schemas.openxmlformats.org/officeDocument/2006/relationships/image" Target="../media/image31.jpeg"/><Relationship Id="rId1" Type="http://schemas.openxmlformats.org/officeDocument/2006/relationships/image" Target="../media/image30.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16.xml"/><Relationship Id="rId4" Type="http://schemas.openxmlformats.org/officeDocument/2006/relationships/image" Target="../media/image4.pn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tags" Target="../tags/tag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image" Target="../media/image32.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image" Target="../media/image33.jpeg"/></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22.xml"/><Relationship Id="rId4" Type="http://schemas.openxmlformats.org/officeDocument/2006/relationships/slideLayout" Target="../slideLayouts/slideLayout3.xml"/><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image" Target="../media/image34.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24.xml"/><Relationship Id="rId4" Type="http://schemas.openxmlformats.org/officeDocument/2006/relationships/vmlDrawing" Target="../drawings/vmlDrawing1.vml"/><Relationship Id="rId3" Type="http://schemas.openxmlformats.org/officeDocument/2006/relationships/slideLayout" Target="../slideLayouts/slideLayout3.xml"/><Relationship Id="rId2" Type="http://schemas.openxmlformats.org/officeDocument/2006/relationships/image" Target="../media/image37.png"/><Relationship Id="rId1"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25.xml"/><Relationship Id="rId4" Type="http://schemas.openxmlformats.org/officeDocument/2006/relationships/vmlDrawing" Target="../drawings/vmlDrawing2.vml"/><Relationship Id="rId3" Type="http://schemas.openxmlformats.org/officeDocument/2006/relationships/slideLayout" Target="../slideLayouts/slideLayout3.xml"/><Relationship Id="rId2" Type="http://schemas.openxmlformats.org/officeDocument/2006/relationships/image" Target="../media/image38.png"/><Relationship Id="rId1" Type="http://schemas.openxmlformats.org/officeDocument/2006/relationships/oleObject" Target="../embeddings/oleObject2.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image" Target="../media/image3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image" Target="../media/image33.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xml"/><Relationship Id="rId1" Type="http://schemas.openxmlformats.org/officeDocument/2006/relationships/image" Target="../media/image40.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xml"/><Relationship Id="rId1" Type="http://schemas.openxmlformats.org/officeDocument/2006/relationships/image" Target="../media/image41.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3.xml"/><Relationship Id="rId1" Type="http://schemas.openxmlformats.org/officeDocument/2006/relationships/image" Target="../media/image42.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3.xml"/><Relationship Id="rId1" Type="http://schemas.openxmlformats.org/officeDocument/2006/relationships/image" Target="../media/image10.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3.xml"/><Relationship Id="rId1" Type="http://schemas.openxmlformats.org/officeDocument/2006/relationships/image" Target="../media/image4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3.xml"/><Relationship Id="rId1" Type="http://schemas.openxmlformats.org/officeDocument/2006/relationships/image" Target="../media/image44.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3.xml"/><Relationship Id="rId1" Type="http://schemas.openxmlformats.org/officeDocument/2006/relationships/image" Target="../media/image45.jpe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3.xml"/><Relationship Id="rId1" Type="http://schemas.openxmlformats.org/officeDocument/2006/relationships/image" Target="../media/image46.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3.xml"/><Relationship Id="rId1" Type="http://schemas.openxmlformats.org/officeDocument/2006/relationships/image" Target="../media/image47.jpe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3.xml"/><Relationship Id="rId1" Type="http://schemas.openxmlformats.org/officeDocument/2006/relationships/image" Target="../media/image48.jpe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3.xml"/><Relationship Id="rId1" Type="http://schemas.openxmlformats.org/officeDocument/2006/relationships/image" Target="../media/image49.jpe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3.xml"/><Relationship Id="rId1" Type="http://schemas.openxmlformats.org/officeDocument/2006/relationships/image" Target="../media/image50.jpe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3.xml"/><Relationship Id="rId1" Type="http://schemas.openxmlformats.org/officeDocument/2006/relationships/image" Target="../media/image51.jpe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3.xml"/><Relationship Id="rId1" Type="http://schemas.openxmlformats.org/officeDocument/2006/relationships/image" Target="../media/image52.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3.xml"/><Relationship Id="rId1" Type="http://schemas.openxmlformats.org/officeDocument/2006/relationships/image" Target="../media/image53.jpe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3.xml"/><Relationship Id="rId1" Type="http://schemas.openxmlformats.org/officeDocument/2006/relationships/image" Target="../media/image54.jpe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3.xml"/><Relationship Id="rId1" Type="http://schemas.openxmlformats.org/officeDocument/2006/relationships/image" Target="../media/image55.jpe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3.xml"/><Relationship Id="rId1" Type="http://schemas.openxmlformats.org/officeDocument/2006/relationships/image" Target="../media/image56.jpe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3.xml"/><Relationship Id="rId1" Type="http://schemas.openxmlformats.org/officeDocument/2006/relationships/image" Target="../media/image57.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image" Target="../media/image11.jpe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3.xml"/><Relationship Id="rId1" Type="http://schemas.openxmlformats.org/officeDocument/2006/relationships/image" Target="../media/image58.jpe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3.xml"/><Relationship Id="rId1" Type="http://schemas.openxmlformats.org/officeDocument/2006/relationships/image" Target="../media/image59.jpe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3.xml"/><Relationship Id="rId1" Type="http://schemas.openxmlformats.org/officeDocument/2006/relationships/image" Target="../media/image60.jpe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3.xml"/><Relationship Id="rId1" Type="http://schemas.openxmlformats.org/officeDocument/2006/relationships/image" Target="../media/image61.jpe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9" Type="http://schemas.openxmlformats.org/officeDocument/2006/relationships/image" Target="../media/image70.png"/><Relationship Id="rId8" Type="http://schemas.openxmlformats.org/officeDocument/2006/relationships/image" Target="../media/image69.png"/><Relationship Id="rId7" Type="http://schemas.openxmlformats.org/officeDocument/2006/relationships/image" Target="../media/image68.png"/><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 Id="rId3" Type="http://schemas.openxmlformats.org/officeDocument/2006/relationships/image" Target="../media/image64.png"/><Relationship Id="rId2" Type="http://schemas.openxmlformats.org/officeDocument/2006/relationships/image" Target="../media/image63.png"/><Relationship Id="rId12" Type="http://schemas.openxmlformats.org/officeDocument/2006/relationships/notesSlide" Target="../notesSlides/notesSlide69.xml"/><Relationship Id="rId11" Type="http://schemas.openxmlformats.org/officeDocument/2006/relationships/slideLayout" Target="../slideLayouts/slideLayout3.xml"/><Relationship Id="rId10" Type="http://schemas.openxmlformats.org/officeDocument/2006/relationships/image" Target="../media/image71.png"/><Relationship Id="rId1" Type="http://schemas.openxmlformats.org/officeDocument/2006/relationships/image" Target="../media/image62.png"/></Relationships>
</file>

<file path=ppt/slides/_rels/slide71.xml.rels><?xml version="1.0" encoding="UTF-8" standalone="yes"?>
<Relationships xmlns="http://schemas.openxmlformats.org/package/2006/relationships"><Relationship Id="rId9" Type="http://schemas.openxmlformats.org/officeDocument/2006/relationships/notesSlide" Target="../notesSlides/notesSlide70.xml"/><Relationship Id="rId8" Type="http://schemas.openxmlformats.org/officeDocument/2006/relationships/slideLayout" Target="../slideLayouts/slideLayout3.xml"/><Relationship Id="rId7" Type="http://schemas.openxmlformats.org/officeDocument/2006/relationships/image" Target="../media/image78.png"/><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image" Target="../media/image72.png"/></Relationships>
</file>

<file path=ppt/slides/_rels/slide72.xml.rels><?xml version="1.0" encoding="UTF-8" standalone="yes"?>
<Relationships xmlns="http://schemas.openxmlformats.org/package/2006/relationships"><Relationship Id="rId9" Type="http://schemas.openxmlformats.org/officeDocument/2006/relationships/image" Target="../media/image87.png"/><Relationship Id="rId8" Type="http://schemas.openxmlformats.org/officeDocument/2006/relationships/image" Target="../media/image86.png"/><Relationship Id="rId7" Type="http://schemas.openxmlformats.org/officeDocument/2006/relationships/image" Target="../media/image85.png"/><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 Id="rId3" Type="http://schemas.openxmlformats.org/officeDocument/2006/relationships/image" Target="../media/image81.png"/><Relationship Id="rId2" Type="http://schemas.openxmlformats.org/officeDocument/2006/relationships/image" Target="../media/image80.png"/><Relationship Id="rId12" Type="http://schemas.openxmlformats.org/officeDocument/2006/relationships/notesSlide" Target="../notesSlides/notesSlide71.xml"/><Relationship Id="rId11" Type="http://schemas.openxmlformats.org/officeDocument/2006/relationships/slideLayout" Target="../slideLayouts/slideLayout3.xml"/><Relationship Id="rId10" Type="http://schemas.openxmlformats.org/officeDocument/2006/relationships/image" Target="../media/image88.png"/><Relationship Id="rId1" Type="http://schemas.openxmlformats.org/officeDocument/2006/relationships/image" Target="../media/image79.png"/></Relationships>
</file>

<file path=ppt/slides/_rels/slide73.xml.rels><?xml version="1.0" encoding="UTF-8" standalone="yes"?>
<Relationships xmlns="http://schemas.openxmlformats.org/package/2006/relationships"><Relationship Id="rId9" Type="http://schemas.openxmlformats.org/officeDocument/2006/relationships/image" Target="../media/image96.png"/><Relationship Id="rId8" Type="http://schemas.openxmlformats.org/officeDocument/2006/relationships/image" Target="../media/image95.png"/><Relationship Id="rId7" Type="http://schemas.openxmlformats.org/officeDocument/2006/relationships/image" Target="../media/image94.png"/><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 Id="rId3" Type="http://schemas.openxmlformats.org/officeDocument/2006/relationships/image" Target="../media/image90.png"/><Relationship Id="rId2" Type="http://schemas.openxmlformats.org/officeDocument/2006/relationships/image" Target="../media/image89.png"/><Relationship Id="rId12" Type="http://schemas.openxmlformats.org/officeDocument/2006/relationships/notesSlide" Target="../notesSlides/notesSlide72.xml"/><Relationship Id="rId11" Type="http://schemas.openxmlformats.org/officeDocument/2006/relationships/slideLayout" Target="../slideLayouts/slideLayout3.xml"/><Relationship Id="rId10" Type="http://schemas.openxmlformats.org/officeDocument/2006/relationships/image" Target="../media/image97.png"/><Relationship Id="rId1" Type="http://schemas.openxmlformats.org/officeDocument/2006/relationships/image" Target="../media/image84.pn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9" Type="http://schemas.openxmlformats.org/officeDocument/2006/relationships/oleObject" Target="../embeddings/oleObject7.bin"/><Relationship Id="rId8" Type="http://schemas.openxmlformats.org/officeDocument/2006/relationships/image" Target="../media/image101.wmf"/><Relationship Id="rId7" Type="http://schemas.openxmlformats.org/officeDocument/2006/relationships/oleObject" Target="../embeddings/oleObject6.bin"/><Relationship Id="rId6" Type="http://schemas.openxmlformats.org/officeDocument/2006/relationships/image" Target="../media/image100.wmf"/><Relationship Id="rId5" Type="http://schemas.openxmlformats.org/officeDocument/2006/relationships/oleObject" Target="../embeddings/oleObject5.bin"/><Relationship Id="rId4" Type="http://schemas.openxmlformats.org/officeDocument/2006/relationships/image" Target="../media/image99.wmf"/><Relationship Id="rId3" Type="http://schemas.openxmlformats.org/officeDocument/2006/relationships/oleObject" Target="../embeddings/oleObject4.bin"/><Relationship Id="rId2" Type="http://schemas.openxmlformats.org/officeDocument/2006/relationships/image" Target="../media/image98.wmf"/><Relationship Id="rId13" Type="http://schemas.openxmlformats.org/officeDocument/2006/relationships/notesSlide" Target="../notesSlides/notesSlide76.xml"/><Relationship Id="rId12" Type="http://schemas.openxmlformats.org/officeDocument/2006/relationships/vmlDrawing" Target="../drawings/vmlDrawing3.vml"/><Relationship Id="rId11" Type="http://schemas.openxmlformats.org/officeDocument/2006/relationships/slideLayout" Target="../slideLayouts/slideLayout3.xml"/><Relationship Id="rId10" Type="http://schemas.openxmlformats.org/officeDocument/2006/relationships/image" Target="../media/image102.wmf"/><Relationship Id="rId1" Type="http://schemas.openxmlformats.org/officeDocument/2006/relationships/oleObject" Target="../embeddings/oleObject3.bin"/></Relationships>
</file>

<file path=ppt/slides/_rels/slide78.xml.rels><?xml version="1.0" encoding="UTF-8" standalone="yes"?>
<Relationships xmlns="http://schemas.openxmlformats.org/package/2006/relationships"><Relationship Id="rId7" Type="http://schemas.openxmlformats.org/officeDocument/2006/relationships/notesSlide" Target="../notesSlides/notesSlide77.xml"/><Relationship Id="rId6" Type="http://schemas.openxmlformats.org/officeDocument/2006/relationships/vmlDrawing" Target="../drawings/vmlDrawing4.vml"/><Relationship Id="rId5" Type="http://schemas.openxmlformats.org/officeDocument/2006/relationships/slideLayout" Target="../slideLayouts/slideLayout3.xml"/><Relationship Id="rId4" Type="http://schemas.openxmlformats.org/officeDocument/2006/relationships/image" Target="../media/image104.wmf"/><Relationship Id="rId3" Type="http://schemas.openxmlformats.org/officeDocument/2006/relationships/oleObject" Target="../embeddings/oleObject9.bin"/><Relationship Id="rId2" Type="http://schemas.openxmlformats.org/officeDocument/2006/relationships/image" Target="../media/image103.wmf"/><Relationship Id="rId1" Type="http://schemas.openxmlformats.org/officeDocument/2006/relationships/oleObject" Target="../embeddings/oleObject8.bin"/></Relationships>
</file>

<file path=ppt/slides/_rels/slide79.xml.rels><?xml version="1.0" encoding="UTF-8" standalone="yes"?>
<Relationships xmlns="http://schemas.openxmlformats.org/package/2006/relationships"><Relationship Id="rId8" Type="http://schemas.openxmlformats.org/officeDocument/2006/relationships/notesSlide" Target="../notesSlides/notesSlide78.xml"/><Relationship Id="rId7" Type="http://schemas.openxmlformats.org/officeDocument/2006/relationships/slideLayout" Target="../slideLayouts/slideLayout3.xml"/><Relationship Id="rId6" Type="http://schemas.openxmlformats.org/officeDocument/2006/relationships/image" Target="../media/image110.wmf"/><Relationship Id="rId5" Type="http://schemas.openxmlformats.org/officeDocument/2006/relationships/image" Target="../media/image109.wmf"/><Relationship Id="rId4" Type="http://schemas.openxmlformats.org/officeDocument/2006/relationships/image" Target="../media/image108.wmf"/><Relationship Id="rId3" Type="http://schemas.openxmlformats.org/officeDocument/2006/relationships/image" Target="../media/image107.jpeg"/><Relationship Id="rId2" Type="http://schemas.openxmlformats.org/officeDocument/2006/relationships/image" Target="../media/image106.jpeg"/><Relationship Id="rId1" Type="http://schemas.openxmlformats.org/officeDocument/2006/relationships/image" Target="../media/image105.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image" Target="../media/image12.png"/></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3.xml"/><Relationship Id="rId1" Type="http://schemas.openxmlformats.org/officeDocument/2006/relationships/image" Target="../media/image111.jpeg"/></Relationships>
</file>

<file path=ppt/slides/_rels/slide81.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openxmlformats.org/officeDocument/2006/relationships/tags" Target="../tags/tag21.xml"/><Relationship Id="rId7" Type="http://schemas.openxmlformats.org/officeDocument/2006/relationships/hyperlink" Target="http://www.bofety.com/" TargetMode="External"/><Relationship Id="rId6" Type="http://schemas.openxmlformats.org/officeDocument/2006/relationships/tags" Target="../tags/tag20.xml"/><Relationship Id="rId5" Type="http://schemas.openxmlformats.org/officeDocument/2006/relationships/image" Target="../media/image113.jpeg"/><Relationship Id="rId4" Type="http://schemas.openxmlformats.org/officeDocument/2006/relationships/tags" Target="../tags/tag19.xml"/><Relationship Id="rId3" Type="http://schemas.openxmlformats.org/officeDocument/2006/relationships/image" Target="../media/image112.jpeg"/><Relationship Id="rId2" Type="http://schemas.openxmlformats.org/officeDocument/2006/relationships/tags" Target="../tags/tag18.xml"/><Relationship Id="rId1" Type="http://schemas.openxmlformats.org/officeDocument/2006/relationships/tags" Target="../tags/tag17.xm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3.xml"/><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326842" y="2857983"/>
            <a:ext cx="3965272" cy="4000017"/>
          </a:xfrm>
          <a:prstGeom prst="rect">
            <a:avLst/>
          </a:prstGeom>
        </p:spPr>
      </p:pic>
      <p:sp>
        <p:nvSpPr>
          <p:cNvPr id="5" name="Rectangle 2"/>
          <p:cNvSpPr>
            <a:spLocks noChangeArrowheads="1"/>
          </p:cNvSpPr>
          <p:nvPr/>
        </p:nvSpPr>
        <p:spPr bwMode="auto">
          <a:xfrm>
            <a:off x="453118" y="2343322"/>
            <a:ext cx="7343775" cy="1938992"/>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zh-CN" altLang="en-US" sz="6000" b="1" dirty="0">
                <a:solidFill>
                  <a:schemeClr val="accent2">
                    <a:lumMod val="50000"/>
                  </a:schemeClr>
                </a:solidFill>
                <a:latin typeface="+mn-ea"/>
              </a:rPr>
              <a:t>危险化学品基础知识专题培训</a:t>
            </a:r>
            <a:endParaRPr lang="zh-CN" altLang="en-US" sz="6000" b="1" dirty="0">
              <a:solidFill>
                <a:schemeClr val="accent2">
                  <a:lumMod val="50000"/>
                </a:schemeClr>
              </a:solidFill>
              <a:latin typeface="+mn-ea"/>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9404" t="27273" r="11926" b="33824"/>
          <a:stretch>
            <a:fillRect/>
          </a:stretch>
        </p:blipFill>
        <p:spPr>
          <a:xfrm>
            <a:off x="6923313" y="638629"/>
            <a:ext cx="4978401" cy="1407886"/>
          </a:xfrm>
          <a:prstGeom prst="rect">
            <a:avLst/>
          </a:prstGeom>
        </p:spPr>
      </p:pic>
      <p:sp>
        <p:nvSpPr>
          <p:cNvPr id="7" name="文本框 6"/>
          <p:cNvSpPr txBox="1"/>
          <p:nvPr/>
        </p:nvSpPr>
        <p:spPr>
          <a:xfrm>
            <a:off x="667657" y="1973990"/>
            <a:ext cx="2092239" cy="369332"/>
          </a:xfrm>
          <a:prstGeom prst="rect">
            <a:avLst/>
          </a:prstGeom>
          <a:noFill/>
        </p:spPr>
        <p:txBody>
          <a:bodyPr wrap="none" rtlCol="0">
            <a:spAutoFit/>
          </a:bodyPr>
          <a:lstStyle/>
          <a:p>
            <a:r>
              <a:rPr lang="zh-CN" altLang="en-US" dirty="0"/>
              <a:t>安全培训专题之</a:t>
            </a:r>
            <a:r>
              <a:rPr lang="en-US" altLang="zh-CN" dirty="0"/>
              <a:t>——</a:t>
            </a:r>
            <a:endParaRPr lang="zh-CN" altLang="en-US" dirty="0"/>
          </a:p>
        </p:txBody>
      </p:sp>
      <p:sp>
        <p:nvSpPr>
          <p:cNvPr id="11" name="灯片编号占位符 10"/>
          <p:cNvSpPr>
            <a:spLocks noGrp="1"/>
          </p:cNvSpPr>
          <p:nvPr>
            <p:ph type="sldNum" sz="quarter" idx="12"/>
          </p:nvPr>
        </p:nvSpPr>
        <p:spPr/>
        <p:txBody>
          <a:bodyPr/>
          <a:lstStyle/>
          <a:p>
            <a:fld id="{E90B57B3-00C1-462E-97B3-2A396444F17F}" type="slidenum">
              <a:rPr lang="zh-CN" altLang="en-US" smtClean="0"/>
            </a:fld>
            <a:endParaRPr lang="zh-CN" altLang="en-US"/>
          </a:p>
        </p:txBody>
      </p:sp>
      <p:sp>
        <p:nvSpPr>
          <p:cNvPr id="3" name="文本框 2" descr="7b0a2020202022776f7264617274223a20227b5c2269645c223a32353030343531362c5c227469645c223a31333439377d220a7d0a"/>
          <p:cNvSpPr txBox="1"/>
          <p:nvPr>
            <p:custDataLst>
              <p:tags r:id="rId3"/>
            </p:custDataLst>
          </p:nvPr>
        </p:nvSpPr>
        <p:spPr>
          <a:xfrm>
            <a:off x="4295775" y="4523606"/>
            <a:ext cx="2364740" cy="47752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24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2400" b="1" dirty="0">
                <a:solidFill>
                  <a:schemeClr val="lt1"/>
                </a:solidFill>
                <a:effectLst/>
                <a:latin typeface="微软雅黑" panose="020B0503020204020204" pitchFamily="34" charset="-122"/>
                <a:ea typeface="微软雅黑" panose="020B0503020204020204" pitchFamily="34" charset="-122"/>
              </a:rPr>
              <a:t> </a:t>
            </a:r>
            <a:endParaRPr lang="en-US" altLang="zh-CN" sz="2400"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4"/>
            </p:custDataLst>
          </p:nvPr>
        </p:nvSpPr>
        <p:spPr>
          <a:xfrm>
            <a:off x="3845775" y="5771537"/>
            <a:ext cx="900000" cy="900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全面</a:t>
            </a:r>
            <a:endParaRPr lang="zh-CN" altLang="en-US" b="1">
              <a:solidFill>
                <a:schemeClr val="dk1">
                  <a:lumMod val="85000"/>
                  <a:lumOff val="15000"/>
                </a:schemeClr>
              </a:solidFill>
            </a:endParaRPr>
          </a:p>
        </p:txBody>
      </p:sp>
      <p:sp>
        <p:nvSpPr>
          <p:cNvPr id="9" name="椭圆 8"/>
          <p:cNvSpPr/>
          <p:nvPr>
            <p:custDataLst>
              <p:tags r:id="rId5"/>
            </p:custDataLst>
          </p:nvPr>
        </p:nvSpPr>
        <p:spPr>
          <a:xfrm>
            <a:off x="5088890" y="5772150"/>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10" name="椭圆 9"/>
          <p:cNvSpPr/>
          <p:nvPr>
            <p:custDataLst>
              <p:tags r:id="rId6"/>
            </p:custDataLst>
          </p:nvPr>
        </p:nvSpPr>
        <p:spPr>
          <a:xfrm>
            <a:off x="6332005" y="5771537"/>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实用</a:t>
            </a:r>
            <a:endParaRPr lang="zh-CN" altLang="en-US" b="1">
              <a:solidFill>
                <a:schemeClr val="dk1">
                  <a:lumMod val="85000"/>
                  <a:lumOff val="1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lstStyle/>
          <a:p>
            <a:r>
              <a:rPr lang="zh-CN" altLang="en-US" dirty="0"/>
              <a:t>化学品危险性分类</a:t>
            </a:r>
            <a:endParaRPr lang="zh-CN" altLang="en-US" dirty="0"/>
          </a:p>
        </p:txBody>
      </p:sp>
      <p:sp>
        <p:nvSpPr>
          <p:cNvPr id="3" name="灯片编号占位符 2"/>
          <p:cNvSpPr>
            <a:spLocks noGrp="1"/>
          </p:cNvSpPr>
          <p:nvPr>
            <p:ph type="sldNum" sz="quarter" idx="12"/>
          </p:nvPr>
        </p:nvSpPr>
        <p:spPr/>
        <p:txBody>
          <a:bodyPr/>
          <a:lstStyle/>
          <a:p>
            <a:fld id="{E90B57B3-00C1-462E-97B3-2A396444F17F}" type="slidenum">
              <a:rPr lang="zh-CN" altLang="en-US" smtClean="0"/>
            </a:fld>
            <a:endParaRPr lang="zh-CN" altLang="en-US"/>
          </a:p>
        </p:txBody>
      </p:sp>
      <p:sp>
        <p:nvSpPr>
          <p:cNvPr id="4" name="Text Box 44"/>
          <p:cNvSpPr txBox="1">
            <a:spLocks noChangeArrowheads="1"/>
          </p:cNvSpPr>
          <p:nvPr/>
        </p:nvSpPr>
        <p:spPr bwMode="auto">
          <a:xfrm>
            <a:off x="1027644" y="2277998"/>
            <a:ext cx="5453063" cy="2542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5000"/>
              </a:lnSpc>
            </a:pPr>
            <a:r>
              <a:rPr lang="zh-CN" altLang="en-US" sz="2000" dirty="0">
                <a:latin typeface="微软雅黑" panose="020B0503020204020204" pitchFamily="34" charset="-122"/>
                <a:ea typeface="微软雅黑" panose="020B0503020204020204" pitchFamily="34" charset="-122"/>
              </a:rPr>
              <a:t>本类化学品指在外界作用下（如受热、受摩擦、撞击等），能发生剧烈的化学反应，瞬时产生大量的气体和热量，使周围压力急骤上升，发生爆炸，对周围环境造成破坏的物品，不包括无整体爆炸危险，但具有燃烧、抛射及较小爆炸危险的物品。</a:t>
            </a:r>
            <a:endParaRPr lang="zh-CN" altLang="en-US" sz="2000" dirty="0">
              <a:latin typeface="微软雅黑" panose="020B0503020204020204" pitchFamily="34" charset="-122"/>
              <a:ea typeface="微软雅黑" panose="020B0503020204020204" pitchFamily="34" charset="-122"/>
            </a:endParaRPr>
          </a:p>
        </p:txBody>
      </p:sp>
      <p:sp>
        <p:nvSpPr>
          <p:cNvPr id="6" name="TextBox 53"/>
          <p:cNvSpPr txBox="1">
            <a:spLocks noChangeAspect="1" noChangeArrowheads="1"/>
          </p:cNvSpPr>
          <p:nvPr/>
        </p:nvSpPr>
        <p:spPr bwMode="auto">
          <a:xfrm>
            <a:off x="1222907" y="1557918"/>
            <a:ext cx="43291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800" b="1" dirty="0">
                <a:solidFill>
                  <a:schemeClr val="accent2">
                    <a:lumMod val="50000"/>
                  </a:schemeClr>
                </a:solidFill>
                <a:latin typeface="微软雅黑" panose="020B0503020204020204" pitchFamily="34" charset="-122"/>
                <a:ea typeface="微软雅黑" panose="020B0503020204020204" pitchFamily="34" charset="-122"/>
              </a:rPr>
              <a:t>爆炸品：</a:t>
            </a:r>
            <a:endParaRPr lang="zh-CN" altLang="en-US" sz="2800"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7" name="矩形 6"/>
          <p:cNvSpPr/>
          <p:nvPr/>
        </p:nvSpPr>
        <p:spPr>
          <a:xfrm>
            <a:off x="1027644" y="1556331"/>
            <a:ext cx="98425" cy="505643"/>
          </a:xfrm>
          <a:prstGeom prst="rect">
            <a:avLst/>
          </a:prstGeom>
          <a:solidFill>
            <a:schemeClr val="accent2">
              <a:lumMod val="50000"/>
            </a:schemeClr>
          </a:solidFill>
          <a:ln>
            <a:solidFill>
              <a:schemeClr val="accent2">
                <a:lumMod val="50000"/>
              </a:schemeClr>
            </a:solidFill>
          </a:ln>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en-US">
              <a:solidFill>
                <a:srgbClr val="FFC000"/>
              </a:solidFill>
            </a:endParaRPr>
          </a:p>
        </p:txBody>
      </p:sp>
      <p:pic>
        <p:nvPicPr>
          <p:cNvPr id="8"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l="11944" r="7591"/>
          <a:stretch>
            <a:fillRect/>
          </a:stretch>
        </p:blipFill>
        <p:spPr bwMode="auto">
          <a:xfrm>
            <a:off x="7692572" y="1054427"/>
            <a:ext cx="3077028" cy="5411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00"/>
                                  </p:stCondLst>
                                  <p:iterate type="lt">
                                    <p:tmPct val="10000"/>
                                  </p:iterate>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1+#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par>
                          <p:cTn id="17" fill="hold">
                            <p:stCondLst>
                              <p:cond delay="1349"/>
                            </p:stCondLst>
                            <p:childTnLst>
                              <p:par>
                                <p:cTn id="18" presetID="39" presetClass="entr" presetSubtype="0" accel="10000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21"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22"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23"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r="17572"/>
          <a:stretch>
            <a:fillRect/>
          </a:stretch>
        </p:blipFill>
        <p:spPr bwMode="auto">
          <a:xfrm>
            <a:off x="7318548" y="866608"/>
            <a:ext cx="4017110" cy="5948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占位符 1"/>
          <p:cNvSpPr>
            <a:spLocks noGrp="1"/>
          </p:cNvSpPr>
          <p:nvPr>
            <p:ph type="body" sz="quarter" idx="13"/>
          </p:nvPr>
        </p:nvSpPr>
        <p:spPr/>
        <p:txBody>
          <a:bodyPr/>
          <a:lstStyle/>
          <a:p>
            <a:r>
              <a:rPr lang="zh-CN" altLang="en-US" dirty="0"/>
              <a:t>化学品危险性分类</a:t>
            </a:r>
            <a:endParaRPr lang="zh-CN" altLang="en-US" dirty="0"/>
          </a:p>
        </p:txBody>
      </p:sp>
      <p:sp>
        <p:nvSpPr>
          <p:cNvPr id="3" name="灯片编号占位符 2"/>
          <p:cNvSpPr>
            <a:spLocks noGrp="1"/>
          </p:cNvSpPr>
          <p:nvPr>
            <p:ph type="sldNum" sz="quarter" idx="12"/>
          </p:nvPr>
        </p:nvSpPr>
        <p:spPr/>
        <p:txBody>
          <a:bodyPr/>
          <a:lstStyle/>
          <a:p>
            <a:fld id="{E90B57B3-00C1-462E-97B3-2A396444F17F}" type="slidenum">
              <a:rPr lang="zh-CN" altLang="en-US" smtClean="0"/>
            </a:fld>
            <a:endParaRPr lang="zh-CN" altLang="en-US"/>
          </a:p>
        </p:txBody>
      </p:sp>
      <p:sp>
        <p:nvSpPr>
          <p:cNvPr id="4" name="Text Box 44"/>
          <p:cNvSpPr txBox="1">
            <a:spLocks noChangeArrowheads="1"/>
          </p:cNvSpPr>
          <p:nvPr/>
        </p:nvSpPr>
        <p:spPr bwMode="auto">
          <a:xfrm>
            <a:off x="972935" y="2161884"/>
            <a:ext cx="6345613"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5000"/>
              </a:lnSpc>
            </a:pPr>
            <a:r>
              <a:rPr lang="zh-CN" altLang="en-US" sz="2000" dirty="0">
                <a:latin typeface="微软雅黑" panose="020B0503020204020204" pitchFamily="34" charset="-122"/>
                <a:ea typeface="微软雅黑" panose="020B0503020204020204" pitchFamily="34" charset="-122"/>
              </a:rPr>
              <a:t>本类化学品系指压缩、液化或加压溶解的气体，并应符合下述两种情况之一者：</a:t>
            </a:r>
            <a:endParaRPr lang="zh-CN" altLang="en-US" sz="2000" dirty="0">
              <a:latin typeface="微软雅黑" panose="020B0503020204020204" pitchFamily="34" charset="-122"/>
              <a:ea typeface="微软雅黑" panose="020B0503020204020204" pitchFamily="34" charset="-122"/>
            </a:endParaRPr>
          </a:p>
          <a:p>
            <a:pPr marL="457200" indent="-457200">
              <a:lnSpc>
                <a:spcPct val="135000"/>
              </a:lnSpc>
              <a:buFont typeface="Wingdings" panose="05000000000000000000" pitchFamily="2" charset="2"/>
              <a:buChar char="p"/>
            </a:pPr>
            <a:r>
              <a:rPr lang="zh-CN" altLang="en-US" sz="2000" dirty="0">
                <a:latin typeface="微软雅黑" panose="020B0503020204020204" pitchFamily="34" charset="-122"/>
                <a:ea typeface="微软雅黑" panose="020B0503020204020204" pitchFamily="34" charset="-122"/>
              </a:rPr>
              <a:t>临界温度低于</a:t>
            </a:r>
            <a:r>
              <a:rPr lang="en-US" altLang="zh-CN" sz="2000" dirty="0">
                <a:latin typeface="微软雅黑" panose="020B0503020204020204" pitchFamily="34" charset="-122"/>
                <a:ea typeface="微软雅黑" panose="020B0503020204020204" pitchFamily="34" charset="-122"/>
              </a:rPr>
              <a:t>500C</a:t>
            </a:r>
            <a:r>
              <a:rPr lang="zh-CN" altLang="en-US" sz="2000" dirty="0">
                <a:latin typeface="微软雅黑" panose="020B0503020204020204" pitchFamily="34" charset="-122"/>
                <a:ea typeface="微软雅黑" panose="020B0503020204020204" pitchFamily="34" charset="-122"/>
              </a:rPr>
              <a:t>时，或在</a:t>
            </a:r>
            <a:r>
              <a:rPr lang="en-US" altLang="zh-CN" sz="2000" dirty="0">
                <a:latin typeface="微软雅黑" panose="020B0503020204020204" pitchFamily="34" charset="-122"/>
                <a:ea typeface="微软雅黑" panose="020B0503020204020204" pitchFamily="34" charset="-122"/>
              </a:rPr>
              <a:t>500C</a:t>
            </a:r>
            <a:r>
              <a:rPr lang="zh-CN" altLang="en-US" sz="2000" dirty="0">
                <a:latin typeface="微软雅黑" panose="020B0503020204020204" pitchFamily="34" charset="-122"/>
                <a:ea typeface="微软雅黑" panose="020B0503020204020204" pitchFamily="34" charset="-122"/>
              </a:rPr>
              <a:t>时，其蒸气压力大于</a:t>
            </a:r>
            <a:r>
              <a:rPr lang="en-US" altLang="zh-CN" sz="2000" dirty="0">
                <a:latin typeface="微软雅黑" panose="020B0503020204020204" pitchFamily="34" charset="-122"/>
                <a:ea typeface="微软雅黑" panose="020B0503020204020204" pitchFamily="34" charset="-122"/>
              </a:rPr>
              <a:t>294kPa</a:t>
            </a:r>
            <a:r>
              <a:rPr lang="zh-CN" altLang="en-US" sz="2000" dirty="0">
                <a:latin typeface="微软雅黑" panose="020B0503020204020204" pitchFamily="34" charset="-122"/>
                <a:ea typeface="微软雅黑" panose="020B0503020204020204" pitchFamily="34" charset="-122"/>
              </a:rPr>
              <a:t>的压缩或液化气体；</a:t>
            </a:r>
            <a:endParaRPr lang="zh-CN" altLang="en-US" sz="2000" dirty="0">
              <a:latin typeface="微软雅黑" panose="020B0503020204020204" pitchFamily="34" charset="-122"/>
              <a:ea typeface="微软雅黑" panose="020B0503020204020204" pitchFamily="34" charset="-122"/>
            </a:endParaRPr>
          </a:p>
          <a:p>
            <a:pPr marL="457200" indent="-457200">
              <a:lnSpc>
                <a:spcPct val="135000"/>
              </a:lnSpc>
              <a:buFont typeface="Wingdings" panose="05000000000000000000" pitchFamily="2" charset="2"/>
              <a:buChar char="p"/>
            </a:pPr>
            <a:r>
              <a:rPr lang="zh-CN" altLang="en-US" sz="2000" dirty="0">
                <a:latin typeface="微软雅黑" panose="020B0503020204020204" pitchFamily="34" charset="-122"/>
                <a:ea typeface="微软雅黑" panose="020B0503020204020204" pitchFamily="34" charset="-122"/>
              </a:rPr>
              <a:t>温度在</a:t>
            </a:r>
            <a:r>
              <a:rPr lang="en-US" altLang="zh-CN" sz="2000" dirty="0">
                <a:latin typeface="微软雅黑" panose="020B0503020204020204" pitchFamily="34" charset="-122"/>
                <a:ea typeface="微软雅黑" panose="020B0503020204020204" pitchFamily="34" charset="-122"/>
              </a:rPr>
              <a:t>21.10C</a:t>
            </a:r>
            <a:r>
              <a:rPr lang="zh-CN" altLang="en-US" sz="2000" dirty="0">
                <a:latin typeface="微软雅黑" panose="020B0503020204020204" pitchFamily="34" charset="-122"/>
                <a:ea typeface="微软雅黑" panose="020B0503020204020204" pitchFamily="34" charset="-122"/>
              </a:rPr>
              <a:t>时</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气体的绝对压力大于</a:t>
            </a:r>
            <a:r>
              <a:rPr lang="en-US" altLang="zh-CN" sz="2000" dirty="0">
                <a:latin typeface="微软雅黑" panose="020B0503020204020204" pitchFamily="34" charset="-122"/>
                <a:ea typeface="微软雅黑" panose="020B0503020204020204" pitchFamily="34" charset="-122"/>
              </a:rPr>
              <a:t>275kPa,</a:t>
            </a:r>
            <a:r>
              <a:rPr lang="zh-CN" altLang="en-US" sz="2000" dirty="0">
                <a:latin typeface="微软雅黑" panose="020B0503020204020204" pitchFamily="34" charset="-122"/>
                <a:ea typeface="微软雅黑" panose="020B0503020204020204" pitchFamily="34" charset="-122"/>
              </a:rPr>
              <a:t>或在</a:t>
            </a:r>
            <a:r>
              <a:rPr lang="en-US" altLang="zh-CN" sz="2000" dirty="0">
                <a:latin typeface="微软雅黑" panose="020B0503020204020204" pitchFamily="34" charset="-122"/>
                <a:ea typeface="微软雅黑" panose="020B0503020204020204" pitchFamily="34" charset="-122"/>
              </a:rPr>
              <a:t>54.40C</a:t>
            </a:r>
            <a:r>
              <a:rPr lang="zh-CN" altLang="en-US" sz="2000" dirty="0">
                <a:latin typeface="微软雅黑" panose="020B0503020204020204" pitchFamily="34" charset="-122"/>
                <a:ea typeface="微软雅黑" panose="020B0503020204020204" pitchFamily="34" charset="-122"/>
              </a:rPr>
              <a:t>时</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气体的绝对压力大于</a:t>
            </a:r>
            <a:r>
              <a:rPr lang="en-US" altLang="zh-CN" sz="2000" dirty="0">
                <a:latin typeface="微软雅黑" panose="020B0503020204020204" pitchFamily="34" charset="-122"/>
                <a:ea typeface="微软雅黑" panose="020B0503020204020204" pitchFamily="34" charset="-122"/>
              </a:rPr>
              <a:t>715kPa</a:t>
            </a:r>
            <a:r>
              <a:rPr lang="zh-CN" altLang="en-US" sz="2000" dirty="0">
                <a:latin typeface="微软雅黑" panose="020B0503020204020204" pitchFamily="34" charset="-122"/>
                <a:ea typeface="微软雅黑" panose="020B0503020204020204" pitchFamily="34" charset="-122"/>
              </a:rPr>
              <a:t>的压缩气体</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或在</a:t>
            </a:r>
            <a:r>
              <a:rPr lang="en-US" altLang="zh-CN" sz="2000" dirty="0">
                <a:latin typeface="微软雅黑" panose="020B0503020204020204" pitchFamily="34" charset="-122"/>
                <a:ea typeface="微软雅黑" panose="020B0503020204020204" pitchFamily="34" charset="-122"/>
              </a:rPr>
              <a:t>37.80C</a:t>
            </a:r>
            <a:r>
              <a:rPr lang="zh-CN" altLang="en-US" sz="2000" dirty="0">
                <a:latin typeface="微软雅黑" panose="020B0503020204020204" pitchFamily="34" charset="-122"/>
                <a:ea typeface="微软雅黑" panose="020B0503020204020204" pitchFamily="34" charset="-122"/>
              </a:rPr>
              <a:t>时</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雷德蒸气压大于</a:t>
            </a:r>
            <a:r>
              <a:rPr lang="en-US" altLang="zh-CN" sz="2000" dirty="0">
                <a:latin typeface="微软雅黑" panose="020B0503020204020204" pitchFamily="34" charset="-122"/>
                <a:ea typeface="微软雅黑" panose="020B0503020204020204" pitchFamily="34" charset="-122"/>
              </a:rPr>
              <a:t>275kPa</a:t>
            </a:r>
            <a:r>
              <a:rPr lang="zh-CN" altLang="en-US" sz="2000" dirty="0">
                <a:latin typeface="微软雅黑" panose="020B0503020204020204" pitchFamily="34" charset="-122"/>
                <a:ea typeface="微软雅黑" panose="020B0503020204020204" pitchFamily="34" charset="-122"/>
              </a:rPr>
              <a:t>的液体气体或加压溶解气体</a:t>
            </a:r>
            <a:r>
              <a:rPr lang="en-US" altLang="zh-CN" sz="2000" dirty="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p:txBody>
      </p:sp>
      <p:sp>
        <p:nvSpPr>
          <p:cNvPr id="6" name="TextBox 53"/>
          <p:cNvSpPr txBox="1">
            <a:spLocks noChangeAspect="1" noChangeArrowheads="1"/>
          </p:cNvSpPr>
          <p:nvPr/>
        </p:nvSpPr>
        <p:spPr bwMode="auto">
          <a:xfrm>
            <a:off x="1168198" y="1441804"/>
            <a:ext cx="43291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800" b="1" dirty="0">
                <a:solidFill>
                  <a:schemeClr val="accent2">
                    <a:lumMod val="50000"/>
                  </a:schemeClr>
                </a:solidFill>
                <a:latin typeface="微软雅黑" panose="020B0503020204020204" pitchFamily="34" charset="-122"/>
                <a:ea typeface="微软雅黑" panose="020B0503020204020204" pitchFamily="34" charset="-122"/>
              </a:rPr>
              <a:t>压缩气体和液化气体：</a:t>
            </a:r>
            <a:endParaRPr lang="zh-CN" altLang="en-US" sz="2800"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7" name="矩形 6"/>
          <p:cNvSpPr/>
          <p:nvPr/>
        </p:nvSpPr>
        <p:spPr>
          <a:xfrm>
            <a:off x="972935" y="1440217"/>
            <a:ext cx="98425" cy="505643"/>
          </a:xfrm>
          <a:prstGeom prst="rect">
            <a:avLst/>
          </a:prstGeom>
          <a:solidFill>
            <a:schemeClr val="accent2">
              <a:lumMod val="50000"/>
            </a:schemeClr>
          </a:solidFill>
          <a:ln>
            <a:solidFill>
              <a:schemeClr val="accent2">
                <a:lumMod val="50000"/>
              </a:schemeClr>
            </a:solidFill>
          </a:ln>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en-US">
              <a:solidFill>
                <a:srgbClr val="FFC000"/>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00"/>
                                  </p:stCondLst>
                                  <p:iterate type="lt">
                                    <p:tmPct val="10000"/>
                                  </p:iterate>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1+#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par>
                          <p:cTn id="17" fill="hold">
                            <p:stCondLst>
                              <p:cond delay="1649"/>
                            </p:stCondLst>
                            <p:childTnLst>
                              <p:par>
                                <p:cTn id="18" presetID="39" presetClass="entr" presetSubtype="0" accel="10000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21"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22"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23"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lstStyle/>
          <a:p>
            <a:r>
              <a:rPr lang="zh-CN" altLang="en-US" dirty="0"/>
              <a:t>化学品危险性分类</a:t>
            </a:r>
            <a:endParaRPr lang="zh-CN" altLang="en-US" dirty="0"/>
          </a:p>
        </p:txBody>
      </p:sp>
      <p:sp>
        <p:nvSpPr>
          <p:cNvPr id="3" name="灯片编号占位符 2"/>
          <p:cNvSpPr>
            <a:spLocks noGrp="1"/>
          </p:cNvSpPr>
          <p:nvPr>
            <p:ph type="sldNum" sz="quarter" idx="12"/>
          </p:nvPr>
        </p:nvSpPr>
        <p:spPr/>
        <p:txBody>
          <a:bodyPr/>
          <a:lstStyle/>
          <a:p>
            <a:fld id="{E90B57B3-00C1-462E-97B3-2A396444F17F}" type="slidenum">
              <a:rPr lang="zh-CN" altLang="en-US" smtClean="0"/>
            </a:fld>
            <a:endParaRPr lang="zh-CN" altLang="en-US"/>
          </a:p>
        </p:txBody>
      </p:sp>
      <p:sp>
        <p:nvSpPr>
          <p:cNvPr id="4" name="Text Box 44"/>
          <p:cNvSpPr txBox="1">
            <a:spLocks noChangeArrowheads="1"/>
          </p:cNvSpPr>
          <p:nvPr/>
        </p:nvSpPr>
        <p:spPr bwMode="auto">
          <a:xfrm>
            <a:off x="963049" y="2675420"/>
            <a:ext cx="8703465"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342900" indent="-342900">
              <a:lnSpc>
                <a:spcPct val="135000"/>
              </a:lnSpc>
              <a:buClr>
                <a:schemeClr val="accent2">
                  <a:lumMod val="50000"/>
                </a:schemeClr>
              </a:buClr>
              <a:buFont typeface="Wingdings" panose="05000000000000000000" pitchFamily="2" charset="2"/>
              <a:buChar char="p"/>
            </a:pPr>
            <a:r>
              <a:rPr lang="zh-CN" altLang="en-US" sz="2000" b="1" dirty="0">
                <a:solidFill>
                  <a:schemeClr val="accent2">
                    <a:lumMod val="50000"/>
                  </a:schemeClr>
                </a:solidFill>
                <a:latin typeface="微软雅黑" panose="020B0503020204020204" pitchFamily="34" charset="-122"/>
                <a:ea typeface="微软雅黑" panose="020B0503020204020204" pitchFamily="34" charset="-122"/>
              </a:rPr>
              <a:t>有毒气体</a:t>
            </a:r>
            <a:r>
              <a:rPr lang="zh-CN" altLang="en-US" sz="2000" dirty="0">
                <a:latin typeface="微软雅黑" panose="020B0503020204020204" pitchFamily="34" charset="-122"/>
                <a:ea typeface="微软雅黑" panose="020B0503020204020204" pitchFamily="34" charset="-122"/>
              </a:rPr>
              <a:t>（毒性指标同第六类）如一氧化氮、氯气、氨等。</a:t>
            </a:r>
            <a:endParaRPr lang="zh-CN" altLang="en-US" sz="2000" dirty="0">
              <a:latin typeface="微软雅黑" panose="020B0503020204020204" pitchFamily="34" charset="-122"/>
              <a:ea typeface="微软雅黑" panose="020B0503020204020204" pitchFamily="34" charset="-122"/>
            </a:endParaRPr>
          </a:p>
          <a:p>
            <a:pPr marL="342900" indent="-342900">
              <a:lnSpc>
                <a:spcPct val="135000"/>
              </a:lnSpc>
              <a:buClr>
                <a:schemeClr val="accent2">
                  <a:lumMod val="50000"/>
                </a:schemeClr>
              </a:buClr>
              <a:buFont typeface="Wingdings" panose="05000000000000000000" pitchFamily="2" charset="2"/>
              <a:buChar char="p"/>
            </a:pPr>
            <a:r>
              <a:rPr lang="zh-CN" altLang="en-US" sz="2000" b="1" dirty="0">
                <a:solidFill>
                  <a:schemeClr val="accent2">
                    <a:lumMod val="50000"/>
                  </a:schemeClr>
                </a:solidFill>
                <a:latin typeface="微软雅黑" panose="020B0503020204020204" pitchFamily="34" charset="-122"/>
                <a:ea typeface="微软雅黑" panose="020B0503020204020204" pitchFamily="34" charset="-122"/>
              </a:rPr>
              <a:t>不燃气体</a:t>
            </a:r>
            <a:r>
              <a:rPr lang="zh-CN" altLang="en-US" sz="2000" dirty="0">
                <a:latin typeface="微软雅黑" panose="020B0503020204020204" pitchFamily="34" charset="-122"/>
                <a:ea typeface="微软雅黑" panose="020B0503020204020204" pitchFamily="34" charset="-122"/>
              </a:rPr>
              <a:t>（无素、不燃气体包括助燃气体）如：压缩空气、氮气等</a:t>
            </a:r>
            <a:endParaRPr lang="zh-CN" altLang="en-US" sz="2000" dirty="0">
              <a:latin typeface="微软雅黑" panose="020B0503020204020204" pitchFamily="34" charset="-122"/>
              <a:ea typeface="微软雅黑" panose="020B0503020204020204" pitchFamily="34" charset="-122"/>
            </a:endParaRPr>
          </a:p>
          <a:p>
            <a:pPr marL="342900" indent="-342900">
              <a:lnSpc>
                <a:spcPct val="135000"/>
              </a:lnSpc>
              <a:buClr>
                <a:schemeClr val="accent2">
                  <a:lumMod val="50000"/>
                </a:schemeClr>
              </a:buClr>
              <a:buFont typeface="Wingdings" panose="05000000000000000000" pitchFamily="2" charset="2"/>
              <a:buChar char="p"/>
            </a:pPr>
            <a:r>
              <a:rPr lang="zh-CN" altLang="en-US" sz="2000" b="1" dirty="0">
                <a:solidFill>
                  <a:schemeClr val="accent2">
                    <a:lumMod val="50000"/>
                  </a:schemeClr>
                </a:solidFill>
                <a:latin typeface="微软雅黑" panose="020B0503020204020204" pitchFamily="34" charset="-122"/>
                <a:ea typeface="微软雅黑" panose="020B0503020204020204" pitchFamily="34" charset="-122"/>
              </a:rPr>
              <a:t>易燃气体</a:t>
            </a:r>
            <a:r>
              <a:rPr lang="zh-CN" altLang="en-US" sz="2000" dirty="0">
                <a:latin typeface="微软雅黑" panose="020B0503020204020204" pitchFamily="34" charset="-122"/>
                <a:ea typeface="微软雅黑" panose="020B0503020204020204" pitchFamily="34" charset="-122"/>
              </a:rPr>
              <a:t>，如氢气、一氧化碳、甲烷等。</a:t>
            </a:r>
            <a:endParaRPr lang="zh-CN" altLang="en-US" sz="2000" dirty="0">
              <a:latin typeface="微软雅黑" panose="020B0503020204020204" pitchFamily="34" charset="-122"/>
              <a:ea typeface="微软雅黑" panose="020B0503020204020204" pitchFamily="34" charset="-122"/>
            </a:endParaRPr>
          </a:p>
        </p:txBody>
      </p:sp>
      <p:sp>
        <p:nvSpPr>
          <p:cNvPr id="6" name="TextBox 53"/>
          <p:cNvSpPr txBox="1">
            <a:spLocks noChangeAspect="1" noChangeArrowheads="1"/>
          </p:cNvSpPr>
          <p:nvPr/>
        </p:nvSpPr>
        <p:spPr bwMode="auto">
          <a:xfrm>
            <a:off x="832421" y="1412776"/>
            <a:ext cx="9269522" cy="1135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2400" b="1" dirty="0">
                <a:solidFill>
                  <a:schemeClr val="accent2">
                    <a:lumMod val="50000"/>
                  </a:schemeClr>
                </a:solidFill>
                <a:latin typeface="微软雅黑" panose="020B0503020204020204" pitchFamily="34" charset="-122"/>
                <a:ea typeface="微软雅黑" panose="020B0503020204020204" pitchFamily="34" charset="-122"/>
              </a:rPr>
              <a:t>本类物品当受热、撞击或强烈震动时，容器内压会急剧增大，致使容器破裂爆炸，或导致气瓶阀门松动漏气，酿成火灾或中毒事故。</a:t>
            </a:r>
            <a:endParaRPr lang="zh-CN" altLang="en-US" sz="2400" b="1" dirty="0">
              <a:solidFill>
                <a:schemeClr val="accent2">
                  <a:lumMod val="50000"/>
                </a:schemeClr>
              </a:solidFill>
              <a:latin typeface="微软雅黑" panose="020B0503020204020204" pitchFamily="34" charset="-122"/>
              <a:ea typeface="微软雅黑" panose="020B0503020204020204" pitchFamily="34" charset="-122"/>
            </a:endParaRPr>
          </a:p>
        </p:txBody>
      </p:sp>
      <p:cxnSp>
        <p:nvCxnSpPr>
          <p:cNvPr id="9" name="直接连接符 8"/>
          <p:cNvCxnSpPr/>
          <p:nvPr/>
        </p:nvCxnSpPr>
        <p:spPr>
          <a:xfrm>
            <a:off x="963049" y="2524742"/>
            <a:ext cx="9269522" cy="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10" name="图片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791390" y="4513244"/>
            <a:ext cx="1806420" cy="1806420"/>
          </a:xfrm>
          <a:prstGeom prst="rect">
            <a:avLst/>
          </a:prstGeom>
        </p:spPr>
      </p:pic>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7926" y="4513245"/>
            <a:ext cx="2878981" cy="1806419"/>
          </a:xfrm>
          <a:prstGeom prst="rect">
            <a:avLst/>
          </a:prstGeom>
        </p:spPr>
      </p:pic>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9743" y="4498029"/>
            <a:ext cx="2292627" cy="1806419"/>
          </a:xfrm>
          <a:prstGeom prst="rect">
            <a:avLst/>
          </a:prstGeom>
        </p:spPr>
      </p:pic>
      <p:pic>
        <p:nvPicPr>
          <p:cNvPr id="13" name="图片 12"/>
          <p:cNvPicPr>
            <a:picLocks noChangeAspect="1"/>
          </p:cNvPicPr>
          <p:nvPr/>
        </p:nvPicPr>
        <p:blipFill rotWithShape="1">
          <a:blip r:embed="rId4">
            <a:extLst>
              <a:ext uri="{28A0092B-C50C-407E-A947-70E740481C1C}">
                <a14:useLocalDpi xmlns:a14="http://schemas.microsoft.com/office/drawing/2010/main" val="0"/>
              </a:ext>
            </a:extLst>
          </a:blip>
          <a:srcRect l="11242" t="21672" r="11483" b="13925"/>
          <a:stretch>
            <a:fillRect/>
          </a:stretch>
        </p:blipFill>
        <p:spPr>
          <a:xfrm>
            <a:off x="6250508" y="4426857"/>
            <a:ext cx="2452915" cy="195942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20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0"/>
                            </p:stCondLst>
                            <p:childTnLst>
                              <p:par>
                                <p:cTn id="10" presetID="22" presetClass="entr" presetSubtype="8"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anim calcmode="lin" valueType="num">
                                      <p:cBhvr>
                                        <p:cTn id="17" dur="1000" fill="hold"/>
                                        <p:tgtEl>
                                          <p:spTgt spid="10"/>
                                        </p:tgtEl>
                                        <p:attrNameLst>
                                          <p:attrName>ppt_x</p:attrName>
                                        </p:attrNameLst>
                                      </p:cBhvr>
                                      <p:tavLst>
                                        <p:tav tm="0">
                                          <p:val>
                                            <p:strVal val="#ppt_x"/>
                                          </p:val>
                                        </p:tav>
                                        <p:tav tm="100000">
                                          <p:val>
                                            <p:strVal val="#ppt_x"/>
                                          </p:val>
                                        </p:tav>
                                      </p:tavLst>
                                    </p:anim>
                                    <p:anim calcmode="lin" valueType="num">
                                      <p:cBhvr>
                                        <p:cTn id="18" dur="1000" fill="hold"/>
                                        <p:tgtEl>
                                          <p:spTgt spid="10"/>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50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100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150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9" presetClass="entr" presetSubtype="0" accel="100000" fill="hold" grpId="0"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38"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39"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40"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7173404" y="1674386"/>
            <a:ext cx="4873453" cy="468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占位符 1"/>
          <p:cNvSpPr>
            <a:spLocks noGrp="1"/>
          </p:cNvSpPr>
          <p:nvPr>
            <p:ph type="body" sz="quarter" idx="13"/>
          </p:nvPr>
        </p:nvSpPr>
        <p:spPr/>
        <p:txBody>
          <a:bodyPr/>
          <a:lstStyle/>
          <a:p>
            <a:r>
              <a:rPr lang="zh-CN" altLang="en-US" dirty="0"/>
              <a:t>化学品危险性分类</a:t>
            </a:r>
            <a:endParaRPr lang="zh-CN" altLang="en-US" dirty="0"/>
          </a:p>
        </p:txBody>
      </p:sp>
      <p:sp>
        <p:nvSpPr>
          <p:cNvPr id="3" name="灯片编号占位符 2"/>
          <p:cNvSpPr>
            <a:spLocks noGrp="1"/>
          </p:cNvSpPr>
          <p:nvPr>
            <p:ph type="sldNum" sz="quarter" idx="12"/>
          </p:nvPr>
        </p:nvSpPr>
        <p:spPr/>
        <p:txBody>
          <a:bodyPr/>
          <a:lstStyle/>
          <a:p>
            <a:fld id="{E90B57B3-00C1-462E-97B3-2A396444F17F}" type="slidenum">
              <a:rPr lang="zh-CN" altLang="en-US" smtClean="0"/>
            </a:fld>
            <a:endParaRPr lang="zh-CN" altLang="en-US"/>
          </a:p>
        </p:txBody>
      </p:sp>
      <p:sp>
        <p:nvSpPr>
          <p:cNvPr id="4" name="Text Box 44"/>
          <p:cNvSpPr txBox="1">
            <a:spLocks noChangeArrowheads="1"/>
          </p:cNvSpPr>
          <p:nvPr/>
        </p:nvSpPr>
        <p:spPr bwMode="auto">
          <a:xfrm>
            <a:off x="519644" y="2132856"/>
            <a:ext cx="6345613" cy="1295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5000"/>
              </a:lnSpc>
            </a:pPr>
            <a:r>
              <a:rPr lang="zh-CN" altLang="en-US" sz="2000" dirty="0">
                <a:latin typeface="微软雅黑" panose="020B0503020204020204" pitchFamily="34" charset="-122"/>
                <a:ea typeface="微软雅黑" panose="020B0503020204020204" pitchFamily="34" charset="-122"/>
              </a:rPr>
              <a:t>易燃液体指易燃液体、液体混合物或含有固体物质的液体，但不包括由于其危险性已列入其它类别的液体。闭杯闪点等于或低于</a:t>
            </a:r>
            <a:r>
              <a:rPr lang="en-US" altLang="zh-CN" sz="2000" dirty="0">
                <a:latin typeface="微软雅黑" panose="020B0503020204020204" pitchFamily="34" charset="-122"/>
                <a:ea typeface="微软雅黑" panose="020B0503020204020204" pitchFamily="34" charset="-122"/>
              </a:rPr>
              <a:t>610C</a:t>
            </a:r>
            <a:endParaRPr lang="en-US" altLang="zh-CN" sz="2000" dirty="0">
              <a:latin typeface="微软雅黑" panose="020B0503020204020204" pitchFamily="34" charset="-122"/>
              <a:ea typeface="微软雅黑" panose="020B0503020204020204" pitchFamily="34" charset="-122"/>
            </a:endParaRPr>
          </a:p>
        </p:txBody>
      </p:sp>
      <p:sp>
        <p:nvSpPr>
          <p:cNvPr id="6" name="TextBox 53"/>
          <p:cNvSpPr txBox="1">
            <a:spLocks noChangeAspect="1" noChangeArrowheads="1"/>
          </p:cNvSpPr>
          <p:nvPr/>
        </p:nvSpPr>
        <p:spPr bwMode="auto">
          <a:xfrm>
            <a:off x="714907" y="1412776"/>
            <a:ext cx="43291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800" b="1" dirty="0">
                <a:solidFill>
                  <a:schemeClr val="accent2">
                    <a:lumMod val="50000"/>
                  </a:schemeClr>
                </a:solidFill>
                <a:latin typeface="微软雅黑" panose="020B0503020204020204" pitchFamily="34" charset="-122"/>
                <a:ea typeface="微软雅黑" panose="020B0503020204020204" pitchFamily="34" charset="-122"/>
              </a:rPr>
              <a:t>易燃液体</a:t>
            </a:r>
            <a:endParaRPr lang="zh-CN" altLang="en-US" sz="2800"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7" name="矩形 6"/>
          <p:cNvSpPr/>
          <p:nvPr/>
        </p:nvSpPr>
        <p:spPr>
          <a:xfrm>
            <a:off x="519644" y="1411189"/>
            <a:ext cx="98425" cy="505643"/>
          </a:xfrm>
          <a:prstGeom prst="rect">
            <a:avLst/>
          </a:prstGeom>
          <a:solidFill>
            <a:schemeClr val="accent2">
              <a:lumMod val="50000"/>
            </a:schemeClr>
          </a:solidFill>
          <a:ln>
            <a:solidFill>
              <a:schemeClr val="accent2">
                <a:lumMod val="50000"/>
              </a:schemeClr>
            </a:solidFill>
          </a:ln>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en-US">
              <a:solidFill>
                <a:srgbClr val="FFC000"/>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00"/>
                                  </p:stCondLst>
                                  <p:iterate type="lt">
                                    <p:tmPct val="10000"/>
                                  </p:iterate>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1+#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par>
                          <p:cTn id="17" fill="hold">
                            <p:stCondLst>
                              <p:cond delay="1349"/>
                            </p:stCondLst>
                            <p:childTnLst>
                              <p:par>
                                <p:cTn id="18" presetID="52"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Scale>
                                      <p:cBhvr>
                                        <p:cTn id="20"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4"/>
                                        </p:tgtEl>
                                        <p:attrNameLst>
                                          <p:attrName>ppt_x</p:attrName>
                                          <p:attrName>ppt_y</p:attrName>
                                        </p:attrNameLst>
                                      </p:cBhvr>
                                    </p:animMotion>
                                    <p:animEffect transition="in" filter="fade">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lstStyle/>
          <a:p>
            <a:r>
              <a:rPr lang="zh-CN" altLang="en-US" dirty="0"/>
              <a:t>化学品危险性分类</a:t>
            </a:r>
            <a:endParaRPr lang="zh-CN" altLang="en-US" dirty="0"/>
          </a:p>
        </p:txBody>
      </p:sp>
      <p:sp>
        <p:nvSpPr>
          <p:cNvPr id="3" name="灯片编号占位符 2"/>
          <p:cNvSpPr>
            <a:spLocks noGrp="1"/>
          </p:cNvSpPr>
          <p:nvPr>
            <p:ph type="sldNum" sz="quarter" idx="12"/>
          </p:nvPr>
        </p:nvSpPr>
        <p:spPr/>
        <p:txBody>
          <a:bodyPr/>
          <a:lstStyle/>
          <a:p>
            <a:fld id="{E90B57B3-00C1-462E-97B3-2A396444F17F}" type="slidenum">
              <a:rPr lang="zh-CN" altLang="en-US" smtClean="0"/>
            </a:fld>
            <a:endParaRPr lang="zh-CN" altLang="en-US"/>
          </a:p>
        </p:txBody>
      </p:sp>
      <p:sp>
        <p:nvSpPr>
          <p:cNvPr id="4" name="Text Box 44"/>
          <p:cNvSpPr txBox="1">
            <a:spLocks noChangeArrowheads="1"/>
          </p:cNvSpPr>
          <p:nvPr/>
        </p:nvSpPr>
        <p:spPr bwMode="auto">
          <a:xfrm>
            <a:off x="1246077" y="2369964"/>
            <a:ext cx="10583066"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342900" indent="-342900">
              <a:lnSpc>
                <a:spcPct val="135000"/>
              </a:lnSpc>
              <a:buClr>
                <a:schemeClr val="accent2">
                  <a:lumMod val="50000"/>
                </a:schemeClr>
              </a:buClr>
              <a:buFont typeface="Wingdings" panose="05000000000000000000" pitchFamily="2" charset="2"/>
              <a:buChar char="p"/>
            </a:pPr>
            <a:r>
              <a:rPr lang="zh-CN" altLang="en-US" sz="2000" b="1" dirty="0">
                <a:solidFill>
                  <a:schemeClr val="accent2">
                    <a:lumMod val="50000"/>
                  </a:schemeClr>
                </a:solidFill>
                <a:latin typeface="微软雅黑" panose="020B0503020204020204" pitchFamily="34" charset="-122"/>
                <a:ea typeface="微软雅黑" panose="020B0503020204020204" pitchFamily="34" charset="-122"/>
              </a:rPr>
              <a:t>低闪点液体：</a:t>
            </a:r>
            <a:r>
              <a:rPr lang="zh-CN" altLang="en-US" sz="2000" dirty="0">
                <a:latin typeface="微软雅黑" panose="020B0503020204020204" pitchFamily="34" charset="-122"/>
                <a:ea typeface="微软雅黑" panose="020B0503020204020204" pitchFamily="34" charset="-122"/>
              </a:rPr>
              <a:t>闪点﹤</a:t>
            </a:r>
            <a:r>
              <a:rPr lang="en-US" altLang="zh-CN" sz="2000" dirty="0">
                <a:latin typeface="微软雅黑" panose="020B0503020204020204" pitchFamily="34" charset="-122"/>
                <a:ea typeface="微软雅黑" panose="020B0503020204020204" pitchFamily="34" charset="-122"/>
              </a:rPr>
              <a:t>- 180C   </a:t>
            </a:r>
            <a:r>
              <a:rPr lang="zh-CN" altLang="en-US" u="sng" dirty="0">
                <a:latin typeface="微软雅黑" panose="020B0503020204020204" pitchFamily="34" charset="-122"/>
                <a:ea typeface="微软雅黑" panose="020B0503020204020204" pitchFamily="34" charset="-122"/>
              </a:rPr>
              <a:t>如：乙醚（闪点为</a:t>
            </a:r>
            <a:r>
              <a:rPr lang="en-US" altLang="zh-CN" u="sng" dirty="0">
                <a:latin typeface="微软雅黑" panose="020B0503020204020204" pitchFamily="34" charset="-122"/>
                <a:ea typeface="微软雅黑" panose="020B0503020204020204" pitchFamily="34" charset="-122"/>
              </a:rPr>
              <a:t>- 450C</a:t>
            </a:r>
            <a:r>
              <a:rPr lang="zh-CN" altLang="en-US" u="sng" dirty="0">
                <a:latin typeface="微软雅黑" panose="020B0503020204020204" pitchFamily="34" charset="-122"/>
                <a:ea typeface="微软雅黑" panose="020B0503020204020204" pitchFamily="34" charset="-122"/>
              </a:rPr>
              <a:t>）乙醛（闪点为</a:t>
            </a:r>
            <a:r>
              <a:rPr lang="en-US" altLang="zh-CN" u="sng" dirty="0">
                <a:latin typeface="微软雅黑" panose="020B0503020204020204" pitchFamily="34" charset="-122"/>
                <a:ea typeface="微软雅黑" panose="020B0503020204020204" pitchFamily="34" charset="-122"/>
              </a:rPr>
              <a:t>- 380C</a:t>
            </a:r>
            <a:r>
              <a:rPr lang="zh-CN" altLang="en-US" u="sng" dirty="0">
                <a:latin typeface="微软雅黑" panose="020B0503020204020204" pitchFamily="34" charset="-122"/>
                <a:ea typeface="微软雅黑" panose="020B0503020204020204" pitchFamily="34" charset="-122"/>
              </a:rPr>
              <a:t>）等；</a:t>
            </a:r>
            <a:endParaRPr lang="zh-CN" altLang="en-US" u="sng" dirty="0">
              <a:latin typeface="微软雅黑" panose="020B0503020204020204" pitchFamily="34" charset="-122"/>
              <a:ea typeface="微软雅黑" panose="020B0503020204020204" pitchFamily="34" charset="-122"/>
            </a:endParaRPr>
          </a:p>
          <a:p>
            <a:pPr marL="342900" indent="-342900">
              <a:lnSpc>
                <a:spcPct val="135000"/>
              </a:lnSpc>
              <a:buClr>
                <a:schemeClr val="accent2">
                  <a:lumMod val="50000"/>
                </a:schemeClr>
              </a:buClr>
              <a:buFont typeface="Wingdings" panose="05000000000000000000" pitchFamily="2" charset="2"/>
              <a:buChar char="p"/>
            </a:pPr>
            <a:r>
              <a:rPr lang="zh-CN" altLang="en-US" sz="2000" b="1" dirty="0">
                <a:solidFill>
                  <a:schemeClr val="accent2">
                    <a:lumMod val="50000"/>
                  </a:schemeClr>
                </a:solidFill>
                <a:latin typeface="微软雅黑" panose="020B0503020204020204" pitchFamily="34" charset="-122"/>
                <a:ea typeface="微软雅黑" panose="020B0503020204020204" pitchFamily="34" charset="-122"/>
              </a:rPr>
              <a:t>中闪点液体：</a:t>
            </a:r>
            <a:r>
              <a:rPr lang="en-US" altLang="zh-CN" sz="2000" dirty="0">
                <a:latin typeface="微软雅黑" panose="020B0503020204020204" pitchFamily="34" charset="-122"/>
                <a:ea typeface="微软雅黑" panose="020B0503020204020204" pitchFamily="34" charset="-122"/>
              </a:rPr>
              <a:t>- 180C≤</a:t>
            </a:r>
            <a:r>
              <a:rPr lang="zh-CN" altLang="en-US" sz="2000" dirty="0">
                <a:latin typeface="微软雅黑" panose="020B0503020204020204" pitchFamily="34" charset="-122"/>
                <a:ea typeface="微软雅黑" panose="020B0503020204020204" pitchFamily="34" charset="-122"/>
              </a:rPr>
              <a:t>闪点﹤ </a:t>
            </a:r>
            <a:r>
              <a:rPr lang="en-US" altLang="zh-CN" sz="2000" dirty="0">
                <a:latin typeface="微软雅黑" panose="020B0503020204020204" pitchFamily="34" charset="-122"/>
                <a:ea typeface="微软雅黑" panose="020B0503020204020204" pitchFamily="34" charset="-122"/>
              </a:rPr>
              <a:t>230C    </a:t>
            </a:r>
            <a:r>
              <a:rPr lang="zh-CN" altLang="en-US" u="sng" dirty="0">
                <a:latin typeface="微软雅黑" panose="020B0503020204020204" pitchFamily="34" charset="-122"/>
                <a:ea typeface="微软雅黑" panose="020B0503020204020204" pitchFamily="34" charset="-122"/>
              </a:rPr>
              <a:t>如：苯（闪点为</a:t>
            </a:r>
            <a:r>
              <a:rPr lang="en-US" altLang="zh-CN" u="sng" dirty="0">
                <a:latin typeface="微软雅黑" panose="020B0503020204020204" pitchFamily="34" charset="-122"/>
                <a:ea typeface="微软雅黑" panose="020B0503020204020204" pitchFamily="34" charset="-122"/>
              </a:rPr>
              <a:t>- 110C</a:t>
            </a:r>
            <a:r>
              <a:rPr lang="zh-CN" altLang="en-US" u="sng" dirty="0">
                <a:latin typeface="微软雅黑" panose="020B0503020204020204" pitchFamily="34" charset="-122"/>
                <a:ea typeface="微软雅黑" panose="020B0503020204020204" pitchFamily="34" charset="-122"/>
              </a:rPr>
              <a:t>） 乙醇（闪点为</a:t>
            </a:r>
            <a:r>
              <a:rPr lang="en-US" altLang="zh-CN" u="sng" dirty="0">
                <a:latin typeface="微软雅黑" panose="020B0503020204020204" pitchFamily="34" charset="-122"/>
                <a:ea typeface="微软雅黑" panose="020B0503020204020204" pitchFamily="34" charset="-122"/>
              </a:rPr>
              <a:t>120C</a:t>
            </a:r>
            <a:r>
              <a:rPr lang="zh-CN" altLang="en-US" u="sng" dirty="0">
                <a:latin typeface="微软雅黑" panose="020B0503020204020204" pitchFamily="34" charset="-122"/>
                <a:ea typeface="微软雅黑" panose="020B0503020204020204" pitchFamily="34" charset="-122"/>
              </a:rPr>
              <a:t>）等；</a:t>
            </a:r>
            <a:endParaRPr lang="zh-CN" altLang="en-US" u="sng" dirty="0">
              <a:latin typeface="微软雅黑" panose="020B0503020204020204" pitchFamily="34" charset="-122"/>
              <a:ea typeface="微软雅黑" panose="020B0503020204020204" pitchFamily="34" charset="-122"/>
            </a:endParaRPr>
          </a:p>
          <a:p>
            <a:pPr marL="342900" indent="-342900">
              <a:lnSpc>
                <a:spcPct val="135000"/>
              </a:lnSpc>
              <a:buClr>
                <a:schemeClr val="accent2">
                  <a:lumMod val="50000"/>
                </a:schemeClr>
              </a:buClr>
              <a:buFont typeface="Wingdings" panose="05000000000000000000" pitchFamily="2" charset="2"/>
              <a:buChar char="p"/>
            </a:pPr>
            <a:r>
              <a:rPr lang="zh-CN" altLang="en-US" sz="2000" b="1" dirty="0">
                <a:solidFill>
                  <a:schemeClr val="accent2">
                    <a:lumMod val="50000"/>
                  </a:schemeClr>
                </a:solidFill>
                <a:latin typeface="微软雅黑" panose="020B0503020204020204" pitchFamily="34" charset="-122"/>
                <a:ea typeface="微软雅黑" panose="020B0503020204020204" pitchFamily="34" charset="-122"/>
              </a:rPr>
              <a:t>高闪点液体： </a:t>
            </a:r>
            <a:r>
              <a:rPr lang="en-US" altLang="zh-CN" sz="2000" dirty="0">
                <a:latin typeface="微软雅黑" panose="020B0503020204020204" pitchFamily="34" charset="-122"/>
                <a:ea typeface="微软雅黑" panose="020B0503020204020204" pitchFamily="34" charset="-122"/>
              </a:rPr>
              <a:t>230C ≤</a:t>
            </a:r>
            <a:r>
              <a:rPr lang="zh-CN" altLang="en-US" sz="2000" dirty="0">
                <a:latin typeface="微软雅黑" panose="020B0503020204020204" pitchFamily="34" charset="-122"/>
                <a:ea typeface="微软雅黑" panose="020B0503020204020204" pitchFamily="34" charset="-122"/>
              </a:rPr>
              <a:t>闪点﹤</a:t>
            </a:r>
            <a:r>
              <a:rPr lang="en-US" altLang="zh-CN" sz="2000" dirty="0">
                <a:latin typeface="微软雅黑" panose="020B0503020204020204" pitchFamily="34" charset="-122"/>
                <a:ea typeface="微软雅黑" panose="020B0503020204020204" pitchFamily="34" charset="-122"/>
              </a:rPr>
              <a:t>610C   </a:t>
            </a:r>
            <a:r>
              <a:rPr lang="zh-CN" altLang="en-US" u="sng" dirty="0">
                <a:latin typeface="微软雅黑" panose="020B0503020204020204" pitchFamily="34" charset="-122"/>
                <a:ea typeface="微软雅黑" panose="020B0503020204020204" pitchFamily="34" charset="-122"/>
              </a:rPr>
              <a:t>如：丁醇（闪点为</a:t>
            </a:r>
            <a:r>
              <a:rPr lang="en-US" altLang="zh-CN" u="sng" dirty="0">
                <a:latin typeface="微软雅黑" panose="020B0503020204020204" pitchFamily="34" charset="-122"/>
                <a:ea typeface="微软雅黑" panose="020B0503020204020204" pitchFamily="34" charset="-122"/>
              </a:rPr>
              <a:t>350C</a:t>
            </a:r>
            <a:r>
              <a:rPr lang="zh-CN" altLang="en-US" u="sng" dirty="0">
                <a:latin typeface="微软雅黑" panose="020B0503020204020204" pitchFamily="34" charset="-122"/>
                <a:ea typeface="微软雅黑" panose="020B0503020204020204" pitchFamily="34" charset="-122"/>
              </a:rPr>
              <a:t>） 氯苯（闪点为</a:t>
            </a:r>
            <a:r>
              <a:rPr lang="en-US" altLang="zh-CN" u="sng" dirty="0">
                <a:latin typeface="微软雅黑" panose="020B0503020204020204" pitchFamily="34" charset="-122"/>
                <a:ea typeface="微软雅黑" panose="020B0503020204020204" pitchFamily="34" charset="-122"/>
              </a:rPr>
              <a:t>280C</a:t>
            </a:r>
            <a:r>
              <a:rPr lang="zh-CN" altLang="en-US" u="sng" dirty="0">
                <a:latin typeface="微软雅黑" panose="020B0503020204020204" pitchFamily="34" charset="-122"/>
                <a:ea typeface="微软雅黑" panose="020B0503020204020204" pitchFamily="34" charset="-122"/>
              </a:rPr>
              <a:t>）等。</a:t>
            </a:r>
            <a:endParaRPr lang="zh-CN" altLang="en-US" u="sng" dirty="0">
              <a:latin typeface="微软雅黑" panose="020B0503020204020204" pitchFamily="34" charset="-122"/>
              <a:ea typeface="微软雅黑" panose="020B0503020204020204" pitchFamily="34" charset="-122"/>
            </a:endParaRPr>
          </a:p>
        </p:txBody>
      </p:sp>
      <p:sp>
        <p:nvSpPr>
          <p:cNvPr id="6" name="TextBox 53"/>
          <p:cNvSpPr txBox="1">
            <a:spLocks noChangeAspect="1" noChangeArrowheads="1"/>
          </p:cNvSpPr>
          <p:nvPr/>
        </p:nvSpPr>
        <p:spPr bwMode="auto">
          <a:xfrm>
            <a:off x="846935" y="1504765"/>
            <a:ext cx="9269522" cy="581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2400" b="1" dirty="0">
                <a:solidFill>
                  <a:schemeClr val="accent2">
                    <a:lumMod val="50000"/>
                  </a:schemeClr>
                </a:solidFill>
                <a:latin typeface="微软雅黑" panose="020B0503020204020204" pitchFamily="34" charset="-122"/>
                <a:ea typeface="微软雅黑" panose="020B0503020204020204" pitchFamily="34" charset="-122"/>
              </a:rPr>
              <a:t>本类物质在常温下易挥发，其蒸发与空气混合能形成爆炸性混合物。</a:t>
            </a:r>
            <a:endParaRPr lang="zh-CN" altLang="en-US" sz="2400" b="1" dirty="0">
              <a:solidFill>
                <a:schemeClr val="accent2">
                  <a:lumMod val="50000"/>
                </a:schemeClr>
              </a:solidFill>
              <a:latin typeface="微软雅黑" panose="020B0503020204020204" pitchFamily="34" charset="-122"/>
              <a:ea typeface="微软雅黑" panose="020B0503020204020204" pitchFamily="34" charset="-122"/>
            </a:endParaRPr>
          </a:p>
        </p:txBody>
      </p:sp>
      <p:cxnSp>
        <p:nvCxnSpPr>
          <p:cNvPr id="9" name="直接连接符 8"/>
          <p:cNvCxnSpPr/>
          <p:nvPr/>
        </p:nvCxnSpPr>
        <p:spPr>
          <a:xfrm>
            <a:off x="963049" y="2074799"/>
            <a:ext cx="9269522" cy="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10" name="图片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747846" y="4003956"/>
            <a:ext cx="3973753" cy="2533266"/>
          </a:xfrm>
          <a:prstGeom prst="rect">
            <a:avLst/>
          </a:prstGeom>
        </p:spPr>
      </p:pic>
      <p:pic>
        <p:nvPicPr>
          <p:cNvPr id="12"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5101" y="3849613"/>
            <a:ext cx="1823591" cy="2454835"/>
          </a:xfrm>
          <a:prstGeom prst="rect">
            <a:avLst/>
          </a:prstGeom>
        </p:spPr>
      </p:pic>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0753" y="4438698"/>
            <a:ext cx="2161134" cy="195942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1950"/>
                            </p:stCondLst>
                            <p:childTnLst>
                              <p:par>
                                <p:cTn id="10" presetID="22" presetClass="entr" presetSubtype="8"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2450"/>
                            </p:stCondLst>
                            <p:childTnLst>
                              <p:par>
                                <p:cTn id="14" presetID="22" presetClass="entr" presetSubtype="1"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1000"/>
                                        <p:tgtEl>
                                          <p:spTgt spid="4"/>
                                        </p:tgtEl>
                                      </p:cBhvr>
                                    </p:animEffect>
                                  </p:childTnLst>
                                </p:cTn>
                              </p:par>
                            </p:childTnLst>
                          </p:cTn>
                        </p:par>
                        <p:par>
                          <p:cTn id="17" fill="hold">
                            <p:stCondLst>
                              <p:cond delay="3450"/>
                            </p:stCondLst>
                            <p:childTnLst>
                              <p:par>
                                <p:cTn id="18" presetID="42"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100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150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000"/>
                                        <p:tgtEl>
                                          <p:spTgt spid="13"/>
                                        </p:tgtEl>
                                      </p:cBhvr>
                                    </p:animEffect>
                                    <p:anim calcmode="lin" valueType="num">
                                      <p:cBhvr>
                                        <p:cTn id="31" dur="1000" fill="hold"/>
                                        <p:tgtEl>
                                          <p:spTgt spid="13"/>
                                        </p:tgtEl>
                                        <p:attrNameLst>
                                          <p:attrName>ppt_x</p:attrName>
                                        </p:attrNameLst>
                                      </p:cBhvr>
                                      <p:tavLst>
                                        <p:tav tm="0">
                                          <p:val>
                                            <p:strVal val="#ppt_x"/>
                                          </p:val>
                                        </p:tav>
                                        <p:tav tm="100000">
                                          <p:val>
                                            <p:strVal val="#ppt_x"/>
                                          </p:val>
                                        </p:tav>
                                      </p:tavLst>
                                    </p:anim>
                                    <p:anim calcmode="lin" valueType="num">
                                      <p:cBhvr>
                                        <p:cTn id="3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1949259" y="3780571"/>
            <a:ext cx="3862214" cy="252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占位符 1"/>
          <p:cNvSpPr>
            <a:spLocks noGrp="1"/>
          </p:cNvSpPr>
          <p:nvPr>
            <p:ph type="body" sz="quarter" idx="13"/>
          </p:nvPr>
        </p:nvSpPr>
        <p:spPr/>
        <p:txBody>
          <a:bodyPr/>
          <a:lstStyle/>
          <a:p>
            <a:r>
              <a:rPr lang="zh-CN" altLang="en-US" dirty="0"/>
              <a:t>化学品危险性分类</a:t>
            </a:r>
            <a:endParaRPr lang="zh-CN" altLang="en-US" dirty="0"/>
          </a:p>
        </p:txBody>
      </p:sp>
      <p:sp>
        <p:nvSpPr>
          <p:cNvPr id="3" name="灯片编号占位符 2"/>
          <p:cNvSpPr>
            <a:spLocks noGrp="1"/>
          </p:cNvSpPr>
          <p:nvPr>
            <p:ph type="sldNum" sz="quarter" idx="12"/>
          </p:nvPr>
        </p:nvSpPr>
        <p:spPr/>
        <p:txBody>
          <a:bodyPr/>
          <a:lstStyle/>
          <a:p>
            <a:fld id="{E90B57B3-00C1-462E-97B3-2A396444F17F}" type="slidenum">
              <a:rPr lang="zh-CN" altLang="en-US" smtClean="0"/>
            </a:fld>
            <a:endParaRPr lang="zh-CN" altLang="en-US"/>
          </a:p>
        </p:txBody>
      </p:sp>
      <p:sp>
        <p:nvSpPr>
          <p:cNvPr id="4" name="Text Box 44"/>
          <p:cNvSpPr txBox="1">
            <a:spLocks noChangeArrowheads="1"/>
          </p:cNvSpPr>
          <p:nvPr/>
        </p:nvSpPr>
        <p:spPr bwMode="auto">
          <a:xfrm>
            <a:off x="1573779" y="2161884"/>
            <a:ext cx="908546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5000"/>
              </a:lnSpc>
            </a:pPr>
            <a:r>
              <a:rPr lang="zh-CN" altLang="en-US" sz="2000" dirty="0">
                <a:latin typeface="微软雅黑" panose="020B0503020204020204" pitchFamily="34" charset="-122"/>
                <a:ea typeface="微软雅黑" panose="020B0503020204020204" pitchFamily="34" charset="-122"/>
              </a:rPr>
              <a:t>指燃点低、对热、撞击、摩擦敏感，易被外部火源点燃，燃烧迅速，并可能散发出有毒烟雾或有毒气体的固体。如：红磷、硫磺等；</a:t>
            </a:r>
            <a:endParaRPr lang="zh-CN" altLang="en-US" sz="2000" dirty="0">
              <a:latin typeface="微软雅黑" panose="020B0503020204020204" pitchFamily="34" charset="-122"/>
              <a:ea typeface="微软雅黑" panose="020B0503020204020204" pitchFamily="34" charset="-122"/>
            </a:endParaRPr>
          </a:p>
        </p:txBody>
      </p:sp>
      <p:sp>
        <p:nvSpPr>
          <p:cNvPr id="6" name="TextBox 53"/>
          <p:cNvSpPr txBox="1">
            <a:spLocks noChangeAspect="1" noChangeArrowheads="1"/>
          </p:cNvSpPr>
          <p:nvPr/>
        </p:nvSpPr>
        <p:spPr bwMode="auto">
          <a:xfrm>
            <a:off x="1769042" y="1441804"/>
            <a:ext cx="43291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800" b="1" dirty="0">
                <a:solidFill>
                  <a:schemeClr val="accent2">
                    <a:lumMod val="50000"/>
                  </a:schemeClr>
                </a:solidFill>
                <a:latin typeface="微软雅黑" panose="020B0503020204020204" pitchFamily="34" charset="-122"/>
                <a:ea typeface="微软雅黑" panose="020B0503020204020204" pitchFamily="34" charset="-122"/>
              </a:rPr>
              <a:t>自燃物品</a:t>
            </a:r>
            <a:endParaRPr lang="zh-CN" altLang="en-US" sz="2800"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7" name="矩形 6"/>
          <p:cNvSpPr/>
          <p:nvPr/>
        </p:nvSpPr>
        <p:spPr>
          <a:xfrm>
            <a:off x="1573779" y="1440217"/>
            <a:ext cx="98425" cy="505643"/>
          </a:xfrm>
          <a:prstGeom prst="rect">
            <a:avLst/>
          </a:prstGeom>
          <a:solidFill>
            <a:schemeClr val="accent2">
              <a:lumMod val="50000"/>
            </a:schemeClr>
          </a:solidFill>
          <a:ln>
            <a:solidFill>
              <a:schemeClr val="accent2">
                <a:lumMod val="50000"/>
              </a:schemeClr>
            </a:solidFill>
          </a:ln>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en-US">
              <a:solidFill>
                <a:srgbClr val="FFC000"/>
              </a:solidFill>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22571" y="3780571"/>
            <a:ext cx="3736673" cy="252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childTnLst>
                          </p:cTn>
                        </p:par>
                        <p:par>
                          <p:cTn id="11" fill="hold">
                            <p:stCondLst>
                              <p:cond delay="500"/>
                            </p:stCondLst>
                            <p:childTnLst>
                              <p:par>
                                <p:cTn id="12" presetID="2" presetClass="entr" presetSubtype="2"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1+#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p:stCondLst>
                                    <p:cond delay="200"/>
                                  </p:stCondLst>
                                  <p:iterate type="lt">
                                    <p:tmPct val="10000"/>
                                  </p:iterate>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1+#ppt_w/2"/>
                                          </p:val>
                                        </p:tav>
                                        <p:tav tm="100000">
                                          <p:val>
                                            <p:strVal val="#ppt_x"/>
                                          </p:val>
                                        </p:tav>
                                      </p:tavLst>
                                    </p:anim>
                                    <p:anim calcmode="lin" valueType="num">
                                      <p:cBhvr additive="base">
                                        <p:cTn id="19" dur="500" fill="hold"/>
                                        <p:tgtEl>
                                          <p:spTgt spid="6"/>
                                        </p:tgtEl>
                                        <p:attrNameLst>
                                          <p:attrName>ppt_y</p:attrName>
                                        </p:attrNameLst>
                                      </p:cBhvr>
                                      <p:tavLst>
                                        <p:tav tm="0">
                                          <p:val>
                                            <p:strVal val="#ppt_y"/>
                                          </p:val>
                                        </p:tav>
                                        <p:tav tm="100000">
                                          <p:val>
                                            <p:strVal val="#ppt_y"/>
                                          </p:val>
                                        </p:tav>
                                      </p:tavLst>
                                    </p:anim>
                                  </p:childTnLst>
                                </p:cTn>
                              </p:par>
                            </p:childTnLst>
                          </p:cTn>
                        </p:par>
                        <p:par>
                          <p:cTn id="20" fill="hold">
                            <p:stCondLst>
                              <p:cond delay="1349"/>
                            </p:stCondLst>
                            <p:childTnLst>
                              <p:par>
                                <p:cTn id="21" presetID="39" presetClass="entr" presetSubtype="0" accel="10000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2024351" y="3780570"/>
            <a:ext cx="3363686" cy="252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占位符 1"/>
          <p:cNvSpPr>
            <a:spLocks noGrp="1"/>
          </p:cNvSpPr>
          <p:nvPr>
            <p:ph type="body" sz="quarter" idx="13"/>
          </p:nvPr>
        </p:nvSpPr>
        <p:spPr/>
        <p:txBody>
          <a:bodyPr/>
          <a:lstStyle/>
          <a:p>
            <a:r>
              <a:rPr lang="zh-CN" altLang="en-US" dirty="0"/>
              <a:t>化学品危险性分类</a:t>
            </a:r>
            <a:endParaRPr lang="zh-CN" altLang="en-US" dirty="0"/>
          </a:p>
        </p:txBody>
      </p:sp>
      <p:sp>
        <p:nvSpPr>
          <p:cNvPr id="3" name="灯片编号占位符 2"/>
          <p:cNvSpPr>
            <a:spLocks noGrp="1"/>
          </p:cNvSpPr>
          <p:nvPr>
            <p:ph type="sldNum" sz="quarter" idx="12"/>
          </p:nvPr>
        </p:nvSpPr>
        <p:spPr/>
        <p:txBody>
          <a:bodyPr/>
          <a:lstStyle/>
          <a:p>
            <a:fld id="{E90B57B3-00C1-462E-97B3-2A396444F17F}" type="slidenum">
              <a:rPr lang="zh-CN" altLang="en-US" smtClean="0"/>
            </a:fld>
            <a:endParaRPr lang="zh-CN" altLang="en-US"/>
          </a:p>
        </p:txBody>
      </p:sp>
      <p:sp>
        <p:nvSpPr>
          <p:cNvPr id="4" name="Text Box 44"/>
          <p:cNvSpPr txBox="1">
            <a:spLocks noChangeArrowheads="1"/>
          </p:cNvSpPr>
          <p:nvPr/>
        </p:nvSpPr>
        <p:spPr bwMode="auto">
          <a:xfrm>
            <a:off x="1573779" y="2161884"/>
            <a:ext cx="9085465" cy="880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5000"/>
              </a:lnSpc>
            </a:pPr>
            <a:r>
              <a:rPr lang="zh-CN" altLang="en-US" sz="2000" dirty="0">
                <a:latin typeface="微软雅黑" panose="020B0503020204020204" pitchFamily="34" charset="-122"/>
                <a:ea typeface="微软雅黑" panose="020B0503020204020204" pitchFamily="34" charset="-122"/>
              </a:rPr>
              <a:t>指自燃点低，在空气中易于发生氧化反应，放出热量，而自行燃烧的物品，如：白磷、三乙基铝等；</a:t>
            </a:r>
            <a:endParaRPr lang="zh-CN" altLang="en-US" sz="2000" dirty="0">
              <a:latin typeface="微软雅黑" panose="020B0503020204020204" pitchFamily="34" charset="-122"/>
              <a:ea typeface="微软雅黑" panose="020B0503020204020204" pitchFamily="34" charset="-122"/>
            </a:endParaRPr>
          </a:p>
        </p:txBody>
      </p:sp>
      <p:sp>
        <p:nvSpPr>
          <p:cNvPr id="6" name="TextBox 53"/>
          <p:cNvSpPr txBox="1">
            <a:spLocks noChangeAspect="1" noChangeArrowheads="1"/>
          </p:cNvSpPr>
          <p:nvPr/>
        </p:nvSpPr>
        <p:spPr bwMode="auto">
          <a:xfrm>
            <a:off x="1769042" y="1441804"/>
            <a:ext cx="43291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800" b="1" dirty="0">
                <a:solidFill>
                  <a:schemeClr val="accent2">
                    <a:lumMod val="50000"/>
                  </a:schemeClr>
                </a:solidFill>
                <a:latin typeface="微软雅黑" panose="020B0503020204020204" pitchFamily="34" charset="-122"/>
                <a:ea typeface="微软雅黑" panose="020B0503020204020204" pitchFamily="34" charset="-122"/>
              </a:rPr>
              <a:t>易燃固体</a:t>
            </a:r>
            <a:endParaRPr lang="zh-CN" altLang="en-US" sz="2800"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7" name="矩形 6"/>
          <p:cNvSpPr/>
          <p:nvPr/>
        </p:nvSpPr>
        <p:spPr>
          <a:xfrm>
            <a:off x="1573779" y="1440217"/>
            <a:ext cx="98425" cy="505643"/>
          </a:xfrm>
          <a:prstGeom prst="rect">
            <a:avLst/>
          </a:prstGeom>
          <a:solidFill>
            <a:schemeClr val="accent2">
              <a:lumMod val="50000"/>
            </a:schemeClr>
          </a:solidFill>
          <a:ln>
            <a:solidFill>
              <a:schemeClr val="accent2">
                <a:lumMod val="50000"/>
              </a:schemeClr>
            </a:solidFill>
          </a:ln>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en-US">
              <a:solidFill>
                <a:srgbClr val="FFC000"/>
              </a:solidFill>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07961" y="3780569"/>
            <a:ext cx="3617549" cy="252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childTnLst>
                          </p:cTn>
                        </p:par>
                        <p:par>
                          <p:cTn id="11" fill="hold">
                            <p:stCondLst>
                              <p:cond delay="500"/>
                            </p:stCondLst>
                            <p:childTnLst>
                              <p:par>
                                <p:cTn id="12" presetID="2" presetClass="entr" presetSubtype="2"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1+#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p:stCondLst>
                                    <p:cond delay="200"/>
                                  </p:stCondLst>
                                  <p:iterate type="lt">
                                    <p:tmPct val="10000"/>
                                  </p:iterate>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1+#ppt_w/2"/>
                                          </p:val>
                                        </p:tav>
                                        <p:tav tm="100000">
                                          <p:val>
                                            <p:strVal val="#ppt_x"/>
                                          </p:val>
                                        </p:tav>
                                      </p:tavLst>
                                    </p:anim>
                                    <p:anim calcmode="lin" valueType="num">
                                      <p:cBhvr additive="base">
                                        <p:cTn id="19" dur="500" fill="hold"/>
                                        <p:tgtEl>
                                          <p:spTgt spid="6"/>
                                        </p:tgtEl>
                                        <p:attrNameLst>
                                          <p:attrName>ppt_y</p:attrName>
                                        </p:attrNameLst>
                                      </p:cBhvr>
                                      <p:tavLst>
                                        <p:tav tm="0">
                                          <p:val>
                                            <p:strVal val="#ppt_y"/>
                                          </p:val>
                                        </p:tav>
                                        <p:tav tm="100000">
                                          <p:val>
                                            <p:strVal val="#ppt_y"/>
                                          </p:val>
                                        </p:tav>
                                      </p:tavLst>
                                    </p:anim>
                                  </p:childTnLst>
                                </p:cTn>
                              </p:par>
                            </p:childTnLst>
                          </p:cTn>
                        </p:par>
                        <p:par>
                          <p:cTn id="20" fill="hold">
                            <p:stCondLst>
                              <p:cond delay="1349"/>
                            </p:stCondLst>
                            <p:childTnLst>
                              <p:par>
                                <p:cTn id="21" presetID="39" presetClass="entr" presetSubtype="0" accel="10000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2024351" y="3920724"/>
            <a:ext cx="3363686" cy="2242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占位符 1"/>
          <p:cNvSpPr>
            <a:spLocks noGrp="1"/>
          </p:cNvSpPr>
          <p:nvPr>
            <p:ph type="body" sz="quarter" idx="13"/>
          </p:nvPr>
        </p:nvSpPr>
        <p:spPr/>
        <p:txBody>
          <a:bodyPr/>
          <a:lstStyle/>
          <a:p>
            <a:r>
              <a:rPr lang="zh-CN" altLang="en-US" dirty="0"/>
              <a:t>化学品危险性分类</a:t>
            </a:r>
            <a:endParaRPr lang="zh-CN" altLang="en-US" dirty="0"/>
          </a:p>
        </p:txBody>
      </p:sp>
      <p:sp>
        <p:nvSpPr>
          <p:cNvPr id="3" name="灯片编号占位符 2"/>
          <p:cNvSpPr>
            <a:spLocks noGrp="1"/>
          </p:cNvSpPr>
          <p:nvPr>
            <p:ph type="sldNum" sz="quarter" idx="12"/>
          </p:nvPr>
        </p:nvSpPr>
        <p:spPr/>
        <p:txBody>
          <a:bodyPr/>
          <a:lstStyle/>
          <a:p>
            <a:fld id="{E90B57B3-00C1-462E-97B3-2A396444F17F}" type="slidenum">
              <a:rPr lang="zh-CN" altLang="en-US" smtClean="0"/>
            </a:fld>
            <a:endParaRPr lang="zh-CN" altLang="en-US"/>
          </a:p>
        </p:txBody>
      </p:sp>
      <p:sp>
        <p:nvSpPr>
          <p:cNvPr id="4" name="Text Box 44"/>
          <p:cNvSpPr txBox="1">
            <a:spLocks noChangeArrowheads="1"/>
          </p:cNvSpPr>
          <p:nvPr/>
        </p:nvSpPr>
        <p:spPr bwMode="auto">
          <a:xfrm>
            <a:off x="1573779" y="2161884"/>
            <a:ext cx="9085465" cy="880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5000"/>
              </a:lnSpc>
            </a:pPr>
            <a:r>
              <a:rPr lang="zh-CN" altLang="en-US" sz="2000" dirty="0">
                <a:latin typeface="微软雅黑" panose="020B0503020204020204" pitchFamily="34" charset="-122"/>
                <a:ea typeface="微软雅黑" panose="020B0503020204020204" pitchFamily="34" charset="-122"/>
              </a:rPr>
              <a:t>遇湿易燃物品：指遇水或受潮时，发生剧烈化学反应，放出大量的易燃气体和热量的物品。有些不需明火即能燃烧或爆炸。如：钠、钾等。</a:t>
            </a:r>
            <a:endParaRPr lang="zh-CN" altLang="en-US" sz="2000" dirty="0">
              <a:latin typeface="微软雅黑" panose="020B0503020204020204" pitchFamily="34" charset="-122"/>
              <a:ea typeface="微软雅黑" panose="020B0503020204020204" pitchFamily="34" charset="-122"/>
            </a:endParaRPr>
          </a:p>
        </p:txBody>
      </p:sp>
      <p:sp>
        <p:nvSpPr>
          <p:cNvPr id="6" name="TextBox 53"/>
          <p:cNvSpPr txBox="1">
            <a:spLocks noChangeAspect="1" noChangeArrowheads="1"/>
          </p:cNvSpPr>
          <p:nvPr/>
        </p:nvSpPr>
        <p:spPr bwMode="auto">
          <a:xfrm>
            <a:off x="1769042" y="1441804"/>
            <a:ext cx="43291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800" b="1" dirty="0">
                <a:solidFill>
                  <a:schemeClr val="accent2">
                    <a:lumMod val="50000"/>
                  </a:schemeClr>
                </a:solidFill>
                <a:latin typeface="微软雅黑" panose="020B0503020204020204" pitchFamily="34" charset="-122"/>
                <a:ea typeface="微软雅黑" panose="020B0503020204020204" pitchFamily="34" charset="-122"/>
              </a:rPr>
              <a:t>遇湿易燃物品</a:t>
            </a:r>
            <a:endParaRPr lang="zh-CN" altLang="en-US" sz="2800"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7" name="矩形 6"/>
          <p:cNvSpPr/>
          <p:nvPr/>
        </p:nvSpPr>
        <p:spPr>
          <a:xfrm>
            <a:off x="1573779" y="1440217"/>
            <a:ext cx="98425" cy="505643"/>
          </a:xfrm>
          <a:prstGeom prst="rect">
            <a:avLst/>
          </a:prstGeom>
          <a:solidFill>
            <a:schemeClr val="accent2">
              <a:lumMod val="50000"/>
            </a:schemeClr>
          </a:solidFill>
          <a:ln>
            <a:solidFill>
              <a:schemeClr val="accent2">
                <a:lumMod val="50000"/>
              </a:schemeClr>
            </a:solidFill>
          </a:ln>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en-US">
              <a:solidFill>
                <a:srgbClr val="FFC000"/>
              </a:solidFill>
            </a:endParaRPr>
          </a:p>
        </p:txBody>
      </p:sp>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3595"/>
          <a:stretch>
            <a:fillRect/>
          </a:stretch>
        </p:blipFill>
        <p:spPr bwMode="auto">
          <a:xfrm>
            <a:off x="6807961" y="3920725"/>
            <a:ext cx="3617549" cy="2242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childTnLst>
                          </p:cTn>
                        </p:par>
                        <p:par>
                          <p:cTn id="11" fill="hold">
                            <p:stCondLst>
                              <p:cond delay="500"/>
                            </p:stCondLst>
                            <p:childTnLst>
                              <p:par>
                                <p:cTn id="12" presetID="2" presetClass="entr" presetSubtype="2"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1+#ppt_w/2"/>
                                          </p:val>
                                        </p:tav>
                                        <p:tav tm="100000">
                                          <p:val>
                                            <p:strVal val="#ppt_x"/>
                                          </p:val>
                                        </p:tav>
                                      </p:tavLst>
                                    </p:anim>
                                    <p:anim calcmode="lin" valueType="num">
                                      <p:cBhvr additive="base">
                                        <p:cTn id="15" dur="500" fill="hold"/>
                                        <p:tgtEl>
                                          <p:spTgt spid="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39" presetClass="entr" presetSubtype="0" accel="10000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4"/>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200"/>
                                  </p:stCondLst>
                                  <p:iterate type="lt">
                                    <p:tmPct val="10000"/>
                                  </p:iterate>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1+#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lstStyle/>
          <a:p>
            <a:r>
              <a:rPr lang="zh-CN" altLang="en-US" dirty="0"/>
              <a:t>化学品危险性分类</a:t>
            </a:r>
            <a:endParaRPr lang="zh-CN" altLang="en-US" dirty="0"/>
          </a:p>
        </p:txBody>
      </p:sp>
      <p:sp>
        <p:nvSpPr>
          <p:cNvPr id="3" name="灯片编号占位符 2"/>
          <p:cNvSpPr>
            <a:spLocks noGrp="1"/>
          </p:cNvSpPr>
          <p:nvPr>
            <p:ph type="sldNum" sz="quarter" idx="12"/>
          </p:nvPr>
        </p:nvSpPr>
        <p:spPr/>
        <p:txBody>
          <a:bodyPr/>
          <a:lstStyle/>
          <a:p>
            <a:fld id="{E90B57B3-00C1-462E-97B3-2A396444F17F}" type="slidenum">
              <a:rPr lang="zh-CN" altLang="en-US" smtClean="0"/>
            </a:fld>
            <a:endParaRPr lang="zh-CN" altLang="en-US"/>
          </a:p>
        </p:txBody>
      </p:sp>
      <p:sp>
        <p:nvSpPr>
          <p:cNvPr id="4" name="Text Box 44"/>
          <p:cNvSpPr txBox="1">
            <a:spLocks noChangeArrowheads="1"/>
          </p:cNvSpPr>
          <p:nvPr/>
        </p:nvSpPr>
        <p:spPr bwMode="auto">
          <a:xfrm>
            <a:off x="1201815" y="2118342"/>
            <a:ext cx="9945156" cy="1295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5000"/>
              </a:lnSpc>
            </a:pPr>
            <a:r>
              <a:rPr lang="zh-CN" altLang="en-US" sz="2000" dirty="0">
                <a:latin typeface="微软雅黑" panose="020B0503020204020204" pitchFamily="34" charset="-122"/>
                <a:ea typeface="微软雅黑" panose="020B0503020204020204" pitchFamily="34" charset="-122"/>
              </a:rPr>
              <a:t>指处于高氧状态，具有强氧化性，易分解并放出氧和热量的物质。包括含有过氧基的无机物，其本身不一定可燃，但能导致可燃物的燃烧；与粉末状可燃物组成爆炸性混合物，对热、震动或摩擦较为敏感，如：过氧化钠、高锰酸钾等；</a:t>
            </a:r>
            <a:endParaRPr lang="zh-CN" altLang="en-US" sz="2000" dirty="0">
              <a:latin typeface="微软雅黑" panose="020B0503020204020204" pitchFamily="34" charset="-122"/>
              <a:ea typeface="微软雅黑" panose="020B0503020204020204" pitchFamily="34" charset="-122"/>
            </a:endParaRPr>
          </a:p>
        </p:txBody>
      </p:sp>
      <p:sp>
        <p:nvSpPr>
          <p:cNvPr id="6" name="TextBox 53"/>
          <p:cNvSpPr txBox="1">
            <a:spLocks noChangeAspect="1" noChangeArrowheads="1"/>
          </p:cNvSpPr>
          <p:nvPr/>
        </p:nvSpPr>
        <p:spPr bwMode="auto">
          <a:xfrm>
            <a:off x="1397078" y="1398262"/>
            <a:ext cx="43291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800" b="1" dirty="0">
                <a:solidFill>
                  <a:schemeClr val="accent2">
                    <a:lumMod val="50000"/>
                  </a:schemeClr>
                </a:solidFill>
                <a:latin typeface="微软雅黑" panose="020B0503020204020204" pitchFamily="34" charset="-122"/>
                <a:ea typeface="微软雅黑" panose="020B0503020204020204" pitchFamily="34" charset="-122"/>
              </a:rPr>
              <a:t>氧化剂</a:t>
            </a:r>
            <a:endParaRPr lang="zh-CN" altLang="en-US" sz="2800"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7" name="矩形 6"/>
          <p:cNvSpPr/>
          <p:nvPr/>
        </p:nvSpPr>
        <p:spPr>
          <a:xfrm>
            <a:off x="1201815" y="1396675"/>
            <a:ext cx="98425" cy="505643"/>
          </a:xfrm>
          <a:prstGeom prst="rect">
            <a:avLst/>
          </a:prstGeom>
          <a:solidFill>
            <a:schemeClr val="accent2">
              <a:lumMod val="50000"/>
            </a:schemeClr>
          </a:solidFill>
          <a:ln>
            <a:solidFill>
              <a:schemeClr val="accent2">
                <a:lumMod val="50000"/>
              </a:schemeClr>
            </a:solidFill>
          </a:ln>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en-US">
              <a:solidFill>
                <a:srgbClr val="FFC000"/>
              </a:solidFill>
            </a:endParaRPr>
          </a:p>
        </p:txBody>
      </p:sp>
      <p:sp>
        <p:nvSpPr>
          <p:cNvPr id="10" name="Text Box 44"/>
          <p:cNvSpPr txBox="1">
            <a:spLocks noChangeArrowheads="1"/>
          </p:cNvSpPr>
          <p:nvPr/>
        </p:nvSpPr>
        <p:spPr bwMode="auto">
          <a:xfrm>
            <a:off x="1201815" y="4614799"/>
            <a:ext cx="9945156"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5000"/>
              </a:lnSpc>
            </a:pPr>
            <a:r>
              <a:rPr lang="zh-CN" altLang="en-US" sz="2000" dirty="0">
                <a:latin typeface="微软雅黑" panose="020B0503020204020204" pitchFamily="34" charset="-122"/>
                <a:ea typeface="微软雅黑" panose="020B0503020204020204" pitchFamily="34" charset="-122"/>
              </a:rPr>
              <a:t>指分子组成中含有过氧键的有机物，其本身易燃易爆、极易分解，对热、震动和摩擦极为敏感，如：过氧化苯甲酰、过氧化甲乙酮等。</a:t>
            </a:r>
            <a:endParaRPr lang="zh-CN" altLang="en-US" sz="2000" dirty="0">
              <a:latin typeface="微软雅黑" panose="020B0503020204020204" pitchFamily="34" charset="-122"/>
              <a:ea typeface="微软雅黑" panose="020B0503020204020204" pitchFamily="34" charset="-122"/>
            </a:endParaRPr>
          </a:p>
          <a:p>
            <a:pPr>
              <a:lnSpc>
                <a:spcPct val="135000"/>
              </a:lnSpc>
            </a:pPr>
            <a:endParaRPr lang="zh-CN" altLang="en-US" sz="2000" dirty="0">
              <a:latin typeface="微软雅黑" panose="020B0503020204020204" pitchFamily="34" charset="-122"/>
              <a:ea typeface="微软雅黑" panose="020B0503020204020204" pitchFamily="34" charset="-122"/>
            </a:endParaRPr>
          </a:p>
        </p:txBody>
      </p:sp>
      <p:sp>
        <p:nvSpPr>
          <p:cNvPr id="11" name="TextBox 53"/>
          <p:cNvSpPr txBox="1">
            <a:spLocks noChangeAspect="1" noChangeArrowheads="1"/>
          </p:cNvSpPr>
          <p:nvPr/>
        </p:nvSpPr>
        <p:spPr bwMode="auto">
          <a:xfrm>
            <a:off x="1397078" y="3894719"/>
            <a:ext cx="43291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800" b="1" dirty="0">
                <a:solidFill>
                  <a:schemeClr val="accent2">
                    <a:lumMod val="50000"/>
                  </a:schemeClr>
                </a:solidFill>
                <a:latin typeface="微软雅黑" panose="020B0503020204020204" pitchFamily="34" charset="-122"/>
                <a:ea typeface="微软雅黑" panose="020B0503020204020204" pitchFamily="34" charset="-122"/>
              </a:rPr>
              <a:t>有机过氧化物 </a:t>
            </a:r>
            <a:endParaRPr lang="zh-CN" altLang="en-US" sz="2800"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12" name="矩形 11"/>
          <p:cNvSpPr/>
          <p:nvPr/>
        </p:nvSpPr>
        <p:spPr>
          <a:xfrm>
            <a:off x="1201815" y="3893132"/>
            <a:ext cx="98425" cy="505643"/>
          </a:xfrm>
          <a:prstGeom prst="rect">
            <a:avLst/>
          </a:prstGeom>
          <a:solidFill>
            <a:schemeClr val="accent2">
              <a:lumMod val="50000"/>
            </a:schemeClr>
          </a:solidFill>
          <a:ln>
            <a:solidFill>
              <a:schemeClr val="accent2">
                <a:lumMod val="50000"/>
              </a:schemeClr>
            </a:solidFill>
          </a:ln>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en-US">
              <a:solidFill>
                <a:srgbClr val="FFC000"/>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0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800"/>
                            </p:stCondLst>
                            <p:childTnLst>
                              <p:par>
                                <p:cTn id="14" presetID="39" presetClass="entr" presetSubtype="0" accel="10000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17"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18"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
                                          </p:val>
                                        </p:tav>
                                        <p:tav tm="100000">
                                          <p:val>
                                            <p:strVal val="#ppt_y"/>
                                          </p:val>
                                        </p:tav>
                                      </p:tavLst>
                                    </p:anim>
                                  </p:childTnLst>
                                </p:cTn>
                              </p:par>
                            </p:childTnLst>
                          </p:cTn>
                        </p:par>
                        <p:par>
                          <p:cTn id="20" fill="hold">
                            <p:stCondLst>
                              <p:cond delay="1300"/>
                            </p:stCondLst>
                            <p:childTnLst>
                              <p:par>
                                <p:cTn id="21" presetID="2" presetClass="entr" presetSubtype="2"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1+#ppt_w/2"/>
                                          </p:val>
                                        </p:tav>
                                        <p:tav tm="100000">
                                          <p:val>
                                            <p:strVal val="#ppt_x"/>
                                          </p:val>
                                        </p:tav>
                                      </p:tavLst>
                                    </p:anim>
                                    <p:anim calcmode="lin" valueType="num">
                                      <p:cBhvr additive="base">
                                        <p:cTn id="24" dur="500" fill="hold"/>
                                        <p:tgtEl>
                                          <p:spTgt spid="12"/>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200"/>
                                  </p:stCondLst>
                                  <p:iterate type="lt">
                                    <p:tmPct val="10000"/>
                                  </p:iterate>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1+#ppt_w/2"/>
                                          </p:val>
                                        </p:tav>
                                        <p:tav tm="100000">
                                          <p:val>
                                            <p:strVal val="#ppt_x"/>
                                          </p:val>
                                        </p:tav>
                                      </p:tavLst>
                                    </p:anim>
                                    <p:anim calcmode="lin" valueType="num">
                                      <p:cBhvr additive="base">
                                        <p:cTn id="28" dur="500" fill="hold"/>
                                        <p:tgtEl>
                                          <p:spTgt spid="11"/>
                                        </p:tgtEl>
                                        <p:attrNameLst>
                                          <p:attrName>ppt_y</p:attrName>
                                        </p:attrNameLst>
                                      </p:cBhvr>
                                      <p:tavLst>
                                        <p:tav tm="0">
                                          <p:val>
                                            <p:strVal val="#ppt_y"/>
                                          </p:val>
                                        </p:tav>
                                        <p:tav tm="100000">
                                          <p:val>
                                            <p:strVal val="#ppt_y"/>
                                          </p:val>
                                        </p:tav>
                                      </p:tavLst>
                                    </p:anim>
                                  </p:childTnLst>
                                </p:cTn>
                              </p:par>
                            </p:childTnLst>
                          </p:cTn>
                        </p:par>
                        <p:par>
                          <p:cTn id="29" fill="hold">
                            <p:stCondLst>
                              <p:cond delay="2299"/>
                            </p:stCondLst>
                            <p:childTnLst>
                              <p:par>
                                <p:cTn id="30" presetID="39" presetClass="entr" presetSubtype="0" accel="10000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ppt_h</p:attrName>
                                        </p:attrNameLst>
                                      </p:cBhvr>
                                      <p:tavLst>
                                        <p:tav tm="0">
                                          <p:val>
                                            <p:strVal val="#ppt_h/20"/>
                                          </p:val>
                                        </p:tav>
                                        <p:tav tm="50000">
                                          <p:val>
                                            <p:strVal val="#ppt_h/20"/>
                                          </p:val>
                                        </p:tav>
                                        <p:tav tm="100000">
                                          <p:val>
                                            <p:strVal val="#ppt_h"/>
                                          </p:val>
                                        </p:tav>
                                      </p:tavLst>
                                    </p:anim>
                                    <p:anim calcmode="lin" valueType="num">
                                      <p:cBhvr>
                                        <p:cTn id="33" dur="500" fill="hold"/>
                                        <p:tgtEl>
                                          <p:spTgt spid="10"/>
                                        </p:tgtEl>
                                        <p:attrNameLst>
                                          <p:attrName>ppt_w</p:attrName>
                                        </p:attrNameLst>
                                      </p:cBhvr>
                                      <p:tavLst>
                                        <p:tav tm="0">
                                          <p:val>
                                            <p:strVal val="#ppt_w+.3"/>
                                          </p:val>
                                        </p:tav>
                                        <p:tav tm="50000">
                                          <p:val>
                                            <p:strVal val="#ppt_w+.3"/>
                                          </p:val>
                                        </p:tav>
                                        <p:tav tm="100000">
                                          <p:val>
                                            <p:strVal val="#ppt_w"/>
                                          </p:val>
                                        </p:tav>
                                      </p:tavLst>
                                    </p:anim>
                                    <p:anim calcmode="lin" valueType="num">
                                      <p:cBhvr>
                                        <p:cTn id="34" dur="500" fill="hold"/>
                                        <p:tgtEl>
                                          <p:spTgt spid="10"/>
                                        </p:tgtEl>
                                        <p:attrNameLst>
                                          <p:attrName>ppt_x</p:attrName>
                                        </p:attrNameLst>
                                      </p:cBhvr>
                                      <p:tavLst>
                                        <p:tav tm="0">
                                          <p:val>
                                            <p:strVal val="#ppt_x-.3"/>
                                          </p:val>
                                        </p:tav>
                                        <p:tav tm="50000">
                                          <p:val>
                                            <p:strVal val="#ppt_x"/>
                                          </p:val>
                                        </p:tav>
                                        <p:tav tm="100000">
                                          <p:val>
                                            <p:strVal val="#ppt_x"/>
                                          </p:val>
                                        </p:tav>
                                      </p:tavLst>
                                    </p:anim>
                                    <p:anim calcmode="lin" valueType="num">
                                      <p:cBhvr>
                                        <p:cTn id="35"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P spid="10" grpId="0"/>
      <p:bldP spid="11" grpId="0"/>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lstStyle/>
          <a:p>
            <a:r>
              <a:rPr lang="zh-CN" altLang="en-US" dirty="0"/>
              <a:t>化学品危险性分类</a:t>
            </a:r>
            <a:endParaRPr lang="zh-CN" altLang="en-US" dirty="0"/>
          </a:p>
        </p:txBody>
      </p:sp>
      <p:sp>
        <p:nvSpPr>
          <p:cNvPr id="3" name="灯片编号占位符 2"/>
          <p:cNvSpPr>
            <a:spLocks noGrp="1"/>
          </p:cNvSpPr>
          <p:nvPr>
            <p:ph type="sldNum" sz="quarter" idx="12"/>
          </p:nvPr>
        </p:nvSpPr>
        <p:spPr/>
        <p:txBody>
          <a:bodyPr/>
          <a:lstStyle/>
          <a:p>
            <a:fld id="{E90B57B3-00C1-462E-97B3-2A396444F17F}" type="slidenum">
              <a:rPr lang="zh-CN" altLang="en-US" smtClean="0"/>
            </a:fld>
            <a:endParaRPr lang="zh-CN" altLang="en-US"/>
          </a:p>
        </p:txBody>
      </p:sp>
      <p:sp>
        <p:nvSpPr>
          <p:cNvPr id="4" name="Text Box 44"/>
          <p:cNvSpPr txBox="1">
            <a:spLocks noChangeArrowheads="1"/>
          </p:cNvSpPr>
          <p:nvPr/>
        </p:nvSpPr>
        <p:spPr bwMode="auto">
          <a:xfrm>
            <a:off x="976281" y="2132856"/>
            <a:ext cx="1011263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5000"/>
              </a:lnSpc>
            </a:pPr>
            <a:r>
              <a:rPr lang="zh-CN" altLang="en-US" sz="2000" dirty="0">
                <a:latin typeface="微软雅黑" panose="020B0503020204020204" pitchFamily="34" charset="-122"/>
                <a:ea typeface="微软雅黑" panose="020B0503020204020204" pitchFamily="34" charset="-122"/>
              </a:rPr>
              <a:t>系指进入肌体后，累积一定量，能与体液和组织发生生物化学作用或生物物理作用，扰乱或破坏肌体的正常生理功能，引起暂性或持久性的病理改变，甚至危及生命的物品。</a:t>
            </a:r>
            <a:endParaRPr lang="zh-CN" altLang="en-US" sz="2000" dirty="0">
              <a:latin typeface="微软雅黑" panose="020B0503020204020204" pitchFamily="34" charset="-122"/>
              <a:ea typeface="微软雅黑" panose="020B0503020204020204" pitchFamily="34" charset="-122"/>
            </a:endParaRPr>
          </a:p>
        </p:txBody>
      </p:sp>
      <p:sp>
        <p:nvSpPr>
          <p:cNvPr id="6" name="TextBox 53"/>
          <p:cNvSpPr txBox="1">
            <a:spLocks noChangeAspect="1" noChangeArrowheads="1"/>
          </p:cNvSpPr>
          <p:nvPr/>
        </p:nvSpPr>
        <p:spPr bwMode="auto">
          <a:xfrm>
            <a:off x="1171544" y="1412776"/>
            <a:ext cx="43291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800" b="1" dirty="0">
                <a:solidFill>
                  <a:schemeClr val="accent2">
                    <a:lumMod val="50000"/>
                  </a:schemeClr>
                </a:solidFill>
                <a:latin typeface="微软雅黑" panose="020B0503020204020204" pitchFamily="34" charset="-122"/>
                <a:ea typeface="微软雅黑" panose="020B0503020204020204" pitchFamily="34" charset="-122"/>
              </a:rPr>
              <a:t>毒害品和感染性物品</a:t>
            </a:r>
            <a:endParaRPr lang="zh-CN" altLang="en-US" sz="2800"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7" name="矩形 6"/>
          <p:cNvSpPr/>
          <p:nvPr/>
        </p:nvSpPr>
        <p:spPr>
          <a:xfrm>
            <a:off x="976281" y="1411189"/>
            <a:ext cx="98425" cy="505643"/>
          </a:xfrm>
          <a:prstGeom prst="rect">
            <a:avLst/>
          </a:prstGeom>
          <a:solidFill>
            <a:schemeClr val="accent2">
              <a:lumMod val="50000"/>
            </a:schemeClr>
          </a:solidFill>
          <a:ln>
            <a:solidFill>
              <a:schemeClr val="accent2">
                <a:lumMod val="50000"/>
              </a:schemeClr>
            </a:solidFill>
          </a:ln>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en-US">
              <a:solidFill>
                <a:srgbClr val="FFC000"/>
              </a:solidFill>
            </a:endParaRPr>
          </a:p>
        </p:txBody>
      </p:sp>
      <p:sp>
        <p:nvSpPr>
          <p:cNvPr id="9" name="Rectangle 4"/>
          <p:cNvSpPr>
            <a:spLocks noChangeArrowheads="1"/>
          </p:cNvSpPr>
          <p:nvPr/>
        </p:nvSpPr>
        <p:spPr bwMode="auto">
          <a:xfrm>
            <a:off x="1171544" y="3272210"/>
            <a:ext cx="961257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720725">
              <a:lnSpc>
                <a:spcPct val="135000"/>
              </a:lnSpc>
            </a:pPr>
            <a:r>
              <a:rPr lang="zh-CN" altLang="zh-CN" sz="2000" b="1" dirty="0">
                <a:solidFill>
                  <a:schemeClr val="accent2">
                    <a:lumMod val="50000"/>
                  </a:schemeClr>
                </a:solidFill>
                <a:latin typeface="微软雅黑" panose="020B0503020204020204" pitchFamily="34" charset="-122"/>
                <a:ea typeface="微软雅黑" panose="020B0503020204020204" pitchFamily="34" charset="-122"/>
              </a:rPr>
              <a:t>具体指标：</a:t>
            </a:r>
            <a:endParaRPr lang="zh-CN" altLang="zh-CN" sz="2000" b="1" dirty="0">
              <a:solidFill>
                <a:schemeClr val="accent2">
                  <a:lumMod val="50000"/>
                </a:schemeClr>
              </a:solidFill>
              <a:latin typeface="微软雅黑" panose="020B0503020204020204" pitchFamily="34" charset="-122"/>
              <a:ea typeface="微软雅黑" panose="020B0503020204020204" pitchFamily="34" charset="-122"/>
            </a:endParaRPr>
          </a:p>
          <a:p>
            <a:pPr defTabSz="720725">
              <a:lnSpc>
                <a:spcPct val="135000"/>
              </a:lnSpc>
            </a:pPr>
            <a:r>
              <a:rPr lang="zh-CN" altLang="zh-CN" sz="2000" b="1" dirty="0">
                <a:solidFill>
                  <a:schemeClr val="accent2">
                    <a:lumMod val="50000"/>
                  </a:schemeClr>
                </a:solidFill>
                <a:latin typeface="微软雅黑" panose="020B0503020204020204" pitchFamily="34" charset="-122"/>
                <a:ea typeface="微软雅黑" panose="020B0503020204020204" pitchFamily="34" charset="-122"/>
              </a:rPr>
              <a:t>经口：</a:t>
            </a:r>
            <a:r>
              <a:rPr lang="zh-CN" altLang="zh-CN" sz="2000" dirty="0">
                <a:latin typeface="微软雅黑" panose="020B0503020204020204" pitchFamily="34" charset="-122"/>
                <a:ea typeface="微软雅黑" panose="020B0503020204020204" pitchFamily="34" charset="-122"/>
              </a:rPr>
              <a:t>LD50≤500mg/kg(固体） LD50 ≤2000mg/kg（液体）</a:t>
            </a:r>
            <a:endParaRPr lang="zh-CN" altLang="zh-CN" sz="2000" dirty="0">
              <a:latin typeface="微软雅黑" panose="020B0503020204020204" pitchFamily="34" charset="-122"/>
              <a:ea typeface="微软雅黑" panose="020B0503020204020204" pitchFamily="34" charset="-122"/>
            </a:endParaRPr>
          </a:p>
          <a:p>
            <a:pPr defTabSz="720725">
              <a:lnSpc>
                <a:spcPct val="135000"/>
              </a:lnSpc>
            </a:pPr>
            <a:r>
              <a:rPr lang="zh-CN" altLang="zh-CN" sz="2000" b="1" dirty="0">
                <a:solidFill>
                  <a:schemeClr val="accent2">
                    <a:lumMod val="50000"/>
                  </a:schemeClr>
                </a:solidFill>
                <a:latin typeface="微软雅黑" panose="020B0503020204020204" pitchFamily="34" charset="-122"/>
                <a:ea typeface="微软雅黑" panose="020B0503020204020204" pitchFamily="34" charset="-122"/>
              </a:rPr>
              <a:t>经皮（24h接触）</a:t>
            </a:r>
            <a:r>
              <a:rPr lang="zh-CN" altLang="zh-CN" sz="2000" dirty="0">
                <a:latin typeface="微软雅黑" panose="020B0503020204020204" pitchFamily="34" charset="-122"/>
                <a:ea typeface="微软雅黑" panose="020B0503020204020204" pitchFamily="34" charset="-122"/>
              </a:rPr>
              <a:t>： LD50 ≤1000mg/kg</a:t>
            </a:r>
            <a:endParaRPr lang="zh-CN" altLang="zh-CN" sz="2000" dirty="0">
              <a:latin typeface="微软雅黑" panose="020B0503020204020204" pitchFamily="34" charset="-122"/>
              <a:ea typeface="微软雅黑" panose="020B0503020204020204" pitchFamily="34" charset="-122"/>
            </a:endParaRPr>
          </a:p>
          <a:p>
            <a:pPr defTabSz="720725">
              <a:lnSpc>
                <a:spcPct val="135000"/>
              </a:lnSpc>
            </a:pPr>
            <a:r>
              <a:rPr lang="zh-CN" altLang="zh-CN" sz="2000" b="1" dirty="0">
                <a:solidFill>
                  <a:schemeClr val="accent2">
                    <a:lumMod val="50000"/>
                  </a:schemeClr>
                </a:solidFill>
                <a:latin typeface="微软雅黑" panose="020B0503020204020204" pitchFamily="34" charset="-122"/>
                <a:ea typeface="微软雅黑" panose="020B0503020204020204" pitchFamily="34" charset="-122"/>
              </a:rPr>
              <a:t>吸入：</a:t>
            </a:r>
            <a:r>
              <a:rPr lang="zh-CN" altLang="zh-CN" sz="2000" dirty="0">
                <a:latin typeface="微软雅黑" panose="020B0503020204020204" pitchFamily="34" charset="-122"/>
                <a:ea typeface="微软雅黑" panose="020B0503020204020204" pitchFamily="34" charset="-122"/>
              </a:rPr>
              <a:t>LC50 ≤10mg/L（粉尘、烟雾）</a:t>
            </a:r>
            <a:endParaRPr lang="zh-CN" altLang="zh-CN" sz="20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0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100"/>
                            </p:stCondLst>
                            <p:childTnLst>
                              <p:par>
                                <p:cTn id="14" presetID="39" presetClass="entr" presetSubtype="0" accel="10000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17"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18"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2"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P spid="9" grpId="0" bldLvl="0" autoUpdateAnimBg="0"/>
      <p:bldP spid="9" grpId="1" bldLvl="0" autoUpdateAnimBg="0"/>
      <p:bldP spid="9" grpId="2" bldLvl="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3691" y="1143000"/>
            <a:ext cx="7421880" cy="2414905"/>
          </a:xfrm>
          <a:prstGeom prst="rect">
            <a:avLst/>
          </a:prstGeom>
          <a:noFill/>
        </p:spPr>
        <p:txBody>
          <a:bodyPr wrap="square" rtlCol="0" anchor="t">
            <a:spAutoFit/>
          </a:bodyPr>
          <a:lstStyle/>
          <a:p>
            <a:pPr indent="304800" algn="just">
              <a:lnSpc>
                <a:spcPct val="140000"/>
              </a:lnSpc>
            </a:pP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4572000" y="4343400"/>
            <a:ext cx="6864985" cy="1476375"/>
          </a:xfrm>
          <a:prstGeom prst="rect">
            <a:avLst/>
          </a:prstGeom>
          <a:noFill/>
        </p:spPr>
        <p:txBody>
          <a:bodyPr wrap="square" rtlCol="0" anchor="t">
            <a:spAutoFit/>
          </a:bodyPr>
          <a:lstStyle/>
          <a:p>
            <a:pPr>
              <a:lnSpc>
                <a:spcPct val="150000"/>
              </a:lnSpc>
            </a:pPr>
            <a:r>
              <a:rPr lang="en-US" altLang="zh-CN"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79489" y="3962400"/>
            <a:ext cx="3763645" cy="2508504"/>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4033" y="1143000"/>
            <a:ext cx="3745865" cy="2496820"/>
          </a:xfrm>
          <a:prstGeom prst="rect">
            <a:avLst/>
          </a:prstGeom>
        </p:spPr>
      </p:pic>
      <p:sp>
        <p:nvSpPr>
          <p:cNvPr id="6" name="标题 3"/>
          <p:cNvSpPr txBox="1"/>
          <p:nvPr/>
        </p:nvSpPr>
        <p:spPr>
          <a:xfrm>
            <a:off x="119380" y="188595"/>
            <a:ext cx="6815455" cy="596900"/>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8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5"/>
    </p:custDataLst>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963049" y="2575704"/>
            <a:ext cx="2566198" cy="3410857"/>
            <a:chOff x="963049" y="2575704"/>
            <a:chExt cx="2566198" cy="3410857"/>
          </a:xfrm>
        </p:grpSpPr>
        <p:sp>
          <p:nvSpPr>
            <p:cNvPr id="7" name="矩形 6"/>
            <p:cNvSpPr/>
            <p:nvPr/>
          </p:nvSpPr>
          <p:spPr>
            <a:xfrm>
              <a:off x="963049" y="2575704"/>
              <a:ext cx="2566198" cy="457782"/>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963049" y="2575704"/>
              <a:ext cx="2566198" cy="3410857"/>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Bef>
                  <a:spcPts val="1200"/>
                </a:spcBef>
              </a:pPr>
              <a:r>
                <a:rPr lang="zh-CN" altLang="en-US" sz="2000" b="1" dirty="0">
                  <a:solidFill>
                    <a:schemeClr val="bg1"/>
                  </a:solidFill>
                </a:rPr>
                <a:t>剧毒品</a:t>
              </a:r>
              <a:endParaRPr lang="en-US" altLang="zh-CN" sz="2000" b="1" dirty="0">
                <a:solidFill>
                  <a:schemeClr val="bg1"/>
                </a:solidFill>
              </a:endParaRPr>
            </a:p>
            <a:p>
              <a:pPr>
                <a:spcBef>
                  <a:spcPts val="2400"/>
                </a:spcBef>
              </a:pPr>
              <a:r>
                <a:rPr lang="zh-CN" altLang="en-US" dirty="0">
                  <a:solidFill>
                    <a:schemeClr val="tx1"/>
                  </a:solidFill>
                </a:rPr>
                <a:t>经口：</a:t>
              </a:r>
              <a:r>
                <a:rPr lang="en-US" altLang="zh-CN" dirty="0">
                  <a:solidFill>
                    <a:schemeClr val="tx1"/>
                  </a:solidFill>
                </a:rPr>
                <a:t>LD50 ≤5mg/kg</a:t>
              </a:r>
              <a:endParaRPr lang="en-US" altLang="zh-CN" dirty="0">
                <a:solidFill>
                  <a:schemeClr val="tx1"/>
                </a:solidFill>
              </a:endParaRPr>
            </a:p>
            <a:p>
              <a:pPr>
                <a:spcBef>
                  <a:spcPts val="1200"/>
                </a:spcBef>
              </a:pPr>
              <a:r>
                <a:rPr lang="zh-CN" altLang="en-US" dirty="0">
                  <a:solidFill>
                    <a:schemeClr val="tx1"/>
                  </a:solidFill>
                </a:rPr>
                <a:t>经皮：</a:t>
              </a:r>
              <a:r>
                <a:rPr lang="en-US" altLang="zh-CN" dirty="0">
                  <a:solidFill>
                    <a:schemeClr val="tx1"/>
                  </a:solidFill>
                </a:rPr>
                <a:t>LD50 ≤40mg/kg</a:t>
              </a:r>
              <a:endParaRPr lang="en-US" altLang="zh-CN" dirty="0">
                <a:solidFill>
                  <a:schemeClr val="tx1"/>
                </a:solidFill>
              </a:endParaRPr>
            </a:p>
            <a:p>
              <a:pPr>
                <a:spcBef>
                  <a:spcPts val="1200"/>
                </a:spcBef>
              </a:pPr>
              <a:r>
                <a:rPr lang="zh-CN" altLang="en-US" dirty="0">
                  <a:solidFill>
                    <a:schemeClr val="tx1"/>
                  </a:solidFill>
                </a:rPr>
                <a:t>粉尘、烟雾或蒸气吸入</a:t>
              </a:r>
              <a:r>
                <a:rPr lang="en-US" altLang="zh-CN" dirty="0">
                  <a:solidFill>
                    <a:schemeClr val="tx1"/>
                  </a:solidFill>
                </a:rPr>
                <a:t>1h:LC50 ≤0.5mg/L</a:t>
              </a:r>
              <a:endParaRPr lang="en-US" altLang="zh-CN" dirty="0">
                <a:solidFill>
                  <a:schemeClr val="tx1"/>
                </a:solidFill>
              </a:endParaRPr>
            </a:p>
            <a:p>
              <a:pPr>
                <a:spcBef>
                  <a:spcPts val="1200"/>
                </a:spcBef>
              </a:pPr>
              <a:endParaRPr lang="zh-CN" altLang="en-US" dirty="0">
                <a:solidFill>
                  <a:schemeClr val="tx1"/>
                </a:solidFill>
              </a:endParaRPr>
            </a:p>
          </p:txBody>
        </p:sp>
      </p:grpSp>
      <p:grpSp>
        <p:nvGrpSpPr>
          <p:cNvPr id="8" name="组合 7"/>
          <p:cNvGrpSpPr/>
          <p:nvPr/>
        </p:nvGrpSpPr>
        <p:grpSpPr>
          <a:xfrm>
            <a:off x="4409888" y="2575704"/>
            <a:ext cx="2891663" cy="3410857"/>
            <a:chOff x="4409888" y="2575704"/>
            <a:chExt cx="2891663" cy="3410857"/>
          </a:xfrm>
        </p:grpSpPr>
        <p:sp>
          <p:nvSpPr>
            <p:cNvPr id="18" name="矩形 17"/>
            <p:cNvSpPr/>
            <p:nvPr/>
          </p:nvSpPr>
          <p:spPr>
            <a:xfrm>
              <a:off x="4422733" y="2575704"/>
              <a:ext cx="2878818" cy="457782"/>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4409888" y="2575704"/>
              <a:ext cx="2891663" cy="3410857"/>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Bef>
                  <a:spcPts val="1200"/>
                </a:spcBef>
              </a:pPr>
              <a:r>
                <a:rPr lang="zh-CN" altLang="en-US" sz="2000" b="1" dirty="0">
                  <a:solidFill>
                    <a:schemeClr val="bg1"/>
                  </a:solidFill>
                </a:rPr>
                <a:t>有毒品</a:t>
              </a:r>
              <a:endParaRPr lang="zh-CN" altLang="en-US" sz="2000" b="1" dirty="0">
                <a:solidFill>
                  <a:schemeClr val="bg1"/>
                </a:solidFill>
              </a:endParaRPr>
            </a:p>
            <a:p>
              <a:pPr>
                <a:spcBef>
                  <a:spcPts val="2400"/>
                </a:spcBef>
              </a:pPr>
              <a:r>
                <a:rPr lang="zh-CN" altLang="en-US" dirty="0">
                  <a:solidFill>
                    <a:schemeClr val="tx1"/>
                  </a:solidFill>
                </a:rPr>
                <a:t>经口：</a:t>
              </a:r>
              <a:endParaRPr lang="en-US" altLang="zh-CN" dirty="0">
                <a:solidFill>
                  <a:schemeClr val="tx1"/>
                </a:solidFill>
              </a:endParaRPr>
            </a:p>
            <a:p>
              <a:pPr>
                <a:spcBef>
                  <a:spcPts val="1200"/>
                </a:spcBef>
              </a:pPr>
              <a:r>
                <a:rPr lang="en-US" altLang="zh-CN" dirty="0">
                  <a:solidFill>
                    <a:schemeClr val="tx1"/>
                  </a:solidFill>
                </a:rPr>
                <a:t>5mg/kg﹤LD50 ≤50mg/kg</a:t>
              </a:r>
              <a:endParaRPr lang="en-US" altLang="zh-CN" dirty="0">
                <a:solidFill>
                  <a:schemeClr val="tx1"/>
                </a:solidFill>
              </a:endParaRPr>
            </a:p>
            <a:p>
              <a:pPr>
                <a:spcBef>
                  <a:spcPts val="1200"/>
                </a:spcBef>
              </a:pPr>
              <a:r>
                <a:rPr lang="zh-CN" altLang="en-US" dirty="0">
                  <a:solidFill>
                    <a:schemeClr val="tx1"/>
                  </a:solidFill>
                </a:rPr>
                <a:t>经皮：</a:t>
              </a:r>
              <a:endParaRPr lang="en-US" altLang="zh-CN" dirty="0">
                <a:solidFill>
                  <a:schemeClr val="tx1"/>
                </a:solidFill>
              </a:endParaRPr>
            </a:p>
            <a:p>
              <a:pPr>
                <a:spcBef>
                  <a:spcPts val="1200"/>
                </a:spcBef>
              </a:pPr>
              <a:r>
                <a:rPr lang="en-US" altLang="zh-CN" dirty="0">
                  <a:solidFill>
                    <a:schemeClr val="tx1"/>
                  </a:solidFill>
                </a:rPr>
                <a:t>40mg/kg﹤LD50 ≤200mg/kg</a:t>
              </a:r>
              <a:endParaRPr lang="en-US" altLang="zh-CN" dirty="0">
                <a:solidFill>
                  <a:schemeClr val="tx1"/>
                </a:solidFill>
              </a:endParaRPr>
            </a:p>
            <a:p>
              <a:pPr>
                <a:spcBef>
                  <a:spcPts val="1200"/>
                </a:spcBef>
              </a:pPr>
              <a:r>
                <a:rPr lang="zh-CN" altLang="en-US" dirty="0">
                  <a:solidFill>
                    <a:schemeClr val="tx1"/>
                  </a:solidFill>
                </a:rPr>
                <a:t>粉尘、烟雾或蒸气吸入</a:t>
              </a:r>
              <a:r>
                <a:rPr lang="en-US" altLang="zh-CN" dirty="0">
                  <a:solidFill>
                    <a:schemeClr val="tx1"/>
                  </a:solidFill>
                </a:rPr>
                <a:t>1h:0.5mg/l﹤LC50 ≤2mg/l</a:t>
              </a:r>
              <a:endParaRPr lang="en-US" altLang="zh-CN" dirty="0">
                <a:solidFill>
                  <a:schemeClr val="tx1"/>
                </a:solidFill>
              </a:endParaRPr>
            </a:p>
            <a:p>
              <a:pPr>
                <a:spcBef>
                  <a:spcPts val="1200"/>
                </a:spcBef>
              </a:pPr>
              <a:endParaRPr lang="zh-CN" altLang="en-US" dirty="0">
                <a:solidFill>
                  <a:schemeClr val="tx1"/>
                </a:solidFill>
              </a:endParaRPr>
            </a:p>
          </p:txBody>
        </p:sp>
      </p:grpSp>
      <p:grpSp>
        <p:nvGrpSpPr>
          <p:cNvPr id="10" name="组合 9"/>
          <p:cNvGrpSpPr/>
          <p:nvPr/>
        </p:nvGrpSpPr>
        <p:grpSpPr>
          <a:xfrm>
            <a:off x="7869572" y="2557852"/>
            <a:ext cx="3077827" cy="3428709"/>
            <a:chOff x="7869572" y="2557852"/>
            <a:chExt cx="3077827" cy="3428709"/>
          </a:xfrm>
        </p:grpSpPr>
        <p:sp>
          <p:nvSpPr>
            <p:cNvPr id="19" name="矩形 18"/>
            <p:cNvSpPr/>
            <p:nvPr/>
          </p:nvSpPr>
          <p:spPr>
            <a:xfrm>
              <a:off x="7882417" y="2557852"/>
              <a:ext cx="3064982" cy="457782"/>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7869572" y="2575704"/>
              <a:ext cx="3077827" cy="3410857"/>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Bef>
                  <a:spcPts val="1200"/>
                </a:spcBef>
              </a:pPr>
              <a:r>
                <a:rPr lang="zh-CN" altLang="en-US" sz="2000" b="1" dirty="0">
                  <a:solidFill>
                    <a:schemeClr val="bg1"/>
                  </a:solidFill>
                </a:rPr>
                <a:t>有害品</a:t>
              </a:r>
              <a:endParaRPr lang="zh-CN" altLang="en-US" sz="2000" b="1" dirty="0">
                <a:solidFill>
                  <a:schemeClr val="bg1"/>
                </a:solidFill>
              </a:endParaRPr>
            </a:p>
            <a:p>
              <a:pPr>
                <a:spcBef>
                  <a:spcPts val="1800"/>
                </a:spcBef>
              </a:pPr>
              <a:r>
                <a:rPr lang="zh-CN" altLang="en-US" dirty="0">
                  <a:solidFill>
                    <a:schemeClr val="tx1"/>
                  </a:solidFill>
                </a:rPr>
                <a:t>经口：</a:t>
              </a:r>
              <a:endParaRPr lang="en-US" altLang="zh-CN" dirty="0">
                <a:solidFill>
                  <a:schemeClr val="tx1"/>
                </a:solidFill>
              </a:endParaRPr>
            </a:p>
            <a:p>
              <a:pPr>
                <a:spcBef>
                  <a:spcPts val="600"/>
                </a:spcBef>
              </a:pPr>
              <a:r>
                <a:rPr lang="en-US" altLang="zh-CN" dirty="0">
                  <a:solidFill>
                    <a:schemeClr val="tx1"/>
                  </a:solidFill>
                </a:rPr>
                <a:t>50mg/kg﹤LD50 ≤500mg/kg</a:t>
              </a:r>
              <a:endParaRPr lang="en-US" altLang="zh-CN" dirty="0">
                <a:solidFill>
                  <a:schemeClr val="tx1"/>
                </a:solidFill>
              </a:endParaRPr>
            </a:p>
            <a:p>
              <a:pPr>
                <a:spcBef>
                  <a:spcPts val="600"/>
                </a:spcBef>
              </a:pPr>
              <a:r>
                <a:rPr lang="zh-CN" altLang="en-US" dirty="0">
                  <a:solidFill>
                    <a:schemeClr val="tx1"/>
                  </a:solidFill>
                </a:rPr>
                <a:t>液体经口：</a:t>
              </a:r>
              <a:endParaRPr lang="en-US" altLang="zh-CN" dirty="0">
                <a:solidFill>
                  <a:schemeClr val="tx1"/>
                </a:solidFill>
              </a:endParaRPr>
            </a:p>
            <a:p>
              <a:pPr>
                <a:spcBef>
                  <a:spcPts val="600"/>
                </a:spcBef>
              </a:pPr>
              <a:r>
                <a:rPr lang="en-US" altLang="zh-CN" dirty="0">
                  <a:solidFill>
                    <a:schemeClr val="tx1"/>
                  </a:solidFill>
                </a:rPr>
                <a:t>50mg/kg﹤LD50 ≤2000mg/kg</a:t>
              </a:r>
              <a:endParaRPr lang="en-US" altLang="zh-CN" dirty="0">
                <a:solidFill>
                  <a:schemeClr val="tx1"/>
                </a:solidFill>
              </a:endParaRPr>
            </a:p>
            <a:p>
              <a:pPr>
                <a:spcBef>
                  <a:spcPts val="600"/>
                </a:spcBef>
              </a:pPr>
              <a:r>
                <a:rPr lang="zh-CN" altLang="en-US" dirty="0">
                  <a:solidFill>
                    <a:schemeClr val="tx1"/>
                  </a:solidFill>
                </a:rPr>
                <a:t>经皮（</a:t>
              </a:r>
              <a:r>
                <a:rPr lang="en-US" altLang="zh-CN" dirty="0">
                  <a:solidFill>
                    <a:schemeClr val="tx1"/>
                  </a:solidFill>
                </a:rPr>
                <a:t>24h)</a:t>
              </a:r>
              <a:r>
                <a:rPr lang="zh-CN" altLang="en-US" dirty="0">
                  <a:solidFill>
                    <a:schemeClr val="tx1"/>
                  </a:solidFill>
                </a:rPr>
                <a:t>：</a:t>
              </a:r>
              <a:endParaRPr lang="en-US" altLang="zh-CN" dirty="0">
                <a:solidFill>
                  <a:schemeClr val="tx1"/>
                </a:solidFill>
              </a:endParaRPr>
            </a:p>
            <a:p>
              <a:pPr>
                <a:spcBef>
                  <a:spcPts val="600"/>
                </a:spcBef>
              </a:pPr>
              <a:r>
                <a:rPr lang="en-US" altLang="zh-CN" dirty="0">
                  <a:solidFill>
                    <a:schemeClr val="tx1"/>
                  </a:solidFill>
                </a:rPr>
                <a:t>200mg/kg﹤LD50 ≤1000mg/kg</a:t>
              </a:r>
              <a:endParaRPr lang="en-US" altLang="zh-CN" dirty="0">
                <a:solidFill>
                  <a:schemeClr val="tx1"/>
                </a:solidFill>
              </a:endParaRPr>
            </a:p>
            <a:p>
              <a:pPr>
                <a:spcBef>
                  <a:spcPts val="600"/>
                </a:spcBef>
              </a:pPr>
              <a:r>
                <a:rPr lang="zh-CN" altLang="en-US" dirty="0">
                  <a:solidFill>
                    <a:schemeClr val="tx1"/>
                  </a:solidFill>
                </a:rPr>
                <a:t>粉尘、烟雾或蒸气吸入</a:t>
              </a:r>
              <a:r>
                <a:rPr lang="en-US" altLang="zh-CN" dirty="0">
                  <a:solidFill>
                    <a:schemeClr val="tx1"/>
                  </a:solidFill>
                </a:rPr>
                <a:t>1h</a:t>
              </a:r>
              <a:r>
                <a:rPr lang="zh-CN" altLang="en-US" dirty="0">
                  <a:solidFill>
                    <a:schemeClr val="tx1"/>
                  </a:solidFill>
                </a:rPr>
                <a:t>：</a:t>
              </a:r>
              <a:r>
                <a:rPr lang="en-US" altLang="zh-CN" dirty="0">
                  <a:solidFill>
                    <a:schemeClr val="tx1"/>
                  </a:solidFill>
                </a:rPr>
                <a:t>2mg/l﹤LD50 ≤100mg/l</a:t>
              </a:r>
              <a:endParaRPr lang="en-US" altLang="zh-CN" dirty="0">
                <a:solidFill>
                  <a:schemeClr val="tx1"/>
                </a:solidFill>
              </a:endParaRPr>
            </a:p>
            <a:p>
              <a:pPr>
                <a:spcBef>
                  <a:spcPts val="1200"/>
                </a:spcBef>
              </a:pPr>
              <a:endParaRPr lang="zh-CN" altLang="en-US" dirty="0">
                <a:solidFill>
                  <a:schemeClr val="tx1"/>
                </a:solidFill>
              </a:endParaRPr>
            </a:p>
          </p:txBody>
        </p:sp>
      </p:grpSp>
      <p:sp>
        <p:nvSpPr>
          <p:cNvPr id="2" name="文本占位符 1"/>
          <p:cNvSpPr>
            <a:spLocks noGrp="1"/>
          </p:cNvSpPr>
          <p:nvPr>
            <p:ph type="body" sz="quarter" idx="13"/>
          </p:nvPr>
        </p:nvSpPr>
        <p:spPr/>
        <p:txBody>
          <a:bodyPr/>
          <a:lstStyle/>
          <a:p>
            <a:r>
              <a:rPr lang="zh-CN" altLang="en-US" dirty="0"/>
              <a:t>化学品危险性分类</a:t>
            </a:r>
            <a:endParaRPr lang="zh-CN" altLang="en-US" dirty="0"/>
          </a:p>
        </p:txBody>
      </p:sp>
      <p:sp>
        <p:nvSpPr>
          <p:cNvPr id="3" name="灯片编号占位符 2"/>
          <p:cNvSpPr>
            <a:spLocks noGrp="1"/>
          </p:cNvSpPr>
          <p:nvPr>
            <p:ph type="sldNum" sz="quarter" idx="12"/>
          </p:nvPr>
        </p:nvSpPr>
        <p:spPr/>
        <p:txBody>
          <a:bodyPr/>
          <a:lstStyle/>
          <a:p>
            <a:fld id="{E90B57B3-00C1-462E-97B3-2A396444F17F}" type="slidenum">
              <a:rPr lang="zh-CN" altLang="en-US" smtClean="0"/>
            </a:fld>
            <a:endParaRPr lang="zh-CN" altLang="en-US"/>
          </a:p>
        </p:txBody>
      </p:sp>
      <p:sp>
        <p:nvSpPr>
          <p:cNvPr id="6" name="TextBox 53"/>
          <p:cNvSpPr txBox="1">
            <a:spLocks noChangeAspect="1" noChangeArrowheads="1"/>
          </p:cNvSpPr>
          <p:nvPr/>
        </p:nvSpPr>
        <p:spPr bwMode="auto">
          <a:xfrm>
            <a:off x="963049" y="1402536"/>
            <a:ext cx="9153408" cy="581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2400" b="1" dirty="0">
                <a:solidFill>
                  <a:schemeClr val="accent2">
                    <a:lumMod val="50000"/>
                  </a:schemeClr>
                </a:solidFill>
                <a:latin typeface="微软雅黑" panose="020B0503020204020204" pitchFamily="34" charset="-122"/>
                <a:ea typeface="微软雅黑" panose="020B0503020204020204" pitchFamily="34" charset="-122"/>
              </a:rPr>
              <a:t>毒害品分三级</a:t>
            </a:r>
            <a:endParaRPr lang="zh-CN" altLang="en-US" sz="2400" b="1" dirty="0">
              <a:solidFill>
                <a:schemeClr val="accent2">
                  <a:lumMod val="50000"/>
                </a:schemeClr>
              </a:solidFill>
              <a:latin typeface="微软雅黑" panose="020B0503020204020204" pitchFamily="34" charset="-122"/>
              <a:ea typeface="微软雅黑" panose="020B0503020204020204" pitchFamily="34" charset="-122"/>
            </a:endParaRPr>
          </a:p>
        </p:txBody>
      </p:sp>
      <p:cxnSp>
        <p:nvCxnSpPr>
          <p:cNvPr id="9" name="直接连接符 8"/>
          <p:cNvCxnSpPr/>
          <p:nvPr/>
        </p:nvCxnSpPr>
        <p:spPr>
          <a:xfrm>
            <a:off x="963049" y="1972570"/>
            <a:ext cx="9269522" cy="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20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0"/>
                            </p:stCondLst>
                            <p:childTnLst>
                              <p:par>
                                <p:cTn id="10" presetID="22" presetClass="entr" presetSubtype="8"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50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100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lstStyle/>
          <a:p>
            <a:r>
              <a:rPr lang="zh-CN" altLang="en-US" dirty="0"/>
              <a:t>化学品危险性分类</a:t>
            </a:r>
            <a:endParaRPr lang="zh-CN" altLang="en-US" dirty="0"/>
          </a:p>
        </p:txBody>
      </p:sp>
      <p:sp>
        <p:nvSpPr>
          <p:cNvPr id="3" name="灯片编号占位符 2"/>
          <p:cNvSpPr>
            <a:spLocks noGrp="1"/>
          </p:cNvSpPr>
          <p:nvPr>
            <p:ph type="sldNum" sz="quarter" idx="12"/>
          </p:nvPr>
        </p:nvSpPr>
        <p:spPr/>
        <p:txBody>
          <a:bodyPr/>
          <a:lstStyle/>
          <a:p>
            <a:fld id="{E90B57B3-00C1-462E-97B3-2A396444F17F}" type="slidenum">
              <a:rPr lang="zh-CN" altLang="en-US" smtClean="0"/>
            </a:fld>
            <a:endParaRPr lang="zh-CN" altLang="en-US"/>
          </a:p>
        </p:txBody>
      </p:sp>
      <p:sp>
        <p:nvSpPr>
          <p:cNvPr id="4" name="Text Box 44"/>
          <p:cNvSpPr txBox="1">
            <a:spLocks noChangeArrowheads="1"/>
          </p:cNvSpPr>
          <p:nvPr/>
        </p:nvSpPr>
        <p:spPr bwMode="auto">
          <a:xfrm>
            <a:off x="806246" y="2392164"/>
            <a:ext cx="6345613" cy="1295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5000"/>
              </a:lnSpc>
            </a:pPr>
            <a:r>
              <a:rPr lang="zh-CN" altLang="en-US" sz="2000" dirty="0">
                <a:latin typeface="微软雅黑" panose="020B0503020204020204" pitchFamily="34" charset="-122"/>
                <a:ea typeface="微软雅黑" panose="020B0503020204020204" pitchFamily="34" charset="-122"/>
              </a:rPr>
              <a:t>放射性物品是指放射性比活度大于</a:t>
            </a:r>
            <a:r>
              <a:rPr lang="en-US" altLang="zh-CN" sz="2000" dirty="0">
                <a:latin typeface="微软雅黑" panose="020B0503020204020204" pitchFamily="34" charset="-122"/>
                <a:ea typeface="微软雅黑" panose="020B0503020204020204" pitchFamily="34" charset="-122"/>
              </a:rPr>
              <a:t>7.4X104Bp/kg</a:t>
            </a:r>
            <a:r>
              <a:rPr lang="zh-CN" altLang="en-US" sz="2000" dirty="0">
                <a:latin typeface="微软雅黑" panose="020B0503020204020204" pitchFamily="34" charset="-122"/>
                <a:ea typeface="微软雅黑" panose="020B0503020204020204" pitchFamily="34" charset="-122"/>
              </a:rPr>
              <a:t>的物品。按其放射性大小细分为一级放射物品、二级放射物品和三级放射物品。</a:t>
            </a:r>
            <a:endParaRPr lang="zh-CN" altLang="en-US" sz="2000" dirty="0">
              <a:latin typeface="微软雅黑" panose="020B0503020204020204" pitchFamily="34" charset="-122"/>
              <a:ea typeface="微软雅黑" panose="020B0503020204020204" pitchFamily="34" charset="-122"/>
            </a:endParaRPr>
          </a:p>
        </p:txBody>
      </p:sp>
      <p:sp>
        <p:nvSpPr>
          <p:cNvPr id="6" name="TextBox 53"/>
          <p:cNvSpPr txBox="1">
            <a:spLocks noChangeAspect="1" noChangeArrowheads="1"/>
          </p:cNvSpPr>
          <p:nvPr/>
        </p:nvSpPr>
        <p:spPr bwMode="auto">
          <a:xfrm>
            <a:off x="1001509" y="1672084"/>
            <a:ext cx="43291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800" b="1" dirty="0">
                <a:solidFill>
                  <a:schemeClr val="accent2">
                    <a:lumMod val="50000"/>
                  </a:schemeClr>
                </a:solidFill>
                <a:latin typeface="微软雅黑" panose="020B0503020204020204" pitchFamily="34" charset="-122"/>
                <a:ea typeface="微软雅黑" panose="020B0503020204020204" pitchFamily="34" charset="-122"/>
              </a:rPr>
              <a:t>放射性物品</a:t>
            </a:r>
            <a:endParaRPr lang="zh-CN" altLang="en-US" sz="2800"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7" name="矩形 6"/>
          <p:cNvSpPr/>
          <p:nvPr/>
        </p:nvSpPr>
        <p:spPr>
          <a:xfrm>
            <a:off x="806246" y="1670497"/>
            <a:ext cx="98425" cy="505643"/>
          </a:xfrm>
          <a:prstGeom prst="rect">
            <a:avLst/>
          </a:prstGeom>
          <a:solidFill>
            <a:schemeClr val="accent2">
              <a:lumMod val="50000"/>
            </a:schemeClr>
          </a:solidFill>
          <a:ln>
            <a:solidFill>
              <a:schemeClr val="accent2">
                <a:lumMod val="50000"/>
              </a:schemeClr>
            </a:solidFill>
          </a:ln>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en-US">
              <a:solidFill>
                <a:srgbClr val="FFC000"/>
              </a:solidFill>
            </a:endParaRPr>
          </a:p>
        </p:txBody>
      </p:sp>
      <p:pic>
        <p:nvPicPr>
          <p:cNvPr id="8"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l="12874" r="28597"/>
          <a:stretch>
            <a:fillRect/>
          </a:stretch>
        </p:blipFill>
        <p:spPr bwMode="auto">
          <a:xfrm>
            <a:off x="7248696" y="1150217"/>
            <a:ext cx="4419393" cy="5332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00"/>
                                  </p:stCondLst>
                                  <p:iterate type="lt">
                                    <p:tmPct val="10000"/>
                                  </p:iterate>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1+#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par>
                          <p:cTn id="17" fill="hold">
                            <p:stCondLst>
                              <p:cond delay="1399"/>
                            </p:stCondLst>
                            <p:childTnLst>
                              <p:par>
                                <p:cTn id="18" presetID="52"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Scale>
                                      <p:cBhvr>
                                        <p:cTn id="20"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4"/>
                                        </p:tgtEl>
                                        <p:attrNameLst>
                                          <p:attrName>ppt_x</p:attrName>
                                          <p:attrName>ppt_y</p:attrName>
                                        </p:attrNameLst>
                                      </p:cBhvr>
                                    </p:animMotion>
                                    <p:animEffect transition="in" filter="fade">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6201671" y="2483893"/>
            <a:ext cx="5755404" cy="437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占位符 1"/>
          <p:cNvSpPr>
            <a:spLocks noGrp="1"/>
          </p:cNvSpPr>
          <p:nvPr>
            <p:ph type="body" sz="quarter" idx="13"/>
          </p:nvPr>
        </p:nvSpPr>
        <p:spPr/>
        <p:txBody>
          <a:bodyPr/>
          <a:lstStyle/>
          <a:p>
            <a:r>
              <a:rPr lang="zh-CN" altLang="en-US" dirty="0"/>
              <a:t>化学品危险性分类</a:t>
            </a:r>
            <a:endParaRPr lang="zh-CN" altLang="en-US" dirty="0"/>
          </a:p>
        </p:txBody>
      </p:sp>
      <p:sp>
        <p:nvSpPr>
          <p:cNvPr id="3" name="灯片编号占位符 2"/>
          <p:cNvSpPr>
            <a:spLocks noGrp="1"/>
          </p:cNvSpPr>
          <p:nvPr>
            <p:ph type="sldNum" sz="quarter" idx="12"/>
          </p:nvPr>
        </p:nvSpPr>
        <p:spPr/>
        <p:txBody>
          <a:bodyPr/>
          <a:lstStyle/>
          <a:p>
            <a:fld id="{E90B57B3-00C1-462E-97B3-2A396444F17F}" type="slidenum">
              <a:rPr lang="zh-CN" altLang="en-US" smtClean="0"/>
            </a:fld>
            <a:endParaRPr lang="zh-CN" altLang="en-US"/>
          </a:p>
        </p:txBody>
      </p:sp>
      <p:sp>
        <p:nvSpPr>
          <p:cNvPr id="4" name="Text Box 44"/>
          <p:cNvSpPr txBox="1">
            <a:spLocks noChangeArrowheads="1"/>
          </p:cNvSpPr>
          <p:nvPr/>
        </p:nvSpPr>
        <p:spPr bwMode="auto">
          <a:xfrm>
            <a:off x="888134" y="2255686"/>
            <a:ext cx="4366037"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5000"/>
              </a:lnSpc>
            </a:pPr>
            <a:r>
              <a:rPr lang="zh-CN" altLang="en-US" sz="2000" dirty="0">
                <a:latin typeface="微软雅黑" panose="020B0503020204020204" pitchFamily="34" charset="-122"/>
                <a:ea typeface="微软雅黑" panose="020B0503020204020204" pitchFamily="34" charset="-122"/>
              </a:rPr>
              <a:t> 腐蚀品是指能灼伤人体组织并对金属等物品造成损坏的固体或液体。与皮肤接触在</a:t>
            </a:r>
            <a:r>
              <a:rPr lang="en-US" altLang="zh-CN" sz="2000" b="1" dirty="0">
                <a:solidFill>
                  <a:schemeClr val="accent2">
                    <a:lumMod val="50000"/>
                  </a:schemeClr>
                </a:solidFill>
                <a:latin typeface="微软雅黑" panose="020B0503020204020204" pitchFamily="34" charset="-122"/>
                <a:ea typeface="微软雅黑" panose="020B0503020204020204" pitchFamily="34" charset="-122"/>
              </a:rPr>
              <a:t>4</a:t>
            </a:r>
            <a:r>
              <a:rPr lang="zh-CN" altLang="en-US" sz="2000" b="1" dirty="0">
                <a:solidFill>
                  <a:schemeClr val="accent2">
                    <a:lumMod val="50000"/>
                  </a:schemeClr>
                </a:solidFill>
                <a:latin typeface="微软雅黑" panose="020B0503020204020204" pitchFamily="34" charset="-122"/>
                <a:ea typeface="微软雅黑" panose="020B0503020204020204" pitchFamily="34" charset="-122"/>
              </a:rPr>
              <a:t>小时</a:t>
            </a:r>
            <a:r>
              <a:rPr lang="zh-CN" altLang="en-US" sz="2000" dirty="0">
                <a:latin typeface="微软雅黑" panose="020B0503020204020204" pitchFamily="34" charset="-122"/>
                <a:ea typeface="微软雅黑" panose="020B0503020204020204" pitchFamily="34" charset="-122"/>
              </a:rPr>
              <a:t>内出现可见坏死现象，或温度在</a:t>
            </a:r>
            <a:r>
              <a:rPr lang="en-US" altLang="zh-CN" sz="2000" dirty="0">
                <a:latin typeface="微软雅黑" panose="020B0503020204020204" pitchFamily="34" charset="-122"/>
                <a:ea typeface="微软雅黑" panose="020B0503020204020204" pitchFamily="34" charset="-122"/>
              </a:rPr>
              <a:t>550C</a:t>
            </a:r>
            <a:r>
              <a:rPr lang="zh-CN" altLang="en-US" sz="2000" dirty="0">
                <a:latin typeface="微软雅黑" panose="020B0503020204020204" pitchFamily="34" charset="-122"/>
                <a:ea typeface="微软雅黑" panose="020B0503020204020204" pitchFamily="34" charset="-122"/>
              </a:rPr>
              <a:t>时，对</a:t>
            </a:r>
            <a:r>
              <a:rPr lang="en-US" altLang="zh-CN" sz="2000" dirty="0">
                <a:latin typeface="微软雅黑" panose="020B0503020204020204" pitchFamily="34" charset="-122"/>
                <a:ea typeface="微软雅黑" panose="020B0503020204020204" pitchFamily="34" charset="-122"/>
              </a:rPr>
              <a:t>20</a:t>
            </a:r>
            <a:r>
              <a:rPr lang="zh-CN" altLang="en-US" sz="2000" dirty="0">
                <a:latin typeface="微软雅黑" panose="020B0503020204020204" pitchFamily="34" charset="-122"/>
                <a:ea typeface="微软雅黑" panose="020B0503020204020204" pitchFamily="34" charset="-122"/>
              </a:rPr>
              <a:t>号钢的表面均匀年腐蚀率超过</a:t>
            </a:r>
            <a:r>
              <a:rPr lang="en-US" altLang="zh-CN" sz="2000" dirty="0">
                <a:latin typeface="微软雅黑" panose="020B0503020204020204" pitchFamily="34" charset="-122"/>
                <a:ea typeface="微软雅黑" panose="020B0503020204020204" pitchFamily="34" charset="-122"/>
              </a:rPr>
              <a:t>6.25mm/</a:t>
            </a:r>
            <a:r>
              <a:rPr lang="zh-CN" altLang="en-US" sz="2000" dirty="0">
                <a:latin typeface="微软雅黑" panose="020B0503020204020204" pitchFamily="34" charset="-122"/>
                <a:ea typeface="微软雅黑" panose="020B0503020204020204" pitchFamily="34" charset="-122"/>
              </a:rPr>
              <a:t>年的固体或液体。</a:t>
            </a:r>
            <a:endParaRPr lang="zh-CN" altLang="en-US" sz="2000" dirty="0">
              <a:latin typeface="微软雅黑" panose="020B0503020204020204" pitchFamily="34" charset="-122"/>
              <a:ea typeface="微软雅黑" panose="020B0503020204020204" pitchFamily="34" charset="-122"/>
            </a:endParaRPr>
          </a:p>
        </p:txBody>
      </p:sp>
      <p:sp>
        <p:nvSpPr>
          <p:cNvPr id="6" name="TextBox 53"/>
          <p:cNvSpPr txBox="1">
            <a:spLocks noChangeAspect="1" noChangeArrowheads="1"/>
          </p:cNvSpPr>
          <p:nvPr/>
        </p:nvSpPr>
        <p:spPr bwMode="auto">
          <a:xfrm>
            <a:off x="1083397" y="1535606"/>
            <a:ext cx="43291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800" b="1" dirty="0">
                <a:solidFill>
                  <a:schemeClr val="accent2">
                    <a:lumMod val="50000"/>
                  </a:schemeClr>
                </a:solidFill>
                <a:latin typeface="微软雅黑" panose="020B0503020204020204" pitchFamily="34" charset="-122"/>
                <a:ea typeface="微软雅黑" panose="020B0503020204020204" pitchFamily="34" charset="-122"/>
              </a:rPr>
              <a:t>腐蚀品</a:t>
            </a:r>
            <a:endParaRPr lang="zh-CN" altLang="en-US" sz="2800"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7" name="矩形 6"/>
          <p:cNvSpPr/>
          <p:nvPr/>
        </p:nvSpPr>
        <p:spPr>
          <a:xfrm>
            <a:off x="888134" y="1534019"/>
            <a:ext cx="98425" cy="505643"/>
          </a:xfrm>
          <a:prstGeom prst="rect">
            <a:avLst/>
          </a:prstGeom>
          <a:solidFill>
            <a:schemeClr val="accent2">
              <a:lumMod val="50000"/>
            </a:schemeClr>
          </a:solidFill>
          <a:ln>
            <a:solidFill>
              <a:schemeClr val="accent2">
                <a:lumMod val="50000"/>
              </a:schemeClr>
            </a:solidFill>
          </a:ln>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en-US">
              <a:solidFill>
                <a:srgbClr val="FFC000"/>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00"/>
                                  </p:stCondLst>
                                  <p:iterate type="lt">
                                    <p:tmPct val="10000"/>
                                  </p:iterate>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1+#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par>
                          <p:cTn id="17" fill="hold">
                            <p:stCondLst>
                              <p:cond delay="1299"/>
                            </p:stCondLst>
                            <p:childTnLst>
                              <p:par>
                                <p:cTn id="18" presetID="52"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Scale>
                                      <p:cBhvr>
                                        <p:cTn id="20"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4"/>
                                        </p:tgtEl>
                                        <p:attrNameLst>
                                          <p:attrName>ppt_x</p:attrName>
                                          <p:attrName>ppt_y</p:attrName>
                                        </p:attrNameLst>
                                      </p:cBhvr>
                                    </p:animMotion>
                                    <p:animEffect transition="in" filter="fade">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lstStyle/>
          <a:p>
            <a:r>
              <a:rPr lang="zh-CN" altLang="en-US" dirty="0"/>
              <a:t>化学品危险性分类</a:t>
            </a:r>
            <a:endParaRPr lang="zh-CN" altLang="en-US" dirty="0"/>
          </a:p>
        </p:txBody>
      </p:sp>
      <p:sp>
        <p:nvSpPr>
          <p:cNvPr id="3" name="灯片编号占位符 2"/>
          <p:cNvSpPr>
            <a:spLocks noGrp="1"/>
          </p:cNvSpPr>
          <p:nvPr>
            <p:ph type="sldNum" sz="quarter" idx="12"/>
          </p:nvPr>
        </p:nvSpPr>
        <p:spPr/>
        <p:txBody>
          <a:bodyPr/>
          <a:lstStyle/>
          <a:p>
            <a:fld id="{E90B57B3-00C1-462E-97B3-2A396444F17F}" type="slidenum">
              <a:rPr lang="zh-CN" altLang="en-US" smtClean="0"/>
            </a:fld>
            <a:endParaRPr lang="zh-CN" altLang="en-US"/>
          </a:p>
        </p:txBody>
      </p:sp>
      <p:sp>
        <p:nvSpPr>
          <p:cNvPr id="6" name="TextBox 53"/>
          <p:cNvSpPr txBox="1">
            <a:spLocks noChangeAspect="1" noChangeArrowheads="1"/>
          </p:cNvSpPr>
          <p:nvPr/>
        </p:nvSpPr>
        <p:spPr bwMode="auto">
          <a:xfrm>
            <a:off x="963049" y="1402536"/>
            <a:ext cx="9153408" cy="581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nSpc>
                <a:spcPct val="150000"/>
              </a:lnSpc>
              <a:defRPr sz="2000" b="1">
                <a:solidFill>
                  <a:schemeClr val="accent2">
                    <a:lumMod val="50000"/>
                  </a:schemeClr>
                </a:solidFill>
                <a:latin typeface="微软雅黑" panose="020B0503020204020204" pitchFamily="34" charset="-122"/>
                <a:ea typeface="微软雅黑" panose="020B0503020204020204" pitchFamily="34" charset="-122"/>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fontAlgn="base">
              <a:spcBef>
                <a:spcPct val="0"/>
              </a:spcBef>
              <a:spcAft>
                <a:spcPct val="0"/>
              </a:spcAft>
              <a:defRPr>
                <a:latin typeface="Calibri" panose="020F0502020204030204" pitchFamily="34" charset="0"/>
                <a:ea typeface="宋体" panose="02010600030101010101" pitchFamily="2" charset="-122"/>
              </a:defRPr>
            </a:lvl6pPr>
            <a:lvl7pPr marL="2971800" indent="-228600" fontAlgn="base">
              <a:spcBef>
                <a:spcPct val="0"/>
              </a:spcBef>
              <a:spcAft>
                <a:spcPct val="0"/>
              </a:spcAft>
              <a:defRPr>
                <a:latin typeface="Calibri" panose="020F0502020204030204" pitchFamily="34" charset="0"/>
                <a:ea typeface="宋体" panose="02010600030101010101" pitchFamily="2" charset="-122"/>
              </a:defRPr>
            </a:lvl7pPr>
            <a:lvl8pPr marL="3429000" indent="-228600" fontAlgn="base">
              <a:spcBef>
                <a:spcPct val="0"/>
              </a:spcBef>
              <a:spcAft>
                <a:spcPct val="0"/>
              </a:spcAft>
              <a:defRPr>
                <a:latin typeface="Calibri" panose="020F0502020204030204" pitchFamily="34" charset="0"/>
                <a:ea typeface="宋体" panose="02010600030101010101" pitchFamily="2" charset="-122"/>
              </a:defRPr>
            </a:lvl8pPr>
            <a:lvl9pPr marL="3886200" indent="-228600" fontAlgn="base">
              <a:spcBef>
                <a:spcPct val="0"/>
              </a:spcBef>
              <a:spcAft>
                <a:spcPct val="0"/>
              </a:spcAft>
              <a:defRPr>
                <a:latin typeface="Calibri" panose="020F0502020204030204" pitchFamily="34" charset="0"/>
                <a:ea typeface="宋体" panose="02010600030101010101" pitchFamily="2" charset="-122"/>
              </a:defRPr>
            </a:lvl9pPr>
          </a:lstStyle>
          <a:p>
            <a:r>
              <a:rPr lang="zh-CN" altLang="en-US" sz="2400" dirty="0"/>
              <a:t> 该类按化学性质分为三项：</a:t>
            </a:r>
            <a:endParaRPr lang="zh-CN" altLang="en-US" sz="2400" dirty="0"/>
          </a:p>
        </p:txBody>
      </p:sp>
      <p:cxnSp>
        <p:nvCxnSpPr>
          <p:cNvPr id="9" name="直接连接符 8"/>
          <p:cNvCxnSpPr/>
          <p:nvPr/>
        </p:nvCxnSpPr>
        <p:spPr>
          <a:xfrm>
            <a:off x="963049" y="1972570"/>
            <a:ext cx="9269522" cy="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1090781" y="2042981"/>
            <a:ext cx="6096000" cy="1338828"/>
          </a:xfrm>
          <a:prstGeom prst="rect">
            <a:avLst/>
          </a:prstGeom>
        </p:spPr>
        <p:txBody>
          <a:bodyPr>
            <a:spAutoFit/>
          </a:bodyPr>
          <a:lstStyle/>
          <a:p>
            <a:pPr marL="342900" indent="-342900">
              <a:lnSpc>
                <a:spcPct val="150000"/>
              </a:lnSpc>
              <a:buClr>
                <a:schemeClr val="accent2">
                  <a:lumMod val="50000"/>
                </a:schemeClr>
              </a:buClr>
              <a:buFont typeface="Wingdings" panose="05000000000000000000" pitchFamily="2" charset="2"/>
              <a:buChar char="p"/>
            </a:pPr>
            <a:r>
              <a:rPr lang="zh-CN" altLang="en-US" dirty="0">
                <a:latin typeface="微软雅黑" panose="020B0503020204020204" pitchFamily="34" charset="-122"/>
                <a:ea typeface="微软雅黑" panose="020B0503020204020204" pitchFamily="34" charset="-122"/>
              </a:rPr>
              <a:t>酸性腐蚀品 	 如：硫酸、硝酸、盐酸等；</a:t>
            </a:r>
            <a:endParaRPr lang="zh-CN" altLang="en-US" dirty="0">
              <a:latin typeface="微软雅黑" panose="020B0503020204020204" pitchFamily="34" charset="-122"/>
              <a:ea typeface="微软雅黑" panose="020B0503020204020204" pitchFamily="34" charset="-122"/>
            </a:endParaRPr>
          </a:p>
          <a:p>
            <a:pPr marL="342900" indent="-342900">
              <a:lnSpc>
                <a:spcPct val="150000"/>
              </a:lnSpc>
              <a:buClr>
                <a:schemeClr val="accent2">
                  <a:lumMod val="50000"/>
                </a:schemeClr>
              </a:buClr>
              <a:buFont typeface="Wingdings" panose="05000000000000000000" pitchFamily="2" charset="2"/>
              <a:buChar char="p"/>
            </a:pPr>
            <a:r>
              <a:rPr lang="zh-CN" altLang="en-US" dirty="0">
                <a:latin typeface="微软雅黑" panose="020B0503020204020204" pitchFamily="34" charset="-122"/>
                <a:ea typeface="微软雅黑" panose="020B0503020204020204" pitchFamily="34" charset="-122"/>
              </a:rPr>
              <a:t>碱性腐蚀品  	 如：氢氧化钠、氢氧化钾、乙醇钠等；</a:t>
            </a:r>
            <a:endParaRPr lang="zh-CN" altLang="en-US" dirty="0">
              <a:latin typeface="微软雅黑" panose="020B0503020204020204" pitchFamily="34" charset="-122"/>
              <a:ea typeface="微软雅黑" panose="020B0503020204020204" pitchFamily="34" charset="-122"/>
            </a:endParaRPr>
          </a:p>
          <a:p>
            <a:pPr marL="342900" indent="-342900">
              <a:lnSpc>
                <a:spcPct val="150000"/>
              </a:lnSpc>
              <a:buClr>
                <a:schemeClr val="accent2">
                  <a:lumMod val="50000"/>
                </a:schemeClr>
              </a:buClr>
              <a:buFont typeface="Wingdings" panose="05000000000000000000" pitchFamily="2" charset="2"/>
              <a:buChar char="p"/>
            </a:pPr>
            <a:r>
              <a:rPr lang="zh-CN" altLang="en-US" dirty="0">
                <a:latin typeface="微软雅黑" panose="020B0503020204020204" pitchFamily="34" charset="-122"/>
                <a:ea typeface="微软雅黑" panose="020B0503020204020204" pitchFamily="34" charset="-122"/>
              </a:rPr>
              <a:t>其化腐蚀品  	 如：亚氯酸钠溶液、氯化铜、氯化锌等。</a:t>
            </a:r>
            <a:endParaRPr lang="zh-CN" altLang="en-US" dirty="0"/>
          </a:p>
        </p:txBody>
      </p:sp>
      <p:pic>
        <p:nvPicPr>
          <p:cNvPr id="13" name="图片 1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487687" y="3864861"/>
            <a:ext cx="3494160" cy="2533266"/>
          </a:xfrm>
          <a:prstGeom prst="rect">
            <a:avLst/>
          </a:prstGeom>
        </p:spPr>
      </p:pic>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698" y="4236561"/>
            <a:ext cx="3102083" cy="2068055"/>
          </a:xfrm>
          <a:prstGeom prst="rect">
            <a:avLst/>
          </a:prstGeom>
        </p:spPr>
      </p:pic>
      <p:pic>
        <p:nvPicPr>
          <p:cNvPr id="15" name="图片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2820" y="4135272"/>
            <a:ext cx="3051480" cy="200776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20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0"/>
                            </p:stCondLst>
                            <p:childTnLst>
                              <p:par>
                                <p:cTn id="10" presetID="22" presetClass="entr" presetSubtype="8"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1000"/>
                                        <p:tgtEl>
                                          <p:spTgt spid="4"/>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50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100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1000"/>
                                        <p:tgtEl>
                                          <p:spTgt spid="15"/>
                                        </p:tgtEl>
                                      </p:cBhvr>
                                    </p:animEffect>
                                    <p:anim calcmode="lin" valueType="num">
                                      <p:cBhvr>
                                        <p:cTn id="31" dur="1000" fill="hold"/>
                                        <p:tgtEl>
                                          <p:spTgt spid="15"/>
                                        </p:tgtEl>
                                        <p:attrNameLst>
                                          <p:attrName>ppt_x</p:attrName>
                                        </p:attrNameLst>
                                      </p:cBhvr>
                                      <p:tavLst>
                                        <p:tav tm="0">
                                          <p:val>
                                            <p:strVal val="#ppt_x"/>
                                          </p:val>
                                        </p:tav>
                                        <p:tav tm="100000">
                                          <p:val>
                                            <p:strVal val="#ppt_x"/>
                                          </p:val>
                                        </p:tav>
                                      </p:tavLst>
                                    </p:anim>
                                    <p:anim calcmode="lin" valueType="num">
                                      <p:cBhvr>
                                        <p:cTn id="3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3"/>
          </p:nvPr>
        </p:nvSpPr>
        <p:spPr/>
        <p:txBody>
          <a:bodyPr/>
          <a:lstStyle/>
          <a:p>
            <a:r>
              <a:rPr lang="zh-CN" altLang="en-US" dirty="0"/>
              <a:t>第三章</a:t>
            </a:r>
            <a:endParaRPr lang="zh-CN" altLang="en-US" dirty="0"/>
          </a:p>
        </p:txBody>
      </p:sp>
      <p:sp>
        <p:nvSpPr>
          <p:cNvPr id="5" name="文本占位符 4"/>
          <p:cNvSpPr>
            <a:spLocks noGrp="1"/>
          </p:cNvSpPr>
          <p:nvPr>
            <p:ph type="body" sz="quarter" idx="14"/>
          </p:nvPr>
        </p:nvSpPr>
        <p:spPr>
          <a:xfrm>
            <a:off x="5803674" y="5151435"/>
            <a:ext cx="5579948" cy="410467"/>
          </a:xfrm>
        </p:spPr>
        <p:txBody>
          <a:bodyPr/>
          <a:lstStyle/>
          <a:p>
            <a:r>
              <a:rPr lang="zh-CN" altLang="en-US" dirty="0"/>
              <a:t>危险化学品的安全标签</a:t>
            </a:r>
            <a:endParaRPr lang="zh-CN" altLang="en-US" dirty="0"/>
          </a:p>
        </p:txBody>
      </p:sp>
      <p:sp>
        <p:nvSpPr>
          <p:cNvPr id="2" name="灯片编号占位符 1"/>
          <p:cNvSpPr>
            <a:spLocks noGrp="1"/>
          </p:cNvSpPr>
          <p:nvPr>
            <p:ph type="sldNum" sz="quarter" idx="4294967295"/>
          </p:nvPr>
        </p:nvSpPr>
        <p:spPr>
          <a:xfrm>
            <a:off x="11595100" y="390525"/>
            <a:ext cx="596900" cy="365125"/>
          </a:xfrm>
        </p:spPr>
        <p:txBody>
          <a:bodyPr/>
          <a:lstStyle/>
          <a:p>
            <a:fld id="{E90B57B3-00C1-462E-97B3-2A396444F17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lstStyle/>
          <a:p>
            <a:r>
              <a:rPr lang="zh-CN" altLang="en-US" dirty="0"/>
              <a:t>安全标签</a:t>
            </a:r>
            <a:endParaRPr lang="zh-CN" altLang="en-US" dirty="0"/>
          </a:p>
        </p:txBody>
      </p:sp>
      <p:sp>
        <p:nvSpPr>
          <p:cNvPr id="3" name="灯片编号占位符 2"/>
          <p:cNvSpPr>
            <a:spLocks noGrp="1"/>
          </p:cNvSpPr>
          <p:nvPr>
            <p:ph type="sldNum" sz="quarter" idx="12"/>
          </p:nvPr>
        </p:nvSpPr>
        <p:spPr/>
        <p:txBody>
          <a:bodyPr/>
          <a:lstStyle/>
          <a:p>
            <a:fld id="{E90B57B3-00C1-462E-97B3-2A396444F17F}" type="slidenum">
              <a:rPr lang="zh-CN" altLang="en-US" smtClean="0"/>
            </a:fld>
            <a:endParaRPr lang="zh-CN" altLang="en-US"/>
          </a:p>
        </p:txBody>
      </p:sp>
      <p:sp>
        <p:nvSpPr>
          <p:cNvPr id="4" name="Text Box 44"/>
          <p:cNvSpPr txBox="1">
            <a:spLocks noChangeArrowheads="1"/>
          </p:cNvSpPr>
          <p:nvPr/>
        </p:nvSpPr>
        <p:spPr bwMode="auto">
          <a:xfrm>
            <a:off x="888134" y="2255686"/>
            <a:ext cx="3533741"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5000"/>
              </a:lnSpc>
            </a:pPr>
            <a:r>
              <a:rPr lang="zh-CN" altLang="en-US" sz="2000" dirty="0">
                <a:latin typeface="微软雅黑" panose="020B0503020204020204" pitchFamily="34" charset="-122"/>
                <a:ea typeface="微软雅黑" panose="020B0503020204020204" pitchFamily="34" charset="-122"/>
              </a:rPr>
              <a:t>标签内容、格式、应用已由</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化学品安全标签编写规定</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加以规定（</a:t>
            </a:r>
            <a:r>
              <a:rPr lang="en-US" altLang="zh-CN" sz="2000" dirty="0">
                <a:latin typeface="微软雅黑" panose="020B0503020204020204" pitchFamily="34" charset="-122"/>
                <a:ea typeface="微软雅黑" panose="020B0503020204020204" pitchFamily="34" charset="-122"/>
              </a:rPr>
              <a:t>GB 15258—1999</a:t>
            </a:r>
            <a:r>
              <a:rPr lang="zh-CN" altLang="en-US" sz="2000" dirty="0">
                <a:latin typeface="微软雅黑" panose="020B0503020204020204" pitchFamily="34" charset="-122"/>
                <a:ea typeface="微软雅黑" panose="020B0503020204020204" pitchFamily="34" charset="-122"/>
              </a:rPr>
              <a:t>）</a:t>
            </a:r>
            <a:endParaRPr lang="zh-CN" altLang="en-US" sz="2000" dirty="0">
              <a:latin typeface="微软雅黑" panose="020B0503020204020204" pitchFamily="34" charset="-122"/>
              <a:ea typeface="微软雅黑" panose="020B0503020204020204" pitchFamily="34" charset="-122"/>
            </a:endParaRPr>
          </a:p>
        </p:txBody>
      </p:sp>
      <p:sp>
        <p:nvSpPr>
          <p:cNvPr id="6" name="TextBox 53"/>
          <p:cNvSpPr txBox="1">
            <a:spLocks noChangeAspect="1" noChangeArrowheads="1"/>
          </p:cNvSpPr>
          <p:nvPr/>
        </p:nvSpPr>
        <p:spPr bwMode="auto">
          <a:xfrm>
            <a:off x="1083396" y="1535606"/>
            <a:ext cx="598614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800" b="1" dirty="0">
                <a:solidFill>
                  <a:schemeClr val="accent2">
                    <a:lumMod val="50000"/>
                  </a:schemeClr>
                </a:solidFill>
                <a:latin typeface="微软雅黑" panose="020B0503020204020204" pitchFamily="34" charset="-122"/>
                <a:ea typeface="微软雅黑" panose="020B0503020204020204" pitchFamily="34" charset="-122"/>
              </a:rPr>
              <a:t>向使用者传递安全信息的一种载体</a:t>
            </a:r>
            <a:endParaRPr lang="zh-CN" altLang="en-US" sz="2800"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7" name="矩形 6"/>
          <p:cNvSpPr/>
          <p:nvPr/>
        </p:nvSpPr>
        <p:spPr>
          <a:xfrm>
            <a:off x="888134" y="1534019"/>
            <a:ext cx="98425" cy="505643"/>
          </a:xfrm>
          <a:prstGeom prst="rect">
            <a:avLst/>
          </a:prstGeom>
          <a:solidFill>
            <a:schemeClr val="accent2">
              <a:lumMod val="50000"/>
            </a:schemeClr>
          </a:solidFill>
          <a:ln>
            <a:solidFill>
              <a:schemeClr val="accent2">
                <a:lumMod val="50000"/>
              </a:schemeClr>
            </a:solidFill>
          </a:ln>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en-US">
              <a:solidFill>
                <a:srgbClr val="FFC000"/>
              </a:solidFill>
            </a:endParaRPr>
          </a:p>
        </p:txBody>
      </p:sp>
      <p:graphicFrame>
        <p:nvGraphicFramePr>
          <p:cNvPr id="9" name="Object 4"/>
          <p:cNvGraphicFramePr>
            <a:graphicFrameLocks noChangeAspect="1"/>
          </p:cNvGraphicFramePr>
          <p:nvPr/>
        </p:nvGraphicFramePr>
        <p:xfrm>
          <a:off x="4691363" y="2301028"/>
          <a:ext cx="6990602" cy="4656849"/>
        </p:xfrm>
        <a:graphic>
          <a:graphicData uri="http://schemas.openxmlformats.org/presentationml/2006/ole">
            <mc:AlternateContent xmlns:mc="http://schemas.openxmlformats.org/markup-compatibility/2006">
              <mc:Choice xmlns:v="urn:schemas-microsoft-com:vml" Requires="v">
                <p:oleObj spid="_x0000_s7265" name="" r:id="rId1" imgW="5362575" imgH="3571875" progId="">
                  <p:embed/>
                </p:oleObj>
              </mc:Choice>
              <mc:Fallback>
                <p:oleObj name="" r:id="rId1" imgW="5362575" imgH="3571875" progId="">
                  <p:embed/>
                  <p:pic>
                    <p:nvPicPr>
                      <p:cNvPr id="0" name="Picture 9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1363" y="2301028"/>
                        <a:ext cx="6990602" cy="4656849"/>
                      </a:xfrm>
                      <a:prstGeom prst="rect">
                        <a:avLst/>
                      </a:prstGeom>
                      <a:solidFill>
                        <a:schemeClr val="bg1"/>
                      </a:solidFill>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0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400"/>
                            </p:stCondLst>
                            <p:childTnLst>
                              <p:par>
                                <p:cTn id="14" presetID="52"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Scale>
                                      <p:cBhvr>
                                        <p:cTn id="16"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4"/>
                                        </p:tgtEl>
                                        <p:attrNameLst>
                                          <p:attrName>ppt_x</p:attrName>
                                          <p:attrName>ppt_y</p:attrName>
                                        </p:attrNameLst>
                                      </p:cBhvr>
                                    </p:animMotion>
                                    <p:animEffect transition="in" filter="fade">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900" decel="100000" fill="hold"/>
                                        <p:tgtEl>
                                          <p:spTgt spid="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3"/>
          </p:nvPr>
        </p:nvSpPr>
        <p:spPr/>
        <p:txBody>
          <a:bodyPr/>
          <a:lstStyle/>
          <a:p>
            <a:r>
              <a:rPr lang="zh-CN" altLang="en-US" dirty="0"/>
              <a:t>标 签 格 式</a:t>
            </a:r>
            <a:endParaRPr lang="zh-CN" altLang="en-US" dirty="0"/>
          </a:p>
        </p:txBody>
      </p:sp>
      <p:graphicFrame>
        <p:nvGraphicFramePr>
          <p:cNvPr id="10" name="Object 4"/>
          <p:cNvGraphicFramePr>
            <a:graphicFrameLocks noChangeAspect="1"/>
          </p:cNvGraphicFramePr>
          <p:nvPr/>
        </p:nvGraphicFramePr>
        <p:xfrm>
          <a:off x="3119275" y="1671567"/>
          <a:ext cx="6183298" cy="3914237"/>
        </p:xfrm>
        <a:graphic>
          <a:graphicData uri="http://schemas.openxmlformats.org/presentationml/2006/ole">
            <mc:AlternateContent xmlns:mc="http://schemas.openxmlformats.org/markup-compatibility/2006">
              <mc:Choice xmlns:v="urn:schemas-microsoft-com:vml" Requires="v">
                <p:oleObj spid="_x0000_s2165" name="" r:id="rId1" imgW="5438775" imgH="3590925" progId="">
                  <p:embed/>
                </p:oleObj>
              </mc:Choice>
              <mc:Fallback>
                <p:oleObj name="" r:id="rId1" imgW="5438775" imgH="3590925" progId="">
                  <p:embed/>
                  <p:pic>
                    <p:nvPicPr>
                      <p:cNvPr id="0" name="Picture 1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9275" y="1671567"/>
                        <a:ext cx="6183298" cy="3914237"/>
                      </a:xfrm>
                      <a:prstGeom prst="rect">
                        <a:avLst/>
                      </a:prstGeom>
                      <a:solidFill>
                        <a:schemeClr val="bg1"/>
                      </a:solidFill>
                      <a:effectLst/>
                      <a:extLst>
                        <a:ext uri="{AF507438-7753-43E0-B8FC-AC1667EBCBE1}">
                          <a14:hiddenEffects xmlns:a14="http://schemas.microsoft.com/office/drawing/2010/main">
                            <a:effectLst>
                              <a:outerShdw dist="107763" dir="2700000" algn="ctr" rotWithShape="0">
                                <a:schemeClr val="bg2"/>
                              </a:outerShdw>
                            </a:effectLst>
                          </a14:hiddenEffects>
                        </a:ext>
                      </a:extLst>
                    </p:spPr>
                  </p:pic>
                </p:oleObj>
              </mc:Fallback>
            </mc:AlternateContent>
          </a:graphicData>
        </a:graphic>
      </p:graphicFrame>
      <p:grpSp>
        <p:nvGrpSpPr>
          <p:cNvPr id="6" name="组合 5"/>
          <p:cNvGrpSpPr/>
          <p:nvPr/>
        </p:nvGrpSpPr>
        <p:grpSpPr>
          <a:xfrm>
            <a:off x="980652" y="2147460"/>
            <a:ext cx="4475504" cy="402291"/>
            <a:chOff x="980652" y="2147460"/>
            <a:chExt cx="4475504" cy="402291"/>
          </a:xfrm>
        </p:grpSpPr>
        <p:sp>
          <p:nvSpPr>
            <p:cNvPr id="11" name="Rectangle 5"/>
            <p:cNvSpPr>
              <a:spLocks noChangeArrowheads="1"/>
            </p:cNvSpPr>
            <p:nvPr/>
          </p:nvSpPr>
          <p:spPr bwMode="auto">
            <a:xfrm>
              <a:off x="980652" y="2147460"/>
              <a:ext cx="1471430" cy="402291"/>
            </a:xfrm>
            <a:prstGeom prst="rect">
              <a:avLst/>
            </a:prstGeom>
            <a:solidFill>
              <a:schemeClr val="accent2">
                <a:lumMod val="50000"/>
              </a:schemeClr>
            </a:solidFill>
            <a:ln>
              <a:noFill/>
            </a:ln>
            <a:effectLst/>
          </p:spPr>
          <p:txBody>
            <a:bodyPr wrap="none" lIns="93600" tIns="46800" rIns="93600" bIns="46800">
              <a:spAutoFit/>
            </a:bodyPr>
            <a:lstStyle/>
            <a:p>
              <a:pPr algn="ctr">
                <a:spcBef>
                  <a:spcPct val="30000"/>
                </a:spcBef>
              </a:pPr>
              <a:r>
                <a:rPr lang="zh-CN" altLang="zh-CN" sz="2000" b="1" dirty="0">
                  <a:solidFill>
                    <a:schemeClr val="bg1"/>
                  </a:solidFill>
                </a:rPr>
                <a:t>化学品标识</a:t>
              </a:r>
              <a:endParaRPr lang="zh-CN" altLang="zh-CN" sz="2000" b="1" dirty="0">
                <a:solidFill>
                  <a:schemeClr val="bg1"/>
                </a:solidFill>
              </a:endParaRPr>
            </a:p>
          </p:txBody>
        </p:sp>
        <p:sp>
          <p:nvSpPr>
            <p:cNvPr id="17" name="Line 11"/>
            <p:cNvSpPr>
              <a:spLocks noChangeShapeType="1"/>
            </p:cNvSpPr>
            <p:nvPr/>
          </p:nvSpPr>
          <p:spPr bwMode="auto">
            <a:xfrm>
              <a:off x="2387962" y="2292627"/>
              <a:ext cx="3068194" cy="0"/>
            </a:xfrm>
            <a:prstGeom prst="line">
              <a:avLst/>
            </a:prstGeom>
            <a:noFill/>
            <a:ln w="25400" cmpd="sng">
              <a:solidFill>
                <a:schemeClr val="accent2">
                  <a:lumMod val="50000"/>
                </a:schemeClr>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3600" tIns="46800" rIns="93600" bIns="46800" anchor="ctr"/>
            <a:lstStyle/>
            <a:p>
              <a:endParaRPr lang="zh-CN" altLang="en-US"/>
            </a:p>
          </p:txBody>
        </p:sp>
      </p:grpSp>
      <p:grpSp>
        <p:nvGrpSpPr>
          <p:cNvPr id="7" name="组合 6"/>
          <p:cNvGrpSpPr/>
          <p:nvPr/>
        </p:nvGrpSpPr>
        <p:grpSpPr>
          <a:xfrm>
            <a:off x="1467964" y="2960656"/>
            <a:ext cx="3988191" cy="1045088"/>
            <a:chOff x="1467964" y="2960656"/>
            <a:chExt cx="3988191" cy="1045088"/>
          </a:xfrm>
        </p:grpSpPr>
        <p:sp>
          <p:nvSpPr>
            <p:cNvPr id="12" name="Rectangle 6"/>
            <p:cNvSpPr>
              <a:spLocks noChangeArrowheads="1"/>
            </p:cNvSpPr>
            <p:nvPr/>
          </p:nvSpPr>
          <p:spPr bwMode="auto">
            <a:xfrm>
              <a:off x="1467964" y="3603453"/>
              <a:ext cx="958471" cy="402291"/>
            </a:xfrm>
            <a:prstGeom prst="rect">
              <a:avLst/>
            </a:prstGeom>
            <a:solidFill>
              <a:schemeClr val="accent2">
                <a:lumMod val="50000"/>
              </a:schemeClr>
            </a:solidFill>
            <a:ln>
              <a:noFill/>
            </a:ln>
            <a:effectLst/>
          </p:spPr>
          <p:txBody>
            <a:bodyPr wrap="none" lIns="93600" tIns="46800" rIns="93600" bIns="46800">
              <a:spAutoFit/>
            </a:bodyPr>
            <a:lstStyle/>
            <a:p>
              <a:pPr algn="ctr">
                <a:spcBef>
                  <a:spcPct val="30000"/>
                </a:spcBef>
              </a:pPr>
              <a:r>
                <a:rPr lang="zh-CN" altLang="zh-CN" sz="2000" b="1" dirty="0">
                  <a:solidFill>
                    <a:schemeClr val="bg1"/>
                  </a:solidFill>
                </a:rPr>
                <a:t>警示词</a:t>
              </a:r>
              <a:endParaRPr lang="zh-CN" altLang="zh-CN" sz="2000" b="1" dirty="0">
                <a:solidFill>
                  <a:schemeClr val="bg1"/>
                </a:solidFill>
              </a:endParaRPr>
            </a:p>
          </p:txBody>
        </p:sp>
        <p:sp>
          <p:nvSpPr>
            <p:cNvPr id="18" name="Line 12"/>
            <p:cNvSpPr>
              <a:spLocks noChangeShapeType="1"/>
            </p:cNvSpPr>
            <p:nvPr/>
          </p:nvSpPr>
          <p:spPr bwMode="auto">
            <a:xfrm flipV="1">
              <a:off x="2387962" y="2960656"/>
              <a:ext cx="3068193" cy="713186"/>
            </a:xfrm>
            <a:prstGeom prst="line">
              <a:avLst/>
            </a:prstGeom>
            <a:noFill/>
            <a:ln w="25400" cmpd="sng">
              <a:solidFill>
                <a:schemeClr val="accent2">
                  <a:lumMod val="50000"/>
                </a:schemeClr>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3600" tIns="46800" rIns="93600" bIns="46800" anchor="ctr"/>
            <a:lstStyle/>
            <a:p>
              <a:endParaRPr lang="zh-CN" altLang="en-US"/>
            </a:p>
          </p:txBody>
        </p:sp>
      </p:grpSp>
      <p:grpSp>
        <p:nvGrpSpPr>
          <p:cNvPr id="8" name="组合 7"/>
          <p:cNvGrpSpPr/>
          <p:nvPr/>
        </p:nvGrpSpPr>
        <p:grpSpPr>
          <a:xfrm>
            <a:off x="1224308" y="3712190"/>
            <a:ext cx="3796404" cy="1478263"/>
            <a:chOff x="1224308" y="3712190"/>
            <a:chExt cx="3796404" cy="1478263"/>
          </a:xfrm>
        </p:grpSpPr>
        <p:sp>
          <p:nvSpPr>
            <p:cNvPr id="13" name="Rectangle 7"/>
            <p:cNvSpPr>
              <a:spLocks noChangeArrowheads="1"/>
            </p:cNvSpPr>
            <p:nvPr/>
          </p:nvSpPr>
          <p:spPr bwMode="auto">
            <a:xfrm>
              <a:off x="1224308" y="4788162"/>
              <a:ext cx="1214951" cy="402291"/>
            </a:xfrm>
            <a:prstGeom prst="rect">
              <a:avLst/>
            </a:prstGeom>
            <a:solidFill>
              <a:schemeClr val="accent2">
                <a:lumMod val="50000"/>
              </a:schemeClr>
            </a:solidFill>
            <a:ln>
              <a:noFill/>
            </a:ln>
            <a:effectLst/>
          </p:spPr>
          <p:txBody>
            <a:bodyPr wrap="none" lIns="93600" tIns="46800" rIns="93600" bIns="46800">
              <a:spAutoFit/>
            </a:bodyPr>
            <a:lstStyle/>
            <a:p>
              <a:pPr algn="ctr">
                <a:spcBef>
                  <a:spcPct val="30000"/>
                </a:spcBef>
              </a:pPr>
              <a:r>
                <a:rPr lang="zh-CN" altLang="zh-CN" sz="2000" b="1">
                  <a:solidFill>
                    <a:schemeClr val="bg1"/>
                  </a:solidFill>
                </a:rPr>
                <a:t>安全措施</a:t>
              </a:r>
              <a:endParaRPr lang="zh-CN" altLang="zh-CN" sz="2000" b="1">
                <a:solidFill>
                  <a:schemeClr val="bg1"/>
                </a:solidFill>
              </a:endParaRPr>
            </a:p>
          </p:txBody>
        </p:sp>
        <p:sp>
          <p:nvSpPr>
            <p:cNvPr id="19" name="Line 13"/>
            <p:cNvSpPr>
              <a:spLocks noChangeShapeType="1"/>
            </p:cNvSpPr>
            <p:nvPr/>
          </p:nvSpPr>
          <p:spPr bwMode="auto">
            <a:xfrm flipV="1">
              <a:off x="2470936" y="3712190"/>
              <a:ext cx="2549776" cy="1271304"/>
            </a:xfrm>
            <a:prstGeom prst="line">
              <a:avLst/>
            </a:prstGeom>
            <a:noFill/>
            <a:ln w="25400" cmpd="sng">
              <a:solidFill>
                <a:schemeClr val="accent2">
                  <a:lumMod val="50000"/>
                </a:schemeClr>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3600" tIns="46800" rIns="93600" bIns="46800" anchor="ctr"/>
            <a:lstStyle/>
            <a:p>
              <a:endParaRPr lang="zh-CN" altLang="en-US"/>
            </a:p>
          </p:txBody>
        </p:sp>
      </p:grpSp>
      <p:grpSp>
        <p:nvGrpSpPr>
          <p:cNvPr id="2" name="组合 1"/>
          <p:cNvGrpSpPr/>
          <p:nvPr/>
        </p:nvGrpSpPr>
        <p:grpSpPr>
          <a:xfrm>
            <a:off x="8504259" y="1931511"/>
            <a:ext cx="2575363" cy="862138"/>
            <a:chOff x="8504259" y="1931511"/>
            <a:chExt cx="2575363" cy="862138"/>
          </a:xfrm>
        </p:grpSpPr>
        <p:sp>
          <p:nvSpPr>
            <p:cNvPr id="14" name="Rectangle 8"/>
            <p:cNvSpPr>
              <a:spLocks noChangeArrowheads="1"/>
            </p:cNvSpPr>
            <p:nvPr/>
          </p:nvSpPr>
          <p:spPr bwMode="auto">
            <a:xfrm>
              <a:off x="9608192" y="1931511"/>
              <a:ext cx="1471430" cy="402291"/>
            </a:xfrm>
            <a:prstGeom prst="rect">
              <a:avLst/>
            </a:prstGeom>
            <a:solidFill>
              <a:schemeClr val="accent2">
                <a:lumMod val="50000"/>
              </a:schemeClr>
            </a:solidFill>
            <a:ln>
              <a:noFill/>
            </a:ln>
            <a:effectLst/>
          </p:spPr>
          <p:txBody>
            <a:bodyPr wrap="none" lIns="93600" tIns="46800" rIns="93600" bIns="46800">
              <a:spAutoFit/>
            </a:bodyPr>
            <a:lstStyle/>
            <a:p>
              <a:pPr algn="ctr"/>
              <a:r>
                <a:rPr lang="zh-CN" altLang="zh-CN" sz="2000" b="1">
                  <a:solidFill>
                    <a:schemeClr val="bg1"/>
                  </a:solidFill>
                </a:rPr>
                <a:t>危险性标志</a:t>
              </a:r>
              <a:endParaRPr lang="zh-CN" altLang="zh-CN" sz="2000" b="1">
                <a:solidFill>
                  <a:schemeClr val="bg1"/>
                </a:solidFill>
              </a:endParaRPr>
            </a:p>
          </p:txBody>
        </p:sp>
        <p:sp>
          <p:nvSpPr>
            <p:cNvPr id="20" name="Line 14"/>
            <p:cNvSpPr>
              <a:spLocks noChangeShapeType="1"/>
            </p:cNvSpPr>
            <p:nvPr/>
          </p:nvSpPr>
          <p:spPr bwMode="auto">
            <a:xfrm flipH="1">
              <a:off x="8504259" y="2125619"/>
              <a:ext cx="1168052" cy="668030"/>
            </a:xfrm>
            <a:prstGeom prst="line">
              <a:avLst/>
            </a:prstGeom>
            <a:noFill/>
            <a:ln w="25400" cmpd="sng">
              <a:solidFill>
                <a:schemeClr val="accent2">
                  <a:lumMod val="50000"/>
                </a:schemeClr>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3600" tIns="46800" rIns="93600" bIns="46800" anchor="ctr"/>
            <a:lstStyle/>
            <a:p>
              <a:endParaRPr lang="zh-CN" altLang="en-US"/>
            </a:p>
          </p:txBody>
        </p:sp>
      </p:grpSp>
      <p:grpSp>
        <p:nvGrpSpPr>
          <p:cNvPr id="3" name="组合 2"/>
          <p:cNvGrpSpPr/>
          <p:nvPr/>
        </p:nvGrpSpPr>
        <p:grpSpPr>
          <a:xfrm>
            <a:off x="6849574" y="3090166"/>
            <a:ext cx="4230048" cy="402291"/>
            <a:chOff x="6849574" y="3090166"/>
            <a:chExt cx="4230048" cy="402291"/>
          </a:xfrm>
        </p:grpSpPr>
        <p:sp>
          <p:nvSpPr>
            <p:cNvPr id="15" name="Rectangle 9"/>
            <p:cNvSpPr>
              <a:spLocks noChangeArrowheads="1"/>
            </p:cNvSpPr>
            <p:nvPr/>
          </p:nvSpPr>
          <p:spPr bwMode="auto">
            <a:xfrm>
              <a:off x="9608192" y="3090166"/>
              <a:ext cx="1471430" cy="402291"/>
            </a:xfrm>
            <a:prstGeom prst="rect">
              <a:avLst/>
            </a:prstGeom>
            <a:solidFill>
              <a:schemeClr val="accent2">
                <a:lumMod val="50000"/>
              </a:schemeClr>
            </a:solidFill>
            <a:ln>
              <a:noFill/>
            </a:ln>
            <a:effectLst/>
          </p:spPr>
          <p:txBody>
            <a:bodyPr wrap="none" lIns="93600" tIns="46800" rIns="93600" bIns="46800">
              <a:spAutoFit/>
            </a:bodyPr>
            <a:lstStyle/>
            <a:p>
              <a:pPr algn="ctr"/>
              <a:r>
                <a:rPr lang="zh-CN" altLang="zh-CN" sz="2000" b="1">
                  <a:solidFill>
                    <a:schemeClr val="bg1"/>
                  </a:solidFill>
                </a:rPr>
                <a:t>危险性概述</a:t>
              </a:r>
              <a:endParaRPr lang="zh-CN" altLang="zh-CN" sz="2000" b="1">
                <a:solidFill>
                  <a:schemeClr val="bg1"/>
                </a:solidFill>
              </a:endParaRPr>
            </a:p>
          </p:txBody>
        </p:sp>
        <p:sp>
          <p:nvSpPr>
            <p:cNvPr id="21" name="Line 15"/>
            <p:cNvSpPr>
              <a:spLocks noChangeShapeType="1"/>
            </p:cNvSpPr>
            <p:nvPr/>
          </p:nvSpPr>
          <p:spPr bwMode="auto">
            <a:xfrm flipH="1">
              <a:off x="6849574" y="3247700"/>
              <a:ext cx="2822737" cy="46969"/>
            </a:xfrm>
            <a:prstGeom prst="line">
              <a:avLst/>
            </a:prstGeom>
            <a:noFill/>
            <a:ln w="25400" cmpd="sng">
              <a:solidFill>
                <a:schemeClr val="accent2">
                  <a:lumMod val="50000"/>
                </a:schemeClr>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3600" tIns="46800" rIns="93600" bIns="46800" anchor="ctr"/>
            <a:lstStyle/>
            <a:p>
              <a:endParaRPr lang="zh-CN" altLang="en-US"/>
            </a:p>
          </p:txBody>
        </p:sp>
      </p:grpSp>
      <p:grpSp>
        <p:nvGrpSpPr>
          <p:cNvPr id="5" name="组合 4"/>
          <p:cNvGrpSpPr/>
          <p:nvPr/>
        </p:nvGrpSpPr>
        <p:grpSpPr>
          <a:xfrm>
            <a:off x="7023751" y="4611981"/>
            <a:ext cx="4375669" cy="402291"/>
            <a:chOff x="7023751" y="4611981"/>
            <a:chExt cx="4375669" cy="402291"/>
          </a:xfrm>
        </p:grpSpPr>
        <p:sp>
          <p:nvSpPr>
            <p:cNvPr id="16" name="Rectangle 10"/>
            <p:cNvSpPr>
              <a:spLocks noChangeArrowheads="1"/>
            </p:cNvSpPr>
            <p:nvPr/>
          </p:nvSpPr>
          <p:spPr bwMode="auto">
            <a:xfrm>
              <a:off x="9591358" y="4611981"/>
              <a:ext cx="1808062" cy="402291"/>
            </a:xfrm>
            <a:prstGeom prst="rect">
              <a:avLst/>
            </a:prstGeom>
            <a:solidFill>
              <a:schemeClr val="accent2">
                <a:lumMod val="50000"/>
              </a:schemeClr>
            </a:solidFill>
            <a:ln>
              <a:noFill/>
            </a:ln>
            <a:effectLst/>
          </p:spPr>
          <p:txBody>
            <a:bodyPr wrap="none" lIns="93600" tIns="46800" rIns="93600" bIns="46800">
              <a:spAutoFit/>
            </a:bodyPr>
            <a:lstStyle/>
            <a:p>
              <a:pPr algn="ctr">
                <a:spcBef>
                  <a:spcPct val="30000"/>
                </a:spcBef>
              </a:pPr>
              <a:r>
                <a:rPr lang="zh-CN" altLang="zh-CN" sz="2000" b="1">
                  <a:solidFill>
                    <a:schemeClr val="bg1"/>
                  </a:solidFill>
                </a:rPr>
                <a:t>提示参阅MSDS</a:t>
              </a:r>
              <a:endParaRPr lang="zh-CN" altLang="zh-CN" sz="2000" b="1">
                <a:solidFill>
                  <a:schemeClr val="bg1"/>
                </a:solidFill>
              </a:endParaRPr>
            </a:p>
          </p:txBody>
        </p:sp>
        <p:sp>
          <p:nvSpPr>
            <p:cNvPr id="22" name="Line 16"/>
            <p:cNvSpPr>
              <a:spLocks noChangeShapeType="1"/>
            </p:cNvSpPr>
            <p:nvPr/>
          </p:nvSpPr>
          <p:spPr bwMode="auto">
            <a:xfrm flipH="1">
              <a:off x="7023751" y="4797738"/>
              <a:ext cx="2648559" cy="0"/>
            </a:xfrm>
            <a:prstGeom prst="line">
              <a:avLst/>
            </a:prstGeom>
            <a:noFill/>
            <a:ln w="25400" cmpd="sng">
              <a:solidFill>
                <a:schemeClr val="accent2">
                  <a:lumMod val="50000"/>
                </a:schemeClr>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3600" tIns="46800" rIns="93600" bIns="46800" anchor="ctr"/>
            <a:lstStyle/>
            <a:p>
              <a:endParaRPr lang="zh-CN" altLang="en-US"/>
            </a:p>
          </p:txBody>
        </p:sp>
      </p:grpSp>
      <p:grpSp>
        <p:nvGrpSpPr>
          <p:cNvPr id="24" name="组合 23"/>
          <p:cNvGrpSpPr/>
          <p:nvPr/>
        </p:nvGrpSpPr>
        <p:grpSpPr>
          <a:xfrm>
            <a:off x="3735510" y="5298761"/>
            <a:ext cx="4805678" cy="1287779"/>
            <a:chOff x="3735510" y="5298761"/>
            <a:chExt cx="4805678" cy="1287779"/>
          </a:xfrm>
        </p:grpSpPr>
        <p:sp>
          <p:nvSpPr>
            <p:cNvPr id="9" name="Rectangle 3"/>
            <p:cNvSpPr>
              <a:spLocks noChangeArrowheads="1"/>
            </p:cNvSpPr>
            <p:nvPr/>
          </p:nvSpPr>
          <p:spPr bwMode="auto">
            <a:xfrm>
              <a:off x="3735510" y="6184249"/>
              <a:ext cx="4805678" cy="402291"/>
            </a:xfrm>
            <a:prstGeom prst="rect">
              <a:avLst/>
            </a:prstGeom>
            <a:solidFill>
              <a:schemeClr val="accent2">
                <a:lumMod val="50000"/>
              </a:schemeClr>
            </a:solidFill>
            <a:ln>
              <a:noFill/>
            </a:ln>
            <a:effectLst>
              <a:outerShdw dist="107763" dir="2700000" algn="ctr" rotWithShape="0">
                <a:schemeClr val="bg2"/>
              </a:outerShdw>
            </a:effectLst>
          </p:spPr>
          <p:txBody>
            <a:bodyPr wrap="none" lIns="93600" tIns="46800" rIns="93600" bIns="46800">
              <a:spAutoFit/>
            </a:bodyPr>
            <a:lstStyle/>
            <a:p>
              <a:pPr algn="ctr">
                <a:spcBef>
                  <a:spcPct val="30000"/>
                </a:spcBef>
              </a:pPr>
              <a:r>
                <a:rPr lang="zh-CN" altLang="zh-CN" sz="2000" b="1">
                  <a:solidFill>
                    <a:schemeClr val="bg1"/>
                  </a:solidFill>
                </a:rPr>
                <a:t>生产企业信息（地址、电话、应急电话）</a:t>
              </a:r>
              <a:endParaRPr lang="zh-CN" altLang="zh-CN" sz="2000" b="1">
                <a:solidFill>
                  <a:schemeClr val="bg1"/>
                </a:solidFill>
              </a:endParaRPr>
            </a:p>
          </p:txBody>
        </p:sp>
        <p:sp>
          <p:nvSpPr>
            <p:cNvPr id="23" name="Line 17"/>
            <p:cNvSpPr>
              <a:spLocks noChangeShapeType="1"/>
            </p:cNvSpPr>
            <p:nvPr/>
          </p:nvSpPr>
          <p:spPr bwMode="auto">
            <a:xfrm flipV="1">
              <a:off x="4062736" y="5298761"/>
              <a:ext cx="435443" cy="835037"/>
            </a:xfrm>
            <a:prstGeom prst="line">
              <a:avLst/>
            </a:prstGeom>
            <a:noFill/>
            <a:ln w="25400" cmpd="sng">
              <a:solidFill>
                <a:schemeClr val="accent2">
                  <a:lumMod val="50000"/>
                </a:schemeClr>
              </a:solidFill>
              <a:round/>
              <a:tailEnd type="triangle" w="med" len="me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anchor="ctr"/>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2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50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1+#ppt_w/2"/>
                                          </p:val>
                                        </p:tav>
                                        <p:tav tm="100000">
                                          <p:val>
                                            <p:strVal val="#ppt_x"/>
                                          </p:val>
                                        </p:tav>
                                      </p:tavLst>
                                    </p:anim>
                                    <p:anim calcmode="lin" valueType="num">
                                      <p:cBhvr additive="base">
                                        <p:cTn id="24" dur="500" fill="hold"/>
                                        <p:tgtEl>
                                          <p:spTgt spid="2"/>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25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1+#ppt_w/2"/>
                                          </p:val>
                                        </p:tav>
                                        <p:tav tm="100000">
                                          <p:val>
                                            <p:strVal val="#ppt_x"/>
                                          </p:val>
                                        </p:tav>
                                      </p:tavLst>
                                    </p:anim>
                                    <p:anim calcmode="lin" valueType="num">
                                      <p:cBhvr additive="base">
                                        <p:cTn id="28" dur="500" fill="hold"/>
                                        <p:tgtEl>
                                          <p:spTgt spid="3"/>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50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1+#ppt_w/2"/>
                                          </p:val>
                                        </p:tav>
                                        <p:tav tm="100000">
                                          <p:val>
                                            <p:strVal val="#ppt_x"/>
                                          </p:val>
                                        </p:tav>
                                      </p:tavLst>
                                    </p:anim>
                                    <p:anim calcmode="lin" valueType="num">
                                      <p:cBhvr additive="base">
                                        <p:cTn id="32" dur="500" fill="hold"/>
                                        <p:tgtEl>
                                          <p:spTgt spid="5"/>
                                        </p:tgtEl>
                                        <p:attrNameLst>
                                          <p:attrName>ppt_y</p:attrName>
                                        </p:attrNameLst>
                                      </p:cBhvr>
                                      <p:tavLst>
                                        <p:tav tm="0">
                                          <p:val>
                                            <p:strVal val="#ppt_y"/>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ppt_x"/>
                                          </p:val>
                                        </p:tav>
                                        <p:tav tm="100000">
                                          <p:val>
                                            <p:strVal val="#ppt_x"/>
                                          </p:val>
                                        </p:tav>
                                      </p:tavLst>
                                    </p:anim>
                                    <p:anim calcmode="lin" valueType="num">
                                      <p:cBhvr additive="base">
                                        <p:cTn id="3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3"/>
          </p:nvPr>
        </p:nvSpPr>
        <p:spPr/>
        <p:txBody>
          <a:bodyPr>
            <a:normAutofit/>
          </a:bodyPr>
          <a:lstStyle/>
          <a:p>
            <a:r>
              <a:rPr lang="zh-CN" altLang="en-US" dirty="0"/>
              <a:t>化学品编号表示方法</a:t>
            </a:r>
            <a:endParaRPr lang="zh-CN" altLang="en-US" dirty="0"/>
          </a:p>
        </p:txBody>
      </p:sp>
      <p:sp>
        <p:nvSpPr>
          <p:cNvPr id="5" name="Text Box 3"/>
          <p:cNvSpPr txBox="1">
            <a:spLocks noChangeArrowheads="1"/>
          </p:cNvSpPr>
          <p:nvPr/>
        </p:nvSpPr>
        <p:spPr bwMode="auto">
          <a:xfrm>
            <a:off x="1181667" y="2301923"/>
            <a:ext cx="2281394" cy="707886"/>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4000" u="sng" dirty="0">
                <a:solidFill>
                  <a:srgbClr val="843C0C"/>
                </a:solidFill>
              </a:rPr>
              <a:t>0</a:t>
            </a:r>
            <a:r>
              <a:rPr lang="zh-CN" altLang="zh-CN" sz="4000" dirty="0">
                <a:solidFill>
                  <a:srgbClr val="843C0C"/>
                </a:solidFill>
              </a:rPr>
              <a:t>    </a:t>
            </a:r>
            <a:r>
              <a:rPr lang="zh-CN" altLang="zh-CN" sz="4000" u="sng" dirty="0">
                <a:solidFill>
                  <a:srgbClr val="843C0C"/>
                </a:solidFill>
              </a:rPr>
              <a:t>0</a:t>
            </a:r>
            <a:r>
              <a:rPr lang="zh-CN" altLang="zh-CN" sz="4000" dirty="0">
                <a:solidFill>
                  <a:srgbClr val="843C0C"/>
                </a:solidFill>
              </a:rPr>
              <a:t>    </a:t>
            </a:r>
            <a:r>
              <a:rPr lang="zh-CN" altLang="zh-CN" sz="4000" u="sng" dirty="0">
                <a:solidFill>
                  <a:srgbClr val="843C0C"/>
                </a:solidFill>
              </a:rPr>
              <a:t>000</a:t>
            </a:r>
            <a:endParaRPr lang="zh-CN" altLang="zh-CN" sz="4000" u="sng" dirty="0">
              <a:solidFill>
                <a:srgbClr val="843C0C"/>
              </a:solidFill>
            </a:endParaRPr>
          </a:p>
        </p:txBody>
      </p:sp>
      <p:grpSp>
        <p:nvGrpSpPr>
          <p:cNvPr id="3" name="组合 2"/>
          <p:cNvGrpSpPr/>
          <p:nvPr/>
        </p:nvGrpSpPr>
        <p:grpSpPr>
          <a:xfrm>
            <a:off x="3162867" y="2911523"/>
            <a:ext cx="1828800" cy="762000"/>
            <a:chOff x="3162867" y="2911523"/>
            <a:chExt cx="1828800" cy="762000"/>
          </a:xfrm>
        </p:grpSpPr>
        <p:sp>
          <p:nvSpPr>
            <p:cNvPr id="9" name="Line 6"/>
            <p:cNvSpPr>
              <a:spLocks noChangeShapeType="1"/>
            </p:cNvSpPr>
            <p:nvPr/>
          </p:nvSpPr>
          <p:spPr bwMode="auto">
            <a:xfrm>
              <a:off x="3162867" y="2911523"/>
              <a:ext cx="0" cy="762000"/>
            </a:xfrm>
            <a:prstGeom prst="line">
              <a:avLst/>
            </a:prstGeom>
            <a:noFill/>
            <a:ln w="25400" cmpd="sng">
              <a:solidFill>
                <a:schemeClr val="tx1"/>
              </a:solidFill>
              <a:round/>
            </a:ln>
            <a:effectLst/>
            <a:extLst>
              <a:ext uri="{909E8E84-426E-40DD-AFC4-6F175D3DCCD1}">
                <a14:hiddenFill xmlns:a14="http://schemas.microsoft.com/office/drawing/2010/main">
                  <a:noFill/>
                </a14:hiddenFill>
              </a:ext>
            </a:extLst>
          </p:spPr>
          <p:txBody>
            <a:bodyPr anchor="ctr"/>
            <a:lstStyle/>
            <a:p>
              <a:endParaRPr lang="zh-CN" altLang="en-US"/>
            </a:p>
          </p:txBody>
        </p:sp>
        <p:sp>
          <p:nvSpPr>
            <p:cNvPr id="10" name="Line 7"/>
            <p:cNvSpPr>
              <a:spLocks noChangeShapeType="1"/>
            </p:cNvSpPr>
            <p:nvPr/>
          </p:nvSpPr>
          <p:spPr bwMode="auto">
            <a:xfrm>
              <a:off x="3162867" y="3673523"/>
              <a:ext cx="1828800" cy="0"/>
            </a:xfrm>
            <a:prstGeom prst="line">
              <a:avLst/>
            </a:prstGeom>
            <a:noFill/>
            <a:ln w="25400" cmpd="sng">
              <a:solidFill>
                <a:schemeClr val="tx1"/>
              </a:solidFill>
              <a:round/>
            </a:ln>
            <a:effectLst/>
            <a:extLst>
              <a:ext uri="{909E8E84-426E-40DD-AFC4-6F175D3DCCD1}">
                <a14:hiddenFill xmlns:a14="http://schemas.microsoft.com/office/drawing/2010/main">
                  <a:noFill/>
                </a14:hiddenFill>
              </a:ext>
            </a:extLst>
          </p:spPr>
          <p:txBody>
            <a:bodyPr anchor="ctr"/>
            <a:lstStyle/>
            <a:p>
              <a:endParaRPr lang="zh-CN" altLang="en-US"/>
            </a:p>
          </p:txBody>
        </p:sp>
      </p:grpSp>
      <p:grpSp>
        <p:nvGrpSpPr>
          <p:cNvPr id="6" name="组合 5"/>
          <p:cNvGrpSpPr/>
          <p:nvPr/>
        </p:nvGrpSpPr>
        <p:grpSpPr>
          <a:xfrm>
            <a:off x="2172267" y="2911523"/>
            <a:ext cx="2819400" cy="1524000"/>
            <a:chOff x="2172267" y="2911523"/>
            <a:chExt cx="2819400" cy="1524000"/>
          </a:xfrm>
        </p:grpSpPr>
        <p:sp>
          <p:nvSpPr>
            <p:cNvPr id="8" name="Line 5"/>
            <p:cNvSpPr>
              <a:spLocks noChangeShapeType="1"/>
            </p:cNvSpPr>
            <p:nvPr/>
          </p:nvSpPr>
          <p:spPr bwMode="auto">
            <a:xfrm>
              <a:off x="2172267" y="2911523"/>
              <a:ext cx="0" cy="1524000"/>
            </a:xfrm>
            <a:prstGeom prst="line">
              <a:avLst/>
            </a:prstGeom>
            <a:noFill/>
            <a:ln w="25400" cmpd="sng">
              <a:solidFill>
                <a:schemeClr val="tx1"/>
              </a:solidFill>
              <a:round/>
            </a:ln>
            <a:effectLst/>
            <a:extLst>
              <a:ext uri="{909E8E84-426E-40DD-AFC4-6F175D3DCCD1}">
                <a14:hiddenFill xmlns:a14="http://schemas.microsoft.com/office/drawing/2010/main">
                  <a:noFill/>
                </a14:hiddenFill>
              </a:ext>
            </a:extLst>
          </p:spPr>
          <p:txBody>
            <a:bodyPr anchor="ctr"/>
            <a:lstStyle/>
            <a:p>
              <a:endParaRPr lang="zh-CN" altLang="en-US"/>
            </a:p>
          </p:txBody>
        </p:sp>
        <p:sp>
          <p:nvSpPr>
            <p:cNvPr id="11" name="Line 8"/>
            <p:cNvSpPr>
              <a:spLocks noChangeShapeType="1"/>
            </p:cNvSpPr>
            <p:nvPr/>
          </p:nvSpPr>
          <p:spPr bwMode="auto">
            <a:xfrm>
              <a:off x="2172267" y="4435523"/>
              <a:ext cx="2819400" cy="0"/>
            </a:xfrm>
            <a:prstGeom prst="line">
              <a:avLst/>
            </a:prstGeom>
            <a:noFill/>
            <a:ln w="25400" cmpd="sng">
              <a:solidFill>
                <a:schemeClr val="tx1"/>
              </a:solidFill>
              <a:round/>
            </a:ln>
            <a:effectLst/>
            <a:extLst>
              <a:ext uri="{909E8E84-426E-40DD-AFC4-6F175D3DCCD1}">
                <a14:hiddenFill xmlns:a14="http://schemas.microsoft.com/office/drawing/2010/main">
                  <a:noFill/>
                </a14:hiddenFill>
              </a:ext>
            </a:extLst>
          </p:spPr>
          <p:txBody>
            <a:bodyPr anchor="ctr"/>
            <a:lstStyle/>
            <a:p>
              <a:endParaRPr lang="zh-CN" altLang="en-US"/>
            </a:p>
          </p:txBody>
        </p:sp>
      </p:grpSp>
      <p:sp>
        <p:nvSpPr>
          <p:cNvPr id="13" name="Text Box 10"/>
          <p:cNvSpPr txBox="1">
            <a:spLocks noChangeArrowheads="1"/>
          </p:cNvSpPr>
          <p:nvPr/>
        </p:nvSpPr>
        <p:spPr bwMode="auto">
          <a:xfrm>
            <a:off x="5128192" y="3263948"/>
            <a:ext cx="3740150" cy="519113"/>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2800" b="1" dirty="0"/>
              <a:t>表示该化学品的顺序号</a:t>
            </a:r>
            <a:endParaRPr lang="zh-CN" altLang="zh-CN" sz="2800" b="1" dirty="0"/>
          </a:p>
        </p:txBody>
      </p:sp>
      <p:sp>
        <p:nvSpPr>
          <p:cNvPr id="14" name="Text Box 11"/>
          <p:cNvSpPr txBox="1">
            <a:spLocks noChangeArrowheads="1"/>
          </p:cNvSpPr>
          <p:nvPr/>
        </p:nvSpPr>
        <p:spPr bwMode="auto">
          <a:xfrm>
            <a:off x="5128192" y="4022773"/>
            <a:ext cx="3740150" cy="519113"/>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2800" b="1"/>
              <a:t>表示该化学品的项别号</a:t>
            </a:r>
            <a:endParaRPr lang="zh-CN" altLang="zh-CN" sz="2800" b="1"/>
          </a:p>
        </p:txBody>
      </p:sp>
      <p:grpSp>
        <p:nvGrpSpPr>
          <p:cNvPr id="18" name="组合 17"/>
          <p:cNvGrpSpPr/>
          <p:nvPr/>
        </p:nvGrpSpPr>
        <p:grpSpPr>
          <a:xfrm>
            <a:off x="1418510" y="2917873"/>
            <a:ext cx="3622675" cy="2209800"/>
            <a:chOff x="1410267" y="2897236"/>
            <a:chExt cx="3622675" cy="2209800"/>
          </a:xfrm>
        </p:grpSpPr>
        <p:sp>
          <p:nvSpPr>
            <p:cNvPr id="12" name="Line 9"/>
            <p:cNvSpPr>
              <a:spLocks noChangeShapeType="1"/>
            </p:cNvSpPr>
            <p:nvPr/>
          </p:nvSpPr>
          <p:spPr bwMode="auto">
            <a:xfrm>
              <a:off x="1451542" y="5092748"/>
              <a:ext cx="3581400" cy="0"/>
            </a:xfrm>
            <a:prstGeom prst="line">
              <a:avLst/>
            </a:prstGeom>
            <a:noFill/>
            <a:ln w="25400" cmpd="sng">
              <a:solidFill>
                <a:schemeClr val="tx1"/>
              </a:solidFill>
              <a:round/>
            </a:ln>
            <a:effectLst/>
            <a:extLst>
              <a:ext uri="{909E8E84-426E-40DD-AFC4-6F175D3DCCD1}">
                <a14:hiddenFill xmlns:a14="http://schemas.microsoft.com/office/drawing/2010/main">
                  <a:noFill/>
                </a14:hiddenFill>
              </a:ext>
            </a:extLst>
          </p:spPr>
          <p:txBody>
            <a:bodyPr anchor="ctr"/>
            <a:lstStyle/>
            <a:p>
              <a:endParaRPr lang="zh-CN" altLang="en-US"/>
            </a:p>
          </p:txBody>
        </p:sp>
        <p:sp>
          <p:nvSpPr>
            <p:cNvPr id="16" name="Line 13"/>
            <p:cNvSpPr>
              <a:spLocks noChangeShapeType="1"/>
            </p:cNvSpPr>
            <p:nvPr/>
          </p:nvSpPr>
          <p:spPr bwMode="auto">
            <a:xfrm>
              <a:off x="1410267" y="2897236"/>
              <a:ext cx="0" cy="2209800"/>
            </a:xfrm>
            <a:prstGeom prst="line">
              <a:avLst/>
            </a:prstGeom>
            <a:noFill/>
            <a:ln w="25400" cap="flat" cmpd="sng">
              <a:solidFill>
                <a:schemeClr val="tx1"/>
              </a:solidFill>
              <a:round/>
            </a:ln>
            <a:effectLst/>
            <a:extLst>
              <a:ext uri="{909E8E84-426E-40DD-AFC4-6F175D3DCCD1}">
                <a14:hiddenFill xmlns:a14="http://schemas.microsoft.com/office/drawing/2010/main">
                  <a:noFill/>
                </a14:hiddenFill>
              </a:ext>
            </a:extLst>
          </p:spPr>
          <p:txBody>
            <a:bodyPr anchor="ctr"/>
            <a:lstStyle/>
            <a:p>
              <a:endParaRPr lang="zh-CN" altLang="en-US"/>
            </a:p>
          </p:txBody>
        </p:sp>
      </p:grpSp>
      <p:sp>
        <p:nvSpPr>
          <p:cNvPr id="17" name="Text Box 14"/>
          <p:cNvSpPr txBox="1">
            <a:spLocks noChangeArrowheads="1"/>
          </p:cNvSpPr>
          <p:nvPr/>
        </p:nvSpPr>
        <p:spPr bwMode="auto">
          <a:xfrm>
            <a:off x="5128192" y="4847480"/>
            <a:ext cx="3740150" cy="519112"/>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2800" b="1" dirty="0"/>
              <a:t>表示该化学品的类别号</a:t>
            </a:r>
            <a:endParaRPr lang="zh-CN" altLang="zh-CN" sz="2800" b="1" dirty="0"/>
          </a:p>
        </p:txBody>
      </p:sp>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283933" y="2568856"/>
            <a:ext cx="2222222" cy="373333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1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10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left)">
                                      <p:cBhvr>
                                        <p:cTn id="36" dur="500"/>
                                        <p:tgtEl>
                                          <p:spTgt spid="18"/>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left)">
                                      <p:cBhvr>
                                        <p:cTn id="4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14" grpId="0"/>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E90B57B3-00C1-462E-97B3-2A396444F17F}" type="slidenum">
              <a:rPr lang="zh-CN" altLang="en-US" smtClean="0"/>
            </a:fld>
            <a:endParaRPr lang="zh-CN" altLang="en-US"/>
          </a:p>
        </p:txBody>
      </p:sp>
      <p:sp>
        <p:nvSpPr>
          <p:cNvPr id="3" name="文本占位符 2"/>
          <p:cNvSpPr>
            <a:spLocks noGrp="1"/>
          </p:cNvSpPr>
          <p:nvPr>
            <p:ph type="body" sz="quarter" idx="13"/>
          </p:nvPr>
        </p:nvSpPr>
        <p:spPr/>
        <p:txBody>
          <a:bodyPr/>
          <a:lstStyle/>
          <a:p>
            <a:r>
              <a:rPr lang="zh-CN" altLang="en-US" dirty="0"/>
              <a:t>企业的责任</a:t>
            </a:r>
            <a:endParaRPr lang="zh-CN" altLang="en-US" dirty="0"/>
          </a:p>
        </p:txBody>
      </p:sp>
      <p:grpSp>
        <p:nvGrpSpPr>
          <p:cNvPr id="9" name="组合 8"/>
          <p:cNvGrpSpPr/>
          <p:nvPr/>
        </p:nvGrpSpPr>
        <p:grpSpPr>
          <a:xfrm>
            <a:off x="1817448" y="1530833"/>
            <a:ext cx="8198018" cy="445622"/>
            <a:chOff x="1150698" y="1454633"/>
            <a:chExt cx="8198018" cy="445622"/>
          </a:xfrm>
        </p:grpSpPr>
        <p:sp>
          <p:nvSpPr>
            <p:cNvPr id="5" name="矩形 4"/>
            <p:cNvSpPr/>
            <p:nvPr/>
          </p:nvSpPr>
          <p:spPr>
            <a:xfrm>
              <a:off x="1150698" y="1454633"/>
              <a:ext cx="3059352" cy="445622"/>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000" b="1" dirty="0">
                  <a:solidFill>
                    <a:schemeClr val="bg1"/>
                  </a:solidFill>
                </a:rPr>
                <a:t>生产企业的责任</a:t>
              </a:r>
              <a:endParaRPr lang="zh-CN" altLang="zh-CN" sz="2000" b="1" dirty="0">
                <a:solidFill>
                  <a:schemeClr val="bg1"/>
                </a:solidFill>
              </a:endParaRPr>
            </a:p>
          </p:txBody>
        </p:sp>
        <p:cxnSp>
          <p:nvCxnSpPr>
            <p:cNvPr id="7" name="直接连接符 6"/>
            <p:cNvCxnSpPr/>
            <p:nvPr/>
          </p:nvCxnSpPr>
          <p:spPr>
            <a:xfrm>
              <a:off x="2956883" y="1886608"/>
              <a:ext cx="6391833" cy="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8" name="矩形 7"/>
          <p:cNvSpPr/>
          <p:nvPr/>
        </p:nvSpPr>
        <p:spPr>
          <a:xfrm>
            <a:off x="1367335" y="2025181"/>
            <a:ext cx="7692788" cy="1704056"/>
          </a:xfrm>
          <a:prstGeom prst="rect">
            <a:avLst/>
          </a:prstGeom>
        </p:spPr>
        <p:txBody>
          <a:bodyPr wrap="square">
            <a:spAutoFit/>
          </a:bodyPr>
          <a:lstStyle/>
          <a:p>
            <a:pPr marL="742950" lvl="1" indent="-285750">
              <a:lnSpc>
                <a:spcPct val="150000"/>
              </a:lnSpc>
              <a:buClr>
                <a:schemeClr val="accent2">
                  <a:lumMod val="50000"/>
                </a:schemeClr>
              </a:buClr>
              <a:buFont typeface="Wingdings" panose="05000000000000000000" pitchFamily="2" charset="2"/>
              <a:buChar char="p"/>
            </a:pPr>
            <a:r>
              <a:rPr lang="zh-CN" altLang="zh-CN" dirty="0"/>
              <a:t>出厂的化学品必须加贴安全标签</a:t>
            </a:r>
            <a:endParaRPr lang="zh-CN" altLang="zh-CN" dirty="0"/>
          </a:p>
          <a:p>
            <a:pPr marL="742950" lvl="1" indent="-285750">
              <a:lnSpc>
                <a:spcPct val="150000"/>
              </a:lnSpc>
              <a:buClr>
                <a:schemeClr val="accent2">
                  <a:lumMod val="50000"/>
                </a:schemeClr>
              </a:buClr>
              <a:buFont typeface="Wingdings" panose="05000000000000000000" pitchFamily="2" charset="2"/>
              <a:buChar char="p"/>
            </a:pPr>
            <a:r>
              <a:rPr lang="zh-CN" altLang="zh-CN" dirty="0"/>
              <a:t>生产危险化学品的作业场所应挂贴作业场所化学品安全标签</a:t>
            </a:r>
            <a:endParaRPr lang="zh-CN" altLang="zh-CN" dirty="0"/>
          </a:p>
          <a:p>
            <a:pPr marL="742950" lvl="1" indent="-285750">
              <a:lnSpc>
                <a:spcPct val="150000"/>
              </a:lnSpc>
              <a:buClr>
                <a:schemeClr val="accent2">
                  <a:lumMod val="50000"/>
                </a:schemeClr>
              </a:buClr>
              <a:buFont typeface="Wingdings" panose="05000000000000000000" pitchFamily="2" charset="2"/>
              <a:buChar char="p"/>
            </a:pPr>
            <a:r>
              <a:rPr lang="zh-CN" altLang="zh-CN" dirty="0"/>
              <a:t>确保员工能正确辨识安全标签</a:t>
            </a:r>
            <a:endParaRPr lang="zh-CN" altLang="zh-CN" dirty="0"/>
          </a:p>
          <a:p>
            <a:pPr marL="742950" lvl="1" indent="-285750">
              <a:lnSpc>
                <a:spcPct val="150000"/>
              </a:lnSpc>
              <a:buClr>
                <a:schemeClr val="accent2">
                  <a:lumMod val="50000"/>
                </a:schemeClr>
              </a:buClr>
              <a:buFont typeface="Wingdings" panose="05000000000000000000" pitchFamily="2" charset="2"/>
              <a:buChar char="p"/>
            </a:pPr>
            <a:r>
              <a:rPr lang="zh-CN" altLang="zh-CN" dirty="0"/>
              <a:t>在获得新的安全健康资料后，及时修订标签</a:t>
            </a:r>
            <a:endParaRPr lang="zh-CN" altLang="zh-CN" dirty="0"/>
          </a:p>
        </p:txBody>
      </p:sp>
      <p:grpSp>
        <p:nvGrpSpPr>
          <p:cNvPr id="10" name="组合 9"/>
          <p:cNvGrpSpPr/>
          <p:nvPr/>
        </p:nvGrpSpPr>
        <p:grpSpPr>
          <a:xfrm>
            <a:off x="1817448" y="4045433"/>
            <a:ext cx="8198018" cy="445622"/>
            <a:chOff x="1150698" y="1454633"/>
            <a:chExt cx="8198018" cy="445622"/>
          </a:xfrm>
        </p:grpSpPr>
        <p:sp>
          <p:nvSpPr>
            <p:cNvPr id="11" name="矩形 10"/>
            <p:cNvSpPr/>
            <p:nvPr/>
          </p:nvSpPr>
          <p:spPr>
            <a:xfrm>
              <a:off x="1150698" y="1454633"/>
              <a:ext cx="3059352" cy="445622"/>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b="1" dirty="0">
                  <a:solidFill>
                    <a:schemeClr val="bg1"/>
                  </a:solidFill>
                </a:rPr>
                <a:t>使用企业的责任</a:t>
              </a:r>
              <a:endParaRPr lang="zh-CN" altLang="en-US" sz="2000" b="1" dirty="0">
                <a:solidFill>
                  <a:schemeClr val="bg1"/>
                </a:solidFill>
              </a:endParaRPr>
            </a:p>
          </p:txBody>
        </p:sp>
        <p:cxnSp>
          <p:nvCxnSpPr>
            <p:cNvPr id="12" name="直接连接符 11"/>
            <p:cNvCxnSpPr/>
            <p:nvPr/>
          </p:nvCxnSpPr>
          <p:spPr>
            <a:xfrm>
              <a:off x="2956883" y="1886608"/>
              <a:ext cx="6391833" cy="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3" name="矩形 12"/>
          <p:cNvSpPr/>
          <p:nvPr/>
        </p:nvSpPr>
        <p:spPr>
          <a:xfrm>
            <a:off x="1367334" y="4539781"/>
            <a:ext cx="8176715" cy="1754326"/>
          </a:xfrm>
          <a:prstGeom prst="rect">
            <a:avLst/>
          </a:prstGeom>
        </p:spPr>
        <p:txBody>
          <a:bodyPr wrap="square">
            <a:spAutoFit/>
          </a:bodyPr>
          <a:lstStyle/>
          <a:p>
            <a:pPr marL="742950" lvl="1" indent="-285750">
              <a:lnSpc>
                <a:spcPct val="150000"/>
              </a:lnSpc>
              <a:buClr>
                <a:schemeClr val="accent2">
                  <a:lumMod val="50000"/>
                </a:schemeClr>
              </a:buClr>
              <a:buFont typeface="Wingdings" panose="05000000000000000000" pitchFamily="2" charset="2"/>
              <a:buChar char="p"/>
            </a:pPr>
            <a:r>
              <a:rPr lang="zh-CN" altLang="en-US" dirty="0"/>
              <a:t>使用的危险化学品应有安全标签</a:t>
            </a:r>
            <a:endParaRPr lang="zh-CN" altLang="en-US" dirty="0"/>
          </a:p>
          <a:p>
            <a:pPr marL="742950" lvl="1" indent="-285750">
              <a:lnSpc>
                <a:spcPct val="150000"/>
              </a:lnSpc>
              <a:buClr>
                <a:schemeClr val="accent2">
                  <a:lumMod val="50000"/>
                </a:schemeClr>
              </a:buClr>
              <a:buFont typeface="Wingdings" panose="05000000000000000000" pitchFamily="2" charset="2"/>
              <a:buChar char="p"/>
            </a:pPr>
            <a:r>
              <a:rPr lang="zh-CN" altLang="en-US" dirty="0"/>
              <a:t>对购进的化学品进行分装或转移时，转移或分装后的容器应贴 安全标签</a:t>
            </a:r>
            <a:endParaRPr lang="zh-CN" altLang="en-US" dirty="0"/>
          </a:p>
          <a:p>
            <a:pPr marL="742950" lvl="1" indent="-285750">
              <a:lnSpc>
                <a:spcPct val="150000"/>
              </a:lnSpc>
              <a:buClr>
                <a:schemeClr val="accent2">
                  <a:lumMod val="50000"/>
                </a:schemeClr>
              </a:buClr>
              <a:buFont typeface="Wingdings" panose="05000000000000000000" pitchFamily="2" charset="2"/>
              <a:buChar char="p"/>
            </a:pPr>
            <a:r>
              <a:rPr lang="zh-CN" altLang="en-US" dirty="0"/>
              <a:t>使用危险化学品的作业场所应挂贴作业场所安全标签</a:t>
            </a:r>
            <a:endParaRPr lang="zh-CN" altLang="en-US" dirty="0"/>
          </a:p>
          <a:p>
            <a:pPr marL="742950" lvl="1" indent="-285750">
              <a:lnSpc>
                <a:spcPct val="150000"/>
              </a:lnSpc>
              <a:buClr>
                <a:schemeClr val="accent2">
                  <a:lumMod val="50000"/>
                </a:schemeClr>
              </a:buClr>
              <a:buFont typeface="Wingdings" panose="05000000000000000000" pitchFamily="2" charset="2"/>
              <a:buChar char="p"/>
            </a:pPr>
            <a:r>
              <a:rPr lang="zh-CN" altLang="en-US" dirty="0"/>
              <a:t>确保员工能正确辨识安全标签</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1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1000" fill="hold"/>
                                        <p:tgtEl>
                                          <p:spTgt spid="10"/>
                                        </p:tgtEl>
                                        <p:attrNameLst>
                                          <p:attrName>ppt_x</p:attrName>
                                        </p:attrNameLst>
                                      </p:cBhvr>
                                      <p:tavLst>
                                        <p:tav tm="0">
                                          <p:val>
                                            <p:strVal val="1+#ppt_w/2"/>
                                          </p:val>
                                        </p:tav>
                                        <p:tav tm="100000">
                                          <p:val>
                                            <p:strVal val="#ppt_x"/>
                                          </p:val>
                                        </p:tav>
                                      </p:tavLst>
                                    </p:anim>
                                    <p:anim calcmode="lin" valueType="num">
                                      <p:cBhvr additive="base">
                                        <p:cTn id="19"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up)">
                                      <p:cBhvr>
                                        <p:cTn id="2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E90B57B3-00C1-462E-97B3-2A396444F17F}" type="slidenum">
              <a:rPr lang="zh-CN" altLang="en-US" smtClean="0"/>
            </a:fld>
            <a:endParaRPr lang="zh-CN" altLang="en-US"/>
          </a:p>
        </p:txBody>
      </p:sp>
      <p:sp>
        <p:nvSpPr>
          <p:cNvPr id="3" name="文本占位符 2"/>
          <p:cNvSpPr>
            <a:spLocks noGrp="1"/>
          </p:cNvSpPr>
          <p:nvPr>
            <p:ph type="body" sz="quarter" idx="13"/>
          </p:nvPr>
        </p:nvSpPr>
        <p:spPr/>
        <p:txBody>
          <a:bodyPr/>
          <a:lstStyle/>
          <a:p>
            <a:r>
              <a:rPr lang="zh-CN" altLang="en-US" dirty="0"/>
              <a:t>企业的责任</a:t>
            </a:r>
            <a:endParaRPr lang="zh-CN" altLang="en-US" dirty="0"/>
          </a:p>
        </p:txBody>
      </p:sp>
      <p:sp>
        <p:nvSpPr>
          <p:cNvPr id="4" name="Rectangle 4"/>
          <p:cNvSpPr>
            <a:spLocks noChangeArrowheads="1"/>
          </p:cNvSpPr>
          <p:nvPr/>
        </p:nvSpPr>
        <p:spPr bwMode="auto">
          <a:xfrm>
            <a:off x="7601256" y="5651743"/>
            <a:ext cx="8761863" cy="371513"/>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93600" tIns="46800" rIns="93600" bIns="46800">
            <a:spAutoFit/>
          </a:bodyPr>
          <a:lstStyle/>
          <a:p>
            <a:pPr lvl="1">
              <a:buFont typeface="Wingdings" panose="05000000000000000000" pitchFamily="2" charset="2"/>
              <a:buChar char="Ø"/>
            </a:pPr>
            <a:endParaRPr lang="zh-CN" altLang="zh-CN" b="1" dirty="0"/>
          </a:p>
        </p:txBody>
      </p:sp>
      <p:grpSp>
        <p:nvGrpSpPr>
          <p:cNvPr id="9" name="组合 8"/>
          <p:cNvGrpSpPr/>
          <p:nvPr/>
        </p:nvGrpSpPr>
        <p:grpSpPr>
          <a:xfrm>
            <a:off x="1303098" y="1818009"/>
            <a:ext cx="8198018" cy="445622"/>
            <a:chOff x="1150698" y="1454633"/>
            <a:chExt cx="8198018" cy="445622"/>
          </a:xfrm>
        </p:grpSpPr>
        <p:sp>
          <p:nvSpPr>
            <p:cNvPr id="5" name="矩形 4"/>
            <p:cNvSpPr/>
            <p:nvPr/>
          </p:nvSpPr>
          <p:spPr>
            <a:xfrm>
              <a:off x="1150698" y="1454633"/>
              <a:ext cx="3059352" cy="445622"/>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b="1" dirty="0">
                  <a:solidFill>
                    <a:schemeClr val="bg1"/>
                  </a:solidFill>
                </a:rPr>
                <a:t>经营、运输企业的责任</a:t>
              </a:r>
              <a:endParaRPr lang="zh-CN" altLang="en-US" sz="2000" b="1" dirty="0">
                <a:solidFill>
                  <a:schemeClr val="bg1"/>
                </a:solidFill>
              </a:endParaRPr>
            </a:p>
          </p:txBody>
        </p:sp>
        <p:cxnSp>
          <p:nvCxnSpPr>
            <p:cNvPr id="7" name="直接连接符 6"/>
            <p:cNvCxnSpPr/>
            <p:nvPr/>
          </p:nvCxnSpPr>
          <p:spPr>
            <a:xfrm>
              <a:off x="2956883" y="1886608"/>
              <a:ext cx="6391833" cy="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8" name="矩形 7"/>
          <p:cNvSpPr/>
          <p:nvPr/>
        </p:nvSpPr>
        <p:spPr>
          <a:xfrm>
            <a:off x="852985" y="2312357"/>
            <a:ext cx="7692788" cy="1288558"/>
          </a:xfrm>
          <a:prstGeom prst="rect">
            <a:avLst/>
          </a:prstGeom>
        </p:spPr>
        <p:txBody>
          <a:bodyPr wrap="square">
            <a:spAutoFit/>
          </a:bodyPr>
          <a:lstStyle/>
          <a:p>
            <a:pPr marL="742950" lvl="1" indent="-285750">
              <a:lnSpc>
                <a:spcPct val="150000"/>
              </a:lnSpc>
              <a:buClr>
                <a:schemeClr val="accent2">
                  <a:lumMod val="50000"/>
                </a:schemeClr>
              </a:buClr>
              <a:buFont typeface="Wingdings" panose="05000000000000000000" pitchFamily="2" charset="2"/>
              <a:buChar char="p"/>
            </a:pPr>
            <a:r>
              <a:rPr lang="zh-CN" altLang="en-US" dirty="0"/>
              <a:t>经销单位经营的危险化学品必须具有安全标签</a:t>
            </a:r>
            <a:endParaRPr lang="zh-CN" altLang="en-US" dirty="0"/>
          </a:p>
          <a:p>
            <a:pPr marL="742950" lvl="1" indent="-285750">
              <a:lnSpc>
                <a:spcPct val="150000"/>
              </a:lnSpc>
              <a:buClr>
                <a:schemeClr val="accent2">
                  <a:lumMod val="50000"/>
                </a:schemeClr>
              </a:buClr>
              <a:buFont typeface="Wingdings" panose="05000000000000000000" pitchFamily="2" charset="2"/>
              <a:buChar char="p"/>
            </a:pPr>
            <a:r>
              <a:rPr lang="zh-CN" altLang="en-US" dirty="0"/>
              <a:t>进口的危险化学品必须具有符合我国标准的中文安全标签</a:t>
            </a:r>
            <a:endParaRPr lang="zh-CN" altLang="en-US" dirty="0"/>
          </a:p>
          <a:p>
            <a:pPr marL="742950" lvl="1" indent="-285750">
              <a:lnSpc>
                <a:spcPct val="150000"/>
              </a:lnSpc>
              <a:buClr>
                <a:schemeClr val="accent2">
                  <a:lumMod val="50000"/>
                </a:schemeClr>
              </a:buClr>
              <a:buFont typeface="Wingdings" panose="05000000000000000000" pitchFamily="2" charset="2"/>
              <a:buChar char="p"/>
            </a:pPr>
            <a:r>
              <a:rPr lang="zh-CN" altLang="en-US" dirty="0"/>
              <a:t>运输企业对无安全标签的危险化学品一律不能承运</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a:endCxn id="9" idx="1"/>
          </p:cNvCxnSpPr>
          <p:nvPr/>
        </p:nvCxnSpPr>
        <p:spPr>
          <a:xfrm>
            <a:off x="14515" y="668063"/>
            <a:ext cx="10151961" cy="0"/>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725713" y="297543"/>
            <a:ext cx="2757715" cy="595086"/>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t>培  训  大  纲</a:t>
            </a:r>
            <a:endParaRPr lang="zh-CN" altLang="en-US" sz="2800" b="1" dirty="0"/>
          </a:p>
        </p:txBody>
      </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166476" y="-65314"/>
            <a:ext cx="1501346" cy="1466753"/>
          </a:xfrm>
          <a:prstGeom prst="rect">
            <a:avLst/>
          </a:prstGeom>
        </p:spPr>
      </p:pic>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5229" y="1951509"/>
            <a:ext cx="2448067" cy="4207860"/>
          </a:xfrm>
          <a:prstGeom prst="rect">
            <a:avLst/>
          </a:prstGeom>
          <a:noFill/>
          <a:ln>
            <a:noFill/>
          </a:ln>
          <a:effectLst>
            <a:outerShdw blurRad="292100" dist="139700" dir="2700000" algn="tl" rotWithShape="0">
              <a:srgbClr val="333333">
                <a:alpha val="65000"/>
              </a:srgbClr>
            </a:outerShdw>
          </a:effectLst>
        </p:spPr>
      </p:pic>
      <p:sp>
        <p:nvSpPr>
          <p:cNvPr id="12" name="矩形 11"/>
          <p:cNvSpPr/>
          <p:nvPr/>
        </p:nvSpPr>
        <p:spPr>
          <a:xfrm>
            <a:off x="725713" y="2032000"/>
            <a:ext cx="3715658" cy="59508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t>危险化学品的基础知识</a:t>
            </a:r>
            <a:endParaRPr lang="zh-CN" altLang="en-US" b="1" dirty="0"/>
          </a:p>
        </p:txBody>
      </p:sp>
      <p:sp>
        <p:nvSpPr>
          <p:cNvPr id="13" name="矩形 12"/>
          <p:cNvSpPr/>
          <p:nvPr/>
        </p:nvSpPr>
        <p:spPr>
          <a:xfrm>
            <a:off x="725713" y="3207989"/>
            <a:ext cx="3715658" cy="59508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t>危险化学品的分类</a:t>
            </a:r>
            <a:endParaRPr lang="zh-CN" altLang="en-US" dirty="0"/>
          </a:p>
        </p:txBody>
      </p:sp>
      <p:sp>
        <p:nvSpPr>
          <p:cNvPr id="14" name="矩形 13"/>
          <p:cNvSpPr/>
          <p:nvPr/>
        </p:nvSpPr>
        <p:spPr>
          <a:xfrm>
            <a:off x="725713" y="4383978"/>
            <a:ext cx="3715658" cy="59508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t>危险化学品的安全标签</a:t>
            </a:r>
            <a:endParaRPr lang="zh-CN" altLang="en-US" b="1" dirty="0"/>
          </a:p>
        </p:txBody>
      </p:sp>
      <p:sp>
        <p:nvSpPr>
          <p:cNvPr id="15" name="矩形 14"/>
          <p:cNvSpPr/>
          <p:nvPr/>
        </p:nvSpPr>
        <p:spPr>
          <a:xfrm>
            <a:off x="725713" y="5597474"/>
            <a:ext cx="3715658" cy="59508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t>危险化学品对人体的危害</a:t>
            </a:r>
            <a:endParaRPr lang="zh-CN" altLang="en-US" dirty="0"/>
          </a:p>
        </p:txBody>
      </p:sp>
      <p:sp>
        <p:nvSpPr>
          <p:cNvPr id="16" name="矩形 15"/>
          <p:cNvSpPr/>
          <p:nvPr/>
        </p:nvSpPr>
        <p:spPr>
          <a:xfrm>
            <a:off x="7649027" y="2063461"/>
            <a:ext cx="3715658" cy="59508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t>化学品的火灾与爆炸危害</a:t>
            </a:r>
            <a:endParaRPr lang="zh-CN" altLang="en-US" dirty="0"/>
          </a:p>
        </p:txBody>
      </p:sp>
      <p:sp>
        <p:nvSpPr>
          <p:cNvPr id="17" name="矩形 16"/>
          <p:cNvSpPr/>
          <p:nvPr/>
        </p:nvSpPr>
        <p:spPr>
          <a:xfrm>
            <a:off x="7649027" y="3239450"/>
            <a:ext cx="3715658" cy="59508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t>化学品的污染危害与环境保护</a:t>
            </a:r>
            <a:endParaRPr lang="zh-CN" altLang="en-US" dirty="0"/>
          </a:p>
        </p:txBody>
      </p:sp>
      <p:sp>
        <p:nvSpPr>
          <p:cNvPr id="18" name="矩形 17"/>
          <p:cNvSpPr/>
          <p:nvPr/>
        </p:nvSpPr>
        <p:spPr>
          <a:xfrm>
            <a:off x="7649027" y="4415439"/>
            <a:ext cx="3715658" cy="59508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t>危险化学品的包装与储运</a:t>
            </a:r>
            <a:endParaRPr lang="zh-CN" altLang="en-US" dirty="0"/>
          </a:p>
        </p:txBody>
      </p:sp>
      <p:sp>
        <p:nvSpPr>
          <p:cNvPr id="19" name="矩形 18"/>
          <p:cNvSpPr/>
          <p:nvPr/>
        </p:nvSpPr>
        <p:spPr>
          <a:xfrm>
            <a:off x="7649027" y="5628935"/>
            <a:ext cx="3715658" cy="59508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t>化学事故的应急救援</a:t>
            </a:r>
            <a:endParaRPr lang="zh-CN" altLang="en-US" b="1"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right)">
                                      <p:cBhvr>
                                        <p:cTn id="13" dur="500"/>
                                        <p:tgtEl>
                                          <p:spTgt spid="6"/>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1000" fill="hold"/>
                                        <p:tgtEl>
                                          <p:spTgt spid="7"/>
                                        </p:tgtEl>
                                        <p:attrNameLst>
                                          <p:attrName>ppt_x</p:attrName>
                                        </p:attrNameLst>
                                      </p:cBhvr>
                                      <p:tavLst>
                                        <p:tav tm="0">
                                          <p:val>
                                            <p:strVal val="1+#ppt_w/2"/>
                                          </p:val>
                                        </p:tav>
                                        <p:tav tm="100000">
                                          <p:val>
                                            <p:strVal val="#ppt_x"/>
                                          </p:val>
                                        </p:tav>
                                      </p:tavLst>
                                    </p:anim>
                                    <p:anim calcmode="lin" valueType="num">
                                      <p:cBhvr additive="base">
                                        <p:cTn id="18" dur="1000" fill="hold"/>
                                        <p:tgtEl>
                                          <p:spTgt spid="7"/>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childTnLst>
                          </p:cTn>
                        </p:par>
                        <p:par>
                          <p:cTn id="33" fill="hold">
                            <p:stCondLst>
                              <p:cond delay="3500"/>
                            </p:stCondLst>
                            <p:childTnLst>
                              <p:par>
                                <p:cTn id="34" presetID="53" presetClass="entr" presetSubtype="528"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fltVal val="0"/>
                                          </p:val>
                                        </p:tav>
                                        <p:tav tm="100000">
                                          <p:val>
                                            <p:strVal val="#ppt_w"/>
                                          </p:val>
                                        </p:tav>
                                      </p:tavLst>
                                    </p:anim>
                                    <p:anim calcmode="lin" valueType="num">
                                      <p:cBhvr>
                                        <p:cTn id="37" dur="500" fill="hold"/>
                                        <p:tgtEl>
                                          <p:spTgt spid="13"/>
                                        </p:tgtEl>
                                        <p:attrNameLst>
                                          <p:attrName>ppt_h</p:attrName>
                                        </p:attrNameLst>
                                      </p:cBhvr>
                                      <p:tavLst>
                                        <p:tav tm="0">
                                          <p:val>
                                            <p:fltVal val="0"/>
                                          </p:val>
                                        </p:tav>
                                        <p:tav tm="100000">
                                          <p:val>
                                            <p:strVal val="#ppt_h"/>
                                          </p:val>
                                        </p:tav>
                                      </p:tavLst>
                                    </p:anim>
                                    <p:animEffect transition="in" filter="fade">
                                      <p:cBhvr>
                                        <p:cTn id="38" dur="500"/>
                                        <p:tgtEl>
                                          <p:spTgt spid="13"/>
                                        </p:tgtEl>
                                      </p:cBhvr>
                                    </p:animEffect>
                                    <p:anim calcmode="lin" valueType="num">
                                      <p:cBhvr>
                                        <p:cTn id="39" dur="500" fill="hold"/>
                                        <p:tgtEl>
                                          <p:spTgt spid="13"/>
                                        </p:tgtEl>
                                        <p:attrNameLst>
                                          <p:attrName>ppt_x</p:attrName>
                                        </p:attrNameLst>
                                      </p:cBhvr>
                                      <p:tavLst>
                                        <p:tav tm="0">
                                          <p:val>
                                            <p:fltVal val="0.5"/>
                                          </p:val>
                                        </p:tav>
                                        <p:tav tm="100000">
                                          <p:val>
                                            <p:strVal val="#ppt_x"/>
                                          </p:val>
                                        </p:tav>
                                      </p:tavLst>
                                    </p:anim>
                                    <p:anim calcmode="lin" valueType="num">
                                      <p:cBhvr>
                                        <p:cTn id="40" dur="500" fill="hold"/>
                                        <p:tgtEl>
                                          <p:spTgt spid="13"/>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53" presetClass="entr" presetSubtype="528"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anim calcmode="lin" valueType="num">
                                      <p:cBhvr>
                                        <p:cTn id="47" dur="500" fill="hold"/>
                                        <p:tgtEl>
                                          <p:spTgt spid="14"/>
                                        </p:tgtEl>
                                        <p:attrNameLst>
                                          <p:attrName>ppt_x</p:attrName>
                                        </p:attrNameLst>
                                      </p:cBhvr>
                                      <p:tavLst>
                                        <p:tav tm="0">
                                          <p:val>
                                            <p:fltVal val="0.5"/>
                                          </p:val>
                                        </p:tav>
                                        <p:tav tm="100000">
                                          <p:val>
                                            <p:strVal val="#ppt_x"/>
                                          </p:val>
                                        </p:tav>
                                      </p:tavLst>
                                    </p:anim>
                                    <p:anim calcmode="lin" valueType="num">
                                      <p:cBhvr>
                                        <p:cTn id="48" dur="500" fill="hold"/>
                                        <p:tgtEl>
                                          <p:spTgt spid="14"/>
                                        </p:tgtEl>
                                        <p:attrNameLst>
                                          <p:attrName>ppt_y</p:attrName>
                                        </p:attrNameLst>
                                      </p:cBhvr>
                                      <p:tavLst>
                                        <p:tav tm="0">
                                          <p:val>
                                            <p:fltVal val="0.5"/>
                                          </p:val>
                                        </p:tav>
                                        <p:tav tm="100000">
                                          <p:val>
                                            <p:strVal val="#ppt_y"/>
                                          </p:val>
                                        </p:tav>
                                      </p:tavLst>
                                    </p:anim>
                                  </p:childTnLst>
                                </p:cTn>
                              </p:par>
                            </p:childTnLst>
                          </p:cTn>
                        </p:par>
                        <p:par>
                          <p:cTn id="49" fill="hold">
                            <p:stCondLst>
                              <p:cond delay="4500"/>
                            </p:stCondLst>
                            <p:childTnLst>
                              <p:par>
                                <p:cTn id="50" presetID="53" presetClass="entr" presetSubtype="528"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500" fill="hold"/>
                                        <p:tgtEl>
                                          <p:spTgt spid="15"/>
                                        </p:tgtEl>
                                        <p:attrNameLst>
                                          <p:attrName>ppt_w</p:attrName>
                                        </p:attrNameLst>
                                      </p:cBhvr>
                                      <p:tavLst>
                                        <p:tav tm="0">
                                          <p:val>
                                            <p:fltVal val="0"/>
                                          </p:val>
                                        </p:tav>
                                        <p:tav tm="100000">
                                          <p:val>
                                            <p:strVal val="#ppt_w"/>
                                          </p:val>
                                        </p:tav>
                                      </p:tavLst>
                                    </p:anim>
                                    <p:anim calcmode="lin" valueType="num">
                                      <p:cBhvr>
                                        <p:cTn id="53" dur="500" fill="hold"/>
                                        <p:tgtEl>
                                          <p:spTgt spid="15"/>
                                        </p:tgtEl>
                                        <p:attrNameLst>
                                          <p:attrName>ppt_h</p:attrName>
                                        </p:attrNameLst>
                                      </p:cBhvr>
                                      <p:tavLst>
                                        <p:tav tm="0">
                                          <p:val>
                                            <p:fltVal val="0"/>
                                          </p:val>
                                        </p:tav>
                                        <p:tav tm="100000">
                                          <p:val>
                                            <p:strVal val="#ppt_h"/>
                                          </p:val>
                                        </p:tav>
                                      </p:tavLst>
                                    </p:anim>
                                    <p:animEffect transition="in" filter="fade">
                                      <p:cBhvr>
                                        <p:cTn id="54" dur="500"/>
                                        <p:tgtEl>
                                          <p:spTgt spid="15"/>
                                        </p:tgtEl>
                                      </p:cBhvr>
                                    </p:animEffect>
                                    <p:anim calcmode="lin" valueType="num">
                                      <p:cBhvr>
                                        <p:cTn id="55" dur="500" fill="hold"/>
                                        <p:tgtEl>
                                          <p:spTgt spid="15"/>
                                        </p:tgtEl>
                                        <p:attrNameLst>
                                          <p:attrName>ppt_x</p:attrName>
                                        </p:attrNameLst>
                                      </p:cBhvr>
                                      <p:tavLst>
                                        <p:tav tm="0">
                                          <p:val>
                                            <p:fltVal val="0.5"/>
                                          </p:val>
                                        </p:tav>
                                        <p:tav tm="100000">
                                          <p:val>
                                            <p:strVal val="#ppt_x"/>
                                          </p:val>
                                        </p:tav>
                                      </p:tavLst>
                                    </p:anim>
                                    <p:anim calcmode="lin" valueType="num">
                                      <p:cBhvr>
                                        <p:cTn id="56" dur="500" fill="hold"/>
                                        <p:tgtEl>
                                          <p:spTgt spid="15"/>
                                        </p:tgtEl>
                                        <p:attrNameLst>
                                          <p:attrName>ppt_y</p:attrName>
                                        </p:attrNameLst>
                                      </p:cBhvr>
                                      <p:tavLst>
                                        <p:tav tm="0">
                                          <p:val>
                                            <p:fltVal val="0.5"/>
                                          </p:val>
                                        </p:tav>
                                        <p:tav tm="100000">
                                          <p:val>
                                            <p:strVal val="#ppt_y"/>
                                          </p:val>
                                        </p:tav>
                                      </p:tavLst>
                                    </p:anim>
                                  </p:childTnLst>
                                </p:cTn>
                              </p:par>
                            </p:childTnLst>
                          </p:cTn>
                        </p:par>
                        <p:par>
                          <p:cTn id="57" fill="hold">
                            <p:stCondLst>
                              <p:cond delay="5000"/>
                            </p:stCondLst>
                            <p:childTnLst>
                              <p:par>
                                <p:cTn id="58" presetID="53" presetClass="entr" presetSubtype="528" fill="hold" grpId="0" nodeType="afterEffect">
                                  <p:stCondLst>
                                    <p:cond delay="0"/>
                                  </p:stCondLst>
                                  <p:childTnLst>
                                    <p:set>
                                      <p:cBhvr>
                                        <p:cTn id="59" dur="1" fill="hold">
                                          <p:stCondLst>
                                            <p:cond delay="0"/>
                                          </p:stCondLst>
                                        </p:cTn>
                                        <p:tgtEl>
                                          <p:spTgt spid="19"/>
                                        </p:tgtEl>
                                        <p:attrNameLst>
                                          <p:attrName>style.visibility</p:attrName>
                                        </p:attrNameLst>
                                      </p:cBhvr>
                                      <p:to>
                                        <p:strVal val="visible"/>
                                      </p:to>
                                    </p:set>
                                    <p:anim calcmode="lin" valueType="num">
                                      <p:cBhvr>
                                        <p:cTn id="60" dur="500" fill="hold"/>
                                        <p:tgtEl>
                                          <p:spTgt spid="19"/>
                                        </p:tgtEl>
                                        <p:attrNameLst>
                                          <p:attrName>ppt_w</p:attrName>
                                        </p:attrNameLst>
                                      </p:cBhvr>
                                      <p:tavLst>
                                        <p:tav tm="0">
                                          <p:val>
                                            <p:fltVal val="0"/>
                                          </p:val>
                                        </p:tav>
                                        <p:tav tm="100000">
                                          <p:val>
                                            <p:strVal val="#ppt_w"/>
                                          </p:val>
                                        </p:tav>
                                      </p:tavLst>
                                    </p:anim>
                                    <p:anim calcmode="lin" valueType="num">
                                      <p:cBhvr>
                                        <p:cTn id="61" dur="500" fill="hold"/>
                                        <p:tgtEl>
                                          <p:spTgt spid="19"/>
                                        </p:tgtEl>
                                        <p:attrNameLst>
                                          <p:attrName>ppt_h</p:attrName>
                                        </p:attrNameLst>
                                      </p:cBhvr>
                                      <p:tavLst>
                                        <p:tav tm="0">
                                          <p:val>
                                            <p:fltVal val="0"/>
                                          </p:val>
                                        </p:tav>
                                        <p:tav tm="100000">
                                          <p:val>
                                            <p:strVal val="#ppt_h"/>
                                          </p:val>
                                        </p:tav>
                                      </p:tavLst>
                                    </p:anim>
                                    <p:animEffect transition="in" filter="fade">
                                      <p:cBhvr>
                                        <p:cTn id="62" dur="500"/>
                                        <p:tgtEl>
                                          <p:spTgt spid="19"/>
                                        </p:tgtEl>
                                      </p:cBhvr>
                                    </p:animEffect>
                                    <p:anim calcmode="lin" valueType="num">
                                      <p:cBhvr>
                                        <p:cTn id="63" dur="500" fill="hold"/>
                                        <p:tgtEl>
                                          <p:spTgt spid="19"/>
                                        </p:tgtEl>
                                        <p:attrNameLst>
                                          <p:attrName>ppt_x</p:attrName>
                                        </p:attrNameLst>
                                      </p:cBhvr>
                                      <p:tavLst>
                                        <p:tav tm="0">
                                          <p:val>
                                            <p:fltVal val="0.5"/>
                                          </p:val>
                                        </p:tav>
                                        <p:tav tm="100000">
                                          <p:val>
                                            <p:strVal val="#ppt_x"/>
                                          </p:val>
                                        </p:tav>
                                      </p:tavLst>
                                    </p:anim>
                                    <p:anim calcmode="lin" valueType="num">
                                      <p:cBhvr>
                                        <p:cTn id="64" dur="500" fill="hold"/>
                                        <p:tgtEl>
                                          <p:spTgt spid="19"/>
                                        </p:tgtEl>
                                        <p:attrNameLst>
                                          <p:attrName>ppt_y</p:attrName>
                                        </p:attrNameLst>
                                      </p:cBhvr>
                                      <p:tavLst>
                                        <p:tav tm="0">
                                          <p:val>
                                            <p:fltVal val="0.5"/>
                                          </p:val>
                                        </p:tav>
                                        <p:tav tm="100000">
                                          <p:val>
                                            <p:strVal val="#ppt_y"/>
                                          </p:val>
                                        </p:tav>
                                      </p:tavLst>
                                    </p:anim>
                                  </p:childTnLst>
                                </p:cTn>
                              </p:par>
                            </p:childTnLst>
                          </p:cTn>
                        </p:par>
                        <p:par>
                          <p:cTn id="65" fill="hold">
                            <p:stCondLst>
                              <p:cond delay="5500"/>
                            </p:stCondLst>
                            <p:childTnLst>
                              <p:par>
                                <p:cTn id="66" presetID="53" presetClass="entr" presetSubtype="528"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anim calcmode="lin" valueType="num">
                                      <p:cBhvr>
                                        <p:cTn id="71" dur="500" fill="hold"/>
                                        <p:tgtEl>
                                          <p:spTgt spid="18"/>
                                        </p:tgtEl>
                                        <p:attrNameLst>
                                          <p:attrName>ppt_x</p:attrName>
                                        </p:attrNameLst>
                                      </p:cBhvr>
                                      <p:tavLst>
                                        <p:tav tm="0">
                                          <p:val>
                                            <p:fltVal val="0.5"/>
                                          </p:val>
                                        </p:tav>
                                        <p:tav tm="100000">
                                          <p:val>
                                            <p:strVal val="#ppt_x"/>
                                          </p:val>
                                        </p:tav>
                                      </p:tavLst>
                                    </p:anim>
                                    <p:anim calcmode="lin" valueType="num">
                                      <p:cBhvr>
                                        <p:cTn id="72" dur="500" fill="hold"/>
                                        <p:tgtEl>
                                          <p:spTgt spid="18"/>
                                        </p:tgtEl>
                                        <p:attrNameLst>
                                          <p:attrName>ppt_y</p:attrName>
                                        </p:attrNameLst>
                                      </p:cBhvr>
                                      <p:tavLst>
                                        <p:tav tm="0">
                                          <p:val>
                                            <p:fltVal val="0.5"/>
                                          </p:val>
                                        </p:tav>
                                        <p:tav tm="100000">
                                          <p:val>
                                            <p:strVal val="#ppt_y"/>
                                          </p:val>
                                        </p:tav>
                                      </p:tavLst>
                                    </p:anim>
                                  </p:childTnLst>
                                </p:cTn>
                              </p:par>
                            </p:childTnLst>
                          </p:cTn>
                        </p:par>
                        <p:par>
                          <p:cTn id="73" fill="hold">
                            <p:stCondLst>
                              <p:cond delay="6000"/>
                            </p:stCondLst>
                            <p:childTnLst>
                              <p:par>
                                <p:cTn id="74" presetID="53" presetClass="entr" presetSubtype="528" fill="hold" grpId="0" nodeType="afterEffect">
                                  <p:stCondLst>
                                    <p:cond delay="0"/>
                                  </p:stCondLst>
                                  <p:childTnLst>
                                    <p:set>
                                      <p:cBhvr>
                                        <p:cTn id="75" dur="1" fill="hold">
                                          <p:stCondLst>
                                            <p:cond delay="0"/>
                                          </p:stCondLst>
                                        </p:cTn>
                                        <p:tgtEl>
                                          <p:spTgt spid="17"/>
                                        </p:tgtEl>
                                        <p:attrNameLst>
                                          <p:attrName>style.visibility</p:attrName>
                                        </p:attrNameLst>
                                      </p:cBhvr>
                                      <p:to>
                                        <p:strVal val="visible"/>
                                      </p:to>
                                    </p:set>
                                    <p:anim calcmode="lin" valueType="num">
                                      <p:cBhvr>
                                        <p:cTn id="76" dur="500" fill="hold"/>
                                        <p:tgtEl>
                                          <p:spTgt spid="17"/>
                                        </p:tgtEl>
                                        <p:attrNameLst>
                                          <p:attrName>ppt_w</p:attrName>
                                        </p:attrNameLst>
                                      </p:cBhvr>
                                      <p:tavLst>
                                        <p:tav tm="0">
                                          <p:val>
                                            <p:fltVal val="0"/>
                                          </p:val>
                                        </p:tav>
                                        <p:tav tm="100000">
                                          <p:val>
                                            <p:strVal val="#ppt_w"/>
                                          </p:val>
                                        </p:tav>
                                      </p:tavLst>
                                    </p:anim>
                                    <p:anim calcmode="lin" valueType="num">
                                      <p:cBhvr>
                                        <p:cTn id="77" dur="500" fill="hold"/>
                                        <p:tgtEl>
                                          <p:spTgt spid="17"/>
                                        </p:tgtEl>
                                        <p:attrNameLst>
                                          <p:attrName>ppt_h</p:attrName>
                                        </p:attrNameLst>
                                      </p:cBhvr>
                                      <p:tavLst>
                                        <p:tav tm="0">
                                          <p:val>
                                            <p:fltVal val="0"/>
                                          </p:val>
                                        </p:tav>
                                        <p:tav tm="100000">
                                          <p:val>
                                            <p:strVal val="#ppt_h"/>
                                          </p:val>
                                        </p:tav>
                                      </p:tavLst>
                                    </p:anim>
                                    <p:animEffect transition="in" filter="fade">
                                      <p:cBhvr>
                                        <p:cTn id="78" dur="500"/>
                                        <p:tgtEl>
                                          <p:spTgt spid="17"/>
                                        </p:tgtEl>
                                      </p:cBhvr>
                                    </p:animEffect>
                                    <p:anim calcmode="lin" valueType="num">
                                      <p:cBhvr>
                                        <p:cTn id="79" dur="500" fill="hold"/>
                                        <p:tgtEl>
                                          <p:spTgt spid="17"/>
                                        </p:tgtEl>
                                        <p:attrNameLst>
                                          <p:attrName>ppt_x</p:attrName>
                                        </p:attrNameLst>
                                      </p:cBhvr>
                                      <p:tavLst>
                                        <p:tav tm="0">
                                          <p:val>
                                            <p:fltVal val="0.5"/>
                                          </p:val>
                                        </p:tav>
                                        <p:tav tm="100000">
                                          <p:val>
                                            <p:strVal val="#ppt_x"/>
                                          </p:val>
                                        </p:tav>
                                      </p:tavLst>
                                    </p:anim>
                                    <p:anim calcmode="lin" valueType="num">
                                      <p:cBhvr>
                                        <p:cTn id="80" dur="500" fill="hold"/>
                                        <p:tgtEl>
                                          <p:spTgt spid="17"/>
                                        </p:tgtEl>
                                        <p:attrNameLst>
                                          <p:attrName>ppt_y</p:attrName>
                                        </p:attrNameLst>
                                      </p:cBhvr>
                                      <p:tavLst>
                                        <p:tav tm="0">
                                          <p:val>
                                            <p:fltVal val="0.5"/>
                                          </p:val>
                                        </p:tav>
                                        <p:tav tm="100000">
                                          <p:val>
                                            <p:strVal val="#ppt_y"/>
                                          </p:val>
                                        </p:tav>
                                      </p:tavLst>
                                    </p:anim>
                                  </p:childTnLst>
                                </p:cTn>
                              </p:par>
                            </p:childTnLst>
                          </p:cTn>
                        </p:par>
                        <p:par>
                          <p:cTn id="81" fill="hold">
                            <p:stCondLst>
                              <p:cond delay="6500"/>
                            </p:stCondLst>
                            <p:childTnLst>
                              <p:par>
                                <p:cTn id="82" presetID="53" presetClass="entr" presetSubtype="528" fill="hold" grpId="0" nodeType="afterEffect">
                                  <p:stCondLst>
                                    <p:cond delay="0"/>
                                  </p:stCondLst>
                                  <p:childTnLst>
                                    <p:set>
                                      <p:cBhvr>
                                        <p:cTn id="83" dur="1" fill="hold">
                                          <p:stCondLst>
                                            <p:cond delay="0"/>
                                          </p:stCondLst>
                                        </p:cTn>
                                        <p:tgtEl>
                                          <p:spTgt spid="16"/>
                                        </p:tgtEl>
                                        <p:attrNameLst>
                                          <p:attrName>style.visibility</p:attrName>
                                        </p:attrNameLst>
                                      </p:cBhvr>
                                      <p:to>
                                        <p:strVal val="visible"/>
                                      </p:to>
                                    </p:set>
                                    <p:anim calcmode="lin" valueType="num">
                                      <p:cBhvr>
                                        <p:cTn id="84" dur="500" fill="hold"/>
                                        <p:tgtEl>
                                          <p:spTgt spid="16"/>
                                        </p:tgtEl>
                                        <p:attrNameLst>
                                          <p:attrName>ppt_w</p:attrName>
                                        </p:attrNameLst>
                                      </p:cBhvr>
                                      <p:tavLst>
                                        <p:tav tm="0">
                                          <p:val>
                                            <p:fltVal val="0"/>
                                          </p:val>
                                        </p:tav>
                                        <p:tav tm="100000">
                                          <p:val>
                                            <p:strVal val="#ppt_w"/>
                                          </p:val>
                                        </p:tav>
                                      </p:tavLst>
                                    </p:anim>
                                    <p:anim calcmode="lin" valueType="num">
                                      <p:cBhvr>
                                        <p:cTn id="85" dur="500" fill="hold"/>
                                        <p:tgtEl>
                                          <p:spTgt spid="16"/>
                                        </p:tgtEl>
                                        <p:attrNameLst>
                                          <p:attrName>ppt_h</p:attrName>
                                        </p:attrNameLst>
                                      </p:cBhvr>
                                      <p:tavLst>
                                        <p:tav tm="0">
                                          <p:val>
                                            <p:fltVal val="0"/>
                                          </p:val>
                                        </p:tav>
                                        <p:tav tm="100000">
                                          <p:val>
                                            <p:strVal val="#ppt_h"/>
                                          </p:val>
                                        </p:tav>
                                      </p:tavLst>
                                    </p:anim>
                                    <p:animEffect transition="in" filter="fade">
                                      <p:cBhvr>
                                        <p:cTn id="86" dur="500"/>
                                        <p:tgtEl>
                                          <p:spTgt spid="16"/>
                                        </p:tgtEl>
                                      </p:cBhvr>
                                    </p:animEffect>
                                    <p:anim calcmode="lin" valueType="num">
                                      <p:cBhvr>
                                        <p:cTn id="87" dur="500" fill="hold"/>
                                        <p:tgtEl>
                                          <p:spTgt spid="16"/>
                                        </p:tgtEl>
                                        <p:attrNameLst>
                                          <p:attrName>ppt_x</p:attrName>
                                        </p:attrNameLst>
                                      </p:cBhvr>
                                      <p:tavLst>
                                        <p:tav tm="0">
                                          <p:val>
                                            <p:fltVal val="0.5"/>
                                          </p:val>
                                        </p:tav>
                                        <p:tav tm="100000">
                                          <p:val>
                                            <p:strVal val="#ppt_x"/>
                                          </p:val>
                                        </p:tav>
                                      </p:tavLst>
                                    </p:anim>
                                    <p:anim calcmode="lin" valueType="num">
                                      <p:cBhvr>
                                        <p:cTn id="88" dur="500" fill="hold"/>
                                        <p:tgtEl>
                                          <p:spTgt spid="1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t="3644"/>
          <a:stretch>
            <a:fillRect/>
          </a:stretch>
        </p:blipFill>
        <p:spPr bwMode="auto">
          <a:xfrm>
            <a:off x="5974705" y="1411189"/>
            <a:ext cx="6217295" cy="5446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占位符 1"/>
          <p:cNvSpPr>
            <a:spLocks noGrp="1"/>
          </p:cNvSpPr>
          <p:nvPr>
            <p:ph type="body" sz="quarter" idx="13"/>
          </p:nvPr>
        </p:nvSpPr>
        <p:spPr/>
        <p:txBody>
          <a:bodyPr/>
          <a:lstStyle/>
          <a:p>
            <a:r>
              <a:rPr lang="zh-CN" altLang="en-US" dirty="0"/>
              <a:t>化学品危险性分类</a:t>
            </a:r>
            <a:endParaRPr lang="zh-CN" altLang="en-US" dirty="0"/>
          </a:p>
        </p:txBody>
      </p:sp>
      <p:sp>
        <p:nvSpPr>
          <p:cNvPr id="3" name="灯片编号占位符 2"/>
          <p:cNvSpPr>
            <a:spLocks noGrp="1"/>
          </p:cNvSpPr>
          <p:nvPr>
            <p:ph type="sldNum" sz="quarter" idx="12"/>
          </p:nvPr>
        </p:nvSpPr>
        <p:spPr/>
        <p:txBody>
          <a:bodyPr/>
          <a:lstStyle/>
          <a:p>
            <a:fld id="{E90B57B3-00C1-462E-97B3-2A396444F17F}" type="slidenum">
              <a:rPr lang="zh-CN" altLang="en-US" smtClean="0"/>
            </a:fld>
            <a:endParaRPr lang="zh-CN" altLang="en-US"/>
          </a:p>
        </p:txBody>
      </p:sp>
      <p:sp>
        <p:nvSpPr>
          <p:cNvPr id="4" name="Text Box 44"/>
          <p:cNvSpPr txBox="1">
            <a:spLocks noChangeArrowheads="1"/>
          </p:cNvSpPr>
          <p:nvPr/>
        </p:nvSpPr>
        <p:spPr bwMode="auto">
          <a:xfrm>
            <a:off x="519644" y="2132856"/>
            <a:ext cx="4894185" cy="233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5000"/>
              </a:lnSpc>
            </a:pPr>
            <a:r>
              <a:rPr lang="zh-CN" altLang="en-US" sz="2000" dirty="0">
                <a:latin typeface="微软雅黑" panose="020B0503020204020204" pitchFamily="34" charset="-122"/>
                <a:ea typeface="微软雅黑" panose="020B0503020204020204" pitchFamily="34" charset="-122"/>
              </a:rPr>
              <a:t> 腐蚀品是指能灼伤人体组织并对金属等物品造成损坏的固体或液体。与皮肤接触</a:t>
            </a:r>
            <a:r>
              <a:rPr lang="zh-CN" altLang="en-US" sz="2400" b="1" dirty="0">
                <a:solidFill>
                  <a:schemeClr val="accent2">
                    <a:lumMod val="50000"/>
                  </a:schemeClr>
                </a:solidFill>
                <a:latin typeface="微软雅黑" panose="020B0503020204020204" pitchFamily="34" charset="-122"/>
                <a:ea typeface="微软雅黑" panose="020B0503020204020204" pitchFamily="34" charset="-122"/>
              </a:rPr>
              <a:t>在</a:t>
            </a:r>
            <a:r>
              <a:rPr lang="en-US" altLang="zh-CN" sz="2400" b="1" dirty="0">
                <a:solidFill>
                  <a:schemeClr val="accent2">
                    <a:lumMod val="50000"/>
                  </a:schemeClr>
                </a:solidFill>
                <a:latin typeface="微软雅黑" panose="020B0503020204020204" pitchFamily="34" charset="-122"/>
                <a:ea typeface="微软雅黑" panose="020B0503020204020204" pitchFamily="34" charset="-122"/>
              </a:rPr>
              <a:t>4</a:t>
            </a:r>
            <a:r>
              <a:rPr lang="zh-CN" altLang="en-US" sz="2400" b="1" dirty="0">
                <a:solidFill>
                  <a:schemeClr val="accent2">
                    <a:lumMod val="50000"/>
                  </a:schemeClr>
                </a:solidFill>
                <a:latin typeface="微软雅黑" panose="020B0503020204020204" pitchFamily="34" charset="-122"/>
                <a:ea typeface="微软雅黑" panose="020B0503020204020204" pitchFamily="34" charset="-122"/>
              </a:rPr>
              <a:t>小时</a:t>
            </a:r>
            <a:r>
              <a:rPr lang="zh-CN" altLang="en-US" sz="2000" dirty="0">
                <a:latin typeface="微软雅黑" panose="020B0503020204020204" pitchFamily="34" charset="-122"/>
                <a:ea typeface="微软雅黑" panose="020B0503020204020204" pitchFamily="34" charset="-122"/>
              </a:rPr>
              <a:t>内出现可见坏死现象，或温度在</a:t>
            </a:r>
            <a:r>
              <a:rPr lang="en-US" altLang="zh-CN" sz="2000" dirty="0">
                <a:latin typeface="微软雅黑" panose="020B0503020204020204" pitchFamily="34" charset="-122"/>
                <a:ea typeface="微软雅黑" panose="020B0503020204020204" pitchFamily="34" charset="-122"/>
              </a:rPr>
              <a:t>550C</a:t>
            </a:r>
            <a:r>
              <a:rPr lang="zh-CN" altLang="en-US" sz="2000" dirty="0">
                <a:latin typeface="微软雅黑" panose="020B0503020204020204" pitchFamily="34" charset="-122"/>
                <a:ea typeface="微软雅黑" panose="020B0503020204020204" pitchFamily="34" charset="-122"/>
              </a:rPr>
              <a:t>时，对</a:t>
            </a:r>
            <a:r>
              <a:rPr lang="en-US" altLang="zh-CN" sz="2000" dirty="0">
                <a:latin typeface="微软雅黑" panose="020B0503020204020204" pitchFamily="34" charset="-122"/>
                <a:ea typeface="微软雅黑" panose="020B0503020204020204" pitchFamily="34" charset="-122"/>
              </a:rPr>
              <a:t>20</a:t>
            </a:r>
            <a:r>
              <a:rPr lang="zh-CN" altLang="en-US" sz="2000" dirty="0">
                <a:latin typeface="微软雅黑" panose="020B0503020204020204" pitchFamily="34" charset="-122"/>
                <a:ea typeface="微软雅黑" panose="020B0503020204020204" pitchFamily="34" charset="-122"/>
              </a:rPr>
              <a:t>号钢的表面均匀年腐蚀率超过</a:t>
            </a:r>
            <a:r>
              <a:rPr lang="en-US" altLang="zh-CN" sz="2000" dirty="0">
                <a:latin typeface="微软雅黑" panose="020B0503020204020204" pitchFamily="34" charset="-122"/>
                <a:ea typeface="微软雅黑" panose="020B0503020204020204" pitchFamily="34" charset="-122"/>
              </a:rPr>
              <a:t>6.25mm/</a:t>
            </a:r>
            <a:r>
              <a:rPr lang="zh-CN" altLang="en-US" sz="2000" dirty="0">
                <a:latin typeface="微软雅黑" panose="020B0503020204020204" pitchFamily="34" charset="-122"/>
                <a:ea typeface="微软雅黑" panose="020B0503020204020204" pitchFamily="34" charset="-122"/>
              </a:rPr>
              <a:t>年的固体或液体。</a:t>
            </a:r>
            <a:endParaRPr lang="zh-CN" altLang="en-US" sz="2000" dirty="0">
              <a:latin typeface="微软雅黑" panose="020B0503020204020204" pitchFamily="34" charset="-122"/>
              <a:ea typeface="微软雅黑" panose="020B0503020204020204" pitchFamily="34" charset="-122"/>
            </a:endParaRPr>
          </a:p>
        </p:txBody>
      </p:sp>
      <p:sp>
        <p:nvSpPr>
          <p:cNvPr id="6" name="TextBox 53"/>
          <p:cNvSpPr txBox="1">
            <a:spLocks noChangeAspect="1" noChangeArrowheads="1"/>
          </p:cNvSpPr>
          <p:nvPr/>
        </p:nvSpPr>
        <p:spPr bwMode="auto">
          <a:xfrm>
            <a:off x="714907" y="1412776"/>
            <a:ext cx="43291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800" b="1" dirty="0">
                <a:solidFill>
                  <a:schemeClr val="accent2">
                    <a:lumMod val="50000"/>
                  </a:schemeClr>
                </a:solidFill>
                <a:latin typeface="微软雅黑" panose="020B0503020204020204" pitchFamily="34" charset="-122"/>
                <a:ea typeface="微软雅黑" panose="020B0503020204020204" pitchFamily="34" charset="-122"/>
              </a:rPr>
              <a:t>腐蚀品</a:t>
            </a:r>
            <a:endParaRPr lang="zh-CN" altLang="en-US" sz="2800"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7" name="矩形 6"/>
          <p:cNvSpPr/>
          <p:nvPr/>
        </p:nvSpPr>
        <p:spPr>
          <a:xfrm>
            <a:off x="519644" y="1411189"/>
            <a:ext cx="98425" cy="505643"/>
          </a:xfrm>
          <a:prstGeom prst="rect">
            <a:avLst/>
          </a:prstGeom>
          <a:solidFill>
            <a:schemeClr val="accent2">
              <a:lumMod val="50000"/>
            </a:schemeClr>
          </a:solidFill>
          <a:ln>
            <a:solidFill>
              <a:schemeClr val="accent2">
                <a:lumMod val="50000"/>
              </a:schemeClr>
            </a:solidFill>
          </a:ln>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en-US">
              <a:solidFill>
                <a:srgbClr val="FFC000"/>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00"/>
                                  </p:stCondLst>
                                  <p:iterate type="lt">
                                    <p:tmPct val="10000"/>
                                  </p:iterate>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1+#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par>
                          <p:cTn id="17" fill="hold">
                            <p:stCondLst>
                              <p:cond delay="1299"/>
                            </p:stCondLst>
                            <p:childTnLst>
                              <p:par>
                                <p:cTn id="18" presetID="22" presetClass="entr" presetSubtype="1"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lstStyle/>
          <a:p>
            <a:r>
              <a:rPr lang="zh-CN" altLang="en-US" dirty="0"/>
              <a:t>化学品危险性分类</a:t>
            </a:r>
            <a:endParaRPr lang="zh-CN" altLang="en-US" dirty="0"/>
          </a:p>
        </p:txBody>
      </p:sp>
      <p:sp>
        <p:nvSpPr>
          <p:cNvPr id="3" name="灯片编号占位符 2"/>
          <p:cNvSpPr>
            <a:spLocks noGrp="1"/>
          </p:cNvSpPr>
          <p:nvPr>
            <p:ph type="sldNum" sz="quarter" idx="12"/>
          </p:nvPr>
        </p:nvSpPr>
        <p:spPr/>
        <p:txBody>
          <a:bodyPr/>
          <a:lstStyle/>
          <a:p>
            <a:fld id="{E90B57B3-00C1-462E-97B3-2A396444F17F}" type="slidenum">
              <a:rPr lang="zh-CN" altLang="en-US" smtClean="0"/>
            </a:fld>
            <a:endParaRPr lang="zh-CN" altLang="en-US"/>
          </a:p>
        </p:txBody>
      </p:sp>
      <p:grpSp>
        <p:nvGrpSpPr>
          <p:cNvPr id="9" name="组合 8"/>
          <p:cNvGrpSpPr/>
          <p:nvPr/>
        </p:nvGrpSpPr>
        <p:grpSpPr>
          <a:xfrm>
            <a:off x="1303098" y="1532259"/>
            <a:ext cx="8198018" cy="445622"/>
            <a:chOff x="1150698" y="1454633"/>
            <a:chExt cx="8198018" cy="445622"/>
          </a:xfrm>
        </p:grpSpPr>
        <p:sp>
          <p:nvSpPr>
            <p:cNvPr id="10" name="矩形 9"/>
            <p:cNvSpPr/>
            <p:nvPr/>
          </p:nvSpPr>
          <p:spPr>
            <a:xfrm>
              <a:off x="1150698" y="1454633"/>
              <a:ext cx="3059352" cy="445622"/>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b="1" dirty="0">
                  <a:solidFill>
                    <a:schemeClr val="bg1"/>
                  </a:solidFill>
                </a:rPr>
                <a:t>该类按化学性质分为三项</a:t>
              </a:r>
              <a:endParaRPr lang="zh-CN" altLang="en-US" sz="2000" b="1" dirty="0">
                <a:solidFill>
                  <a:schemeClr val="bg1"/>
                </a:solidFill>
              </a:endParaRPr>
            </a:p>
          </p:txBody>
        </p:sp>
        <p:cxnSp>
          <p:nvCxnSpPr>
            <p:cNvPr id="11" name="直接连接符 10"/>
            <p:cNvCxnSpPr/>
            <p:nvPr/>
          </p:nvCxnSpPr>
          <p:spPr>
            <a:xfrm>
              <a:off x="2956883" y="1886608"/>
              <a:ext cx="6391833" cy="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2" name="矩形 11"/>
          <p:cNvSpPr/>
          <p:nvPr/>
        </p:nvSpPr>
        <p:spPr>
          <a:xfrm>
            <a:off x="852985" y="2026607"/>
            <a:ext cx="7692788" cy="1338828"/>
          </a:xfrm>
          <a:prstGeom prst="rect">
            <a:avLst/>
          </a:prstGeom>
        </p:spPr>
        <p:txBody>
          <a:bodyPr wrap="square">
            <a:spAutoFit/>
          </a:bodyPr>
          <a:lstStyle/>
          <a:p>
            <a:pPr marL="742950" lvl="1" indent="-285750">
              <a:lnSpc>
                <a:spcPct val="150000"/>
              </a:lnSpc>
              <a:buClr>
                <a:schemeClr val="accent2">
                  <a:lumMod val="50000"/>
                </a:schemeClr>
              </a:buClr>
              <a:buFont typeface="Wingdings" panose="05000000000000000000" pitchFamily="2" charset="2"/>
              <a:buChar char="p"/>
            </a:pPr>
            <a:r>
              <a:rPr lang="zh-CN" altLang="en-US" dirty="0"/>
              <a:t>酸性腐蚀品 	 如：硫酸、硝酸、盐酸等；</a:t>
            </a:r>
            <a:endParaRPr lang="zh-CN" altLang="en-US" dirty="0"/>
          </a:p>
          <a:p>
            <a:pPr marL="742950" lvl="1" indent="-285750">
              <a:lnSpc>
                <a:spcPct val="150000"/>
              </a:lnSpc>
              <a:buClr>
                <a:schemeClr val="accent2">
                  <a:lumMod val="50000"/>
                </a:schemeClr>
              </a:buClr>
              <a:buFont typeface="Wingdings" panose="05000000000000000000" pitchFamily="2" charset="2"/>
              <a:buChar char="p"/>
            </a:pPr>
            <a:r>
              <a:rPr lang="zh-CN" altLang="en-US" dirty="0"/>
              <a:t>碱性腐蚀品  	如：氢氧化钠、氢氧化钾、乙醇钠等；</a:t>
            </a:r>
            <a:endParaRPr lang="zh-CN" altLang="en-US" dirty="0"/>
          </a:p>
          <a:p>
            <a:pPr marL="742950" lvl="1" indent="-285750">
              <a:lnSpc>
                <a:spcPct val="150000"/>
              </a:lnSpc>
              <a:buClr>
                <a:schemeClr val="accent2">
                  <a:lumMod val="50000"/>
                </a:schemeClr>
              </a:buClr>
              <a:buFont typeface="Wingdings" panose="05000000000000000000" pitchFamily="2" charset="2"/>
              <a:buChar char="p"/>
            </a:pPr>
            <a:r>
              <a:rPr lang="zh-CN" altLang="en-US" dirty="0"/>
              <a:t>其化腐蚀品  	如：亚氯酸钠溶液、氯化铜、氯化锌等。</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1+#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up)">
                                      <p:cBhvr>
                                        <p:cTn id="1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3"/>
          </p:nvPr>
        </p:nvSpPr>
        <p:spPr/>
        <p:txBody>
          <a:bodyPr/>
          <a:lstStyle/>
          <a:p>
            <a:r>
              <a:rPr lang="zh-CN" altLang="en-US" dirty="0"/>
              <a:t>第四章</a:t>
            </a:r>
            <a:endParaRPr lang="zh-CN" altLang="en-US" dirty="0"/>
          </a:p>
        </p:txBody>
      </p:sp>
      <p:sp>
        <p:nvSpPr>
          <p:cNvPr id="5" name="文本占位符 4"/>
          <p:cNvSpPr>
            <a:spLocks noGrp="1"/>
          </p:cNvSpPr>
          <p:nvPr>
            <p:ph type="body" sz="quarter" idx="14"/>
          </p:nvPr>
        </p:nvSpPr>
        <p:spPr>
          <a:xfrm>
            <a:off x="5928066" y="5107893"/>
            <a:ext cx="5828505" cy="410467"/>
          </a:xfrm>
        </p:spPr>
        <p:txBody>
          <a:bodyPr/>
          <a:lstStyle/>
          <a:p>
            <a:r>
              <a:rPr lang="zh-CN" altLang="en-US" dirty="0"/>
              <a:t>危险化学品对人体的危害</a:t>
            </a:r>
            <a:endParaRPr lang="zh-CN" altLang="en-US" dirty="0"/>
          </a:p>
        </p:txBody>
      </p:sp>
      <p:sp>
        <p:nvSpPr>
          <p:cNvPr id="2" name="灯片编号占位符 1"/>
          <p:cNvSpPr>
            <a:spLocks noGrp="1"/>
          </p:cNvSpPr>
          <p:nvPr>
            <p:ph type="sldNum" sz="quarter" idx="4294967295"/>
          </p:nvPr>
        </p:nvSpPr>
        <p:spPr>
          <a:xfrm>
            <a:off x="11595100" y="390525"/>
            <a:ext cx="596900" cy="365125"/>
          </a:xfrm>
        </p:spPr>
        <p:txBody>
          <a:bodyPr/>
          <a:lstStyle/>
          <a:p>
            <a:fld id="{E90B57B3-00C1-462E-97B3-2A396444F17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lstStyle/>
          <a:p>
            <a:r>
              <a:rPr lang="zh-CN" altLang="en-US" dirty="0"/>
              <a:t>危险化学品对人体的危害</a:t>
            </a:r>
            <a:endParaRPr lang="zh-CN" altLang="en-US" dirty="0"/>
          </a:p>
        </p:txBody>
      </p:sp>
      <p:sp>
        <p:nvSpPr>
          <p:cNvPr id="3" name="灯片编号占位符 2"/>
          <p:cNvSpPr>
            <a:spLocks noGrp="1"/>
          </p:cNvSpPr>
          <p:nvPr>
            <p:ph type="sldNum" sz="quarter" idx="12"/>
          </p:nvPr>
        </p:nvSpPr>
        <p:spPr/>
        <p:txBody>
          <a:bodyPr/>
          <a:lstStyle/>
          <a:p>
            <a:fld id="{E90B57B3-00C1-462E-97B3-2A396444F17F}" type="slidenum">
              <a:rPr lang="zh-CN" altLang="en-US" smtClean="0"/>
            </a:fld>
            <a:endParaRPr lang="zh-CN" altLang="en-US"/>
          </a:p>
        </p:txBody>
      </p:sp>
      <p:grpSp>
        <p:nvGrpSpPr>
          <p:cNvPr id="9" name="组合 8"/>
          <p:cNvGrpSpPr/>
          <p:nvPr/>
        </p:nvGrpSpPr>
        <p:grpSpPr>
          <a:xfrm>
            <a:off x="495572" y="1610817"/>
            <a:ext cx="5360186" cy="548134"/>
            <a:chOff x="210843" y="1353072"/>
            <a:chExt cx="5360186" cy="548134"/>
          </a:xfrm>
        </p:grpSpPr>
        <p:sp>
          <p:nvSpPr>
            <p:cNvPr id="10" name="流程图: 决策 9"/>
            <p:cNvSpPr/>
            <p:nvPr/>
          </p:nvSpPr>
          <p:spPr>
            <a:xfrm>
              <a:off x="210843" y="1353072"/>
              <a:ext cx="588963" cy="531812"/>
            </a:xfrm>
            <a:prstGeom prst="flowChartDecision">
              <a:avLst/>
            </a:prstGeom>
            <a:solidFill>
              <a:schemeClr val="accent2">
                <a:lumMod val="50000"/>
              </a:schemeClr>
            </a:solidFill>
            <a:ln>
              <a:noFill/>
            </a:ln>
          </p:spPr>
          <p:style>
            <a:lnRef idx="1">
              <a:schemeClr val="accent6"/>
            </a:lnRef>
            <a:fillRef idx="3">
              <a:schemeClr val="accent6"/>
            </a:fillRef>
            <a:effectRef idx="2">
              <a:schemeClr val="accent6"/>
            </a:effectRef>
            <a:fontRef idx="minor">
              <a:schemeClr val="lt1"/>
            </a:fontRef>
          </p:style>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20000"/>
                </a:lnSpc>
                <a:spcBef>
                  <a:spcPts val="600"/>
                </a:spcBef>
                <a:spcAft>
                  <a:spcPts val="600"/>
                </a:spcAft>
              </a:pPr>
              <a:endParaRPr lang="en-US" altLang="zh-CN" sz="2800" dirty="0">
                <a:solidFill>
                  <a:schemeClr val="bg1"/>
                </a:solidFill>
                <a:latin typeface="Impact" panose="020B0806030902050204" charset="0"/>
                <a:ea typeface="微软雅黑" panose="020B0503020204020204" pitchFamily="34" charset="-122"/>
              </a:endParaRPr>
            </a:p>
          </p:txBody>
        </p:sp>
        <p:cxnSp>
          <p:nvCxnSpPr>
            <p:cNvPr id="11" name="直接连接符 10"/>
            <p:cNvCxnSpPr/>
            <p:nvPr/>
          </p:nvCxnSpPr>
          <p:spPr>
            <a:xfrm flipH="1" flipV="1">
              <a:off x="503510" y="1881709"/>
              <a:ext cx="5067519" cy="3175"/>
            </a:xfrm>
            <a:prstGeom prst="line">
              <a:avLst/>
            </a:prstGeom>
            <a:ln w="38100">
              <a:solidFill>
                <a:srgbClr val="843C0C"/>
              </a:solidFill>
            </a:ln>
          </p:spPr>
          <p:style>
            <a:lnRef idx="1">
              <a:schemeClr val="accent1"/>
            </a:lnRef>
            <a:fillRef idx="0">
              <a:schemeClr val="accent1"/>
            </a:fillRef>
            <a:effectRef idx="0">
              <a:schemeClr val="accent1"/>
            </a:effectRef>
            <a:fontRef idx="minor">
              <a:schemeClr val="tx1"/>
            </a:fontRef>
          </p:style>
        </p:cxnSp>
        <p:sp>
          <p:nvSpPr>
            <p:cNvPr id="12" name="TextBox 27"/>
            <p:cNvSpPr txBox="1">
              <a:spLocks noChangeArrowheads="1"/>
            </p:cNvSpPr>
            <p:nvPr/>
          </p:nvSpPr>
          <p:spPr bwMode="auto">
            <a:xfrm>
              <a:off x="1039522" y="1377986"/>
              <a:ext cx="9028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800" b="1" dirty="0">
                  <a:solidFill>
                    <a:schemeClr val="accent2">
                      <a:lumMod val="50000"/>
                    </a:schemeClr>
                  </a:solidFill>
                  <a:latin typeface="微软雅黑" panose="020B0503020204020204" pitchFamily="34" charset="-122"/>
                  <a:ea typeface="微软雅黑" panose="020B0503020204020204" pitchFamily="34" charset="-122"/>
                </a:rPr>
                <a:t>毒性</a:t>
              </a:r>
              <a:endParaRPr lang="en-US" altLang="zh-CN" sz="2800" b="1" dirty="0">
                <a:solidFill>
                  <a:schemeClr val="accent2">
                    <a:lumMod val="50000"/>
                  </a:schemeClr>
                </a:solidFill>
                <a:latin typeface="微软雅黑" panose="020B0503020204020204" pitchFamily="34" charset="-122"/>
                <a:ea typeface="微软雅黑" panose="020B0503020204020204" pitchFamily="34" charset="-122"/>
              </a:endParaRPr>
            </a:p>
          </p:txBody>
        </p:sp>
      </p:grpSp>
      <p:sp>
        <p:nvSpPr>
          <p:cNvPr id="13" name="Text Box 44"/>
          <p:cNvSpPr txBox="1">
            <a:spLocks noChangeArrowheads="1"/>
          </p:cNvSpPr>
          <p:nvPr/>
        </p:nvSpPr>
        <p:spPr bwMode="auto">
          <a:xfrm>
            <a:off x="495572" y="2366868"/>
            <a:ext cx="5616575" cy="2126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5000"/>
              </a:lnSpc>
            </a:pPr>
            <a:r>
              <a:rPr lang="zh-CN" altLang="en-US" sz="2000" dirty="0">
                <a:latin typeface="微软雅黑" panose="020B0503020204020204" pitchFamily="34" charset="-122"/>
                <a:ea typeface="微软雅黑" panose="020B0503020204020204" pitchFamily="34" charset="-122"/>
              </a:rPr>
              <a:t>指某毒物引起机体损伤的能力，一般用化学物质引起实验动物某种毒性反应所需的剂量表示。不同化学物质的毒性差别很大，例如：几毫克剧毒化学物质可能导致死亡，而低毒化学品必须服用大剂量，才能产生同样的效果。</a:t>
            </a:r>
            <a:endParaRPr lang="zh-CN" altLang="en-US" sz="2000" dirty="0">
              <a:latin typeface="微软雅黑" panose="020B0503020204020204" pitchFamily="34" charset="-122"/>
              <a:ea typeface="微软雅黑" panose="020B0503020204020204" pitchFamily="34" charset="-122"/>
            </a:endParaRPr>
          </a:p>
        </p:txBody>
      </p:sp>
      <p:pic>
        <p:nvPicPr>
          <p:cNvPr id="15" name="Picture 4"/>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6529635" y="1850956"/>
            <a:ext cx="5665540" cy="4166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直接连接符 15"/>
          <p:cNvCxnSpPr/>
          <p:nvPr/>
        </p:nvCxnSpPr>
        <p:spPr>
          <a:xfrm>
            <a:off x="6417443" y="1884884"/>
            <a:ext cx="0" cy="4132212"/>
          </a:xfrm>
          <a:prstGeom prst="line">
            <a:avLst/>
          </a:prstGeom>
          <a:ln w="1905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500"/>
                                        <p:tgtEl>
                                          <p:spTgt spid="16"/>
                                        </p:tgtEl>
                                      </p:cBhvr>
                                    </p:animEffect>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up)">
                                      <p:cBhvr>
                                        <p:cTn id="2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lstStyle/>
          <a:p>
            <a:r>
              <a:rPr lang="zh-CN" altLang="en-US" dirty="0"/>
              <a:t>危险化学品对人体的危害</a:t>
            </a:r>
            <a:endParaRPr lang="zh-CN" altLang="en-US" dirty="0"/>
          </a:p>
        </p:txBody>
      </p:sp>
      <p:sp>
        <p:nvSpPr>
          <p:cNvPr id="3" name="灯片编号占位符 2"/>
          <p:cNvSpPr>
            <a:spLocks noGrp="1"/>
          </p:cNvSpPr>
          <p:nvPr>
            <p:ph type="sldNum" sz="quarter" idx="12"/>
          </p:nvPr>
        </p:nvSpPr>
        <p:spPr/>
        <p:txBody>
          <a:bodyPr/>
          <a:lstStyle/>
          <a:p>
            <a:fld id="{E90B57B3-00C1-462E-97B3-2A396444F17F}" type="slidenum">
              <a:rPr lang="zh-CN" altLang="en-US" smtClean="0"/>
            </a:fld>
            <a:endParaRPr lang="zh-CN" altLang="en-US"/>
          </a:p>
        </p:txBody>
      </p:sp>
      <p:sp>
        <p:nvSpPr>
          <p:cNvPr id="14" name="Text Box 44"/>
          <p:cNvSpPr txBox="1">
            <a:spLocks noChangeArrowheads="1"/>
          </p:cNvSpPr>
          <p:nvPr/>
        </p:nvSpPr>
        <p:spPr bwMode="auto">
          <a:xfrm>
            <a:off x="772478" y="2310475"/>
            <a:ext cx="6345613" cy="3731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342900" indent="-342900">
              <a:lnSpc>
                <a:spcPct val="150000"/>
              </a:lnSpc>
              <a:buFont typeface="Wingdings" panose="05000000000000000000" pitchFamily="2" charset="2"/>
              <a:buChar char="u"/>
            </a:pPr>
            <a:r>
              <a:rPr lang="zh-CN" altLang="en-US" sz="2000" b="1" dirty="0">
                <a:solidFill>
                  <a:schemeClr val="accent2">
                    <a:lumMod val="50000"/>
                  </a:schemeClr>
                </a:solidFill>
                <a:latin typeface="微软雅黑" panose="020B0503020204020204" pitchFamily="34" charset="-122"/>
                <a:ea typeface="微软雅黑" panose="020B0503020204020204" pitchFamily="34" charset="-122"/>
              </a:rPr>
              <a:t>中毒：</a:t>
            </a:r>
            <a:r>
              <a:rPr lang="zh-CN" altLang="en-US" sz="2000" dirty="0">
                <a:latin typeface="微软雅黑" panose="020B0503020204020204" pitchFamily="34" charset="-122"/>
                <a:ea typeface="微软雅黑" panose="020B0503020204020204" pitchFamily="34" charset="-122"/>
              </a:rPr>
              <a:t>中毒是指机体受到毒作用而引起功能性或器质性改变后出现的疾病状态。</a:t>
            </a:r>
            <a:endParaRPr lang="zh-CN" altLang="en-US" sz="2000" dirty="0">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u"/>
            </a:pPr>
            <a:r>
              <a:rPr lang="zh-CN" altLang="en-US" sz="2000" b="1" dirty="0">
                <a:solidFill>
                  <a:schemeClr val="accent2">
                    <a:lumMod val="50000"/>
                  </a:schemeClr>
                </a:solidFill>
                <a:latin typeface="微软雅黑" panose="020B0503020204020204" pitchFamily="34" charset="-122"/>
                <a:ea typeface="微软雅黑" panose="020B0503020204020204" pitchFamily="34" charset="-122"/>
              </a:rPr>
              <a:t>急性中毒：</a:t>
            </a:r>
            <a:r>
              <a:rPr lang="zh-CN" altLang="en-US" sz="2000" dirty="0">
                <a:latin typeface="微软雅黑" panose="020B0503020204020204" pitchFamily="34" charset="-122"/>
                <a:ea typeface="微软雅黑" panose="020B0503020204020204" pitchFamily="34" charset="-122"/>
              </a:rPr>
              <a:t>是指在短时间内接触大量的毒物，迅速作用于人体所发生的病变。</a:t>
            </a:r>
            <a:endParaRPr lang="zh-CN" altLang="en-US" sz="2000" dirty="0">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u"/>
            </a:pPr>
            <a:r>
              <a:rPr lang="zh-CN" altLang="en-US" sz="2000" b="1" dirty="0">
                <a:solidFill>
                  <a:schemeClr val="accent2">
                    <a:lumMod val="50000"/>
                  </a:schemeClr>
                </a:solidFill>
                <a:latin typeface="微软雅黑" panose="020B0503020204020204" pitchFamily="34" charset="-122"/>
                <a:ea typeface="微软雅黑" panose="020B0503020204020204" pitchFamily="34" charset="-122"/>
              </a:rPr>
              <a:t>亚急性中毒：</a:t>
            </a:r>
            <a:r>
              <a:rPr lang="zh-CN" altLang="en-US" sz="2000" dirty="0">
                <a:latin typeface="微软雅黑" panose="020B0503020204020204" pitchFamily="34" charset="-122"/>
                <a:ea typeface="微软雅黑" panose="020B0503020204020204" pitchFamily="34" charset="-122"/>
              </a:rPr>
              <a:t>介于急、慢性中毒之间，但基本上属于急性中毒范畴。</a:t>
            </a:r>
            <a:endParaRPr lang="zh-CN" altLang="en-US" sz="2000" dirty="0">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u"/>
            </a:pPr>
            <a:r>
              <a:rPr lang="zh-CN" altLang="en-US" sz="2000" b="1" dirty="0">
                <a:solidFill>
                  <a:schemeClr val="accent2">
                    <a:lumMod val="50000"/>
                  </a:schemeClr>
                </a:solidFill>
                <a:latin typeface="微软雅黑" panose="020B0503020204020204" pitchFamily="34" charset="-122"/>
                <a:ea typeface="微软雅黑" panose="020B0503020204020204" pitchFamily="34" charset="-122"/>
              </a:rPr>
              <a:t>慢性中毒：</a:t>
            </a:r>
            <a:r>
              <a:rPr lang="zh-CN" altLang="en-US" sz="2000" dirty="0">
                <a:latin typeface="微软雅黑" panose="020B0503020204020204" pitchFamily="34" charset="-122"/>
                <a:ea typeface="微软雅黑" panose="020B0503020204020204" pitchFamily="34" charset="-122"/>
              </a:rPr>
              <a:t>是指长时间接触低度浓度毒物而造成机体某一脏器损害或全身中毒。</a:t>
            </a:r>
            <a:endParaRPr lang="zh-CN" altLang="en-US" sz="2000" dirty="0">
              <a:latin typeface="微软雅黑" panose="020B0503020204020204" pitchFamily="34" charset="-122"/>
              <a:ea typeface="微软雅黑" panose="020B0503020204020204" pitchFamily="34" charset="-122"/>
            </a:endParaRPr>
          </a:p>
        </p:txBody>
      </p:sp>
      <p:pic>
        <p:nvPicPr>
          <p:cNvPr id="19"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7189158" y="1253158"/>
            <a:ext cx="4873453" cy="5488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组合 7"/>
          <p:cNvGrpSpPr/>
          <p:nvPr/>
        </p:nvGrpSpPr>
        <p:grpSpPr>
          <a:xfrm>
            <a:off x="885933" y="1588759"/>
            <a:ext cx="6856970" cy="445622"/>
            <a:chOff x="1150698" y="1454633"/>
            <a:chExt cx="6856970" cy="445622"/>
          </a:xfrm>
        </p:grpSpPr>
        <p:sp>
          <p:nvSpPr>
            <p:cNvPr id="9" name="矩形 8"/>
            <p:cNvSpPr/>
            <p:nvPr/>
          </p:nvSpPr>
          <p:spPr>
            <a:xfrm>
              <a:off x="1150698" y="1454633"/>
              <a:ext cx="3059352" cy="445622"/>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a:solidFill>
                    <a:schemeClr val="bg1"/>
                  </a:solidFill>
                </a:rPr>
                <a:t>中毒的定义与分类</a:t>
              </a:r>
              <a:endParaRPr lang="zh-CN" altLang="en-US" sz="2400" b="1" dirty="0">
                <a:solidFill>
                  <a:schemeClr val="bg1"/>
                </a:solidFill>
              </a:endParaRPr>
            </a:p>
          </p:txBody>
        </p:sp>
        <p:cxnSp>
          <p:nvCxnSpPr>
            <p:cNvPr id="10" name="直接连接符 9"/>
            <p:cNvCxnSpPr/>
            <p:nvPr/>
          </p:nvCxnSpPr>
          <p:spPr>
            <a:xfrm>
              <a:off x="2956883" y="1886608"/>
              <a:ext cx="5050785" cy="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1+#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up)">
                                      <p:cBhvr>
                                        <p:cTn id="16"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lstStyle/>
          <a:p>
            <a:r>
              <a:rPr lang="zh-CN" altLang="en-US" dirty="0"/>
              <a:t>危险化学品对人体的危害</a:t>
            </a:r>
            <a:endParaRPr lang="zh-CN" altLang="en-US" dirty="0"/>
          </a:p>
        </p:txBody>
      </p:sp>
      <p:sp>
        <p:nvSpPr>
          <p:cNvPr id="3" name="灯片编号占位符 2"/>
          <p:cNvSpPr>
            <a:spLocks noGrp="1"/>
          </p:cNvSpPr>
          <p:nvPr>
            <p:ph type="sldNum" sz="quarter" idx="12"/>
          </p:nvPr>
        </p:nvSpPr>
        <p:spPr/>
        <p:txBody>
          <a:bodyPr/>
          <a:lstStyle/>
          <a:p>
            <a:fld id="{E90B57B3-00C1-462E-97B3-2A396444F17F}" type="slidenum">
              <a:rPr lang="zh-CN" altLang="en-US" smtClean="0"/>
            </a:fld>
            <a:endParaRPr lang="zh-CN" altLang="en-US"/>
          </a:p>
        </p:txBody>
      </p:sp>
      <p:sp>
        <p:nvSpPr>
          <p:cNvPr id="14" name="Text Box 44"/>
          <p:cNvSpPr txBox="1">
            <a:spLocks noChangeArrowheads="1"/>
          </p:cNvSpPr>
          <p:nvPr/>
        </p:nvSpPr>
        <p:spPr bwMode="auto">
          <a:xfrm>
            <a:off x="1000233" y="2170956"/>
            <a:ext cx="9667767" cy="4589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indent="-342900">
              <a:lnSpc>
                <a:spcPct val="135000"/>
              </a:lnSpc>
              <a:spcBef>
                <a:spcPts val="600"/>
              </a:spcBef>
              <a:buFont typeface="Wingdings" panose="05000000000000000000" pitchFamily="2" charset="2"/>
              <a:buChar char="u"/>
            </a:pPr>
            <a:r>
              <a:rPr lang="zh-CN" altLang="en-US" sz="2400" b="1" dirty="0">
                <a:solidFill>
                  <a:schemeClr val="accent2">
                    <a:lumMod val="50000"/>
                  </a:schemeClr>
                </a:solidFill>
                <a:latin typeface="微软雅黑" panose="020B0503020204020204" pitchFamily="34" charset="-122"/>
                <a:ea typeface="微软雅黑" panose="020B0503020204020204" pitchFamily="34" charset="-122"/>
              </a:rPr>
              <a:t>粉尘</a:t>
            </a:r>
            <a:r>
              <a:rPr lang="zh-CN" altLang="en-US" sz="2000" dirty="0">
                <a:latin typeface="微软雅黑" panose="020B0503020204020204" pitchFamily="34" charset="-122"/>
                <a:ea typeface="微软雅黑" panose="020B0503020204020204" pitchFamily="34" charset="-122"/>
              </a:rPr>
              <a:t>是指悬浮在空气中的固体颗粒。它产生于固体物料的粉碎过程中。颗粒越小</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悬浮时间越长</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被吸入可能性越大。</a:t>
            </a:r>
            <a:endParaRPr lang="en-US" altLang="zh-CN" sz="2000" dirty="0">
              <a:latin typeface="微软雅黑" panose="020B0503020204020204" pitchFamily="34" charset="-122"/>
              <a:ea typeface="微软雅黑" panose="020B0503020204020204" pitchFamily="34" charset="-122"/>
            </a:endParaRPr>
          </a:p>
          <a:p>
            <a:pPr indent="-342900">
              <a:lnSpc>
                <a:spcPct val="135000"/>
              </a:lnSpc>
              <a:spcBef>
                <a:spcPts val="600"/>
              </a:spcBef>
              <a:buFont typeface="Wingdings" panose="05000000000000000000" pitchFamily="2" charset="2"/>
              <a:buChar char="u"/>
            </a:pPr>
            <a:r>
              <a:rPr lang="zh-CN" altLang="en-US" sz="2400" b="1" dirty="0">
                <a:solidFill>
                  <a:schemeClr val="accent2">
                    <a:lumMod val="50000"/>
                  </a:schemeClr>
                </a:solidFill>
                <a:latin typeface="微软雅黑" panose="020B0503020204020204" pitchFamily="34" charset="-122"/>
                <a:ea typeface="微软雅黑" panose="020B0503020204020204" pitchFamily="34" charset="-122"/>
              </a:rPr>
              <a:t>烟</a:t>
            </a:r>
            <a:r>
              <a:rPr lang="zh-CN" altLang="en-US" sz="2000" dirty="0">
                <a:latin typeface="微软雅黑" panose="020B0503020204020204" pitchFamily="34" charset="-122"/>
                <a:ea typeface="微软雅黑" panose="020B0503020204020204" pitchFamily="34" charset="-122"/>
              </a:rPr>
              <a:t>通常指当金属被熔化、气化后迅速冷却所产生的悬浮于空中的非常小的的固体颗粒</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粒度在</a:t>
            </a: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微米以下。</a:t>
            </a:r>
            <a:endParaRPr lang="zh-CN" altLang="en-US" sz="2000" dirty="0">
              <a:latin typeface="微软雅黑" panose="020B0503020204020204" pitchFamily="34" charset="-122"/>
              <a:ea typeface="微软雅黑" panose="020B0503020204020204" pitchFamily="34" charset="-122"/>
            </a:endParaRPr>
          </a:p>
          <a:p>
            <a:pPr indent="-342900">
              <a:lnSpc>
                <a:spcPct val="135000"/>
              </a:lnSpc>
              <a:spcBef>
                <a:spcPts val="600"/>
              </a:spcBef>
              <a:buFont typeface="Wingdings" panose="05000000000000000000" pitchFamily="2" charset="2"/>
              <a:buChar char="u"/>
            </a:pPr>
            <a:r>
              <a:rPr lang="zh-CN" altLang="en-US" sz="2400" b="1" dirty="0">
                <a:solidFill>
                  <a:schemeClr val="accent2">
                    <a:lumMod val="50000"/>
                  </a:schemeClr>
                </a:solidFill>
                <a:latin typeface="微软雅黑" panose="020B0503020204020204" pitchFamily="34" charset="-122"/>
                <a:ea typeface="微软雅黑" panose="020B0503020204020204" pitchFamily="34" charset="-122"/>
              </a:rPr>
              <a:t>雾</a:t>
            </a:r>
            <a:r>
              <a:rPr lang="zh-CN" altLang="en-US" sz="2000" dirty="0">
                <a:latin typeface="微软雅黑" panose="020B0503020204020204" pitchFamily="34" charset="-122"/>
                <a:ea typeface="微软雅黑" panose="020B0503020204020204" pitchFamily="34" charset="-122"/>
              </a:rPr>
              <a:t>是指悬浮于空气中的液体微粒，多为蒸汽冷凝或液体喷散所形成。</a:t>
            </a:r>
            <a:endParaRPr lang="zh-CN" altLang="en-US" sz="2000" dirty="0">
              <a:latin typeface="微软雅黑" panose="020B0503020204020204" pitchFamily="34" charset="-122"/>
              <a:ea typeface="微软雅黑" panose="020B0503020204020204" pitchFamily="34" charset="-122"/>
            </a:endParaRPr>
          </a:p>
          <a:p>
            <a:pPr indent="-342900">
              <a:lnSpc>
                <a:spcPct val="135000"/>
              </a:lnSpc>
              <a:spcBef>
                <a:spcPts val="600"/>
              </a:spcBef>
              <a:buFont typeface="Wingdings" panose="05000000000000000000" pitchFamily="2" charset="2"/>
              <a:buChar char="u"/>
            </a:pPr>
            <a:r>
              <a:rPr lang="zh-CN" altLang="en-US" sz="2400" b="1" dirty="0">
                <a:solidFill>
                  <a:schemeClr val="accent2">
                    <a:lumMod val="50000"/>
                  </a:schemeClr>
                </a:solidFill>
                <a:latin typeface="微软雅黑" panose="020B0503020204020204" pitchFamily="34" charset="-122"/>
                <a:ea typeface="微软雅黑" panose="020B0503020204020204" pitchFamily="34" charset="-122"/>
              </a:rPr>
              <a:t>毒气</a:t>
            </a:r>
            <a:r>
              <a:rPr lang="zh-CN" altLang="en-US" sz="2000" dirty="0">
                <a:latin typeface="微软雅黑" panose="020B0503020204020204" pitchFamily="34" charset="-122"/>
                <a:ea typeface="微软雅黑" panose="020B0503020204020204" pitchFamily="34" charset="-122"/>
              </a:rPr>
              <a:t>是指在室温下以气态形式存在的有害物。它可以从气源不被察觉地、快速地扩散很远。</a:t>
            </a:r>
            <a:endParaRPr lang="zh-CN" altLang="en-US" sz="2000" dirty="0">
              <a:latin typeface="微软雅黑" panose="020B0503020204020204" pitchFamily="34" charset="-122"/>
              <a:ea typeface="微软雅黑" panose="020B0503020204020204" pitchFamily="34" charset="-122"/>
            </a:endParaRPr>
          </a:p>
          <a:p>
            <a:pPr indent="-342900">
              <a:lnSpc>
                <a:spcPct val="135000"/>
              </a:lnSpc>
              <a:spcBef>
                <a:spcPts val="600"/>
              </a:spcBef>
              <a:buFont typeface="Wingdings" panose="05000000000000000000" pitchFamily="2" charset="2"/>
              <a:buChar char="u"/>
            </a:pPr>
            <a:r>
              <a:rPr lang="zh-CN" altLang="en-US" sz="2400" b="1" dirty="0">
                <a:solidFill>
                  <a:schemeClr val="accent2">
                    <a:lumMod val="50000"/>
                  </a:schemeClr>
                </a:solidFill>
                <a:latin typeface="微软雅黑" panose="020B0503020204020204" pitchFamily="34" charset="-122"/>
                <a:ea typeface="微软雅黑" panose="020B0503020204020204" pitchFamily="34" charset="-122"/>
              </a:rPr>
              <a:t>有毒蒸气</a:t>
            </a:r>
            <a:r>
              <a:rPr lang="zh-CN" altLang="en-US" sz="2000" dirty="0">
                <a:latin typeface="微软雅黑" panose="020B0503020204020204" pitchFamily="34" charset="-122"/>
                <a:ea typeface="微软雅黑" panose="020B0503020204020204" pitchFamily="34" charset="-122"/>
              </a:rPr>
              <a:t>是指由常温下为液体或固体的物质，经蒸发或升华而形成的有害气体。</a:t>
            </a:r>
            <a:endParaRPr lang="zh-CN" altLang="en-US" sz="2000" dirty="0">
              <a:latin typeface="微软雅黑" panose="020B0503020204020204" pitchFamily="34" charset="-122"/>
              <a:ea typeface="微软雅黑" panose="020B0503020204020204" pitchFamily="34" charset="-122"/>
            </a:endParaRPr>
          </a:p>
          <a:p>
            <a:pPr indent="-342900">
              <a:lnSpc>
                <a:spcPct val="135000"/>
              </a:lnSpc>
              <a:spcBef>
                <a:spcPts val="600"/>
              </a:spcBef>
              <a:buFont typeface="Wingdings" panose="05000000000000000000" pitchFamily="2" charset="2"/>
              <a:buChar char="u"/>
            </a:pPr>
            <a:endParaRPr lang="zh-CN" altLang="en-US" sz="2000" dirty="0">
              <a:latin typeface="微软雅黑" panose="020B0503020204020204" pitchFamily="34" charset="-122"/>
              <a:ea typeface="微软雅黑" panose="020B0503020204020204" pitchFamily="34" charset="-122"/>
            </a:endParaRPr>
          </a:p>
        </p:txBody>
      </p:sp>
      <p:grpSp>
        <p:nvGrpSpPr>
          <p:cNvPr id="8" name="组合 7"/>
          <p:cNvGrpSpPr/>
          <p:nvPr/>
        </p:nvGrpSpPr>
        <p:grpSpPr>
          <a:xfrm>
            <a:off x="1000233" y="1535625"/>
            <a:ext cx="9229617" cy="445622"/>
            <a:chOff x="1150698" y="1454633"/>
            <a:chExt cx="9229617" cy="445622"/>
          </a:xfrm>
        </p:grpSpPr>
        <p:sp>
          <p:nvSpPr>
            <p:cNvPr id="9" name="矩形 8"/>
            <p:cNvSpPr/>
            <p:nvPr/>
          </p:nvSpPr>
          <p:spPr>
            <a:xfrm>
              <a:off x="1150698" y="1454633"/>
              <a:ext cx="3059352" cy="445622"/>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a:solidFill>
                    <a:schemeClr val="bg1"/>
                  </a:solidFill>
                </a:rPr>
                <a:t>毒性物质的形态 </a:t>
              </a:r>
              <a:endParaRPr lang="zh-CN" altLang="en-US" sz="2400" b="1" dirty="0">
                <a:solidFill>
                  <a:schemeClr val="bg1"/>
                </a:solidFill>
              </a:endParaRPr>
            </a:p>
          </p:txBody>
        </p:sp>
        <p:cxnSp>
          <p:nvCxnSpPr>
            <p:cNvPr id="10" name="直接连接符 9"/>
            <p:cNvCxnSpPr/>
            <p:nvPr/>
          </p:nvCxnSpPr>
          <p:spPr>
            <a:xfrm>
              <a:off x="2956883" y="1886608"/>
              <a:ext cx="7423432" cy="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1"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lstStyle/>
          <a:p>
            <a:r>
              <a:rPr lang="zh-CN" altLang="en-US" dirty="0"/>
              <a:t>危险化学品对人体的危害</a:t>
            </a:r>
            <a:endParaRPr lang="zh-CN" altLang="en-US" dirty="0"/>
          </a:p>
        </p:txBody>
      </p:sp>
      <p:sp>
        <p:nvSpPr>
          <p:cNvPr id="3" name="灯片编号占位符 2"/>
          <p:cNvSpPr>
            <a:spLocks noGrp="1"/>
          </p:cNvSpPr>
          <p:nvPr>
            <p:ph type="sldNum" sz="quarter" idx="12"/>
          </p:nvPr>
        </p:nvSpPr>
        <p:spPr/>
        <p:txBody>
          <a:bodyPr/>
          <a:lstStyle/>
          <a:p>
            <a:fld id="{E90B57B3-00C1-462E-97B3-2A396444F17F}" type="slidenum">
              <a:rPr lang="zh-CN" altLang="en-US" smtClean="0"/>
            </a:fld>
            <a:endParaRPr lang="zh-CN" altLang="en-US"/>
          </a:p>
        </p:txBody>
      </p:sp>
      <p:pic>
        <p:nvPicPr>
          <p:cNvPr id="19"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r="3526" b="6689"/>
          <a:stretch>
            <a:fillRect/>
          </a:stretch>
        </p:blipFill>
        <p:spPr bwMode="auto">
          <a:xfrm>
            <a:off x="5245444" y="2259525"/>
            <a:ext cx="6946556" cy="45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5"/>
          <p:cNvSpPr>
            <a:spLocks noChangeArrowheads="1"/>
          </p:cNvSpPr>
          <p:nvPr/>
        </p:nvSpPr>
        <p:spPr bwMode="auto">
          <a:xfrm>
            <a:off x="1107725" y="2259525"/>
            <a:ext cx="1146468" cy="46166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342900" indent="-342900">
              <a:buFont typeface="Wingdings" panose="05000000000000000000" pitchFamily="2" charset="2"/>
              <a:buChar char="u"/>
            </a:pPr>
            <a:r>
              <a:rPr lang="zh-CN" altLang="zh-CN" sz="2400" b="1" dirty="0">
                <a:solidFill>
                  <a:schemeClr val="accent2">
                    <a:lumMod val="50000"/>
                  </a:schemeClr>
                </a:solidFill>
                <a:latin typeface="微软雅黑" panose="020B0503020204020204" pitchFamily="34" charset="-122"/>
                <a:ea typeface="微软雅黑" panose="020B0503020204020204" pitchFamily="34" charset="-122"/>
              </a:rPr>
              <a:t>吸入</a:t>
            </a:r>
            <a:endParaRPr lang="zh-CN" altLang="zh-CN" sz="2400"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9" name="Rectangle 6"/>
          <p:cNvSpPr>
            <a:spLocks noChangeArrowheads="1"/>
          </p:cNvSpPr>
          <p:nvPr/>
        </p:nvSpPr>
        <p:spPr bwMode="auto">
          <a:xfrm>
            <a:off x="1107725" y="2857830"/>
            <a:ext cx="1146468" cy="46166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342900" indent="-342900">
              <a:buFont typeface="Wingdings" panose="05000000000000000000" pitchFamily="2" charset="2"/>
              <a:buChar char="u"/>
            </a:pPr>
            <a:r>
              <a:rPr lang="zh-CN" altLang="zh-CN" sz="2400" b="1" dirty="0">
                <a:solidFill>
                  <a:schemeClr val="accent2">
                    <a:lumMod val="50000"/>
                  </a:schemeClr>
                </a:solidFill>
                <a:latin typeface="微软雅黑" panose="020B0503020204020204" pitchFamily="34" charset="-122"/>
                <a:ea typeface="微软雅黑" panose="020B0503020204020204" pitchFamily="34" charset="-122"/>
              </a:rPr>
              <a:t>食入</a:t>
            </a:r>
            <a:endParaRPr lang="zh-CN" altLang="zh-CN" sz="2400"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10" name="Rectangle 7"/>
          <p:cNvSpPr>
            <a:spLocks noChangeArrowheads="1"/>
          </p:cNvSpPr>
          <p:nvPr/>
        </p:nvSpPr>
        <p:spPr bwMode="auto">
          <a:xfrm>
            <a:off x="1107725" y="3456136"/>
            <a:ext cx="1762021" cy="46166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342900" indent="-342900">
              <a:spcBef>
                <a:spcPct val="20000"/>
              </a:spcBef>
              <a:buClr>
                <a:srgbClr val="843C0C"/>
              </a:buClr>
              <a:buSzPct val="100000"/>
              <a:buFont typeface="Wingdings" panose="05000000000000000000" pitchFamily="2" charset="2"/>
              <a:buChar char="u"/>
            </a:pPr>
            <a:r>
              <a:rPr lang="zh-CN" altLang="zh-CN" sz="2400" b="1" dirty="0">
                <a:solidFill>
                  <a:schemeClr val="accent2">
                    <a:lumMod val="50000"/>
                  </a:schemeClr>
                </a:solidFill>
                <a:latin typeface="微软雅黑" panose="020B0503020204020204" pitchFamily="34" charset="-122"/>
                <a:ea typeface="微软雅黑" panose="020B0503020204020204" pitchFamily="34" charset="-122"/>
              </a:rPr>
              <a:t>皮肤吸收</a:t>
            </a:r>
            <a:endParaRPr lang="zh-CN" altLang="zh-CN" sz="2400"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12" name="矩形 11"/>
          <p:cNvSpPr/>
          <p:nvPr/>
        </p:nvSpPr>
        <p:spPr>
          <a:xfrm>
            <a:off x="1000233" y="1535625"/>
            <a:ext cx="3059352" cy="445622"/>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a:solidFill>
                  <a:schemeClr val="bg1"/>
                </a:solidFill>
              </a:rPr>
              <a:t>毒物进入人体的途径</a:t>
            </a:r>
            <a:endParaRPr lang="zh-CN" altLang="en-US" sz="2400" b="1"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childTnLst>
                          </p:cTn>
                        </p:par>
                        <p:par>
                          <p:cTn id="8" fill="hold">
                            <p:stCondLst>
                              <p:cond delay="500"/>
                            </p:stCondLst>
                            <p:childTnLst>
                              <p:par>
                                <p:cTn id="9" presetID="50"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1000" fill="hold"/>
                                        <p:tgtEl>
                                          <p:spTgt spid="12"/>
                                        </p:tgtEl>
                                        <p:attrNameLst>
                                          <p:attrName>ppt_w</p:attrName>
                                        </p:attrNameLst>
                                      </p:cBhvr>
                                      <p:tavLst>
                                        <p:tav tm="0">
                                          <p:val>
                                            <p:strVal val="#ppt_w+.3"/>
                                          </p:val>
                                        </p:tav>
                                        <p:tav tm="100000">
                                          <p:val>
                                            <p:strVal val="#ppt_w"/>
                                          </p:val>
                                        </p:tav>
                                      </p:tavLst>
                                    </p:anim>
                                    <p:anim calcmode="lin" valueType="num">
                                      <p:cBhvr>
                                        <p:cTn id="12" dur="1000" fill="hold"/>
                                        <p:tgtEl>
                                          <p:spTgt spid="12"/>
                                        </p:tgtEl>
                                        <p:attrNameLst>
                                          <p:attrName>ppt_h</p:attrName>
                                        </p:attrNameLst>
                                      </p:cBhvr>
                                      <p:tavLst>
                                        <p:tav tm="0">
                                          <p:val>
                                            <p:strVal val="#ppt_h"/>
                                          </p:val>
                                        </p:tav>
                                        <p:tav tm="100000">
                                          <p:val>
                                            <p:strVal val="#ppt_h"/>
                                          </p:val>
                                        </p:tav>
                                      </p:tavLst>
                                    </p:anim>
                                    <p:animEffect transition="in" filter="fade">
                                      <p:cBhvr>
                                        <p:cTn id="13" dur="1000"/>
                                        <p:tgtEl>
                                          <p:spTgt spid="12"/>
                                        </p:tgtEl>
                                      </p:cBhvr>
                                    </p:animEffect>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0-#ppt_w/2"/>
                                          </p:val>
                                        </p:tav>
                                        <p:tav tm="100000">
                                          <p:val>
                                            <p:strVal val="#ppt_x"/>
                                          </p:val>
                                        </p:tav>
                                      </p:tavLst>
                                    </p:anim>
                                    <p:anim calcmode="lin" valueType="num">
                                      <p:cBhvr additive="base">
                                        <p:cTn id="23" dur="500" fill="hold"/>
                                        <p:tgtEl>
                                          <p:spTgt spid="9"/>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2" presetClass="entr" presetSubtype="8"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0-#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P spid="9" grpId="0" autoUpdateAnimBg="0"/>
      <p:bldP spid="10" grpId="0" autoUpdateAnimBg="0"/>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lstStyle/>
          <a:p>
            <a:r>
              <a:rPr lang="zh-CN" altLang="en-US" dirty="0"/>
              <a:t>危险化学品对人体的危害</a:t>
            </a:r>
            <a:endParaRPr lang="zh-CN" altLang="en-US" dirty="0"/>
          </a:p>
        </p:txBody>
      </p:sp>
      <p:sp>
        <p:nvSpPr>
          <p:cNvPr id="3" name="灯片编号占位符 2"/>
          <p:cNvSpPr>
            <a:spLocks noGrp="1"/>
          </p:cNvSpPr>
          <p:nvPr>
            <p:ph type="sldNum" sz="quarter" idx="12"/>
          </p:nvPr>
        </p:nvSpPr>
        <p:spPr/>
        <p:txBody>
          <a:bodyPr/>
          <a:lstStyle/>
          <a:p>
            <a:fld id="{E90B57B3-00C1-462E-97B3-2A396444F17F}" type="slidenum">
              <a:rPr lang="zh-CN" altLang="en-US" smtClean="0"/>
            </a:fld>
            <a:endParaRPr lang="zh-CN" altLang="en-US"/>
          </a:p>
        </p:txBody>
      </p:sp>
      <p:sp>
        <p:nvSpPr>
          <p:cNvPr id="8" name="Rectangle 5"/>
          <p:cNvSpPr>
            <a:spLocks noChangeArrowheads="1"/>
          </p:cNvSpPr>
          <p:nvPr/>
        </p:nvSpPr>
        <p:spPr bwMode="auto">
          <a:xfrm>
            <a:off x="1044397" y="2259525"/>
            <a:ext cx="1762021" cy="224305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342900" indent="-342900">
              <a:lnSpc>
                <a:spcPct val="150000"/>
              </a:lnSpc>
              <a:buFont typeface="Wingdings" panose="05000000000000000000" pitchFamily="2" charset="2"/>
              <a:buChar char="u"/>
            </a:pPr>
            <a:r>
              <a:rPr lang="zh-CN" altLang="en-US" sz="2400" b="1" dirty="0">
                <a:solidFill>
                  <a:schemeClr val="accent2">
                    <a:lumMod val="50000"/>
                  </a:schemeClr>
                </a:solidFill>
                <a:latin typeface="微软雅黑" panose="020B0503020204020204" pitchFamily="34" charset="-122"/>
                <a:ea typeface="微软雅黑" panose="020B0503020204020204" pitchFamily="34" charset="-122"/>
              </a:rPr>
              <a:t>分布</a:t>
            </a:r>
            <a:endParaRPr lang="zh-CN" altLang="en-US" sz="2400" b="1" dirty="0">
              <a:solidFill>
                <a:schemeClr val="accent2">
                  <a:lumMod val="50000"/>
                </a:schemeClr>
              </a:solidFill>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u"/>
            </a:pPr>
            <a:r>
              <a:rPr lang="zh-CN" altLang="en-US" sz="2400" b="1" dirty="0">
                <a:solidFill>
                  <a:schemeClr val="accent2">
                    <a:lumMod val="50000"/>
                  </a:schemeClr>
                </a:solidFill>
                <a:latin typeface="微软雅黑" panose="020B0503020204020204" pitchFamily="34" charset="-122"/>
                <a:ea typeface="微软雅黑" panose="020B0503020204020204" pitchFamily="34" charset="-122"/>
              </a:rPr>
              <a:t>生物转化</a:t>
            </a:r>
            <a:endParaRPr lang="zh-CN" altLang="en-US" sz="2400" b="1" dirty="0">
              <a:solidFill>
                <a:schemeClr val="accent2">
                  <a:lumMod val="50000"/>
                </a:schemeClr>
              </a:solidFill>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u"/>
            </a:pPr>
            <a:r>
              <a:rPr lang="zh-CN" altLang="en-US" sz="2400" b="1" dirty="0">
                <a:solidFill>
                  <a:schemeClr val="accent2">
                    <a:lumMod val="50000"/>
                  </a:schemeClr>
                </a:solidFill>
                <a:latin typeface="微软雅黑" panose="020B0503020204020204" pitchFamily="34" charset="-122"/>
                <a:ea typeface="微软雅黑" panose="020B0503020204020204" pitchFamily="34" charset="-122"/>
              </a:rPr>
              <a:t>排出</a:t>
            </a:r>
            <a:endParaRPr lang="zh-CN" altLang="en-US" sz="2400" b="1" dirty="0">
              <a:solidFill>
                <a:schemeClr val="accent2">
                  <a:lumMod val="50000"/>
                </a:schemeClr>
              </a:solidFill>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u"/>
            </a:pPr>
            <a:r>
              <a:rPr lang="zh-CN" altLang="en-US" sz="2400" b="1" dirty="0">
                <a:solidFill>
                  <a:schemeClr val="accent2">
                    <a:lumMod val="50000"/>
                  </a:schemeClr>
                </a:solidFill>
                <a:latin typeface="微软雅黑" panose="020B0503020204020204" pitchFamily="34" charset="-122"/>
                <a:ea typeface="微软雅黑" panose="020B0503020204020204" pitchFamily="34" charset="-122"/>
              </a:rPr>
              <a:t>蓄积</a:t>
            </a:r>
            <a:endParaRPr lang="zh-CN" altLang="en-US" sz="2400"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12" name="矩形 11"/>
          <p:cNvSpPr/>
          <p:nvPr/>
        </p:nvSpPr>
        <p:spPr>
          <a:xfrm>
            <a:off x="1000233" y="1535625"/>
            <a:ext cx="3059352" cy="445622"/>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a:solidFill>
                  <a:schemeClr val="bg1"/>
                </a:solidFill>
              </a:rPr>
              <a:t>毒物在体内的过程</a:t>
            </a:r>
            <a:endParaRPr lang="zh-CN" altLang="en-US" sz="2400" b="1" dirty="0">
              <a:solidFill>
                <a:schemeClr val="bg1"/>
              </a:solidFill>
            </a:endParaRPr>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966527" y="1419511"/>
            <a:ext cx="3061358" cy="526201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50"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1000" fill="hold"/>
                                        <p:tgtEl>
                                          <p:spTgt spid="12"/>
                                        </p:tgtEl>
                                        <p:attrNameLst>
                                          <p:attrName>ppt_w</p:attrName>
                                        </p:attrNameLst>
                                      </p:cBhvr>
                                      <p:tavLst>
                                        <p:tav tm="0">
                                          <p:val>
                                            <p:strVal val="#ppt_w+.3"/>
                                          </p:val>
                                        </p:tav>
                                        <p:tav tm="100000">
                                          <p:val>
                                            <p:strVal val="#ppt_w"/>
                                          </p:val>
                                        </p:tav>
                                      </p:tavLst>
                                    </p:anim>
                                    <p:anim calcmode="lin" valueType="num">
                                      <p:cBhvr>
                                        <p:cTn id="12" dur="1000" fill="hold"/>
                                        <p:tgtEl>
                                          <p:spTgt spid="12"/>
                                        </p:tgtEl>
                                        <p:attrNameLst>
                                          <p:attrName>ppt_h</p:attrName>
                                        </p:attrNameLst>
                                      </p:cBhvr>
                                      <p:tavLst>
                                        <p:tav tm="0">
                                          <p:val>
                                            <p:strVal val="#ppt_h"/>
                                          </p:val>
                                        </p:tav>
                                        <p:tav tm="100000">
                                          <p:val>
                                            <p:strVal val="#ppt_h"/>
                                          </p:val>
                                        </p:tav>
                                      </p:tavLst>
                                    </p:anim>
                                    <p:animEffect transition="in" filter="fade">
                                      <p:cBhvr>
                                        <p:cTn id="13" dur="1000"/>
                                        <p:tgtEl>
                                          <p:spTgt spid="12"/>
                                        </p:tgtEl>
                                      </p:cBhvr>
                                    </p:animEffect>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lstStyle/>
          <a:p>
            <a:r>
              <a:rPr lang="zh-CN" altLang="en-US" dirty="0"/>
              <a:t>危险化学品对人体的危害</a:t>
            </a:r>
            <a:endParaRPr lang="zh-CN" altLang="en-US" dirty="0"/>
          </a:p>
        </p:txBody>
      </p:sp>
      <p:sp>
        <p:nvSpPr>
          <p:cNvPr id="3" name="灯片编号占位符 2"/>
          <p:cNvSpPr>
            <a:spLocks noGrp="1"/>
          </p:cNvSpPr>
          <p:nvPr>
            <p:ph type="sldNum" sz="quarter" idx="12"/>
          </p:nvPr>
        </p:nvSpPr>
        <p:spPr/>
        <p:txBody>
          <a:bodyPr/>
          <a:lstStyle/>
          <a:p>
            <a:fld id="{E90B57B3-00C1-462E-97B3-2A396444F17F}" type="slidenum">
              <a:rPr lang="zh-CN" altLang="en-US" smtClean="0"/>
            </a:fld>
            <a:endParaRPr lang="zh-CN" altLang="en-US"/>
          </a:p>
        </p:txBody>
      </p:sp>
      <p:sp>
        <p:nvSpPr>
          <p:cNvPr id="14" name="Rectangle 3"/>
          <p:cNvSpPr>
            <a:spLocks noChangeArrowheads="1"/>
          </p:cNvSpPr>
          <p:nvPr/>
        </p:nvSpPr>
        <p:spPr bwMode="auto">
          <a:xfrm>
            <a:off x="940458" y="2292182"/>
            <a:ext cx="4500000" cy="576000"/>
          </a:xfrm>
          <a:prstGeom prst="rect">
            <a:avLst/>
          </a:prstGeom>
          <a:noFill/>
          <a:ln w="9525" cmpd="sng">
            <a:solidFill>
              <a:srgbClr val="FFFFFF"/>
            </a:solidFill>
            <a:miter lim="800000"/>
          </a:ln>
        </p:spPr>
        <p:txBody>
          <a:bodyPr/>
          <a:lstStyle/>
          <a:p>
            <a:pPr marL="342900" indent="-342900" algn="just" eaLnBrk="0" hangingPunct="0">
              <a:buFont typeface="Wingdings" panose="05000000000000000000" pitchFamily="2" charset="2"/>
              <a:buChar char="u"/>
            </a:pPr>
            <a:r>
              <a:rPr lang="zh-CN" altLang="zh-CN" sz="2000" b="1" dirty="0">
                <a:solidFill>
                  <a:srgbClr val="843C0C"/>
                </a:solidFill>
              </a:rPr>
              <a:t>头：</a:t>
            </a:r>
            <a:r>
              <a:rPr lang="zh-CN" altLang="zh-CN" sz="2000" dirty="0"/>
              <a:t>头晕、头痛</a:t>
            </a:r>
            <a:endParaRPr lang="zh-CN" altLang="zh-CN" sz="2000" dirty="0"/>
          </a:p>
        </p:txBody>
      </p:sp>
      <p:sp>
        <p:nvSpPr>
          <p:cNvPr id="15" name="Rectangle 4"/>
          <p:cNvSpPr>
            <a:spLocks noChangeArrowheads="1"/>
          </p:cNvSpPr>
          <p:nvPr/>
        </p:nvSpPr>
        <p:spPr bwMode="auto">
          <a:xfrm>
            <a:off x="940458" y="3171004"/>
            <a:ext cx="4500000" cy="576000"/>
          </a:xfrm>
          <a:prstGeom prst="rect">
            <a:avLst/>
          </a:prstGeom>
          <a:noFill/>
          <a:ln w="9525" cmpd="sng">
            <a:solidFill>
              <a:srgbClr val="FFFFFF"/>
            </a:solidFill>
            <a:miter lim="800000"/>
          </a:ln>
        </p:spPr>
        <p:txBody>
          <a:bodyPr/>
          <a:lstStyle/>
          <a:p>
            <a:pPr marL="342900" indent="-342900" algn="just" eaLnBrk="0" hangingPunct="0">
              <a:buFont typeface="Wingdings" panose="05000000000000000000" pitchFamily="2" charset="2"/>
              <a:buChar char="u"/>
            </a:pPr>
            <a:r>
              <a:rPr lang="zh-CN" altLang="zh-CN" sz="2000" b="1" dirty="0">
                <a:solidFill>
                  <a:srgbClr val="843C0C"/>
                </a:solidFill>
              </a:rPr>
              <a:t>眼睛：</a:t>
            </a:r>
            <a:r>
              <a:rPr lang="zh-CN" altLang="zh-CN" sz="2000" dirty="0"/>
              <a:t>发红、充水发炎、感觉眼内有颗粒似的异物。</a:t>
            </a:r>
            <a:endParaRPr lang="zh-CN" altLang="zh-CN" sz="2000" dirty="0"/>
          </a:p>
        </p:txBody>
      </p:sp>
      <p:sp>
        <p:nvSpPr>
          <p:cNvPr id="16" name="Rectangle 5"/>
          <p:cNvSpPr>
            <a:spLocks noChangeArrowheads="1"/>
          </p:cNvSpPr>
          <p:nvPr/>
        </p:nvSpPr>
        <p:spPr bwMode="auto">
          <a:xfrm>
            <a:off x="940458" y="4093369"/>
            <a:ext cx="4500000" cy="576000"/>
          </a:xfrm>
          <a:prstGeom prst="rect">
            <a:avLst/>
          </a:prstGeom>
          <a:noFill/>
          <a:ln w="9525" cmpd="sng">
            <a:solidFill>
              <a:srgbClr val="FFFFFF"/>
            </a:solidFill>
            <a:miter lim="800000"/>
          </a:ln>
        </p:spPr>
        <p:txBody>
          <a:bodyPr/>
          <a:lstStyle/>
          <a:p>
            <a:pPr marL="342900" indent="-342900" algn="just" eaLnBrk="0" hangingPunct="0">
              <a:buFont typeface="Wingdings" panose="05000000000000000000" pitchFamily="2" charset="2"/>
              <a:buChar char="u"/>
            </a:pPr>
            <a:r>
              <a:rPr lang="zh-CN" altLang="zh-CN" sz="2000" b="1" dirty="0">
                <a:solidFill>
                  <a:srgbClr val="843C0C"/>
                </a:solidFill>
              </a:rPr>
              <a:t>鼻和喉：</a:t>
            </a:r>
            <a:r>
              <a:rPr lang="zh-CN" altLang="zh-CN" sz="2000" dirty="0"/>
              <a:t>打喷嚏、咳喇、咽喉疼痛</a:t>
            </a:r>
            <a:endParaRPr lang="zh-CN" altLang="zh-CN" sz="2000" dirty="0"/>
          </a:p>
        </p:txBody>
      </p:sp>
      <p:sp>
        <p:nvSpPr>
          <p:cNvPr id="17" name="Rectangle 6"/>
          <p:cNvSpPr>
            <a:spLocks noChangeArrowheads="1"/>
          </p:cNvSpPr>
          <p:nvPr/>
        </p:nvSpPr>
        <p:spPr bwMode="auto">
          <a:xfrm>
            <a:off x="940458" y="4928649"/>
            <a:ext cx="4500000" cy="576000"/>
          </a:xfrm>
          <a:prstGeom prst="rect">
            <a:avLst/>
          </a:prstGeom>
          <a:noFill/>
          <a:ln w="9525" cmpd="sng">
            <a:solidFill>
              <a:srgbClr val="FFFFFF"/>
            </a:solidFill>
            <a:miter lim="800000"/>
          </a:ln>
        </p:spPr>
        <p:txBody>
          <a:bodyPr/>
          <a:lstStyle/>
          <a:p>
            <a:pPr marL="342900" indent="-342900" algn="just" eaLnBrk="0" hangingPunct="0">
              <a:buFont typeface="Wingdings" panose="05000000000000000000" pitchFamily="2" charset="2"/>
              <a:buChar char="u"/>
            </a:pPr>
            <a:r>
              <a:rPr lang="zh-CN" altLang="zh-CN" sz="2000" b="1" dirty="0">
                <a:solidFill>
                  <a:srgbClr val="843C0C"/>
                </a:solidFill>
              </a:rPr>
              <a:t>皮肤：</a:t>
            </a:r>
            <a:r>
              <a:rPr lang="zh-CN" altLang="zh-CN" sz="2000" dirty="0"/>
              <a:t>发红、干燥、出现皮疹、发痒、皮癌</a:t>
            </a:r>
            <a:endParaRPr lang="zh-CN" altLang="zh-CN" sz="2000" dirty="0"/>
          </a:p>
        </p:txBody>
      </p:sp>
      <p:sp>
        <p:nvSpPr>
          <p:cNvPr id="18" name="Rectangle 7"/>
          <p:cNvSpPr>
            <a:spLocks noChangeArrowheads="1"/>
          </p:cNvSpPr>
          <p:nvPr/>
        </p:nvSpPr>
        <p:spPr bwMode="auto">
          <a:xfrm>
            <a:off x="6579411" y="3192775"/>
            <a:ext cx="5215713" cy="576000"/>
          </a:xfrm>
          <a:prstGeom prst="rect">
            <a:avLst/>
          </a:prstGeom>
          <a:noFill/>
          <a:ln w="9525" cmpd="sng">
            <a:solidFill>
              <a:srgbClr val="FFFFFF"/>
            </a:solidFill>
            <a:miter lim="800000"/>
          </a:ln>
        </p:spPr>
        <p:txBody>
          <a:bodyPr/>
          <a:lstStyle/>
          <a:p>
            <a:pPr marL="342900" indent="-342900" algn="just" eaLnBrk="0" hangingPunct="0">
              <a:buFont typeface="Wingdings" panose="05000000000000000000" pitchFamily="2" charset="2"/>
              <a:buChar char="u"/>
            </a:pPr>
            <a:r>
              <a:rPr lang="zh-CN" altLang="zh-CN" sz="2000" b="1" dirty="0">
                <a:solidFill>
                  <a:srgbClr val="843C0C"/>
                </a:solidFill>
              </a:rPr>
              <a:t>神经系统：</a:t>
            </a:r>
            <a:r>
              <a:rPr lang="zh-CN" altLang="zh-CN" sz="2000" dirty="0"/>
              <a:t>紧张不安、易怒、失眼、颤抖</a:t>
            </a:r>
            <a:endParaRPr lang="zh-CN" altLang="zh-CN" sz="2000" dirty="0"/>
          </a:p>
        </p:txBody>
      </p:sp>
      <p:sp>
        <p:nvSpPr>
          <p:cNvPr id="20" name="Rectangle 8"/>
          <p:cNvSpPr>
            <a:spLocks noChangeArrowheads="1"/>
          </p:cNvSpPr>
          <p:nvPr/>
        </p:nvSpPr>
        <p:spPr bwMode="auto">
          <a:xfrm>
            <a:off x="6635750" y="2292182"/>
            <a:ext cx="4908550" cy="576000"/>
          </a:xfrm>
          <a:prstGeom prst="rect">
            <a:avLst/>
          </a:prstGeom>
          <a:noFill/>
          <a:ln w="9525" cmpd="sng">
            <a:solidFill>
              <a:srgbClr val="FFFFFF"/>
            </a:solidFill>
            <a:miter lim="800000"/>
          </a:ln>
        </p:spPr>
        <p:txBody>
          <a:bodyPr/>
          <a:lstStyle/>
          <a:p>
            <a:pPr marL="342900" indent="-342900" algn="just" eaLnBrk="0" hangingPunct="0">
              <a:buFont typeface="Wingdings" panose="05000000000000000000" pitchFamily="2" charset="2"/>
              <a:buChar char="u"/>
            </a:pPr>
            <a:r>
              <a:rPr lang="zh-CN" altLang="zh-CN" sz="2000" b="1" dirty="0">
                <a:solidFill>
                  <a:srgbClr val="843C0C"/>
                </a:solidFill>
              </a:rPr>
              <a:t>胸腔和肺：</a:t>
            </a:r>
            <a:r>
              <a:rPr lang="zh-CN" altLang="zh-CN" sz="2000" dirty="0"/>
              <a:t>气喘、咳喇、气短、肺癌</a:t>
            </a:r>
            <a:endParaRPr lang="zh-CN" altLang="zh-CN" sz="2000" dirty="0"/>
          </a:p>
        </p:txBody>
      </p:sp>
      <p:sp>
        <p:nvSpPr>
          <p:cNvPr id="21" name="Rectangle 9"/>
          <p:cNvSpPr>
            <a:spLocks noChangeArrowheads="1"/>
          </p:cNvSpPr>
          <p:nvPr/>
        </p:nvSpPr>
        <p:spPr bwMode="auto">
          <a:xfrm>
            <a:off x="6633386" y="4093369"/>
            <a:ext cx="4500000" cy="576000"/>
          </a:xfrm>
          <a:prstGeom prst="rect">
            <a:avLst/>
          </a:prstGeom>
          <a:noFill/>
          <a:ln w="9525" cmpd="sng">
            <a:solidFill>
              <a:srgbClr val="FFFFFF"/>
            </a:solidFill>
            <a:miter lim="800000"/>
          </a:ln>
        </p:spPr>
        <p:txBody>
          <a:bodyPr/>
          <a:lstStyle/>
          <a:p>
            <a:pPr marL="342900" indent="-342900" algn="just" eaLnBrk="0" hangingPunct="0">
              <a:buFont typeface="Wingdings" panose="05000000000000000000" pitchFamily="2" charset="2"/>
              <a:buChar char="u"/>
            </a:pPr>
            <a:r>
              <a:rPr lang="zh-CN" altLang="zh-CN" sz="2000" b="1" dirty="0">
                <a:solidFill>
                  <a:srgbClr val="843C0C"/>
                </a:solidFill>
              </a:rPr>
              <a:t>胃：</a:t>
            </a:r>
            <a:r>
              <a:rPr lang="zh-CN" altLang="zh-CN" sz="2000" dirty="0"/>
              <a:t>恶心、呕吐、胃痛</a:t>
            </a:r>
            <a:endParaRPr lang="zh-CN" altLang="zh-CN" sz="2000" dirty="0"/>
          </a:p>
        </p:txBody>
      </p:sp>
      <p:sp>
        <p:nvSpPr>
          <p:cNvPr id="22" name="Rectangle 10"/>
          <p:cNvSpPr>
            <a:spLocks noChangeArrowheads="1"/>
          </p:cNvSpPr>
          <p:nvPr/>
        </p:nvSpPr>
        <p:spPr bwMode="auto">
          <a:xfrm>
            <a:off x="6633387" y="4928649"/>
            <a:ext cx="5215712" cy="576000"/>
          </a:xfrm>
          <a:prstGeom prst="rect">
            <a:avLst/>
          </a:prstGeom>
          <a:noFill/>
          <a:ln w="9525" cmpd="sng">
            <a:solidFill>
              <a:srgbClr val="FFFFFF"/>
            </a:solidFill>
            <a:miter lim="800000"/>
          </a:ln>
        </p:spPr>
        <p:txBody>
          <a:bodyPr/>
          <a:lstStyle/>
          <a:p>
            <a:pPr marL="342900" indent="-342900" algn="just" eaLnBrk="0" hangingPunct="0">
              <a:spcBef>
                <a:spcPts val="1200"/>
              </a:spcBef>
              <a:buFont typeface="Wingdings" panose="05000000000000000000" pitchFamily="2" charset="2"/>
              <a:buChar char="u"/>
            </a:pPr>
            <a:r>
              <a:rPr lang="zh-CN" altLang="zh-CN" sz="2000" b="1" dirty="0">
                <a:solidFill>
                  <a:srgbClr val="843C0C"/>
                </a:solidFill>
              </a:rPr>
              <a:t>生殖系统：</a:t>
            </a:r>
            <a:endParaRPr lang="en-US" altLang="zh-CN" sz="2000" b="1" dirty="0">
              <a:solidFill>
                <a:srgbClr val="843C0C"/>
              </a:solidFill>
            </a:endParaRPr>
          </a:p>
          <a:p>
            <a:pPr lvl="1" algn="just" eaLnBrk="0" hangingPunct="0">
              <a:spcBef>
                <a:spcPts val="1200"/>
              </a:spcBef>
            </a:pPr>
            <a:r>
              <a:rPr lang="zh-CN" altLang="zh-CN" sz="2000" dirty="0">
                <a:latin typeface="Arial" panose="020B0604020202020204" pitchFamily="34" charset="0"/>
              </a:rPr>
              <a:t>男：精子数目少、损伤精子</a:t>
            </a:r>
            <a:endParaRPr lang="zh-CN" altLang="zh-CN" sz="2000" dirty="0">
              <a:latin typeface="Arial" panose="020B0604020202020204" pitchFamily="34" charset="0"/>
            </a:endParaRPr>
          </a:p>
          <a:p>
            <a:pPr lvl="1" algn="just" eaLnBrk="0" hangingPunct="0"/>
            <a:r>
              <a:rPr lang="zh-CN" altLang="zh-CN" sz="2000" dirty="0"/>
              <a:t>女：月经不调、流产、对卵子或胎儿造成损害</a:t>
            </a:r>
            <a:endParaRPr lang="zh-CN" altLang="zh-CN" sz="2000" dirty="0"/>
          </a:p>
        </p:txBody>
      </p:sp>
      <p:sp>
        <p:nvSpPr>
          <p:cNvPr id="23" name="矩形 22"/>
          <p:cNvSpPr/>
          <p:nvPr/>
        </p:nvSpPr>
        <p:spPr>
          <a:xfrm>
            <a:off x="1045578" y="1606326"/>
            <a:ext cx="3059352" cy="445622"/>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a:solidFill>
                  <a:schemeClr val="bg1"/>
                </a:solidFill>
              </a:rPr>
              <a:t>中毒时身体的反应</a:t>
            </a:r>
            <a:endParaRPr lang="zh-CN" altLang="en-US" sz="2400" b="1"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strVal val="#ppt_w+.3"/>
                                          </p:val>
                                        </p:tav>
                                        <p:tav tm="100000">
                                          <p:val>
                                            <p:strVal val="#ppt_w"/>
                                          </p:val>
                                        </p:tav>
                                      </p:tavLst>
                                    </p:anim>
                                    <p:anim calcmode="lin" valueType="num">
                                      <p:cBhvr>
                                        <p:cTn id="8" dur="1000" fill="hold"/>
                                        <p:tgtEl>
                                          <p:spTgt spid="23"/>
                                        </p:tgtEl>
                                        <p:attrNameLst>
                                          <p:attrName>ppt_h</p:attrName>
                                        </p:attrNameLst>
                                      </p:cBhvr>
                                      <p:tavLst>
                                        <p:tav tm="0">
                                          <p:val>
                                            <p:strVal val="#ppt_h"/>
                                          </p:val>
                                        </p:tav>
                                        <p:tav tm="100000">
                                          <p:val>
                                            <p:strVal val="#ppt_h"/>
                                          </p:val>
                                        </p:tav>
                                      </p:tavLst>
                                    </p:anim>
                                    <p:animEffect transition="in" filter="fade">
                                      <p:cBhvr>
                                        <p:cTn id="9" dur="1000"/>
                                        <p:tgtEl>
                                          <p:spTgt spid="23"/>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50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100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1000" fill="hold"/>
                                        <p:tgtEl>
                                          <p:spTgt spid="16"/>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150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200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250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1000"/>
                                        <p:tgtEl>
                                          <p:spTgt spid="18"/>
                                        </p:tgtEl>
                                      </p:cBhvr>
                                    </p:animEffect>
                                    <p:anim calcmode="lin" valueType="num">
                                      <p:cBhvr>
                                        <p:cTn id="39" dur="1000" fill="hold"/>
                                        <p:tgtEl>
                                          <p:spTgt spid="18"/>
                                        </p:tgtEl>
                                        <p:attrNameLst>
                                          <p:attrName>ppt_x</p:attrName>
                                        </p:attrNameLst>
                                      </p:cBhvr>
                                      <p:tavLst>
                                        <p:tav tm="0">
                                          <p:val>
                                            <p:strVal val="#ppt_x"/>
                                          </p:val>
                                        </p:tav>
                                        <p:tav tm="100000">
                                          <p:val>
                                            <p:strVal val="#ppt_x"/>
                                          </p:val>
                                        </p:tav>
                                      </p:tavLst>
                                    </p:anim>
                                    <p:anim calcmode="lin" valueType="num">
                                      <p:cBhvr>
                                        <p:cTn id="40" dur="1000" fill="hold"/>
                                        <p:tgtEl>
                                          <p:spTgt spid="18"/>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300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350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1000"/>
                                        <p:tgtEl>
                                          <p:spTgt spid="22"/>
                                        </p:tgtEl>
                                      </p:cBhvr>
                                    </p:animEffect>
                                    <p:anim calcmode="lin" valueType="num">
                                      <p:cBhvr>
                                        <p:cTn id="49" dur="1000" fill="hold"/>
                                        <p:tgtEl>
                                          <p:spTgt spid="22"/>
                                        </p:tgtEl>
                                        <p:attrNameLst>
                                          <p:attrName>ppt_x</p:attrName>
                                        </p:attrNameLst>
                                      </p:cBhvr>
                                      <p:tavLst>
                                        <p:tav tm="0">
                                          <p:val>
                                            <p:strVal val="#ppt_x"/>
                                          </p:val>
                                        </p:tav>
                                        <p:tav tm="100000">
                                          <p:val>
                                            <p:strVal val="#ppt_x"/>
                                          </p:val>
                                        </p:tav>
                                      </p:tavLst>
                                    </p:anim>
                                    <p:anim calcmode="lin" valueType="num">
                                      <p:cBhvr>
                                        <p:cTn id="5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20" grpId="0" animBg="1"/>
      <p:bldP spid="21" grpId="0" animBg="1"/>
      <p:bldP spid="22" grpId="0" animBg="1"/>
      <p:bldP spid="2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3"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6726034" y="1496235"/>
            <a:ext cx="5465966" cy="4333021"/>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pic>
      <p:grpSp>
        <p:nvGrpSpPr>
          <p:cNvPr id="19" name="组合 18"/>
          <p:cNvGrpSpPr/>
          <p:nvPr/>
        </p:nvGrpSpPr>
        <p:grpSpPr bwMode="auto">
          <a:xfrm>
            <a:off x="918250" y="2086785"/>
            <a:ext cx="4434800" cy="855523"/>
            <a:chOff x="3779910" y="1722832"/>
            <a:chExt cx="3044388" cy="856237"/>
          </a:xfrm>
        </p:grpSpPr>
        <p:sp>
          <p:nvSpPr>
            <p:cNvPr id="20" name="矩形 19"/>
            <p:cNvSpPr/>
            <p:nvPr/>
          </p:nvSpPr>
          <p:spPr>
            <a:xfrm>
              <a:off x="3779912" y="1722832"/>
              <a:ext cx="3044386" cy="486596"/>
            </a:xfrm>
            <a:prstGeom prst="rect">
              <a:avLst/>
            </a:prstGeom>
            <a:solidFill>
              <a:schemeClr val="accent2">
                <a:lumMod val="50000"/>
              </a:schemeClr>
            </a:solidFill>
            <a:ln w="12700">
              <a:solidFill>
                <a:srgbClr val="843C0C"/>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b="1">
                <a:solidFill>
                  <a:srgbClr val="EB700B"/>
                </a:solidFill>
              </a:endParaRPr>
            </a:p>
          </p:txBody>
        </p:sp>
        <p:sp>
          <p:nvSpPr>
            <p:cNvPr id="22" name="TextBox 21"/>
            <p:cNvSpPr txBox="1"/>
            <p:nvPr/>
          </p:nvSpPr>
          <p:spPr>
            <a:xfrm>
              <a:off x="3779910" y="1747378"/>
              <a:ext cx="2815767" cy="831691"/>
            </a:xfrm>
            <a:prstGeom prst="rect">
              <a:avLst/>
            </a:prstGeom>
            <a:noFill/>
          </p:spPr>
          <p:txBody>
            <a:bodyPr wrap="square">
              <a:spAutoFit/>
            </a:bodyPr>
            <a:lstStyle/>
            <a:p>
              <a:pPr algn="ctr">
                <a:defRPr/>
              </a:pPr>
              <a:r>
                <a:rPr lang="zh-CN" altLang="en-US" sz="2400" b="1" dirty="0">
                  <a:solidFill>
                    <a:schemeClr val="bg1"/>
                  </a:solidFill>
                  <a:latin typeface="微软雅黑" panose="020B0503020204020204" pitchFamily="34" charset="-122"/>
                  <a:ea typeface="微软雅黑" panose="020B0503020204020204" pitchFamily="34" charset="-122"/>
                </a:rPr>
                <a:t>中毒对人体器官的影响</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
        <p:nvSpPr>
          <p:cNvPr id="25" name="Text Box 44"/>
          <p:cNvSpPr txBox="1">
            <a:spLocks noChangeArrowheads="1"/>
          </p:cNvSpPr>
          <p:nvPr/>
        </p:nvSpPr>
        <p:spPr bwMode="auto">
          <a:xfrm>
            <a:off x="918250" y="2657783"/>
            <a:ext cx="5619733" cy="3371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342900" indent="-342900">
              <a:lnSpc>
                <a:spcPct val="135000"/>
              </a:lnSpc>
              <a:buFont typeface="Wingdings" panose="05000000000000000000" pitchFamily="2" charset="2"/>
              <a:buChar char="u"/>
            </a:pPr>
            <a:r>
              <a:rPr lang="zh-CN" altLang="en-US" sz="2000" b="1" dirty="0">
                <a:solidFill>
                  <a:srgbClr val="843C0C"/>
                </a:solidFill>
                <a:latin typeface="微软雅黑" panose="020B0503020204020204" pitchFamily="34" charset="-122"/>
                <a:ea typeface="微软雅黑" panose="020B0503020204020204" pitchFamily="34" charset="-122"/>
              </a:rPr>
              <a:t>肝脏</a:t>
            </a:r>
            <a:endParaRPr lang="zh-CN" altLang="en-US" sz="2000" b="1" dirty="0">
              <a:solidFill>
                <a:srgbClr val="843C0C"/>
              </a:solidFill>
              <a:latin typeface="微软雅黑" panose="020B0503020204020204" pitchFamily="34" charset="-122"/>
              <a:ea typeface="微软雅黑" panose="020B0503020204020204" pitchFamily="34" charset="-122"/>
            </a:endParaRPr>
          </a:p>
          <a:p>
            <a:pPr>
              <a:lnSpc>
                <a:spcPct val="135000"/>
              </a:lnSpc>
            </a:pPr>
            <a:r>
              <a:rPr lang="zh-CN" altLang="en-US" sz="2000" dirty="0">
                <a:latin typeface="微软雅黑" panose="020B0503020204020204" pitchFamily="34" charset="-122"/>
                <a:ea typeface="微软雅黑" panose="020B0503020204020204" pitchFamily="34" charset="-122"/>
              </a:rPr>
              <a:t>	肝脏作用是净化血液中的有毒物质并在排泄前将它们转化成无害的和水溶性的物质。然而反复接触一些物质是对肝脏有害的，</a:t>
            </a:r>
            <a:r>
              <a:rPr lang="zh-CN" altLang="en-US" sz="2000" b="1" dirty="0">
                <a:solidFill>
                  <a:srgbClr val="843C0C"/>
                </a:solidFill>
                <a:latin typeface="微软雅黑" panose="020B0503020204020204" pitchFamily="34" charset="-122"/>
                <a:ea typeface="微软雅黑" panose="020B0503020204020204" pitchFamily="34" charset="-122"/>
              </a:rPr>
              <a:t>引起病变（肝硬化）和降低肝脏的功能</a:t>
            </a:r>
            <a:r>
              <a:rPr lang="zh-CN" altLang="en-US" sz="2000" dirty="0">
                <a:latin typeface="微软雅黑" panose="020B0503020204020204" pitchFamily="34" charset="-122"/>
                <a:ea typeface="微软雅黑" panose="020B0503020204020204" pitchFamily="34" charset="-122"/>
              </a:rPr>
              <a:t>，例如溶剂酒精、四氯化碳、三氯乙烯、氯仿等，也可能被误认为病毒性肝炎，因为这些化学物质引起肝损伤的症状（黄皮肤、黄眼睛）类似于病毒性肝炎。</a:t>
            </a:r>
            <a:endParaRPr lang="zh-CN" altLang="en-US" sz="2000" dirty="0">
              <a:latin typeface="微软雅黑" panose="020B0503020204020204" pitchFamily="34" charset="-122"/>
              <a:ea typeface="微软雅黑" panose="020B0503020204020204" pitchFamily="34" charset="-122"/>
            </a:endParaRPr>
          </a:p>
        </p:txBody>
      </p:sp>
      <p:sp>
        <p:nvSpPr>
          <p:cNvPr id="2" name="文本占位符 1"/>
          <p:cNvSpPr>
            <a:spLocks noGrp="1"/>
          </p:cNvSpPr>
          <p:nvPr>
            <p:ph type="body" sz="quarter" idx="13"/>
          </p:nvPr>
        </p:nvSpPr>
        <p:spPr/>
        <p:txBody>
          <a:bodyPr/>
          <a:lstStyle/>
          <a:p>
            <a:r>
              <a:rPr lang="zh-CN" altLang="en-US" dirty="0"/>
              <a:t>危险化学品对人体的危害</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3253"/>
                                        </p:tgtEl>
                                        <p:attrNameLst>
                                          <p:attrName>style.visibility</p:attrName>
                                        </p:attrNameLst>
                                      </p:cBhvr>
                                      <p:to>
                                        <p:strVal val="visible"/>
                                      </p:to>
                                    </p:set>
                                    <p:animEffect transition="in" filter="randombar(horizontal)">
                                      <p:cBhvr>
                                        <p:cTn id="7" dur="500"/>
                                        <p:tgtEl>
                                          <p:spTgt spid="5325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par>
                                <p:cTn id="12" presetID="63" presetClass="path" presetSubtype="0" accel="50000" fill="hold" nodeType="withEffect">
                                  <p:stCondLst>
                                    <p:cond delay="0"/>
                                  </p:stCondLst>
                                  <p:childTnLst>
                                    <p:animMotion origin="layout" path="M -0.8793 3.33333E-6 L -1.45833E-6 3.33333E-6 " pathEditMode="relative" rAng="0" ptsTypes="AA">
                                      <p:cBhvr>
                                        <p:cTn id="13" dur="500" fill="hold"/>
                                        <p:tgtEl>
                                          <p:spTgt spid="19"/>
                                        </p:tgtEl>
                                        <p:attrNameLst>
                                          <p:attrName>ppt_x</p:attrName>
                                          <p:attrName>ppt_y</p:attrName>
                                        </p:attrNameLst>
                                      </p:cBhvr>
                                      <p:rCtr x="43971" y="0"/>
                                    </p:animMotion>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up)">
                                      <p:cBhvr>
                                        <p:cTn id="17"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lstStyle/>
          <a:p>
            <a:r>
              <a:rPr lang="zh-CN" altLang="en-US" dirty="0"/>
              <a:t>第一章</a:t>
            </a:r>
            <a:endParaRPr lang="zh-CN" altLang="en-US" dirty="0"/>
          </a:p>
        </p:txBody>
      </p:sp>
      <p:sp>
        <p:nvSpPr>
          <p:cNvPr id="3" name="文本占位符 2"/>
          <p:cNvSpPr>
            <a:spLocks noGrp="1"/>
          </p:cNvSpPr>
          <p:nvPr>
            <p:ph type="body" sz="quarter" idx="14"/>
          </p:nvPr>
        </p:nvSpPr>
        <p:spPr>
          <a:xfrm>
            <a:off x="6015152" y="5107893"/>
            <a:ext cx="5364048" cy="410467"/>
          </a:xfrm>
        </p:spPr>
        <p:txBody>
          <a:bodyPr/>
          <a:lstStyle/>
          <a:p>
            <a:r>
              <a:rPr lang="zh-CN" altLang="en-US" dirty="0"/>
              <a:t>危险化学品的基础知识</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3"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6726034" y="2804193"/>
            <a:ext cx="5465966" cy="3393504"/>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pic>
      <p:grpSp>
        <p:nvGrpSpPr>
          <p:cNvPr id="19" name="组合 18"/>
          <p:cNvGrpSpPr/>
          <p:nvPr/>
        </p:nvGrpSpPr>
        <p:grpSpPr bwMode="auto">
          <a:xfrm>
            <a:off x="823000" y="1515241"/>
            <a:ext cx="4434800" cy="855523"/>
            <a:chOff x="3779910" y="1722832"/>
            <a:chExt cx="3044388" cy="856237"/>
          </a:xfrm>
        </p:grpSpPr>
        <p:sp>
          <p:nvSpPr>
            <p:cNvPr id="20" name="矩形 19"/>
            <p:cNvSpPr/>
            <p:nvPr/>
          </p:nvSpPr>
          <p:spPr>
            <a:xfrm>
              <a:off x="3779912" y="1722832"/>
              <a:ext cx="3044386" cy="486596"/>
            </a:xfrm>
            <a:prstGeom prst="rect">
              <a:avLst/>
            </a:prstGeom>
            <a:solidFill>
              <a:schemeClr val="accent2">
                <a:lumMod val="50000"/>
              </a:schemeClr>
            </a:solidFill>
            <a:ln w="12700">
              <a:solidFill>
                <a:srgbClr val="843C0C"/>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b="1">
                <a:solidFill>
                  <a:srgbClr val="EB700B"/>
                </a:solidFill>
              </a:endParaRPr>
            </a:p>
          </p:txBody>
        </p:sp>
        <p:sp>
          <p:nvSpPr>
            <p:cNvPr id="22" name="TextBox 21"/>
            <p:cNvSpPr txBox="1"/>
            <p:nvPr/>
          </p:nvSpPr>
          <p:spPr>
            <a:xfrm>
              <a:off x="3779910" y="1747378"/>
              <a:ext cx="2815767" cy="831691"/>
            </a:xfrm>
            <a:prstGeom prst="rect">
              <a:avLst/>
            </a:prstGeom>
            <a:noFill/>
          </p:spPr>
          <p:txBody>
            <a:bodyPr wrap="square">
              <a:spAutoFit/>
            </a:bodyPr>
            <a:lstStyle/>
            <a:p>
              <a:pPr algn="ctr">
                <a:defRPr/>
              </a:pPr>
              <a:r>
                <a:rPr lang="zh-CN" altLang="en-US" sz="2400" b="1" dirty="0">
                  <a:solidFill>
                    <a:schemeClr val="bg1"/>
                  </a:solidFill>
                  <a:latin typeface="微软雅黑" panose="020B0503020204020204" pitchFamily="34" charset="-122"/>
                  <a:ea typeface="微软雅黑" panose="020B0503020204020204" pitchFamily="34" charset="-122"/>
                </a:rPr>
                <a:t>中毒对人体器官的影响</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
        <p:nvSpPr>
          <p:cNvPr id="25" name="Text Box 44"/>
          <p:cNvSpPr txBox="1">
            <a:spLocks noChangeArrowheads="1"/>
          </p:cNvSpPr>
          <p:nvPr/>
        </p:nvSpPr>
        <p:spPr bwMode="auto">
          <a:xfrm>
            <a:off x="823000" y="2086239"/>
            <a:ext cx="5619733" cy="4245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342900" indent="-342900">
              <a:lnSpc>
                <a:spcPct val="135000"/>
              </a:lnSpc>
              <a:buFont typeface="Wingdings" panose="05000000000000000000" pitchFamily="2" charset="2"/>
              <a:buChar char="u"/>
            </a:pPr>
            <a:r>
              <a:rPr lang="zh-CN" altLang="en-US" sz="2000" b="1" dirty="0">
                <a:solidFill>
                  <a:srgbClr val="843C0C"/>
                </a:solidFill>
                <a:latin typeface="微软雅黑" panose="020B0503020204020204" pitchFamily="34" charset="-122"/>
                <a:ea typeface="微软雅黑" panose="020B0503020204020204" pitchFamily="34" charset="-122"/>
              </a:rPr>
              <a:t>肾脏</a:t>
            </a:r>
            <a:endParaRPr lang="zh-CN" altLang="en-US" sz="2000" b="1" dirty="0">
              <a:solidFill>
                <a:srgbClr val="843C0C"/>
              </a:solidFill>
              <a:latin typeface="微软雅黑" panose="020B0503020204020204" pitchFamily="34" charset="-122"/>
              <a:ea typeface="微软雅黑" panose="020B0503020204020204" pitchFamily="34" charset="-122"/>
            </a:endParaRPr>
          </a:p>
          <a:p>
            <a:pPr indent="0">
              <a:lnSpc>
                <a:spcPct val="135000"/>
              </a:lnSpc>
            </a:pPr>
            <a:r>
              <a:rPr lang="zh-CN" altLang="en-US" sz="2000" dirty="0">
                <a:latin typeface="微软雅黑" panose="020B0503020204020204" pitchFamily="34" charset="-122"/>
                <a:ea typeface="微软雅黑" panose="020B0503020204020204" pitchFamily="34" charset="-122"/>
              </a:rPr>
              <a:t>	肾是泌尿系统的一部分，它的作用是排除由身体产生的废物，</a:t>
            </a:r>
            <a:r>
              <a:rPr lang="zh-CN" altLang="en-US" sz="2000" b="1" dirty="0">
                <a:solidFill>
                  <a:srgbClr val="843C0C"/>
                </a:solidFill>
                <a:latin typeface="微软雅黑" panose="020B0503020204020204" pitchFamily="34" charset="-122"/>
                <a:ea typeface="微软雅黑" panose="020B0503020204020204" pitchFamily="34" charset="-122"/>
              </a:rPr>
              <a:t>也是毒物排泄的主要脏器</a:t>
            </a:r>
            <a:r>
              <a:rPr lang="zh-CN" altLang="en-US" sz="2000" dirty="0">
                <a:latin typeface="微软雅黑" panose="020B0503020204020204" pitchFamily="34" charset="-122"/>
                <a:ea typeface="微软雅黑" panose="020B0503020204020204" pitchFamily="34" charset="-122"/>
              </a:rPr>
              <a:t>，维持水、盐平衡，并控制的维持血液中的酸度。泌尿系统各部位都可能受到有毒物质损害，如慢性铍中毒常伴有尿路结石，杀虫脒中毒可出现出血性膀胱炎等，但常见的还是肾损害。不少生产性毒物对肾有毒作用，尤以重金属和卤代烃最为突出。如汞、铅、铊、镉、四氯化碳、氯仿、六氟丙烯、二氯乙烷、溴甲烷、溴乙烷、碘乙烷等。</a:t>
            </a:r>
            <a:endParaRPr lang="zh-CN" altLang="en-US" sz="2000" dirty="0">
              <a:latin typeface="微软雅黑" panose="020B0503020204020204" pitchFamily="34" charset="-122"/>
              <a:ea typeface="微软雅黑" panose="020B0503020204020204" pitchFamily="34" charset="-122"/>
            </a:endParaRPr>
          </a:p>
        </p:txBody>
      </p:sp>
      <p:sp>
        <p:nvSpPr>
          <p:cNvPr id="2" name="文本占位符 1"/>
          <p:cNvSpPr>
            <a:spLocks noGrp="1"/>
          </p:cNvSpPr>
          <p:nvPr>
            <p:ph type="body" sz="quarter" idx="13"/>
          </p:nvPr>
        </p:nvSpPr>
        <p:spPr/>
        <p:txBody>
          <a:bodyPr/>
          <a:lstStyle/>
          <a:p>
            <a:r>
              <a:rPr lang="zh-CN" altLang="en-US" dirty="0"/>
              <a:t>危险化学品对人体的危害</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3253"/>
                                        </p:tgtEl>
                                        <p:attrNameLst>
                                          <p:attrName>style.visibility</p:attrName>
                                        </p:attrNameLst>
                                      </p:cBhvr>
                                      <p:to>
                                        <p:strVal val="visible"/>
                                      </p:to>
                                    </p:set>
                                    <p:animEffect transition="in" filter="randombar(horizontal)">
                                      <p:cBhvr>
                                        <p:cTn id="7" dur="500"/>
                                        <p:tgtEl>
                                          <p:spTgt spid="5325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par>
                                <p:cTn id="12" presetID="63" presetClass="path" presetSubtype="0" accel="50000" fill="hold" nodeType="withEffect">
                                  <p:stCondLst>
                                    <p:cond delay="0"/>
                                  </p:stCondLst>
                                  <p:childTnLst>
                                    <p:animMotion origin="layout" path="M -0.8793 -1.85185E-6 L 1.04167E-6 -1.85185E-6 " pathEditMode="relative" rAng="0" ptsTypes="AA">
                                      <p:cBhvr>
                                        <p:cTn id="13" dur="500" fill="hold"/>
                                        <p:tgtEl>
                                          <p:spTgt spid="19"/>
                                        </p:tgtEl>
                                        <p:attrNameLst>
                                          <p:attrName>ppt_x</p:attrName>
                                          <p:attrName>ppt_y</p:attrName>
                                        </p:attrNameLst>
                                      </p:cBhvr>
                                      <p:rCtr x="43971" y="0"/>
                                    </p:animMotion>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up)">
                                      <p:cBhvr>
                                        <p:cTn id="17"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3"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6759063" y="1515241"/>
            <a:ext cx="4682456" cy="4682456"/>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pic>
      <p:grpSp>
        <p:nvGrpSpPr>
          <p:cNvPr id="19" name="组合 18"/>
          <p:cNvGrpSpPr/>
          <p:nvPr/>
        </p:nvGrpSpPr>
        <p:grpSpPr bwMode="auto">
          <a:xfrm>
            <a:off x="842050" y="1839444"/>
            <a:ext cx="4434800" cy="855523"/>
            <a:chOff x="3779910" y="1722832"/>
            <a:chExt cx="3044388" cy="856237"/>
          </a:xfrm>
        </p:grpSpPr>
        <p:sp>
          <p:nvSpPr>
            <p:cNvPr id="20" name="矩形 19"/>
            <p:cNvSpPr/>
            <p:nvPr/>
          </p:nvSpPr>
          <p:spPr>
            <a:xfrm>
              <a:off x="3779912" y="1722832"/>
              <a:ext cx="3044386" cy="486596"/>
            </a:xfrm>
            <a:prstGeom prst="rect">
              <a:avLst/>
            </a:prstGeom>
            <a:solidFill>
              <a:schemeClr val="accent2">
                <a:lumMod val="50000"/>
              </a:schemeClr>
            </a:solidFill>
            <a:ln w="12700">
              <a:solidFill>
                <a:srgbClr val="843C0C"/>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b="1">
                <a:solidFill>
                  <a:srgbClr val="EB700B"/>
                </a:solidFill>
              </a:endParaRPr>
            </a:p>
          </p:txBody>
        </p:sp>
        <p:sp>
          <p:nvSpPr>
            <p:cNvPr id="22" name="TextBox 21"/>
            <p:cNvSpPr txBox="1"/>
            <p:nvPr/>
          </p:nvSpPr>
          <p:spPr>
            <a:xfrm>
              <a:off x="3779910" y="1747378"/>
              <a:ext cx="2815767" cy="831691"/>
            </a:xfrm>
            <a:prstGeom prst="rect">
              <a:avLst/>
            </a:prstGeom>
            <a:noFill/>
          </p:spPr>
          <p:txBody>
            <a:bodyPr wrap="square">
              <a:spAutoFit/>
            </a:bodyPr>
            <a:lstStyle/>
            <a:p>
              <a:pPr algn="ctr">
                <a:defRPr/>
              </a:pPr>
              <a:r>
                <a:rPr lang="zh-CN" altLang="en-US" sz="2400" b="1" dirty="0">
                  <a:solidFill>
                    <a:schemeClr val="bg1"/>
                  </a:solidFill>
                  <a:latin typeface="微软雅黑" panose="020B0503020204020204" pitchFamily="34" charset="-122"/>
                  <a:ea typeface="微软雅黑" panose="020B0503020204020204" pitchFamily="34" charset="-122"/>
                </a:rPr>
                <a:t>中毒对人体器官的影响</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
        <p:nvSpPr>
          <p:cNvPr id="25" name="Text Box 44"/>
          <p:cNvSpPr txBox="1">
            <a:spLocks noChangeArrowheads="1"/>
          </p:cNvSpPr>
          <p:nvPr/>
        </p:nvSpPr>
        <p:spPr bwMode="auto">
          <a:xfrm>
            <a:off x="842050" y="2410442"/>
            <a:ext cx="5619733" cy="3787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342900" indent="-342900">
              <a:lnSpc>
                <a:spcPct val="135000"/>
              </a:lnSpc>
              <a:buFont typeface="Wingdings" panose="05000000000000000000" pitchFamily="2" charset="2"/>
              <a:buChar char="u"/>
            </a:pPr>
            <a:r>
              <a:rPr lang="zh-CN" altLang="en-US" sz="2000" b="1" dirty="0">
                <a:solidFill>
                  <a:srgbClr val="843C0C"/>
                </a:solidFill>
                <a:latin typeface="微软雅黑" panose="020B0503020204020204" pitchFamily="34" charset="-122"/>
                <a:ea typeface="微软雅黑" panose="020B0503020204020204" pitchFamily="34" charset="-122"/>
              </a:rPr>
              <a:t>神经系统</a:t>
            </a:r>
            <a:endParaRPr lang="zh-CN" altLang="en-US" sz="2000" b="1" dirty="0">
              <a:solidFill>
                <a:srgbClr val="843C0C"/>
              </a:solidFill>
              <a:latin typeface="微软雅黑" panose="020B0503020204020204" pitchFamily="34" charset="-122"/>
              <a:ea typeface="微软雅黑" panose="020B0503020204020204" pitchFamily="34" charset="-122"/>
            </a:endParaRPr>
          </a:p>
          <a:p>
            <a:pPr indent="0">
              <a:lnSpc>
                <a:spcPct val="135000"/>
              </a:lnSpc>
            </a:pPr>
            <a:r>
              <a:rPr lang="zh-CN" altLang="en-US" sz="2000" dirty="0">
                <a:latin typeface="微软雅黑" panose="020B0503020204020204" pitchFamily="34" charset="-122"/>
                <a:ea typeface="微软雅黑" panose="020B0503020204020204" pitchFamily="34" charset="-122"/>
              </a:rPr>
              <a:t>       神经系统控制机体的活动功能，它也能被一定的化学物质所损害。长期接触一些有机溶剂引起</a:t>
            </a:r>
            <a:r>
              <a:rPr lang="zh-CN" altLang="en-US" sz="2000" b="1" dirty="0">
                <a:solidFill>
                  <a:srgbClr val="843C0C"/>
                </a:solidFill>
                <a:latin typeface="微软雅黑" panose="020B0503020204020204" pitchFamily="34" charset="-122"/>
                <a:ea typeface="微软雅黑" panose="020B0503020204020204" pitchFamily="34" charset="-122"/>
              </a:rPr>
              <a:t>疲劳，失眠，头痛，恶心，</a:t>
            </a:r>
            <a:r>
              <a:rPr lang="zh-CN" altLang="en-US" sz="2000" dirty="0">
                <a:latin typeface="微软雅黑" panose="020B0503020204020204" pitchFamily="34" charset="-122"/>
                <a:ea typeface="微软雅黑" panose="020B0503020204020204" pitchFamily="34" charset="-122"/>
              </a:rPr>
              <a:t>更严重的将导致</a:t>
            </a:r>
            <a:r>
              <a:rPr lang="zh-CN" altLang="en-US" sz="2000" b="1" dirty="0">
                <a:solidFill>
                  <a:srgbClr val="843C0C"/>
                </a:solidFill>
                <a:latin typeface="微软雅黑" panose="020B0503020204020204" pitchFamily="34" charset="-122"/>
                <a:ea typeface="微软雅黑" panose="020B0503020204020204" pitchFamily="34" charset="-122"/>
              </a:rPr>
              <a:t>运动神经功能障碍，瘫痪，感觉神经障碍</a:t>
            </a:r>
            <a:r>
              <a:rPr lang="zh-CN" altLang="en-US" sz="2000" dirty="0">
                <a:latin typeface="微软雅黑" panose="020B0503020204020204" pitchFamily="34" charset="-122"/>
                <a:ea typeface="微软雅黑" panose="020B0503020204020204" pitchFamily="34" charset="-122"/>
              </a:rPr>
              <a:t>；神经末梢感觉减退与接触已烷，锰和铅有关，导致腕垂病；接触有机磷酸盐化合物如对硫磷可影响神经系统功能 ；另外接触二硫化碳，可引起精神紊乱（精神病）</a:t>
            </a:r>
            <a:endParaRPr lang="zh-CN" altLang="en-US" sz="2000" dirty="0">
              <a:latin typeface="微软雅黑" panose="020B0503020204020204" pitchFamily="34" charset="-122"/>
              <a:ea typeface="微软雅黑" panose="020B0503020204020204" pitchFamily="34" charset="-122"/>
            </a:endParaRPr>
          </a:p>
        </p:txBody>
      </p:sp>
      <p:sp>
        <p:nvSpPr>
          <p:cNvPr id="2" name="文本占位符 1"/>
          <p:cNvSpPr>
            <a:spLocks noGrp="1"/>
          </p:cNvSpPr>
          <p:nvPr>
            <p:ph type="body" sz="quarter" idx="13"/>
          </p:nvPr>
        </p:nvSpPr>
        <p:spPr/>
        <p:txBody>
          <a:bodyPr/>
          <a:lstStyle/>
          <a:p>
            <a:r>
              <a:rPr lang="zh-CN" altLang="en-US" dirty="0"/>
              <a:t>危险化学品对人体的危害</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3253"/>
                                        </p:tgtEl>
                                        <p:attrNameLst>
                                          <p:attrName>style.visibility</p:attrName>
                                        </p:attrNameLst>
                                      </p:cBhvr>
                                      <p:to>
                                        <p:strVal val="visible"/>
                                      </p:to>
                                    </p:set>
                                    <p:animEffect transition="in" filter="randombar(horizontal)">
                                      <p:cBhvr>
                                        <p:cTn id="7" dur="500"/>
                                        <p:tgtEl>
                                          <p:spTgt spid="5325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par>
                                <p:cTn id="12" presetID="63" presetClass="path" presetSubtype="0" accel="50000" fill="hold" nodeType="withEffect">
                                  <p:stCondLst>
                                    <p:cond delay="0"/>
                                  </p:stCondLst>
                                  <p:childTnLst>
                                    <p:animMotion origin="layout" path="M -0.8793 4.44444E-6 L -1.45833E-6 4.44444E-6 " pathEditMode="relative" rAng="0" ptsTypes="AA">
                                      <p:cBhvr>
                                        <p:cTn id="13" dur="500" fill="hold"/>
                                        <p:tgtEl>
                                          <p:spTgt spid="19"/>
                                        </p:tgtEl>
                                        <p:attrNameLst>
                                          <p:attrName>ppt_x</p:attrName>
                                          <p:attrName>ppt_y</p:attrName>
                                        </p:attrNameLst>
                                      </p:cBhvr>
                                      <p:rCtr x="43971" y="0"/>
                                    </p:animMotion>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up)">
                                      <p:cBhvr>
                                        <p:cTn id="17"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3"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6385583" y="2468094"/>
            <a:ext cx="5853208" cy="4389906"/>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pic>
      <p:grpSp>
        <p:nvGrpSpPr>
          <p:cNvPr id="19" name="组合 18"/>
          <p:cNvGrpSpPr/>
          <p:nvPr/>
        </p:nvGrpSpPr>
        <p:grpSpPr bwMode="auto">
          <a:xfrm>
            <a:off x="765850" y="2468094"/>
            <a:ext cx="4434800" cy="855523"/>
            <a:chOff x="3779910" y="1722832"/>
            <a:chExt cx="3044388" cy="856237"/>
          </a:xfrm>
        </p:grpSpPr>
        <p:sp>
          <p:nvSpPr>
            <p:cNvPr id="20" name="矩形 19"/>
            <p:cNvSpPr/>
            <p:nvPr/>
          </p:nvSpPr>
          <p:spPr>
            <a:xfrm>
              <a:off x="3779912" y="1722832"/>
              <a:ext cx="3044386" cy="486596"/>
            </a:xfrm>
            <a:prstGeom prst="rect">
              <a:avLst/>
            </a:prstGeom>
            <a:solidFill>
              <a:schemeClr val="accent2">
                <a:lumMod val="50000"/>
              </a:schemeClr>
            </a:solidFill>
            <a:ln w="12700">
              <a:solidFill>
                <a:srgbClr val="843C0C"/>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b="1">
                <a:solidFill>
                  <a:srgbClr val="EB700B"/>
                </a:solidFill>
              </a:endParaRPr>
            </a:p>
          </p:txBody>
        </p:sp>
        <p:sp>
          <p:nvSpPr>
            <p:cNvPr id="22" name="TextBox 21"/>
            <p:cNvSpPr txBox="1"/>
            <p:nvPr/>
          </p:nvSpPr>
          <p:spPr>
            <a:xfrm>
              <a:off x="3779910" y="1747378"/>
              <a:ext cx="2815767" cy="831691"/>
            </a:xfrm>
            <a:prstGeom prst="rect">
              <a:avLst/>
            </a:prstGeom>
            <a:noFill/>
          </p:spPr>
          <p:txBody>
            <a:bodyPr wrap="square">
              <a:spAutoFit/>
            </a:bodyPr>
            <a:lstStyle/>
            <a:p>
              <a:pPr algn="ctr">
                <a:defRPr/>
              </a:pPr>
              <a:r>
                <a:rPr lang="zh-CN" altLang="en-US" sz="2400" b="1" dirty="0">
                  <a:solidFill>
                    <a:schemeClr val="bg1"/>
                  </a:solidFill>
                  <a:latin typeface="微软雅黑" panose="020B0503020204020204" pitchFamily="34" charset="-122"/>
                  <a:ea typeface="微软雅黑" panose="020B0503020204020204" pitchFamily="34" charset="-122"/>
                </a:rPr>
                <a:t>中毒对人体器官的影响</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
        <p:nvSpPr>
          <p:cNvPr id="25" name="Text Box 44"/>
          <p:cNvSpPr txBox="1">
            <a:spLocks noChangeArrowheads="1"/>
          </p:cNvSpPr>
          <p:nvPr/>
        </p:nvSpPr>
        <p:spPr bwMode="auto">
          <a:xfrm>
            <a:off x="765850" y="3039092"/>
            <a:ext cx="5619733" cy="299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342900" indent="-342900">
              <a:lnSpc>
                <a:spcPct val="135000"/>
              </a:lnSpc>
              <a:buFont typeface="Wingdings" panose="05000000000000000000" pitchFamily="2" charset="2"/>
              <a:buChar char="u"/>
            </a:pPr>
            <a:r>
              <a:rPr lang="zh-CN" altLang="en-US" sz="2000" b="1" dirty="0">
                <a:solidFill>
                  <a:srgbClr val="843C0C"/>
                </a:solidFill>
                <a:latin typeface="微软雅黑" panose="020B0503020204020204" pitchFamily="34" charset="-122"/>
                <a:ea typeface="微软雅黑" panose="020B0503020204020204" pitchFamily="34" charset="-122"/>
              </a:rPr>
              <a:t>生殖毒性</a:t>
            </a:r>
            <a:endParaRPr lang="zh-CN" altLang="en-US" sz="2000" b="1" dirty="0">
              <a:solidFill>
                <a:srgbClr val="843C0C"/>
              </a:solidFill>
              <a:latin typeface="微软雅黑" panose="020B0503020204020204" pitchFamily="34" charset="-122"/>
              <a:ea typeface="微软雅黑" panose="020B0503020204020204" pitchFamily="34" charset="-122"/>
            </a:endParaRPr>
          </a:p>
          <a:p>
            <a:pPr indent="0">
              <a:lnSpc>
                <a:spcPct val="135000"/>
              </a:lnSpc>
            </a:pPr>
            <a:r>
              <a:rPr lang="zh-CN" altLang="en-US" sz="2000" b="1" dirty="0">
                <a:solidFill>
                  <a:srgbClr val="843C0C"/>
                </a:solidFill>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接触一定的化学物质可能对生殖系统产生影响，</a:t>
            </a:r>
            <a:r>
              <a:rPr lang="zh-CN" altLang="en-US" sz="2000" b="1" dirty="0">
                <a:solidFill>
                  <a:srgbClr val="843C0C"/>
                </a:solidFill>
                <a:latin typeface="微软雅黑" panose="020B0503020204020204" pitchFamily="34" charset="-122"/>
                <a:ea typeface="微软雅黑" panose="020B0503020204020204" pitchFamily="34" charset="-122"/>
              </a:rPr>
              <a:t>导致男性不育，孕妇流产</a:t>
            </a:r>
            <a:r>
              <a:rPr lang="zh-CN" altLang="en-US" sz="2000" dirty="0">
                <a:latin typeface="微软雅黑" panose="020B0503020204020204" pitchFamily="34" charset="-122"/>
                <a:ea typeface="微软雅黑" panose="020B0503020204020204" pitchFamily="34" charset="-122"/>
              </a:rPr>
              <a:t>，如二溴化乙烯、苯、氯丁二烯、铅、有机溶剂和二硫化碳等化学物质与男性工人不育有关，流产与接触麻醉性气体、戊二醛、氯丁二烯、铅、有机溶剂、二硫化碳和氯乙烯等化学物质有关。</a:t>
            </a:r>
            <a:endParaRPr lang="zh-CN" altLang="en-US" sz="2000" dirty="0">
              <a:latin typeface="微软雅黑" panose="020B0503020204020204" pitchFamily="34" charset="-122"/>
              <a:ea typeface="微软雅黑" panose="020B0503020204020204" pitchFamily="34" charset="-122"/>
            </a:endParaRPr>
          </a:p>
        </p:txBody>
      </p:sp>
      <p:sp>
        <p:nvSpPr>
          <p:cNvPr id="2" name="文本占位符 1"/>
          <p:cNvSpPr>
            <a:spLocks noGrp="1"/>
          </p:cNvSpPr>
          <p:nvPr>
            <p:ph type="body" sz="quarter" idx="13"/>
          </p:nvPr>
        </p:nvSpPr>
        <p:spPr/>
        <p:txBody>
          <a:bodyPr/>
          <a:lstStyle/>
          <a:p>
            <a:r>
              <a:rPr lang="zh-CN" altLang="en-US" dirty="0"/>
              <a:t>危险化学品对人体的危害</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3253"/>
                                        </p:tgtEl>
                                        <p:attrNameLst>
                                          <p:attrName>style.visibility</p:attrName>
                                        </p:attrNameLst>
                                      </p:cBhvr>
                                      <p:to>
                                        <p:strVal val="visible"/>
                                      </p:to>
                                    </p:set>
                                    <p:animEffect transition="in" filter="randombar(horizontal)">
                                      <p:cBhvr>
                                        <p:cTn id="7" dur="500"/>
                                        <p:tgtEl>
                                          <p:spTgt spid="5325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par>
                                <p:cTn id="12" presetID="63" presetClass="path" presetSubtype="0" accel="50000" fill="hold" nodeType="withEffect">
                                  <p:stCondLst>
                                    <p:cond delay="0"/>
                                  </p:stCondLst>
                                  <p:childTnLst>
                                    <p:animMotion origin="layout" path="M -0.8793 -2.22222E-6 L -1.45833E-6 -2.22222E-6 " pathEditMode="relative" rAng="0" ptsTypes="AA">
                                      <p:cBhvr>
                                        <p:cTn id="13" dur="500" fill="hold"/>
                                        <p:tgtEl>
                                          <p:spTgt spid="19"/>
                                        </p:tgtEl>
                                        <p:attrNameLst>
                                          <p:attrName>ppt_x</p:attrName>
                                          <p:attrName>ppt_y</p:attrName>
                                        </p:attrNameLst>
                                      </p:cBhvr>
                                      <p:rCtr x="43971" y="0"/>
                                    </p:animMotion>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up)">
                                      <p:cBhvr>
                                        <p:cTn id="17"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lstStyle/>
          <a:p>
            <a:r>
              <a:rPr lang="zh-CN" altLang="en-US" dirty="0"/>
              <a:t>危险化学品对人体的危害</a:t>
            </a:r>
            <a:endParaRPr lang="zh-CN" altLang="en-US" dirty="0"/>
          </a:p>
        </p:txBody>
      </p:sp>
      <p:sp>
        <p:nvSpPr>
          <p:cNvPr id="3" name="灯片编号占位符 2"/>
          <p:cNvSpPr>
            <a:spLocks noGrp="1"/>
          </p:cNvSpPr>
          <p:nvPr>
            <p:ph type="sldNum" sz="quarter" idx="12"/>
          </p:nvPr>
        </p:nvSpPr>
        <p:spPr/>
        <p:txBody>
          <a:bodyPr/>
          <a:lstStyle/>
          <a:p>
            <a:fld id="{E90B57B3-00C1-462E-97B3-2A396444F17F}" type="slidenum">
              <a:rPr lang="zh-CN" altLang="en-US" smtClean="0"/>
            </a:fld>
            <a:endParaRPr lang="zh-CN" altLang="en-US"/>
          </a:p>
        </p:txBody>
      </p:sp>
      <p:sp>
        <p:nvSpPr>
          <p:cNvPr id="23" name="矩形 22"/>
          <p:cNvSpPr/>
          <p:nvPr/>
        </p:nvSpPr>
        <p:spPr>
          <a:xfrm>
            <a:off x="1045578" y="1606326"/>
            <a:ext cx="3059352" cy="445622"/>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a:solidFill>
                  <a:schemeClr val="bg1"/>
                </a:solidFill>
              </a:rPr>
              <a:t>毒物对人体的危害</a:t>
            </a:r>
            <a:endParaRPr lang="zh-CN" altLang="en-US" sz="2400" b="1" dirty="0">
              <a:solidFill>
                <a:schemeClr val="bg1"/>
              </a:solidFill>
            </a:endParaRPr>
          </a:p>
        </p:txBody>
      </p:sp>
      <p:sp>
        <p:nvSpPr>
          <p:cNvPr id="13" name="Text Box 44"/>
          <p:cNvSpPr txBox="1">
            <a:spLocks noChangeArrowheads="1"/>
          </p:cNvSpPr>
          <p:nvPr/>
        </p:nvSpPr>
        <p:spPr bwMode="auto">
          <a:xfrm>
            <a:off x="1045578" y="2118987"/>
            <a:ext cx="7535785" cy="464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indent="0">
              <a:lnSpc>
                <a:spcPct val="135000"/>
              </a:lnSpc>
            </a:pPr>
            <a:r>
              <a:rPr lang="zh-CN" altLang="en-US" sz="2000" dirty="0">
                <a:latin typeface="微软雅黑" panose="020B0503020204020204" pitchFamily="34" charset="-122"/>
                <a:ea typeface="微软雅黑" panose="020B0503020204020204" pitchFamily="34" charset="-122"/>
              </a:rPr>
              <a:t>有毒物质对人体的危害主要为引起中毒。</a:t>
            </a:r>
            <a:endParaRPr lang="zh-CN" altLang="en-US" sz="2000" dirty="0">
              <a:latin typeface="微软雅黑" panose="020B0503020204020204" pitchFamily="34" charset="-122"/>
              <a:ea typeface="微软雅黑" panose="020B0503020204020204" pitchFamily="34" charset="-122"/>
            </a:endParaRPr>
          </a:p>
        </p:txBody>
      </p:sp>
      <p:grpSp>
        <p:nvGrpSpPr>
          <p:cNvPr id="6" name="组合 5"/>
          <p:cNvGrpSpPr/>
          <p:nvPr/>
        </p:nvGrpSpPr>
        <p:grpSpPr>
          <a:xfrm>
            <a:off x="1573779" y="3369717"/>
            <a:ext cx="1371316" cy="1358178"/>
            <a:chOff x="1261608" y="3251922"/>
            <a:chExt cx="1371316" cy="1358178"/>
          </a:xfrm>
        </p:grpSpPr>
        <p:sp>
          <p:nvSpPr>
            <p:cNvPr id="4" name="椭圆 3"/>
            <p:cNvSpPr/>
            <p:nvPr/>
          </p:nvSpPr>
          <p:spPr>
            <a:xfrm>
              <a:off x="1261608" y="3251922"/>
              <a:ext cx="1371316" cy="1358178"/>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573779" y="3515512"/>
              <a:ext cx="697627" cy="830997"/>
            </a:xfrm>
            <a:prstGeom prst="rect">
              <a:avLst/>
            </a:prstGeom>
          </p:spPr>
          <p:txBody>
            <a:bodyPr wrap="none">
              <a:spAutoFit/>
            </a:bodyPr>
            <a:lstStyle/>
            <a:p>
              <a:pPr>
                <a:lnSpc>
                  <a:spcPct val="120000"/>
                </a:lnSpc>
                <a:buClr>
                  <a:srgbClr val="FF0000"/>
                </a:buClr>
              </a:pPr>
              <a:r>
                <a:rPr lang="zh-CN" altLang="zh-CN" sz="2000" b="1" dirty="0">
                  <a:solidFill>
                    <a:schemeClr val="bg1"/>
                  </a:solidFill>
                </a:rPr>
                <a:t>引起</a:t>
              </a:r>
              <a:endParaRPr lang="en-US" altLang="zh-CN" sz="2000" b="1" dirty="0">
                <a:solidFill>
                  <a:schemeClr val="bg1"/>
                </a:solidFill>
              </a:endParaRPr>
            </a:p>
            <a:p>
              <a:pPr>
                <a:lnSpc>
                  <a:spcPct val="120000"/>
                </a:lnSpc>
                <a:buClr>
                  <a:srgbClr val="FF0000"/>
                </a:buClr>
              </a:pPr>
              <a:r>
                <a:rPr lang="zh-CN" altLang="zh-CN" sz="2000" b="1" dirty="0">
                  <a:solidFill>
                    <a:schemeClr val="bg1"/>
                  </a:solidFill>
                </a:rPr>
                <a:t>刺激</a:t>
              </a:r>
              <a:endParaRPr lang="zh-CN" altLang="zh-CN" sz="2000" b="1" dirty="0">
                <a:solidFill>
                  <a:schemeClr val="bg1"/>
                </a:solidFill>
              </a:endParaRPr>
            </a:p>
          </p:txBody>
        </p:sp>
      </p:grpSp>
      <p:grpSp>
        <p:nvGrpSpPr>
          <p:cNvPr id="25" name="组合 24"/>
          <p:cNvGrpSpPr/>
          <p:nvPr/>
        </p:nvGrpSpPr>
        <p:grpSpPr>
          <a:xfrm>
            <a:off x="2540100" y="4834537"/>
            <a:ext cx="1371316" cy="1358178"/>
            <a:chOff x="1261608" y="3251922"/>
            <a:chExt cx="1371316" cy="1358178"/>
          </a:xfrm>
          <a:solidFill>
            <a:schemeClr val="accent2">
              <a:lumMod val="50000"/>
            </a:schemeClr>
          </a:solidFill>
        </p:grpSpPr>
        <p:sp>
          <p:nvSpPr>
            <p:cNvPr id="26" name="椭圆 25"/>
            <p:cNvSpPr/>
            <p:nvPr/>
          </p:nvSpPr>
          <p:spPr>
            <a:xfrm>
              <a:off x="1261608" y="3251922"/>
              <a:ext cx="1371316" cy="13581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1595558" y="3761856"/>
              <a:ext cx="697627" cy="428835"/>
            </a:xfrm>
            <a:prstGeom prst="rect">
              <a:avLst/>
            </a:prstGeom>
            <a:grpFill/>
          </p:spPr>
          <p:txBody>
            <a:bodyPr wrap="none">
              <a:spAutoFit/>
            </a:bodyPr>
            <a:lstStyle/>
            <a:p>
              <a:pPr>
                <a:lnSpc>
                  <a:spcPct val="120000"/>
                </a:lnSpc>
                <a:buClr>
                  <a:srgbClr val="FF0000"/>
                </a:buClr>
              </a:pPr>
              <a:r>
                <a:rPr lang="zh-CN" altLang="en-US" sz="2000" b="1" dirty="0">
                  <a:solidFill>
                    <a:schemeClr val="bg1"/>
                  </a:solidFill>
                </a:rPr>
                <a:t>过敏</a:t>
              </a:r>
              <a:endParaRPr lang="zh-CN" altLang="zh-CN" sz="2000" b="1" dirty="0">
                <a:solidFill>
                  <a:schemeClr val="bg1"/>
                </a:solidFill>
              </a:endParaRPr>
            </a:p>
          </p:txBody>
        </p:sp>
      </p:grpSp>
      <p:grpSp>
        <p:nvGrpSpPr>
          <p:cNvPr id="28" name="组合 27"/>
          <p:cNvGrpSpPr/>
          <p:nvPr/>
        </p:nvGrpSpPr>
        <p:grpSpPr>
          <a:xfrm>
            <a:off x="3571677" y="3369717"/>
            <a:ext cx="1371316" cy="1358178"/>
            <a:chOff x="1261608" y="3251922"/>
            <a:chExt cx="1371316" cy="1358178"/>
          </a:xfrm>
        </p:grpSpPr>
        <p:sp>
          <p:nvSpPr>
            <p:cNvPr id="29" name="椭圆 28"/>
            <p:cNvSpPr/>
            <p:nvPr/>
          </p:nvSpPr>
          <p:spPr>
            <a:xfrm>
              <a:off x="1261608" y="3251922"/>
              <a:ext cx="1371316" cy="1358178"/>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1572255" y="3720501"/>
              <a:ext cx="697627" cy="428835"/>
            </a:xfrm>
            <a:prstGeom prst="rect">
              <a:avLst/>
            </a:prstGeom>
          </p:spPr>
          <p:txBody>
            <a:bodyPr wrap="none">
              <a:spAutoFit/>
            </a:bodyPr>
            <a:lstStyle/>
            <a:p>
              <a:pPr>
                <a:lnSpc>
                  <a:spcPct val="120000"/>
                </a:lnSpc>
                <a:buClr>
                  <a:srgbClr val="FF0000"/>
                </a:buClr>
              </a:pPr>
              <a:r>
                <a:rPr lang="zh-CN" altLang="en-US" sz="2000" b="1" dirty="0">
                  <a:solidFill>
                    <a:schemeClr val="bg1"/>
                  </a:solidFill>
                </a:rPr>
                <a:t>缺氧</a:t>
              </a:r>
              <a:endParaRPr lang="zh-CN" altLang="en-US" sz="2000" b="1" dirty="0">
                <a:solidFill>
                  <a:schemeClr val="bg1"/>
                </a:solidFill>
              </a:endParaRPr>
            </a:p>
          </p:txBody>
        </p:sp>
      </p:grpSp>
      <p:grpSp>
        <p:nvGrpSpPr>
          <p:cNvPr id="31" name="组合 30"/>
          <p:cNvGrpSpPr/>
          <p:nvPr/>
        </p:nvGrpSpPr>
        <p:grpSpPr>
          <a:xfrm>
            <a:off x="5569575" y="3369717"/>
            <a:ext cx="1371316" cy="1358178"/>
            <a:chOff x="1261608" y="3251922"/>
            <a:chExt cx="1371316" cy="1358178"/>
          </a:xfrm>
        </p:grpSpPr>
        <p:sp>
          <p:nvSpPr>
            <p:cNvPr id="32" name="椭圆 31"/>
            <p:cNvSpPr/>
            <p:nvPr/>
          </p:nvSpPr>
          <p:spPr>
            <a:xfrm>
              <a:off x="1261608" y="3251922"/>
              <a:ext cx="1371316" cy="1358178"/>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1573779" y="3515512"/>
              <a:ext cx="697627" cy="830997"/>
            </a:xfrm>
            <a:prstGeom prst="rect">
              <a:avLst/>
            </a:prstGeom>
          </p:spPr>
          <p:txBody>
            <a:bodyPr wrap="none">
              <a:spAutoFit/>
            </a:bodyPr>
            <a:lstStyle/>
            <a:p>
              <a:pPr>
                <a:lnSpc>
                  <a:spcPct val="120000"/>
                </a:lnSpc>
                <a:buClr>
                  <a:srgbClr val="FF0000"/>
                </a:buClr>
              </a:pPr>
              <a:r>
                <a:rPr lang="zh-CN" altLang="en-US" sz="2000" b="1" dirty="0">
                  <a:solidFill>
                    <a:schemeClr val="bg1"/>
                  </a:solidFill>
                </a:rPr>
                <a:t>全身</a:t>
              </a:r>
              <a:endParaRPr lang="en-US" altLang="zh-CN" sz="2000" b="1" dirty="0">
                <a:solidFill>
                  <a:schemeClr val="bg1"/>
                </a:solidFill>
              </a:endParaRPr>
            </a:p>
            <a:p>
              <a:pPr>
                <a:lnSpc>
                  <a:spcPct val="120000"/>
                </a:lnSpc>
                <a:buClr>
                  <a:srgbClr val="FF0000"/>
                </a:buClr>
              </a:pPr>
              <a:r>
                <a:rPr lang="zh-CN" altLang="en-US" sz="2000" b="1" dirty="0">
                  <a:solidFill>
                    <a:schemeClr val="bg1"/>
                  </a:solidFill>
                </a:rPr>
                <a:t>中毒</a:t>
              </a:r>
              <a:endParaRPr lang="zh-CN" altLang="en-US" sz="2000" b="1" dirty="0">
                <a:solidFill>
                  <a:schemeClr val="bg1"/>
                </a:solidFill>
              </a:endParaRPr>
            </a:p>
          </p:txBody>
        </p:sp>
      </p:grpSp>
      <p:grpSp>
        <p:nvGrpSpPr>
          <p:cNvPr id="34" name="组合 33"/>
          <p:cNvGrpSpPr/>
          <p:nvPr/>
        </p:nvGrpSpPr>
        <p:grpSpPr>
          <a:xfrm>
            <a:off x="4505796" y="4834537"/>
            <a:ext cx="1371316" cy="1358178"/>
            <a:chOff x="1261608" y="3251922"/>
            <a:chExt cx="1371316" cy="1358178"/>
          </a:xfrm>
          <a:solidFill>
            <a:schemeClr val="accent2">
              <a:lumMod val="50000"/>
            </a:schemeClr>
          </a:solidFill>
        </p:grpSpPr>
        <p:sp>
          <p:nvSpPr>
            <p:cNvPr id="35" name="椭圆 34"/>
            <p:cNvSpPr/>
            <p:nvPr/>
          </p:nvSpPr>
          <p:spPr>
            <a:xfrm>
              <a:off x="1261608" y="3251922"/>
              <a:ext cx="1371316" cy="13581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1477825" y="3577191"/>
              <a:ext cx="954107" cy="798167"/>
            </a:xfrm>
            <a:prstGeom prst="rect">
              <a:avLst/>
            </a:prstGeom>
            <a:grpFill/>
          </p:spPr>
          <p:txBody>
            <a:bodyPr wrap="none">
              <a:spAutoFit/>
            </a:bodyPr>
            <a:lstStyle/>
            <a:p>
              <a:pPr algn="ctr">
                <a:lnSpc>
                  <a:spcPct val="120000"/>
                </a:lnSpc>
                <a:buClr>
                  <a:srgbClr val="FF0000"/>
                </a:buClr>
              </a:pPr>
              <a:r>
                <a:rPr lang="zh-CN" altLang="en-US" sz="2000" b="1" dirty="0">
                  <a:solidFill>
                    <a:schemeClr val="bg1"/>
                  </a:solidFill>
                </a:rPr>
                <a:t>昏迷和</a:t>
              </a:r>
              <a:endParaRPr lang="en-US" altLang="zh-CN" sz="2000" b="1" dirty="0">
                <a:solidFill>
                  <a:schemeClr val="bg1"/>
                </a:solidFill>
              </a:endParaRPr>
            </a:p>
            <a:p>
              <a:pPr algn="ctr">
                <a:lnSpc>
                  <a:spcPct val="120000"/>
                </a:lnSpc>
                <a:buClr>
                  <a:srgbClr val="FF0000"/>
                </a:buClr>
              </a:pPr>
              <a:r>
                <a:rPr lang="zh-CN" altLang="en-US" sz="2000" b="1" dirty="0">
                  <a:solidFill>
                    <a:schemeClr val="bg1"/>
                  </a:solidFill>
                </a:rPr>
                <a:t>麻醉</a:t>
              </a:r>
              <a:endParaRPr lang="zh-CN" altLang="en-US" sz="2000" b="1" dirty="0">
                <a:solidFill>
                  <a:schemeClr val="bg1"/>
                </a:solidFill>
              </a:endParaRPr>
            </a:p>
          </p:txBody>
        </p:sp>
      </p:grpSp>
      <p:grpSp>
        <p:nvGrpSpPr>
          <p:cNvPr id="37" name="组合 36"/>
          <p:cNvGrpSpPr/>
          <p:nvPr/>
        </p:nvGrpSpPr>
        <p:grpSpPr>
          <a:xfrm>
            <a:off x="6471492" y="4834537"/>
            <a:ext cx="1371316" cy="1358178"/>
            <a:chOff x="1261608" y="3251922"/>
            <a:chExt cx="1371316" cy="1358178"/>
          </a:xfrm>
          <a:solidFill>
            <a:schemeClr val="accent2">
              <a:lumMod val="50000"/>
            </a:schemeClr>
          </a:solidFill>
        </p:grpSpPr>
        <p:sp>
          <p:nvSpPr>
            <p:cNvPr id="38" name="椭圆 37"/>
            <p:cNvSpPr/>
            <p:nvPr/>
          </p:nvSpPr>
          <p:spPr>
            <a:xfrm>
              <a:off x="1261608" y="3251922"/>
              <a:ext cx="1371316" cy="13581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1611071" y="3744210"/>
              <a:ext cx="697627" cy="428835"/>
            </a:xfrm>
            <a:prstGeom prst="rect">
              <a:avLst/>
            </a:prstGeom>
            <a:grpFill/>
          </p:spPr>
          <p:txBody>
            <a:bodyPr wrap="none">
              <a:spAutoFit/>
            </a:bodyPr>
            <a:lstStyle/>
            <a:p>
              <a:pPr>
                <a:lnSpc>
                  <a:spcPct val="120000"/>
                </a:lnSpc>
                <a:buClr>
                  <a:srgbClr val="FF0000"/>
                </a:buClr>
              </a:pPr>
              <a:r>
                <a:rPr lang="zh-CN" altLang="en-US" sz="2000" b="1" dirty="0">
                  <a:solidFill>
                    <a:schemeClr val="bg1"/>
                  </a:solidFill>
                </a:rPr>
                <a:t>致癌</a:t>
              </a:r>
              <a:endParaRPr lang="zh-CN" altLang="en-US" sz="2000" b="1" dirty="0">
                <a:solidFill>
                  <a:schemeClr val="bg1"/>
                </a:solidFill>
              </a:endParaRPr>
            </a:p>
          </p:txBody>
        </p:sp>
      </p:grpSp>
      <p:grpSp>
        <p:nvGrpSpPr>
          <p:cNvPr id="40" name="组合 39"/>
          <p:cNvGrpSpPr/>
          <p:nvPr/>
        </p:nvGrpSpPr>
        <p:grpSpPr>
          <a:xfrm>
            <a:off x="9586448" y="3369717"/>
            <a:ext cx="1371316" cy="1358178"/>
            <a:chOff x="1261608" y="3251922"/>
            <a:chExt cx="1371316" cy="1358178"/>
          </a:xfrm>
        </p:grpSpPr>
        <p:sp>
          <p:nvSpPr>
            <p:cNvPr id="41" name="椭圆 40"/>
            <p:cNvSpPr/>
            <p:nvPr/>
          </p:nvSpPr>
          <p:spPr>
            <a:xfrm>
              <a:off x="1261608" y="3251922"/>
              <a:ext cx="1371316" cy="1358178"/>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1594736" y="3351170"/>
              <a:ext cx="697627" cy="798167"/>
            </a:xfrm>
            <a:prstGeom prst="rect">
              <a:avLst/>
            </a:prstGeom>
          </p:spPr>
          <p:txBody>
            <a:bodyPr wrap="none">
              <a:spAutoFit/>
            </a:bodyPr>
            <a:lstStyle/>
            <a:p>
              <a:pPr>
                <a:lnSpc>
                  <a:spcPct val="120000"/>
                </a:lnSpc>
                <a:buClr>
                  <a:srgbClr val="FF0000"/>
                </a:buClr>
              </a:pPr>
              <a:endParaRPr lang="zh-CN" altLang="en-US" sz="2000" b="1" dirty="0">
                <a:solidFill>
                  <a:schemeClr val="bg1"/>
                </a:solidFill>
              </a:endParaRPr>
            </a:p>
            <a:p>
              <a:pPr>
                <a:lnSpc>
                  <a:spcPct val="120000"/>
                </a:lnSpc>
                <a:buClr>
                  <a:srgbClr val="FF0000"/>
                </a:buClr>
              </a:pPr>
              <a:r>
                <a:rPr lang="zh-CN" altLang="en-US" sz="2000" b="1" dirty="0">
                  <a:solidFill>
                    <a:schemeClr val="bg1"/>
                  </a:solidFill>
                </a:rPr>
                <a:t>尘肺</a:t>
              </a:r>
              <a:endParaRPr lang="zh-CN" altLang="en-US" sz="2000" b="1" dirty="0">
                <a:solidFill>
                  <a:schemeClr val="bg1"/>
                </a:solidFill>
              </a:endParaRPr>
            </a:p>
          </p:txBody>
        </p:sp>
      </p:grpSp>
      <p:grpSp>
        <p:nvGrpSpPr>
          <p:cNvPr id="43" name="组合 42"/>
          <p:cNvGrpSpPr/>
          <p:nvPr/>
        </p:nvGrpSpPr>
        <p:grpSpPr>
          <a:xfrm>
            <a:off x="7567474" y="3369717"/>
            <a:ext cx="1371316" cy="1358178"/>
            <a:chOff x="1261608" y="3251922"/>
            <a:chExt cx="1371316" cy="1358178"/>
          </a:xfrm>
        </p:grpSpPr>
        <p:sp>
          <p:nvSpPr>
            <p:cNvPr id="44" name="椭圆 43"/>
            <p:cNvSpPr/>
            <p:nvPr/>
          </p:nvSpPr>
          <p:spPr>
            <a:xfrm>
              <a:off x="1261608" y="3251922"/>
              <a:ext cx="1371316" cy="1358178"/>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1596276" y="3716593"/>
              <a:ext cx="697627" cy="428835"/>
            </a:xfrm>
            <a:prstGeom prst="rect">
              <a:avLst/>
            </a:prstGeom>
          </p:spPr>
          <p:txBody>
            <a:bodyPr wrap="none">
              <a:spAutoFit/>
            </a:bodyPr>
            <a:lstStyle/>
            <a:p>
              <a:pPr>
                <a:lnSpc>
                  <a:spcPct val="120000"/>
                </a:lnSpc>
                <a:buClr>
                  <a:srgbClr val="FF0000"/>
                </a:buClr>
              </a:pPr>
              <a:r>
                <a:rPr lang="zh-CN" altLang="en-US" sz="2000" b="1" dirty="0">
                  <a:solidFill>
                    <a:schemeClr val="bg1"/>
                  </a:solidFill>
                </a:rPr>
                <a:t>致畸</a:t>
              </a:r>
              <a:endParaRPr lang="zh-CN" altLang="en-US" sz="2000" b="1" dirty="0">
                <a:solidFill>
                  <a:schemeClr val="bg1"/>
                </a:solidFill>
              </a:endParaRPr>
            </a:p>
          </p:txBody>
        </p:sp>
      </p:grpSp>
      <p:grpSp>
        <p:nvGrpSpPr>
          <p:cNvPr id="46" name="组合 45"/>
          <p:cNvGrpSpPr/>
          <p:nvPr/>
        </p:nvGrpSpPr>
        <p:grpSpPr>
          <a:xfrm>
            <a:off x="8437187" y="4834537"/>
            <a:ext cx="1371316" cy="1358178"/>
            <a:chOff x="1261608" y="3251922"/>
            <a:chExt cx="1371316" cy="1358178"/>
          </a:xfrm>
          <a:solidFill>
            <a:schemeClr val="accent2">
              <a:lumMod val="50000"/>
            </a:schemeClr>
          </a:solidFill>
        </p:grpSpPr>
        <p:sp>
          <p:nvSpPr>
            <p:cNvPr id="47" name="椭圆 46"/>
            <p:cNvSpPr/>
            <p:nvPr/>
          </p:nvSpPr>
          <p:spPr>
            <a:xfrm>
              <a:off x="1261608" y="3251922"/>
              <a:ext cx="1371316" cy="13581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a:off x="1470212" y="3706130"/>
              <a:ext cx="954107" cy="428835"/>
            </a:xfrm>
            <a:prstGeom prst="rect">
              <a:avLst/>
            </a:prstGeom>
            <a:grpFill/>
          </p:spPr>
          <p:txBody>
            <a:bodyPr wrap="none">
              <a:spAutoFit/>
            </a:bodyPr>
            <a:lstStyle/>
            <a:p>
              <a:pPr>
                <a:lnSpc>
                  <a:spcPct val="120000"/>
                </a:lnSpc>
                <a:buClr>
                  <a:srgbClr val="FF0000"/>
                </a:buClr>
              </a:pPr>
              <a:r>
                <a:rPr lang="zh-CN" altLang="en-US" sz="2000" b="1" dirty="0">
                  <a:solidFill>
                    <a:schemeClr val="bg1"/>
                  </a:solidFill>
                </a:rPr>
                <a:t>致突变</a:t>
              </a:r>
              <a:endParaRPr lang="zh-CN" altLang="en-US" sz="2000" b="1" dirty="0">
                <a:solidFill>
                  <a:schemeClr val="bg1"/>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63" presetClass="path" presetSubtype="0" accel="50000" fill="hold" grpId="1" nodeType="withEffect">
                                      <p:stCondLst>
                                        <p:cond delay="0"/>
                                      </p:stCondLst>
                                      <p:childTnLst>
                                        <p:animMotion origin="layout" path="M -0.8793 -2.22222E-6 L -1.45833E-6 -2.22222E-6 " pathEditMode="relative" rAng="0" ptsTypes="AA">
                                          <p:cBhvr>
                                            <p:cTn id="9" dur="500" fill="hold"/>
                                            <p:tgtEl>
                                              <p:spTgt spid="23"/>
                                            </p:tgtEl>
                                            <p:attrNameLst>
                                              <p:attrName>ppt_x</p:attrName>
                                              <p:attrName>ppt_y</p:attrName>
                                            </p:attrNameLst>
                                          </p:cBhvr>
                                          <p:rCtr x="43971" y="0"/>
                                        </p:animMotion>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up)">
                                          <p:cBhvr>
                                            <p:cTn id="13" dur="1000"/>
                                            <p:tgtEl>
                                              <p:spTgt spid="13"/>
                                            </p:tgtEl>
                                          </p:cBhvr>
                                        </p:animEffect>
                                      </p:childTnLst>
                                    </p:cTn>
                                  </p:par>
                                </p:childTnLst>
                              </p:cTn>
                            </p:par>
                            <p:par>
                              <p:cTn id="14" fill="hold">
                                <p:stCondLst>
                                  <p:cond delay="1500"/>
                                </p:stCondLst>
                                <p:childTnLst>
                                  <p:par>
                                    <p:cTn id="15" presetID="2" presetClass="entr" presetSubtype="8" accel="50000" fill="hold" nodeType="afterEffect" p14:presetBounceEnd="50000">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14:bounceEnd="50000">
                                          <p:cBhvr additive="base">
                                            <p:cTn id="17" dur="1000" fill="hold"/>
                                            <p:tgtEl>
                                              <p:spTgt spid="6"/>
                                            </p:tgtEl>
                                            <p:attrNameLst>
                                              <p:attrName>ppt_x</p:attrName>
                                            </p:attrNameLst>
                                          </p:cBhvr>
                                          <p:tavLst>
                                            <p:tav tm="0">
                                              <p:val>
                                                <p:strVal val="0-#ppt_w/2"/>
                                              </p:val>
                                            </p:tav>
                                            <p:tav tm="100000">
                                              <p:val>
                                                <p:strVal val="#ppt_x"/>
                                              </p:val>
                                            </p:tav>
                                          </p:tavLst>
                                        </p:anim>
                                        <p:anim calcmode="lin" valueType="num" p14:bounceEnd="50000">
                                          <p:cBhvr additive="base">
                                            <p:cTn id="18" dur="1000" fill="hold"/>
                                            <p:tgtEl>
                                              <p:spTgt spid="6"/>
                                            </p:tgtEl>
                                            <p:attrNameLst>
                                              <p:attrName>ppt_y</p:attrName>
                                            </p:attrNameLst>
                                          </p:cBhvr>
                                          <p:tavLst>
                                            <p:tav tm="0">
                                              <p:val>
                                                <p:strVal val="#ppt_y"/>
                                              </p:val>
                                            </p:tav>
                                            <p:tav tm="100000">
                                              <p:val>
                                                <p:strVal val="#ppt_y"/>
                                              </p:val>
                                            </p:tav>
                                          </p:tavLst>
                                        </p:anim>
                                      </p:childTnLst>
                                    </p:cTn>
                                  </p:par>
                                  <p:par>
                                    <p:cTn id="19" presetID="2" presetClass="entr" presetSubtype="8" accel="50000" fill="hold" nodeType="withEffect" p14:presetBounceEnd="50000">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14:bounceEnd="50000">
                                          <p:cBhvr additive="base">
                                            <p:cTn id="21" dur="1000" fill="hold"/>
                                            <p:tgtEl>
                                              <p:spTgt spid="28"/>
                                            </p:tgtEl>
                                            <p:attrNameLst>
                                              <p:attrName>ppt_x</p:attrName>
                                            </p:attrNameLst>
                                          </p:cBhvr>
                                          <p:tavLst>
                                            <p:tav tm="0">
                                              <p:val>
                                                <p:strVal val="0-#ppt_w/2"/>
                                              </p:val>
                                            </p:tav>
                                            <p:tav tm="100000">
                                              <p:val>
                                                <p:strVal val="#ppt_x"/>
                                              </p:val>
                                            </p:tav>
                                          </p:tavLst>
                                        </p:anim>
                                        <p:anim calcmode="lin" valueType="num" p14:bounceEnd="50000">
                                          <p:cBhvr additive="base">
                                            <p:cTn id="22" dur="10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8" accel="50000" fill="hold" nodeType="withEffect" p14:presetBounceEnd="50000">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14:bounceEnd="50000">
                                          <p:cBhvr additive="base">
                                            <p:cTn id="25" dur="1000" fill="hold"/>
                                            <p:tgtEl>
                                              <p:spTgt spid="31"/>
                                            </p:tgtEl>
                                            <p:attrNameLst>
                                              <p:attrName>ppt_x</p:attrName>
                                            </p:attrNameLst>
                                          </p:cBhvr>
                                          <p:tavLst>
                                            <p:tav tm="0">
                                              <p:val>
                                                <p:strVal val="0-#ppt_w/2"/>
                                              </p:val>
                                            </p:tav>
                                            <p:tav tm="100000">
                                              <p:val>
                                                <p:strVal val="#ppt_x"/>
                                              </p:val>
                                            </p:tav>
                                          </p:tavLst>
                                        </p:anim>
                                        <p:anim calcmode="lin" valueType="num" p14:bounceEnd="50000">
                                          <p:cBhvr additive="base">
                                            <p:cTn id="26" dur="1000" fill="hold"/>
                                            <p:tgtEl>
                                              <p:spTgt spid="31"/>
                                            </p:tgtEl>
                                            <p:attrNameLst>
                                              <p:attrName>ppt_y</p:attrName>
                                            </p:attrNameLst>
                                          </p:cBhvr>
                                          <p:tavLst>
                                            <p:tav tm="0">
                                              <p:val>
                                                <p:strVal val="#ppt_y"/>
                                              </p:val>
                                            </p:tav>
                                            <p:tav tm="100000">
                                              <p:val>
                                                <p:strVal val="#ppt_y"/>
                                              </p:val>
                                            </p:tav>
                                          </p:tavLst>
                                        </p:anim>
                                      </p:childTnLst>
                                    </p:cTn>
                                  </p:par>
                                  <p:par>
                                    <p:cTn id="27" presetID="2" presetClass="entr" presetSubtype="8" accel="50000" fill="hold" nodeType="withEffect" p14:presetBounceEnd="50000">
                                      <p:stCondLst>
                                        <p:cond delay="0"/>
                                      </p:stCondLst>
                                      <p:childTnLst>
                                        <p:set>
                                          <p:cBhvr>
                                            <p:cTn id="28" dur="1" fill="hold">
                                              <p:stCondLst>
                                                <p:cond delay="0"/>
                                              </p:stCondLst>
                                            </p:cTn>
                                            <p:tgtEl>
                                              <p:spTgt spid="40"/>
                                            </p:tgtEl>
                                            <p:attrNameLst>
                                              <p:attrName>style.visibility</p:attrName>
                                            </p:attrNameLst>
                                          </p:cBhvr>
                                          <p:to>
                                            <p:strVal val="visible"/>
                                          </p:to>
                                        </p:set>
                                        <p:anim calcmode="lin" valueType="num" p14:bounceEnd="50000">
                                          <p:cBhvr additive="base">
                                            <p:cTn id="29" dur="1000" fill="hold"/>
                                            <p:tgtEl>
                                              <p:spTgt spid="40"/>
                                            </p:tgtEl>
                                            <p:attrNameLst>
                                              <p:attrName>ppt_x</p:attrName>
                                            </p:attrNameLst>
                                          </p:cBhvr>
                                          <p:tavLst>
                                            <p:tav tm="0">
                                              <p:val>
                                                <p:strVal val="0-#ppt_w/2"/>
                                              </p:val>
                                            </p:tav>
                                            <p:tav tm="100000">
                                              <p:val>
                                                <p:strVal val="#ppt_x"/>
                                              </p:val>
                                            </p:tav>
                                          </p:tavLst>
                                        </p:anim>
                                        <p:anim calcmode="lin" valueType="num" p14:bounceEnd="50000">
                                          <p:cBhvr additive="base">
                                            <p:cTn id="30" dur="1000" fill="hold"/>
                                            <p:tgtEl>
                                              <p:spTgt spid="40"/>
                                            </p:tgtEl>
                                            <p:attrNameLst>
                                              <p:attrName>ppt_y</p:attrName>
                                            </p:attrNameLst>
                                          </p:cBhvr>
                                          <p:tavLst>
                                            <p:tav tm="0">
                                              <p:val>
                                                <p:strVal val="#ppt_y"/>
                                              </p:val>
                                            </p:tav>
                                            <p:tav tm="100000">
                                              <p:val>
                                                <p:strVal val="#ppt_y"/>
                                              </p:val>
                                            </p:tav>
                                          </p:tavLst>
                                        </p:anim>
                                      </p:childTnLst>
                                    </p:cTn>
                                  </p:par>
                                  <p:par>
                                    <p:cTn id="31" presetID="2" presetClass="entr" presetSubtype="8" accel="50000" fill="hold" nodeType="withEffect" p14:presetBounceEnd="50000">
                                      <p:stCondLst>
                                        <p:cond delay="0"/>
                                      </p:stCondLst>
                                      <p:childTnLst>
                                        <p:set>
                                          <p:cBhvr>
                                            <p:cTn id="32" dur="1" fill="hold">
                                              <p:stCondLst>
                                                <p:cond delay="0"/>
                                              </p:stCondLst>
                                            </p:cTn>
                                            <p:tgtEl>
                                              <p:spTgt spid="43"/>
                                            </p:tgtEl>
                                            <p:attrNameLst>
                                              <p:attrName>style.visibility</p:attrName>
                                            </p:attrNameLst>
                                          </p:cBhvr>
                                          <p:to>
                                            <p:strVal val="visible"/>
                                          </p:to>
                                        </p:set>
                                        <p:anim calcmode="lin" valueType="num" p14:bounceEnd="50000">
                                          <p:cBhvr additive="base">
                                            <p:cTn id="33" dur="1000" fill="hold"/>
                                            <p:tgtEl>
                                              <p:spTgt spid="43"/>
                                            </p:tgtEl>
                                            <p:attrNameLst>
                                              <p:attrName>ppt_x</p:attrName>
                                            </p:attrNameLst>
                                          </p:cBhvr>
                                          <p:tavLst>
                                            <p:tav tm="0">
                                              <p:val>
                                                <p:strVal val="0-#ppt_w/2"/>
                                              </p:val>
                                            </p:tav>
                                            <p:tav tm="100000">
                                              <p:val>
                                                <p:strVal val="#ppt_x"/>
                                              </p:val>
                                            </p:tav>
                                          </p:tavLst>
                                        </p:anim>
                                        <p:anim calcmode="lin" valueType="num" p14:bounceEnd="50000">
                                          <p:cBhvr additive="base">
                                            <p:cTn id="34" dur="1000" fill="hold"/>
                                            <p:tgtEl>
                                              <p:spTgt spid="43"/>
                                            </p:tgtEl>
                                            <p:attrNameLst>
                                              <p:attrName>ppt_y</p:attrName>
                                            </p:attrNameLst>
                                          </p:cBhvr>
                                          <p:tavLst>
                                            <p:tav tm="0">
                                              <p:val>
                                                <p:strVal val="#ppt_y"/>
                                              </p:val>
                                            </p:tav>
                                            <p:tav tm="100000">
                                              <p:val>
                                                <p:strVal val="#ppt_y"/>
                                              </p:val>
                                            </p:tav>
                                          </p:tavLst>
                                        </p:anim>
                                      </p:childTnLst>
                                    </p:cTn>
                                  </p:par>
                                </p:childTnLst>
                              </p:cTn>
                            </p:par>
                            <p:par>
                              <p:cTn id="35" fill="hold">
                                <p:stCondLst>
                                  <p:cond delay="2500"/>
                                </p:stCondLst>
                                <p:childTnLst>
                                  <p:par>
                                    <p:cTn id="36" presetID="2" presetClass="entr" presetSubtype="8" accel="50000" fill="hold" nodeType="afterEffect" p14:presetBounceEnd="50000">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14:bounceEnd="50000">
                                          <p:cBhvr additive="base">
                                            <p:cTn id="38" dur="1000" fill="hold"/>
                                            <p:tgtEl>
                                              <p:spTgt spid="25"/>
                                            </p:tgtEl>
                                            <p:attrNameLst>
                                              <p:attrName>ppt_x</p:attrName>
                                            </p:attrNameLst>
                                          </p:cBhvr>
                                          <p:tavLst>
                                            <p:tav tm="0">
                                              <p:val>
                                                <p:strVal val="0-#ppt_w/2"/>
                                              </p:val>
                                            </p:tav>
                                            <p:tav tm="100000">
                                              <p:val>
                                                <p:strVal val="#ppt_x"/>
                                              </p:val>
                                            </p:tav>
                                          </p:tavLst>
                                        </p:anim>
                                        <p:anim calcmode="lin" valueType="num" p14:bounceEnd="50000">
                                          <p:cBhvr additive="base">
                                            <p:cTn id="39" dur="1000" fill="hold"/>
                                            <p:tgtEl>
                                              <p:spTgt spid="25"/>
                                            </p:tgtEl>
                                            <p:attrNameLst>
                                              <p:attrName>ppt_y</p:attrName>
                                            </p:attrNameLst>
                                          </p:cBhvr>
                                          <p:tavLst>
                                            <p:tav tm="0">
                                              <p:val>
                                                <p:strVal val="#ppt_y"/>
                                              </p:val>
                                            </p:tav>
                                            <p:tav tm="100000">
                                              <p:val>
                                                <p:strVal val="#ppt_y"/>
                                              </p:val>
                                            </p:tav>
                                          </p:tavLst>
                                        </p:anim>
                                      </p:childTnLst>
                                    </p:cTn>
                                  </p:par>
                                  <p:par>
                                    <p:cTn id="40" presetID="2" presetClass="entr" presetSubtype="8" accel="50000" fill="hold" nodeType="withEffect" p14:presetBounceEnd="50000">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14:bounceEnd="50000">
                                          <p:cBhvr additive="base">
                                            <p:cTn id="42" dur="1000" fill="hold"/>
                                            <p:tgtEl>
                                              <p:spTgt spid="34"/>
                                            </p:tgtEl>
                                            <p:attrNameLst>
                                              <p:attrName>ppt_x</p:attrName>
                                            </p:attrNameLst>
                                          </p:cBhvr>
                                          <p:tavLst>
                                            <p:tav tm="0">
                                              <p:val>
                                                <p:strVal val="0-#ppt_w/2"/>
                                              </p:val>
                                            </p:tav>
                                            <p:tav tm="100000">
                                              <p:val>
                                                <p:strVal val="#ppt_x"/>
                                              </p:val>
                                            </p:tav>
                                          </p:tavLst>
                                        </p:anim>
                                        <p:anim calcmode="lin" valueType="num" p14:bounceEnd="50000">
                                          <p:cBhvr additive="base">
                                            <p:cTn id="43" dur="1000" fill="hold"/>
                                            <p:tgtEl>
                                              <p:spTgt spid="34"/>
                                            </p:tgtEl>
                                            <p:attrNameLst>
                                              <p:attrName>ppt_y</p:attrName>
                                            </p:attrNameLst>
                                          </p:cBhvr>
                                          <p:tavLst>
                                            <p:tav tm="0">
                                              <p:val>
                                                <p:strVal val="#ppt_y"/>
                                              </p:val>
                                            </p:tav>
                                            <p:tav tm="100000">
                                              <p:val>
                                                <p:strVal val="#ppt_y"/>
                                              </p:val>
                                            </p:tav>
                                          </p:tavLst>
                                        </p:anim>
                                      </p:childTnLst>
                                    </p:cTn>
                                  </p:par>
                                  <p:par>
                                    <p:cTn id="44" presetID="2" presetClass="entr" presetSubtype="8" accel="50000" fill="hold" nodeType="withEffect" p14:presetBounceEnd="50000">
                                      <p:stCondLst>
                                        <p:cond delay="0"/>
                                      </p:stCondLst>
                                      <p:childTnLst>
                                        <p:set>
                                          <p:cBhvr>
                                            <p:cTn id="45" dur="1" fill="hold">
                                              <p:stCondLst>
                                                <p:cond delay="0"/>
                                              </p:stCondLst>
                                            </p:cTn>
                                            <p:tgtEl>
                                              <p:spTgt spid="37"/>
                                            </p:tgtEl>
                                            <p:attrNameLst>
                                              <p:attrName>style.visibility</p:attrName>
                                            </p:attrNameLst>
                                          </p:cBhvr>
                                          <p:to>
                                            <p:strVal val="visible"/>
                                          </p:to>
                                        </p:set>
                                        <p:anim calcmode="lin" valueType="num" p14:bounceEnd="50000">
                                          <p:cBhvr additive="base">
                                            <p:cTn id="46" dur="1000" fill="hold"/>
                                            <p:tgtEl>
                                              <p:spTgt spid="37"/>
                                            </p:tgtEl>
                                            <p:attrNameLst>
                                              <p:attrName>ppt_x</p:attrName>
                                            </p:attrNameLst>
                                          </p:cBhvr>
                                          <p:tavLst>
                                            <p:tav tm="0">
                                              <p:val>
                                                <p:strVal val="0-#ppt_w/2"/>
                                              </p:val>
                                            </p:tav>
                                            <p:tav tm="100000">
                                              <p:val>
                                                <p:strVal val="#ppt_x"/>
                                              </p:val>
                                            </p:tav>
                                          </p:tavLst>
                                        </p:anim>
                                        <p:anim calcmode="lin" valueType="num" p14:bounceEnd="50000">
                                          <p:cBhvr additive="base">
                                            <p:cTn id="47" dur="1000" fill="hold"/>
                                            <p:tgtEl>
                                              <p:spTgt spid="37"/>
                                            </p:tgtEl>
                                            <p:attrNameLst>
                                              <p:attrName>ppt_y</p:attrName>
                                            </p:attrNameLst>
                                          </p:cBhvr>
                                          <p:tavLst>
                                            <p:tav tm="0">
                                              <p:val>
                                                <p:strVal val="#ppt_y"/>
                                              </p:val>
                                            </p:tav>
                                            <p:tav tm="100000">
                                              <p:val>
                                                <p:strVal val="#ppt_y"/>
                                              </p:val>
                                            </p:tav>
                                          </p:tavLst>
                                        </p:anim>
                                      </p:childTnLst>
                                    </p:cTn>
                                  </p:par>
                                  <p:par>
                                    <p:cTn id="48" presetID="2" presetClass="entr" presetSubtype="8" accel="50000" fill="hold" nodeType="withEffect" p14:presetBounceEnd="50000">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14:bounceEnd="50000">
                                          <p:cBhvr additive="base">
                                            <p:cTn id="50" dur="1000" fill="hold"/>
                                            <p:tgtEl>
                                              <p:spTgt spid="46"/>
                                            </p:tgtEl>
                                            <p:attrNameLst>
                                              <p:attrName>ppt_x</p:attrName>
                                            </p:attrNameLst>
                                          </p:cBhvr>
                                          <p:tavLst>
                                            <p:tav tm="0">
                                              <p:val>
                                                <p:strVal val="0-#ppt_w/2"/>
                                              </p:val>
                                            </p:tav>
                                            <p:tav tm="100000">
                                              <p:val>
                                                <p:strVal val="#ppt_x"/>
                                              </p:val>
                                            </p:tav>
                                          </p:tavLst>
                                        </p:anim>
                                        <p:anim calcmode="lin" valueType="num" p14:bounceEnd="50000">
                                          <p:cBhvr additive="base">
                                            <p:cTn id="51" dur="10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1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63" presetClass="path" presetSubtype="0" accel="50000" fill="hold" grpId="1" nodeType="withEffect">
                                      <p:stCondLst>
                                        <p:cond delay="0"/>
                                      </p:stCondLst>
                                      <p:childTnLst>
                                        <p:animMotion origin="layout" path="M -0.8793 -2.22222E-6 L -1.45833E-6 -2.22222E-6 " pathEditMode="relative" rAng="0" ptsTypes="AA">
                                          <p:cBhvr>
                                            <p:cTn id="9" dur="500" fill="hold"/>
                                            <p:tgtEl>
                                              <p:spTgt spid="23"/>
                                            </p:tgtEl>
                                            <p:attrNameLst>
                                              <p:attrName>ppt_x</p:attrName>
                                              <p:attrName>ppt_y</p:attrName>
                                            </p:attrNameLst>
                                          </p:cBhvr>
                                          <p:rCtr x="43971" y="0"/>
                                        </p:animMotion>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up)">
                                          <p:cBhvr>
                                            <p:cTn id="13" dur="1000"/>
                                            <p:tgtEl>
                                              <p:spTgt spid="13"/>
                                            </p:tgtEl>
                                          </p:cBhvr>
                                        </p:animEffect>
                                      </p:childTnLst>
                                    </p:cTn>
                                  </p:par>
                                </p:childTnLst>
                              </p:cTn>
                            </p:par>
                            <p:par>
                              <p:cTn id="14" fill="hold">
                                <p:stCondLst>
                                  <p:cond delay="1500"/>
                                </p:stCondLst>
                                <p:childTnLst>
                                  <p:par>
                                    <p:cTn id="15" presetID="2" presetClass="entr" presetSubtype="8" accel="5000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0-#ppt_w/2"/>
                                              </p:val>
                                            </p:tav>
                                            <p:tav tm="100000">
                                              <p:val>
                                                <p:strVal val="#ppt_x"/>
                                              </p:val>
                                            </p:tav>
                                          </p:tavLst>
                                        </p:anim>
                                        <p:anim calcmode="lin" valueType="num">
                                          <p:cBhvr additive="base">
                                            <p:cTn id="18" dur="1000" fill="hold"/>
                                            <p:tgtEl>
                                              <p:spTgt spid="6"/>
                                            </p:tgtEl>
                                            <p:attrNameLst>
                                              <p:attrName>ppt_y</p:attrName>
                                            </p:attrNameLst>
                                          </p:cBhvr>
                                          <p:tavLst>
                                            <p:tav tm="0">
                                              <p:val>
                                                <p:strVal val="#ppt_y"/>
                                              </p:val>
                                            </p:tav>
                                            <p:tav tm="100000">
                                              <p:val>
                                                <p:strVal val="#ppt_y"/>
                                              </p:val>
                                            </p:tav>
                                          </p:tavLst>
                                        </p:anim>
                                      </p:childTnLst>
                                    </p:cTn>
                                  </p:par>
                                  <p:par>
                                    <p:cTn id="19" presetID="2" presetClass="entr" presetSubtype="8" accel="5000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1000" fill="hold"/>
                                            <p:tgtEl>
                                              <p:spTgt spid="28"/>
                                            </p:tgtEl>
                                            <p:attrNameLst>
                                              <p:attrName>ppt_x</p:attrName>
                                            </p:attrNameLst>
                                          </p:cBhvr>
                                          <p:tavLst>
                                            <p:tav tm="0">
                                              <p:val>
                                                <p:strVal val="0-#ppt_w/2"/>
                                              </p:val>
                                            </p:tav>
                                            <p:tav tm="100000">
                                              <p:val>
                                                <p:strVal val="#ppt_x"/>
                                              </p:val>
                                            </p:tav>
                                          </p:tavLst>
                                        </p:anim>
                                        <p:anim calcmode="lin" valueType="num">
                                          <p:cBhvr additive="base">
                                            <p:cTn id="22" dur="10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8" accel="50000"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additive="base">
                                            <p:cTn id="25" dur="1000" fill="hold"/>
                                            <p:tgtEl>
                                              <p:spTgt spid="31"/>
                                            </p:tgtEl>
                                            <p:attrNameLst>
                                              <p:attrName>ppt_x</p:attrName>
                                            </p:attrNameLst>
                                          </p:cBhvr>
                                          <p:tavLst>
                                            <p:tav tm="0">
                                              <p:val>
                                                <p:strVal val="0-#ppt_w/2"/>
                                              </p:val>
                                            </p:tav>
                                            <p:tav tm="100000">
                                              <p:val>
                                                <p:strVal val="#ppt_x"/>
                                              </p:val>
                                            </p:tav>
                                          </p:tavLst>
                                        </p:anim>
                                        <p:anim calcmode="lin" valueType="num">
                                          <p:cBhvr additive="base">
                                            <p:cTn id="26" dur="1000" fill="hold"/>
                                            <p:tgtEl>
                                              <p:spTgt spid="31"/>
                                            </p:tgtEl>
                                            <p:attrNameLst>
                                              <p:attrName>ppt_y</p:attrName>
                                            </p:attrNameLst>
                                          </p:cBhvr>
                                          <p:tavLst>
                                            <p:tav tm="0">
                                              <p:val>
                                                <p:strVal val="#ppt_y"/>
                                              </p:val>
                                            </p:tav>
                                            <p:tav tm="100000">
                                              <p:val>
                                                <p:strVal val="#ppt_y"/>
                                              </p:val>
                                            </p:tav>
                                          </p:tavLst>
                                        </p:anim>
                                      </p:childTnLst>
                                    </p:cTn>
                                  </p:par>
                                  <p:par>
                                    <p:cTn id="27" presetID="2" presetClass="entr" presetSubtype="8" accel="50000"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anim calcmode="lin" valueType="num">
                                          <p:cBhvr additive="base">
                                            <p:cTn id="29" dur="1000" fill="hold"/>
                                            <p:tgtEl>
                                              <p:spTgt spid="40"/>
                                            </p:tgtEl>
                                            <p:attrNameLst>
                                              <p:attrName>ppt_x</p:attrName>
                                            </p:attrNameLst>
                                          </p:cBhvr>
                                          <p:tavLst>
                                            <p:tav tm="0">
                                              <p:val>
                                                <p:strVal val="0-#ppt_w/2"/>
                                              </p:val>
                                            </p:tav>
                                            <p:tav tm="100000">
                                              <p:val>
                                                <p:strVal val="#ppt_x"/>
                                              </p:val>
                                            </p:tav>
                                          </p:tavLst>
                                        </p:anim>
                                        <p:anim calcmode="lin" valueType="num">
                                          <p:cBhvr additive="base">
                                            <p:cTn id="30" dur="1000" fill="hold"/>
                                            <p:tgtEl>
                                              <p:spTgt spid="40"/>
                                            </p:tgtEl>
                                            <p:attrNameLst>
                                              <p:attrName>ppt_y</p:attrName>
                                            </p:attrNameLst>
                                          </p:cBhvr>
                                          <p:tavLst>
                                            <p:tav tm="0">
                                              <p:val>
                                                <p:strVal val="#ppt_y"/>
                                              </p:val>
                                            </p:tav>
                                            <p:tav tm="100000">
                                              <p:val>
                                                <p:strVal val="#ppt_y"/>
                                              </p:val>
                                            </p:tav>
                                          </p:tavLst>
                                        </p:anim>
                                      </p:childTnLst>
                                    </p:cTn>
                                  </p:par>
                                  <p:par>
                                    <p:cTn id="31" presetID="2" presetClass="entr" presetSubtype="8" accel="50000" fill="hold" nodeType="withEffect">
                                      <p:stCondLst>
                                        <p:cond delay="0"/>
                                      </p:stCondLst>
                                      <p:childTnLst>
                                        <p:set>
                                          <p:cBhvr>
                                            <p:cTn id="32" dur="1" fill="hold">
                                              <p:stCondLst>
                                                <p:cond delay="0"/>
                                              </p:stCondLst>
                                            </p:cTn>
                                            <p:tgtEl>
                                              <p:spTgt spid="43"/>
                                            </p:tgtEl>
                                            <p:attrNameLst>
                                              <p:attrName>style.visibility</p:attrName>
                                            </p:attrNameLst>
                                          </p:cBhvr>
                                          <p:to>
                                            <p:strVal val="visible"/>
                                          </p:to>
                                        </p:set>
                                        <p:anim calcmode="lin" valueType="num">
                                          <p:cBhvr additive="base">
                                            <p:cTn id="33" dur="1000" fill="hold"/>
                                            <p:tgtEl>
                                              <p:spTgt spid="43"/>
                                            </p:tgtEl>
                                            <p:attrNameLst>
                                              <p:attrName>ppt_x</p:attrName>
                                            </p:attrNameLst>
                                          </p:cBhvr>
                                          <p:tavLst>
                                            <p:tav tm="0">
                                              <p:val>
                                                <p:strVal val="0-#ppt_w/2"/>
                                              </p:val>
                                            </p:tav>
                                            <p:tav tm="100000">
                                              <p:val>
                                                <p:strVal val="#ppt_x"/>
                                              </p:val>
                                            </p:tav>
                                          </p:tavLst>
                                        </p:anim>
                                        <p:anim calcmode="lin" valueType="num">
                                          <p:cBhvr additive="base">
                                            <p:cTn id="34" dur="1000" fill="hold"/>
                                            <p:tgtEl>
                                              <p:spTgt spid="43"/>
                                            </p:tgtEl>
                                            <p:attrNameLst>
                                              <p:attrName>ppt_y</p:attrName>
                                            </p:attrNameLst>
                                          </p:cBhvr>
                                          <p:tavLst>
                                            <p:tav tm="0">
                                              <p:val>
                                                <p:strVal val="#ppt_y"/>
                                              </p:val>
                                            </p:tav>
                                            <p:tav tm="100000">
                                              <p:val>
                                                <p:strVal val="#ppt_y"/>
                                              </p:val>
                                            </p:tav>
                                          </p:tavLst>
                                        </p:anim>
                                      </p:childTnLst>
                                    </p:cTn>
                                  </p:par>
                                </p:childTnLst>
                              </p:cTn>
                            </p:par>
                            <p:par>
                              <p:cTn id="35" fill="hold">
                                <p:stCondLst>
                                  <p:cond delay="2500"/>
                                </p:stCondLst>
                                <p:childTnLst>
                                  <p:par>
                                    <p:cTn id="36" presetID="2" presetClass="entr" presetSubtype="8" accel="50000" fill="hold" nodeType="after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1000" fill="hold"/>
                                            <p:tgtEl>
                                              <p:spTgt spid="25"/>
                                            </p:tgtEl>
                                            <p:attrNameLst>
                                              <p:attrName>ppt_x</p:attrName>
                                            </p:attrNameLst>
                                          </p:cBhvr>
                                          <p:tavLst>
                                            <p:tav tm="0">
                                              <p:val>
                                                <p:strVal val="0-#ppt_w/2"/>
                                              </p:val>
                                            </p:tav>
                                            <p:tav tm="100000">
                                              <p:val>
                                                <p:strVal val="#ppt_x"/>
                                              </p:val>
                                            </p:tav>
                                          </p:tavLst>
                                        </p:anim>
                                        <p:anim calcmode="lin" valueType="num">
                                          <p:cBhvr additive="base">
                                            <p:cTn id="39" dur="1000" fill="hold"/>
                                            <p:tgtEl>
                                              <p:spTgt spid="25"/>
                                            </p:tgtEl>
                                            <p:attrNameLst>
                                              <p:attrName>ppt_y</p:attrName>
                                            </p:attrNameLst>
                                          </p:cBhvr>
                                          <p:tavLst>
                                            <p:tav tm="0">
                                              <p:val>
                                                <p:strVal val="#ppt_y"/>
                                              </p:val>
                                            </p:tav>
                                            <p:tav tm="100000">
                                              <p:val>
                                                <p:strVal val="#ppt_y"/>
                                              </p:val>
                                            </p:tav>
                                          </p:tavLst>
                                        </p:anim>
                                      </p:childTnLst>
                                    </p:cTn>
                                  </p:par>
                                  <p:par>
                                    <p:cTn id="40" presetID="2" presetClass="entr" presetSubtype="8" accel="50000" fill="hold" nodeType="with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additive="base">
                                            <p:cTn id="42" dur="1000" fill="hold"/>
                                            <p:tgtEl>
                                              <p:spTgt spid="34"/>
                                            </p:tgtEl>
                                            <p:attrNameLst>
                                              <p:attrName>ppt_x</p:attrName>
                                            </p:attrNameLst>
                                          </p:cBhvr>
                                          <p:tavLst>
                                            <p:tav tm="0">
                                              <p:val>
                                                <p:strVal val="0-#ppt_w/2"/>
                                              </p:val>
                                            </p:tav>
                                            <p:tav tm="100000">
                                              <p:val>
                                                <p:strVal val="#ppt_x"/>
                                              </p:val>
                                            </p:tav>
                                          </p:tavLst>
                                        </p:anim>
                                        <p:anim calcmode="lin" valueType="num">
                                          <p:cBhvr additive="base">
                                            <p:cTn id="43" dur="1000" fill="hold"/>
                                            <p:tgtEl>
                                              <p:spTgt spid="34"/>
                                            </p:tgtEl>
                                            <p:attrNameLst>
                                              <p:attrName>ppt_y</p:attrName>
                                            </p:attrNameLst>
                                          </p:cBhvr>
                                          <p:tavLst>
                                            <p:tav tm="0">
                                              <p:val>
                                                <p:strVal val="#ppt_y"/>
                                              </p:val>
                                            </p:tav>
                                            <p:tav tm="100000">
                                              <p:val>
                                                <p:strVal val="#ppt_y"/>
                                              </p:val>
                                            </p:tav>
                                          </p:tavLst>
                                        </p:anim>
                                      </p:childTnLst>
                                    </p:cTn>
                                  </p:par>
                                  <p:par>
                                    <p:cTn id="44" presetID="2" presetClass="entr" presetSubtype="8" accel="50000" fill="hold" nodeType="withEffect">
                                      <p:stCondLst>
                                        <p:cond delay="0"/>
                                      </p:stCondLst>
                                      <p:childTnLst>
                                        <p:set>
                                          <p:cBhvr>
                                            <p:cTn id="45" dur="1" fill="hold">
                                              <p:stCondLst>
                                                <p:cond delay="0"/>
                                              </p:stCondLst>
                                            </p:cTn>
                                            <p:tgtEl>
                                              <p:spTgt spid="37"/>
                                            </p:tgtEl>
                                            <p:attrNameLst>
                                              <p:attrName>style.visibility</p:attrName>
                                            </p:attrNameLst>
                                          </p:cBhvr>
                                          <p:to>
                                            <p:strVal val="visible"/>
                                          </p:to>
                                        </p:set>
                                        <p:anim calcmode="lin" valueType="num">
                                          <p:cBhvr additive="base">
                                            <p:cTn id="46" dur="1000" fill="hold"/>
                                            <p:tgtEl>
                                              <p:spTgt spid="37"/>
                                            </p:tgtEl>
                                            <p:attrNameLst>
                                              <p:attrName>ppt_x</p:attrName>
                                            </p:attrNameLst>
                                          </p:cBhvr>
                                          <p:tavLst>
                                            <p:tav tm="0">
                                              <p:val>
                                                <p:strVal val="0-#ppt_w/2"/>
                                              </p:val>
                                            </p:tav>
                                            <p:tav tm="100000">
                                              <p:val>
                                                <p:strVal val="#ppt_x"/>
                                              </p:val>
                                            </p:tav>
                                          </p:tavLst>
                                        </p:anim>
                                        <p:anim calcmode="lin" valueType="num">
                                          <p:cBhvr additive="base">
                                            <p:cTn id="47" dur="1000" fill="hold"/>
                                            <p:tgtEl>
                                              <p:spTgt spid="37"/>
                                            </p:tgtEl>
                                            <p:attrNameLst>
                                              <p:attrName>ppt_y</p:attrName>
                                            </p:attrNameLst>
                                          </p:cBhvr>
                                          <p:tavLst>
                                            <p:tav tm="0">
                                              <p:val>
                                                <p:strVal val="#ppt_y"/>
                                              </p:val>
                                            </p:tav>
                                            <p:tav tm="100000">
                                              <p:val>
                                                <p:strVal val="#ppt_y"/>
                                              </p:val>
                                            </p:tav>
                                          </p:tavLst>
                                        </p:anim>
                                      </p:childTnLst>
                                    </p:cTn>
                                  </p:par>
                                  <p:par>
                                    <p:cTn id="48" presetID="2" presetClass="entr" presetSubtype="8" accel="50000" fill="hold" nodeType="with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additive="base">
                                            <p:cTn id="50" dur="1000" fill="hold"/>
                                            <p:tgtEl>
                                              <p:spTgt spid="46"/>
                                            </p:tgtEl>
                                            <p:attrNameLst>
                                              <p:attrName>ppt_x</p:attrName>
                                            </p:attrNameLst>
                                          </p:cBhvr>
                                          <p:tavLst>
                                            <p:tav tm="0">
                                              <p:val>
                                                <p:strVal val="0-#ppt_w/2"/>
                                              </p:val>
                                            </p:tav>
                                            <p:tav tm="100000">
                                              <p:val>
                                                <p:strVal val="#ppt_x"/>
                                              </p:val>
                                            </p:tav>
                                          </p:tavLst>
                                        </p:anim>
                                        <p:anim calcmode="lin" valueType="num">
                                          <p:cBhvr additive="base">
                                            <p:cTn id="51" dur="10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13" grpId="0"/>
        </p:bldLst>
      </p:timing>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bwMode="auto">
          <a:xfrm>
            <a:off x="6195100" y="3328522"/>
            <a:ext cx="3044151" cy="486190"/>
            <a:chOff x="3779910" y="1722832"/>
            <a:chExt cx="3044388" cy="486596"/>
          </a:xfrm>
        </p:grpSpPr>
        <p:sp>
          <p:nvSpPr>
            <p:cNvPr id="20" name="矩形 19"/>
            <p:cNvSpPr/>
            <p:nvPr/>
          </p:nvSpPr>
          <p:spPr>
            <a:xfrm>
              <a:off x="3779912" y="1722832"/>
              <a:ext cx="3044386" cy="486596"/>
            </a:xfrm>
            <a:prstGeom prst="rect">
              <a:avLst/>
            </a:prstGeom>
            <a:solidFill>
              <a:schemeClr val="accent2">
                <a:lumMod val="50000"/>
              </a:schemeClr>
            </a:solidFill>
            <a:ln w="12700">
              <a:solidFill>
                <a:srgbClr val="843C0C"/>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b="1">
                <a:solidFill>
                  <a:srgbClr val="EB700B"/>
                </a:solidFill>
              </a:endParaRPr>
            </a:p>
          </p:txBody>
        </p:sp>
        <p:sp>
          <p:nvSpPr>
            <p:cNvPr id="22" name="TextBox 21"/>
            <p:cNvSpPr txBox="1"/>
            <p:nvPr/>
          </p:nvSpPr>
          <p:spPr>
            <a:xfrm>
              <a:off x="3779910" y="1747378"/>
              <a:ext cx="2815767" cy="462050"/>
            </a:xfrm>
            <a:prstGeom prst="rect">
              <a:avLst/>
            </a:prstGeom>
            <a:noFill/>
          </p:spPr>
          <p:txBody>
            <a:bodyPr wrap="square">
              <a:spAutoFit/>
            </a:bodyPr>
            <a:lstStyle/>
            <a:p>
              <a:pPr algn="ctr">
                <a:defRPr/>
              </a:pPr>
              <a:r>
                <a:rPr lang="zh-CN" altLang="en-US" sz="2400" b="1" dirty="0">
                  <a:solidFill>
                    <a:schemeClr val="bg1"/>
                  </a:solidFill>
                  <a:latin typeface="微软雅黑" panose="020B0503020204020204" pitchFamily="34" charset="-122"/>
                  <a:ea typeface="微软雅黑" panose="020B0503020204020204" pitchFamily="34" charset="-122"/>
                </a:rPr>
                <a:t>引起刺激</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
        <p:nvSpPr>
          <p:cNvPr id="25" name="Text Box 44"/>
          <p:cNvSpPr txBox="1">
            <a:spLocks noChangeArrowheads="1"/>
          </p:cNvSpPr>
          <p:nvPr/>
        </p:nvSpPr>
        <p:spPr bwMode="auto">
          <a:xfrm>
            <a:off x="5795050" y="4151907"/>
            <a:ext cx="5619733" cy="464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5000"/>
              </a:lnSpc>
            </a:pPr>
            <a:r>
              <a:rPr lang="zh-CN" altLang="en-US" sz="2000" dirty="0">
                <a:latin typeface="微软雅黑" panose="020B0503020204020204" pitchFamily="34" charset="-122"/>
                <a:ea typeface="微软雅黑" panose="020B0503020204020204" pitchFamily="34" charset="-122"/>
              </a:rPr>
              <a:t>一般受刺激的部位为皮肤、眼睛和呼吸系统。</a:t>
            </a:r>
            <a:endParaRPr lang="en-US" altLang="zh-CN" sz="2000" b="1" dirty="0">
              <a:latin typeface="微软雅黑" panose="020B0503020204020204" pitchFamily="34" charset="-122"/>
              <a:ea typeface="微软雅黑" panose="020B0503020204020204" pitchFamily="34" charset="-122"/>
            </a:endParaRPr>
          </a:p>
        </p:txBody>
      </p:sp>
      <p:sp>
        <p:nvSpPr>
          <p:cNvPr id="26" name="Text Box 44"/>
          <p:cNvSpPr txBox="1">
            <a:spLocks noChangeArrowheads="1"/>
          </p:cNvSpPr>
          <p:nvPr/>
        </p:nvSpPr>
        <p:spPr bwMode="auto">
          <a:xfrm>
            <a:off x="6200781" y="4769189"/>
            <a:ext cx="5619733" cy="1338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342900" indent="-342900">
              <a:lnSpc>
                <a:spcPct val="135000"/>
              </a:lnSpc>
              <a:buFont typeface="Wingdings" panose="05000000000000000000" pitchFamily="2" charset="2"/>
              <a:buChar char="u"/>
            </a:pPr>
            <a:r>
              <a:rPr lang="zh-CN" altLang="en-US" sz="2000" b="1" dirty="0">
                <a:solidFill>
                  <a:srgbClr val="843C0C"/>
                </a:solidFill>
                <a:latin typeface="微软雅黑" panose="020B0503020204020204" pitchFamily="34" charset="-122"/>
                <a:ea typeface="微软雅黑" panose="020B0503020204020204" pitchFamily="34" charset="-122"/>
              </a:rPr>
              <a:t>引起发炎 </a:t>
            </a:r>
            <a:r>
              <a:rPr lang="zh-CN" altLang="en-US" sz="2000" dirty="0">
                <a:latin typeface="微软雅黑" panose="020B0503020204020204" pitchFamily="34" charset="-122"/>
                <a:ea typeface="微软雅黑" panose="020B0503020204020204" pitchFamily="34" charset="-122"/>
              </a:rPr>
              <a:t>（干燥、粗糙、疼痛）</a:t>
            </a:r>
            <a:endParaRPr lang="zh-CN" altLang="en-US" sz="2000" dirty="0">
              <a:latin typeface="微软雅黑" panose="020B0503020204020204" pitchFamily="34" charset="-122"/>
              <a:ea typeface="微软雅黑" panose="020B0503020204020204" pitchFamily="34" charset="-122"/>
            </a:endParaRPr>
          </a:p>
          <a:p>
            <a:pPr marL="342900" indent="-342900">
              <a:lnSpc>
                <a:spcPct val="135000"/>
              </a:lnSpc>
              <a:buFont typeface="Wingdings" panose="05000000000000000000" pitchFamily="2" charset="2"/>
              <a:buChar char="u"/>
            </a:pPr>
            <a:r>
              <a:rPr lang="zh-CN" altLang="en-US" sz="2000" b="1" dirty="0">
                <a:solidFill>
                  <a:srgbClr val="843C0C"/>
                </a:solidFill>
                <a:latin typeface="微软雅黑" panose="020B0503020204020204" pitchFamily="34" charset="-122"/>
                <a:ea typeface="微软雅黑" panose="020B0503020204020204" pitchFamily="34" charset="-122"/>
              </a:rPr>
              <a:t>引起眼部炎症 </a:t>
            </a:r>
            <a:r>
              <a:rPr lang="zh-CN" altLang="en-US" sz="2000" dirty="0">
                <a:latin typeface="微软雅黑" panose="020B0503020204020204" pitchFamily="34" charset="-122"/>
                <a:ea typeface="微软雅黑" panose="020B0503020204020204" pitchFamily="34" charset="-122"/>
              </a:rPr>
              <a:t>（疼痛、流泪等）</a:t>
            </a:r>
            <a:endParaRPr lang="zh-CN" altLang="en-US" sz="2000" dirty="0">
              <a:latin typeface="微软雅黑" panose="020B0503020204020204" pitchFamily="34" charset="-122"/>
              <a:ea typeface="微软雅黑" panose="020B0503020204020204" pitchFamily="34" charset="-122"/>
            </a:endParaRPr>
          </a:p>
          <a:p>
            <a:pPr marL="342900" indent="-342900">
              <a:lnSpc>
                <a:spcPct val="135000"/>
              </a:lnSpc>
              <a:buFont typeface="Wingdings" panose="05000000000000000000" pitchFamily="2" charset="2"/>
              <a:buChar char="u"/>
            </a:pPr>
            <a:r>
              <a:rPr lang="zh-CN" altLang="en-US" sz="2000" b="1" dirty="0">
                <a:solidFill>
                  <a:srgbClr val="843C0C"/>
                </a:solidFill>
                <a:latin typeface="微软雅黑" panose="020B0503020204020204" pitchFamily="34" charset="-122"/>
                <a:ea typeface="微软雅黑" panose="020B0503020204020204" pitchFamily="34" charset="-122"/>
              </a:rPr>
              <a:t>呼吸道刺激 </a:t>
            </a:r>
            <a:r>
              <a:rPr lang="zh-CN" altLang="en-US" sz="2000" dirty="0">
                <a:latin typeface="微软雅黑" panose="020B0503020204020204" pitchFamily="34" charset="-122"/>
                <a:ea typeface="微软雅黑" panose="020B0503020204020204" pitchFamily="34" charset="-122"/>
              </a:rPr>
              <a:t>（鼻咽痛感、咳嗽）</a:t>
            </a:r>
            <a:endParaRPr lang="zh-CN" altLang="en-US" sz="2000" dirty="0">
              <a:latin typeface="微软雅黑" panose="020B0503020204020204" pitchFamily="34" charset="-122"/>
              <a:ea typeface="微软雅黑" panose="020B0503020204020204" pitchFamily="34" charset="-122"/>
            </a:endParaRPr>
          </a:p>
        </p:txBody>
      </p:sp>
      <p:pic>
        <p:nvPicPr>
          <p:cNvPr id="53253" name="Picture 2"/>
          <p:cNvPicPr>
            <a:picLocks noChangeAspect="1" noChangeArrowheads="1"/>
          </p:cNvPicPr>
          <p:nvPr/>
        </p:nvPicPr>
        <p:blipFill rotWithShape="1">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b="5773"/>
          <a:stretch>
            <a:fillRect/>
          </a:stretch>
        </p:blipFill>
        <p:spPr bwMode="auto">
          <a:xfrm>
            <a:off x="611590" y="1106431"/>
            <a:ext cx="4954857" cy="5599169"/>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pic>
      <p:sp>
        <p:nvSpPr>
          <p:cNvPr id="2" name="文本占位符 1"/>
          <p:cNvSpPr>
            <a:spLocks noGrp="1"/>
          </p:cNvSpPr>
          <p:nvPr>
            <p:ph type="body" sz="quarter" idx="13"/>
          </p:nvPr>
        </p:nvSpPr>
        <p:spPr/>
        <p:txBody>
          <a:bodyPr/>
          <a:lstStyle/>
          <a:p>
            <a:r>
              <a:rPr lang="zh-CN" altLang="en-US" dirty="0"/>
              <a:t>危险化学品对人体的危害</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3253"/>
                                        </p:tgtEl>
                                        <p:attrNameLst>
                                          <p:attrName>style.visibility</p:attrName>
                                        </p:attrNameLst>
                                      </p:cBhvr>
                                      <p:to>
                                        <p:strVal val="visible"/>
                                      </p:to>
                                    </p:set>
                                    <p:animEffect transition="in" filter="randombar(horizontal)">
                                      <p:cBhvr>
                                        <p:cTn id="7" dur="500"/>
                                        <p:tgtEl>
                                          <p:spTgt spid="5325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par>
                                <p:cTn id="12" presetID="63" presetClass="path" presetSubtype="0" accel="50000" fill="hold" nodeType="withEffect">
                                  <p:stCondLst>
                                    <p:cond delay="0"/>
                                  </p:stCondLst>
                                  <p:childTnLst>
                                    <p:animMotion origin="layout" path="M -0.87929 -3.33333E-6 L -2.70833E-6 -3.33333E-6 " pathEditMode="relative" rAng="0" ptsTypes="AA">
                                      <p:cBhvr>
                                        <p:cTn id="13" dur="500" fill="hold"/>
                                        <p:tgtEl>
                                          <p:spTgt spid="19"/>
                                        </p:tgtEl>
                                        <p:attrNameLst>
                                          <p:attrName>ppt_x</p:attrName>
                                          <p:attrName>ppt_y</p:attrName>
                                        </p:attrNameLst>
                                      </p:cBhvr>
                                      <p:rCtr x="43958" y="0"/>
                                    </p:animMotion>
                                  </p:childTnLst>
                                </p:cTn>
                              </p:par>
                            </p:childTnLst>
                          </p:cTn>
                        </p:par>
                        <p:par>
                          <p:cTn id="14" fill="hold">
                            <p:stCondLst>
                              <p:cond delay="1000"/>
                            </p:stCondLst>
                            <p:childTnLst>
                              <p:par>
                                <p:cTn id="15" presetID="52" presetClass="entr" presetSubtype="0"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Scale>
                                      <p:cBhvr>
                                        <p:cTn id="17" dur="10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25"/>
                                        </p:tgtEl>
                                        <p:attrNameLst>
                                          <p:attrName>ppt_x</p:attrName>
                                          <p:attrName>ppt_y</p:attrName>
                                        </p:attrNameLst>
                                      </p:cBhvr>
                                    </p:animMotion>
                                    <p:animEffect transition="in" filter="fade">
                                      <p:cBhvr>
                                        <p:cTn id="19" dur="1000"/>
                                        <p:tgtEl>
                                          <p:spTgt spid="25"/>
                                        </p:tgtEl>
                                      </p:cBhvr>
                                    </p:animEffect>
                                  </p:childTnLst>
                                </p:cTn>
                              </p:par>
                              <p:par>
                                <p:cTn id="20" presetID="52" presetClass="entr" presetSubtype="0" fill="hold" grpId="0" nodeType="withEffect">
                                  <p:stCondLst>
                                    <p:cond delay="200"/>
                                  </p:stCondLst>
                                  <p:childTnLst>
                                    <p:set>
                                      <p:cBhvr>
                                        <p:cTn id="21" dur="1" fill="hold">
                                          <p:stCondLst>
                                            <p:cond delay="0"/>
                                          </p:stCondLst>
                                        </p:cTn>
                                        <p:tgtEl>
                                          <p:spTgt spid="26"/>
                                        </p:tgtEl>
                                        <p:attrNameLst>
                                          <p:attrName>style.visibility</p:attrName>
                                        </p:attrNameLst>
                                      </p:cBhvr>
                                      <p:to>
                                        <p:strVal val="visible"/>
                                      </p:to>
                                    </p:set>
                                    <p:animScale>
                                      <p:cBhvr>
                                        <p:cTn id="22" dur="10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26"/>
                                        </p:tgtEl>
                                        <p:attrNameLst>
                                          <p:attrName>ppt_x</p:attrName>
                                          <p:attrName>ppt_y</p:attrName>
                                        </p:attrNameLst>
                                      </p:cBhvr>
                                    </p:animMotion>
                                    <p:animEffect transition="in" filter="fade">
                                      <p:cBhvr>
                                        <p:cTn id="24"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3"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l="11924" r="8058"/>
          <a:stretch>
            <a:fillRect/>
          </a:stretch>
        </p:blipFill>
        <p:spPr bwMode="auto">
          <a:xfrm>
            <a:off x="209549" y="1220818"/>
            <a:ext cx="5524501" cy="5465732"/>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pic>
      <p:grpSp>
        <p:nvGrpSpPr>
          <p:cNvPr id="19" name="组合 18"/>
          <p:cNvGrpSpPr/>
          <p:nvPr/>
        </p:nvGrpSpPr>
        <p:grpSpPr bwMode="auto">
          <a:xfrm>
            <a:off x="6023650" y="2367860"/>
            <a:ext cx="3044151" cy="486190"/>
            <a:chOff x="3779910" y="1722832"/>
            <a:chExt cx="3044388" cy="486596"/>
          </a:xfrm>
        </p:grpSpPr>
        <p:sp>
          <p:nvSpPr>
            <p:cNvPr id="20" name="矩形 19"/>
            <p:cNvSpPr/>
            <p:nvPr/>
          </p:nvSpPr>
          <p:spPr>
            <a:xfrm>
              <a:off x="3779912" y="1722832"/>
              <a:ext cx="3044386" cy="486596"/>
            </a:xfrm>
            <a:prstGeom prst="rect">
              <a:avLst/>
            </a:prstGeom>
            <a:solidFill>
              <a:schemeClr val="accent2">
                <a:lumMod val="50000"/>
              </a:schemeClr>
            </a:solidFill>
            <a:ln w="12700">
              <a:solidFill>
                <a:srgbClr val="843C0C"/>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b="1">
                <a:solidFill>
                  <a:srgbClr val="EB700B"/>
                </a:solidFill>
              </a:endParaRPr>
            </a:p>
          </p:txBody>
        </p:sp>
        <p:sp>
          <p:nvSpPr>
            <p:cNvPr id="22" name="TextBox 21"/>
            <p:cNvSpPr txBox="1"/>
            <p:nvPr/>
          </p:nvSpPr>
          <p:spPr>
            <a:xfrm>
              <a:off x="3779910" y="1747378"/>
              <a:ext cx="2815767" cy="462050"/>
            </a:xfrm>
            <a:prstGeom prst="rect">
              <a:avLst/>
            </a:prstGeom>
            <a:noFill/>
          </p:spPr>
          <p:txBody>
            <a:bodyPr wrap="square">
              <a:spAutoFit/>
            </a:bodyPr>
            <a:lstStyle/>
            <a:p>
              <a:pPr algn="ctr">
                <a:defRPr/>
              </a:pPr>
              <a:r>
                <a:rPr lang="zh-CN" altLang="en-US" sz="2400" b="1" dirty="0">
                  <a:solidFill>
                    <a:schemeClr val="bg1"/>
                  </a:solidFill>
                  <a:latin typeface="微软雅黑" panose="020B0503020204020204" pitchFamily="34" charset="-122"/>
                  <a:ea typeface="微软雅黑" panose="020B0503020204020204" pitchFamily="34" charset="-122"/>
                </a:rPr>
                <a:t>过敏</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
        <p:nvSpPr>
          <p:cNvPr id="25" name="Text Box 44"/>
          <p:cNvSpPr txBox="1">
            <a:spLocks noChangeArrowheads="1"/>
          </p:cNvSpPr>
          <p:nvPr/>
        </p:nvSpPr>
        <p:spPr bwMode="auto">
          <a:xfrm>
            <a:off x="6023650" y="3168066"/>
            <a:ext cx="5619733" cy="212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5000"/>
              </a:lnSpc>
            </a:pPr>
            <a:r>
              <a:rPr lang="zh-CN" altLang="en-US" sz="2000" dirty="0">
                <a:latin typeface="微软雅黑" panose="020B0503020204020204" pitchFamily="34" charset="-122"/>
                <a:ea typeface="微软雅黑" panose="020B0503020204020204" pitchFamily="34" charset="-122"/>
              </a:rPr>
              <a:t>接触某些化学品可引起过敏，开始接触时可能不会出现过敏症状，然而长时间的暴露会引起身体的反应。即便是接触低浓度化学物质也会产生过敏反应，</a:t>
            </a:r>
            <a:r>
              <a:rPr lang="zh-CN" altLang="en-US" sz="2000" b="1" dirty="0">
                <a:solidFill>
                  <a:srgbClr val="843C0C"/>
                </a:solidFill>
                <a:latin typeface="微软雅黑" panose="020B0503020204020204" pitchFamily="34" charset="-122"/>
                <a:ea typeface="微软雅黑" panose="020B0503020204020204" pitchFamily="34" charset="-122"/>
              </a:rPr>
              <a:t>皮肤和呼吸系统</a:t>
            </a:r>
            <a:r>
              <a:rPr lang="zh-CN" altLang="en-US" sz="2000" dirty="0">
                <a:latin typeface="微软雅黑" panose="020B0503020204020204" pitchFamily="34" charset="-122"/>
                <a:ea typeface="微软雅黑" panose="020B0503020204020204" pitchFamily="34" charset="-122"/>
              </a:rPr>
              <a:t>可能会受到过敏反应的影响。</a:t>
            </a:r>
            <a:endParaRPr lang="zh-CN" altLang="en-US" sz="2000" dirty="0">
              <a:latin typeface="微软雅黑" panose="020B0503020204020204" pitchFamily="34" charset="-122"/>
              <a:ea typeface="微软雅黑" panose="020B0503020204020204" pitchFamily="34" charset="-122"/>
            </a:endParaRPr>
          </a:p>
        </p:txBody>
      </p:sp>
      <p:sp>
        <p:nvSpPr>
          <p:cNvPr id="26" name="Text Box 44"/>
          <p:cNvSpPr txBox="1">
            <a:spLocks noChangeArrowheads="1"/>
          </p:cNvSpPr>
          <p:nvPr/>
        </p:nvSpPr>
        <p:spPr bwMode="auto">
          <a:xfrm>
            <a:off x="6023650" y="5435939"/>
            <a:ext cx="5619733" cy="922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342900" indent="-342900">
              <a:lnSpc>
                <a:spcPct val="135000"/>
              </a:lnSpc>
              <a:buFont typeface="Wingdings" panose="05000000000000000000" pitchFamily="2" charset="2"/>
              <a:buChar char="u"/>
            </a:pPr>
            <a:r>
              <a:rPr lang="zh-CN" altLang="en-US" sz="2000" b="1" dirty="0">
                <a:solidFill>
                  <a:srgbClr val="843C0C"/>
                </a:solidFill>
                <a:latin typeface="微软雅黑" panose="020B0503020204020204" pitchFamily="34" charset="-122"/>
                <a:ea typeface="微软雅黑" panose="020B0503020204020204" pitchFamily="34" charset="-122"/>
              </a:rPr>
              <a:t>引起职业性哮喘  </a:t>
            </a:r>
            <a:r>
              <a:rPr lang="zh-CN" altLang="en-US" sz="2000" dirty="0">
                <a:latin typeface="微软雅黑" panose="020B0503020204020204" pitchFamily="34" charset="-122"/>
                <a:ea typeface="微软雅黑" panose="020B0503020204020204" pitchFamily="34" charset="-122"/>
              </a:rPr>
              <a:t>（咳嗽、呼吸困难等）</a:t>
            </a:r>
            <a:endParaRPr lang="zh-CN" altLang="en-US" sz="2000" dirty="0">
              <a:latin typeface="微软雅黑" panose="020B0503020204020204" pitchFamily="34" charset="-122"/>
              <a:ea typeface="微软雅黑" panose="020B0503020204020204" pitchFamily="34" charset="-122"/>
            </a:endParaRPr>
          </a:p>
          <a:p>
            <a:pPr marL="342900" indent="-342900">
              <a:lnSpc>
                <a:spcPct val="135000"/>
              </a:lnSpc>
              <a:buFont typeface="Wingdings" panose="05000000000000000000" pitchFamily="2" charset="2"/>
              <a:buChar char="u"/>
            </a:pPr>
            <a:r>
              <a:rPr lang="zh-CN" altLang="en-US" sz="2000" b="1" dirty="0">
                <a:solidFill>
                  <a:srgbClr val="843C0C"/>
                </a:solidFill>
                <a:latin typeface="微软雅黑" panose="020B0503020204020204" pitchFamily="34" charset="-122"/>
                <a:ea typeface="微软雅黑" panose="020B0503020204020204" pitchFamily="34" charset="-122"/>
              </a:rPr>
              <a:t>引起皮炎  </a:t>
            </a:r>
            <a:r>
              <a:rPr lang="zh-CN" altLang="en-US" sz="2000" dirty="0">
                <a:latin typeface="微软雅黑" panose="020B0503020204020204" pitchFamily="34" charset="-122"/>
                <a:ea typeface="微软雅黑" panose="020B0503020204020204" pitchFamily="34" charset="-122"/>
              </a:rPr>
              <a:t>（皮疹或水疱）</a:t>
            </a:r>
            <a:endParaRPr lang="zh-CN" altLang="en-US" sz="2000" dirty="0">
              <a:latin typeface="微软雅黑" panose="020B0503020204020204" pitchFamily="34" charset="-122"/>
              <a:ea typeface="微软雅黑" panose="020B0503020204020204" pitchFamily="34" charset="-122"/>
            </a:endParaRPr>
          </a:p>
        </p:txBody>
      </p:sp>
      <p:sp>
        <p:nvSpPr>
          <p:cNvPr id="2" name="文本占位符 1"/>
          <p:cNvSpPr>
            <a:spLocks noGrp="1"/>
          </p:cNvSpPr>
          <p:nvPr>
            <p:ph type="body" sz="quarter" idx="13"/>
          </p:nvPr>
        </p:nvSpPr>
        <p:spPr/>
        <p:txBody>
          <a:bodyPr/>
          <a:lstStyle/>
          <a:p>
            <a:r>
              <a:rPr lang="zh-CN" altLang="en-US" dirty="0"/>
              <a:t>危险化学品对人体的危害</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3253"/>
                                        </p:tgtEl>
                                        <p:attrNameLst>
                                          <p:attrName>style.visibility</p:attrName>
                                        </p:attrNameLst>
                                      </p:cBhvr>
                                      <p:to>
                                        <p:strVal val="visible"/>
                                      </p:to>
                                    </p:set>
                                    <p:animEffect transition="in" filter="randombar(horizontal)">
                                      <p:cBhvr>
                                        <p:cTn id="7" dur="500"/>
                                        <p:tgtEl>
                                          <p:spTgt spid="5325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par>
                                <p:cTn id="12" presetID="63" presetClass="path" presetSubtype="0" accel="50000" fill="hold" nodeType="withEffect">
                                  <p:stCondLst>
                                    <p:cond delay="0"/>
                                  </p:stCondLst>
                                  <p:childTnLst>
                                    <p:animMotion origin="layout" path="M -0.8793 2.96296E-6 L -2.08333E-7 2.96296E-6 " pathEditMode="relative" rAng="0" ptsTypes="AA">
                                      <p:cBhvr>
                                        <p:cTn id="13" dur="500" fill="hold"/>
                                        <p:tgtEl>
                                          <p:spTgt spid="19"/>
                                        </p:tgtEl>
                                        <p:attrNameLst>
                                          <p:attrName>ppt_x</p:attrName>
                                          <p:attrName>ppt_y</p:attrName>
                                        </p:attrNameLst>
                                      </p:cBhvr>
                                      <p:rCtr x="43958" y="0"/>
                                    </p:animMotion>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up)">
                                      <p:cBhvr>
                                        <p:cTn id="17" dur="1000"/>
                                        <p:tgtEl>
                                          <p:spTgt spid="25"/>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3"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b="14847"/>
          <a:stretch>
            <a:fillRect/>
          </a:stretch>
        </p:blipFill>
        <p:spPr bwMode="auto">
          <a:xfrm>
            <a:off x="247649" y="3329796"/>
            <a:ext cx="5524501" cy="3528204"/>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pic>
      <p:grpSp>
        <p:nvGrpSpPr>
          <p:cNvPr id="19" name="组合 18"/>
          <p:cNvGrpSpPr/>
          <p:nvPr/>
        </p:nvGrpSpPr>
        <p:grpSpPr bwMode="auto">
          <a:xfrm>
            <a:off x="1125874" y="1329834"/>
            <a:ext cx="3044151" cy="486190"/>
            <a:chOff x="3779910" y="1722832"/>
            <a:chExt cx="3044388" cy="486596"/>
          </a:xfrm>
        </p:grpSpPr>
        <p:sp>
          <p:nvSpPr>
            <p:cNvPr id="20" name="矩形 19"/>
            <p:cNvSpPr/>
            <p:nvPr/>
          </p:nvSpPr>
          <p:spPr>
            <a:xfrm>
              <a:off x="3779912" y="1722832"/>
              <a:ext cx="3044386" cy="486596"/>
            </a:xfrm>
            <a:prstGeom prst="rect">
              <a:avLst/>
            </a:prstGeom>
            <a:solidFill>
              <a:schemeClr val="accent2">
                <a:lumMod val="50000"/>
              </a:schemeClr>
            </a:solidFill>
            <a:ln w="12700">
              <a:solidFill>
                <a:srgbClr val="843C0C"/>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b="1">
                <a:solidFill>
                  <a:srgbClr val="EB700B"/>
                </a:solidFill>
              </a:endParaRPr>
            </a:p>
          </p:txBody>
        </p:sp>
        <p:sp>
          <p:nvSpPr>
            <p:cNvPr id="22" name="TextBox 21"/>
            <p:cNvSpPr txBox="1"/>
            <p:nvPr/>
          </p:nvSpPr>
          <p:spPr>
            <a:xfrm>
              <a:off x="3779910" y="1747378"/>
              <a:ext cx="2815767" cy="462050"/>
            </a:xfrm>
            <a:prstGeom prst="rect">
              <a:avLst/>
            </a:prstGeom>
            <a:noFill/>
          </p:spPr>
          <p:txBody>
            <a:bodyPr wrap="square">
              <a:spAutoFit/>
            </a:bodyPr>
            <a:lstStyle/>
            <a:p>
              <a:pPr algn="ctr">
                <a:defRPr/>
              </a:pPr>
              <a:r>
                <a:rPr lang="zh-CN" altLang="en-US" sz="2400" b="1" dirty="0">
                  <a:solidFill>
                    <a:schemeClr val="bg1"/>
                  </a:solidFill>
                  <a:latin typeface="微软雅黑" panose="020B0503020204020204" pitchFamily="34" charset="-122"/>
                  <a:ea typeface="微软雅黑" panose="020B0503020204020204" pitchFamily="34" charset="-122"/>
                </a:rPr>
                <a:t>缺氧（窒息）</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
        <p:nvSpPr>
          <p:cNvPr id="25" name="Text Box 44"/>
          <p:cNvSpPr txBox="1">
            <a:spLocks noChangeArrowheads="1"/>
          </p:cNvSpPr>
          <p:nvPr/>
        </p:nvSpPr>
        <p:spPr bwMode="auto">
          <a:xfrm>
            <a:off x="1125874" y="2056162"/>
            <a:ext cx="10536557" cy="507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indent="0">
              <a:lnSpc>
                <a:spcPct val="135000"/>
              </a:lnSpc>
            </a:pPr>
            <a:r>
              <a:rPr lang="zh-CN" altLang="en-US" sz="2000" dirty="0">
                <a:latin typeface="微软雅黑" panose="020B0503020204020204" pitchFamily="34" charset="-122"/>
                <a:ea typeface="微软雅黑" panose="020B0503020204020204" pitchFamily="34" charset="-122"/>
              </a:rPr>
              <a:t>窒息涉及到对身体组织氧化作用的干扰。这种症状分为两种：</a:t>
            </a:r>
            <a:r>
              <a:rPr lang="zh-CN" altLang="en-US" sz="2000" b="1" dirty="0">
                <a:solidFill>
                  <a:srgbClr val="843C0C"/>
                </a:solidFill>
                <a:latin typeface="微软雅黑" panose="020B0503020204020204" pitchFamily="34" charset="-122"/>
                <a:ea typeface="微软雅黑" panose="020B0503020204020204" pitchFamily="34" charset="-122"/>
              </a:rPr>
              <a:t>单纯窒息和化学窒息</a:t>
            </a:r>
            <a:endParaRPr lang="zh-CN" altLang="en-US" sz="2000" b="1" dirty="0">
              <a:solidFill>
                <a:srgbClr val="843C0C"/>
              </a:solidFill>
              <a:latin typeface="微软雅黑" panose="020B0503020204020204" pitchFamily="34" charset="-122"/>
              <a:ea typeface="微软雅黑" panose="020B0503020204020204" pitchFamily="34" charset="-122"/>
            </a:endParaRPr>
          </a:p>
        </p:txBody>
      </p:sp>
      <p:sp>
        <p:nvSpPr>
          <p:cNvPr id="26" name="Text Box 44"/>
          <p:cNvSpPr txBox="1">
            <a:spLocks noChangeArrowheads="1"/>
          </p:cNvSpPr>
          <p:nvPr/>
        </p:nvSpPr>
        <p:spPr bwMode="auto">
          <a:xfrm>
            <a:off x="6042698" y="2819035"/>
            <a:ext cx="5619733" cy="383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342900" indent="-342900">
              <a:lnSpc>
                <a:spcPct val="135000"/>
              </a:lnSpc>
              <a:buFont typeface="Wingdings" panose="05000000000000000000" pitchFamily="2" charset="2"/>
              <a:buChar char="u"/>
            </a:pPr>
            <a:r>
              <a:rPr lang="zh-CN" altLang="en-US" sz="2000" b="1" dirty="0">
                <a:solidFill>
                  <a:srgbClr val="843C0C"/>
                </a:solidFill>
                <a:latin typeface="微软雅黑" panose="020B0503020204020204" pitchFamily="34" charset="-122"/>
                <a:ea typeface="微软雅黑" panose="020B0503020204020204" pitchFamily="34" charset="-122"/>
              </a:rPr>
              <a:t>单纯窒息</a:t>
            </a:r>
            <a:endParaRPr lang="zh-CN" altLang="en-US" sz="2000" b="1" dirty="0">
              <a:solidFill>
                <a:srgbClr val="843C0C"/>
              </a:solidFill>
              <a:latin typeface="微软雅黑" panose="020B0503020204020204" pitchFamily="34" charset="-122"/>
              <a:ea typeface="微软雅黑" panose="020B0503020204020204" pitchFamily="34" charset="-122"/>
            </a:endParaRPr>
          </a:p>
          <a:p>
            <a:pPr indent="0">
              <a:lnSpc>
                <a:spcPct val="135000"/>
              </a:lnSpc>
            </a:pPr>
            <a:r>
              <a:rPr lang="zh-CN" altLang="en-US" sz="2000" dirty="0">
                <a:latin typeface="微软雅黑" panose="020B0503020204020204" pitchFamily="34" charset="-122"/>
                <a:ea typeface="微软雅黑" panose="020B0503020204020204" pitchFamily="34" charset="-122"/>
              </a:rPr>
              <a:t>这种情况是由于周围氧气被惰性气体所代替，如氮气、二氧化碳、乙烷、氢气、或氦气，而使氧气量不足以维持生命的继续。一般情况下，空气中含氧</a:t>
            </a:r>
            <a:r>
              <a:rPr lang="en-US" altLang="zh-CN" sz="2000" dirty="0">
                <a:latin typeface="微软雅黑" panose="020B0503020204020204" pitchFamily="34" charset="-122"/>
                <a:ea typeface="微软雅黑" panose="020B0503020204020204" pitchFamily="34" charset="-122"/>
              </a:rPr>
              <a:t>21%</a:t>
            </a:r>
            <a:r>
              <a:rPr lang="zh-CN" altLang="en-US" sz="2000" dirty="0">
                <a:latin typeface="微软雅黑" panose="020B0503020204020204" pitchFamily="34" charset="-122"/>
                <a:ea typeface="微软雅黑" panose="020B0503020204020204" pitchFamily="34" charset="-122"/>
              </a:rPr>
              <a:t>，如果空气中氧浓度降到</a:t>
            </a:r>
            <a:r>
              <a:rPr lang="en-US" altLang="zh-CN" sz="2000" dirty="0">
                <a:latin typeface="微软雅黑" panose="020B0503020204020204" pitchFamily="34" charset="-122"/>
                <a:ea typeface="微软雅黑" panose="020B0503020204020204" pitchFamily="34" charset="-122"/>
              </a:rPr>
              <a:t>19%</a:t>
            </a:r>
            <a:r>
              <a:rPr lang="zh-CN" altLang="en-US" sz="2000" dirty="0">
                <a:latin typeface="微软雅黑" panose="020B0503020204020204" pitchFamily="34" charset="-122"/>
                <a:ea typeface="微软雅黑" panose="020B0503020204020204" pitchFamily="34" charset="-122"/>
              </a:rPr>
              <a:t>以下，机体组织的供氧不足，就会引起头晕、恶心，调节功能紊乱等症状。这种情况一般发生在具有限制性空间的工作场所，缺氧严重时可导致昏迷，甚至死亡。	 </a:t>
            </a:r>
            <a:endParaRPr lang="zh-CN" altLang="en-US" sz="2000" dirty="0">
              <a:latin typeface="微软雅黑" panose="020B0503020204020204" pitchFamily="34" charset="-122"/>
              <a:ea typeface="微软雅黑" panose="020B0503020204020204" pitchFamily="34" charset="-122"/>
            </a:endParaRPr>
          </a:p>
        </p:txBody>
      </p:sp>
      <p:sp>
        <p:nvSpPr>
          <p:cNvPr id="2" name="文本占位符 1"/>
          <p:cNvSpPr>
            <a:spLocks noGrp="1"/>
          </p:cNvSpPr>
          <p:nvPr>
            <p:ph type="body" sz="quarter" idx="13"/>
          </p:nvPr>
        </p:nvSpPr>
        <p:spPr/>
        <p:txBody>
          <a:bodyPr/>
          <a:lstStyle/>
          <a:p>
            <a:r>
              <a:rPr lang="zh-CN" altLang="en-US" dirty="0"/>
              <a:t>危险化学品对人体的危害</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3253"/>
                                        </p:tgtEl>
                                        <p:attrNameLst>
                                          <p:attrName>style.visibility</p:attrName>
                                        </p:attrNameLst>
                                      </p:cBhvr>
                                      <p:to>
                                        <p:strVal val="visible"/>
                                      </p:to>
                                    </p:set>
                                    <p:animEffect transition="in" filter="randombar(horizontal)">
                                      <p:cBhvr>
                                        <p:cTn id="7" dur="500"/>
                                        <p:tgtEl>
                                          <p:spTgt spid="5325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par>
                                <p:cTn id="12" presetID="63" presetClass="path" presetSubtype="0" accel="50000" fill="hold" nodeType="withEffect">
                                  <p:stCondLst>
                                    <p:cond delay="0"/>
                                  </p:stCondLst>
                                  <p:childTnLst>
                                    <p:animMotion origin="layout" path="M -0.8793 1.85185E-6 L 2.5E-6 1.85185E-6 " pathEditMode="relative" rAng="0" ptsTypes="AA">
                                      <p:cBhvr>
                                        <p:cTn id="13" dur="500" fill="hold"/>
                                        <p:tgtEl>
                                          <p:spTgt spid="19"/>
                                        </p:tgtEl>
                                        <p:attrNameLst>
                                          <p:attrName>ppt_x</p:attrName>
                                          <p:attrName>ppt_y</p:attrName>
                                        </p:attrNameLst>
                                      </p:cBhvr>
                                      <p:rCtr x="43971" y="0"/>
                                    </p:animMotion>
                                  </p:childTnLst>
                                </p:cTn>
                              </p:par>
                            </p:childTnLst>
                          </p:cTn>
                        </p:par>
                        <p:par>
                          <p:cTn id="14" fill="hold">
                            <p:stCondLst>
                              <p:cond delay="1000"/>
                            </p:stCondLst>
                            <p:childTnLst>
                              <p:par>
                                <p:cTn id="15" presetID="52" presetClass="entr" presetSubtype="0"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Scale>
                                      <p:cBhvr>
                                        <p:cTn id="17" dur="10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25"/>
                                        </p:tgtEl>
                                        <p:attrNameLst>
                                          <p:attrName>ppt_x</p:attrName>
                                          <p:attrName>ppt_y</p:attrName>
                                        </p:attrNameLst>
                                      </p:cBhvr>
                                    </p:animMotion>
                                    <p:animEffect transition="in" filter="fade">
                                      <p:cBhvr>
                                        <p:cTn id="19" dur="1000"/>
                                        <p:tgtEl>
                                          <p:spTgt spid="2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3"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780632" y="2819035"/>
            <a:ext cx="4997456" cy="3528204"/>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pic>
      <p:grpSp>
        <p:nvGrpSpPr>
          <p:cNvPr id="19" name="组合 18"/>
          <p:cNvGrpSpPr/>
          <p:nvPr/>
        </p:nvGrpSpPr>
        <p:grpSpPr bwMode="auto">
          <a:xfrm>
            <a:off x="1125874" y="1329834"/>
            <a:ext cx="3044151" cy="486190"/>
            <a:chOff x="3779910" y="1722832"/>
            <a:chExt cx="3044388" cy="486596"/>
          </a:xfrm>
        </p:grpSpPr>
        <p:sp>
          <p:nvSpPr>
            <p:cNvPr id="20" name="矩形 19"/>
            <p:cNvSpPr/>
            <p:nvPr/>
          </p:nvSpPr>
          <p:spPr>
            <a:xfrm>
              <a:off x="3779912" y="1722832"/>
              <a:ext cx="3044386" cy="486596"/>
            </a:xfrm>
            <a:prstGeom prst="rect">
              <a:avLst/>
            </a:prstGeom>
            <a:solidFill>
              <a:schemeClr val="accent2">
                <a:lumMod val="50000"/>
              </a:schemeClr>
            </a:solidFill>
            <a:ln w="12700">
              <a:solidFill>
                <a:srgbClr val="843C0C"/>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b="1">
                <a:solidFill>
                  <a:srgbClr val="EB700B"/>
                </a:solidFill>
              </a:endParaRPr>
            </a:p>
          </p:txBody>
        </p:sp>
        <p:sp>
          <p:nvSpPr>
            <p:cNvPr id="22" name="TextBox 21"/>
            <p:cNvSpPr txBox="1"/>
            <p:nvPr/>
          </p:nvSpPr>
          <p:spPr>
            <a:xfrm>
              <a:off x="3779910" y="1747378"/>
              <a:ext cx="2815767" cy="462050"/>
            </a:xfrm>
            <a:prstGeom prst="rect">
              <a:avLst/>
            </a:prstGeom>
            <a:noFill/>
          </p:spPr>
          <p:txBody>
            <a:bodyPr wrap="square">
              <a:spAutoFit/>
            </a:bodyPr>
            <a:lstStyle/>
            <a:p>
              <a:pPr algn="ctr">
                <a:defRPr/>
              </a:pPr>
              <a:r>
                <a:rPr lang="zh-CN" altLang="en-US" sz="2400" b="1" dirty="0">
                  <a:solidFill>
                    <a:schemeClr val="bg1"/>
                  </a:solidFill>
                  <a:latin typeface="微软雅黑" panose="020B0503020204020204" pitchFamily="34" charset="-122"/>
                  <a:ea typeface="微软雅黑" panose="020B0503020204020204" pitchFamily="34" charset="-122"/>
                </a:rPr>
                <a:t>缺氧（窒息）</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
        <p:nvSpPr>
          <p:cNvPr id="25" name="Text Box 44"/>
          <p:cNvSpPr txBox="1">
            <a:spLocks noChangeArrowheads="1"/>
          </p:cNvSpPr>
          <p:nvPr/>
        </p:nvSpPr>
        <p:spPr bwMode="auto">
          <a:xfrm>
            <a:off x="1125874" y="2056162"/>
            <a:ext cx="10536557" cy="507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indent="0">
              <a:lnSpc>
                <a:spcPct val="135000"/>
              </a:lnSpc>
            </a:pPr>
            <a:r>
              <a:rPr lang="zh-CN" altLang="en-US" sz="2000" dirty="0">
                <a:latin typeface="微软雅黑" panose="020B0503020204020204" pitchFamily="34" charset="-122"/>
                <a:ea typeface="微软雅黑" panose="020B0503020204020204" pitchFamily="34" charset="-122"/>
              </a:rPr>
              <a:t>窒息涉及到对身体组织氧化作用的干扰。这种症状分为两种：</a:t>
            </a:r>
            <a:r>
              <a:rPr lang="zh-CN" altLang="en-US" sz="2000" b="1" dirty="0">
                <a:solidFill>
                  <a:srgbClr val="843C0C"/>
                </a:solidFill>
                <a:latin typeface="微软雅黑" panose="020B0503020204020204" pitchFamily="34" charset="-122"/>
                <a:ea typeface="微软雅黑" panose="020B0503020204020204" pitchFamily="34" charset="-122"/>
              </a:rPr>
              <a:t>单纯窒息和化学窒息</a:t>
            </a:r>
            <a:endParaRPr lang="zh-CN" altLang="en-US" sz="2000" b="1" dirty="0">
              <a:solidFill>
                <a:srgbClr val="843C0C"/>
              </a:solidFill>
              <a:latin typeface="微软雅黑" panose="020B0503020204020204" pitchFamily="34" charset="-122"/>
              <a:ea typeface="微软雅黑" panose="020B0503020204020204" pitchFamily="34" charset="-122"/>
            </a:endParaRPr>
          </a:p>
        </p:txBody>
      </p:sp>
      <p:sp>
        <p:nvSpPr>
          <p:cNvPr id="26" name="Text Box 44"/>
          <p:cNvSpPr txBox="1">
            <a:spLocks noChangeArrowheads="1"/>
          </p:cNvSpPr>
          <p:nvPr/>
        </p:nvSpPr>
        <p:spPr bwMode="auto">
          <a:xfrm>
            <a:off x="6042698" y="2819035"/>
            <a:ext cx="5619733" cy="3414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342900" indent="-342900">
              <a:lnSpc>
                <a:spcPct val="135000"/>
              </a:lnSpc>
              <a:buFont typeface="Wingdings" panose="05000000000000000000" pitchFamily="2" charset="2"/>
              <a:buChar char="u"/>
            </a:pPr>
            <a:r>
              <a:rPr lang="zh-CN" altLang="en-US" sz="2000" b="1" dirty="0">
                <a:solidFill>
                  <a:srgbClr val="843C0C"/>
                </a:solidFill>
                <a:latin typeface="微软雅黑" panose="020B0503020204020204" pitchFamily="34" charset="-122"/>
                <a:ea typeface="微软雅黑" panose="020B0503020204020204" pitchFamily="34" charset="-122"/>
              </a:rPr>
              <a:t>化学窒息（血液内窒息；细胞内窒息）</a:t>
            </a:r>
            <a:endParaRPr lang="zh-CN" altLang="en-US" sz="2000" b="1" dirty="0">
              <a:solidFill>
                <a:srgbClr val="843C0C"/>
              </a:solidFill>
              <a:latin typeface="微软雅黑" panose="020B0503020204020204" pitchFamily="34" charset="-122"/>
              <a:ea typeface="微软雅黑" panose="020B0503020204020204" pitchFamily="34" charset="-122"/>
            </a:endParaRPr>
          </a:p>
          <a:p>
            <a:pPr indent="0">
              <a:lnSpc>
                <a:spcPct val="135000"/>
              </a:lnSpc>
            </a:pPr>
            <a:r>
              <a:rPr lang="zh-CN" altLang="en-US" sz="2000" dirty="0">
                <a:latin typeface="微软雅黑" panose="020B0503020204020204" pitchFamily="34" charset="-122"/>
                <a:ea typeface="微软雅黑" panose="020B0503020204020204" pitchFamily="34" charset="-122"/>
              </a:rPr>
              <a:t>       这种情况是由于化学物质直接影响机体传送氧以及和氧结合的能力，典型的化学窒息性物质就是一氧化碳。空气中一氧化碳含量达到</a:t>
            </a:r>
            <a:r>
              <a:rPr lang="en-US" altLang="zh-CN" sz="2000" dirty="0">
                <a:latin typeface="微软雅黑" panose="020B0503020204020204" pitchFamily="34" charset="-122"/>
                <a:ea typeface="微软雅黑" panose="020B0503020204020204" pitchFamily="34" charset="-122"/>
              </a:rPr>
              <a:t>0.05%</a:t>
            </a:r>
            <a:r>
              <a:rPr lang="zh-CN" altLang="en-US" sz="2000" dirty="0">
                <a:latin typeface="微软雅黑" panose="020B0503020204020204" pitchFamily="34" charset="-122"/>
                <a:ea typeface="微软雅黑" panose="020B0503020204020204" pitchFamily="34" charset="-122"/>
              </a:rPr>
              <a:t>时就会导致血液携氧能力严重下降，亦称血液内窒息；另外如氰化氢、硫化氢这些物质影响细胞和氧化的结合能力，尽管血液中含氧充足，这种窒息亦称细胞内窒息。</a:t>
            </a:r>
            <a:endParaRPr lang="zh-CN" altLang="en-US" sz="2000" dirty="0">
              <a:latin typeface="微软雅黑" panose="020B0503020204020204" pitchFamily="34" charset="-122"/>
              <a:ea typeface="微软雅黑" panose="020B0503020204020204" pitchFamily="34" charset="-122"/>
            </a:endParaRPr>
          </a:p>
        </p:txBody>
      </p:sp>
      <p:sp>
        <p:nvSpPr>
          <p:cNvPr id="2" name="文本占位符 1"/>
          <p:cNvSpPr>
            <a:spLocks noGrp="1"/>
          </p:cNvSpPr>
          <p:nvPr>
            <p:ph type="body" sz="quarter" idx="13"/>
          </p:nvPr>
        </p:nvSpPr>
        <p:spPr/>
        <p:txBody>
          <a:bodyPr/>
          <a:lstStyle/>
          <a:p>
            <a:r>
              <a:rPr lang="zh-CN" altLang="en-US" dirty="0"/>
              <a:t>危险化学品对人体的危害</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3253"/>
                                        </p:tgtEl>
                                        <p:attrNameLst>
                                          <p:attrName>style.visibility</p:attrName>
                                        </p:attrNameLst>
                                      </p:cBhvr>
                                      <p:to>
                                        <p:strVal val="visible"/>
                                      </p:to>
                                    </p:set>
                                    <p:animEffect transition="in" filter="randombar(horizontal)">
                                      <p:cBhvr>
                                        <p:cTn id="7" dur="500"/>
                                        <p:tgtEl>
                                          <p:spTgt spid="5325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par>
                                <p:cTn id="12" presetID="63" presetClass="path" presetSubtype="0" accel="50000" fill="hold" nodeType="withEffect">
                                  <p:stCondLst>
                                    <p:cond delay="0"/>
                                  </p:stCondLst>
                                  <p:childTnLst>
                                    <p:animMotion origin="layout" path="M -0.8793 1.85185E-6 L 2.5E-6 1.85185E-6 " pathEditMode="relative" rAng="0" ptsTypes="AA">
                                      <p:cBhvr>
                                        <p:cTn id="13" dur="500" fill="hold"/>
                                        <p:tgtEl>
                                          <p:spTgt spid="19"/>
                                        </p:tgtEl>
                                        <p:attrNameLst>
                                          <p:attrName>ppt_x</p:attrName>
                                          <p:attrName>ppt_y</p:attrName>
                                        </p:attrNameLst>
                                      </p:cBhvr>
                                      <p:rCtr x="43971" y="0"/>
                                    </p:animMotion>
                                  </p:childTnLst>
                                </p:cTn>
                              </p:par>
                            </p:childTnLst>
                          </p:cTn>
                        </p:par>
                        <p:par>
                          <p:cTn id="14" fill="hold">
                            <p:stCondLst>
                              <p:cond delay="1000"/>
                            </p:stCondLst>
                            <p:childTnLst>
                              <p:par>
                                <p:cTn id="15" presetID="52" presetClass="entr" presetSubtype="0"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Scale>
                                      <p:cBhvr>
                                        <p:cTn id="17" dur="10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25"/>
                                        </p:tgtEl>
                                        <p:attrNameLst>
                                          <p:attrName>ppt_x</p:attrName>
                                          <p:attrName>ppt_y</p:attrName>
                                        </p:attrNameLst>
                                      </p:cBhvr>
                                    </p:animMotion>
                                    <p:animEffect transition="in" filter="fade">
                                      <p:cBhvr>
                                        <p:cTn id="19" dur="1000"/>
                                        <p:tgtEl>
                                          <p:spTgt spid="2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3"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323849" y="2000250"/>
            <a:ext cx="5699798" cy="4333021"/>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pic>
      <p:grpSp>
        <p:nvGrpSpPr>
          <p:cNvPr id="19" name="组合 18"/>
          <p:cNvGrpSpPr/>
          <p:nvPr/>
        </p:nvGrpSpPr>
        <p:grpSpPr bwMode="auto">
          <a:xfrm>
            <a:off x="6252250" y="3953684"/>
            <a:ext cx="3044151" cy="486190"/>
            <a:chOff x="3779910" y="1722832"/>
            <a:chExt cx="3044388" cy="486596"/>
          </a:xfrm>
        </p:grpSpPr>
        <p:sp>
          <p:nvSpPr>
            <p:cNvPr id="20" name="矩形 19"/>
            <p:cNvSpPr/>
            <p:nvPr/>
          </p:nvSpPr>
          <p:spPr>
            <a:xfrm>
              <a:off x="3779912" y="1722832"/>
              <a:ext cx="3044386" cy="486596"/>
            </a:xfrm>
            <a:prstGeom prst="rect">
              <a:avLst/>
            </a:prstGeom>
            <a:solidFill>
              <a:schemeClr val="accent2">
                <a:lumMod val="50000"/>
              </a:schemeClr>
            </a:solidFill>
            <a:ln w="12700">
              <a:solidFill>
                <a:srgbClr val="843C0C"/>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b="1">
                <a:solidFill>
                  <a:srgbClr val="EB700B"/>
                </a:solidFill>
              </a:endParaRPr>
            </a:p>
          </p:txBody>
        </p:sp>
        <p:sp>
          <p:nvSpPr>
            <p:cNvPr id="22" name="TextBox 21"/>
            <p:cNvSpPr txBox="1"/>
            <p:nvPr/>
          </p:nvSpPr>
          <p:spPr>
            <a:xfrm>
              <a:off x="3779910" y="1747378"/>
              <a:ext cx="2815767" cy="462050"/>
            </a:xfrm>
            <a:prstGeom prst="rect">
              <a:avLst/>
            </a:prstGeom>
            <a:noFill/>
          </p:spPr>
          <p:txBody>
            <a:bodyPr wrap="square">
              <a:spAutoFit/>
            </a:bodyPr>
            <a:lstStyle/>
            <a:p>
              <a:pPr algn="ctr">
                <a:defRPr/>
              </a:pPr>
              <a:r>
                <a:rPr lang="zh-CN" altLang="en-US" sz="2400" b="1" dirty="0">
                  <a:solidFill>
                    <a:schemeClr val="bg1"/>
                  </a:solidFill>
                  <a:latin typeface="微软雅黑" panose="020B0503020204020204" pitchFamily="34" charset="-122"/>
                  <a:ea typeface="微软雅黑" panose="020B0503020204020204" pitchFamily="34" charset="-122"/>
                </a:rPr>
                <a:t>昏迷和麻醉</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
        <p:nvSpPr>
          <p:cNvPr id="25" name="Text Box 44"/>
          <p:cNvSpPr txBox="1">
            <a:spLocks noChangeArrowheads="1"/>
          </p:cNvSpPr>
          <p:nvPr/>
        </p:nvSpPr>
        <p:spPr bwMode="auto">
          <a:xfrm>
            <a:off x="6252250" y="4684145"/>
            <a:ext cx="5619733" cy="1753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5000"/>
              </a:lnSpc>
            </a:pPr>
            <a:r>
              <a:rPr lang="zh-CN" altLang="en-US" sz="2000" dirty="0">
                <a:latin typeface="微软雅黑" panose="020B0503020204020204" pitchFamily="34" charset="-122"/>
                <a:ea typeface="微软雅黑" panose="020B0503020204020204" pitchFamily="34" charset="-122"/>
              </a:rPr>
              <a:t>高浓度的某些化学品，如乙醇、丙醇、丙	酮、丁酮、乙炔、烃类、乙醚、异丙醚会	导致中枢神经抑制。这些化学品有类似醉	酒的作用，一次大量接触可导致</a:t>
            </a:r>
            <a:r>
              <a:rPr lang="zh-CN" altLang="en-US" sz="2000" b="1" dirty="0">
                <a:solidFill>
                  <a:srgbClr val="843C0C"/>
                </a:solidFill>
                <a:latin typeface="微软雅黑" panose="020B0503020204020204" pitchFamily="34" charset="-122"/>
                <a:ea typeface="微软雅黑" panose="020B0503020204020204" pitchFamily="34" charset="-122"/>
              </a:rPr>
              <a:t>昏迷甚至死亡。</a:t>
            </a:r>
            <a:endParaRPr lang="zh-CN" altLang="en-US" sz="2000" b="1" dirty="0">
              <a:solidFill>
                <a:srgbClr val="843C0C"/>
              </a:solidFill>
              <a:latin typeface="微软雅黑" panose="020B0503020204020204" pitchFamily="34" charset="-122"/>
              <a:ea typeface="微软雅黑" panose="020B0503020204020204" pitchFamily="34" charset="-122"/>
            </a:endParaRPr>
          </a:p>
        </p:txBody>
      </p:sp>
      <p:sp>
        <p:nvSpPr>
          <p:cNvPr id="2" name="文本占位符 1"/>
          <p:cNvSpPr>
            <a:spLocks noGrp="1"/>
          </p:cNvSpPr>
          <p:nvPr>
            <p:ph type="body" sz="quarter" idx="13"/>
          </p:nvPr>
        </p:nvSpPr>
        <p:spPr/>
        <p:txBody>
          <a:bodyPr/>
          <a:lstStyle/>
          <a:p>
            <a:r>
              <a:rPr lang="zh-CN" altLang="en-US" dirty="0"/>
              <a:t>危险化学品对人体的危害</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3253"/>
                                        </p:tgtEl>
                                        <p:attrNameLst>
                                          <p:attrName>style.visibility</p:attrName>
                                        </p:attrNameLst>
                                      </p:cBhvr>
                                      <p:to>
                                        <p:strVal val="visible"/>
                                      </p:to>
                                    </p:set>
                                    <p:animEffect transition="in" filter="randombar(horizontal)">
                                      <p:cBhvr>
                                        <p:cTn id="7" dur="500"/>
                                        <p:tgtEl>
                                          <p:spTgt spid="5325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par>
                                <p:cTn id="12" presetID="63" presetClass="path" presetSubtype="0" accel="50000" fill="hold" nodeType="withEffect">
                                  <p:stCondLst>
                                    <p:cond delay="0"/>
                                  </p:stCondLst>
                                  <p:childTnLst>
                                    <p:animMotion origin="layout" path="M -0.8793 2.96296E-6 L -2.08333E-7 2.96296E-6 " pathEditMode="relative" rAng="0" ptsTypes="AA">
                                      <p:cBhvr>
                                        <p:cTn id="13" dur="500" fill="hold"/>
                                        <p:tgtEl>
                                          <p:spTgt spid="19"/>
                                        </p:tgtEl>
                                        <p:attrNameLst>
                                          <p:attrName>ppt_x</p:attrName>
                                          <p:attrName>ppt_y</p:attrName>
                                        </p:attrNameLst>
                                      </p:cBhvr>
                                      <p:rCtr x="43958" y="0"/>
                                    </p:animMotion>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up)">
                                      <p:cBhvr>
                                        <p:cTn id="17"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3"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429461" y="2192234"/>
            <a:ext cx="5699798" cy="4245468"/>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pic>
      <p:grpSp>
        <p:nvGrpSpPr>
          <p:cNvPr id="19" name="组合 18"/>
          <p:cNvGrpSpPr/>
          <p:nvPr/>
        </p:nvGrpSpPr>
        <p:grpSpPr bwMode="auto">
          <a:xfrm>
            <a:off x="6252250" y="3953684"/>
            <a:ext cx="3044151" cy="486190"/>
            <a:chOff x="3779910" y="1722832"/>
            <a:chExt cx="3044388" cy="486596"/>
          </a:xfrm>
        </p:grpSpPr>
        <p:sp>
          <p:nvSpPr>
            <p:cNvPr id="20" name="矩形 19"/>
            <p:cNvSpPr/>
            <p:nvPr/>
          </p:nvSpPr>
          <p:spPr>
            <a:xfrm>
              <a:off x="3779912" y="1722832"/>
              <a:ext cx="3044386" cy="486596"/>
            </a:xfrm>
            <a:prstGeom prst="rect">
              <a:avLst/>
            </a:prstGeom>
            <a:solidFill>
              <a:schemeClr val="accent2">
                <a:lumMod val="50000"/>
              </a:schemeClr>
            </a:solidFill>
            <a:ln w="12700">
              <a:solidFill>
                <a:srgbClr val="843C0C"/>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b="1">
                <a:solidFill>
                  <a:srgbClr val="EB700B"/>
                </a:solidFill>
              </a:endParaRPr>
            </a:p>
          </p:txBody>
        </p:sp>
        <p:sp>
          <p:nvSpPr>
            <p:cNvPr id="22" name="TextBox 21"/>
            <p:cNvSpPr txBox="1"/>
            <p:nvPr/>
          </p:nvSpPr>
          <p:spPr>
            <a:xfrm>
              <a:off x="3779910" y="1747378"/>
              <a:ext cx="2815767" cy="462050"/>
            </a:xfrm>
            <a:prstGeom prst="rect">
              <a:avLst/>
            </a:prstGeom>
            <a:noFill/>
          </p:spPr>
          <p:txBody>
            <a:bodyPr wrap="square">
              <a:spAutoFit/>
            </a:bodyPr>
            <a:lstStyle/>
            <a:p>
              <a:pPr algn="ctr">
                <a:defRPr/>
              </a:pPr>
              <a:r>
                <a:rPr lang="zh-CN" altLang="en-US" sz="2400" b="1" dirty="0">
                  <a:solidFill>
                    <a:schemeClr val="bg1"/>
                  </a:solidFill>
                  <a:latin typeface="微软雅黑" panose="020B0503020204020204" pitchFamily="34" charset="-122"/>
                  <a:ea typeface="微软雅黑" panose="020B0503020204020204" pitchFamily="34" charset="-122"/>
                </a:rPr>
                <a:t>致癌</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
        <p:nvSpPr>
          <p:cNvPr id="25" name="Text Box 44"/>
          <p:cNvSpPr txBox="1">
            <a:spLocks noChangeArrowheads="1"/>
          </p:cNvSpPr>
          <p:nvPr/>
        </p:nvSpPr>
        <p:spPr bwMode="auto">
          <a:xfrm>
            <a:off x="6252250" y="4684145"/>
            <a:ext cx="5619733" cy="1753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5000"/>
              </a:lnSpc>
            </a:pPr>
            <a:r>
              <a:rPr lang="zh-CN" altLang="en-US" sz="2000" dirty="0">
                <a:latin typeface="微软雅黑" panose="020B0503020204020204" pitchFamily="34" charset="-122"/>
                <a:ea typeface="微软雅黑" panose="020B0503020204020204" pitchFamily="34" charset="-122"/>
              </a:rPr>
              <a:t>长期接触一定的化学物质可能引起细胞的无节制生长，形成癌性肿瘤。这些肿瘤可能在第一次接触这些物质以后许多年才表现出来，这一时期被称为潜伏期，</a:t>
            </a:r>
            <a:r>
              <a:rPr lang="zh-CN" altLang="en-US" sz="2000" b="1" dirty="0">
                <a:solidFill>
                  <a:srgbClr val="843C0C"/>
                </a:solidFill>
                <a:latin typeface="微软雅黑" panose="020B0503020204020204" pitchFamily="34" charset="-122"/>
                <a:ea typeface="微软雅黑" panose="020B0503020204020204" pitchFamily="34" charset="-122"/>
              </a:rPr>
              <a:t>一般为</a:t>
            </a:r>
            <a:r>
              <a:rPr lang="en-US" altLang="zh-CN" sz="2000" b="1" dirty="0">
                <a:solidFill>
                  <a:srgbClr val="843C0C"/>
                </a:solidFill>
                <a:latin typeface="微软雅黑" panose="020B0503020204020204" pitchFamily="34" charset="-122"/>
                <a:ea typeface="微软雅黑" panose="020B0503020204020204" pitchFamily="34" charset="-122"/>
              </a:rPr>
              <a:t>4-40</a:t>
            </a:r>
            <a:r>
              <a:rPr lang="zh-CN" altLang="en-US" sz="2000" b="1" dirty="0">
                <a:solidFill>
                  <a:srgbClr val="843C0C"/>
                </a:solidFill>
                <a:latin typeface="微软雅黑" panose="020B0503020204020204" pitchFamily="34" charset="-122"/>
                <a:ea typeface="微软雅黑" panose="020B0503020204020204" pitchFamily="34" charset="-122"/>
              </a:rPr>
              <a:t>年。</a:t>
            </a:r>
            <a:endParaRPr lang="zh-CN" altLang="en-US" sz="2000" b="1" dirty="0">
              <a:solidFill>
                <a:srgbClr val="843C0C"/>
              </a:solidFill>
              <a:latin typeface="微软雅黑" panose="020B0503020204020204" pitchFamily="34" charset="-122"/>
              <a:ea typeface="微软雅黑" panose="020B0503020204020204" pitchFamily="34" charset="-122"/>
            </a:endParaRPr>
          </a:p>
        </p:txBody>
      </p:sp>
      <p:sp>
        <p:nvSpPr>
          <p:cNvPr id="2" name="文本占位符 1"/>
          <p:cNvSpPr>
            <a:spLocks noGrp="1"/>
          </p:cNvSpPr>
          <p:nvPr>
            <p:ph type="body" sz="quarter" idx="13"/>
          </p:nvPr>
        </p:nvSpPr>
        <p:spPr/>
        <p:txBody>
          <a:bodyPr/>
          <a:lstStyle/>
          <a:p>
            <a:r>
              <a:rPr lang="zh-CN" altLang="en-US" dirty="0"/>
              <a:t>危险化学品对人体的危害</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3253"/>
                                        </p:tgtEl>
                                        <p:attrNameLst>
                                          <p:attrName>style.visibility</p:attrName>
                                        </p:attrNameLst>
                                      </p:cBhvr>
                                      <p:to>
                                        <p:strVal val="visible"/>
                                      </p:to>
                                    </p:set>
                                    <p:animEffect transition="in" filter="randombar(horizontal)">
                                      <p:cBhvr>
                                        <p:cTn id="7" dur="500"/>
                                        <p:tgtEl>
                                          <p:spTgt spid="5325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par>
                                <p:cTn id="12" presetID="63" presetClass="path" presetSubtype="0" accel="50000" fill="hold" nodeType="withEffect">
                                  <p:stCondLst>
                                    <p:cond delay="0"/>
                                  </p:stCondLst>
                                  <p:childTnLst>
                                    <p:animMotion origin="layout" path="M -0.8793 2.96296E-6 L -2.08333E-7 2.96296E-6 " pathEditMode="relative" rAng="0" ptsTypes="AA">
                                      <p:cBhvr>
                                        <p:cTn id="13" dur="500" fill="hold"/>
                                        <p:tgtEl>
                                          <p:spTgt spid="19"/>
                                        </p:tgtEl>
                                        <p:attrNameLst>
                                          <p:attrName>ppt_x</p:attrName>
                                          <p:attrName>ppt_y</p:attrName>
                                        </p:attrNameLst>
                                      </p:cBhvr>
                                      <p:rCtr x="43958" y="0"/>
                                    </p:animMotion>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up)">
                                      <p:cBhvr>
                                        <p:cTn id="17"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3"/>
          </p:nvPr>
        </p:nvSpPr>
        <p:spPr/>
        <p:txBody>
          <a:bodyPr/>
          <a:lstStyle/>
          <a:p>
            <a:r>
              <a:rPr lang="zh-CN" altLang="en-US" dirty="0"/>
              <a:t>什么是化学品</a:t>
            </a:r>
            <a:endParaRPr lang="zh-CN" altLang="en-US" dirty="0"/>
          </a:p>
        </p:txBody>
      </p:sp>
      <p:sp>
        <p:nvSpPr>
          <p:cNvPr id="5" name="矩形 4"/>
          <p:cNvSpPr/>
          <p:nvPr/>
        </p:nvSpPr>
        <p:spPr>
          <a:xfrm>
            <a:off x="231360" y="3432972"/>
            <a:ext cx="6096000"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indent="457200" defTabSz="720725">
              <a:lnSpc>
                <a:spcPct val="150000"/>
              </a:lnSpc>
            </a:pPr>
            <a:r>
              <a:rPr lang="zh-CN" altLang="en-US" sz="2400" b="1" dirty="0">
                <a:solidFill>
                  <a:schemeClr val="accent2">
                    <a:lumMod val="50000"/>
                  </a:schemeClr>
                </a:solidFill>
                <a:latin typeface="微软雅黑" panose="020B0503020204020204" pitchFamily="34" charset="-122"/>
                <a:ea typeface="微软雅黑" panose="020B0503020204020204" pitchFamily="34" charset="-122"/>
              </a:rPr>
              <a:t>化学品</a:t>
            </a:r>
            <a:r>
              <a:rPr lang="zh-CN" altLang="en-US" sz="2000" dirty="0">
                <a:latin typeface="微软雅黑" panose="020B0503020204020204" pitchFamily="34" charset="-122"/>
                <a:ea typeface="微软雅黑" panose="020B0503020204020204" pitchFamily="34" charset="-122"/>
              </a:rPr>
              <a:t>是指各种元素组成的纯净物和混合物，无论是天然的还是人造的，都属于化学品。</a:t>
            </a:r>
            <a:endParaRPr lang="en-US" altLang="zh-CN" sz="2000" dirty="0">
              <a:latin typeface="微软雅黑" panose="020B0503020204020204" pitchFamily="34" charset="-122"/>
              <a:ea typeface="微软雅黑" panose="020B0503020204020204" pitchFamily="34" charset="-122"/>
            </a:endParaRPr>
          </a:p>
          <a:p>
            <a:pPr indent="457200" defTabSz="720725">
              <a:lnSpc>
                <a:spcPct val="150000"/>
              </a:lnSpc>
            </a:pPr>
            <a:r>
              <a:rPr lang="zh-CN" altLang="en-US" sz="2000" dirty="0">
                <a:latin typeface="微软雅黑" panose="020B0503020204020204" pitchFamily="34" charset="-122"/>
                <a:ea typeface="微软雅黑" panose="020B0503020204020204" pitchFamily="34" charset="-122"/>
              </a:rPr>
              <a:t> 据美国化学文摘登录，目前全世界已有的化学品多达</a:t>
            </a:r>
            <a:r>
              <a:rPr lang="zh-CN" altLang="en-US" sz="2000" b="1" dirty="0">
                <a:solidFill>
                  <a:schemeClr val="accent2">
                    <a:lumMod val="50000"/>
                  </a:schemeClr>
                </a:solidFill>
                <a:latin typeface="微软雅黑" panose="020B0503020204020204" pitchFamily="34" charset="-122"/>
                <a:ea typeface="微软雅黑" panose="020B0503020204020204" pitchFamily="34" charset="-122"/>
              </a:rPr>
              <a:t>700万种</a:t>
            </a:r>
            <a:r>
              <a:rPr lang="zh-CN" altLang="en-US" sz="2000" dirty="0">
                <a:latin typeface="微软雅黑" panose="020B0503020204020204" pitchFamily="34" charset="-122"/>
                <a:ea typeface="微软雅黑" panose="020B0503020204020204" pitchFamily="34" charset="-122"/>
              </a:rPr>
              <a:t>，其中</a:t>
            </a:r>
            <a:r>
              <a:rPr lang="zh-CN" altLang="en-US" sz="2000" b="1" dirty="0">
                <a:solidFill>
                  <a:schemeClr val="accent2">
                    <a:lumMod val="50000"/>
                  </a:schemeClr>
                </a:solidFill>
                <a:latin typeface="微软雅黑" panose="020B0503020204020204" pitchFamily="34" charset="-122"/>
                <a:ea typeface="微软雅黑" panose="020B0503020204020204" pitchFamily="34" charset="-122"/>
              </a:rPr>
              <a:t>已做为商品上市的有10万余种，经常使用的有7万多种</a:t>
            </a:r>
            <a:r>
              <a:rPr lang="zh-CN" altLang="en-US" sz="2000" dirty="0">
                <a:latin typeface="微软雅黑" panose="020B0503020204020204" pitchFamily="34" charset="-122"/>
                <a:ea typeface="微软雅黑" panose="020B0503020204020204" pitchFamily="34" charset="-122"/>
              </a:rPr>
              <a:t>，现在每年全世界新出现化学品有1000多种。</a:t>
            </a:r>
            <a:endParaRPr lang="zh-CN" altLang="en-US" sz="2000" dirty="0">
              <a:latin typeface="微软雅黑" panose="020B0503020204020204" pitchFamily="34" charset="-122"/>
              <a:ea typeface="微软雅黑" panose="020B0503020204020204" pitchFamily="34" charset="-122"/>
            </a:endParaRPr>
          </a:p>
        </p:txBody>
      </p:sp>
      <p:sp>
        <p:nvSpPr>
          <p:cNvPr id="6" name="灯片编号占位符 5"/>
          <p:cNvSpPr>
            <a:spLocks noGrp="1"/>
          </p:cNvSpPr>
          <p:nvPr>
            <p:ph type="sldNum" sz="quarter" idx="12"/>
          </p:nvPr>
        </p:nvSpPr>
        <p:spPr/>
        <p:txBody>
          <a:bodyPr/>
          <a:lstStyle/>
          <a:p>
            <a:fld id="{E90B57B3-00C1-462E-97B3-2A396444F17F}" type="slidenum">
              <a:rPr lang="zh-CN" altLang="en-US" smtClean="0"/>
            </a:fld>
            <a:endParaRPr lang="zh-CN" altLang="en-US"/>
          </a:p>
        </p:txBody>
      </p:sp>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576907" y="1154572"/>
            <a:ext cx="5615093" cy="548571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14" presetClass="entr" presetSubtype="10" fill="hold" grpId="0" nodeType="afterEffect">
                                  <p:stCondLst>
                                    <p:cond delay="0"/>
                                  </p:stCondLst>
                                  <p:iterate type="wd">
                                    <p:tmPct val="10000"/>
                                  </p:iterate>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3"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1156625" y="1570681"/>
            <a:ext cx="4867021" cy="4867021"/>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pic>
      <p:grpSp>
        <p:nvGrpSpPr>
          <p:cNvPr id="19" name="组合 18"/>
          <p:cNvGrpSpPr/>
          <p:nvPr/>
        </p:nvGrpSpPr>
        <p:grpSpPr bwMode="auto">
          <a:xfrm>
            <a:off x="6252250" y="3953684"/>
            <a:ext cx="3044151" cy="486190"/>
            <a:chOff x="3779910" y="1722832"/>
            <a:chExt cx="3044388" cy="486596"/>
          </a:xfrm>
        </p:grpSpPr>
        <p:sp>
          <p:nvSpPr>
            <p:cNvPr id="20" name="矩形 19"/>
            <p:cNvSpPr/>
            <p:nvPr/>
          </p:nvSpPr>
          <p:spPr>
            <a:xfrm>
              <a:off x="3779912" y="1722832"/>
              <a:ext cx="3044386" cy="486596"/>
            </a:xfrm>
            <a:prstGeom prst="rect">
              <a:avLst/>
            </a:prstGeom>
            <a:solidFill>
              <a:schemeClr val="accent2">
                <a:lumMod val="50000"/>
              </a:schemeClr>
            </a:solidFill>
            <a:ln w="12700">
              <a:solidFill>
                <a:srgbClr val="843C0C"/>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b="1">
                <a:solidFill>
                  <a:srgbClr val="EB700B"/>
                </a:solidFill>
              </a:endParaRPr>
            </a:p>
          </p:txBody>
        </p:sp>
        <p:sp>
          <p:nvSpPr>
            <p:cNvPr id="22" name="TextBox 21"/>
            <p:cNvSpPr txBox="1"/>
            <p:nvPr/>
          </p:nvSpPr>
          <p:spPr>
            <a:xfrm>
              <a:off x="3779910" y="1747378"/>
              <a:ext cx="2815767" cy="462050"/>
            </a:xfrm>
            <a:prstGeom prst="rect">
              <a:avLst/>
            </a:prstGeom>
            <a:noFill/>
          </p:spPr>
          <p:txBody>
            <a:bodyPr wrap="square">
              <a:spAutoFit/>
            </a:bodyPr>
            <a:lstStyle/>
            <a:p>
              <a:pPr algn="ctr">
                <a:defRPr/>
              </a:pPr>
              <a:r>
                <a:rPr lang="zh-CN" altLang="en-US" sz="2400" b="1" dirty="0">
                  <a:solidFill>
                    <a:schemeClr val="bg1"/>
                  </a:solidFill>
                  <a:latin typeface="微软雅黑" panose="020B0503020204020204" pitchFamily="34" charset="-122"/>
                  <a:ea typeface="微软雅黑" panose="020B0503020204020204" pitchFamily="34" charset="-122"/>
                </a:rPr>
                <a:t>致畸</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
        <p:nvSpPr>
          <p:cNvPr id="25" name="Text Box 44"/>
          <p:cNvSpPr txBox="1">
            <a:spLocks noChangeArrowheads="1"/>
          </p:cNvSpPr>
          <p:nvPr/>
        </p:nvSpPr>
        <p:spPr bwMode="auto">
          <a:xfrm>
            <a:off x="6252250" y="4684145"/>
            <a:ext cx="5619733" cy="1753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5000"/>
              </a:lnSpc>
            </a:pPr>
            <a:r>
              <a:rPr lang="zh-CN" altLang="en-US" sz="2000" dirty="0">
                <a:latin typeface="微软雅黑" panose="020B0503020204020204" pitchFamily="34" charset="-122"/>
                <a:ea typeface="微软雅黑" panose="020B0503020204020204" pitchFamily="34" charset="-122"/>
              </a:rPr>
              <a:t>接触化学物质可能对未出生胎儿造成危害，干扰胎儿的正常发育，在怀孕的前三个月，脑、心脏、胳膊和腿等重要器官正在发育，从而导致胎儿畸形。</a:t>
            </a:r>
            <a:endParaRPr lang="zh-CN" altLang="en-US" sz="2000" dirty="0">
              <a:latin typeface="微软雅黑" panose="020B0503020204020204" pitchFamily="34" charset="-122"/>
              <a:ea typeface="微软雅黑" panose="020B0503020204020204" pitchFamily="34" charset="-122"/>
            </a:endParaRPr>
          </a:p>
        </p:txBody>
      </p:sp>
      <p:sp>
        <p:nvSpPr>
          <p:cNvPr id="2" name="文本占位符 1"/>
          <p:cNvSpPr>
            <a:spLocks noGrp="1"/>
          </p:cNvSpPr>
          <p:nvPr>
            <p:ph type="body" sz="quarter" idx="13"/>
          </p:nvPr>
        </p:nvSpPr>
        <p:spPr/>
        <p:txBody>
          <a:bodyPr/>
          <a:lstStyle/>
          <a:p>
            <a:r>
              <a:rPr lang="zh-CN" altLang="en-US" dirty="0"/>
              <a:t>危险化学品对人体的危害</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3253"/>
                                        </p:tgtEl>
                                        <p:attrNameLst>
                                          <p:attrName>style.visibility</p:attrName>
                                        </p:attrNameLst>
                                      </p:cBhvr>
                                      <p:to>
                                        <p:strVal val="visible"/>
                                      </p:to>
                                    </p:set>
                                    <p:animEffect transition="in" filter="randombar(horizontal)">
                                      <p:cBhvr>
                                        <p:cTn id="7" dur="500"/>
                                        <p:tgtEl>
                                          <p:spTgt spid="5325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par>
                                <p:cTn id="12" presetID="63" presetClass="path" presetSubtype="0" accel="50000" fill="hold" nodeType="withEffect">
                                  <p:stCondLst>
                                    <p:cond delay="0"/>
                                  </p:stCondLst>
                                  <p:childTnLst>
                                    <p:animMotion origin="layout" path="M -0.8793 2.96296E-6 L -2.08333E-7 2.96296E-6 " pathEditMode="relative" rAng="0" ptsTypes="AA">
                                      <p:cBhvr>
                                        <p:cTn id="13" dur="500" fill="hold"/>
                                        <p:tgtEl>
                                          <p:spTgt spid="19"/>
                                        </p:tgtEl>
                                        <p:attrNameLst>
                                          <p:attrName>ppt_x</p:attrName>
                                          <p:attrName>ppt_y</p:attrName>
                                        </p:attrNameLst>
                                      </p:cBhvr>
                                      <p:rCtr x="43958" y="0"/>
                                    </p:animMotion>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up)">
                                      <p:cBhvr>
                                        <p:cTn id="17"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3"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447862" y="1908931"/>
            <a:ext cx="6147290" cy="4600222"/>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pic>
      <p:grpSp>
        <p:nvGrpSpPr>
          <p:cNvPr id="19" name="组合 18"/>
          <p:cNvGrpSpPr/>
          <p:nvPr/>
        </p:nvGrpSpPr>
        <p:grpSpPr bwMode="auto">
          <a:xfrm>
            <a:off x="6252250" y="3953684"/>
            <a:ext cx="3044151" cy="486190"/>
            <a:chOff x="3779910" y="1722832"/>
            <a:chExt cx="3044388" cy="486596"/>
          </a:xfrm>
        </p:grpSpPr>
        <p:sp>
          <p:nvSpPr>
            <p:cNvPr id="20" name="矩形 19"/>
            <p:cNvSpPr/>
            <p:nvPr/>
          </p:nvSpPr>
          <p:spPr>
            <a:xfrm>
              <a:off x="3779912" y="1722832"/>
              <a:ext cx="3044386" cy="486596"/>
            </a:xfrm>
            <a:prstGeom prst="rect">
              <a:avLst/>
            </a:prstGeom>
            <a:solidFill>
              <a:schemeClr val="accent2">
                <a:lumMod val="50000"/>
              </a:schemeClr>
            </a:solidFill>
            <a:ln w="12700">
              <a:solidFill>
                <a:srgbClr val="843C0C"/>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b="1">
                <a:solidFill>
                  <a:srgbClr val="EB700B"/>
                </a:solidFill>
              </a:endParaRPr>
            </a:p>
          </p:txBody>
        </p:sp>
        <p:sp>
          <p:nvSpPr>
            <p:cNvPr id="22" name="TextBox 21"/>
            <p:cNvSpPr txBox="1"/>
            <p:nvPr/>
          </p:nvSpPr>
          <p:spPr>
            <a:xfrm>
              <a:off x="3779910" y="1747378"/>
              <a:ext cx="2815767" cy="462050"/>
            </a:xfrm>
            <a:prstGeom prst="rect">
              <a:avLst/>
            </a:prstGeom>
            <a:noFill/>
          </p:spPr>
          <p:txBody>
            <a:bodyPr wrap="square">
              <a:spAutoFit/>
            </a:bodyPr>
            <a:lstStyle/>
            <a:p>
              <a:pPr algn="ctr">
                <a:defRPr/>
              </a:pPr>
              <a:r>
                <a:rPr lang="zh-CN" altLang="en-US" sz="2400" b="1" dirty="0">
                  <a:solidFill>
                    <a:schemeClr val="bg1"/>
                  </a:solidFill>
                  <a:latin typeface="微软雅黑" panose="020B0503020204020204" pitchFamily="34" charset="-122"/>
                  <a:ea typeface="微软雅黑" panose="020B0503020204020204" pitchFamily="34" charset="-122"/>
                </a:rPr>
                <a:t>致突变</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
        <p:nvSpPr>
          <p:cNvPr id="25" name="Text Box 44"/>
          <p:cNvSpPr txBox="1">
            <a:spLocks noChangeArrowheads="1"/>
          </p:cNvSpPr>
          <p:nvPr/>
        </p:nvSpPr>
        <p:spPr bwMode="auto">
          <a:xfrm>
            <a:off x="6252250" y="4684145"/>
            <a:ext cx="5619733" cy="1753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5000"/>
              </a:lnSpc>
            </a:pPr>
            <a:r>
              <a:rPr lang="zh-CN" altLang="en-US" sz="2000" dirty="0">
                <a:latin typeface="微软雅黑" panose="020B0503020204020204" pitchFamily="34" charset="-122"/>
                <a:ea typeface="微软雅黑" panose="020B0503020204020204" pitchFamily="34" charset="-122"/>
              </a:rPr>
              <a:t>某些化学品可引起接触者基因发生改变而对遗传造成影响，导致后代发生不希望出现的变化。一些实验结果表明</a:t>
            </a:r>
            <a:r>
              <a:rPr lang="en-US" altLang="zh-CN" sz="2000" b="1" dirty="0">
                <a:solidFill>
                  <a:srgbClr val="843C0C"/>
                </a:solidFill>
                <a:latin typeface="微软雅黑" panose="020B0503020204020204" pitchFamily="34" charset="-122"/>
                <a:ea typeface="微软雅黑" panose="020B0503020204020204" pitchFamily="34" charset="-122"/>
              </a:rPr>
              <a:t>80%-85%</a:t>
            </a:r>
            <a:r>
              <a:rPr lang="zh-CN" altLang="en-US" sz="2000" dirty="0">
                <a:latin typeface="微软雅黑" panose="020B0503020204020204" pitchFamily="34" charset="-122"/>
                <a:ea typeface="微软雅黑" panose="020B0503020204020204" pitchFamily="34" charset="-122"/>
              </a:rPr>
              <a:t>的致癌化学物质对后代有影响。</a:t>
            </a:r>
            <a:endParaRPr lang="zh-CN" altLang="en-US" sz="2000" dirty="0">
              <a:latin typeface="微软雅黑" panose="020B0503020204020204" pitchFamily="34" charset="-122"/>
              <a:ea typeface="微软雅黑" panose="020B0503020204020204" pitchFamily="34" charset="-122"/>
            </a:endParaRPr>
          </a:p>
        </p:txBody>
      </p:sp>
      <p:sp>
        <p:nvSpPr>
          <p:cNvPr id="2" name="文本占位符 1"/>
          <p:cNvSpPr>
            <a:spLocks noGrp="1"/>
          </p:cNvSpPr>
          <p:nvPr>
            <p:ph type="body" sz="quarter" idx="13"/>
          </p:nvPr>
        </p:nvSpPr>
        <p:spPr/>
        <p:txBody>
          <a:bodyPr/>
          <a:lstStyle/>
          <a:p>
            <a:r>
              <a:rPr lang="zh-CN" altLang="en-US" dirty="0"/>
              <a:t>危险化学品对人体的危害</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3253"/>
                                        </p:tgtEl>
                                        <p:attrNameLst>
                                          <p:attrName>style.visibility</p:attrName>
                                        </p:attrNameLst>
                                      </p:cBhvr>
                                      <p:to>
                                        <p:strVal val="visible"/>
                                      </p:to>
                                    </p:set>
                                    <p:animEffect transition="in" filter="randombar(horizontal)">
                                      <p:cBhvr>
                                        <p:cTn id="7" dur="500"/>
                                        <p:tgtEl>
                                          <p:spTgt spid="5325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par>
                                <p:cTn id="12" presetID="63" presetClass="path" presetSubtype="0" accel="50000" fill="hold" nodeType="withEffect">
                                  <p:stCondLst>
                                    <p:cond delay="0"/>
                                  </p:stCondLst>
                                  <p:childTnLst>
                                    <p:animMotion origin="layout" path="M -0.8793 2.96296E-6 L -2.08333E-7 2.96296E-6 " pathEditMode="relative" rAng="0" ptsTypes="AA">
                                      <p:cBhvr>
                                        <p:cTn id="13" dur="500" fill="hold"/>
                                        <p:tgtEl>
                                          <p:spTgt spid="19"/>
                                        </p:tgtEl>
                                        <p:attrNameLst>
                                          <p:attrName>ppt_x</p:attrName>
                                          <p:attrName>ppt_y</p:attrName>
                                        </p:attrNameLst>
                                      </p:cBhvr>
                                      <p:rCtr x="43958" y="0"/>
                                    </p:animMotion>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up)">
                                      <p:cBhvr>
                                        <p:cTn id="17"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3"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824151" y="1428750"/>
            <a:ext cx="5394711" cy="5080403"/>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pic>
      <p:grpSp>
        <p:nvGrpSpPr>
          <p:cNvPr id="19" name="组合 18"/>
          <p:cNvGrpSpPr/>
          <p:nvPr/>
        </p:nvGrpSpPr>
        <p:grpSpPr bwMode="auto">
          <a:xfrm>
            <a:off x="6080800" y="2406743"/>
            <a:ext cx="3044151" cy="486190"/>
            <a:chOff x="3779910" y="1722832"/>
            <a:chExt cx="3044388" cy="486596"/>
          </a:xfrm>
        </p:grpSpPr>
        <p:sp>
          <p:nvSpPr>
            <p:cNvPr id="20" name="矩形 19"/>
            <p:cNvSpPr/>
            <p:nvPr/>
          </p:nvSpPr>
          <p:spPr>
            <a:xfrm>
              <a:off x="3779912" y="1722832"/>
              <a:ext cx="3044386" cy="486596"/>
            </a:xfrm>
            <a:prstGeom prst="rect">
              <a:avLst/>
            </a:prstGeom>
            <a:solidFill>
              <a:schemeClr val="accent2">
                <a:lumMod val="50000"/>
              </a:schemeClr>
            </a:solidFill>
            <a:ln w="12700">
              <a:solidFill>
                <a:srgbClr val="843C0C"/>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b="1">
                <a:solidFill>
                  <a:srgbClr val="EB700B"/>
                </a:solidFill>
              </a:endParaRPr>
            </a:p>
          </p:txBody>
        </p:sp>
        <p:sp>
          <p:nvSpPr>
            <p:cNvPr id="22" name="TextBox 21"/>
            <p:cNvSpPr txBox="1"/>
            <p:nvPr/>
          </p:nvSpPr>
          <p:spPr>
            <a:xfrm>
              <a:off x="3779910" y="1747378"/>
              <a:ext cx="2815767" cy="462050"/>
            </a:xfrm>
            <a:prstGeom prst="rect">
              <a:avLst/>
            </a:prstGeom>
            <a:noFill/>
          </p:spPr>
          <p:txBody>
            <a:bodyPr wrap="square">
              <a:spAutoFit/>
            </a:bodyPr>
            <a:lstStyle/>
            <a:p>
              <a:pPr algn="ctr">
                <a:defRPr/>
              </a:pPr>
              <a:r>
                <a:rPr lang="zh-CN" altLang="en-US" sz="2400" b="1" dirty="0">
                  <a:solidFill>
                    <a:schemeClr val="bg1"/>
                  </a:solidFill>
                  <a:latin typeface="微软雅黑" panose="020B0503020204020204" pitchFamily="34" charset="-122"/>
                  <a:ea typeface="微软雅黑" panose="020B0503020204020204" pitchFamily="34" charset="-122"/>
                </a:rPr>
                <a:t>尘肺</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
        <p:nvSpPr>
          <p:cNvPr id="25" name="Text Box 44"/>
          <p:cNvSpPr txBox="1">
            <a:spLocks noChangeArrowheads="1"/>
          </p:cNvSpPr>
          <p:nvPr/>
        </p:nvSpPr>
        <p:spPr bwMode="auto">
          <a:xfrm>
            <a:off x="6080800" y="3137204"/>
            <a:ext cx="5619733" cy="299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5000"/>
              </a:lnSpc>
            </a:pPr>
            <a:r>
              <a:rPr lang="zh-CN" altLang="en-US" sz="2000" dirty="0">
                <a:latin typeface="微软雅黑" panose="020B0503020204020204" pitchFamily="34" charset="-122"/>
                <a:ea typeface="微软雅黑" panose="020B0503020204020204" pitchFamily="34" charset="-122"/>
              </a:rPr>
              <a:t>尘肺是由于在肺的换气区域发生了小尘粒的沉积	以及肺组织对这些沉积物的反应。一般很难在早期发现肺的变化，当</a:t>
            </a:r>
            <a:r>
              <a:rPr lang="en-US" altLang="zh-CN" sz="2000" dirty="0">
                <a:latin typeface="微软雅黑" panose="020B0503020204020204" pitchFamily="34" charset="-122"/>
                <a:ea typeface="微软雅黑" panose="020B0503020204020204" pitchFamily="34" charset="-122"/>
              </a:rPr>
              <a:t>X</a:t>
            </a:r>
            <a:r>
              <a:rPr lang="zh-CN" altLang="en-US" sz="2000" dirty="0">
                <a:latin typeface="微软雅黑" panose="020B0503020204020204" pitchFamily="34" charset="-122"/>
                <a:ea typeface="微软雅黑" panose="020B0503020204020204" pitchFamily="34" charset="-122"/>
              </a:rPr>
              <a:t>射线检查发现这些变化的时候病情已经较重了。尘肺病患者肺的换气功能下降，在紧张活动时将发生呼吸短促症状，这种作用是不可逆的，能引起尘肺病的物质有石英晶体、石棉、滑石粉、煤粉和铍。</a:t>
            </a:r>
            <a:endParaRPr lang="zh-CN" altLang="en-US" sz="2000" dirty="0">
              <a:latin typeface="微软雅黑" panose="020B0503020204020204" pitchFamily="34" charset="-122"/>
              <a:ea typeface="微软雅黑" panose="020B0503020204020204" pitchFamily="34" charset="-122"/>
            </a:endParaRPr>
          </a:p>
        </p:txBody>
      </p:sp>
      <p:sp>
        <p:nvSpPr>
          <p:cNvPr id="2" name="文本占位符 1"/>
          <p:cNvSpPr>
            <a:spLocks noGrp="1"/>
          </p:cNvSpPr>
          <p:nvPr>
            <p:ph type="body" sz="quarter" idx="13"/>
          </p:nvPr>
        </p:nvSpPr>
        <p:spPr/>
        <p:txBody>
          <a:bodyPr/>
          <a:lstStyle/>
          <a:p>
            <a:r>
              <a:rPr lang="zh-CN" altLang="en-US" dirty="0"/>
              <a:t>危险化学品对人体的危害</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3253"/>
                                        </p:tgtEl>
                                        <p:attrNameLst>
                                          <p:attrName>style.visibility</p:attrName>
                                        </p:attrNameLst>
                                      </p:cBhvr>
                                      <p:to>
                                        <p:strVal val="visible"/>
                                      </p:to>
                                    </p:set>
                                    <p:animEffect transition="in" filter="randombar(horizontal)">
                                      <p:cBhvr>
                                        <p:cTn id="7" dur="500"/>
                                        <p:tgtEl>
                                          <p:spTgt spid="5325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par>
                                <p:cTn id="12" presetID="63" presetClass="path" presetSubtype="0" accel="50000" fill="hold" nodeType="withEffect">
                                  <p:stCondLst>
                                    <p:cond delay="0"/>
                                  </p:stCondLst>
                                  <p:childTnLst>
                                    <p:animMotion origin="layout" path="M -0.8793 -2.59259E-6 L 2.29167E-6 -2.59259E-6 " pathEditMode="relative" rAng="0" ptsTypes="AA">
                                      <p:cBhvr>
                                        <p:cTn id="13" dur="500" fill="hold"/>
                                        <p:tgtEl>
                                          <p:spTgt spid="19"/>
                                        </p:tgtEl>
                                        <p:attrNameLst>
                                          <p:attrName>ppt_x</p:attrName>
                                          <p:attrName>ppt_y</p:attrName>
                                        </p:attrNameLst>
                                      </p:cBhvr>
                                      <p:rCtr x="43958" y="0"/>
                                    </p:animMotion>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up)">
                                      <p:cBhvr>
                                        <p:cTn id="17"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lstStyle/>
          <a:p>
            <a:r>
              <a:rPr lang="zh-CN" altLang="en-US" dirty="0"/>
              <a:t>危险化学品对人体的危害</a:t>
            </a:r>
            <a:endParaRPr lang="zh-CN" altLang="en-US" dirty="0"/>
          </a:p>
        </p:txBody>
      </p:sp>
      <p:sp>
        <p:nvSpPr>
          <p:cNvPr id="3" name="灯片编号占位符 2"/>
          <p:cNvSpPr>
            <a:spLocks noGrp="1"/>
          </p:cNvSpPr>
          <p:nvPr>
            <p:ph type="sldNum" sz="quarter" idx="12"/>
          </p:nvPr>
        </p:nvSpPr>
        <p:spPr/>
        <p:txBody>
          <a:bodyPr/>
          <a:lstStyle/>
          <a:p>
            <a:fld id="{E90B57B3-00C1-462E-97B3-2A396444F17F}" type="slidenum">
              <a:rPr lang="zh-CN" altLang="en-US" smtClean="0"/>
            </a:fld>
            <a:endParaRPr lang="zh-CN" altLang="en-US"/>
          </a:p>
        </p:txBody>
      </p:sp>
      <p:grpSp>
        <p:nvGrpSpPr>
          <p:cNvPr id="9" name="组合 8"/>
          <p:cNvGrpSpPr/>
          <p:nvPr/>
        </p:nvGrpSpPr>
        <p:grpSpPr>
          <a:xfrm>
            <a:off x="495572" y="1610817"/>
            <a:ext cx="5360186" cy="548134"/>
            <a:chOff x="210843" y="1353072"/>
            <a:chExt cx="5360186" cy="548134"/>
          </a:xfrm>
        </p:grpSpPr>
        <p:sp>
          <p:nvSpPr>
            <p:cNvPr id="10" name="流程图: 决策 9"/>
            <p:cNvSpPr/>
            <p:nvPr/>
          </p:nvSpPr>
          <p:spPr>
            <a:xfrm>
              <a:off x="210843" y="1353072"/>
              <a:ext cx="588963" cy="531812"/>
            </a:xfrm>
            <a:prstGeom prst="flowChartDecision">
              <a:avLst/>
            </a:prstGeom>
            <a:solidFill>
              <a:schemeClr val="accent2">
                <a:lumMod val="50000"/>
              </a:schemeClr>
            </a:solidFill>
            <a:ln>
              <a:noFill/>
            </a:ln>
          </p:spPr>
          <p:style>
            <a:lnRef idx="1">
              <a:schemeClr val="accent6"/>
            </a:lnRef>
            <a:fillRef idx="3">
              <a:schemeClr val="accent6"/>
            </a:fillRef>
            <a:effectRef idx="2">
              <a:schemeClr val="accent6"/>
            </a:effectRef>
            <a:fontRef idx="minor">
              <a:schemeClr val="lt1"/>
            </a:fontRef>
          </p:style>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20000"/>
                </a:lnSpc>
                <a:spcBef>
                  <a:spcPts val="600"/>
                </a:spcBef>
                <a:spcAft>
                  <a:spcPts val="600"/>
                </a:spcAft>
              </a:pPr>
              <a:endParaRPr lang="en-US" altLang="zh-CN" sz="2800" dirty="0">
                <a:solidFill>
                  <a:schemeClr val="bg1"/>
                </a:solidFill>
                <a:latin typeface="Impact" panose="020B0806030902050204" charset="0"/>
                <a:ea typeface="微软雅黑" panose="020B0503020204020204" pitchFamily="34" charset="-122"/>
              </a:endParaRPr>
            </a:p>
          </p:txBody>
        </p:sp>
        <p:cxnSp>
          <p:nvCxnSpPr>
            <p:cNvPr id="11" name="直接连接符 10"/>
            <p:cNvCxnSpPr/>
            <p:nvPr/>
          </p:nvCxnSpPr>
          <p:spPr>
            <a:xfrm flipH="1" flipV="1">
              <a:off x="503510" y="1881709"/>
              <a:ext cx="5067519" cy="3175"/>
            </a:xfrm>
            <a:prstGeom prst="line">
              <a:avLst/>
            </a:prstGeom>
            <a:ln w="38100">
              <a:solidFill>
                <a:srgbClr val="843C0C"/>
              </a:solidFill>
            </a:ln>
          </p:spPr>
          <p:style>
            <a:lnRef idx="1">
              <a:schemeClr val="accent1"/>
            </a:lnRef>
            <a:fillRef idx="0">
              <a:schemeClr val="accent1"/>
            </a:fillRef>
            <a:effectRef idx="0">
              <a:schemeClr val="accent1"/>
            </a:effectRef>
            <a:fontRef idx="minor">
              <a:schemeClr val="tx1"/>
            </a:fontRef>
          </p:style>
        </p:cxnSp>
        <p:sp>
          <p:nvSpPr>
            <p:cNvPr id="12" name="TextBox 27"/>
            <p:cNvSpPr txBox="1">
              <a:spLocks noChangeArrowheads="1"/>
            </p:cNvSpPr>
            <p:nvPr/>
          </p:nvSpPr>
          <p:spPr bwMode="auto">
            <a:xfrm>
              <a:off x="1039522" y="1377986"/>
              <a:ext cx="12618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800" b="1" dirty="0">
                  <a:solidFill>
                    <a:schemeClr val="accent2">
                      <a:lumMod val="50000"/>
                    </a:schemeClr>
                  </a:solidFill>
                  <a:latin typeface="微软雅黑" panose="020B0503020204020204" pitchFamily="34" charset="-122"/>
                  <a:ea typeface="微软雅黑" panose="020B0503020204020204" pitchFamily="34" charset="-122"/>
                </a:rPr>
                <a:t>靶器官</a:t>
              </a:r>
              <a:endParaRPr lang="zh-CN" altLang="en-US" sz="2800" b="1" dirty="0">
                <a:solidFill>
                  <a:schemeClr val="accent2">
                    <a:lumMod val="50000"/>
                  </a:schemeClr>
                </a:solidFill>
                <a:latin typeface="微软雅黑" panose="020B0503020204020204" pitchFamily="34" charset="-122"/>
                <a:ea typeface="微软雅黑" panose="020B0503020204020204" pitchFamily="34" charset="-122"/>
              </a:endParaRPr>
            </a:p>
          </p:txBody>
        </p:sp>
      </p:grpSp>
      <p:sp>
        <p:nvSpPr>
          <p:cNvPr id="13" name="Text Box 44"/>
          <p:cNvSpPr txBox="1">
            <a:spLocks noChangeArrowheads="1"/>
          </p:cNvSpPr>
          <p:nvPr/>
        </p:nvSpPr>
        <p:spPr bwMode="auto">
          <a:xfrm>
            <a:off x="788239" y="2222589"/>
            <a:ext cx="5616575" cy="464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indent="0">
              <a:lnSpc>
                <a:spcPct val="135000"/>
              </a:lnSpc>
            </a:pPr>
            <a:r>
              <a:rPr lang="zh-CN" altLang="en-US" sz="2000" b="1" dirty="0">
                <a:solidFill>
                  <a:srgbClr val="843C0C"/>
                </a:solidFill>
                <a:latin typeface="微软雅黑" panose="020B0503020204020204" pitchFamily="34" charset="-122"/>
                <a:ea typeface="微软雅黑" panose="020B0503020204020204" pitchFamily="34" charset="-122"/>
              </a:rPr>
              <a:t>人体中毒物相对集中的组织 或器官</a:t>
            </a:r>
            <a:endParaRPr lang="zh-CN" altLang="en-US" sz="2000" b="1" dirty="0">
              <a:solidFill>
                <a:srgbClr val="843C0C"/>
              </a:solidFill>
              <a:latin typeface="微软雅黑" panose="020B0503020204020204" pitchFamily="34" charset="-122"/>
              <a:ea typeface="微软雅黑" panose="020B0503020204020204" pitchFamily="34" charset="-122"/>
            </a:endParaRPr>
          </a:p>
        </p:txBody>
      </p:sp>
      <p:pic>
        <p:nvPicPr>
          <p:cNvPr id="15" name="Picture 4"/>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6697481" y="1466850"/>
            <a:ext cx="5292961"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直接连接符 15"/>
          <p:cNvCxnSpPr/>
          <p:nvPr/>
        </p:nvCxnSpPr>
        <p:spPr>
          <a:xfrm>
            <a:off x="6417443" y="1884884"/>
            <a:ext cx="0" cy="4132212"/>
          </a:xfrm>
          <a:prstGeom prst="line">
            <a:avLst/>
          </a:prstGeom>
          <a:ln w="1905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788239" y="2751226"/>
            <a:ext cx="4436416" cy="923330"/>
          </a:xfrm>
          <a:prstGeom prst="rect">
            <a:avLst/>
          </a:prstGeom>
        </p:spPr>
        <p:txBody>
          <a:bodyPr wrap="square">
            <a:spAutoFit/>
          </a:bodyPr>
          <a:lstStyle/>
          <a:p>
            <a:pPr>
              <a:lnSpc>
                <a:spcPct val="150000"/>
              </a:lnSpc>
            </a:pPr>
            <a:r>
              <a:rPr lang="zh-CN" altLang="zh-CN" dirty="0"/>
              <a:t>按照毒物对靶器官的作用，</a:t>
            </a:r>
            <a:endParaRPr lang="en-US" altLang="zh-CN" dirty="0"/>
          </a:p>
          <a:p>
            <a:pPr>
              <a:lnSpc>
                <a:spcPct val="150000"/>
              </a:lnSpc>
            </a:pPr>
            <a:r>
              <a:rPr lang="zh-CN" altLang="zh-CN" dirty="0"/>
              <a:t>毒对人体的危害可分为以下几种</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500"/>
                                        <p:tgtEl>
                                          <p:spTgt spid="16"/>
                                        </p:tgtEl>
                                      </p:cBhvr>
                                    </p:animEffect>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52" presetClass="entr" presetSubtype="0"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Scale>
                                      <p:cBhvr>
                                        <p:cTn id="20"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13"/>
                                        </p:tgtEl>
                                        <p:attrNameLst>
                                          <p:attrName>ppt_x</p:attrName>
                                          <p:attrName>ppt_y</p:attrName>
                                        </p:attrNameLst>
                                      </p:cBhvr>
                                    </p:animMotion>
                                    <p:animEffect transition="in" filter="fade">
                                      <p:cBhvr>
                                        <p:cTn id="22" dur="10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up)">
                                      <p:cBhvr>
                                        <p:cTn id="2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lstStyle/>
          <a:p>
            <a:r>
              <a:rPr lang="zh-CN" altLang="en-US" dirty="0"/>
              <a:t>危险化学品对人体的危害</a:t>
            </a:r>
            <a:endParaRPr lang="zh-CN" altLang="en-US" dirty="0"/>
          </a:p>
        </p:txBody>
      </p:sp>
      <p:sp>
        <p:nvSpPr>
          <p:cNvPr id="6" name="Rectangle 2"/>
          <p:cNvSpPr>
            <a:spLocks noChangeArrowheads="1"/>
          </p:cNvSpPr>
          <p:nvPr/>
        </p:nvSpPr>
        <p:spPr bwMode="auto">
          <a:xfrm>
            <a:off x="963384" y="2114550"/>
            <a:ext cx="9247415" cy="1123950"/>
          </a:xfrm>
          <a:prstGeom prst="rect">
            <a:avLst/>
          </a:prstGeom>
          <a:noFill/>
          <a:ln w="9525" cmpd="sng">
            <a:solidFill>
              <a:srgbClr val="843C0C"/>
            </a:solidFill>
            <a:miter lim="800000"/>
          </a:ln>
          <a:effectLst/>
        </p:spPr>
        <p:txBody>
          <a:bodyPr anchor="ctr"/>
          <a:lstStyle>
            <a:lvl1pPr marL="342900" indent="-342900">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pPr>
              <a:spcBef>
                <a:spcPct val="20000"/>
              </a:spcBef>
              <a:buClr>
                <a:srgbClr val="843C0C"/>
              </a:buClr>
              <a:buSzPct val="100000"/>
              <a:buFont typeface="Wingdings" panose="05000000000000000000" pitchFamily="2" charset="2"/>
              <a:buChar char="u"/>
            </a:pPr>
            <a:r>
              <a:rPr lang="zh-CN" altLang="zh-CN" sz="2000" b="1" dirty="0">
                <a:solidFill>
                  <a:srgbClr val="843C0C"/>
                </a:solidFill>
                <a:latin typeface="微软雅黑" panose="020B0503020204020204" pitchFamily="34" charset="-122"/>
                <a:ea typeface="微软雅黑" panose="020B0503020204020204" pitchFamily="34" charset="-122"/>
              </a:rPr>
              <a:t>主要毒物：</a:t>
            </a:r>
            <a:r>
              <a:rPr lang="zh-CN" altLang="zh-CN" sz="2000" dirty="0">
                <a:latin typeface="微软雅黑" panose="020B0503020204020204" pitchFamily="34" charset="-122"/>
                <a:ea typeface="微软雅黑" panose="020B0503020204020204" pitchFamily="34" charset="-122"/>
              </a:rPr>
              <a:t>一氧化碳、硫化氢、汽油、苯类。</a:t>
            </a:r>
            <a:endParaRPr lang="zh-CN" altLang="zh-CN" sz="2000" dirty="0">
              <a:latin typeface="微软雅黑" panose="020B0503020204020204" pitchFamily="34" charset="-122"/>
              <a:ea typeface="微软雅黑" panose="020B0503020204020204" pitchFamily="34" charset="-122"/>
            </a:endParaRPr>
          </a:p>
          <a:p>
            <a:pPr>
              <a:spcBef>
                <a:spcPct val="20000"/>
              </a:spcBef>
              <a:buClr>
                <a:srgbClr val="843C0C"/>
              </a:buClr>
              <a:buSzPct val="100000"/>
              <a:buFont typeface="Wingdings" panose="05000000000000000000" pitchFamily="2" charset="2"/>
              <a:buChar char="u"/>
            </a:pPr>
            <a:r>
              <a:rPr lang="zh-CN" altLang="zh-CN" sz="2000" b="1" dirty="0">
                <a:solidFill>
                  <a:srgbClr val="843C0C"/>
                </a:solidFill>
                <a:latin typeface="微软雅黑" panose="020B0503020204020204" pitchFamily="34" charset="-122"/>
                <a:ea typeface="微软雅黑" panose="020B0503020204020204" pitchFamily="34" charset="-122"/>
              </a:rPr>
              <a:t>主要症状：</a:t>
            </a:r>
            <a:r>
              <a:rPr lang="zh-CN" altLang="zh-CN" sz="2000" dirty="0">
                <a:latin typeface="微软雅黑" panose="020B0503020204020204" pitchFamily="34" charset="-122"/>
                <a:ea typeface="微软雅黑" panose="020B0503020204020204" pitchFamily="34" charset="-122"/>
              </a:rPr>
              <a:t>乏力、易疲劳、头昏、头痛、失眠、多汗。</a:t>
            </a:r>
            <a:endParaRPr lang="zh-CN" altLang="zh-CN" sz="2000" dirty="0">
              <a:latin typeface="微软雅黑" panose="020B0503020204020204" pitchFamily="34" charset="-122"/>
              <a:ea typeface="微软雅黑" panose="020B0503020204020204" pitchFamily="34" charset="-122"/>
            </a:endParaRPr>
          </a:p>
        </p:txBody>
      </p:sp>
      <p:sp>
        <p:nvSpPr>
          <p:cNvPr id="7" name="Rectangle 3"/>
          <p:cNvSpPr txBox="1">
            <a:spLocks noChangeArrowheads="1"/>
          </p:cNvSpPr>
          <p:nvPr/>
        </p:nvSpPr>
        <p:spPr>
          <a:xfrm>
            <a:off x="963385" y="1524000"/>
            <a:ext cx="3886200" cy="590550"/>
          </a:xfrm>
          <a:prstGeom prst="rect">
            <a:avLst/>
          </a:prstGeom>
          <a:solidFill>
            <a:schemeClr val="accent2">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zh-CN" sz="2400" dirty="0">
                <a:solidFill>
                  <a:schemeClr val="bg1"/>
                </a:solidFill>
                <a:latin typeface="微软雅黑" panose="020B0503020204020204" pitchFamily="34" charset="-122"/>
                <a:ea typeface="微软雅黑" panose="020B0503020204020204" pitchFamily="34" charset="-122"/>
              </a:rPr>
              <a:t>神经系统</a:t>
            </a:r>
            <a:endParaRPr lang="zh-CN" altLang="zh-CN" sz="2400" dirty="0">
              <a:solidFill>
                <a:schemeClr val="bg1"/>
              </a:solidFill>
              <a:latin typeface="微软雅黑" panose="020B0503020204020204" pitchFamily="34" charset="-122"/>
              <a:ea typeface="微软雅黑" panose="020B0503020204020204" pitchFamily="34" charset="-122"/>
            </a:endParaRPr>
          </a:p>
        </p:txBody>
      </p:sp>
      <p:sp>
        <p:nvSpPr>
          <p:cNvPr id="5" name="Rectangle 2"/>
          <p:cNvSpPr>
            <a:spLocks noChangeArrowheads="1"/>
          </p:cNvSpPr>
          <p:nvPr/>
        </p:nvSpPr>
        <p:spPr bwMode="auto">
          <a:xfrm>
            <a:off x="963384" y="4419600"/>
            <a:ext cx="9247415" cy="1123950"/>
          </a:xfrm>
          <a:prstGeom prst="rect">
            <a:avLst/>
          </a:prstGeom>
          <a:noFill/>
          <a:ln w="9525" cmpd="sng">
            <a:solidFill>
              <a:srgbClr val="843C0C"/>
            </a:solidFill>
            <a:miter lim="800000"/>
          </a:ln>
          <a:effectLst/>
        </p:spPr>
        <p:txBody>
          <a:bodyPr anchor="ctr"/>
          <a:lstStyle>
            <a:lvl1pPr marL="342900" indent="-342900">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pPr>
              <a:spcBef>
                <a:spcPct val="20000"/>
              </a:spcBef>
              <a:buClr>
                <a:srgbClr val="843C0C"/>
              </a:buClr>
              <a:buSzPct val="100000"/>
              <a:buFont typeface="Wingdings" panose="05000000000000000000" pitchFamily="2" charset="2"/>
              <a:buChar char="u"/>
            </a:pPr>
            <a:r>
              <a:rPr lang="zh-CN" altLang="en-US" sz="2000" b="1" dirty="0">
                <a:solidFill>
                  <a:srgbClr val="843C0C"/>
                </a:solidFill>
                <a:latin typeface="微软雅黑" panose="020B0503020204020204" pitchFamily="34" charset="-122"/>
                <a:ea typeface="微软雅黑" panose="020B0503020204020204" pitchFamily="34" charset="-122"/>
              </a:rPr>
              <a:t>主要毒物：</a:t>
            </a:r>
            <a:r>
              <a:rPr lang="zh-CN" altLang="en-US" sz="2000" dirty="0">
                <a:latin typeface="微软雅黑" panose="020B0503020204020204" pitchFamily="34" charset="-122"/>
                <a:ea typeface="微软雅黑" panose="020B0503020204020204" pitchFamily="34" charset="-122"/>
              </a:rPr>
              <a:t>苯、三硝基甲苯、苯酚</a:t>
            </a:r>
            <a:endParaRPr lang="zh-CN" altLang="en-US" sz="2000" dirty="0">
              <a:latin typeface="微软雅黑" panose="020B0503020204020204" pitchFamily="34" charset="-122"/>
              <a:ea typeface="微软雅黑" panose="020B0503020204020204" pitchFamily="34" charset="-122"/>
            </a:endParaRPr>
          </a:p>
          <a:p>
            <a:pPr>
              <a:spcBef>
                <a:spcPct val="20000"/>
              </a:spcBef>
              <a:buClr>
                <a:srgbClr val="843C0C"/>
              </a:buClr>
              <a:buSzPct val="100000"/>
              <a:buFont typeface="Wingdings" panose="05000000000000000000" pitchFamily="2" charset="2"/>
              <a:buChar char="u"/>
            </a:pPr>
            <a:r>
              <a:rPr lang="zh-CN" altLang="en-US" sz="2000" b="1" dirty="0">
                <a:solidFill>
                  <a:srgbClr val="843C0C"/>
                </a:solidFill>
                <a:latin typeface="微软雅黑" panose="020B0503020204020204" pitchFamily="34" charset="-122"/>
                <a:ea typeface="微软雅黑" panose="020B0503020204020204" pitchFamily="34" charset="-122"/>
              </a:rPr>
              <a:t>主要表现：</a:t>
            </a:r>
            <a:r>
              <a:rPr lang="zh-CN" altLang="en-US" sz="2000" dirty="0">
                <a:latin typeface="微软雅黑" panose="020B0503020204020204" pitchFamily="34" charset="-122"/>
                <a:ea typeface="微软雅黑" panose="020B0503020204020204" pitchFamily="34" charset="-122"/>
              </a:rPr>
              <a:t>障碍性贫血、白血症。</a:t>
            </a:r>
            <a:endParaRPr lang="zh-CN" altLang="en-US" sz="2000" dirty="0">
              <a:latin typeface="微软雅黑" panose="020B0503020204020204" pitchFamily="34" charset="-122"/>
              <a:ea typeface="微软雅黑" panose="020B0503020204020204" pitchFamily="34" charset="-122"/>
            </a:endParaRPr>
          </a:p>
        </p:txBody>
      </p:sp>
      <p:sp>
        <p:nvSpPr>
          <p:cNvPr id="8" name="Rectangle 3"/>
          <p:cNvSpPr txBox="1">
            <a:spLocks noChangeArrowheads="1"/>
          </p:cNvSpPr>
          <p:nvPr/>
        </p:nvSpPr>
        <p:spPr>
          <a:xfrm>
            <a:off x="963385" y="3829050"/>
            <a:ext cx="3886200" cy="590550"/>
          </a:xfrm>
          <a:prstGeom prst="rect">
            <a:avLst/>
          </a:prstGeom>
          <a:solidFill>
            <a:schemeClr val="accent2">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2400" dirty="0">
                <a:solidFill>
                  <a:schemeClr val="bg1"/>
                </a:solidFill>
                <a:latin typeface="微软雅黑" panose="020B0503020204020204" pitchFamily="34" charset="-122"/>
                <a:ea typeface="微软雅黑" panose="020B0503020204020204" pitchFamily="34" charset="-122"/>
              </a:rPr>
              <a:t>血液和心血管系统</a:t>
            </a:r>
            <a:endParaRPr lang="zh-CN" altLang="zh-CN"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50" presetClass="entr" presetSubtype="0" decel="10000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strVal val="#ppt_w+.3"/>
                                          </p:val>
                                        </p:tav>
                                        <p:tav tm="100000">
                                          <p:val>
                                            <p:strVal val="#ppt_w"/>
                                          </p:val>
                                        </p:tav>
                                      </p:tavLst>
                                    </p:anim>
                                    <p:anim calcmode="lin" valueType="num">
                                      <p:cBhvr>
                                        <p:cTn id="19" dur="1000" fill="hold"/>
                                        <p:tgtEl>
                                          <p:spTgt spid="8"/>
                                        </p:tgtEl>
                                        <p:attrNameLst>
                                          <p:attrName>ppt_h</p:attrName>
                                        </p:attrNameLst>
                                      </p:cBhvr>
                                      <p:tavLst>
                                        <p:tav tm="0">
                                          <p:val>
                                            <p:strVal val="#ppt_h"/>
                                          </p:val>
                                        </p:tav>
                                        <p:tav tm="100000">
                                          <p:val>
                                            <p:strVal val="#ppt_h"/>
                                          </p:val>
                                        </p:tav>
                                      </p:tavLst>
                                    </p:anim>
                                    <p:animEffect transition="in" filter="fade">
                                      <p:cBhvr>
                                        <p:cTn id="20" dur="1000"/>
                                        <p:tgtEl>
                                          <p:spTgt spid="8"/>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up)">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5" grpId="0" animBg="1"/>
      <p:bldP spid="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lstStyle/>
          <a:p>
            <a:r>
              <a:rPr lang="zh-CN" altLang="en-US" dirty="0"/>
              <a:t>危险化学品对人体的危害</a:t>
            </a:r>
            <a:endParaRPr lang="zh-CN" altLang="en-US" dirty="0"/>
          </a:p>
        </p:txBody>
      </p:sp>
      <p:sp>
        <p:nvSpPr>
          <p:cNvPr id="6" name="Rectangle 2"/>
          <p:cNvSpPr>
            <a:spLocks noChangeArrowheads="1"/>
          </p:cNvSpPr>
          <p:nvPr/>
        </p:nvSpPr>
        <p:spPr bwMode="auto">
          <a:xfrm>
            <a:off x="963384" y="2114550"/>
            <a:ext cx="9247415" cy="1123950"/>
          </a:xfrm>
          <a:prstGeom prst="rect">
            <a:avLst/>
          </a:prstGeom>
          <a:noFill/>
          <a:ln w="9525" cmpd="sng">
            <a:solidFill>
              <a:srgbClr val="843C0C"/>
            </a:solidFill>
            <a:miter lim="800000"/>
          </a:ln>
          <a:effectLst/>
        </p:spPr>
        <p:txBody>
          <a:bodyPr anchor="ctr"/>
          <a:lstStyle>
            <a:lvl1pPr marL="342900" indent="-342900">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pPr>
              <a:spcBef>
                <a:spcPct val="20000"/>
              </a:spcBef>
              <a:buClr>
                <a:srgbClr val="843C0C"/>
              </a:buClr>
              <a:buSzPct val="100000"/>
              <a:buFont typeface="Wingdings" panose="05000000000000000000" pitchFamily="2" charset="2"/>
              <a:buChar char="u"/>
            </a:pPr>
            <a:r>
              <a:rPr lang="zh-CN" altLang="zh-CN" sz="2000" b="1" dirty="0">
                <a:solidFill>
                  <a:srgbClr val="843C0C"/>
                </a:solidFill>
                <a:latin typeface="微软雅黑" panose="020B0503020204020204" pitchFamily="34" charset="-122"/>
                <a:ea typeface="微软雅黑" panose="020B0503020204020204" pitchFamily="34" charset="-122"/>
              </a:rPr>
              <a:t>主要毒物：</a:t>
            </a:r>
            <a:r>
              <a:rPr lang="zh-CN" altLang="en-US" sz="2000" dirty="0">
                <a:latin typeface="微软雅黑" panose="020B0503020204020204" pitchFamily="34" charset="-122"/>
                <a:ea typeface="微软雅黑" panose="020B0503020204020204" pitchFamily="34" charset="-122"/>
              </a:rPr>
              <a:t>铅、汞、二甲基甲酰胺</a:t>
            </a:r>
            <a:endParaRPr lang="zh-CN" altLang="en-US" sz="2000" dirty="0">
              <a:latin typeface="微软雅黑" panose="020B0503020204020204" pitchFamily="34" charset="-122"/>
              <a:ea typeface="微软雅黑" panose="020B0503020204020204" pitchFamily="34" charset="-122"/>
            </a:endParaRPr>
          </a:p>
          <a:p>
            <a:pPr>
              <a:spcBef>
                <a:spcPct val="20000"/>
              </a:spcBef>
              <a:buClr>
                <a:srgbClr val="843C0C"/>
              </a:buClr>
              <a:buSzPct val="100000"/>
              <a:buFont typeface="Wingdings" panose="05000000000000000000" pitchFamily="2" charset="2"/>
              <a:buChar char="u"/>
            </a:pPr>
            <a:r>
              <a:rPr lang="zh-CN" altLang="zh-CN" sz="2000" b="1" dirty="0">
                <a:solidFill>
                  <a:srgbClr val="843C0C"/>
                </a:solidFill>
                <a:latin typeface="微软雅黑" panose="020B0503020204020204" pitchFamily="34" charset="-122"/>
                <a:ea typeface="微软雅黑" panose="020B0503020204020204" pitchFamily="34" charset="-122"/>
              </a:rPr>
              <a:t>主要症状：</a:t>
            </a:r>
            <a:r>
              <a:rPr lang="zh-CN" altLang="en-US" sz="2000" dirty="0">
                <a:latin typeface="微软雅黑" panose="020B0503020204020204" pitchFamily="34" charset="-122"/>
                <a:ea typeface="微软雅黑" panose="020B0503020204020204" pitchFamily="34" charset="-122"/>
              </a:rPr>
              <a:t>中毒性肝病、胃肠炎</a:t>
            </a:r>
            <a:endParaRPr lang="zh-CN" altLang="zh-CN" sz="2000" dirty="0">
              <a:latin typeface="微软雅黑" panose="020B0503020204020204" pitchFamily="34" charset="-122"/>
              <a:ea typeface="微软雅黑" panose="020B0503020204020204" pitchFamily="34" charset="-122"/>
            </a:endParaRPr>
          </a:p>
        </p:txBody>
      </p:sp>
      <p:sp>
        <p:nvSpPr>
          <p:cNvPr id="7" name="Rectangle 3"/>
          <p:cNvSpPr txBox="1">
            <a:spLocks noChangeArrowheads="1"/>
          </p:cNvSpPr>
          <p:nvPr/>
        </p:nvSpPr>
        <p:spPr>
          <a:xfrm>
            <a:off x="963385" y="1524000"/>
            <a:ext cx="3886200" cy="590550"/>
          </a:xfrm>
          <a:prstGeom prst="rect">
            <a:avLst/>
          </a:prstGeom>
          <a:solidFill>
            <a:schemeClr val="accent2">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2400" dirty="0">
                <a:solidFill>
                  <a:schemeClr val="bg1"/>
                </a:solidFill>
                <a:latin typeface="微软雅黑" panose="020B0503020204020204" pitchFamily="34" charset="-122"/>
                <a:ea typeface="微软雅黑" panose="020B0503020204020204" pitchFamily="34" charset="-122"/>
              </a:rPr>
              <a:t>消化系统</a:t>
            </a:r>
            <a:endParaRPr lang="zh-CN" altLang="zh-CN" sz="2400" dirty="0">
              <a:solidFill>
                <a:schemeClr val="bg1"/>
              </a:solidFill>
              <a:latin typeface="微软雅黑" panose="020B0503020204020204" pitchFamily="34" charset="-122"/>
              <a:ea typeface="微软雅黑" panose="020B0503020204020204" pitchFamily="34" charset="-122"/>
            </a:endParaRPr>
          </a:p>
        </p:txBody>
      </p:sp>
      <p:sp>
        <p:nvSpPr>
          <p:cNvPr id="5" name="Rectangle 2"/>
          <p:cNvSpPr>
            <a:spLocks noChangeArrowheads="1"/>
          </p:cNvSpPr>
          <p:nvPr/>
        </p:nvSpPr>
        <p:spPr bwMode="auto">
          <a:xfrm>
            <a:off x="963384" y="4419600"/>
            <a:ext cx="9247415" cy="1123950"/>
          </a:xfrm>
          <a:prstGeom prst="rect">
            <a:avLst/>
          </a:prstGeom>
          <a:noFill/>
          <a:ln w="9525" cmpd="sng">
            <a:solidFill>
              <a:srgbClr val="843C0C"/>
            </a:solidFill>
            <a:miter lim="800000"/>
          </a:ln>
          <a:effectLst/>
        </p:spPr>
        <p:txBody>
          <a:bodyPr anchor="ctr"/>
          <a:lstStyle>
            <a:lvl1pPr marL="342900" indent="-342900">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pPr>
              <a:spcBef>
                <a:spcPct val="20000"/>
              </a:spcBef>
              <a:buClr>
                <a:srgbClr val="843C0C"/>
              </a:buClr>
              <a:buSzPct val="100000"/>
              <a:buFont typeface="Wingdings" panose="05000000000000000000" pitchFamily="2" charset="2"/>
              <a:buChar char="u"/>
            </a:pPr>
            <a:r>
              <a:rPr lang="zh-CN" altLang="en-US" sz="2000" b="1" dirty="0">
                <a:solidFill>
                  <a:srgbClr val="843C0C"/>
                </a:solidFill>
                <a:latin typeface="微软雅黑" panose="020B0503020204020204" pitchFamily="34" charset="-122"/>
                <a:ea typeface="微软雅黑" panose="020B0503020204020204" pitchFamily="34" charset="-122"/>
              </a:rPr>
              <a:t>主要毒物：</a:t>
            </a:r>
            <a:r>
              <a:rPr lang="zh-CN" altLang="en-US" sz="2000" dirty="0">
                <a:latin typeface="微软雅黑" panose="020B0503020204020204" pitchFamily="34" charset="-122"/>
                <a:ea typeface="微软雅黑" panose="020B0503020204020204" pitchFamily="34" charset="-122"/>
              </a:rPr>
              <a:t>卤代烃、酚类、有机氯，二氧化碳、芳香胺、氟烯烃等。</a:t>
            </a:r>
            <a:endParaRPr lang="zh-CN" altLang="en-US" sz="2000" dirty="0">
              <a:latin typeface="微软雅黑" panose="020B0503020204020204" pitchFamily="34" charset="-122"/>
              <a:ea typeface="微软雅黑" panose="020B0503020204020204" pitchFamily="34" charset="-122"/>
            </a:endParaRPr>
          </a:p>
          <a:p>
            <a:pPr>
              <a:spcBef>
                <a:spcPct val="20000"/>
              </a:spcBef>
              <a:buClr>
                <a:srgbClr val="843C0C"/>
              </a:buClr>
              <a:buSzPct val="100000"/>
              <a:buFont typeface="Wingdings" panose="05000000000000000000" pitchFamily="2" charset="2"/>
              <a:buChar char="u"/>
            </a:pPr>
            <a:r>
              <a:rPr lang="zh-CN" altLang="en-US" sz="2000" b="1" dirty="0">
                <a:solidFill>
                  <a:srgbClr val="843C0C"/>
                </a:solidFill>
                <a:latin typeface="微软雅黑" panose="020B0503020204020204" pitchFamily="34" charset="-122"/>
                <a:ea typeface="微软雅黑" panose="020B0503020204020204" pitchFamily="34" charset="-122"/>
              </a:rPr>
              <a:t>主要表现：</a:t>
            </a:r>
            <a:r>
              <a:rPr lang="zh-CN" altLang="en-US" sz="2000" dirty="0">
                <a:latin typeface="微软雅黑" panose="020B0503020204020204" pitchFamily="34" charset="-122"/>
                <a:ea typeface="微软雅黑" panose="020B0503020204020204" pitchFamily="34" charset="-122"/>
              </a:rPr>
              <a:t>中毒性肾病、慢性肾功能衰竭、出血性膀胱炎。</a:t>
            </a:r>
            <a:endParaRPr lang="zh-CN" altLang="en-US" sz="2000" dirty="0">
              <a:latin typeface="微软雅黑" panose="020B0503020204020204" pitchFamily="34" charset="-122"/>
              <a:ea typeface="微软雅黑" panose="020B0503020204020204" pitchFamily="34" charset="-122"/>
            </a:endParaRPr>
          </a:p>
        </p:txBody>
      </p:sp>
      <p:sp>
        <p:nvSpPr>
          <p:cNvPr id="8" name="Rectangle 3"/>
          <p:cNvSpPr txBox="1">
            <a:spLocks noChangeArrowheads="1"/>
          </p:cNvSpPr>
          <p:nvPr/>
        </p:nvSpPr>
        <p:spPr>
          <a:xfrm>
            <a:off x="963385" y="3829050"/>
            <a:ext cx="3886200" cy="590550"/>
          </a:xfrm>
          <a:prstGeom prst="rect">
            <a:avLst/>
          </a:prstGeom>
          <a:solidFill>
            <a:schemeClr val="accent2">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2400" dirty="0">
                <a:solidFill>
                  <a:schemeClr val="bg1"/>
                </a:solidFill>
                <a:latin typeface="微软雅黑" panose="020B0503020204020204" pitchFamily="34" charset="-122"/>
                <a:ea typeface="微软雅黑" panose="020B0503020204020204" pitchFamily="34" charset="-122"/>
              </a:rPr>
              <a:t>泌尿系统</a:t>
            </a:r>
            <a:endParaRPr lang="zh-CN" altLang="zh-CN"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50" presetClass="entr" presetSubtype="0" decel="10000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strVal val="#ppt_w+.3"/>
                                          </p:val>
                                        </p:tav>
                                        <p:tav tm="100000">
                                          <p:val>
                                            <p:strVal val="#ppt_w"/>
                                          </p:val>
                                        </p:tav>
                                      </p:tavLst>
                                    </p:anim>
                                    <p:anim calcmode="lin" valueType="num">
                                      <p:cBhvr>
                                        <p:cTn id="19" dur="1000" fill="hold"/>
                                        <p:tgtEl>
                                          <p:spTgt spid="8"/>
                                        </p:tgtEl>
                                        <p:attrNameLst>
                                          <p:attrName>ppt_h</p:attrName>
                                        </p:attrNameLst>
                                      </p:cBhvr>
                                      <p:tavLst>
                                        <p:tav tm="0">
                                          <p:val>
                                            <p:strVal val="#ppt_h"/>
                                          </p:val>
                                        </p:tav>
                                        <p:tav tm="100000">
                                          <p:val>
                                            <p:strVal val="#ppt_h"/>
                                          </p:val>
                                        </p:tav>
                                      </p:tavLst>
                                    </p:anim>
                                    <p:animEffect transition="in" filter="fade">
                                      <p:cBhvr>
                                        <p:cTn id="20" dur="1000"/>
                                        <p:tgtEl>
                                          <p:spTgt spid="8"/>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up)">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5" grpId="0" animBg="1"/>
      <p:bldP spid="8"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lstStyle/>
          <a:p>
            <a:r>
              <a:rPr lang="zh-CN" altLang="en-US" dirty="0"/>
              <a:t>危险化学品对人体的危害</a:t>
            </a:r>
            <a:endParaRPr lang="zh-CN" altLang="en-US" dirty="0"/>
          </a:p>
        </p:txBody>
      </p:sp>
      <p:sp>
        <p:nvSpPr>
          <p:cNvPr id="6" name="Rectangle 2"/>
          <p:cNvSpPr>
            <a:spLocks noChangeArrowheads="1"/>
          </p:cNvSpPr>
          <p:nvPr/>
        </p:nvSpPr>
        <p:spPr bwMode="auto">
          <a:xfrm>
            <a:off x="963384" y="2114550"/>
            <a:ext cx="9247415" cy="1123950"/>
          </a:xfrm>
          <a:prstGeom prst="rect">
            <a:avLst/>
          </a:prstGeom>
          <a:noFill/>
          <a:ln w="9525" cmpd="sng">
            <a:solidFill>
              <a:srgbClr val="843C0C"/>
            </a:solidFill>
            <a:miter lim="800000"/>
          </a:ln>
          <a:effectLst/>
        </p:spPr>
        <p:txBody>
          <a:bodyPr anchor="ctr"/>
          <a:lstStyle>
            <a:lvl1pPr marL="342900" indent="-342900">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pPr>
              <a:spcBef>
                <a:spcPct val="20000"/>
              </a:spcBef>
              <a:buClr>
                <a:srgbClr val="843C0C"/>
              </a:buClr>
              <a:buSzPct val="100000"/>
              <a:buFont typeface="Wingdings" panose="05000000000000000000" pitchFamily="2" charset="2"/>
              <a:buChar char="u"/>
            </a:pPr>
            <a:r>
              <a:rPr lang="zh-CN" altLang="zh-CN" sz="2000" b="1" dirty="0">
                <a:solidFill>
                  <a:srgbClr val="843C0C"/>
                </a:solidFill>
                <a:latin typeface="微软雅黑" panose="020B0503020204020204" pitchFamily="34" charset="-122"/>
                <a:ea typeface="微软雅黑" panose="020B0503020204020204" pitchFamily="34" charset="-122"/>
              </a:rPr>
              <a:t>主要毒物：</a:t>
            </a:r>
            <a:r>
              <a:rPr lang="zh-CN" altLang="en-US" sz="2000" dirty="0">
                <a:latin typeface="微软雅黑" panose="020B0503020204020204" pitchFamily="34" charset="-122"/>
                <a:ea typeface="微软雅黑" panose="020B0503020204020204" pitchFamily="34" charset="-122"/>
              </a:rPr>
              <a:t>铅、二硫化碳、甲苯二胺、二硝基甲苯。</a:t>
            </a:r>
            <a:endParaRPr lang="en-US" altLang="zh-CN" sz="2000" dirty="0">
              <a:latin typeface="微软雅黑" panose="020B0503020204020204" pitchFamily="34" charset="-122"/>
              <a:ea typeface="微软雅黑" panose="020B0503020204020204" pitchFamily="34" charset="-122"/>
            </a:endParaRPr>
          </a:p>
          <a:p>
            <a:pPr>
              <a:spcBef>
                <a:spcPct val="20000"/>
              </a:spcBef>
              <a:buClr>
                <a:srgbClr val="843C0C"/>
              </a:buClr>
              <a:buSzPct val="100000"/>
              <a:buFont typeface="Wingdings" panose="05000000000000000000" pitchFamily="2" charset="2"/>
              <a:buChar char="u"/>
            </a:pPr>
            <a:r>
              <a:rPr lang="zh-CN" altLang="zh-CN" sz="2000" b="1" dirty="0">
                <a:solidFill>
                  <a:srgbClr val="843C0C"/>
                </a:solidFill>
                <a:latin typeface="微软雅黑" panose="020B0503020204020204" pitchFamily="34" charset="-122"/>
                <a:ea typeface="微软雅黑" panose="020B0503020204020204" pitchFamily="34" charset="-122"/>
              </a:rPr>
              <a:t>主要症状：</a:t>
            </a:r>
            <a:r>
              <a:rPr lang="zh-CN" altLang="en-US" sz="2000" dirty="0">
                <a:latin typeface="微软雅黑" panose="020B0503020204020204" pitchFamily="34" charset="-122"/>
                <a:ea typeface="微软雅黑" panose="020B0503020204020204" pitchFamily="34" charset="-122"/>
              </a:rPr>
              <a:t>对男性和女性生殖系统产生危害。</a:t>
            </a:r>
            <a:endParaRPr lang="zh-CN" altLang="zh-CN" sz="2000" dirty="0">
              <a:latin typeface="微软雅黑" panose="020B0503020204020204" pitchFamily="34" charset="-122"/>
              <a:ea typeface="微软雅黑" panose="020B0503020204020204" pitchFamily="34" charset="-122"/>
            </a:endParaRPr>
          </a:p>
        </p:txBody>
      </p:sp>
      <p:sp>
        <p:nvSpPr>
          <p:cNvPr id="7" name="Rectangle 3"/>
          <p:cNvSpPr txBox="1">
            <a:spLocks noChangeArrowheads="1"/>
          </p:cNvSpPr>
          <p:nvPr/>
        </p:nvSpPr>
        <p:spPr>
          <a:xfrm>
            <a:off x="963385" y="1524000"/>
            <a:ext cx="3886200" cy="590550"/>
          </a:xfrm>
          <a:prstGeom prst="rect">
            <a:avLst/>
          </a:prstGeom>
          <a:solidFill>
            <a:schemeClr val="accent2">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2400" dirty="0">
                <a:solidFill>
                  <a:schemeClr val="bg1"/>
                </a:solidFill>
                <a:latin typeface="微软雅黑" panose="020B0503020204020204" pitchFamily="34" charset="-122"/>
                <a:ea typeface="微软雅黑" panose="020B0503020204020204" pitchFamily="34" charset="-122"/>
              </a:rPr>
              <a:t>生殖系统</a:t>
            </a:r>
            <a:endParaRPr lang="zh-CN" altLang="zh-CN" sz="2400" dirty="0">
              <a:solidFill>
                <a:schemeClr val="bg1"/>
              </a:solidFill>
              <a:latin typeface="微软雅黑" panose="020B0503020204020204" pitchFamily="34" charset="-122"/>
              <a:ea typeface="微软雅黑" panose="020B0503020204020204" pitchFamily="34" charset="-122"/>
            </a:endParaRPr>
          </a:p>
        </p:txBody>
      </p:sp>
      <p:sp>
        <p:nvSpPr>
          <p:cNvPr id="5" name="Rectangle 2"/>
          <p:cNvSpPr>
            <a:spLocks noChangeArrowheads="1"/>
          </p:cNvSpPr>
          <p:nvPr/>
        </p:nvSpPr>
        <p:spPr bwMode="auto">
          <a:xfrm>
            <a:off x="963384" y="4419600"/>
            <a:ext cx="9247415" cy="1752600"/>
          </a:xfrm>
          <a:prstGeom prst="rect">
            <a:avLst/>
          </a:prstGeom>
          <a:noFill/>
          <a:ln w="9525" cmpd="sng">
            <a:solidFill>
              <a:srgbClr val="843C0C"/>
            </a:solidFill>
            <a:miter lim="800000"/>
          </a:ln>
          <a:effectLst/>
        </p:spPr>
        <p:txBody>
          <a:bodyPr anchor="ctr"/>
          <a:lstStyle>
            <a:lvl1pPr marL="342900" indent="-342900">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pPr>
              <a:spcBef>
                <a:spcPct val="20000"/>
              </a:spcBef>
              <a:buClr>
                <a:srgbClr val="843C0C"/>
              </a:buClr>
              <a:buSzPct val="100000"/>
              <a:buFont typeface="Wingdings" panose="05000000000000000000" pitchFamily="2" charset="2"/>
              <a:buChar char="u"/>
            </a:pPr>
            <a:r>
              <a:rPr lang="zh-CN" altLang="en-US" sz="2000" b="1" dirty="0">
                <a:solidFill>
                  <a:srgbClr val="843C0C"/>
                </a:solidFill>
                <a:latin typeface="微软雅黑" panose="020B0503020204020204" pitchFamily="34" charset="-122"/>
                <a:ea typeface="微软雅黑" panose="020B0503020204020204" pitchFamily="34" charset="-122"/>
              </a:rPr>
              <a:t>主要毒物：</a:t>
            </a:r>
            <a:r>
              <a:rPr lang="zh-CN" altLang="en-US" sz="2000" dirty="0">
                <a:latin typeface="微软雅黑" panose="020B0503020204020204" pitchFamily="34" charset="-122"/>
                <a:ea typeface="微软雅黑" panose="020B0503020204020204" pitchFamily="34" charset="-122"/>
              </a:rPr>
              <a:t>强酸、强碱、酚类、黄磷；二硝基氯苯；液氯、氯乙烯、苯、汽油等有机溶剂。</a:t>
            </a:r>
            <a:endParaRPr lang="zh-CN" altLang="en-US" sz="2000" dirty="0">
              <a:latin typeface="微软雅黑" panose="020B0503020204020204" pitchFamily="34" charset="-122"/>
              <a:ea typeface="微软雅黑" panose="020B0503020204020204" pitchFamily="34" charset="-122"/>
            </a:endParaRPr>
          </a:p>
          <a:p>
            <a:pPr>
              <a:spcBef>
                <a:spcPct val="20000"/>
              </a:spcBef>
              <a:buClr>
                <a:srgbClr val="843C0C"/>
              </a:buClr>
              <a:buSzPct val="100000"/>
              <a:buFont typeface="Wingdings" panose="05000000000000000000" pitchFamily="2" charset="2"/>
              <a:buChar char="u"/>
            </a:pPr>
            <a:r>
              <a:rPr lang="zh-CN" altLang="en-US" sz="2000" b="1" dirty="0">
                <a:solidFill>
                  <a:srgbClr val="843C0C"/>
                </a:solidFill>
                <a:latin typeface="微软雅黑" panose="020B0503020204020204" pitchFamily="34" charset="-122"/>
                <a:ea typeface="微软雅黑" panose="020B0503020204020204" pitchFamily="34" charset="-122"/>
              </a:rPr>
              <a:t>主要表现：</a:t>
            </a:r>
            <a:r>
              <a:rPr lang="zh-CN" altLang="en-US" sz="2000" dirty="0">
                <a:latin typeface="微软雅黑" panose="020B0503020204020204" pitchFamily="34" charset="-122"/>
                <a:ea typeface="微软雅黑" panose="020B0503020204020204" pitchFamily="34" charset="-122"/>
              </a:rPr>
              <a:t>导致皮肤灼伤和溃烂；引起接触性皮炎及过敏性皮炎；使皮肤脱脂、干燥、皲裂。</a:t>
            </a:r>
            <a:endParaRPr lang="zh-CN" altLang="en-US" sz="2000" dirty="0">
              <a:latin typeface="微软雅黑" panose="020B0503020204020204" pitchFamily="34" charset="-122"/>
              <a:ea typeface="微软雅黑" panose="020B0503020204020204" pitchFamily="34" charset="-122"/>
            </a:endParaRPr>
          </a:p>
        </p:txBody>
      </p:sp>
      <p:sp>
        <p:nvSpPr>
          <p:cNvPr id="8" name="Rectangle 3"/>
          <p:cNvSpPr txBox="1">
            <a:spLocks noChangeArrowheads="1"/>
          </p:cNvSpPr>
          <p:nvPr/>
        </p:nvSpPr>
        <p:spPr>
          <a:xfrm>
            <a:off x="963385" y="3829050"/>
            <a:ext cx="3886200" cy="590550"/>
          </a:xfrm>
          <a:prstGeom prst="rect">
            <a:avLst/>
          </a:prstGeom>
          <a:solidFill>
            <a:schemeClr val="accent2">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2400" dirty="0">
                <a:solidFill>
                  <a:schemeClr val="bg1"/>
                </a:solidFill>
                <a:latin typeface="微软雅黑" panose="020B0503020204020204" pitchFamily="34" charset="-122"/>
                <a:ea typeface="微软雅黑" panose="020B0503020204020204" pitchFamily="34" charset="-122"/>
              </a:rPr>
              <a:t>皮肤</a:t>
            </a:r>
            <a:endParaRPr lang="zh-CN" altLang="zh-CN"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50" presetClass="entr" presetSubtype="0" decel="10000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strVal val="#ppt_w+.3"/>
                                          </p:val>
                                        </p:tav>
                                        <p:tav tm="100000">
                                          <p:val>
                                            <p:strVal val="#ppt_w"/>
                                          </p:val>
                                        </p:tav>
                                      </p:tavLst>
                                    </p:anim>
                                    <p:anim calcmode="lin" valueType="num">
                                      <p:cBhvr>
                                        <p:cTn id="19" dur="1000" fill="hold"/>
                                        <p:tgtEl>
                                          <p:spTgt spid="8"/>
                                        </p:tgtEl>
                                        <p:attrNameLst>
                                          <p:attrName>ppt_h</p:attrName>
                                        </p:attrNameLst>
                                      </p:cBhvr>
                                      <p:tavLst>
                                        <p:tav tm="0">
                                          <p:val>
                                            <p:strVal val="#ppt_h"/>
                                          </p:val>
                                        </p:tav>
                                        <p:tav tm="100000">
                                          <p:val>
                                            <p:strVal val="#ppt_h"/>
                                          </p:val>
                                        </p:tav>
                                      </p:tavLst>
                                    </p:anim>
                                    <p:animEffect transition="in" filter="fade">
                                      <p:cBhvr>
                                        <p:cTn id="20" dur="1000"/>
                                        <p:tgtEl>
                                          <p:spTgt spid="8"/>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up)">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5" grpId="0" animBg="1"/>
      <p:bldP spid="8"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lstStyle/>
          <a:p>
            <a:r>
              <a:rPr lang="zh-CN" altLang="en-US" dirty="0"/>
              <a:t>危险化学品对人体的危害</a:t>
            </a:r>
            <a:endParaRPr lang="zh-CN" altLang="en-US" dirty="0"/>
          </a:p>
        </p:txBody>
      </p:sp>
      <p:sp>
        <p:nvSpPr>
          <p:cNvPr id="6" name="Rectangle 2"/>
          <p:cNvSpPr>
            <a:spLocks noChangeArrowheads="1"/>
          </p:cNvSpPr>
          <p:nvPr/>
        </p:nvSpPr>
        <p:spPr bwMode="auto">
          <a:xfrm>
            <a:off x="963384" y="2114550"/>
            <a:ext cx="9247415" cy="1257300"/>
          </a:xfrm>
          <a:prstGeom prst="rect">
            <a:avLst/>
          </a:prstGeom>
          <a:noFill/>
          <a:ln w="9525" cmpd="sng">
            <a:solidFill>
              <a:srgbClr val="843C0C"/>
            </a:solidFill>
            <a:miter lim="800000"/>
          </a:ln>
          <a:effectLst/>
        </p:spPr>
        <p:txBody>
          <a:bodyPr anchor="ctr"/>
          <a:lstStyle>
            <a:lvl1pPr marL="342900" indent="-342900">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pPr>
              <a:spcBef>
                <a:spcPct val="20000"/>
              </a:spcBef>
              <a:buClr>
                <a:srgbClr val="843C0C"/>
              </a:buClr>
              <a:buSzPct val="100000"/>
              <a:buFont typeface="Wingdings" panose="05000000000000000000" pitchFamily="2" charset="2"/>
              <a:buChar char="u"/>
            </a:pPr>
            <a:r>
              <a:rPr lang="zh-CN" altLang="zh-CN" sz="2000" b="1" dirty="0">
                <a:solidFill>
                  <a:srgbClr val="843C0C"/>
                </a:solidFill>
                <a:latin typeface="微软雅黑" panose="020B0503020204020204" pitchFamily="34" charset="-122"/>
                <a:ea typeface="微软雅黑" panose="020B0503020204020204" pitchFamily="34" charset="-122"/>
              </a:rPr>
              <a:t>主要毒物：</a:t>
            </a:r>
            <a:r>
              <a:rPr lang="zh-CN" altLang="en-US" sz="2000" dirty="0">
                <a:latin typeface="微软雅黑" panose="020B0503020204020204" pitchFamily="34" charset="-122"/>
                <a:ea typeface="微软雅黑" panose="020B0503020204020204" pitchFamily="34" charset="-122"/>
              </a:rPr>
              <a:t>三硝基甲苯；汞、砷、甲醇；强酸、强碱、氨水等。</a:t>
            </a:r>
            <a:endParaRPr lang="zh-CN" altLang="en-US" sz="2000" dirty="0">
              <a:latin typeface="微软雅黑" panose="020B0503020204020204" pitchFamily="34" charset="-122"/>
              <a:ea typeface="微软雅黑" panose="020B0503020204020204" pitchFamily="34" charset="-122"/>
            </a:endParaRPr>
          </a:p>
          <a:p>
            <a:pPr>
              <a:spcBef>
                <a:spcPct val="20000"/>
              </a:spcBef>
              <a:buClr>
                <a:srgbClr val="843C0C"/>
              </a:buClr>
              <a:buSzPct val="100000"/>
              <a:buFont typeface="Wingdings" panose="05000000000000000000" pitchFamily="2" charset="2"/>
              <a:buChar char="u"/>
            </a:pPr>
            <a:r>
              <a:rPr lang="zh-CN" altLang="zh-CN" sz="2000" b="1" dirty="0">
                <a:solidFill>
                  <a:srgbClr val="843C0C"/>
                </a:solidFill>
                <a:latin typeface="微软雅黑" panose="020B0503020204020204" pitchFamily="34" charset="-122"/>
                <a:ea typeface="微软雅黑" panose="020B0503020204020204" pitchFamily="34" charset="-122"/>
              </a:rPr>
              <a:t>主要症状：</a:t>
            </a:r>
            <a:r>
              <a:rPr lang="zh-CN" altLang="en-US" sz="2000" dirty="0">
                <a:latin typeface="微软雅黑" panose="020B0503020204020204" pitchFamily="34" charset="-122"/>
                <a:ea typeface="微软雅黑" panose="020B0503020204020204" pitchFamily="34" charset="-122"/>
              </a:rPr>
              <a:t>可致白内障；中毒性眼病，视网膜病变等；使结膜坏死糜烂或角膜混浊等。</a:t>
            </a:r>
            <a:endParaRPr lang="zh-CN" altLang="zh-CN" sz="2000" dirty="0">
              <a:latin typeface="微软雅黑" panose="020B0503020204020204" pitchFamily="34" charset="-122"/>
              <a:ea typeface="微软雅黑" panose="020B0503020204020204" pitchFamily="34" charset="-122"/>
            </a:endParaRPr>
          </a:p>
        </p:txBody>
      </p:sp>
      <p:sp>
        <p:nvSpPr>
          <p:cNvPr id="7" name="Rectangle 3"/>
          <p:cNvSpPr txBox="1">
            <a:spLocks noChangeArrowheads="1"/>
          </p:cNvSpPr>
          <p:nvPr/>
        </p:nvSpPr>
        <p:spPr>
          <a:xfrm>
            <a:off x="963385" y="1524000"/>
            <a:ext cx="3886200" cy="590550"/>
          </a:xfrm>
          <a:prstGeom prst="rect">
            <a:avLst/>
          </a:prstGeom>
          <a:solidFill>
            <a:schemeClr val="accent2">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2400" dirty="0">
                <a:solidFill>
                  <a:schemeClr val="bg1"/>
                </a:solidFill>
                <a:latin typeface="微软雅黑" panose="020B0503020204020204" pitchFamily="34" charset="-122"/>
                <a:ea typeface="微软雅黑" panose="020B0503020204020204" pitchFamily="34" charset="-122"/>
              </a:rPr>
              <a:t>眼睛</a:t>
            </a:r>
            <a:endParaRPr lang="zh-CN" altLang="zh-CN"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3"/>
          </p:nvPr>
        </p:nvSpPr>
        <p:spPr/>
        <p:txBody>
          <a:bodyPr/>
          <a:lstStyle/>
          <a:p>
            <a:r>
              <a:rPr lang="zh-CN" altLang="en-US" dirty="0"/>
              <a:t>第五章</a:t>
            </a:r>
            <a:endParaRPr lang="zh-CN" altLang="en-US" dirty="0"/>
          </a:p>
        </p:txBody>
      </p:sp>
      <p:sp>
        <p:nvSpPr>
          <p:cNvPr id="5" name="文本占位符 4"/>
          <p:cNvSpPr>
            <a:spLocks noGrp="1"/>
          </p:cNvSpPr>
          <p:nvPr>
            <p:ph type="body" sz="quarter" idx="14"/>
          </p:nvPr>
        </p:nvSpPr>
        <p:spPr>
          <a:xfrm>
            <a:off x="5562600" y="5107893"/>
            <a:ext cx="6305550" cy="435657"/>
          </a:xfrm>
        </p:spPr>
        <p:txBody>
          <a:bodyPr/>
          <a:lstStyle/>
          <a:p>
            <a:r>
              <a:rPr lang="zh-CN" altLang="en-US" dirty="0"/>
              <a:t>化学品的火灾与爆炸危害</a:t>
            </a:r>
            <a:endParaRPr lang="zh-CN" altLang="en-US" dirty="0"/>
          </a:p>
        </p:txBody>
      </p:sp>
      <p:sp>
        <p:nvSpPr>
          <p:cNvPr id="2" name="灯片编号占位符 1"/>
          <p:cNvSpPr>
            <a:spLocks noGrp="1"/>
          </p:cNvSpPr>
          <p:nvPr>
            <p:ph type="sldNum" sz="quarter" idx="4294967295"/>
          </p:nvPr>
        </p:nvSpPr>
        <p:spPr>
          <a:xfrm>
            <a:off x="11595100" y="390525"/>
            <a:ext cx="596900" cy="365125"/>
          </a:xfrm>
        </p:spPr>
        <p:txBody>
          <a:bodyPr/>
          <a:lstStyle/>
          <a:p>
            <a:fld id="{E90B57B3-00C1-462E-97B3-2A396444F17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lstStyle/>
          <a:p>
            <a:r>
              <a:rPr lang="zh-CN" altLang="en-US" dirty="0"/>
              <a:t>化学品的火灾与爆炸危害</a:t>
            </a:r>
            <a:endParaRPr lang="zh-CN" altLang="en-US" dirty="0"/>
          </a:p>
        </p:txBody>
      </p:sp>
      <p:sp>
        <p:nvSpPr>
          <p:cNvPr id="3" name="灯片编号占位符 2"/>
          <p:cNvSpPr>
            <a:spLocks noGrp="1"/>
          </p:cNvSpPr>
          <p:nvPr>
            <p:ph type="sldNum" sz="quarter" idx="12"/>
          </p:nvPr>
        </p:nvSpPr>
        <p:spPr/>
        <p:txBody>
          <a:bodyPr/>
          <a:lstStyle/>
          <a:p>
            <a:fld id="{E90B57B3-00C1-462E-97B3-2A396444F17F}" type="slidenum">
              <a:rPr lang="zh-CN" altLang="en-US" smtClean="0"/>
            </a:fld>
            <a:endParaRPr lang="zh-CN" altLang="en-US"/>
          </a:p>
        </p:txBody>
      </p:sp>
      <p:sp>
        <p:nvSpPr>
          <p:cNvPr id="6" name="TextBox 53"/>
          <p:cNvSpPr txBox="1">
            <a:spLocks noChangeAspect="1" noChangeArrowheads="1"/>
          </p:cNvSpPr>
          <p:nvPr/>
        </p:nvSpPr>
        <p:spPr bwMode="auto">
          <a:xfrm>
            <a:off x="1222907" y="1557918"/>
            <a:ext cx="43291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800" b="1" dirty="0">
                <a:solidFill>
                  <a:schemeClr val="accent2">
                    <a:lumMod val="50000"/>
                  </a:schemeClr>
                </a:solidFill>
                <a:latin typeface="微软雅黑" panose="020B0503020204020204" pitchFamily="34" charset="-122"/>
                <a:ea typeface="微软雅黑" panose="020B0503020204020204" pitchFamily="34" charset="-122"/>
              </a:rPr>
              <a:t>燃烧三要素</a:t>
            </a:r>
            <a:endParaRPr lang="zh-CN" altLang="en-US" sz="2800"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7" name="矩形 6"/>
          <p:cNvSpPr/>
          <p:nvPr/>
        </p:nvSpPr>
        <p:spPr>
          <a:xfrm>
            <a:off x="1027644" y="1556331"/>
            <a:ext cx="98425" cy="505643"/>
          </a:xfrm>
          <a:prstGeom prst="rect">
            <a:avLst/>
          </a:prstGeom>
          <a:solidFill>
            <a:schemeClr val="accent2">
              <a:lumMod val="50000"/>
            </a:schemeClr>
          </a:solidFill>
          <a:ln>
            <a:solidFill>
              <a:schemeClr val="accent2">
                <a:lumMod val="50000"/>
              </a:schemeClr>
            </a:solidFill>
          </a:ln>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en-US">
              <a:solidFill>
                <a:srgbClr val="FFC000"/>
              </a:solidFill>
            </a:endParaRPr>
          </a:p>
        </p:txBody>
      </p:sp>
      <p:pic>
        <p:nvPicPr>
          <p:cNvPr id="8"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6642100" y="1172650"/>
            <a:ext cx="4603750" cy="5399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组合 8"/>
          <p:cNvGrpSpPr/>
          <p:nvPr/>
        </p:nvGrpSpPr>
        <p:grpSpPr>
          <a:xfrm>
            <a:off x="1222907" y="2837838"/>
            <a:ext cx="1371316" cy="1358178"/>
            <a:chOff x="1261608" y="3251922"/>
            <a:chExt cx="1371316" cy="1358178"/>
          </a:xfrm>
          <a:solidFill>
            <a:schemeClr val="accent2">
              <a:lumMod val="50000"/>
            </a:schemeClr>
          </a:solidFill>
        </p:grpSpPr>
        <p:sp>
          <p:nvSpPr>
            <p:cNvPr id="10" name="椭圆 9"/>
            <p:cNvSpPr/>
            <p:nvPr/>
          </p:nvSpPr>
          <p:spPr>
            <a:xfrm>
              <a:off x="1261608" y="3251922"/>
              <a:ext cx="1371316" cy="13581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458318" y="3761856"/>
              <a:ext cx="954107" cy="428835"/>
            </a:xfrm>
            <a:prstGeom prst="rect">
              <a:avLst/>
            </a:prstGeom>
            <a:grpFill/>
          </p:spPr>
          <p:txBody>
            <a:bodyPr wrap="none">
              <a:spAutoFit/>
            </a:bodyPr>
            <a:lstStyle/>
            <a:p>
              <a:pPr>
                <a:lnSpc>
                  <a:spcPct val="120000"/>
                </a:lnSpc>
                <a:buClr>
                  <a:srgbClr val="FF0000"/>
                </a:buClr>
              </a:pPr>
              <a:r>
                <a:rPr lang="zh-CN" altLang="en-US" sz="2000" b="1" dirty="0">
                  <a:solidFill>
                    <a:schemeClr val="bg1"/>
                  </a:solidFill>
                </a:rPr>
                <a:t>可燃物</a:t>
              </a:r>
              <a:endParaRPr lang="zh-CN" altLang="zh-CN" sz="2000" b="1" dirty="0">
                <a:solidFill>
                  <a:schemeClr val="bg1"/>
                </a:solidFill>
              </a:endParaRPr>
            </a:p>
          </p:txBody>
        </p:sp>
      </p:grpSp>
      <p:grpSp>
        <p:nvGrpSpPr>
          <p:cNvPr id="12" name="组合 11"/>
          <p:cNvGrpSpPr/>
          <p:nvPr/>
        </p:nvGrpSpPr>
        <p:grpSpPr>
          <a:xfrm>
            <a:off x="3188603" y="2837838"/>
            <a:ext cx="1371316" cy="1358178"/>
            <a:chOff x="1261608" y="3251922"/>
            <a:chExt cx="1371316" cy="1358178"/>
          </a:xfrm>
          <a:solidFill>
            <a:schemeClr val="accent2">
              <a:lumMod val="50000"/>
            </a:schemeClr>
          </a:solidFill>
        </p:grpSpPr>
        <p:sp>
          <p:nvSpPr>
            <p:cNvPr id="13" name="椭圆 12"/>
            <p:cNvSpPr/>
            <p:nvPr/>
          </p:nvSpPr>
          <p:spPr>
            <a:xfrm>
              <a:off x="1261608" y="3251922"/>
              <a:ext cx="1371316" cy="13581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460468" y="3762103"/>
              <a:ext cx="954107" cy="428835"/>
            </a:xfrm>
            <a:prstGeom prst="rect">
              <a:avLst/>
            </a:prstGeom>
            <a:grpFill/>
          </p:spPr>
          <p:txBody>
            <a:bodyPr wrap="none">
              <a:spAutoFit/>
            </a:bodyPr>
            <a:lstStyle/>
            <a:p>
              <a:pPr algn="ctr">
                <a:lnSpc>
                  <a:spcPct val="120000"/>
                </a:lnSpc>
                <a:buClr>
                  <a:srgbClr val="FF0000"/>
                </a:buClr>
              </a:pPr>
              <a:r>
                <a:rPr lang="zh-CN" altLang="en-US" sz="2000" b="1" dirty="0">
                  <a:solidFill>
                    <a:schemeClr val="bg1"/>
                  </a:solidFill>
                </a:rPr>
                <a:t>助燃物</a:t>
              </a:r>
              <a:endParaRPr lang="zh-CN" altLang="en-US" sz="2000" b="1" dirty="0">
                <a:solidFill>
                  <a:schemeClr val="bg1"/>
                </a:solidFill>
              </a:endParaRPr>
            </a:p>
          </p:txBody>
        </p:sp>
      </p:grpSp>
      <p:grpSp>
        <p:nvGrpSpPr>
          <p:cNvPr id="15" name="组合 14"/>
          <p:cNvGrpSpPr/>
          <p:nvPr/>
        </p:nvGrpSpPr>
        <p:grpSpPr>
          <a:xfrm>
            <a:off x="2254484" y="4521285"/>
            <a:ext cx="1371316" cy="1358178"/>
            <a:chOff x="1261608" y="3251922"/>
            <a:chExt cx="1371316" cy="1358178"/>
          </a:xfrm>
          <a:solidFill>
            <a:schemeClr val="accent2">
              <a:lumMod val="50000"/>
            </a:schemeClr>
          </a:solidFill>
        </p:grpSpPr>
        <p:sp>
          <p:nvSpPr>
            <p:cNvPr id="16" name="椭圆 15"/>
            <p:cNvSpPr/>
            <p:nvPr/>
          </p:nvSpPr>
          <p:spPr>
            <a:xfrm>
              <a:off x="1261608" y="3251922"/>
              <a:ext cx="1371316" cy="13581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1470212" y="3716593"/>
              <a:ext cx="954107" cy="428835"/>
            </a:xfrm>
            <a:prstGeom prst="rect">
              <a:avLst/>
            </a:prstGeom>
            <a:grpFill/>
          </p:spPr>
          <p:txBody>
            <a:bodyPr wrap="none">
              <a:spAutoFit/>
            </a:bodyPr>
            <a:lstStyle/>
            <a:p>
              <a:pPr>
                <a:lnSpc>
                  <a:spcPct val="120000"/>
                </a:lnSpc>
                <a:buClr>
                  <a:srgbClr val="FF0000"/>
                </a:buClr>
              </a:pPr>
              <a:r>
                <a:rPr lang="zh-CN" altLang="en-US" sz="2000" b="1" dirty="0">
                  <a:solidFill>
                    <a:schemeClr val="bg1"/>
                  </a:solidFill>
                </a:rPr>
                <a:t>点火源</a:t>
              </a:r>
              <a:endParaRPr lang="zh-CN" altLang="en-US" sz="2000" b="1" dirty="0">
                <a:solidFill>
                  <a:schemeClr val="bg1"/>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00"/>
                                  </p:stCondLst>
                                  <p:iterate type="lt">
                                    <p:tmPct val="10000"/>
                                  </p:iterate>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1+#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par>
                          <p:cTn id="17" fill="hold">
                            <p:stCondLst>
                              <p:cond delay="1399"/>
                            </p:stCondLst>
                            <p:childTnLst>
                              <p:par>
                                <p:cTn id="18" presetID="42"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25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50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1000"/>
                                        <p:tgtEl>
                                          <p:spTgt spid="15"/>
                                        </p:tgtEl>
                                      </p:cBhvr>
                                    </p:animEffect>
                                    <p:anim calcmode="lin" valueType="num">
                                      <p:cBhvr>
                                        <p:cTn id="31" dur="1000" fill="hold"/>
                                        <p:tgtEl>
                                          <p:spTgt spid="15"/>
                                        </p:tgtEl>
                                        <p:attrNameLst>
                                          <p:attrName>ppt_x</p:attrName>
                                        </p:attrNameLst>
                                      </p:cBhvr>
                                      <p:tavLst>
                                        <p:tav tm="0">
                                          <p:val>
                                            <p:strVal val="#ppt_x"/>
                                          </p:val>
                                        </p:tav>
                                        <p:tav tm="100000">
                                          <p:val>
                                            <p:strVal val="#ppt_x"/>
                                          </p:val>
                                        </p:tav>
                                      </p:tavLst>
                                    </p:anim>
                                    <p:anim calcmode="lin" valueType="num">
                                      <p:cBhvr>
                                        <p:cTn id="3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3"/>
          </p:nvPr>
        </p:nvSpPr>
        <p:spPr/>
        <p:txBody>
          <a:bodyPr/>
          <a:lstStyle/>
          <a:p>
            <a:r>
              <a:rPr lang="zh-CN" altLang="en-US" dirty="0"/>
              <a:t>什么是危险化学品</a:t>
            </a:r>
            <a:endParaRPr lang="zh-CN" altLang="en-US" dirty="0"/>
          </a:p>
        </p:txBody>
      </p:sp>
      <p:sp>
        <p:nvSpPr>
          <p:cNvPr id="5" name="矩形 4"/>
          <p:cNvSpPr/>
          <p:nvPr/>
        </p:nvSpPr>
        <p:spPr>
          <a:xfrm>
            <a:off x="710331" y="3865993"/>
            <a:ext cx="513805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indent="457200" defTabSz="720725">
              <a:lnSpc>
                <a:spcPct val="150000"/>
              </a:lnSpc>
            </a:pPr>
            <a:r>
              <a:rPr lang="zh-CN" altLang="en-US" sz="2400" b="1" dirty="0">
                <a:solidFill>
                  <a:schemeClr val="accent2">
                    <a:lumMod val="50000"/>
                  </a:schemeClr>
                </a:solidFill>
                <a:latin typeface="微软雅黑" panose="020B0503020204020204" pitchFamily="34" charset="-122"/>
                <a:ea typeface="微软雅黑" panose="020B0503020204020204" pitchFamily="34" charset="-122"/>
              </a:rPr>
              <a:t>危险化学品</a:t>
            </a:r>
            <a:r>
              <a:rPr lang="zh-CN" altLang="en-US" sz="2000" dirty="0">
                <a:latin typeface="微软雅黑" panose="020B0503020204020204" pitchFamily="34" charset="-122"/>
                <a:ea typeface="微软雅黑" panose="020B0503020204020204" pitchFamily="34" charset="-122"/>
              </a:rPr>
              <a:t>是指具有</a:t>
            </a:r>
            <a:r>
              <a:rPr lang="zh-CN" altLang="en-US" sz="2400" b="1" dirty="0">
                <a:solidFill>
                  <a:schemeClr val="accent2">
                    <a:lumMod val="50000"/>
                  </a:schemeClr>
                </a:solidFill>
                <a:latin typeface="微软雅黑" panose="020B0503020204020204" pitchFamily="34" charset="-122"/>
                <a:ea typeface="微软雅黑" panose="020B0503020204020204" pitchFamily="34" charset="-122"/>
              </a:rPr>
              <a:t>毒害、腐蚀、爆炸、燃烧、助燃</a:t>
            </a:r>
            <a:r>
              <a:rPr lang="zh-CN" altLang="en-US" sz="2000" dirty="0">
                <a:latin typeface="微软雅黑" panose="020B0503020204020204" pitchFamily="34" charset="-122"/>
                <a:ea typeface="微软雅黑" panose="020B0503020204020204" pitchFamily="34" charset="-122"/>
              </a:rPr>
              <a:t>等性质，对人体、设施、环境具有危害的剧毒化学品和其他化学品。</a:t>
            </a:r>
            <a:endParaRPr lang="zh-CN" altLang="en-US" sz="2000" dirty="0">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12"/>
          </p:nvPr>
        </p:nvSpPr>
        <p:spPr/>
        <p:txBody>
          <a:bodyPr/>
          <a:lstStyle/>
          <a:p>
            <a:fld id="{E90B57B3-00C1-462E-97B3-2A396444F17F}" type="slidenum">
              <a:rPr lang="zh-CN" altLang="en-US" smtClean="0"/>
            </a:fld>
            <a:endParaRPr lang="zh-CN" altLang="en-US"/>
          </a:p>
        </p:txBody>
      </p:sp>
      <p:pic>
        <p:nvPicPr>
          <p:cNvPr id="3" name="图片 2"/>
          <p:cNvPicPr>
            <a:picLocks noChangeAspect="1"/>
          </p:cNvPicPr>
          <p:nvPr/>
        </p:nvPicPr>
        <p:blipFill>
          <a:blip r:embed="rId1">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5665814" y="2728686"/>
            <a:ext cx="6386486" cy="396494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14" presetClass="entr" presetSubtype="10" fill="hold" grpId="0" nodeType="afterEffect">
                                  <p:stCondLst>
                                    <p:cond delay="0"/>
                                  </p:stCondLst>
                                  <p:iterate type="wd">
                                    <p:tmPct val="10000"/>
                                  </p:iterate>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p:txBody>
          <a:bodyPr/>
          <a:lstStyle/>
          <a:p>
            <a:r>
              <a:rPr lang="zh-CN" altLang="en-US" dirty="0"/>
              <a:t>化学品的火灾与爆炸危害</a:t>
            </a:r>
            <a:endParaRPr lang="zh-CN" altLang="en-US" dirty="0"/>
          </a:p>
        </p:txBody>
      </p:sp>
      <p:sp>
        <p:nvSpPr>
          <p:cNvPr id="3" name="灯片编号占位符 2"/>
          <p:cNvSpPr>
            <a:spLocks noGrp="1"/>
          </p:cNvSpPr>
          <p:nvPr>
            <p:ph type="sldNum" sz="quarter" idx="12"/>
          </p:nvPr>
        </p:nvSpPr>
        <p:spPr/>
        <p:txBody>
          <a:bodyPr/>
          <a:lstStyle/>
          <a:p>
            <a:fld id="{E90B57B3-00C1-462E-97B3-2A396444F17F}" type="slidenum">
              <a:rPr lang="zh-CN" altLang="en-US" smtClean="0"/>
            </a:fld>
            <a:endParaRPr lang="zh-CN" altLang="en-US"/>
          </a:p>
        </p:txBody>
      </p:sp>
      <p:sp>
        <p:nvSpPr>
          <p:cNvPr id="6" name="TextBox 53"/>
          <p:cNvSpPr txBox="1">
            <a:spLocks noChangeAspect="1" noChangeArrowheads="1"/>
          </p:cNvSpPr>
          <p:nvPr/>
        </p:nvSpPr>
        <p:spPr bwMode="auto">
          <a:xfrm>
            <a:off x="1222907" y="1557918"/>
            <a:ext cx="43291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800" b="1" dirty="0">
                <a:solidFill>
                  <a:schemeClr val="accent2">
                    <a:lumMod val="50000"/>
                  </a:schemeClr>
                </a:solidFill>
                <a:latin typeface="微软雅黑" panose="020B0503020204020204" pitchFamily="34" charset="-122"/>
                <a:ea typeface="微软雅黑" panose="020B0503020204020204" pitchFamily="34" charset="-122"/>
              </a:rPr>
              <a:t>火灾与爆炸的破坏作用</a:t>
            </a:r>
            <a:endParaRPr lang="zh-CN" altLang="en-US" sz="2800"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7" name="矩形 6"/>
          <p:cNvSpPr/>
          <p:nvPr/>
        </p:nvSpPr>
        <p:spPr>
          <a:xfrm>
            <a:off x="1027644" y="1556331"/>
            <a:ext cx="98425" cy="505643"/>
          </a:xfrm>
          <a:prstGeom prst="rect">
            <a:avLst/>
          </a:prstGeom>
          <a:solidFill>
            <a:schemeClr val="accent2">
              <a:lumMod val="50000"/>
            </a:schemeClr>
          </a:solidFill>
          <a:ln>
            <a:solidFill>
              <a:schemeClr val="accent2">
                <a:lumMod val="50000"/>
              </a:schemeClr>
            </a:solidFill>
          </a:ln>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en-US">
              <a:solidFill>
                <a:srgbClr val="FFC000"/>
              </a:solidFill>
            </a:endParaRPr>
          </a:p>
        </p:txBody>
      </p:sp>
      <p:pic>
        <p:nvPicPr>
          <p:cNvPr id="8"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5552019" y="2837838"/>
            <a:ext cx="6181128" cy="3380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1316303" y="2380134"/>
            <a:ext cx="4142319" cy="1815882"/>
          </a:xfrm>
          <a:prstGeom prst="rect">
            <a:avLst/>
          </a:prstGeom>
        </p:spPr>
        <p:txBody>
          <a:bodyPr wrap="square">
            <a:spAutoFit/>
          </a:bodyPr>
          <a:lstStyle/>
          <a:p>
            <a:pPr marL="342900" indent="-342900">
              <a:lnSpc>
                <a:spcPct val="150000"/>
              </a:lnSpc>
              <a:buClr>
                <a:srgbClr val="843C0C"/>
              </a:buClr>
              <a:buFont typeface="Wingdings" panose="05000000000000000000" pitchFamily="2" charset="2"/>
              <a:buChar char="u"/>
            </a:pPr>
            <a:r>
              <a:rPr lang="zh-CN" altLang="zh-CN" sz="2000" dirty="0"/>
              <a:t>冲击波破坏作用</a:t>
            </a:r>
            <a:endParaRPr lang="zh-CN" altLang="zh-CN" sz="2000" dirty="0"/>
          </a:p>
          <a:p>
            <a:pPr marL="342900" indent="-342900">
              <a:lnSpc>
                <a:spcPct val="150000"/>
              </a:lnSpc>
              <a:buClr>
                <a:srgbClr val="843C0C"/>
              </a:buClr>
              <a:buFont typeface="Wingdings" panose="05000000000000000000" pitchFamily="2" charset="2"/>
              <a:buChar char="u"/>
            </a:pPr>
            <a:r>
              <a:rPr lang="zh-CN" altLang="zh-CN" sz="2000" dirty="0"/>
              <a:t>直接破坏作用</a:t>
            </a:r>
            <a:endParaRPr lang="zh-CN" altLang="zh-CN" sz="2000" dirty="0"/>
          </a:p>
          <a:p>
            <a:pPr marL="342900" indent="-342900">
              <a:lnSpc>
                <a:spcPct val="110000"/>
              </a:lnSpc>
              <a:buClr>
                <a:srgbClr val="843C0C"/>
              </a:buClr>
              <a:buFont typeface="Wingdings" panose="05000000000000000000" pitchFamily="2" charset="2"/>
              <a:buChar char="u"/>
            </a:pPr>
            <a:r>
              <a:rPr lang="zh-CN" altLang="zh-CN" sz="2000" dirty="0"/>
              <a:t>毒物泄漏导致中毒和环境污染</a:t>
            </a:r>
            <a:endParaRPr lang="zh-CN" altLang="zh-CN" sz="2000" dirty="0"/>
          </a:p>
          <a:p>
            <a:pPr marL="342900" indent="-342900">
              <a:lnSpc>
                <a:spcPct val="150000"/>
              </a:lnSpc>
              <a:buClr>
                <a:srgbClr val="843C0C"/>
              </a:buClr>
              <a:buFont typeface="Wingdings" panose="05000000000000000000" pitchFamily="2" charset="2"/>
              <a:buChar char="u"/>
            </a:pPr>
            <a:r>
              <a:rPr lang="zh-CN" altLang="zh-CN" sz="2000" dirty="0"/>
              <a:t>造成火灾</a:t>
            </a:r>
            <a:endParaRPr lang="zh-CN" altLang="zh-CN" sz="2000"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00"/>
                                  </p:stCondLst>
                                  <p:iterate type="lt">
                                    <p:tmPct val="10000"/>
                                  </p:iterate>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1+#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par>
                          <p:cTn id="17" fill="hold">
                            <p:stCondLst>
                              <p:cond delay="1649"/>
                            </p:stCondLst>
                            <p:childTnLst>
                              <p:par>
                                <p:cTn id="18" presetID="22" presetClass="entr" presetSubtype="1"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3"/>
          </p:nvPr>
        </p:nvSpPr>
        <p:spPr/>
        <p:txBody>
          <a:bodyPr/>
          <a:lstStyle/>
          <a:p>
            <a:r>
              <a:rPr lang="zh-CN" altLang="en-US" dirty="0"/>
              <a:t>第六章</a:t>
            </a:r>
            <a:endParaRPr lang="zh-CN" altLang="en-US" dirty="0"/>
          </a:p>
        </p:txBody>
      </p:sp>
      <p:sp>
        <p:nvSpPr>
          <p:cNvPr id="5" name="文本占位符 4"/>
          <p:cNvSpPr>
            <a:spLocks noGrp="1"/>
          </p:cNvSpPr>
          <p:nvPr>
            <p:ph type="body" sz="quarter" idx="14"/>
          </p:nvPr>
        </p:nvSpPr>
        <p:spPr>
          <a:xfrm>
            <a:off x="6015152" y="5107893"/>
            <a:ext cx="4899592" cy="1083357"/>
          </a:xfrm>
        </p:spPr>
        <p:txBody>
          <a:bodyPr/>
          <a:lstStyle/>
          <a:p>
            <a:r>
              <a:rPr lang="zh-CN" altLang="en-US" dirty="0"/>
              <a:t>化学品的污染危害与环境保护</a:t>
            </a:r>
            <a:endParaRPr lang="zh-CN" altLang="en-US" dirty="0"/>
          </a:p>
        </p:txBody>
      </p:sp>
      <p:sp>
        <p:nvSpPr>
          <p:cNvPr id="2" name="灯片编号占位符 1"/>
          <p:cNvSpPr>
            <a:spLocks noGrp="1"/>
          </p:cNvSpPr>
          <p:nvPr>
            <p:ph type="sldNum" sz="quarter" idx="4294967295"/>
          </p:nvPr>
        </p:nvSpPr>
        <p:spPr>
          <a:xfrm>
            <a:off x="11595100" y="390525"/>
            <a:ext cx="596900" cy="365125"/>
          </a:xfrm>
        </p:spPr>
        <p:txBody>
          <a:bodyPr/>
          <a:lstStyle/>
          <a:p>
            <a:fld id="{E90B57B3-00C1-462E-97B3-2A396444F17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a:xfrm>
            <a:off x="1573779" y="390751"/>
            <a:ext cx="4014221" cy="410467"/>
          </a:xfrm>
        </p:spPr>
        <p:txBody>
          <a:bodyPr>
            <a:normAutofit/>
          </a:bodyPr>
          <a:lstStyle/>
          <a:p>
            <a:r>
              <a:rPr lang="zh-CN" altLang="en-US" dirty="0"/>
              <a:t>化学品的污染危害与环境保护</a:t>
            </a:r>
            <a:endParaRPr lang="zh-CN" altLang="en-US" dirty="0"/>
          </a:p>
        </p:txBody>
      </p:sp>
      <p:sp>
        <p:nvSpPr>
          <p:cNvPr id="83971" name="Rectangle 3"/>
          <p:cNvSpPr>
            <a:spLocks noChangeArrowheads="1"/>
          </p:cNvSpPr>
          <p:nvPr/>
        </p:nvSpPr>
        <p:spPr bwMode="auto">
          <a:xfrm>
            <a:off x="6822723" y="860843"/>
            <a:ext cx="599397" cy="586957"/>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3600" tIns="46800" rIns="93600" bIns="46800">
            <a:spAutoFit/>
          </a:bodyPr>
          <a:lstStyle/>
          <a:p>
            <a:pPr algn="ctr"/>
            <a:r>
              <a:rPr lang="zh-CN" altLang="zh-CN" sz="3200" b="1" dirty="0"/>
              <a:t>生</a:t>
            </a:r>
            <a:endParaRPr lang="zh-CN" altLang="zh-CN" sz="3200" b="1" dirty="0"/>
          </a:p>
        </p:txBody>
      </p:sp>
      <p:sp>
        <p:nvSpPr>
          <p:cNvPr id="83972" name="Rectangle 4"/>
          <p:cNvSpPr>
            <a:spLocks noChangeArrowheads="1"/>
          </p:cNvSpPr>
          <p:nvPr/>
        </p:nvSpPr>
        <p:spPr bwMode="auto">
          <a:xfrm>
            <a:off x="3927123" y="3481806"/>
            <a:ext cx="599397" cy="586957"/>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3600" tIns="46800" rIns="93600" bIns="46800">
            <a:spAutoFit/>
          </a:bodyPr>
          <a:lstStyle/>
          <a:p>
            <a:pPr algn="ctr"/>
            <a:r>
              <a:rPr lang="zh-CN" altLang="zh-CN" sz="3200" b="1"/>
              <a:t>态</a:t>
            </a:r>
            <a:endParaRPr lang="zh-CN" altLang="zh-CN" sz="3200" b="1"/>
          </a:p>
        </p:txBody>
      </p:sp>
      <p:sp>
        <p:nvSpPr>
          <p:cNvPr id="83973" name="Rectangle 5"/>
          <p:cNvSpPr>
            <a:spLocks noChangeArrowheads="1"/>
          </p:cNvSpPr>
          <p:nvPr/>
        </p:nvSpPr>
        <p:spPr bwMode="auto">
          <a:xfrm>
            <a:off x="6822723" y="6271043"/>
            <a:ext cx="599397" cy="586957"/>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3600" tIns="46800" rIns="93600" bIns="46800">
            <a:spAutoFit/>
          </a:bodyPr>
          <a:lstStyle/>
          <a:p>
            <a:pPr algn="ctr"/>
            <a:r>
              <a:rPr lang="zh-CN" altLang="zh-CN" sz="3200" b="1"/>
              <a:t>环</a:t>
            </a:r>
            <a:endParaRPr lang="zh-CN" altLang="zh-CN" sz="3200" b="1"/>
          </a:p>
        </p:txBody>
      </p:sp>
      <p:sp>
        <p:nvSpPr>
          <p:cNvPr id="83974" name="Rectangle 6"/>
          <p:cNvSpPr>
            <a:spLocks noChangeArrowheads="1"/>
          </p:cNvSpPr>
          <p:nvPr/>
        </p:nvSpPr>
        <p:spPr bwMode="auto">
          <a:xfrm>
            <a:off x="9642123" y="3451643"/>
            <a:ext cx="599397" cy="586957"/>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3600" tIns="46800" rIns="93600" bIns="46800">
            <a:spAutoFit/>
          </a:bodyPr>
          <a:lstStyle/>
          <a:p>
            <a:pPr algn="ctr"/>
            <a:r>
              <a:rPr lang="zh-CN" altLang="zh-CN" sz="3200" b="1"/>
              <a:t>境</a:t>
            </a:r>
            <a:endParaRPr lang="zh-CN" altLang="zh-CN" sz="3200" b="1"/>
          </a:p>
        </p:txBody>
      </p:sp>
      <p:sp>
        <p:nvSpPr>
          <p:cNvPr id="83975" name="Oval 7"/>
          <p:cNvSpPr>
            <a:spLocks noChangeArrowheads="1"/>
          </p:cNvSpPr>
          <p:nvPr/>
        </p:nvSpPr>
        <p:spPr bwMode="auto">
          <a:xfrm>
            <a:off x="4615758" y="1470442"/>
            <a:ext cx="5029200" cy="4724400"/>
          </a:xfrm>
          <a:prstGeom prst="ellipse">
            <a:avLst/>
          </a:prstGeom>
          <a:solidFill>
            <a:schemeClr val="accent2">
              <a:lumMod val="50000"/>
            </a:schemeClr>
          </a:solidFill>
          <a:ln w="25400" cmpd="sng">
            <a:solidFill>
              <a:schemeClr val="bg1"/>
            </a:solidFill>
            <a:round/>
          </a:ln>
          <a:effectLst>
            <a:outerShdw dist="107763" dir="2700000" algn="ctr" rotWithShape="0">
              <a:schemeClr val="bg2"/>
            </a:outerShdw>
          </a:effectLst>
        </p:spPr>
        <p:txBody>
          <a:bodyPr wrap="none" lIns="93600" tIns="46800" rIns="93600" bIns="46800" anchor="ctr"/>
          <a:lstStyle/>
          <a:p>
            <a:pPr algn="ctr"/>
            <a:endParaRPr lang="en-US" altLang="zh-CN"/>
          </a:p>
        </p:txBody>
      </p:sp>
      <p:sp>
        <p:nvSpPr>
          <p:cNvPr id="83976" name="AutoShape 8"/>
          <p:cNvSpPr>
            <a:spLocks noChangeArrowheads="1"/>
          </p:cNvSpPr>
          <p:nvPr/>
        </p:nvSpPr>
        <p:spPr bwMode="auto">
          <a:xfrm>
            <a:off x="7130358" y="3223042"/>
            <a:ext cx="2438400" cy="914400"/>
          </a:xfrm>
          <a:prstGeom prst="rightArrow">
            <a:avLst>
              <a:gd name="adj1" fmla="val 50000"/>
              <a:gd name="adj2" fmla="val 66667"/>
            </a:avLst>
          </a:prstGeom>
          <a:noFill/>
          <a:ln w="25400" cmpd="sng">
            <a:solidFill>
              <a:schemeClr val="bg1"/>
            </a:solidFill>
            <a:miter lim="800000"/>
          </a:ln>
          <a:effectLst/>
          <a:extLst>
            <a:ext uri="{909E8E84-426E-40DD-AFC4-6F175D3DCCD1}">
              <a14:hiddenFill xmlns:a14="http://schemas.microsoft.com/office/drawing/2010/main">
                <a:solidFill>
                  <a:srgbClr val="DDDDDD"/>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3600" tIns="46800" rIns="93600" bIns="46800" anchor="ctr"/>
          <a:lstStyle/>
          <a:p>
            <a:pPr algn="ctr">
              <a:spcBef>
                <a:spcPct val="30000"/>
              </a:spcBef>
            </a:pPr>
            <a:r>
              <a:rPr lang="zh-CN" altLang="zh-CN" dirty="0">
                <a:solidFill>
                  <a:schemeClr val="bg1"/>
                </a:solidFill>
              </a:rPr>
              <a:t>其它废物</a:t>
            </a:r>
            <a:endParaRPr lang="zh-CN" altLang="zh-CN" dirty="0">
              <a:solidFill>
                <a:schemeClr val="bg1"/>
              </a:solidFill>
            </a:endParaRPr>
          </a:p>
        </p:txBody>
      </p:sp>
      <p:sp>
        <p:nvSpPr>
          <p:cNvPr id="83977" name="AutoShape 9"/>
          <p:cNvSpPr>
            <a:spLocks noChangeArrowheads="1"/>
          </p:cNvSpPr>
          <p:nvPr/>
        </p:nvSpPr>
        <p:spPr bwMode="auto">
          <a:xfrm>
            <a:off x="4691958" y="3223042"/>
            <a:ext cx="2438400" cy="914400"/>
          </a:xfrm>
          <a:prstGeom prst="leftArrow">
            <a:avLst>
              <a:gd name="adj1" fmla="val 50000"/>
              <a:gd name="adj2" fmla="val 66667"/>
            </a:avLst>
          </a:prstGeom>
          <a:noFill/>
          <a:ln w="25400" cmpd="sng">
            <a:solidFill>
              <a:schemeClr val="bg1"/>
            </a:solidFill>
            <a:miter lim="800000"/>
          </a:ln>
          <a:effectLst/>
          <a:extLst>
            <a:ext uri="{909E8E84-426E-40DD-AFC4-6F175D3DCCD1}">
              <a14:hiddenFill xmlns:a14="http://schemas.microsoft.com/office/drawing/2010/main">
                <a:solidFill>
                  <a:srgbClr val="DDDDDD"/>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3600" tIns="46800" rIns="93600" bIns="46800" anchor="ctr"/>
          <a:lstStyle/>
          <a:p>
            <a:pPr algn="ctr"/>
            <a:r>
              <a:rPr lang="zh-CN" altLang="zh-CN" dirty="0">
                <a:solidFill>
                  <a:schemeClr val="bg1"/>
                </a:solidFill>
              </a:rPr>
              <a:t>生产废物</a:t>
            </a:r>
            <a:endParaRPr lang="zh-CN" altLang="zh-CN" dirty="0">
              <a:solidFill>
                <a:schemeClr val="bg1"/>
              </a:solidFill>
            </a:endParaRPr>
          </a:p>
        </p:txBody>
      </p:sp>
      <p:sp>
        <p:nvSpPr>
          <p:cNvPr id="83979" name="AutoShape 11"/>
          <p:cNvSpPr>
            <a:spLocks noChangeArrowheads="1"/>
          </p:cNvSpPr>
          <p:nvPr/>
        </p:nvSpPr>
        <p:spPr bwMode="auto">
          <a:xfrm>
            <a:off x="4082358" y="4670842"/>
            <a:ext cx="1752600" cy="914400"/>
          </a:xfrm>
          <a:prstGeom prst="wedgeRoundRectCallout">
            <a:avLst>
              <a:gd name="adj1" fmla="val 99727"/>
              <a:gd name="adj2" fmla="val -3644"/>
              <a:gd name="adj3" fmla="val 16667"/>
            </a:avLst>
          </a:prstGeom>
          <a:solidFill>
            <a:schemeClr val="accent4">
              <a:lumMod val="75000"/>
            </a:schemeClr>
          </a:solidFill>
          <a:ln w="25400" cmpd="sng">
            <a:solidFill>
              <a:schemeClr val="bg1"/>
            </a:solidFill>
            <a:miter lim="800000"/>
          </a:ln>
          <a:effectLst/>
        </p:spPr>
        <p:txBody>
          <a:bodyPr lIns="93600" tIns="46800" rIns="93600" bIns="46800" anchor="ctr"/>
          <a:lstStyle/>
          <a:p>
            <a:pPr algn="ctr"/>
            <a:r>
              <a:rPr lang="zh-CN" altLang="zh-CN" dirty="0">
                <a:solidFill>
                  <a:schemeClr val="bg1"/>
                </a:solidFill>
              </a:rPr>
              <a:t>洋垃圾:        危险废物     固体废物</a:t>
            </a:r>
            <a:endParaRPr lang="zh-CN" altLang="zh-CN" dirty="0">
              <a:solidFill>
                <a:schemeClr val="bg1"/>
              </a:solidFill>
            </a:endParaRPr>
          </a:p>
        </p:txBody>
      </p:sp>
      <p:sp>
        <p:nvSpPr>
          <p:cNvPr id="83980" name="AutoShape 12"/>
          <p:cNvSpPr>
            <a:spLocks noChangeArrowheads="1"/>
          </p:cNvSpPr>
          <p:nvPr/>
        </p:nvSpPr>
        <p:spPr bwMode="auto">
          <a:xfrm>
            <a:off x="8578158" y="4747042"/>
            <a:ext cx="1981200" cy="1066800"/>
          </a:xfrm>
          <a:prstGeom prst="wedgeRoundRectCallout">
            <a:avLst>
              <a:gd name="adj1" fmla="val -52884"/>
              <a:gd name="adj2" fmla="val -115773"/>
              <a:gd name="adj3" fmla="val 16667"/>
            </a:avLst>
          </a:prstGeom>
          <a:solidFill>
            <a:schemeClr val="accent4">
              <a:lumMod val="75000"/>
            </a:schemeClr>
          </a:solidFill>
          <a:ln w="25400" cmpd="sng">
            <a:solidFill>
              <a:schemeClr val="bg1"/>
            </a:solidFill>
            <a:miter lim="800000"/>
          </a:ln>
          <a:effectLst/>
        </p:spPr>
        <p:txBody>
          <a:bodyPr lIns="93600" tIns="46800" rIns="93600" bIns="46800" anchor="ctr"/>
          <a:lstStyle/>
          <a:p>
            <a:r>
              <a:rPr lang="zh-CN" altLang="zh-CN">
                <a:solidFill>
                  <a:schemeClr val="bg1"/>
                </a:solidFill>
              </a:rPr>
              <a:t>燃烧产物    </a:t>
            </a:r>
            <a:endParaRPr lang="zh-CN" altLang="zh-CN">
              <a:solidFill>
                <a:schemeClr val="bg1"/>
              </a:solidFill>
            </a:endParaRPr>
          </a:p>
          <a:p>
            <a:r>
              <a:rPr lang="zh-CN" altLang="zh-CN">
                <a:solidFill>
                  <a:schemeClr val="bg1"/>
                </a:solidFill>
              </a:rPr>
              <a:t>生活废弃物   </a:t>
            </a:r>
            <a:endParaRPr lang="zh-CN" altLang="zh-CN">
              <a:solidFill>
                <a:schemeClr val="bg1"/>
              </a:solidFill>
            </a:endParaRPr>
          </a:p>
          <a:p>
            <a:r>
              <a:rPr lang="zh-CN" altLang="zh-CN">
                <a:solidFill>
                  <a:schemeClr val="bg1"/>
                </a:solidFill>
              </a:rPr>
              <a:t>使用过程排放物</a:t>
            </a:r>
            <a:endParaRPr lang="zh-CN" altLang="zh-CN">
              <a:solidFill>
                <a:schemeClr val="bg1"/>
              </a:solidFill>
            </a:endParaRPr>
          </a:p>
        </p:txBody>
      </p:sp>
      <p:sp>
        <p:nvSpPr>
          <p:cNvPr id="83981" name="AutoShape 13"/>
          <p:cNvSpPr>
            <a:spLocks noChangeArrowheads="1"/>
          </p:cNvSpPr>
          <p:nvPr/>
        </p:nvSpPr>
        <p:spPr bwMode="auto">
          <a:xfrm>
            <a:off x="7898016" y="1268621"/>
            <a:ext cx="1981200" cy="1066800"/>
          </a:xfrm>
          <a:prstGeom prst="wedgeRoundRectCallout">
            <a:avLst>
              <a:gd name="adj1" fmla="val -72116"/>
              <a:gd name="adj2" fmla="val 98514"/>
              <a:gd name="adj3" fmla="val 16667"/>
            </a:avLst>
          </a:prstGeom>
          <a:solidFill>
            <a:schemeClr val="accent4">
              <a:lumMod val="75000"/>
            </a:schemeClr>
          </a:solidFill>
          <a:ln w="25400" cmpd="sng">
            <a:solidFill>
              <a:schemeClr val="bg1"/>
            </a:solidFill>
            <a:miter lim="800000"/>
          </a:ln>
          <a:effectLst/>
        </p:spPr>
        <p:txBody>
          <a:bodyPr lIns="93600" tIns="46800" rIns="93600" bIns="46800" anchor="ctr"/>
          <a:lstStyle/>
          <a:p>
            <a:pPr eaLnBrk="0" hangingPunct="0"/>
            <a:r>
              <a:rPr lang="zh-CN" altLang="zh-CN">
                <a:solidFill>
                  <a:schemeClr val="bg1"/>
                </a:solidFill>
              </a:rPr>
              <a:t>排放物包括：气体或液化气体液体、固体</a:t>
            </a:r>
            <a:endParaRPr lang="zh-CN" altLang="zh-CN">
              <a:solidFill>
                <a:schemeClr val="bg1"/>
              </a:solidFill>
            </a:endParaRPr>
          </a:p>
        </p:txBody>
      </p:sp>
      <p:grpSp>
        <p:nvGrpSpPr>
          <p:cNvPr id="4" name="组合 3"/>
          <p:cNvGrpSpPr/>
          <p:nvPr/>
        </p:nvGrpSpPr>
        <p:grpSpPr>
          <a:xfrm>
            <a:off x="6673158" y="1470442"/>
            <a:ext cx="914400" cy="2209800"/>
            <a:chOff x="6673158" y="1470442"/>
            <a:chExt cx="914400" cy="2209800"/>
          </a:xfrm>
        </p:grpSpPr>
        <p:sp>
          <p:nvSpPr>
            <p:cNvPr id="83978" name="AutoShape 10"/>
            <p:cNvSpPr>
              <a:spLocks noChangeArrowheads="1"/>
            </p:cNvSpPr>
            <p:nvPr/>
          </p:nvSpPr>
          <p:spPr bwMode="auto">
            <a:xfrm>
              <a:off x="6673158" y="1470442"/>
              <a:ext cx="914400" cy="2209800"/>
            </a:xfrm>
            <a:prstGeom prst="upArrow">
              <a:avLst>
                <a:gd name="adj1" fmla="val 50000"/>
                <a:gd name="adj2" fmla="val 60417"/>
              </a:avLst>
            </a:prstGeom>
            <a:noFill/>
            <a:ln w="25400" cmpd="sng">
              <a:solidFill>
                <a:schemeClr val="bg1"/>
              </a:solidFill>
              <a:miter lim="800000"/>
            </a:ln>
            <a:effectLst/>
            <a:extLst>
              <a:ext uri="{909E8E84-426E-40DD-AFC4-6F175D3DCCD1}">
                <a14:hiddenFill xmlns:a14="http://schemas.microsoft.com/office/drawing/2010/main">
                  <a:solidFill>
                    <a:srgbClr val="DDDDDD"/>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3600" tIns="46800" rIns="93600" bIns="46800" anchor="ctr"/>
            <a:lstStyle/>
            <a:p>
              <a:pPr algn="ctr"/>
              <a:endParaRPr lang="en-US" altLang="zh-CN"/>
            </a:p>
          </p:txBody>
        </p:sp>
        <p:sp>
          <p:nvSpPr>
            <p:cNvPr id="83982" name="Text Box 14"/>
            <p:cNvSpPr txBox="1">
              <a:spLocks noChangeArrowheads="1"/>
            </p:cNvSpPr>
            <p:nvPr/>
          </p:nvSpPr>
          <p:spPr bwMode="auto">
            <a:xfrm>
              <a:off x="6969132" y="1927642"/>
              <a:ext cx="466027" cy="1143000"/>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eaVert" lIns="93600" tIns="46800" rIns="93600" bIns="46800">
              <a:spAutoFit/>
            </a:bodyPr>
            <a:lstStyle/>
            <a:p>
              <a:pPr algn="ctr">
                <a:spcBef>
                  <a:spcPct val="50000"/>
                </a:spcBef>
              </a:pPr>
              <a:r>
                <a:rPr lang="zh-CN" altLang="zh-CN">
                  <a:solidFill>
                    <a:schemeClr val="bg1"/>
                  </a:solidFill>
                </a:rPr>
                <a:t>事故排放</a:t>
              </a:r>
              <a:endParaRPr lang="zh-CN" altLang="zh-CN">
                <a:solidFill>
                  <a:schemeClr val="bg1"/>
                </a:solidFill>
              </a:endParaRPr>
            </a:p>
          </p:txBody>
        </p:sp>
      </p:grpSp>
      <p:sp>
        <p:nvSpPr>
          <p:cNvPr id="83984" name="AutoShape 16"/>
          <p:cNvSpPr>
            <a:spLocks noChangeArrowheads="1"/>
          </p:cNvSpPr>
          <p:nvPr/>
        </p:nvSpPr>
        <p:spPr bwMode="auto">
          <a:xfrm>
            <a:off x="6444558" y="2994442"/>
            <a:ext cx="1371600" cy="1295400"/>
          </a:xfrm>
          <a:prstGeom prst="triangle">
            <a:avLst>
              <a:gd name="adj" fmla="val 50000"/>
            </a:avLst>
          </a:prstGeom>
          <a:solidFill>
            <a:srgbClr val="FFFFFF"/>
          </a:solidFill>
          <a:ln w="25400" cmpd="sng">
            <a:solidFill>
              <a:schemeClr val="bg1"/>
            </a:solidFill>
            <a:miter lim="800000"/>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3600" tIns="46800" rIns="93600" bIns="46800" anchor="ctr"/>
          <a:lstStyle/>
          <a:p>
            <a:endParaRPr lang="zh-CN" altLang="en-US"/>
          </a:p>
        </p:txBody>
      </p:sp>
      <p:grpSp>
        <p:nvGrpSpPr>
          <p:cNvPr id="5" name="组合 4"/>
          <p:cNvGrpSpPr/>
          <p:nvPr/>
        </p:nvGrpSpPr>
        <p:grpSpPr>
          <a:xfrm>
            <a:off x="6673158" y="4137442"/>
            <a:ext cx="914400" cy="2057400"/>
            <a:chOff x="6673158" y="4137442"/>
            <a:chExt cx="914400" cy="2057400"/>
          </a:xfrm>
        </p:grpSpPr>
        <p:sp>
          <p:nvSpPr>
            <p:cNvPr id="83983" name="AutoShape 15"/>
            <p:cNvSpPr>
              <a:spLocks noChangeArrowheads="1"/>
            </p:cNvSpPr>
            <p:nvPr/>
          </p:nvSpPr>
          <p:spPr bwMode="auto">
            <a:xfrm>
              <a:off x="6673158" y="4137442"/>
              <a:ext cx="914400" cy="2057400"/>
            </a:xfrm>
            <a:prstGeom prst="downArrow">
              <a:avLst>
                <a:gd name="adj1" fmla="val 50000"/>
                <a:gd name="adj2" fmla="val 56250"/>
              </a:avLst>
            </a:prstGeom>
            <a:noFill/>
            <a:ln w="25400" cmpd="sng">
              <a:solidFill>
                <a:schemeClr val="bg1"/>
              </a:solidFill>
              <a:miter lim="800000"/>
            </a:ln>
            <a:effectLst/>
            <a:extLst>
              <a:ext uri="{909E8E84-426E-40DD-AFC4-6F175D3DCCD1}">
                <a14:hiddenFill xmlns:a14="http://schemas.microsoft.com/office/drawing/2010/main">
                  <a:solidFill>
                    <a:srgbClr val="DDDDDD"/>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3600" tIns="46800" rIns="93600" bIns="46800" anchor="ctr"/>
            <a:lstStyle/>
            <a:p>
              <a:endParaRPr lang="zh-CN" altLang="en-US"/>
            </a:p>
          </p:txBody>
        </p:sp>
        <p:sp>
          <p:nvSpPr>
            <p:cNvPr id="83985" name="Text Box 17"/>
            <p:cNvSpPr txBox="1">
              <a:spLocks noChangeArrowheads="1"/>
            </p:cNvSpPr>
            <p:nvPr/>
          </p:nvSpPr>
          <p:spPr bwMode="auto">
            <a:xfrm>
              <a:off x="6897695" y="4442242"/>
              <a:ext cx="466027" cy="1371600"/>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eaVert" lIns="93600" tIns="46800" rIns="93600" bIns="46800">
              <a:spAutoFit/>
            </a:bodyPr>
            <a:lstStyle/>
            <a:p>
              <a:pPr algn="ctr">
                <a:spcBef>
                  <a:spcPct val="50000"/>
                </a:spcBef>
              </a:pPr>
              <a:r>
                <a:rPr lang="zh-CN" altLang="zh-CN" dirty="0">
                  <a:solidFill>
                    <a:schemeClr val="bg1"/>
                  </a:solidFill>
                </a:rPr>
                <a:t>境外转移</a:t>
              </a:r>
              <a:endParaRPr lang="zh-CN" altLang="zh-CN" dirty="0">
                <a:solidFill>
                  <a:schemeClr val="bg1"/>
                </a:solidFill>
              </a:endParaRPr>
            </a:p>
          </p:txBody>
        </p:sp>
      </p:grpSp>
      <p:sp>
        <p:nvSpPr>
          <p:cNvPr id="83986" name="Text Box 18"/>
          <p:cNvSpPr txBox="1">
            <a:spLocks noChangeArrowheads="1"/>
          </p:cNvSpPr>
          <p:nvPr/>
        </p:nvSpPr>
        <p:spPr bwMode="auto">
          <a:xfrm>
            <a:off x="6560276" y="3565131"/>
            <a:ext cx="1066800" cy="648512"/>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3600" tIns="46800" rIns="93600" bIns="46800">
            <a:spAutoFit/>
          </a:bodyPr>
          <a:lstStyle/>
          <a:p>
            <a:pPr algn="ctr"/>
            <a:r>
              <a:rPr lang="zh-CN" altLang="zh-CN" b="1" dirty="0">
                <a:solidFill>
                  <a:schemeClr val="accent2">
                    <a:lumMod val="50000"/>
                  </a:schemeClr>
                </a:solidFill>
              </a:rPr>
              <a:t>有害</a:t>
            </a:r>
            <a:endParaRPr lang="zh-CN" altLang="zh-CN" b="1" dirty="0">
              <a:solidFill>
                <a:schemeClr val="accent2">
                  <a:lumMod val="50000"/>
                </a:schemeClr>
              </a:solidFill>
            </a:endParaRPr>
          </a:p>
          <a:p>
            <a:pPr algn="ctr"/>
            <a:r>
              <a:rPr lang="zh-CN" altLang="zh-CN" b="1" dirty="0">
                <a:solidFill>
                  <a:schemeClr val="accent2">
                    <a:lumMod val="50000"/>
                  </a:schemeClr>
                </a:solidFill>
              </a:rPr>
              <a:t>化学品</a:t>
            </a:r>
            <a:endParaRPr lang="zh-CN" altLang="zh-CN" b="1" dirty="0">
              <a:solidFill>
                <a:schemeClr val="accent2">
                  <a:lumMod val="50000"/>
                </a:schemeClr>
              </a:solidFill>
            </a:endParaRPr>
          </a:p>
        </p:txBody>
      </p:sp>
      <p:sp>
        <p:nvSpPr>
          <p:cNvPr id="83987" name="AutoShape 19"/>
          <p:cNvSpPr>
            <a:spLocks noChangeArrowheads="1"/>
          </p:cNvSpPr>
          <p:nvPr/>
        </p:nvSpPr>
        <p:spPr bwMode="auto">
          <a:xfrm>
            <a:off x="4006158" y="2080042"/>
            <a:ext cx="1752600" cy="914400"/>
          </a:xfrm>
          <a:prstGeom prst="wedgeRoundRectCallout">
            <a:avLst>
              <a:gd name="adj1" fmla="val 57606"/>
              <a:gd name="adj2" fmla="val 81426"/>
              <a:gd name="adj3" fmla="val 16667"/>
            </a:avLst>
          </a:prstGeom>
          <a:solidFill>
            <a:schemeClr val="accent4">
              <a:lumMod val="75000"/>
            </a:schemeClr>
          </a:solidFill>
          <a:ln w="25400" cmpd="sng">
            <a:solidFill>
              <a:schemeClr val="bg1"/>
            </a:solidFill>
            <a:miter lim="800000"/>
          </a:ln>
          <a:effectLst/>
        </p:spPr>
        <p:txBody>
          <a:bodyPr lIns="93600" tIns="46800" rIns="93600" bIns="46800" anchor="ctr"/>
          <a:lstStyle/>
          <a:p>
            <a:pPr algn="ctr"/>
            <a:r>
              <a:rPr lang="zh-CN" altLang="zh-CN">
                <a:solidFill>
                  <a:schemeClr val="bg1"/>
                </a:solidFill>
              </a:rPr>
              <a:t>气体废物      液体废物     固体废物</a:t>
            </a:r>
            <a:endParaRPr lang="zh-CN" altLang="zh-CN">
              <a:solidFill>
                <a:schemeClr val="bg1"/>
              </a:solidFill>
            </a:endParaRPr>
          </a:p>
        </p:txBody>
      </p:sp>
      <p:sp>
        <p:nvSpPr>
          <p:cNvPr id="3" name="五边形 2"/>
          <p:cNvSpPr/>
          <p:nvPr/>
        </p:nvSpPr>
        <p:spPr>
          <a:xfrm rot="16200000">
            <a:off x="-704833" y="4198186"/>
            <a:ext cx="4777958" cy="586957"/>
          </a:xfrm>
          <a:prstGeom prst="homePlate">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CN" altLang="en-US" sz="2800" b="1" dirty="0"/>
              <a:t>进入生态环境的途径</a:t>
            </a:r>
            <a:endParaRPr lang="zh-CN" altLang="en-US" sz="2800" b="1"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3975"/>
                                        </p:tgtEl>
                                        <p:attrNameLst>
                                          <p:attrName>style.visibility</p:attrName>
                                        </p:attrNameLst>
                                      </p:cBhvr>
                                      <p:to>
                                        <p:strVal val="visible"/>
                                      </p:to>
                                    </p:set>
                                    <p:anim calcmode="lin" valueType="num">
                                      <p:cBhvr>
                                        <p:cTn id="11" dur="500" fill="hold"/>
                                        <p:tgtEl>
                                          <p:spTgt spid="83975"/>
                                        </p:tgtEl>
                                        <p:attrNameLst>
                                          <p:attrName>ppt_w</p:attrName>
                                        </p:attrNameLst>
                                      </p:cBhvr>
                                      <p:tavLst>
                                        <p:tav tm="0">
                                          <p:val>
                                            <p:fltVal val="0"/>
                                          </p:val>
                                        </p:tav>
                                        <p:tav tm="100000">
                                          <p:val>
                                            <p:strVal val="#ppt_w"/>
                                          </p:val>
                                        </p:tav>
                                      </p:tavLst>
                                    </p:anim>
                                    <p:anim calcmode="lin" valueType="num">
                                      <p:cBhvr>
                                        <p:cTn id="12" dur="500" fill="hold"/>
                                        <p:tgtEl>
                                          <p:spTgt spid="83975"/>
                                        </p:tgtEl>
                                        <p:attrNameLst>
                                          <p:attrName>ppt_h</p:attrName>
                                        </p:attrNameLst>
                                      </p:cBhvr>
                                      <p:tavLst>
                                        <p:tav tm="0">
                                          <p:val>
                                            <p:fltVal val="0"/>
                                          </p:val>
                                        </p:tav>
                                        <p:tav tm="100000">
                                          <p:val>
                                            <p:strVal val="#ppt_h"/>
                                          </p:val>
                                        </p:tav>
                                      </p:tavLst>
                                    </p:anim>
                                    <p:animEffect transition="in" filter="fade">
                                      <p:cBhvr>
                                        <p:cTn id="13" dur="500"/>
                                        <p:tgtEl>
                                          <p:spTgt spid="83975"/>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83971"/>
                                        </p:tgtEl>
                                        <p:attrNameLst>
                                          <p:attrName>style.visibility</p:attrName>
                                        </p:attrNameLst>
                                      </p:cBhvr>
                                      <p:to>
                                        <p:strVal val="visible"/>
                                      </p:to>
                                    </p:set>
                                    <p:animEffect transition="in" filter="fade">
                                      <p:cBhvr>
                                        <p:cTn id="17" dur="1000"/>
                                        <p:tgtEl>
                                          <p:spTgt spid="83971"/>
                                        </p:tgtEl>
                                      </p:cBhvr>
                                    </p:animEffect>
                                    <p:anim calcmode="lin" valueType="num">
                                      <p:cBhvr>
                                        <p:cTn id="18" dur="1000" fill="hold"/>
                                        <p:tgtEl>
                                          <p:spTgt spid="83971"/>
                                        </p:tgtEl>
                                        <p:attrNameLst>
                                          <p:attrName>ppt_x</p:attrName>
                                        </p:attrNameLst>
                                      </p:cBhvr>
                                      <p:tavLst>
                                        <p:tav tm="0">
                                          <p:val>
                                            <p:strVal val="#ppt_x"/>
                                          </p:val>
                                        </p:tav>
                                        <p:tav tm="100000">
                                          <p:val>
                                            <p:strVal val="#ppt_x"/>
                                          </p:val>
                                        </p:tav>
                                      </p:tavLst>
                                    </p:anim>
                                    <p:anim calcmode="lin" valueType="num">
                                      <p:cBhvr>
                                        <p:cTn id="19" dur="1000" fill="hold"/>
                                        <p:tgtEl>
                                          <p:spTgt spid="8397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3972"/>
                                        </p:tgtEl>
                                        <p:attrNameLst>
                                          <p:attrName>style.visibility</p:attrName>
                                        </p:attrNameLst>
                                      </p:cBhvr>
                                      <p:to>
                                        <p:strVal val="visible"/>
                                      </p:to>
                                    </p:set>
                                    <p:animEffect transition="in" filter="fade">
                                      <p:cBhvr>
                                        <p:cTn id="22" dur="1000"/>
                                        <p:tgtEl>
                                          <p:spTgt spid="83972"/>
                                        </p:tgtEl>
                                      </p:cBhvr>
                                    </p:animEffect>
                                    <p:anim calcmode="lin" valueType="num">
                                      <p:cBhvr>
                                        <p:cTn id="23" dur="1000" fill="hold"/>
                                        <p:tgtEl>
                                          <p:spTgt spid="83972"/>
                                        </p:tgtEl>
                                        <p:attrNameLst>
                                          <p:attrName>ppt_x</p:attrName>
                                        </p:attrNameLst>
                                      </p:cBhvr>
                                      <p:tavLst>
                                        <p:tav tm="0">
                                          <p:val>
                                            <p:strVal val="#ppt_x"/>
                                          </p:val>
                                        </p:tav>
                                        <p:tav tm="100000">
                                          <p:val>
                                            <p:strVal val="#ppt_x"/>
                                          </p:val>
                                        </p:tav>
                                      </p:tavLst>
                                    </p:anim>
                                    <p:anim calcmode="lin" valueType="num">
                                      <p:cBhvr>
                                        <p:cTn id="24" dur="1000" fill="hold"/>
                                        <p:tgtEl>
                                          <p:spTgt spid="8397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3973"/>
                                        </p:tgtEl>
                                        <p:attrNameLst>
                                          <p:attrName>style.visibility</p:attrName>
                                        </p:attrNameLst>
                                      </p:cBhvr>
                                      <p:to>
                                        <p:strVal val="visible"/>
                                      </p:to>
                                    </p:set>
                                    <p:animEffect transition="in" filter="fade">
                                      <p:cBhvr>
                                        <p:cTn id="27" dur="1000"/>
                                        <p:tgtEl>
                                          <p:spTgt spid="83973"/>
                                        </p:tgtEl>
                                      </p:cBhvr>
                                    </p:animEffect>
                                    <p:anim calcmode="lin" valueType="num">
                                      <p:cBhvr>
                                        <p:cTn id="28" dur="1000" fill="hold"/>
                                        <p:tgtEl>
                                          <p:spTgt spid="83973"/>
                                        </p:tgtEl>
                                        <p:attrNameLst>
                                          <p:attrName>ppt_x</p:attrName>
                                        </p:attrNameLst>
                                      </p:cBhvr>
                                      <p:tavLst>
                                        <p:tav tm="0">
                                          <p:val>
                                            <p:strVal val="#ppt_x"/>
                                          </p:val>
                                        </p:tav>
                                        <p:tav tm="100000">
                                          <p:val>
                                            <p:strVal val="#ppt_x"/>
                                          </p:val>
                                        </p:tav>
                                      </p:tavLst>
                                    </p:anim>
                                    <p:anim calcmode="lin" valueType="num">
                                      <p:cBhvr>
                                        <p:cTn id="29" dur="1000" fill="hold"/>
                                        <p:tgtEl>
                                          <p:spTgt spid="8397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83974"/>
                                        </p:tgtEl>
                                        <p:attrNameLst>
                                          <p:attrName>style.visibility</p:attrName>
                                        </p:attrNameLst>
                                      </p:cBhvr>
                                      <p:to>
                                        <p:strVal val="visible"/>
                                      </p:to>
                                    </p:set>
                                    <p:animEffect transition="in" filter="fade">
                                      <p:cBhvr>
                                        <p:cTn id="32" dur="1000"/>
                                        <p:tgtEl>
                                          <p:spTgt spid="83974"/>
                                        </p:tgtEl>
                                      </p:cBhvr>
                                    </p:animEffect>
                                    <p:anim calcmode="lin" valueType="num">
                                      <p:cBhvr>
                                        <p:cTn id="33" dur="1000" fill="hold"/>
                                        <p:tgtEl>
                                          <p:spTgt spid="83974"/>
                                        </p:tgtEl>
                                        <p:attrNameLst>
                                          <p:attrName>ppt_x</p:attrName>
                                        </p:attrNameLst>
                                      </p:cBhvr>
                                      <p:tavLst>
                                        <p:tav tm="0">
                                          <p:val>
                                            <p:strVal val="#ppt_x"/>
                                          </p:val>
                                        </p:tav>
                                        <p:tav tm="100000">
                                          <p:val>
                                            <p:strVal val="#ppt_x"/>
                                          </p:val>
                                        </p:tav>
                                      </p:tavLst>
                                    </p:anim>
                                    <p:anim calcmode="lin" valueType="num">
                                      <p:cBhvr>
                                        <p:cTn id="34" dur="1000" fill="hold"/>
                                        <p:tgtEl>
                                          <p:spTgt spid="8397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3" presetClass="entr" presetSubtype="32" fill="hold" grpId="0" nodeType="afterEffect">
                                  <p:stCondLst>
                                    <p:cond delay="0"/>
                                  </p:stCondLst>
                                  <p:childTnLst>
                                    <p:set>
                                      <p:cBhvr>
                                        <p:cTn id="37" dur="1" fill="hold">
                                          <p:stCondLst>
                                            <p:cond delay="0"/>
                                          </p:stCondLst>
                                        </p:cTn>
                                        <p:tgtEl>
                                          <p:spTgt spid="83984"/>
                                        </p:tgtEl>
                                        <p:attrNameLst>
                                          <p:attrName>style.visibility</p:attrName>
                                        </p:attrNameLst>
                                      </p:cBhvr>
                                      <p:to>
                                        <p:strVal val="visible"/>
                                      </p:to>
                                    </p:set>
                                    <p:anim calcmode="lin" valueType="num">
                                      <p:cBhvr>
                                        <p:cTn id="38" dur="500" fill="hold"/>
                                        <p:tgtEl>
                                          <p:spTgt spid="83984"/>
                                        </p:tgtEl>
                                        <p:attrNameLst>
                                          <p:attrName>ppt_w</p:attrName>
                                        </p:attrNameLst>
                                      </p:cBhvr>
                                      <p:tavLst>
                                        <p:tav tm="0">
                                          <p:val>
                                            <p:strVal val="4*#ppt_w"/>
                                          </p:val>
                                        </p:tav>
                                        <p:tav tm="100000">
                                          <p:val>
                                            <p:strVal val="#ppt_w"/>
                                          </p:val>
                                        </p:tav>
                                      </p:tavLst>
                                    </p:anim>
                                    <p:anim calcmode="lin" valueType="num">
                                      <p:cBhvr>
                                        <p:cTn id="39" dur="500" fill="hold"/>
                                        <p:tgtEl>
                                          <p:spTgt spid="83984"/>
                                        </p:tgtEl>
                                        <p:attrNameLst>
                                          <p:attrName>ppt_h</p:attrName>
                                        </p:attrNameLst>
                                      </p:cBhvr>
                                      <p:tavLst>
                                        <p:tav tm="0">
                                          <p:val>
                                            <p:strVal val="4*#ppt_h"/>
                                          </p:val>
                                        </p:tav>
                                        <p:tav tm="100000">
                                          <p:val>
                                            <p:strVal val="#ppt_h"/>
                                          </p:val>
                                        </p:tav>
                                      </p:tavLst>
                                    </p:anim>
                                  </p:childTnLst>
                                </p:cTn>
                              </p:par>
                            </p:childTnLst>
                          </p:cTn>
                        </p:par>
                        <p:par>
                          <p:cTn id="40" fill="hold">
                            <p:stCondLst>
                              <p:cond delay="2500"/>
                            </p:stCondLst>
                            <p:childTnLst>
                              <p:par>
                                <p:cTn id="41" presetID="14" presetClass="entr" presetSubtype="10" fill="hold" grpId="0" nodeType="afterEffect">
                                  <p:stCondLst>
                                    <p:cond delay="0"/>
                                  </p:stCondLst>
                                  <p:childTnLst>
                                    <p:set>
                                      <p:cBhvr>
                                        <p:cTn id="42" dur="1" fill="hold">
                                          <p:stCondLst>
                                            <p:cond delay="0"/>
                                          </p:stCondLst>
                                        </p:cTn>
                                        <p:tgtEl>
                                          <p:spTgt spid="83986"/>
                                        </p:tgtEl>
                                        <p:attrNameLst>
                                          <p:attrName>style.visibility</p:attrName>
                                        </p:attrNameLst>
                                      </p:cBhvr>
                                      <p:to>
                                        <p:strVal val="visible"/>
                                      </p:to>
                                    </p:set>
                                    <p:animEffect transition="in" filter="randombar(horizontal)">
                                      <p:cBhvr>
                                        <p:cTn id="43" dur="500"/>
                                        <p:tgtEl>
                                          <p:spTgt spid="83986"/>
                                        </p:tgtEl>
                                      </p:cBhvr>
                                    </p:animEffect>
                                  </p:childTnLst>
                                </p:cTn>
                              </p:par>
                            </p:childTnLst>
                          </p:cTn>
                        </p:par>
                        <p:par>
                          <p:cTn id="44" fill="hold">
                            <p:stCondLst>
                              <p:cond delay="3000"/>
                            </p:stCondLst>
                            <p:childTnLst>
                              <p:par>
                                <p:cTn id="45" presetID="22" presetClass="entr" presetSubtype="2" fill="hold" grpId="0" nodeType="afterEffect">
                                  <p:stCondLst>
                                    <p:cond delay="0"/>
                                  </p:stCondLst>
                                  <p:childTnLst>
                                    <p:set>
                                      <p:cBhvr>
                                        <p:cTn id="46" dur="1" fill="hold">
                                          <p:stCondLst>
                                            <p:cond delay="0"/>
                                          </p:stCondLst>
                                        </p:cTn>
                                        <p:tgtEl>
                                          <p:spTgt spid="83977"/>
                                        </p:tgtEl>
                                        <p:attrNameLst>
                                          <p:attrName>style.visibility</p:attrName>
                                        </p:attrNameLst>
                                      </p:cBhvr>
                                      <p:to>
                                        <p:strVal val="visible"/>
                                      </p:to>
                                    </p:set>
                                    <p:animEffect transition="in" filter="wipe(right)">
                                      <p:cBhvr>
                                        <p:cTn id="47" dur="500"/>
                                        <p:tgtEl>
                                          <p:spTgt spid="83977"/>
                                        </p:tgtEl>
                                      </p:cBhvr>
                                    </p:animEffect>
                                  </p:childTnLst>
                                </p:cTn>
                              </p:par>
                              <p:par>
                                <p:cTn id="48" presetID="22" presetClass="entr" presetSubtype="1" fill="hold" nodeType="with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wipe(up)">
                                      <p:cBhvr>
                                        <p:cTn id="50" dur="500"/>
                                        <p:tgtEl>
                                          <p:spTgt spid="5"/>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83976"/>
                                        </p:tgtEl>
                                        <p:attrNameLst>
                                          <p:attrName>style.visibility</p:attrName>
                                        </p:attrNameLst>
                                      </p:cBhvr>
                                      <p:to>
                                        <p:strVal val="visible"/>
                                      </p:to>
                                    </p:set>
                                    <p:animEffect transition="in" filter="wipe(left)">
                                      <p:cBhvr>
                                        <p:cTn id="53" dur="500"/>
                                        <p:tgtEl>
                                          <p:spTgt spid="83976"/>
                                        </p:tgtEl>
                                      </p:cBhvr>
                                    </p:animEffect>
                                  </p:childTnLst>
                                </p:cTn>
                              </p:par>
                              <p:par>
                                <p:cTn id="54" presetID="22" presetClass="entr" presetSubtype="4" fill="hold" nodeType="with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wipe(down)">
                                      <p:cBhvr>
                                        <p:cTn id="56" dur="500"/>
                                        <p:tgtEl>
                                          <p:spTgt spid="4"/>
                                        </p:tgtEl>
                                      </p:cBhvr>
                                    </p:animEffect>
                                  </p:childTnLst>
                                </p:cTn>
                              </p:par>
                            </p:childTnLst>
                          </p:cTn>
                        </p:par>
                        <p:par>
                          <p:cTn id="57" fill="hold">
                            <p:stCondLst>
                              <p:cond delay="3500"/>
                            </p:stCondLst>
                            <p:childTnLst>
                              <p:par>
                                <p:cTn id="58" presetID="2" presetClass="entr" presetSubtype="6" fill="hold" grpId="0" nodeType="afterEffect">
                                  <p:stCondLst>
                                    <p:cond delay="0"/>
                                  </p:stCondLst>
                                  <p:childTnLst>
                                    <p:set>
                                      <p:cBhvr>
                                        <p:cTn id="59" dur="1" fill="hold">
                                          <p:stCondLst>
                                            <p:cond delay="0"/>
                                          </p:stCondLst>
                                        </p:cTn>
                                        <p:tgtEl>
                                          <p:spTgt spid="83980"/>
                                        </p:tgtEl>
                                        <p:attrNameLst>
                                          <p:attrName>style.visibility</p:attrName>
                                        </p:attrNameLst>
                                      </p:cBhvr>
                                      <p:to>
                                        <p:strVal val="visible"/>
                                      </p:to>
                                    </p:set>
                                    <p:anim calcmode="lin" valueType="num">
                                      <p:cBhvr additive="base">
                                        <p:cTn id="60" dur="500" fill="hold"/>
                                        <p:tgtEl>
                                          <p:spTgt spid="83980"/>
                                        </p:tgtEl>
                                        <p:attrNameLst>
                                          <p:attrName>ppt_x</p:attrName>
                                        </p:attrNameLst>
                                      </p:cBhvr>
                                      <p:tavLst>
                                        <p:tav tm="0">
                                          <p:val>
                                            <p:strVal val="1+#ppt_w/2"/>
                                          </p:val>
                                        </p:tav>
                                        <p:tav tm="100000">
                                          <p:val>
                                            <p:strVal val="#ppt_x"/>
                                          </p:val>
                                        </p:tav>
                                      </p:tavLst>
                                    </p:anim>
                                    <p:anim calcmode="lin" valueType="num">
                                      <p:cBhvr additive="base">
                                        <p:cTn id="61" dur="500" fill="hold"/>
                                        <p:tgtEl>
                                          <p:spTgt spid="83980"/>
                                        </p:tgtEl>
                                        <p:attrNameLst>
                                          <p:attrName>ppt_y</p:attrName>
                                        </p:attrNameLst>
                                      </p:cBhvr>
                                      <p:tavLst>
                                        <p:tav tm="0">
                                          <p:val>
                                            <p:strVal val="1+#ppt_h/2"/>
                                          </p:val>
                                        </p:tav>
                                        <p:tav tm="100000">
                                          <p:val>
                                            <p:strVal val="#ppt_y"/>
                                          </p:val>
                                        </p:tav>
                                      </p:tavLst>
                                    </p:anim>
                                  </p:childTnLst>
                                </p:cTn>
                              </p:par>
                              <p:par>
                                <p:cTn id="62" presetID="2" presetClass="entr" presetSubtype="12" fill="hold" grpId="0" nodeType="withEffect">
                                  <p:stCondLst>
                                    <p:cond delay="0"/>
                                  </p:stCondLst>
                                  <p:childTnLst>
                                    <p:set>
                                      <p:cBhvr>
                                        <p:cTn id="63" dur="1" fill="hold">
                                          <p:stCondLst>
                                            <p:cond delay="0"/>
                                          </p:stCondLst>
                                        </p:cTn>
                                        <p:tgtEl>
                                          <p:spTgt spid="83979"/>
                                        </p:tgtEl>
                                        <p:attrNameLst>
                                          <p:attrName>style.visibility</p:attrName>
                                        </p:attrNameLst>
                                      </p:cBhvr>
                                      <p:to>
                                        <p:strVal val="visible"/>
                                      </p:to>
                                    </p:set>
                                    <p:anim calcmode="lin" valueType="num">
                                      <p:cBhvr additive="base">
                                        <p:cTn id="64" dur="500" fill="hold"/>
                                        <p:tgtEl>
                                          <p:spTgt spid="83979"/>
                                        </p:tgtEl>
                                        <p:attrNameLst>
                                          <p:attrName>ppt_x</p:attrName>
                                        </p:attrNameLst>
                                      </p:cBhvr>
                                      <p:tavLst>
                                        <p:tav tm="0">
                                          <p:val>
                                            <p:strVal val="0-#ppt_w/2"/>
                                          </p:val>
                                        </p:tav>
                                        <p:tav tm="100000">
                                          <p:val>
                                            <p:strVal val="#ppt_x"/>
                                          </p:val>
                                        </p:tav>
                                      </p:tavLst>
                                    </p:anim>
                                    <p:anim calcmode="lin" valueType="num">
                                      <p:cBhvr additive="base">
                                        <p:cTn id="65" dur="500" fill="hold"/>
                                        <p:tgtEl>
                                          <p:spTgt spid="83979"/>
                                        </p:tgtEl>
                                        <p:attrNameLst>
                                          <p:attrName>ppt_y</p:attrName>
                                        </p:attrNameLst>
                                      </p:cBhvr>
                                      <p:tavLst>
                                        <p:tav tm="0">
                                          <p:val>
                                            <p:strVal val="1+#ppt_h/2"/>
                                          </p:val>
                                        </p:tav>
                                        <p:tav tm="100000">
                                          <p:val>
                                            <p:strVal val="#ppt_y"/>
                                          </p:val>
                                        </p:tav>
                                      </p:tavLst>
                                    </p:anim>
                                  </p:childTnLst>
                                </p:cTn>
                              </p:par>
                              <p:par>
                                <p:cTn id="66" presetID="2" presetClass="entr" presetSubtype="3" fill="hold" grpId="0" nodeType="withEffect">
                                  <p:stCondLst>
                                    <p:cond delay="0"/>
                                  </p:stCondLst>
                                  <p:childTnLst>
                                    <p:set>
                                      <p:cBhvr>
                                        <p:cTn id="67" dur="1" fill="hold">
                                          <p:stCondLst>
                                            <p:cond delay="0"/>
                                          </p:stCondLst>
                                        </p:cTn>
                                        <p:tgtEl>
                                          <p:spTgt spid="83981"/>
                                        </p:tgtEl>
                                        <p:attrNameLst>
                                          <p:attrName>style.visibility</p:attrName>
                                        </p:attrNameLst>
                                      </p:cBhvr>
                                      <p:to>
                                        <p:strVal val="visible"/>
                                      </p:to>
                                    </p:set>
                                    <p:anim calcmode="lin" valueType="num">
                                      <p:cBhvr additive="base">
                                        <p:cTn id="68" dur="500" fill="hold"/>
                                        <p:tgtEl>
                                          <p:spTgt spid="83981"/>
                                        </p:tgtEl>
                                        <p:attrNameLst>
                                          <p:attrName>ppt_x</p:attrName>
                                        </p:attrNameLst>
                                      </p:cBhvr>
                                      <p:tavLst>
                                        <p:tav tm="0">
                                          <p:val>
                                            <p:strVal val="1+#ppt_w/2"/>
                                          </p:val>
                                        </p:tav>
                                        <p:tav tm="100000">
                                          <p:val>
                                            <p:strVal val="#ppt_x"/>
                                          </p:val>
                                        </p:tav>
                                      </p:tavLst>
                                    </p:anim>
                                    <p:anim calcmode="lin" valueType="num">
                                      <p:cBhvr additive="base">
                                        <p:cTn id="69" dur="500" fill="hold"/>
                                        <p:tgtEl>
                                          <p:spTgt spid="83981"/>
                                        </p:tgtEl>
                                        <p:attrNameLst>
                                          <p:attrName>ppt_y</p:attrName>
                                        </p:attrNameLst>
                                      </p:cBhvr>
                                      <p:tavLst>
                                        <p:tav tm="0">
                                          <p:val>
                                            <p:strVal val="0-#ppt_h/2"/>
                                          </p:val>
                                        </p:tav>
                                        <p:tav tm="100000">
                                          <p:val>
                                            <p:strVal val="#ppt_y"/>
                                          </p:val>
                                        </p:tav>
                                      </p:tavLst>
                                    </p:anim>
                                  </p:childTnLst>
                                </p:cTn>
                              </p:par>
                              <p:par>
                                <p:cTn id="70" presetID="2" presetClass="entr" presetSubtype="9" fill="hold" grpId="0" nodeType="withEffect">
                                  <p:stCondLst>
                                    <p:cond delay="0"/>
                                  </p:stCondLst>
                                  <p:childTnLst>
                                    <p:set>
                                      <p:cBhvr>
                                        <p:cTn id="71" dur="1" fill="hold">
                                          <p:stCondLst>
                                            <p:cond delay="0"/>
                                          </p:stCondLst>
                                        </p:cTn>
                                        <p:tgtEl>
                                          <p:spTgt spid="83987"/>
                                        </p:tgtEl>
                                        <p:attrNameLst>
                                          <p:attrName>style.visibility</p:attrName>
                                        </p:attrNameLst>
                                      </p:cBhvr>
                                      <p:to>
                                        <p:strVal val="visible"/>
                                      </p:to>
                                    </p:set>
                                    <p:anim calcmode="lin" valueType="num">
                                      <p:cBhvr additive="base">
                                        <p:cTn id="72" dur="500" fill="hold"/>
                                        <p:tgtEl>
                                          <p:spTgt spid="83987"/>
                                        </p:tgtEl>
                                        <p:attrNameLst>
                                          <p:attrName>ppt_x</p:attrName>
                                        </p:attrNameLst>
                                      </p:cBhvr>
                                      <p:tavLst>
                                        <p:tav tm="0">
                                          <p:val>
                                            <p:strVal val="0-#ppt_w/2"/>
                                          </p:val>
                                        </p:tav>
                                        <p:tav tm="100000">
                                          <p:val>
                                            <p:strVal val="#ppt_x"/>
                                          </p:val>
                                        </p:tav>
                                      </p:tavLst>
                                    </p:anim>
                                    <p:anim calcmode="lin" valueType="num">
                                      <p:cBhvr additive="base">
                                        <p:cTn id="73" dur="500" fill="hold"/>
                                        <p:tgtEl>
                                          <p:spTgt spid="8398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p:bldP spid="83972" grpId="0"/>
      <p:bldP spid="83973" grpId="0"/>
      <p:bldP spid="83974" grpId="0"/>
      <p:bldP spid="83975" grpId="0" animBg="1"/>
      <p:bldP spid="83976" grpId="0" animBg="1"/>
      <p:bldP spid="83977" grpId="0" animBg="1"/>
      <p:bldP spid="83979" grpId="0" animBg="1"/>
      <p:bldP spid="83980" grpId="0" animBg="1"/>
      <p:bldP spid="83981" grpId="0" animBg="1"/>
      <p:bldP spid="83984" grpId="0" animBg="1"/>
      <p:bldP spid="83986" grpId="0"/>
      <p:bldP spid="83987" grpId="0" animBg="1"/>
      <p:bldP spid="3"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a:xfrm>
            <a:off x="1573779" y="390751"/>
            <a:ext cx="4230121" cy="410467"/>
          </a:xfrm>
        </p:spPr>
        <p:txBody>
          <a:bodyPr>
            <a:normAutofit/>
          </a:bodyPr>
          <a:lstStyle/>
          <a:p>
            <a:r>
              <a:rPr lang="zh-CN" altLang="en-US" dirty="0"/>
              <a:t>化学品的污染危害与环境保护</a:t>
            </a:r>
            <a:endParaRPr lang="zh-CN" altLang="en-US" dirty="0"/>
          </a:p>
        </p:txBody>
      </p:sp>
      <p:sp>
        <p:nvSpPr>
          <p:cNvPr id="86023" name="AutoShape 7"/>
          <p:cNvSpPr>
            <a:spLocks noChangeArrowheads="1"/>
          </p:cNvSpPr>
          <p:nvPr/>
        </p:nvSpPr>
        <p:spPr bwMode="auto">
          <a:xfrm>
            <a:off x="3276600" y="2438400"/>
            <a:ext cx="1447800" cy="914400"/>
          </a:xfrm>
          <a:prstGeom prst="downArrowCallout">
            <a:avLst>
              <a:gd name="adj1" fmla="val 39583"/>
              <a:gd name="adj2" fmla="val 39583"/>
              <a:gd name="adj3" fmla="val 16667"/>
              <a:gd name="adj4" fmla="val 66667"/>
            </a:avLst>
          </a:prstGeom>
          <a:solidFill>
            <a:schemeClr val="accent4">
              <a:lumMod val="75000"/>
            </a:schemeClr>
          </a:solidFill>
          <a:ln w="25400" cmpd="sng">
            <a:noFill/>
            <a:miter lim="800000"/>
          </a:ln>
          <a:effectLst/>
        </p:spPr>
        <p:txBody>
          <a:bodyPr wrap="none" lIns="93600" tIns="46800" rIns="93600" bIns="46800" anchor="ctr"/>
          <a:lstStyle/>
          <a:p>
            <a:pPr algn="ctr">
              <a:spcBef>
                <a:spcPct val="30000"/>
              </a:spcBef>
            </a:pPr>
            <a:r>
              <a:rPr lang="zh-CN" altLang="zh-CN" sz="2400" b="1">
                <a:solidFill>
                  <a:schemeClr val="bg1"/>
                </a:solidFill>
              </a:rPr>
              <a:t>污染源</a:t>
            </a:r>
            <a:endParaRPr lang="zh-CN" altLang="zh-CN" sz="2400" b="1">
              <a:solidFill>
                <a:schemeClr val="bg1"/>
              </a:solidFill>
            </a:endParaRPr>
          </a:p>
        </p:txBody>
      </p:sp>
      <p:sp>
        <p:nvSpPr>
          <p:cNvPr id="86024" name="AutoShape 8"/>
          <p:cNvSpPr>
            <a:spLocks noChangeArrowheads="1"/>
          </p:cNvSpPr>
          <p:nvPr/>
        </p:nvSpPr>
        <p:spPr bwMode="auto">
          <a:xfrm>
            <a:off x="3124200" y="3505200"/>
            <a:ext cx="2362200" cy="990600"/>
          </a:xfrm>
          <a:prstGeom prst="rightArrowCallout">
            <a:avLst>
              <a:gd name="adj1" fmla="val 25000"/>
              <a:gd name="adj2" fmla="val 25000"/>
              <a:gd name="adj3" fmla="val 46632"/>
              <a:gd name="adj4" fmla="val 72917"/>
            </a:avLst>
          </a:prstGeom>
          <a:solidFill>
            <a:schemeClr val="accent2">
              <a:lumMod val="50000"/>
            </a:schemeClr>
          </a:solidFill>
          <a:ln w="25400" cmpd="sng">
            <a:noFill/>
            <a:miter lim="800000"/>
          </a:ln>
          <a:effectLst/>
        </p:spPr>
        <p:txBody>
          <a:bodyPr wrap="none" lIns="93600" tIns="46800" rIns="93600" bIns="46800" anchor="ctr"/>
          <a:lstStyle/>
          <a:p>
            <a:pPr algn="ctr"/>
            <a:r>
              <a:rPr lang="zh-CN" altLang="zh-CN" sz="2400" b="1">
                <a:solidFill>
                  <a:schemeClr val="bg1"/>
                </a:solidFill>
              </a:rPr>
              <a:t>污染物排放</a:t>
            </a:r>
            <a:endParaRPr lang="zh-CN" altLang="zh-CN" sz="2400" b="1">
              <a:solidFill>
                <a:schemeClr val="bg1"/>
              </a:solidFill>
            </a:endParaRPr>
          </a:p>
        </p:txBody>
      </p:sp>
      <p:sp>
        <p:nvSpPr>
          <p:cNvPr id="86025" name="Rectangle 9"/>
          <p:cNvSpPr>
            <a:spLocks noChangeArrowheads="1"/>
          </p:cNvSpPr>
          <p:nvPr/>
        </p:nvSpPr>
        <p:spPr bwMode="auto">
          <a:xfrm>
            <a:off x="5969000" y="1768476"/>
            <a:ext cx="1803400" cy="665163"/>
          </a:xfrm>
          <a:prstGeom prst="rect">
            <a:avLst/>
          </a:prstGeom>
          <a:solidFill>
            <a:schemeClr val="accent2">
              <a:lumMod val="50000"/>
            </a:schemeClr>
          </a:solidFill>
          <a:ln w="25400" cmpd="sng">
            <a:noFill/>
            <a:miter lim="800000"/>
          </a:ln>
          <a:effectLst/>
        </p:spPr>
        <p:txBody>
          <a:bodyPr lIns="93600" tIns="46800" rIns="93600" bIns="46800">
            <a:spAutoFit/>
          </a:bodyPr>
          <a:lstStyle/>
          <a:p>
            <a:pPr algn="ctr">
              <a:lnSpc>
                <a:spcPct val="150000"/>
              </a:lnSpc>
              <a:spcBef>
                <a:spcPct val="100000"/>
              </a:spcBef>
              <a:spcAft>
                <a:spcPct val="100000"/>
              </a:spcAft>
            </a:pPr>
            <a:r>
              <a:rPr lang="zh-CN" altLang="zh-CN" sz="2400" b="1">
                <a:solidFill>
                  <a:schemeClr val="bg1"/>
                </a:solidFill>
              </a:rPr>
              <a:t>地表水污染</a:t>
            </a:r>
            <a:endParaRPr lang="zh-CN" altLang="zh-CN" sz="2400" b="1">
              <a:solidFill>
                <a:schemeClr val="bg1"/>
              </a:solidFill>
            </a:endParaRPr>
          </a:p>
        </p:txBody>
      </p:sp>
      <p:sp>
        <p:nvSpPr>
          <p:cNvPr id="86026" name="Rectangle 10"/>
          <p:cNvSpPr>
            <a:spLocks noChangeArrowheads="1"/>
          </p:cNvSpPr>
          <p:nvPr/>
        </p:nvSpPr>
        <p:spPr bwMode="auto">
          <a:xfrm>
            <a:off x="8332788" y="1752601"/>
            <a:ext cx="1744662" cy="665163"/>
          </a:xfrm>
          <a:prstGeom prst="rect">
            <a:avLst/>
          </a:prstGeom>
          <a:solidFill>
            <a:schemeClr val="accent2">
              <a:lumMod val="50000"/>
            </a:schemeClr>
          </a:solidFill>
          <a:ln w="25400" cmpd="sng">
            <a:noFill/>
            <a:miter lim="800000"/>
          </a:ln>
          <a:effectLst/>
        </p:spPr>
        <p:txBody>
          <a:bodyPr wrap="none" lIns="93600" tIns="46800" rIns="93600" bIns="46800">
            <a:spAutoFit/>
          </a:bodyPr>
          <a:lstStyle/>
          <a:p>
            <a:pPr algn="ctr">
              <a:lnSpc>
                <a:spcPct val="150000"/>
              </a:lnSpc>
              <a:spcBef>
                <a:spcPct val="100000"/>
              </a:spcBef>
              <a:spcAft>
                <a:spcPct val="100000"/>
              </a:spcAft>
            </a:pPr>
            <a:r>
              <a:rPr lang="zh-CN" altLang="zh-CN" sz="2400" b="1">
                <a:solidFill>
                  <a:schemeClr val="bg1"/>
                </a:solidFill>
              </a:rPr>
              <a:t>水产品污染</a:t>
            </a:r>
            <a:endParaRPr lang="zh-CN" altLang="zh-CN" sz="2400" b="1">
              <a:solidFill>
                <a:schemeClr val="bg1"/>
              </a:solidFill>
            </a:endParaRPr>
          </a:p>
        </p:txBody>
      </p:sp>
      <p:sp>
        <p:nvSpPr>
          <p:cNvPr id="86027" name="Rectangle 11"/>
          <p:cNvSpPr>
            <a:spLocks noChangeArrowheads="1"/>
          </p:cNvSpPr>
          <p:nvPr/>
        </p:nvSpPr>
        <p:spPr bwMode="auto">
          <a:xfrm>
            <a:off x="5978526" y="3067051"/>
            <a:ext cx="1744663" cy="665163"/>
          </a:xfrm>
          <a:prstGeom prst="rect">
            <a:avLst/>
          </a:prstGeom>
          <a:solidFill>
            <a:schemeClr val="accent2">
              <a:lumMod val="50000"/>
            </a:schemeClr>
          </a:solidFill>
          <a:ln w="25400" cmpd="sng">
            <a:noFill/>
            <a:miter lim="800000"/>
          </a:ln>
          <a:effectLst/>
        </p:spPr>
        <p:txBody>
          <a:bodyPr wrap="none" lIns="93600" tIns="46800" rIns="93600" bIns="46800">
            <a:spAutoFit/>
          </a:bodyPr>
          <a:lstStyle/>
          <a:p>
            <a:pPr algn="ctr">
              <a:lnSpc>
                <a:spcPct val="150000"/>
              </a:lnSpc>
              <a:spcBef>
                <a:spcPct val="100000"/>
              </a:spcBef>
              <a:spcAft>
                <a:spcPct val="100000"/>
              </a:spcAft>
            </a:pPr>
            <a:r>
              <a:rPr lang="zh-CN" altLang="zh-CN" sz="2400" b="1">
                <a:solidFill>
                  <a:schemeClr val="bg1"/>
                </a:solidFill>
              </a:rPr>
              <a:t>地下水污染</a:t>
            </a:r>
            <a:endParaRPr lang="zh-CN" altLang="zh-CN" sz="2400" b="1">
              <a:solidFill>
                <a:schemeClr val="bg1"/>
              </a:solidFill>
            </a:endParaRPr>
          </a:p>
        </p:txBody>
      </p:sp>
      <p:sp>
        <p:nvSpPr>
          <p:cNvPr id="86028" name="Rectangle 12"/>
          <p:cNvSpPr>
            <a:spLocks noChangeArrowheads="1"/>
          </p:cNvSpPr>
          <p:nvPr/>
        </p:nvSpPr>
        <p:spPr bwMode="auto">
          <a:xfrm>
            <a:off x="8467726" y="3068638"/>
            <a:ext cx="1579563" cy="665162"/>
          </a:xfrm>
          <a:prstGeom prst="rect">
            <a:avLst/>
          </a:prstGeom>
          <a:solidFill>
            <a:schemeClr val="accent2">
              <a:lumMod val="50000"/>
            </a:schemeClr>
          </a:solidFill>
          <a:ln w="25400" cmpd="sng">
            <a:noFill/>
            <a:miter lim="800000"/>
          </a:ln>
          <a:effectLst/>
        </p:spPr>
        <p:txBody>
          <a:bodyPr lIns="93600" tIns="46800" rIns="93600" bIns="46800">
            <a:spAutoFit/>
          </a:bodyPr>
          <a:lstStyle/>
          <a:p>
            <a:pPr algn="ctr">
              <a:lnSpc>
                <a:spcPct val="150000"/>
              </a:lnSpc>
              <a:spcBef>
                <a:spcPct val="100000"/>
              </a:spcBef>
              <a:spcAft>
                <a:spcPct val="100000"/>
              </a:spcAft>
            </a:pPr>
            <a:r>
              <a:rPr lang="zh-CN" altLang="zh-CN" sz="2400" b="1">
                <a:solidFill>
                  <a:schemeClr val="bg1"/>
                </a:solidFill>
              </a:rPr>
              <a:t>水源污染</a:t>
            </a:r>
            <a:endParaRPr lang="zh-CN" altLang="zh-CN" sz="2400" b="1">
              <a:solidFill>
                <a:schemeClr val="bg1"/>
              </a:solidFill>
            </a:endParaRPr>
          </a:p>
        </p:txBody>
      </p:sp>
      <p:sp>
        <p:nvSpPr>
          <p:cNvPr id="86029" name="Rectangle 13"/>
          <p:cNvSpPr>
            <a:spLocks noChangeArrowheads="1"/>
          </p:cNvSpPr>
          <p:nvPr/>
        </p:nvSpPr>
        <p:spPr bwMode="auto">
          <a:xfrm>
            <a:off x="9372600" y="3962401"/>
            <a:ext cx="1524000" cy="665163"/>
          </a:xfrm>
          <a:prstGeom prst="rect">
            <a:avLst/>
          </a:prstGeom>
          <a:solidFill>
            <a:schemeClr val="accent4">
              <a:lumMod val="75000"/>
            </a:schemeClr>
          </a:solidFill>
          <a:ln w="25400" cmpd="sng">
            <a:noFill/>
            <a:miter lim="800000"/>
          </a:ln>
          <a:effectLst/>
        </p:spPr>
        <p:txBody>
          <a:bodyPr wrap="none" lIns="93600" tIns="46800" rIns="93600" bIns="46800" anchor="ctr"/>
          <a:lstStyle/>
          <a:p>
            <a:pPr algn="ctr">
              <a:spcBef>
                <a:spcPct val="30000"/>
              </a:spcBef>
            </a:pPr>
            <a:r>
              <a:rPr lang="zh-CN" altLang="zh-CN" sz="2400" b="1">
                <a:solidFill>
                  <a:schemeClr val="bg1"/>
                </a:solidFill>
              </a:rPr>
              <a:t>人体暴露</a:t>
            </a:r>
            <a:endParaRPr lang="zh-CN" altLang="zh-CN" sz="2400" b="1">
              <a:solidFill>
                <a:schemeClr val="bg1"/>
              </a:solidFill>
            </a:endParaRPr>
          </a:p>
        </p:txBody>
      </p:sp>
      <p:sp>
        <p:nvSpPr>
          <p:cNvPr id="86030" name="Rectangle 14"/>
          <p:cNvSpPr>
            <a:spLocks noChangeArrowheads="1"/>
          </p:cNvSpPr>
          <p:nvPr/>
        </p:nvSpPr>
        <p:spPr bwMode="auto">
          <a:xfrm>
            <a:off x="5943600" y="4592638"/>
            <a:ext cx="1728788" cy="665162"/>
          </a:xfrm>
          <a:prstGeom prst="rect">
            <a:avLst/>
          </a:prstGeom>
          <a:solidFill>
            <a:schemeClr val="accent2">
              <a:lumMod val="50000"/>
            </a:schemeClr>
          </a:solidFill>
          <a:ln w="25400" cmpd="sng">
            <a:noFill/>
            <a:miter lim="800000"/>
          </a:ln>
          <a:effectLst/>
        </p:spPr>
        <p:txBody>
          <a:bodyPr lIns="93600" tIns="46800" rIns="93600" bIns="46800">
            <a:spAutoFit/>
          </a:bodyPr>
          <a:lstStyle/>
          <a:p>
            <a:pPr algn="ctr">
              <a:lnSpc>
                <a:spcPct val="150000"/>
              </a:lnSpc>
              <a:spcBef>
                <a:spcPct val="100000"/>
              </a:spcBef>
              <a:spcAft>
                <a:spcPct val="100000"/>
              </a:spcAft>
            </a:pPr>
            <a:r>
              <a:rPr lang="zh-CN" altLang="zh-CN" sz="2400" b="1">
                <a:solidFill>
                  <a:schemeClr val="bg1"/>
                </a:solidFill>
              </a:rPr>
              <a:t>土壤污染</a:t>
            </a:r>
            <a:endParaRPr lang="zh-CN" altLang="zh-CN" sz="2400" b="1">
              <a:solidFill>
                <a:schemeClr val="bg1"/>
              </a:solidFill>
            </a:endParaRPr>
          </a:p>
        </p:txBody>
      </p:sp>
      <p:sp>
        <p:nvSpPr>
          <p:cNvPr id="86031" name="Rectangle 15"/>
          <p:cNvSpPr>
            <a:spLocks noChangeArrowheads="1"/>
          </p:cNvSpPr>
          <p:nvPr/>
        </p:nvSpPr>
        <p:spPr bwMode="auto">
          <a:xfrm>
            <a:off x="5954714" y="5583238"/>
            <a:ext cx="1665287" cy="665162"/>
          </a:xfrm>
          <a:prstGeom prst="rect">
            <a:avLst/>
          </a:prstGeom>
          <a:solidFill>
            <a:schemeClr val="accent2">
              <a:lumMod val="50000"/>
            </a:schemeClr>
          </a:solidFill>
          <a:ln w="25400" cmpd="sng">
            <a:noFill/>
            <a:miter lim="800000"/>
          </a:ln>
          <a:effectLst/>
        </p:spPr>
        <p:txBody>
          <a:bodyPr lIns="93600" tIns="46800" rIns="93600" bIns="46800">
            <a:spAutoFit/>
          </a:bodyPr>
          <a:lstStyle/>
          <a:p>
            <a:pPr algn="ctr">
              <a:lnSpc>
                <a:spcPct val="150000"/>
              </a:lnSpc>
              <a:spcBef>
                <a:spcPct val="100000"/>
              </a:spcBef>
              <a:spcAft>
                <a:spcPct val="100000"/>
              </a:spcAft>
            </a:pPr>
            <a:r>
              <a:rPr lang="zh-CN" altLang="zh-CN" sz="2400" b="1">
                <a:solidFill>
                  <a:schemeClr val="bg1"/>
                </a:solidFill>
              </a:rPr>
              <a:t>空气污染</a:t>
            </a:r>
            <a:endParaRPr lang="zh-CN" altLang="zh-CN" sz="2400" b="1">
              <a:solidFill>
                <a:schemeClr val="bg1"/>
              </a:solidFill>
            </a:endParaRPr>
          </a:p>
        </p:txBody>
      </p:sp>
      <p:sp>
        <p:nvSpPr>
          <p:cNvPr id="86032" name="Rectangle 16"/>
          <p:cNvSpPr>
            <a:spLocks noChangeArrowheads="1"/>
          </p:cNvSpPr>
          <p:nvPr/>
        </p:nvSpPr>
        <p:spPr bwMode="auto">
          <a:xfrm>
            <a:off x="8399464" y="5526088"/>
            <a:ext cx="2357437" cy="665162"/>
          </a:xfrm>
          <a:prstGeom prst="rect">
            <a:avLst/>
          </a:prstGeom>
          <a:solidFill>
            <a:schemeClr val="accent2">
              <a:lumMod val="50000"/>
            </a:schemeClr>
          </a:solidFill>
          <a:ln w="25400" cmpd="sng">
            <a:noFill/>
            <a:miter lim="800000"/>
          </a:ln>
          <a:effectLst/>
        </p:spPr>
        <p:txBody>
          <a:bodyPr wrap="none" lIns="93600" tIns="46800" rIns="93600" bIns="46800">
            <a:spAutoFit/>
          </a:bodyPr>
          <a:lstStyle/>
          <a:p>
            <a:pPr algn="ctr">
              <a:lnSpc>
                <a:spcPct val="150000"/>
              </a:lnSpc>
              <a:spcBef>
                <a:spcPct val="100000"/>
              </a:spcBef>
              <a:spcAft>
                <a:spcPct val="100000"/>
              </a:spcAft>
            </a:pPr>
            <a:r>
              <a:rPr lang="zh-CN" altLang="zh-CN" sz="2400" b="1">
                <a:solidFill>
                  <a:schemeClr val="bg1"/>
                </a:solidFill>
              </a:rPr>
              <a:t>作物及食品污染</a:t>
            </a:r>
            <a:endParaRPr lang="zh-CN" altLang="zh-CN" sz="2400" b="1">
              <a:solidFill>
                <a:schemeClr val="bg1"/>
              </a:solidFill>
            </a:endParaRPr>
          </a:p>
        </p:txBody>
      </p:sp>
      <p:grpSp>
        <p:nvGrpSpPr>
          <p:cNvPr id="3" name="组合 2"/>
          <p:cNvGrpSpPr/>
          <p:nvPr/>
        </p:nvGrpSpPr>
        <p:grpSpPr>
          <a:xfrm>
            <a:off x="5486400" y="2057400"/>
            <a:ext cx="457200" cy="3962400"/>
            <a:chOff x="5486400" y="2057400"/>
            <a:chExt cx="457200" cy="3962400"/>
          </a:xfrm>
        </p:grpSpPr>
        <p:sp>
          <p:nvSpPr>
            <p:cNvPr id="86033" name="Line 17"/>
            <p:cNvSpPr>
              <a:spLocks noChangeShapeType="1"/>
            </p:cNvSpPr>
            <p:nvPr/>
          </p:nvSpPr>
          <p:spPr bwMode="auto">
            <a:xfrm>
              <a:off x="5486400" y="2057400"/>
              <a:ext cx="0" cy="3962400"/>
            </a:xfrm>
            <a:prstGeom prst="line">
              <a:avLst/>
            </a:prstGeom>
            <a:noFill/>
            <a:ln w="25400" cmpd="sng">
              <a:solidFill>
                <a:srgbClr val="843C0C"/>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3600" tIns="46800" rIns="93600" bIns="46800" anchor="ctr"/>
            <a:lstStyle/>
            <a:p>
              <a:endParaRPr lang="zh-CN" altLang="en-US"/>
            </a:p>
          </p:txBody>
        </p:sp>
        <p:sp>
          <p:nvSpPr>
            <p:cNvPr id="86034" name="Line 18"/>
            <p:cNvSpPr>
              <a:spLocks noChangeShapeType="1"/>
            </p:cNvSpPr>
            <p:nvPr/>
          </p:nvSpPr>
          <p:spPr bwMode="auto">
            <a:xfrm>
              <a:off x="5486400" y="2057400"/>
              <a:ext cx="457200" cy="0"/>
            </a:xfrm>
            <a:prstGeom prst="line">
              <a:avLst/>
            </a:prstGeom>
            <a:noFill/>
            <a:ln w="25400" cmpd="sng">
              <a:solidFill>
                <a:srgbClr val="843C0C"/>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3600" tIns="46800" rIns="93600" bIns="46800" anchor="ctr"/>
            <a:lstStyle/>
            <a:p>
              <a:endParaRPr lang="zh-CN" altLang="en-US"/>
            </a:p>
          </p:txBody>
        </p:sp>
        <p:sp>
          <p:nvSpPr>
            <p:cNvPr id="86035" name="Line 19"/>
            <p:cNvSpPr>
              <a:spLocks noChangeShapeType="1"/>
            </p:cNvSpPr>
            <p:nvPr/>
          </p:nvSpPr>
          <p:spPr bwMode="auto">
            <a:xfrm>
              <a:off x="5486400" y="3429000"/>
              <a:ext cx="457200" cy="0"/>
            </a:xfrm>
            <a:prstGeom prst="line">
              <a:avLst/>
            </a:prstGeom>
            <a:noFill/>
            <a:ln w="25400" cmpd="sng">
              <a:solidFill>
                <a:srgbClr val="843C0C"/>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3600" tIns="46800" rIns="93600" bIns="46800" anchor="ctr"/>
            <a:lstStyle/>
            <a:p>
              <a:endParaRPr lang="zh-CN" altLang="en-US"/>
            </a:p>
          </p:txBody>
        </p:sp>
        <p:sp>
          <p:nvSpPr>
            <p:cNvPr id="86036" name="Line 20"/>
            <p:cNvSpPr>
              <a:spLocks noChangeShapeType="1"/>
            </p:cNvSpPr>
            <p:nvPr/>
          </p:nvSpPr>
          <p:spPr bwMode="auto">
            <a:xfrm>
              <a:off x="5486400" y="4953000"/>
              <a:ext cx="457200" cy="0"/>
            </a:xfrm>
            <a:prstGeom prst="line">
              <a:avLst/>
            </a:prstGeom>
            <a:noFill/>
            <a:ln w="25400" cmpd="sng">
              <a:solidFill>
                <a:srgbClr val="843C0C"/>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3600" tIns="46800" rIns="93600" bIns="46800" anchor="ctr"/>
            <a:lstStyle/>
            <a:p>
              <a:endParaRPr lang="zh-CN" altLang="en-US"/>
            </a:p>
          </p:txBody>
        </p:sp>
        <p:sp>
          <p:nvSpPr>
            <p:cNvPr id="86037" name="Line 21"/>
            <p:cNvSpPr>
              <a:spLocks noChangeShapeType="1"/>
            </p:cNvSpPr>
            <p:nvPr/>
          </p:nvSpPr>
          <p:spPr bwMode="auto">
            <a:xfrm>
              <a:off x="5486400" y="6019800"/>
              <a:ext cx="457200" cy="0"/>
            </a:xfrm>
            <a:prstGeom prst="line">
              <a:avLst/>
            </a:prstGeom>
            <a:noFill/>
            <a:ln w="25400" cmpd="sng">
              <a:solidFill>
                <a:srgbClr val="843C0C"/>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3600" tIns="46800" rIns="93600" bIns="46800" anchor="ctr"/>
            <a:lstStyle/>
            <a:p>
              <a:endParaRPr lang="zh-CN" altLang="en-US"/>
            </a:p>
          </p:txBody>
        </p:sp>
      </p:grpSp>
      <p:grpSp>
        <p:nvGrpSpPr>
          <p:cNvPr id="4" name="组合 3"/>
          <p:cNvGrpSpPr/>
          <p:nvPr/>
        </p:nvGrpSpPr>
        <p:grpSpPr>
          <a:xfrm>
            <a:off x="7620000" y="2057400"/>
            <a:ext cx="2133600" cy="3849688"/>
            <a:chOff x="7620000" y="2057400"/>
            <a:chExt cx="2133600" cy="3849688"/>
          </a:xfrm>
        </p:grpSpPr>
        <p:sp>
          <p:nvSpPr>
            <p:cNvPr id="86019" name="Line 3"/>
            <p:cNvSpPr>
              <a:spLocks noChangeShapeType="1"/>
            </p:cNvSpPr>
            <p:nvPr/>
          </p:nvSpPr>
          <p:spPr bwMode="auto">
            <a:xfrm>
              <a:off x="7620000" y="5907088"/>
              <a:ext cx="762000" cy="0"/>
            </a:xfrm>
            <a:prstGeom prst="line">
              <a:avLst/>
            </a:prstGeom>
            <a:noFill/>
            <a:ln w="25400" cmpd="sng">
              <a:solidFill>
                <a:srgbClr val="843C0C"/>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3600" tIns="46800" rIns="93600" bIns="46800" anchor="ctr"/>
            <a:lstStyle/>
            <a:p>
              <a:endParaRPr lang="zh-CN" altLang="en-US"/>
            </a:p>
          </p:txBody>
        </p:sp>
        <p:sp>
          <p:nvSpPr>
            <p:cNvPr id="86020" name="Line 4"/>
            <p:cNvSpPr>
              <a:spLocks noChangeShapeType="1"/>
            </p:cNvSpPr>
            <p:nvPr/>
          </p:nvSpPr>
          <p:spPr bwMode="auto">
            <a:xfrm>
              <a:off x="7696200" y="2057400"/>
              <a:ext cx="609600" cy="0"/>
            </a:xfrm>
            <a:prstGeom prst="line">
              <a:avLst/>
            </a:prstGeom>
            <a:noFill/>
            <a:ln w="25400" cmpd="sng">
              <a:solidFill>
                <a:srgbClr val="843C0C"/>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3600" tIns="46800" rIns="93600" bIns="46800" anchor="ctr"/>
            <a:lstStyle/>
            <a:p>
              <a:endParaRPr lang="zh-CN" altLang="en-US"/>
            </a:p>
          </p:txBody>
        </p:sp>
        <p:sp>
          <p:nvSpPr>
            <p:cNvPr id="86038" name="Line 22"/>
            <p:cNvSpPr>
              <a:spLocks noChangeShapeType="1"/>
            </p:cNvSpPr>
            <p:nvPr/>
          </p:nvSpPr>
          <p:spPr bwMode="auto">
            <a:xfrm>
              <a:off x="7772400" y="3429000"/>
              <a:ext cx="685800" cy="0"/>
            </a:xfrm>
            <a:prstGeom prst="line">
              <a:avLst/>
            </a:prstGeom>
            <a:noFill/>
            <a:ln w="25400" cmpd="sng">
              <a:solidFill>
                <a:srgbClr val="843C0C"/>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3600" tIns="46800" rIns="93600" bIns="46800" anchor="ctr"/>
            <a:lstStyle/>
            <a:p>
              <a:endParaRPr lang="zh-CN" altLang="en-US"/>
            </a:p>
          </p:txBody>
        </p:sp>
        <p:sp>
          <p:nvSpPr>
            <p:cNvPr id="86040" name="Line 24"/>
            <p:cNvSpPr>
              <a:spLocks noChangeShapeType="1"/>
            </p:cNvSpPr>
            <p:nvPr/>
          </p:nvSpPr>
          <p:spPr bwMode="auto">
            <a:xfrm>
              <a:off x="7696200" y="4953000"/>
              <a:ext cx="2057400" cy="0"/>
            </a:xfrm>
            <a:prstGeom prst="line">
              <a:avLst/>
            </a:prstGeom>
            <a:noFill/>
            <a:ln w="25400" cmpd="sng">
              <a:solidFill>
                <a:srgbClr val="843C0C"/>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3600" tIns="46800" rIns="93600" bIns="46800" anchor="ctr"/>
            <a:lstStyle/>
            <a:p>
              <a:endParaRPr lang="zh-CN" altLang="en-US"/>
            </a:p>
          </p:txBody>
        </p:sp>
        <p:sp>
          <p:nvSpPr>
            <p:cNvPr id="86041" name="Line 25"/>
            <p:cNvSpPr>
              <a:spLocks noChangeShapeType="1"/>
            </p:cNvSpPr>
            <p:nvPr/>
          </p:nvSpPr>
          <p:spPr bwMode="auto">
            <a:xfrm flipV="1">
              <a:off x="9753600" y="4648200"/>
              <a:ext cx="0" cy="304800"/>
            </a:xfrm>
            <a:prstGeom prst="line">
              <a:avLst/>
            </a:prstGeom>
            <a:noFill/>
            <a:ln w="25400" cmpd="sng">
              <a:solidFill>
                <a:srgbClr val="843C0C"/>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3600" tIns="46800" rIns="93600" bIns="46800" anchor="ctr"/>
            <a:lstStyle/>
            <a:p>
              <a:endParaRPr lang="zh-CN" altLang="en-US"/>
            </a:p>
          </p:txBody>
        </p:sp>
      </p:grpSp>
      <p:grpSp>
        <p:nvGrpSpPr>
          <p:cNvPr id="5" name="组合 4"/>
          <p:cNvGrpSpPr/>
          <p:nvPr/>
        </p:nvGrpSpPr>
        <p:grpSpPr>
          <a:xfrm>
            <a:off x="9753600" y="2057400"/>
            <a:ext cx="533400" cy="3581400"/>
            <a:chOff x="9753600" y="2057400"/>
            <a:chExt cx="533400" cy="3581400"/>
          </a:xfrm>
        </p:grpSpPr>
        <p:sp>
          <p:nvSpPr>
            <p:cNvPr id="86018" name="Line 2"/>
            <p:cNvSpPr>
              <a:spLocks noChangeShapeType="1"/>
            </p:cNvSpPr>
            <p:nvPr/>
          </p:nvSpPr>
          <p:spPr bwMode="auto">
            <a:xfrm flipV="1">
              <a:off x="10287000" y="4648200"/>
              <a:ext cx="0" cy="990600"/>
            </a:xfrm>
            <a:prstGeom prst="line">
              <a:avLst/>
            </a:prstGeom>
            <a:noFill/>
            <a:ln w="25400" cmpd="sng">
              <a:solidFill>
                <a:srgbClr val="843C0C"/>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3600" tIns="46800" rIns="93600" bIns="46800" anchor="ctr"/>
            <a:lstStyle/>
            <a:p>
              <a:endParaRPr lang="zh-CN" altLang="en-US"/>
            </a:p>
          </p:txBody>
        </p:sp>
        <p:sp>
          <p:nvSpPr>
            <p:cNvPr id="86021" name="Line 5"/>
            <p:cNvSpPr>
              <a:spLocks noChangeShapeType="1"/>
            </p:cNvSpPr>
            <p:nvPr/>
          </p:nvSpPr>
          <p:spPr bwMode="auto">
            <a:xfrm>
              <a:off x="10058400" y="2057400"/>
              <a:ext cx="228600" cy="0"/>
            </a:xfrm>
            <a:prstGeom prst="line">
              <a:avLst/>
            </a:prstGeom>
            <a:noFill/>
            <a:ln w="25400" cmpd="sng">
              <a:solidFill>
                <a:srgbClr val="843C0C"/>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3600" tIns="46800" rIns="93600" bIns="46800" anchor="ctr"/>
            <a:lstStyle/>
            <a:p>
              <a:endParaRPr lang="zh-CN" altLang="en-US"/>
            </a:p>
          </p:txBody>
        </p:sp>
        <p:sp>
          <p:nvSpPr>
            <p:cNvPr id="86039" name="Line 23"/>
            <p:cNvSpPr>
              <a:spLocks noChangeShapeType="1"/>
            </p:cNvSpPr>
            <p:nvPr/>
          </p:nvSpPr>
          <p:spPr bwMode="auto">
            <a:xfrm>
              <a:off x="10287000" y="2057400"/>
              <a:ext cx="0" cy="1905000"/>
            </a:xfrm>
            <a:prstGeom prst="line">
              <a:avLst/>
            </a:prstGeom>
            <a:noFill/>
            <a:ln w="25400" cmpd="sng">
              <a:solidFill>
                <a:srgbClr val="843C0C"/>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3600" tIns="46800" rIns="93600" bIns="46800" anchor="ctr"/>
            <a:lstStyle/>
            <a:p>
              <a:endParaRPr lang="zh-CN" altLang="en-US"/>
            </a:p>
          </p:txBody>
        </p:sp>
        <p:sp>
          <p:nvSpPr>
            <p:cNvPr id="86042" name="Line 26"/>
            <p:cNvSpPr>
              <a:spLocks noChangeShapeType="1"/>
            </p:cNvSpPr>
            <p:nvPr/>
          </p:nvSpPr>
          <p:spPr bwMode="auto">
            <a:xfrm>
              <a:off x="9753600" y="3733800"/>
              <a:ext cx="0" cy="228600"/>
            </a:xfrm>
            <a:prstGeom prst="line">
              <a:avLst/>
            </a:prstGeom>
            <a:noFill/>
            <a:ln w="25400" cmpd="sng">
              <a:solidFill>
                <a:srgbClr val="843C0C"/>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3600" tIns="46800" rIns="93600" bIns="46800" anchor="ctr"/>
            <a:lstStyle/>
            <a:p>
              <a:endParaRPr lang="zh-CN" altLang="en-US"/>
            </a:p>
          </p:txBody>
        </p:sp>
      </p:grpSp>
      <p:sp>
        <p:nvSpPr>
          <p:cNvPr id="28" name="五边形 27"/>
          <p:cNvSpPr/>
          <p:nvPr/>
        </p:nvSpPr>
        <p:spPr>
          <a:xfrm rot="16200000">
            <a:off x="-1095775" y="3807243"/>
            <a:ext cx="5559844" cy="586957"/>
          </a:xfrm>
          <a:prstGeom prst="homePlate">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CN" altLang="en-US" sz="2800" b="1" dirty="0"/>
              <a:t>人体暴露方式的典型模式</a:t>
            </a:r>
            <a:endParaRPr lang="zh-CN" altLang="en-US" sz="2800" b="1"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86023"/>
                                            </p:tgtEl>
                                            <p:attrNameLst>
                                              <p:attrName>style.visibility</p:attrName>
                                            </p:attrNameLst>
                                          </p:cBhvr>
                                          <p:to>
                                            <p:strVal val="visible"/>
                                          </p:to>
                                        </p:set>
                                        <p:animEffect transition="in" filter="fade">
                                          <p:cBhvr>
                                            <p:cTn id="11" dur="1000"/>
                                            <p:tgtEl>
                                              <p:spTgt spid="86023"/>
                                            </p:tgtEl>
                                          </p:cBhvr>
                                        </p:animEffect>
                                        <p:anim calcmode="lin" valueType="num">
                                          <p:cBhvr>
                                            <p:cTn id="12" dur="1000" fill="hold"/>
                                            <p:tgtEl>
                                              <p:spTgt spid="86023"/>
                                            </p:tgtEl>
                                            <p:attrNameLst>
                                              <p:attrName>ppt_x</p:attrName>
                                            </p:attrNameLst>
                                          </p:cBhvr>
                                          <p:tavLst>
                                            <p:tav tm="0">
                                              <p:val>
                                                <p:strVal val="#ppt_x"/>
                                              </p:val>
                                            </p:tav>
                                            <p:tav tm="100000">
                                              <p:val>
                                                <p:strVal val="#ppt_x"/>
                                              </p:val>
                                            </p:tav>
                                          </p:tavLst>
                                        </p:anim>
                                        <p:anim calcmode="lin" valueType="num">
                                          <p:cBhvr>
                                            <p:cTn id="13" dur="1000" fill="hold"/>
                                            <p:tgtEl>
                                              <p:spTgt spid="8602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86024"/>
                                            </p:tgtEl>
                                            <p:attrNameLst>
                                              <p:attrName>style.visibility</p:attrName>
                                            </p:attrNameLst>
                                          </p:cBhvr>
                                          <p:to>
                                            <p:strVal val="visible"/>
                                          </p:to>
                                        </p:set>
                                        <p:animEffect transition="in" filter="fade">
                                          <p:cBhvr>
                                            <p:cTn id="16" dur="1000"/>
                                            <p:tgtEl>
                                              <p:spTgt spid="86024"/>
                                            </p:tgtEl>
                                          </p:cBhvr>
                                        </p:animEffect>
                                        <p:anim calcmode="lin" valueType="num">
                                          <p:cBhvr>
                                            <p:cTn id="17" dur="1000" fill="hold"/>
                                            <p:tgtEl>
                                              <p:spTgt spid="86024"/>
                                            </p:tgtEl>
                                            <p:attrNameLst>
                                              <p:attrName>ppt_x</p:attrName>
                                            </p:attrNameLst>
                                          </p:cBhvr>
                                          <p:tavLst>
                                            <p:tav tm="0">
                                              <p:val>
                                                <p:strVal val="#ppt_x"/>
                                              </p:val>
                                            </p:tav>
                                            <p:tav tm="100000">
                                              <p:val>
                                                <p:strVal val="#ppt_x"/>
                                              </p:val>
                                            </p:tav>
                                          </p:tavLst>
                                        </p:anim>
                                        <p:anim calcmode="lin" valueType="num">
                                          <p:cBhvr>
                                            <p:cTn id="18" dur="1000" fill="hold"/>
                                            <p:tgtEl>
                                              <p:spTgt spid="86024"/>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par>
                              <p:cTn id="23" fill="hold">
                                <p:stCondLst>
                                  <p:cond delay="2000"/>
                                </p:stCondLst>
                                <p:childTnLst>
                                  <p:par>
                                    <p:cTn id="24" presetID="2" presetClass="entr" presetSubtype="4" accel="50000" fill="hold" grpId="0" nodeType="afterEffect" p14:presetBounceEnd="50000">
                                      <p:stCondLst>
                                        <p:cond delay="0"/>
                                      </p:stCondLst>
                                      <p:childTnLst>
                                        <p:set>
                                          <p:cBhvr>
                                            <p:cTn id="25" dur="1" fill="hold">
                                              <p:stCondLst>
                                                <p:cond delay="0"/>
                                              </p:stCondLst>
                                            </p:cTn>
                                            <p:tgtEl>
                                              <p:spTgt spid="86025"/>
                                            </p:tgtEl>
                                            <p:attrNameLst>
                                              <p:attrName>style.visibility</p:attrName>
                                            </p:attrNameLst>
                                          </p:cBhvr>
                                          <p:to>
                                            <p:strVal val="visible"/>
                                          </p:to>
                                        </p:set>
                                        <p:anim calcmode="lin" valueType="num" p14:bounceEnd="50000">
                                          <p:cBhvr additive="base">
                                            <p:cTn id="26" dur="1000" fill="hold"/>
                                            <p:tgtEl>
                                              <p:spTgt spid="86025"/>
                                            </p:tgtEl>
                                            <p:attrNameLst>
                                              <p:attrName>ppt_x</p:attrName>
                                            </p:attrNameLst>
                                          </p:cBhvr>
                                          <p:tavLst>
                                            <p:tav tm="0">
                                              <p:val>
                                                <p:strVal val="#ppt_x"/>
                                              </p:val>
                                            </p:tav>
                                            <p:tav tm="100000">
                                              <p:val>
                                                <p:strVal val="#ppt_x"/>
                                              </p:val>
                                            </p:tav>
                                          </p:tavLst>
                                        </p:anim>
                                        <p:anim calcmode="lin" valueType="num" p14:bounceEnd="50000">
                                          <p:cBhvr additive="base">
                                            <p:cTn id="27" dur="1000" fill="hold"/>
                                            <p:tgtEl>
                                              <p:spTgt spid="86025"/>
                                            </p:tgtEl>
                                            <p:attrNameLst>
                                              <p:attrName>ppt_y</p:attrName>
                                            </p:attrNameLst>
                                          </p:cBhvr>
                                          <p:tavLst>
                                            <p:tav tm="0">
                                              <p:val>
                                                <p:strVal val="1+#ppt_h/2"/>
                                              </p:val>
                                            </p:tav>
                                            <p:tav tm="100000">
                                              <p:val>
                                                <p:strVal val="#ppt_y"/>
                                              </p:val>
                                            </p:tav>
                                          </p:tavLst>
                                        </p:anim>
                                      </p:childTnLst>
                                    </p:cTn>
                                  </p:par>
                                  <p:par>
                                    <p:cTn id="28" presetID="2" presetClass="entr" presetSubtype="4" accel="50000" fill="hold" grpId="0" nodeType="withEffect" p14:presetBounceEnd="50000">
                                      <p:stCondLst>
                                        <p:cond delay="0"/>
                                      </p:stCondLst>
                                      <p:childTnLst>
                                        <p:set>
                                          <p:cBhvr>
                                            <p:cTn id="29" dur="1" fill="hold">
                                              <p:stCondLst>
                                                <p:cond delay="0"/>
                                              </p:stCondLst>
                                            </p:cTn>
                                            <p:tgtEl>
                                              <p:spTgt spid="86027"/>
                                            </p:tgtEl>
                                            <p:attrNameLst>
                                              <p:attrName>style.visibility</p:attrName>
                                            </p:attrNameLst>
                                          </p:cBhvr>
                                          <p:to>
                                            <p:strVal val="visible"/>
                                          </p:to>
                                        </p:set>
                                        <p:anim calcmode="lin" valueType="num" p14:bounceEnd="50000">
                                          <p:cBhvr additive="base">
                                            <p:cTn id="30" dur="1000" fill="hold"/>
                                            <p:tgtEl>
                                              <p:spTgt spid="86027"/>
                                            </p:tgtEl>
                                            <p:attrNameLst>
                                              <p:attrName>ppt_x</p:attrName>
                                            </p:attrNameLst>
                                          </p:cBhvr>
                                          <p:tavLst>
                                            <p:tav tm="0">
                                              <p:val>
                                                <p:strVal val="#ppt_x"/>
                                              </p:val>
                                            </p:tav>
                                            <p:tav tm="100000">
                                              <p:val>
                                                <p:strVal val="#ppt_x"/>
                                              </p:val>
                                            </p:tav>
                                          </p:tavLst>
                                        </p:anim>
                                        <p:anim calcmode="lin" valueType="num" p14:bounceEnd="50000">
                                          <p:cBhvr additive="base">
                                            <p:cTn id="31" dur="1000" fill="hold"/>
                                            <p:tgtEl>
                                              <p:spTgt spid="86027"/>
                                            </p:tgtEl>
                                            <p:attrNameLst>
                                              <p:attrName>ppt_y</p:attrName>
                                            </p:attrNameLst>
                                          </p:cBhvr>
                                          <p:tavLst>
                                            <p:tav tm="0">
                                              <p:val>
                                                <p:strVal val="1+#ppt_h/2"/>
                                              </p:val>
                                            </p:tav>
                                            <p:tav tm="100000">
                                              <p:val>
                                                <p:strVal val="#ppt_y"/>
                                              </p:val>
                                            </p:tav>
                                          </p:tavLst>
                                        </p:anim>
                                      </p:childTnLst>
                                    </p:cTn>
                                  </p:par>
                                  <p:par>
                                    <p:cTn id="32" presetID="2" presetClass="entr" presetSubtype="4" accel="50000" fill="hold" grpId="0" nodeType="withEffect" p14:presetBounceEnd="50000">
                                      <p:stCondLst>
                                        <p:cond delay="0"/>
                                      </p:stCondLst>
                                      <p:childTnLst>
                                        <p:set>
                                          <p:cBhvr>
                                            <p:cTn id="33" dur="1" fill="hold">
                                              <p:stCondLst>
                                                <p:cond delay="0"/>
                                              </p:stCondLst>
                                            </p:cTn>
                                            <p:tgtEl>
                                              <p:spTgt spid="86030"/>
                                            </p:tgtEl>
                                            <p:attrNameLst>
                                              <p:attrName>style.visibility</p:attrName>
                                            </p:attrNameLst>
                                          </p:cBhvr>
                                          <p:to>
                                            <p:strVal val="visible"/>
                                          </p:to>
                                        </p:set>
                                        <p:anim calcmode="lin" valueType="num" p14:bounceEnd="50000">
                                          <p:cBhvr additive="base">
                                            <p:cTn id="34" dur="1000" fill="hold"/>
                                            <p:tgtEl>
                                              <p:spTgt spid="86030"/>
                                            </p:tgtEl>
                                            <p:attrNameLst>
                                              <p:attrName>ppt_x</p:attrName>
                                            </p:attrNameLst>
                                          </p:cBhvr>
                                          <p:tavLst>
                                            <p:tav tm="0">
                                              <p:val>
                                                <p:strVal val="#ppt_x"/>
                                              </p:val>
                                            </p:tav>
                                            <p:tav tm="100000">
                                              <p:val>
                                                <p:strVal val="#ppt_x"/>
                                              </p:val>
                                            </p:tav>
                                          </p:tavLst>
                                        </p:anim>
                                        <p:anim calcmode="lin" valueType="num" p14:bounceEnd="50000">
                                          <p:cBhvr additive="base">
                                            <p:cTn id="35" dur="1000" fill="hold"/>
                                            <p:tgtEl>
                                              <p:spTgt spid="86030"/>
                                            </p:tgtEl>
                                            <p:attrNameLst>
                                              <p:attrName>ppt_y</p:attrName>
                                            </p:attrNameLst>
                                          </p:cBhvr>
                                          <p:tavLst>
                                            <p:tav tm="0">
                                              <p:val>
                                                <p:strVal val="1+#ppt_h/2"/>
                                              </p:val>
                                            </p:tav>
                                            <p:tav tm="100000">
                                              <p:val>
                                                <p:strVal val="#ppt_y"/>
                                              </p:val>
                                            </p:tav>
                                          </p:tavLst>
                                        </p:anim>
                                      </p:childTnLst>
                                    </p:cTn>
                                  </p:par>
                                  <p:par>
                                    <p:cTn id="36" presetID="2" presetClass="entr" presetSubtype="4" accel="50000" fill="hold" grpId="0" nodeType="withEffect" p14:presetBounceEnd="50000">
                                      <p:stCondLst>
                                        <p:cond delay="0"/>
                                      </p:stCondLst>
                                      <p:childTnLst>
                                        <p:set>
                                          <p:cBhvr>
                                            <p:cTn id="37" dur="1" fill="hold">
                                              <p:stCondLst>
                                                <p:cond delay="0"/>
                                              </p:stCondLst>
                                            </p:cTn>
                                            <p:tgtEl>
                                              <p:spTgt spid="86031"/>
                                            </p:tgtEl>
                                            <p:attrNameLst>
                                              <p:attrName>style.visibility</p:attrName>
                                            </p:attrNameLst>
                                          </p:cBhvr>
                                          <p:to>
                                            <p:strVal val="visible"/>
                                          </p:to>
                                        </p:set>
                                        <p:anim calcmode="lin" valueType="num" p14:bounceEnd="50000">
                                          <p:cBhvr additive="base">
                                            <p:cTn id="38" dur="1000" fill="hold"/>
                                            <p:tgtEl>
                                              <p:spTgt spid="86031"/>
                                            </p:tgtEl>
                                            <p:attrNameLst>
                                              <p:attrName>ppt_x</p:attrName>
                                            </p:attrNameLst>
                                          </p:cBhvr>
                                          <p:tavLst>
                                            <p:tav tm="0">
                                              <p:val>
                                                <p:strVal val="#ppt_x"/>
                                              </p:val>
                                            </p:tav>
                                            <p:tav tm="100000">
                                              <p:val>
                                                <p:strVal val="#ppt_x"/>
                                              </p:val>
                                            </p:tav>
                                          </p:tavLst>
                                        </p:anim>
                                        <p:anim calcmode="lin" valueType="num" p14:bounceEnd="50000">
                                          <p:cBhvr additive="base">
                                            <p:cTn id="39" dur="1000" fill="hold"/>
                                            <p:tgtEl>
                                              <p:spTgt spid="86031"/>
                                            </p:tgtEl>
                                            <p:attrNameLst>
                                              <p:attrName>ppt_y</p:attrName>
                                            </p:attrNameLst>
                                          </p:cBhvr>
                                          <p:tavLst>
                                            <p:tav tm="0">
                                              <p:val>
                                                <p:strVal val="1+#ppt_h/2"/>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left)">
                                          <p:cBhvr>
                                            <p:cTn id="43" dur="500"/>
                                            <p:tgtEl>
                                              <p:spTgt spid="4"/>
                                            </p:tgtEl>
                                          </p:cBhvr>
                                        </p:animEffect>
                                      </p:childTnLst>
                                    </p:cTn>
                                  </p:par>
                                </p:childTnLst>
                              </p:cTn>
                            </p:par>
                            <p:par>
                              <p:cTn id="44" fill="hold">
                                <p:stCondLst>
                                  <p:cond delay="3500"/>
                                </p:stCondLst>
                                <p:childTnLst>
                                  <p:par>
                                    <p:cTn id="45" presetID="2" presetClass="entr" presetSubtype="2" accel="50000" fill="hold" grpId="0" nodeType="afterEffect" p14:presetBounceEnd="50000">
                                      <p:stCondLst>
                                        <p:cond delay="0"/>
                                      </p:stCondLst>
                                      <p:childTnLst>
                                        <p:set>
                                          <p:cBhvr>
                                            <p:cTn id="46" dur="1" fill="hold">
                                              <p:stCondLst>
                                                <p:cond delay="0"/>
                                              </p:stCondLst>
                                            </p:cTn>
                                            <p:tgtEl>
                                              <p:spTgt spid="86029"/>
                                            </p:tgtEl>
                                            <p:attrNameLst>
                                              <p:attrName>style.visibility</p:attrName>
                                            </p:attrNameLst>
                                          </p:cBhvr>
                                          <p:to>
                                            <p:strVal val="visible"/>
                                          </p:to>
                                        </p:set>
                                        <p:anim calcmode="lin" valueType="num" p14:bounceEnd="50000">
                                          <p:cBhvr additive="base">
                                            <p:cTn id="47" dur="1000" fill="hold"/>
                                            <p:tgtEl>
                                              <p:spTgt spid="86029"/>
                                            </p:tgtEl>
                                            <p:attrNameLst>
                                              <p:attrName>ppt_x</p:attrName>
                                            </p:attrNameLst>
                                          </p:cBhvr>
                                          <p:tavLst>
                                            <p:tav tm="0">
                                              <p:val>
                                                <p:strVal val="1+#ppt_w/2"/>
                                              </p:val>
                                            </p:tav>
                                            <p:tav tm="100000">
                                              <p:val>
                                                <p:strVal val="#ppt_x"/>
                                              </p:val>
                                            </p:tav>
                                          </p:tavLst>
                                        </p:anim>
                                        <p:anim calcmode="lin" valueType="num" p14:bounceEnd="50000">
                                          <p:cBhvr additive="base">
                                            <p:cTn id="48" dur="1000" fill="hold"/>
                                            <p:tgtEl>
                                              <p:spTgt spid="86029"/>
                                            </p:tgtEl>
                                            <p:attrNameLst>
                                              <p:attrName>ppt_y</p:attrName>
                                            </p:attrNameLst>
                                          </p:cBhvr>
                                          <p:tavLst>
                                            <p:tav tm="0">
                                              <p:val>
                                                <p:strVal val="#ppt_y"/>
                                              </p:val>
                                            </p:tav>
                                            <p:tav tm="100000">
                                              <p:val>
                                                <p:strVal val="#ppt_y"/>
                                              </p:val>
                                            </p:tav>
                                          </p:tavLst>
                                        </p:anim>
                                      </p:childTnLst>
                                    </p:cTn>
                                  </p:par>
                                  <p:par>
                                    <p:cTn id="49" presetID="2" presetClass="entr" presetSubtype="2" accel="50000" fill="hold" grpId="0" nodeType="withEffect" p14:presetBounceEnd="50000">
                                      <p:stCondLst>
                                        <p:cond delay="0"/>
                                      </p:stCondLst>
                                      <p:childTnLst>
                                        <p:set>
                                          <p:cBhvr>
                                            <p:cTn id="50" dur="1" fill="hold">
                                              <p:stCondLst>
                                                <p:cond delay="0"/>
                                              </p:stCondLst>
                                            </p:cTn>
                                            <p:tgtEl>
                                              <p:spTgt spid="86028"/>
                                            </p:tgtEl>
                                            <p:attrNameLst>
                                              <p:attrName>style.visibility</p:attrName>
                                            </p:attrNameLst>
                                          </p:cBhvr>
                                          <p:to>
                                            <p:strVal val="visible"/>
                                          </p:to>
                                        </p:set>
                                        <p:anim calcmode="lin" valueType="num" p14:bounceEnd="50000">
                                          <p:cBhvr additive="base">
                                            <p:cTn id="51" dur="1000" fill="hold"/>
                                            <p:tgtEl>
                                              <p:spTgt spid="86028"/>
                                            </p:tgtEl>
                                            <p:attrNameLst>
                                              <p:attrName>ppt_x</p:attrName>
                                            </p:attrNameLst>
                                          </p:cBhvr>
                                          <p:tavLst>
                                            <p:tav tm="0">
                                              <p:val>
                                                <p:strVal val="1+#ppt_w/2"/>
                                              </p:val>
                                            </p:tav>
                                            <p:tav tm="100000">
                                              <p:val>
                                                <p:strVal val="#ppt_x"/>
                                              </p:val>
                                            </p:tav>
                                          </p:tavLst>
                                        </p:anim>
                                        <p:anim calcmode="lin" valueType="num" p14:bounceEnd="50000">
                                          <p:cBhvr additive="base">
                                            <p:cTn id="52" dur="1000" fill="hold"/>
                                            <p:tgtEl>
                                              <p:spTgt spid="86028"/>
                                            </p:tgtEl>
                                            <p:attrNameLst>
                                              <p:attrName>ppt_y</p:attrName>
                                            </p:attrNameLst>
                                          </p:cBhvr>
                                          <p:tavLst>
                                            <p:tav tm="0">
                                              <p:val>
                                                <p:strVal val="#ppt_y"/>
                                              </p:val>
                                            </p:tav>
                                            <p:tav tm="100000">
                                              <p:val>
                                                <p:strVal val="#ppt_y"/>
                                              </p:val>
                                            </p:tav>
                                          </p:tavLst>
                                        </p:anim>
                                      </p:childTnLst>
                                    </p:cTn>
                                  </p:par>
                                  <p:par>
                                    <p:cTn id="53" presetID="2" presetClass="entr" presetSubtype="2" accel="50000" fill="hold" grpId="0" nodeType="withEffect" p14:presetBounceEnd="50000">
                                      <p:stCondLst>
                                        <p:cond delay="0"/>
                                      </p:stCondLst>
                                      <p:childTnLst>
                                        <p:set>
                                          <p:cBhvr>
                                            <p:cTn id="54" dur="1" fill="hold">
                                              <p:stCondLst>
                                                <p:cond delay="0"/>
                                              </p:stCondLst>
                                            </p:cTn>
                                            <p:tgtEl>
                                              <p:spTgt spid="86026"/>
                                            </p:tgtEl>
                                            <p:attrNameLst>
                                              <p:attrName>style.visibility</p:attrName>
                                            </p:attrNameLst>
                                          </p:cBhvr>
                                          <p:to>
                                            <p:strVal val="visible"/>
                                          </p:to>
                                        </p:set>
                                        <p:anim calcmode="lin" valueType="num" p14:bounceEnd="50000">
                                          <p:cBhvr additive="base">
                                            <p:cTn id="55" dur="1000" fill="hold"/>
                                            <p:tgtEl>
                                              <p:spTgt spid="86026"/>
                                            </p:tgtEl>
                                            <p:attrNameLst>
                                              <p:attrName>ppt_x</p:attrName>
                                            </p:attrNameLst>
                                          </p:cBhvr>
                                          <p:tavLst>
                                            <p:tav tm="0">
                                              <p:val>
                                                <p:strVal val="1+#ppt_w/2"/>
                                              </p:val>
                                            </p:tav>
                                            <p:tav tm="100000">
                                              <p:val>
                                                <p:strVal val="#ppt_x"/>
                                              </p:val>
                                            </p:tav>
                                          </p:tavLst>
                                        </p:anim>
                                        <p:anim calcmode="lin" valueType="num" p14:bounceEnd="50000">
                                          <p:cBhvr additive="base">
                                            <p:cTn id="56" dur="1000" fill="hold"/>
                                            <p:tgtEl>
                                              <p:spTgt spid="86026"/>
                                            </p:tgtEl>
                                            <p:attrNameLst>
                                              <p:attrName>ppt_y</p:attrName>
                                            </p:attrNameLst>
                                          </p:cBhvr>
                                          <p:tavLst>
                                            <p:tav tm="0">
                                              <p:val>
                                                <p:strVal val="#ppt_y"/>
                                              </p:val>
                                            </p:tav>
                                            <p:tav tm="100000">
                                              <p:val>
                                                <p:strVal val="#ppt_y"/>
                                              </p:val>
                                            </p:tav>
                                          </p:tavLst>
                                        </p:anim>
                                      </p:childTnLst>
                                    </p:cTn>
                                  </p:par>
                                  <p:par>
                                    <p:cTn id="57" presetID="2" presetClass="entr" presetSubtype="2" accel="50000" fill="hold" grpId="0" nodeType="withEffect" p14:presetBounceEnd="50000">
                                      <p:stCondLst>
                                        <p:cond delay="0"/>
                                      </p:stCondLst>
                                      <p:childTnLst>
                                        <p:set>
                                          <p:cBhvr>
                                            <p:cTn id="58" dur="1" fill="hold">
                                              <p:stCondLst>
                                                <p:cond delay="0"/>
                                              </p:stCondLst>
                                            </p:cTn>
                                            <p:tgtEl>
                                              <p:spTgt spid="86032"/>
                                            </p:tgtEl>
                                            <p:attrNameLst>
                                              <p:attrName>style.visibility</p:attrName>
                                            </p:attrNameLst>
                                          </p:cBhvr>
                                          <p:to>
                                            <p:strVal val="visible"/>
                                          </p:to>
                                        </p:set>
                                        <p:anim calcmode="lin" valueType="num" p14:bounceEnd="50000">
                                          <p:cBhvr additive="base">
                                            <p:cTn id="59" dur="1000" fill="hold"/>
                                            <p:tgtEl>
                                              <p:spTgt spid="86032"/>
                                            </p:tgtEl>
                                            <p:attrNameLst>
                                              <p:attrName>ppt_x</p:attrName>
                                            </p:attrNameLst>
                                          </p:cBhvr>
                                          <p:tavLst>
                                            <p:tav tm="0">
                                              <p:val>
                                                <p:strVal val="1+#ppt_w/2"/>
                                              </p:val>
                                            </p:tav>
                                            <p:tav tm="100000">
                                              <p:val>
                                                <p:strVal val="#ppt_x"/>
                                              </p:val>
                                            </p:tav>
                                          </p:tavLst>
                                        </p:anim>
                                        <p:anim calcmode="lin" valueType="num" p14:bounceEnd="50000">
                                          <p:cBhvr additive="base">
                                            <p:cTn id="60" dur="1000" fill="hold"/>
                                            <p:tgtEl>
                                              <p:spTgt spid="86032"/>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16" presetClass="entr" presetSubtype="26" fill="hold" nodeType="afterEffect">
                                      <p:stCondLst>
                                        <p:cond delay="0"/>
                                      </p:stCondLst>
                                      <p:childTnLst>
                                        <p:set>
                                          <p:cBhvr>
                                            <p:cTn id="63" dur="1" fill="hold">
                                              <p:stCondLst>
                                                <p:cond delay="0"/>
                                              </p:stCondLst>
                                            </p:cTn>
                                            <p:tgtEl>
                                              <p:spTgt spid="5"/>
                                            </p:tgtEl>
                                            <p:attrNameLst>
                                              <p:attrName>style.visibility</p:attrName>
                                            </p:attrNameLst>
                                          </p:cBhvr>
                                          <p:to>
                                            <p:strVal val="visible"/>
                                          </p:to>
                                        </p:set>
                                        <p:animEffect transition="in" filter="barn(inHorizontal)">
                                          <p:cBhvr>
                                            <p:cTn id="6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3" grpId="0" animBg="1"/>
          <p:bldP spid="86024" grpId="0" animBg="1"/>
          <p:bldP spid="86025" grpId="0" animBg="1"/>
          <p:bldP spid="86026" grpId="0" animBg="1"/>
          <p:bldP spid="86027" grpId="0" animBg="1"/>
          <p:bldP spid="86028" grpId="0" animBg="1"/>
          <p:bldP spid="86029" grpId="0" animBg="1"/>
          <p:bldP spid="86030" grpId="0" animBg="1"/>
          <p:bldP spid="86031" grpId="0" animBg="1"/>
          <p:bldP spid="86032" grpId="0" animBg="1"/>
          <p:bldP spid="28"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86023"/>
                                            </p:tgtEl>
                                            <p:attrNameLst>
                                              <p:attrName>style.visibility</p:attrName>
                                            </p:attrNameLst>
                                          </p:cBhvr>
                                          <p:to>
                                            <p:strVal val="visible"/>
                                          </p:to>
                                        </p:set>
                                        <p:animEffect transition="in" filter="fade">
                                          <p:cBhvr>
                                            <p:cTn id="11" dur="1000"/>
                                            <p:tgtEl>
                                              <p:spTgt spid="86023"/>
                                            </p:tgtEl>
                                          </p:cBhvr>
                                        </p:animEffect>
                                        <p:anim calcmode="lin" valueType="num">
                                          <p:cBhvr>
                                            <p:cTn id="12" dur="1000" fill="hold"/>
                                            <p:tgtEl>
                                              <p:spTgt spid="86023"/>
                                            </p:tgtEl>
                                            <p:attrNameLst>
                                              <p:attrName>ppt_x</p:attrName>
                                            </p:attrNameLst>
                                          </p:cBhvr>
                                          <p:tavLst>
                                            <p:tav tm="0">
                                              <p:val>
                                                <p:strVal val="#ppt_x"/>
                                              </p:val>
                                            </p:tav>
                                            <p:tav tm="100000">
                                              <p:val>
                                                <p:strVal val="#ppt_x"/>
                                              </p:val>
                                            </p:tav>
                                          </p:tavLst>
                                        </p:anim>
                                        <p:anim calcmode="lin" valueType="num">
                                          <p:cBhvr>
                                            <p:cTn id="13" dur="1000" fill="hold"/>
                                            <p:tgtEl>
                                              <p:spTgt spid="8602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86024"/>
                                            </p:tgtEl>
                                            <p:attrNameLst>
                                              <p:attrName>style.visibility</p:attrName>
                                            </p:attrNameLst>
                                          </p:cBhvr>
                                          <p:to>
                                            <p:strVal val="visible"/>
                                          </p:to>
                                        </p:set>
                                        <p:animEffect transition="in" filter="fade">
                                          <p:cBhvr>
                                            <p:cTn id="16" dur="1000"/>
                                            <p:tgtEl>
                                              <p:spTgt spid="86024"/>
                                            </p:tgtEl>
                                          </p:cBhvr>
                                        </p:animEffect>
                                        <p:anim calcmode="lin" valueType="num">
                                          <p:cBhvr>
                                            <p:cTn id="17" dur="1000" fill="hold"/>
                                            <p:tgtEl>
                                              <p:spTgt spid="86024"/>
                                            </p:tgtEl>
                                            <p:attrNameLst>
                                              <p:attrName>ppt_x</p:attrName>
                                            </p:attrNameLst>
                                          </p:cBhvr>
                                          <p:tavLst>
                                            <p:tav tm="0">
                                              <p:val>
                                                <p:strVal val="#ppt_x"/>
                                              </p:val>
                                            </p:tav>
                                            <p:tav tm="100000">
                                              <p:val>
                                                <p:strVal val="#ppt_x"/>
                                              </p:val>
                                            </p:tav>
                                          </p:tavLst>
                                        </p:anim>
                                        <p:anim calcmode="lin" valueType="num">
                                          <p:cBhvr>
                                            <p:cTn id="18" dur="1000" fill="hold"/>
                                            <p:tgtEl>
                                              <p:spTgt spid="86024"/>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par>
                              <p:cTn id="23" fill="hold">
                                <p:stCondLst>
                                  <p:cond delay="2000"/>
                                </p:stCondLst>
                                <p:childTnLst>
                                  <p:par>
                                    <p:cTn id="24" presetID="2" presetClass="entr" presetSubtype="4" accel="50000" fill="hold" grpId="0" nodeType="afterEffect">
                                      <p:stCondLst>
                                        <p:cond delay="0"/>
                                      </p:stCondLst>
                                      <p:childTnLst>
                                        <p:set>
                                          <p:cBhvr>
                                            <p:cTn id="25" dur="1" fill="hold">
                                              <p:stCondLst>
                                                <p:cond delay="0"/>
                                              </p:stCondLst>
                                            </p:cTn>
                                            <p:tgtEl>
                                              <p:spTgt spid="86025"/>
                                            </p:tgtEl>
                                            <p:attrNameLst>
                                              <p:attrName>style.visibility</p:attrName>
                                            </p:attrNameLst>
                                          </p:cBhvr>
                                          <p:to>
                                            <p:strVal val="visible"/>
                                          </p:to>
                                        </p:set>
                                        <p:anim calcmode="lin" valueType="num">
                                          <p:cBhvr additive="base">
                                            <p:cTn id="26" dur="1000" fill="hold"/>
                                            <p:tgtEl>
                                              <p:spTgt spid="86025"/>
                                            </p:tgtEl>
                                            <p:attrNameLst>
                                              <p:attrName>ppt_x</p:attrName>
                                            </p:attrNameLst>
                                          </p:cBhvr>
                                          <p:tavLst>
                                            <p:tav tm="0">
                                              <p:val>
                                                <p:strVal val="#ppt_x"/>
                                              </p:val>
                                            </p:tav>
                                            <p:tav tm="100000">
                                              <p:val>
                                                <p:strVal val="#ppt_x"/>
                                              </p:val>
                                            </p:tav>
                                          </p:tavLst>
                                        </p:anim>
                                        <p:anim calcmode="lin" valueType="num">
                                          <p:cBhvr additive="base">
                                            <p:cTn id="27" dur="1000" fill="hold"/>
                                            <p:tgtEl>
                                              <p:spTgt spid="86025"/>
                                            </p:tgtEl>
                                            <p:attrNameLst>
                                              <p:attrName>ppt_y</p:attrName>
                                            </p:attrNameLst>
                                          </p:cBhvr>
                                          <p:tavLst>
                                            <p:tav tm="0">
                                              <p:val>
                                                <p:strVal val="1+#ppt_h/2"/>
                                              </p:val>
                                            </p:tav>
                                            <p:tav tm="100000">
                                              <p:val>
                                                <p:strVal val="#ppt_y"/>
                                              </p:val>
                                            </p:tav>
                                          </p:tavLst>
                                        </p:anim>
                                      </p:childTnLst>
                                    </p:cTn>
                                  </p:par>
                                  <p:par>
                                    <p:cTn id="28" presetID="2" presetClass="entr" presetSubtype="4" accel="50000" fill="hold" grpId="0" nodeType="withEffect">
                                      <p:stCondLst>
                                        <p:cond delay="0"/>
                                      </p:stCondLst>
                                      <p:childTnLst>
                                        <p:set>
                                          <p:cBhvr>
                                            <p:cTn id="29" dur="1" fill="hold">
                                              <p:stCondLst>
                                                <p:cond delay="0"/>
                                              </p:stCondLst>
                                            </p:cTn>
                                            <p:tgtEl>
                                              <p:spTgt spid="86027"/>
                                            </p:tgtEl>
                                            <p:attrNameLst>
                                              <p:attrName>style.visibility</p:attrName>
                                            </p:attrNameLst>
                                          </p:cBhvr>
                                          <p:to>
                                            <p:strVal val="visible"/>
                                          </p:to>
                                        </p:set>
                                        <p:anim calcmode="lin" valueType="num">
                                          <p:cBhvr additive="base">
                                            <p:cTn id="30" dur="1000" fill="hold"/>
                                            <p:tgtEl>
                                              <p:spTgt spid="86027"/>
                                            </p:tgtEl>
                                            <p:attrNameLst>
                                              <p:attrName>ppt_x</p:attrName>
                                            </p:attrNameLst>
                                          </p:cBhvr>
                                          <p:tavLst>
                                            <p:tav tm="0">
                                              <p:val>
                                                <p:strVal val="#ppt_x"/>
                                              </p:val>
                                            </p:tav>
                                            <p:tav tm="100000">
                                              <p:val>
                                                <p:strVal val="#ppt_x"/>
                                              </p:val>
                                            </p:tav>
                                          </p:tavLst>
                                        </p:anim>
                                        <p:anim calcmode="lin" valueType="num">
                                          <p:cBhvr additive="base">
                                            <p:cTn id="31" dur="1000" fill="hold"/>
                                            <p:tgtEl>
                                              <p:spTgt spid="86027"/>
                                            </p:tgtEl>
                                            <p:attrNameLst>
                                              <p:attrName>ppt_y</p:attrName>
                                            </p:attrNameLst>
                                          </p:cBhvr>
                                          <p:tavLst>
                                            <p:tav tm="0">
                                              <p:val>
                                                <p:strVal val="1+#ppt_h/2"/>
                                              </p:val>
                                            </p:tav>
                                            <p:tav tm="100000">
                                              <p:val>
                                                <p:strVal val="#ppt_y"/>
                                              </p:val>
                                            </p:tav>
                                          </p:tavLst>
                                        </p:anim>
                                      </p:childTnLst>
                                    </p:cTn>
                                  </p:par>
                                  <p:par>
                                    <p:cTn id="32" presetID="2" presetClass="entr" presetSubtype="4" accel="50000" fill="hold" grpId="0" nodeType="withEffect">
                                      <p:stCondLst>
                                        <p:cond delay="0"/>
                                      </p:stCondLst>
                                      <p:childTnLst>
                                        <p:set>
                                          <p:cBhvr>
                                            <p:cTn id="33" dur="1" fill="hold">
                                              <p:stCondLst>
                                                <p:cond delay="0"/>
                                              </p:stCondLst>
                                            </p:cTn>
                                            <p:tgtEl>
                                              <p:spTgt spid="86030"/>
                                            </p:tgtEl>
                                            <p:attrNameLst>
                                              <p:attrName>style.visibility</p:attrName>
                                            </p:attrNameLst>
                                          </p:cBhvr>
                                          <p:to>
                                            <p:strVal val="visible"/>
                                          </p:to>
                                        </p:set>
                                        <p:anim calcmode="lin" valueType="num">
                                          <p:cBhvr additive="base">
                                            <p:cTn id="34" dur="1000" fill="hold"/>
                                            <p:tgtEl>
                                              <p:spTgt spid="86030"/>
                                            </p:tgtEl>
                                            <p:attrNameLst>
                                              <p:attrName>ppt_x</p:attrName>
                                            </p:attrNameLst>
                                          </p:cBhvr>
                                          <p:tavLst>
                                            <p:tav tm="0">
                                              <p:val>
                                                <p:strVal val="#ppt_x"/>
                                              </p:val>
                                            </p:tav>
                                            <p:tav tm="100000">
                                              <p:val>
                                                <p:strVal val="#ppt_x"/>
                                              </p:val>
                                            </p:tav>
                                          </p:tavLst>
                                        </p:anim>
                                        <p:anim calcmode="lin" valueType="num">
                                          <p:cBhvr additive="base">
                                            <p:cTn id="35" dur="1000" fill="hold"/>
                                            <p:tgtEl>
                                              <p:spTgt spid="86030"/>
                                            </p:tgtEl>
                                            <p:attrNameLst>
                                              <p:attrName>ppt_y</p:attrName>
                                            </p:attrNameLst>
                                          </p:cBhvr>
                                          <p:tavLst>
                                            <p:tav tm="0">
                                              <p:val>
                                                <p:strVal val="1+#ppt_h/2"/>
                                              </p:val>
                                            </p:tav>
                                            <p:tav tm="100000">
                                              <p:val>
                                                <p:strVal val="#ppt_y"/>
                                              </p:val>
                                            </p:tav>
                                          </p:tavLst>
                                        </p:anim>
                                      </p:childTnLst>
                                    </p:cTn>
                                  </p:par>
                                  <p:par>
                                    <p:cTn id="36" presetID="2" presetClass="entr" presetSubtype="4" accel="50000" fill="hold" grpId="0" nodeType="withEffect">
                                      <p:stCondLst>
                                        <p:cond delay="0"/>
                                      </p:stCondLst>
                                      <p:childTnLst>
                                        <p:set>
                                          <p:cBhvr>
                                            <p:cTn id="37" dur="1" fill="hold">
                                              <p:stCondLst>
                                                <p:cond delay="0"/>
                                              </p:stCondLst>
                                            </p:cTn>
                                            <p:tgtEl>
                                              <p:spTgt spid="86031"/>
                                            </p:tgtEl>
                                            <p:attrNameLst>
                                              <p:attrName>style.visibility</p:attrName>
                                            </p:attrNameLst>
                                          </p:cBhvr>
                                          <p:to>
                                            <p:strVal val="visible"/>
                                          </p:to>
                                        </p:set>
                                        <p:anim calcmode="lin" valueType="num">
                                          <p:cBhvr additive="base">
                                            <p:cTn id="38" dur="1000" fill="hold"/>
                                            <p:tgtEl>
                                              <p:spTgt spid="86031"/>
                                            </p:tgtEl>
                                            <p:attrNameLst>
                                              <p:attrName>ppt_x</p:attrName>
                                            </p:attrNameLst>
                                          </p:cBhvr>
                                          <p:tavLst>
                                            <p:tav tm="0">
                                              <p:val>
                                                <p:strVal val="#ppt_x"/>
                                              </p:val>
                                            </p:tav>
                                            <p:tav tm="100000">
                                              <p:val>
                                                <p:strVal val="#ppt_x"/>
                                              </p:val>
                                            </p:tav>
                                          </p:tavLst>
                                        </p:anim>
                                        <p:anim calcmode="lin" valueType="num">
                                          <p:cBhvr additive="base">
                                            <p:cTn id="39" dur="1000" fill="hold"/>
                                            <p:tgtEl>
                                              <p:spTgt spid="86031"/>
                                            </p:tgtEl>
                                            <p:attrNameLst>
                                              <p:attrName>ppt_y</p:attrName>
                                            </p:attrNameLst>
                                          </p:cBhvr>
                                          <p:tavLst>
                                            <p:tav tm="0">
                                              <p:val>
                                                <p:strVal val="1+#ppt_h/2"/>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left)">
                                          <p:cBhvr>
                                            <p:cTn id="43" dur="500"/>
                                            <p:tgtEl>
                                              <p:spTgt spid="4"/>
                                            </p:tgtEl>
                                          </p:cBhvr>
                                        </p:animEffect>
                                      </p:childTnLst>
                                    </p:cTn>
                                  </p:par>
                                </p:childTnLst>
                              </p:cTn>
                            </p:par>
                            <p:par>
                              <p:cTn id="44" fill="hold">
                                <p:stCondLst>
                                  <p:cond delay="3500"/>
                                </p:stCondLst>
                                <p:childTnLst>
                                  <p:par>
                                    <p:cTn id="45" presetID="2" presetClass="entr" presetSubtype="2" accel="50000" fill="hold" grpId="0" nodeType="afterEffect">
                                      <p:stCondLst>
                                        <p:cond delay="0"/>
                                      </p:stCondLst>
                                      <p:childTnLst>
                                        <p:set>
                                          <p:cBhvr>
                                            <p:cTn id="46" dur="1" fill="hold">
                                              <p:stCondLst>
                                                <p:cond delay="0"/>
                                              </p:stCondLst>
                                            </p:cTn>
                                            <p:tgtEl>
                                              <p:spTgt spid="86029"/>
                                            </p:tgtEl>
                                            <p:attrNameLst>
                                              <p:attrName>style.visibility</p:attrName>
                                            </p:attrNameLst>
                                          </p:cBhvr>
                                          <p:to>
                                            <p:strVal val="visible"/>
                                          </p:to>
                                        </p:set>
                                        <p:anim calcmode="lin" valueType="num">
                                          <p:cBhvr additive="base">
                                            <p:cTn id="47" dur="1000" fill="hold"/>
                                            <p:tgtEl>
                                              <p:spTgt spid="86029"/>
                                            </p:tgtEl>
                                            <p:attrNameLst>
                                              <p:attrName>ppt_x</p:attrName>
                                            </p:attrNameLst>
                                          </p:cBhvr>
                                          <p:tavLst>
                                            <p:tav tm="0">
                                              <p:val>
                                                <p:strVal val="1+#ppt_w/2"/>
                                              </p:val>
                                            </p:tav>
                                            <p:tav tm="100000">
                                              <p:val>
                                                <p:strVal val="#ppt_x"/>
                                              </p:val>
                                            </p:tav>
                                          </p:tavLst>
                                        </p:anim>
                                        <p:anim calcmode="lin" valueType="num">
                                          <p:cBhvr additive="base">
                                            <p:cTn id="48" dur="1000" fill="hold"/>
                                            <p:tgtEl>
                                              <p:spTgt spid="86029"/>
                                            </p:tgtEl>
                                            <p:attrNameLst>
                                              <p:attrName>ppt_y</p:attrName>
                                            </p:attrNameLst>
                                          </p:cBhvr>
                                          <p:tavLst>
                                            <p:tav tm="0">
                                              <p:val>
                                                <p:strVal val="#ppt_y"/>
                                              </p:val>
                                            </p:tav>
                                            <p:tav tm="100000">
                                              <p:val>
                                                <p:strVal val="#ppt_y"/>
                                              </p:val>
                                            </p:tav>
                                          </p:tavLst>
                                        </p:anim>
                                      </p:childTnLst>
                                    </p:cTn>
                                  </p:par>
                                  <p:par>
                                    <p:cTn id="49" presetID="2" presetClass="entr" presetSubtype="2" accel="50000" fill="hold" grpId="0" nodeType="withEffect">
                                      <p:stCondLst>
                                        <p:cond delay="0"/>
                                      </p:stCondLst>
                                      <p:childTnLst>
                                        <p:set>
                                          <p:cBhvr>
                                            <p:cTn id="50" dur="1" fill="hold">
                                              <p:stCondLst>
                                                <p:cond delay="0"/>
                                              </p:stCondLst>
                                            </p:cTn>
                                            <p:tgtEl>
                                              <p:spTgt spid="86028"/>
                                            </p:tgtEl>
                                            <p:attrNameLst>
                                              <p:attrName>style.visibility</p:attrName>
                                            </p:attrNameLst>
                                          </p:cBhvr>
                                          <p:to>
                                            <p:strVal val="visible"/>
                                          </p:to>
                                        </p:set>
                                        <p:anim calcmode="lin" valueType="num">
                                          <p:cBhvr additive="base">
                                            <p:cTn id="51" dur="1000" fill="hold"/>
                                            <p:tgtEl>
                                              <p:spTgt spid="86028"/>
                                            </p:tgtEl>
                                            <p:attrNameLst>
                                              <p:attrName>ppt_x</p:attrName>
                                            </p:attrNameLst>
                                          </p:cBhvr>
                                          <p:tavLst>
                                            <p:tav tm="0">
                                              <p:val>
                                                <p:strVal val="1+#ppt_w/2"/>
                                              </p:val>
                                            </p:tav>
                                            <p:tav tm="100000">
                                              <p:val>
                                                <p:strVal val="#ppt_x"/>
                                              </p:val>
                                            </p:tav>
                                          </p:tavLst>
                                        </p:anim>
                                        <p:anim calcmode="lin" valueType="num">
                                          <p:cBhvr additive="base">
                                            <p:cTn id="52" dur="1000" fill="hold"/>
                                            <p:tgtEl>
                                              <p:spTgt spid="86028"/>
                                            </p:tgtEl>
                                            <p:attrNameLst>
                                              <p:attrName>ppt_y</p:attrName>
                                            </p:attrNameLst>
                                          </p:cBhvr>
                                          <p:tavLst>
                                            <p:tav tm="0">
                                              <p:val>
                                                <p:strVal val="#ppt_y"/>
                                              </p:val>
                                            </p:tav>
                                            <p:tav tm="100000">
                                              <p:val>
                                                <p:strVal val="#ppt_y"/>
                                              </p:val>
                                            </p:tav>
                                          </p:tavLst>
                                        </p:anim>
                                      </p:childTnLst>
                                    </p:cTn>
                                  </p:par>
                                  <p:par>
                                    <p:cTn id="53" presetID="2" presetClass="entr" presetSubtype="2" accel="50000" fill="hold" grpId="0" nodeType="withEffect">
                                      <p:stCondLst>
                                        <p:cond delay="0"/>
                                      </p:stCondLst>
                                      <p:childTnLst>
                                        <p:set>
                                          <p:cBhvr>
                                            <p:cTn id="54" dur="1" fill="hold">
                                              <p:stCondLst>
                                                <p:cond delay="0"/>
                                              </p:stCondLst>
                                            </p:cTn>
                                            <p:tgtEl>
                                              <p:spTgt spid="86026"/>
                                            </p:tgtEl>
                                            <p:attrNameLst>
                                              <p:attrName>style.visibility</p:attrName>
                                            </p:attrNameLst>
                                          </p:cBhvr>
                                          <p:to>
                                            <p:strVal val="visible"/>
                                          </p:to>
                                        </p:set>
                                        <p:anim calcmode="lin" valueType="num">
                                          <p:cBhvr additive="base">
                                            <p:cTn id="55" dur="1000" fill="hold"/>
                                            <p:tgtEl>
                                              <p:spTgt spid="86026"/>
                                            </p:tgtEl>
                                            <p:attrNameLst>
                                              <p:attrName>ppt_x</p:attrName>
                                            </p:attrNameLst>
                                          </p:cBhvr>
                                          <p:tavLst>
                                            <p:tav tm="0">
                                              <p:val>
                                                <p:strVal val="1+#ppt_w/2"/>
                                              </p:val>
                                            </p:tav>
                                            <p:tav tm="100000">
                                              <p:val>
                                                <p:strVal val="#ppt_x"/>
                                              </p:val>
                                            </p:tav>
                                          </p:tavLst>
                                        </p:anim>
                                        <p:anim calcmode="lin" valueType="num">
                                          <p:cBhvr additive="base">
                                            <p:cTn id="56" dur="1000" fill="hold"/>
                                            <p:tgtEl>
                                              <p:spTgt spid="86026"/>
                                            </p:tgtEl>
                                            <p:attrNameLst>
                                              <p:attrName>ppt_y</p:attrName>
                                            </p:attrNameLst>
                                          </p:cBhvr>
                                          <p:tavLst>
                                            <p:tav tm="0">
                                              <p:val>
                                                <p:strVal val="#ppt_y"/>
                                              </p:val>
                                            </p:tav>
                                            <p:tav tm="100000">
                                              <p:val>
                                                <p:strVal val="#ppt_y"/>
                                              </p:val>
                                            </p:tav>
                                          </p:tavLst>
                                        </p:anim>
                                      </p:childTnLst>
                                    </p:cTn>
                                  </p:par>
                                  <p:par>
                                    <p:cTn id="57" presetID="2" presetClass="entr" presetSubtype="2" accel="50000" fill="hold" grpId="0" nodeType="withEffect">
                                      <p:stCondLst>
                                        <p:cond delay="0"/>
                                      </p:stCondLst>
                                      <p:childTnLst>
                                        <p:set>
                                          <p:cBhvr>
                                            <p:cTn id="58" dur="1" fill="hold">
                                              <p:stCondLst>
                                                <p:cond delay="0"/>
                                              </p:stCondLst>
                                            </p:cTn>
                                            <p:tgtEl>
                                              <p:spTgt spid="86032"/>
                                            </p:tgtEl>
                                            <p:attrNameLst>
                                              <p:attrName>style.visibility</p:attrName>
                                            </p:attrNameLst>
                                          </p:cBhvr>
                                          <p:to>
                                            <p:strVal val="visible"/>
                                          </p:to>
                                        </p:set>
                                        <p:anim calcmode="lin" valueType="num">
                                          <p:cBhvr additive="base">
                                            <p:cTn id="59" dur="1000" fill="hold"/>
                                            <p:tgtEl>
                                              <p:spTgt spid="86032"/>
                                            </p:tgtEl>
                                            <p:attrNameLst>
                                              <p:attrName>ppt_x</p:attrName>
                                            </p:attrNameLst>
                                          </p:cBhvr>
                                          <p:tavLst>
                                            <p:tav tm="0">
                                              <p:val>
                                                <p:strVal val="1+#ppt_w/2"/>
                                              </p:val>
                                            </p:tav>
                                            <p:tav tm="100000">
                                              <p:val>
                                                <p:strVal val="#ppt_x"/>
                                              </p:val>
                                            </p:tav>
                                          </p:tavLst>
                                        </p:anim>
                                        <p:anim calcmode="lin" valueType="num">
                                          <p:cBhvr additive="base">
                                            <p:cTn id="60" dur="1000" fill="hold"/>
                                            <p:tgtEl>
                                              <p:spTgt spid="86032"/>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16" presetClass="entr" presetSubtype="26" fill="hold" nodeType="afterEffect">
                                      <p:stCondLst>
                                        <p:cond delay="0"/>
                                      </p:stCondLst>
                                      <p:childTnLst>
                                        <p:set>
                                          <p:cBhvr>
                                            <p:cTn id="63" dur="1" fill="hold">
                                              <p:stCondLst>
                                                <p:cond delay="0"/>
                                              </p:stCondLst>
                                            </p:cTn>
                                            <p:tgtEl>
                                              <p:spTgt spid="5"/>
                                            </p:tgtEl>
                                            <p:attrNameLst>
                                              <p:attrName>style.visibility</p:attrName>
                                            </p:attrNameLst>
                                          </p:cBhvr>
                                          <p:to>
                                            <p:strVal val="visible"/>
                                          </p:to>
                                        </p:set>
                                        <p:animEffect transition="in" filter="barn(inHorizontal)">
                                          <p:cBhvr>
                                            <p:cTn id="6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3" grpId="0" animBg="1"/>
          <p:bldP spid="86024" grpId="0" animBg="1"/>
          <p:bldP spid="86025" grpId="0" animBg="1"/>
          <p:bldP spid="86026" grpId="0" animBg="1"/>
          <p:bldP spid="86027" grpId="0" animBg="1"/>
          <p:bldP spid="86028" grpId="0" animBg="1"/>
          <p:bldP spid="86029" grpId="0" animBg="1"/>
          <p:bldP spid="86030" grpId="0" animBg="1"/>
          <p:bldP spid="86031" grpId="0" animBg="1"/>
          <p:bldP spid="86032" grpId="0" animBg="1"/>
          <p:bldP spid="28" grpId="0" animBg="1"/>
        </p:bldLst>
      </p:timing>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a:xfrm>
            <a:off x="1573779" y="390751"/>
            <a:ext cx="4242821" cy="410467"/>
          </a:xfrm>
        </p:spPr>
        <p:txBody>
          <a:bodyPr>
            <a:normAutofit/>
          </a:bodyPr>
          <a:lstStyle/>
          <a:p>
            <a:r>
              <a:rPr lang="zh-CN" altLang="en-US" dirty="0"/>
              <a:t>化学品的污染危害与环境保护</a:t>
            </a:r>
            <a:endParaRPr lang="zh-CN" altLang="en-US" dirty="0"/>
          </a:p>
        </p:txBody>
      </p:sp>
      <p:sp>
        <p:nvSpPr>
          <p:cNvPr id="3" name="灯片编号占位符 2"/>
          <p:cNvSpPr>
            <a:spLocks noGrp="1"/>
          </p:cNvSpPr>
          <p:nvPr>
            <p:ph type="sldNum" sz="quarter" idx="12"/>
          </p:nvPr>
        </p:nvSpPr>
        <p:spPr/>
        <p:txBody>
          <a:bodyPr/>
          <a:lstStyle/>
          <a:p>
            <a:fld id="{E90B57B3-00C1-462E-97B3-2A396444F17F}" type="slidenum">
              <a:rPr lang="zh-CN" altLang="en-US" smtClean="0"/>
            </a:fld>
            <a:endParaRPr lang="zh-CN" altLang="en-US"/>
          </a:p>
        </p:txBody>
      </p:sp>
      <p:sp>
        <p:nvSpPr>
          <p:cNvPr id="6" name="TextBox 53"/>
          <p:cNvSpPr txBox="1">
            <a:spLocks noChangeAspect="1" noChangeArrowheads="1"/>
          </p:cNvSpPr>
          <p:nvPr/>
        </p:nvSpPr>
        <p:spPr bwMode="auto">
          <a:xfrm>
            <a:off x="1222907" y="1557918"/>
            <a:ext cx="43291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800" b="1" dirty="0">
                <a:solidFill>
                  <a:schemeClr val="accent2">
                    <a:lumMod val="50000"/>
                  </a:schemeClr>
                </a:solidFill>
                <a:latin typeface="微软雅黑" panose="020B0503020204020204" pitchFamily="34" charset="-122"/>
                <a:ea typeface="微软雅黑" panose="020B0503020204020204" pitchFamily="34" charset="-122"/>
              </a:rPr>
              <a:t>对大气的危害 </a:t>
            </a:r>
            <a:endParaRPr lang="zh-CN" altLang="en-US" sz="2800"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7" name="矩形 6"/>
          <p:cNvSpPr/>
          <p:nvPr/>
        </p:nvSpPr>
        <p:spPr>
          <a:xfrm>
            <a:off x="1027644" y="1556331"/>
            <a:ext cx="98425" cy="505643"/>
          </a:xfrm>
          <a:prstGeom prst="rect">
            <a:avLst/>
          </a:prstGeom>
          <a:solidFill>
            <a:schemeClr val="accent2">
              <a:lumMod val="50000"/>
            </a:schemeClr>
          </a:solidFill>
          <a:ln>
            <a:solidFill>
              <a:schemeClr val="accent2">
                <a:lumMod val="50000"/>
              </a:schemeClr>
            </a:solidFill>
          </a:ln>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en-US">
              <a:solidFill>
                <a:srgbClr val="FFC000"/>
              </a:solidFill>
            </a:endParaRPr>
          </a:p>
        </p:txBody>
      </p:sp>
      <p:pic>
        <p:nvPicPr>
          <p:cNvPr id="8"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b="14891"/>
          <a:stretch>
            <a:fillRect/>
          </a:stretch>
        </p:blipFill>
        <p:spPr bwMode="auto">
          <a:xfrm>
            <a:off x="6080657" y="1556331"/>
            <a:ext cx="4866743" cy="4704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1316303" y="2380134"/>
            <a:ext cx="4142319" cy="1883080"/>
          </a:xfrm>
          <a:prstGeom prst="rect">
            <a:avLst/>
          </a:prstGeom>
        </p:spPr>
        <p:txBody>
          <a:bodyPr wrap="square">
            <a:spAutoFit/>
          </a:bodyPr>
          <a:lstStyle/>
          <a:p>
            <a:pPr marL="342900" indent="-342900">
              <a:lnSpc>
                <a:spcPct val="150000"/>
              </a:lnSpc>
              <a:buClr>
                <a:srgbClr val="843C0C"/>
              </a:buClr>
              <a:buFont typeface="Wingdings" panose="05000000000000000000" pitchFamily="2" charset="2"/>
              <a:buChar char="u"/>
            </a:pPr>
            <a:r>
              <a:rPr lang="zh-CN" altLang="en-US" sz="2000" dirty="0"/>
              <a:t>破坏臭氧层</a:t>
            </a:r>
            <a:endParaRPr lang="zh-CN" altLang="en-US" sz="2000" dirty="0"/>
          </a:p>
          <a:p>
            <a:pPr marL="342900" indent="-342900">
              <a:lnSpc>
                <a:spcPct val="150000"/>
              </a:lnSpc>
              <a:buClr>
                <a:srgbClr val="843C0C"/>
              </a:buClr>
              <a:buFont typeface="Wingdings" panose="05000000000000000000" pitchFamily="2" charset="2"/>
              <a:buChar char="u"/>
            </a:pPr>
            <a:r>
              <a:rPr lang="zh-CN" altLang="en-US" sz="2000" dirty="0"/>
              <a:t>导致温室效应</a:t>
            </a:r>
            <a:endParaRPr lang="zh-CN" altLang="en-US" sz="2000" dirty="0"/>
          </a:p>
          <a:p>
            <a:pPr marL="342900" indent="-342900">
              <a:lnSpc>
                <a:spcPct val="150000"/>
              </a:lnSpc>
              <a:buClr>
                <a:srgbClr val="843C0C"/>
              </a:buClr>
              <a:buFont typeface="Wingdings" panose="05000000000000000000" pitchFamily="2" charset="2"/>
              <a:buChar char="u"/>
            </a:pPr>
            <a:r>
              <a:rPr lang="zh-CN" altLang="en-US" sz="2000" dirty="0"/>
              <a:t>引起酸雨</a:t>
            </a:r>
            <a:endParaRPr lang="zh-CN" altLang="en-US" sz="2000" dirty="0"/>
          </a:p>
          <a:p>
            <a:pPr marL="342900" indent="-342900">
              <a:lnSpc>
                <a:spcPct val="150000"/>
              </a:lnSpc>
              <a:buClr>
                <a:srgbClr val="843C0C"/>
              </a:buClr>
              <a:buFont typeface="Wingdings" panose="05000000000000000000" pitchFamily="2" charset="2"/>
              <a:buChar char="u"/>
            </a:pPr>
            <a:r>
              <a:rPr lang="zh-CN" altLang="en-US" sz="2000" dirty="0"/>
              <a:t>形成光化学烟雾</a:t>
            </a:r>
            <a:endParaRPr lang="zh-CN" altLang="en-US" sz="2000" dirty="0"/>
          </a:p>
        </p:txBody>
      </p:sp>
      <p:sp>
        <p:nvSpPr>
          <p:cNvPr id="9" name="Rectangle 4"/>
          <p:cNvSpPr>
            <a:spLocks noChangeArrowheads="1"/>
          </p:cNvSpPr>
          <p:nvPr/>
        </p:nvSpPr>
        <p:spPr bwMode="auto">
          <a:xfrm>
            <a:off x="1316303" y="4397110"/>
            <a:ext cx="3266544" cy="2121736"/>
          </a:xfrm>
          <a:prstGeom prst="rect">
            <a:avLst/>
          </a:prstGeom>
          <a:noFill/>
          <a:ln w="9525">
            <a:solidFill>
              <a:srgbClr val="843C0C"/>
            </a:solidFill>
            <a:miter lim="800000"/>
          </a:ln>
          <a:effectLst/>
          <a:extLst>
            <a:ext uri="{909E8E84-426E-40DD-AFC4-6F175D3DCCD1}">
              <a14:hiddenFill xmlns:a14="http://schemas.microsoft.com/office/drawing/2010/main">
                <a:solidFill>
                  <a:srgbClr val="DDDDDD"/>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93600" tIns="46800" rIns="93600" bIns="46800">
            <a:spAutoFit/>
          </a:bodyPr>
          <a:lstStyle/>
          <a:p>
            <a:pPr>
              <a:lnSpc>
                <a:spcPct val="150000"/>
              </a:lnSpc>
              <a:buClr>
                <a:schemeClr val="accent2"/>
              </a:buClr>
              <a:buSzPct val="80000"/>
              <a:buFont typeface="Wingdings" panose="05000000000000000000" pitchFamily="2" charset="2"/>
              <a:buNone/>
            </a:pPr>
            <a:r>
              <a:rPr lang="zh-CN" altLang="zh-CN" dirty="0"/>
              <a:t>我国每年排放工业生产废气量约3万亿立方米，其中：</a:t>
            </a:r>
            <a:endParaRPr lang="zh-CN" altLang="zh-CN" dirty="0"/>
          </a:p>
          <a:p>
            <a:pPr>
              <a:lnSpc>
                <a:spcPct val="150000"/>
              </a:lnSpc>
              <a:buClr>
                <a:schemeClr val="accent2"/>
              </a:buClr>
              <a:buSzPct val="80000"/>
              <a:buFont typeface="Wingdings" panose="05000000000000000000" pitchFamily="2" charset="2"/>
              <a:buNone/>
            </a:pPr>
            <a:r>
              <a:rPr lang="zh-CN" altLang="zh-CN" dirty="0"/>
              <a:t>二氧化硫1500万吨	</a:t>
            </a:r>
            <a:endParaRPr lang="zh-CN" altLang="zh-CN" dirty="0"/>
          </a:p>
          <a:p>
            <a:pPr>
              <a:lnSpc>
                <a:spcPct val="150000"/>
              </a:lnSpc>
              <a:buClr>
                <a:schemeClr val="accent2"/>
              </a:buClr>
              <a:buSzPct val="80000"/>
              <a:buFont typeface="Wingdings" panose="05000000000000000000" pitchFamily="2" charset="2"/>
              <a:buNone/>
            </a:pPr>
            <a:r>
              <a:rPr lang="zh-CN" altLang="zh-CN" dirty="0"/>
              <a:t>二氧化碳约10亿吨</a:t>
            </a:r>
            <a:endParaRPr lang="zh-CN" altLang="zh-CN" dirty="0"/>
          </a:p>
          <a:p>
            <a:pPr>
              <a:lnSpc>
                <a:spcPct val="150000"/>
              </a:lnSpc>
              <a:buClr>
                <a:schemeClr val="accent2"/>
              </a:buClr>
              <a:buSzPct val="80000"/>
              <a:buFont typeface="Wingdings" panose="05000000000000000000" pitchFamily="2" charset="2"/>
              <a:buNone/>
            </a:pPr>
            <a:r>
              <a:rPr lang="zh-CN" altLang="zh-CN" dirty="0"/>
              <a:t>雪种约200万吨</a:t>
            </a:r>
            <a:endParaRPr lang="zh-CN" altLang="zh-CN"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00"/>
                                  </p:stCondLst>
                                  <p:iterate type="lt">
                                    <p:tmPct val="10000"/>
                                  </p:iterate>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1+#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up)">
                                      <p:cBhvr>
                                        <p:cTn id="21" dur="1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4" grpId="0"/>
      <p:bldP spid="9"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a:xfrm>
            <a:off x="1573779" y="390751"/>
            <a:ext cx="4242821" cy="410467"/>
          </a:xfrm>
        </p:spPr>
        <p:txBody>
          <a:bodyPr>
            <a:normAutofit/>
          </a:bodyPr>
          <a:lstStyle/>
          <a:p>
            <a:r>
              <a:rPr lang="zh-CN" altLang="en-US" dirty="0"/>
              <a:t>化学品的污染危害与环境保护</a:t>
            </a:r>
            <a:endParaRPr lang="zh-CN" altLang="en-US" dirty="0"/>
          </a:p>
        </p:txBody>
      </p:sp>
      <p:sp>
        <p:nvSpPr>
          <p:cNvPr id="3" name="灯片编号占位符 2"/>
          <p:cNvSpPr>
            <a:spLocks noGrp="1"/>
          </p:cNvSpPr>
          <p:nvPr>
            <p:ph type="sldNum" sz="quarter" idx="12"/>
          </p:nvPr>
        </p:nvSpPr>
        <p:spPr/>
        <p:txBody>
          <a:bodyPr/>
          <a:lstStyle/>
          <a:p>
            <a:fld id="{E90B57B3-00C1-462E-97B3-2A396444F17F}" type="slidenum">
              <a:rPr lang="zh-CN" altLang="en-US" smtClean="0"/>
            </a:fld>
            <a:endParaRPr lang="zh-CN" altLang="en-US"/>
          </a:p>
        </p:txBody>
      </p:sp>
      <p:sp>
        <p:nvSpPr>
          <p:cNvPr id="6" name="TextBox 53"/>
          <p:cNvSpPr txBox="1">
            <a:spLocks noChangeAspect="1" noChangeArrowheads="1"/>
          </p:cNvSpPr>
          <p:nvPr/>
        </p:nvSpPr>
        <p:spPr bwMode="auto">
          <a:xfrm>
            <a:off x="1222907" y="1557918"/>
            <a:ext cx="43291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800" b="1" dirty="0">
                <a:solidFill>
                  <a:schemeClr val="accent2">
                    <a:lumMod val="50000"/>
                  </a:schemeClr>
                </a:solidFill>
                <a:latin typeface="微软雅黑" panose="020B0503020204020204" pitchFamily="34" charset="-122"/>
                <a:ea typeface="微软雅黑" panose="020B0503020204020204" pitchFamily="34" charset="-122"/>
              </a:rPr>
              <a:t>对土壤的危害</a:t>
            </a:r>
            <a:endParaRPr lang="zh-CN" altLang="en-US" sz="2800"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7" name="矩形 6"/>
          <p:cNvSpPr/>
          <p:nvPr/>
        </p:nvSpPr>
        <p:spPr>
          <a:xfrm>
            <a:off x="1027644" y="1556331"/>
            <a:ext cx="98425" cy="505643"/>
          </a:xfrm>
          <a:prstGeom prst="rect">
            <a:avLst/>
          </a:prstGeom>
          <a:solidFill>
            <a:schemeClr val="accent2">
              <a:lumMod val="50000"/>
            </a:schemeClr>
          </a:solidFill>
          <a:ln>
            <a:solidFill>
              <a:schemeClr val="accent2">
                <a:lumMod val="50000"/>
              </a:schemeClr>
            </a:solidFill>
          </a:ln>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en-US">
              <a:solidFill>
                <a:srgbClr val="FFC000"/>
              </a:solidFill>
            </a:endParaRPr>
          </a:p>
        </p:txBody>
      </p:sp>
      <p:pic>
        <p:nvPicPr>
          <p:cNvPr id="8"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5458622" y="1556331"/>
            <a:ext cx="5488778" cy="3683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1316303" y="2380134"/>
            <a:ext cx="4142319" cy="1421415"/>
          </a:xfrm>
          <a:prstGeom prst="rect">
            <a:avLst/>
          </a:prstGeom>
        </p:spPr>
        <p:txBody>
          <a:bodyPr wrap="square">
            <a:spAutoFit/>
          </a:bodyPr>
          <a:lstStyle/>
          <a:p>
            <a:pPr marL="342900" indent="-342900">
              <a:lnSpc>
                <a:spcPct val="150000"/>
              </a:lnSpc>
              <a:buClr>
                <a:srgbClr val="843C0C"/>
              </a:buClr>
              <a:buFont typeface="Wingdings" panose="05000000000000000000" pitchFamily="2" charset="2"/>
              <a:buChar char="u"/>
            </a:pPr>
            <a:r>
              <a:rPr lang="zh-CN" altLang="en-US" sz="2000" dirty="0"/>
              <a:t>土壤酸化</a:t>
            </a:r>
            <a:endParaRPr lang="zh-CN" altLang="en-US" sz="2000" dirty="0"/>
          </a:p>
          <a:p>
            <a:pPr marL="342900" indent="-342900">
              <a:lnSpc>
                <a:spcPct val="150000"/>
              </a:lnSpc>
              <a:buClr>
                <a:srgbClr val="843C0C"/>
              </a:buClr>
              <a:buFont typeface="Wingdings" panose="05000000000000000000" pitchFamily="2" charset="2"/>
              <a:buChar char="u"/>
            </a:pPr>
            <a:r>
              <a:rPr lang="zh-CN" altLang="en-US" sz="2000" dirty="0"/>
              <a:t>土壤碱化</a:t>
            </a:r>
            <a:endParaRPr lang="zh-CN" altLang="en-US" sz="2000" dirty="0"/>
          </a:p>
          <a:p>
            <a:pPr marL="342900" indent="-342900">
              <a:lnSpc>
                <a:spcPct val="150000"/>
              </a:lnSpc>
              <a:buClr>
                <a:srgbClr val="843C0C"/>
              </a:buClr>
              <a:buFont typeface="Wingdings" panose="05000000000000000000" pitchFamily="2" charset="2"/>
              <a:buChar char="u"/>
            </a:pPr>
            <a:r>
              <a:rPr lang="zh-CN" altLang="en-US" sz="2000" dirty="0"/>
              <a:t>土壤板结</a:t>
            </a:r>
            <a:endParaRPr lang="zh-CN" altLang="en-US" sz="2000" dirty="0"/>
          </a:p>
        </p:txBody>
      </p:sp>
      <p:sp>
        <p:nvSpPr>
          <p:cNvPr id="9" name="Rectangle 4"/>
          <p:cNvSpPr>
            <a:spLocks noChangeArrowheads="1"/>
          </p:cNvSpPr>
          <p:nvPr/>
        </p:nvSpPr>
        <p:spPr bwMode="auto">
          <a:xfrm>
            <a:off x="1222907" y="4193910"/>
            <a:ext cx="3266544" cy="875241"/>
          </a:xfrm>
          <a:prstGeom prst="rect">
            <a:avLst/>
          </a:prstGeom>
          <a:noFill/>
          <a:ln w="9525">
            <a:solidFill>
              <a:srgbClr val="843C0C"/>
            </a:solidFill>
            <a:miter lim="800000"/>
          </a:ln>
          <a:effectLst/>
          <a:extLst>
            <a:ext uri="{909E8E84-426E-40DD-AFC4-6F175D3DCCD1}">
              <a14:hiddenFill xmlns:a14="http://schemas.microsoft.com/office/drawing/2010/main">
                <a:solidFill>
                  <a:srgbClr val="DDDDDD"/>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93600" tIns="46800" rIns="93600" bIns="46800">
            <a:spAutoFit/>
          </a:bodyPr>
          <a:lstStyle/>
          <a:p>
            <a:pPr>
              <a:lnSpc>
                <a:spcPct val="150000"/>
              </a:lnSpc>
              <a:buClr>
                <a:schemeClr val="accent2"/>
              </a:buClr>
              <a:buSzPct val="80000"/>
              <a:buFont typeface="Wingdings" panose="05000000000000000000" pitchFamily="2" charset="2"/>
              <a:buNone/>
            </a:pPr>
            <a:r>
              <a:rPr lang="zh-CN" altLang="en-US" dirty="0"/>
              <a:t>我国每年向陆地排放有害化学废物</a:t>
            </a:r>
            <a:r>
              <a:rPr lang="en-US" altLang="zh-CN" dirty="0"/>
              <a:t>2242</a:t>
            </a:r>
            <a:r>
              <a:rPr lang="zh-CN" altLang="en-US" dirty="0"/>
              <a:t>万吨</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00"/>
                                  </p:stCondLst>
                                  <p:iterate type="lt">
                                    <p:tmPct val="10000"/>
                                  </p:iterate>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1+#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up)">
                                      <p:cBhvr>
                                        <p:cTn id="21" dur="1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4" grpId="0"/>
      <p:bldP spid="9"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a:xfrm>
            <a:off x="1573779" y="390751"/>
            <a:ext cx="4242821" cy="410467"/>
          </a:xfrm>
        </p:spPr>
        <p:txBody>
          <a:bodyPr>
            <a:normAutofit/>
          </a:bodyPr>
          <a:lstStyle/>
          <a:p>
            <a:r>
              <a:rPr lang="zh-CN" altLang="en-US" dirty="0"/>
              <a:t>化学品的污染危害与环境保护</a:t>
            </a:r>
            <a:endParaRPr lang="zh-CN" altLang="en-US" dirty="0"/>
          </a:p>
        </p:txBody>
      </p:sp>
      <p:sp>
        <p:nvSpPr>
          <p:cNvPr id="3" name="灯片编号占位符 2"/>
          <p:cNvSpPr>
            <a:spLocks noGrp="1"/>
          </p:cNvSpPr>
          <p:nvPr>
            <p:ph type="sldNum" sz="quarter" idx="12"/>
          </p:nvPr>
        </p:nvSpPr>
        <p:spPr/>
        <p:txBody>
          <a:bodyPr/>
          <a:lstStyle/>
          <a:p>
            <a:fld id="{E90B57B3-00C1-462E-97B3-2A396444F17F}" type="slidenum">
              <a:rPr lang="zh-CN" altLang="en-US" smtClean="0"/>
            </a:fld>
            <a:endParaRPr lang="zh-CN" altLang="en-US"/>
          </a:p>
        </p:txBody>
      </p:sp>
      <p:sp>
        <p:nvSpPr>
          <p:cNvPr id="6" name="TextBox 53"/>
          <p:cNvSpPr txBox="1">
            <a:spLocks noChangeAspect="1" noChangeArrowheads="1"/>
          </p:cNvSpPr>
          <p:nvPr/>
        </p:nvSpPr>
        <p:spPr bwMode="auto">
          <a:xfrm>
            <a:off x="1222907" y="1557918"/>
            <a:ext cx="43291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800" b="1" dirty="0">
                <a:solidFill>
                  <a:schemeClr val="accent2">
                    <a:lumMod val="50000"/>
                  </a:schemeClr>
                </a:solidFill>
                <a:latin typeface="微软雅黑" panose="020B0503020204020204" pitchFamily="34" charset="-122"/>
                <a:ea typeface="微软雅黑" panose="020B0503020204020204" pitchFamily="34" charset="-122"/>
              </a:rPr>
              <a:t>对水体的危害</a:t>
            </a:r>
            <a:endParaRPr lang="zh-CN" altLang="en-US" sz="2800"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7" name="矩形 6"/>
          <p:cNvSpPr/>
          <p:nvPr/>
        </p:nvSpPr>
        <p:spPr>
          <a:xfrm>
            <a:off x="1027644" y="1556331"/>
            <a:ext cx="98425" cy="505643"/>
          </a:xfrm>
          <a:prstGeom prst="rect">
            <a:avLst/>
          </a:prstGeom>
          <a:solidFill>
            <a:schemeClr val="accent2">
              <a:lumMod val="50000"/>
            </a:schemeClr>
          </a:solidFill>
          <a:ln>
            <a:solidFill>
              <a:schemeClr val="accent2">
                <a:lumMod val="50000"/>
              </a:schemeClr>
            </a:solidFill>
          </a:ln>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en-US">
              <a:solidFill>
                <a:srgbClr val="FFC000"/>
              </a:solidFill>
            </a:endParaRPr>
          </a:p>
        </p:txBody>
      </p:sp>
      <p:pic>
        <p:nvPicPr>
          <p:cNvPr id="8"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b="13284"/>
          <a:stretch>
            <a:fillRect/>
          </a:stretch>
        </p:blipFill>
        <p:spPr bwMode="auto">
          <a:xfrm>
            <a:off x="6350001" y="2061974"/>
            <a:ext cx="5260866" cy="3765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1126069" y="2181845"/>
            <a:ext cx="5223932" cy="3785652"/>
          </a:xfrm>
          <a:prstGeom prst="rect">
            <a:avLst/>
          </a:prstGeom>
        </p:spPr>
        <p:txBody>
          <a:bodyPr wrap="square">
            <a:spAutoFit/>
          </a:bodyPr>
          <a:lstStyle/>
          <a:p>
            <a:pPr marL="342900" indent="-342900">
              <a:lnSpc>
                <a:spcPct val="150000"/>
              </a:lnSpc>
              <a:buClr>
                <a:srgbClr val="843C0C"/>
              </a:buClr>
              <a:buFont typeface="Wingdings" panose="05000000000000000000" pitchFamily="2" charset="2"/>
              <a:buChar char="u"/>
            </a:pPr>
            <a:r>
              <a:rPr lang="zh-CN" altLang="en-US" sz="2000" dirty="0"/>
              <a:t>含氮、磷及其他有机物的生活污水、工业废水可导致水体的</a:t>
            </a:r>
            <a:r>
              <a:rPr lang="zh-CN" altLang="en-US" sz="2000" b="1" dirty="0">
                <a:solidFill>
                  <a:srgbClr val="843C0C"/>
                </a:solidFill>
              </a:rPr>
              <a:t>“富营养化”、“赤潮”和“水花”</a:t>
            </a:r>
            <a:r>
              <a:rPr lang="zh-CN" altLang="en-US" sz="2000" dirty="0"/>
              <a:t>。</a:t>
            </a:r>
            <a:endParaRPr lang="en-US" altLang="zh-CN" sz="2000" dirty="0"/>
          </a:p>
          <a:p>
            <a:pPr marL="342900" indent="-342900">
              <a:lnSpc>
                <a:spcPct val="150000"/>
              </a:lnSpc>
              <a:buClr>
                <a:srgbClr val="843C0C"/>
              </a:buClr>
              <a:buFont typeface="Wingdings" panose="05000000000000000000" pitchFamily="2" charset="2"/>
              <a:buChar char="u"/>
            </a:pPr>
            <a:r>
              <a:rPr lang="zh-CN" altLang="zh-CN" sz="2000" dirty="0"/>
              <a:t>重金属、农药、挥发酚类、氰化物、砷化合物等污染物可在水生生物体内富集，造成其损害、死亡，破坏生态环境。</a:t>
            </a:r>
            <a:endParaRPr lang="en-US" altLang="zh-CN" sz="2000" dirty="0"/>
          </a:p>
          <a:p>
            <a:pPr marL="342900" indent="-342900">
              <a:lnSpc>
                <a:spcPct val="150000"/>
              </a:lnSpc>
              <a:buClr>
                <a:srgbClr val="843C0C"/>
              </a:buClr>
              <a:buFont typeface="Wingdings" panose="05000000000000000000" pitchFamily="2" charset="2"/>
              <a:buChar char="u"/>
            </a:pPr>
            <a:r>
              <a:rPr lang="zh-CN" altLang="zh-CN" sz="2000" dirty="0"/>
              <a:t>石油类污染可导致鱼类、水生生物死亡，还可引起水上火灾。</a:t>
            </a:r>
            <a:endParaRPr lang="zh-CN" altLang="zh-CN" sz="2800"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00"/>
                                  </p:stCondLst>
                                  <p:iterate type="lt">
                                    <p:tmPct val="10000"/>
                                  </p:iterate>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1+#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par>
                          <p:cTn id="17" fill="hold">
                            <p:stCondLst>
                              <p:cond delay="1450"/>
                            </p:stCondLst>
                            <p:childTnLst>
                              <p:par>
                                <p:cTn id="18" presetID="22" presetClass="entr" presetSubtype="1"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4"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3"/>
          </p:nvPr>
        </p:nvSpPr>
        <p:spPr/>
        <p:txBody>
          <a:bodyPr/>
          <a:lstStyle/>
          <a:p>
            <a:r>
              <a:rPr lang="zh-CN" altLang="en-US" dirty="0"/>
              <a:t>第七章</a:t>
            </a:r>
            <a:endParaRPr lang="zh-CN" altLang="en-US" dirty="0"/>
          </a:p>
        </p:txBody>
      </p:sp>
      <p:sp>
        <p:nvSpPr>
          <p:cNvPr id="5" name="文本占位符 4"/>
          <p:cNvSpPr>
            <a:spLocks noGrp="1"/>
          </p:cNvSpPr>
          <p:nvPr>
            <p:ph type="body" sz="quarter" idx="14"/>
          </p:nvPr>
        </p:nvSpPr>
        <p:spPr>
          <a:xfrm>
            <a:off x="6269152" y="5323793"/>
            <a:ext cx="4899592" cy="410467"/>
          </a:xfrm>
        </p:spPr>
        <p:txBody>
          <a:bodyPr/>
          <a:lstStyle/>
          <a:p>
            <a:r>
              <a:rPr lang="zh-CN" altLang="en-US" dirty="0"/>
              <a:t>化学品包装与贮运应急救援</a:t>
            </a:r>
            <a:endParaRPr lang="zh-CN" altLang="en-US" dirty="0"/>
          </a:p>
        </p:txBody>
      </p:sp>
      <p:sp>
        <p:nvSpPr>
          <p:cNvPr id="2" name="灯片编号占位符 1"/>
          <p:cNvSpPr>
            <a:spLocks noGrp="1"/>
          </p:cNvSpPr>
          <p:nvPr>
            <p:ph type="sldNum" sz="quarter" idx="4294967295"/>
          </p:nvPr>
        </p:nvSpPr>
        <p:spPr>
          <a:xfrm>
            <a:off x="11595100" y="390525"/>
            <a:ext cx="596900" cy="365125"/>
          </a:xfrm>
        </p:spPr>
        <p:txBody>
          <a:bodyPr/>
          <a:lstStyle/>
          <a:p>
            <a:fld id="{E90B57B3-00C1-462E-97B3-2A396444F17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a:xfrm>
            <a:off x="1573779" y="390751"/>
            <a:ext cx="4242821" cy="410467"/>
          </a:xfrm>
        </p:spPr>
        <p:txBody>
          <a:bodyPr>
            <a:normAutofit/>
          </a:bodyPr>
          <a:lstStyle/>
          <a:p>
            <a:r>
              <a:rPr lang="zh-CN" altLang="en-US" dirty="0"/>
              <a:t>化学品包装与贮运应急救援</a:t>
            </a:r>
            <a:endParaRPr lang="zh-CN" altLang="en-US" dirty="0"/>
          </a:p>
        </p:txBody>
      </p:sp>
      <p:sp>
        <p:nvSpPr>
          <p:cNvPr id="3" name="灯片编号占位符 2"/>
          <p:cNvSpPr>
            <a:spLocks noGrp="1"/>
          </p:cNvSpPr>
          <p:nvPr>
            <p:ph type="sldNum" sz="quarter" idx="12"/>
          </p:nvPr>
        </p:nvSpPr>
        <p:spPr/>
        <p:txBody>
          <a:bodyPr/>
          <a:lstStyle/>
          <a:p>
            <a:fld id="{E90B57B3-00C1-462E-97B3-2A396444F17F}" type="slidenum">
              <a:rPr lang="zh-CN" altLang="en-US" smtClean="0"/>
            </a:fld>
            <a:endParaRPr lang="zh-CN" altLang="en-US"/>
          </a:p>
        </p:txBody>
      </p:sp>
      <p:sp>
        <p:nvSpPr>
          <p:cNvPr id="6" name="TextBox 53"/>
          <p:cNvSpPr txBox="1">
            <a:spLocks noChangeAspect="1" noChangeArrowheads="1"/>
          </p:cNvSpPr>
          <p:nvPr/>
        </p:nvSpPr>
        <p:spPr bwMode="auto">
          <a:xfrm>
            <a:off x="1222907" y="1557918"/>
            <a:ext cx="43291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800" b="1" dirty="0">
                <a:solidFill>
                  <a:schemeClr val="accent2">
                    <a:lumMod val="50000"/>
                  </a:schemeClr>
                </a:solidFill>
                <a:latin typeface="微软雅黑" panose="020B0503020204020204" pitchFamily="34" charset="-122"/>
                <a:ea typeface="微软雅黑" panose="020B0503020204020204" pitchFamily="34" charset="-122"/>
              </a:rPr>
              <a:t>化学品包装</a:t>
            </a:r>
            <a:endParaRPr lang="zh-CN" altLang="en-US" sz="2800"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7" name="矩形 6"/>
          <p:cNvSpPr/>
          <p:nvPr/>
        </p:nvSpPr>
        <p:spPr>
          <a:xfrm>
            <a:off x="1027644" y="1556331"/>
            <a:ext cx="98425" cy="505643"/>
          </a:xfrm>
          <a:prstGeom prst="rect">
            <a:avLst/>
          </a:prstGeom>
          <a:solidFill>
            <a:schemeClr val="accent2">
              <a:lumMod val="50000"/>
            </a:schemeClr>
          </a:solidFill>
          <a:ln>
            <a:solidFill>
              <a:schemeClr val="accent2">
                <a:lumMod val="50000"/>
              </a:schemeClr>
            </a:solidFill>
          </a:ln>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en-US">
              <a:solidFill>
                <a:srgbClr val="FFC000"/>
              </a:solidFill>
            </a:endParaRPr>
          </a:p>
        </p:txBody>
      </p:sp>
      <p:sp>
        <p:nvSpPr>
          <p:cNvPr id="10" name="Rectangle 2"/>
          <p:cNvSpPr>
            <a:spLocks noChangeArrowheads="1"/>
          </p:cNvSpPr>
          <p:nvPr/>
        </p:nvSpPr>
        <p:spPr bwMode="auto">
          <a:xfrm>
            <a:off x="1192892" y="2894211"/>
            <a:ext cx="9247415" cy="1525389"/>
          </a:xfrm>
          <a:prstGeom prst="rect">
            <a:avLst/>
          </a:prstGeom>
          <a:noFill/>
          <a:ln w="9525" cmpd="sng">
            <a:solidFill>
              <a:srgbClr val="843C0C"/>
            </a:solidFill>
            <a:miter lim="800000"/>
          </a:ln>
          <a:effectLst/>
        </p:spPr>
        <p:txBody>
          <a:bodyPr anchor="ctr"/>
          <a:lstStyle>
            <a:lvl1pPr marL="342900" indent="-342900">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pPr>
              <a:spcBef>
                <a:spcPct val="20000"/>
              </a:spcBef>
              <a:buClr>
                <a:srgbClr val="843C0C"/>
              </a:buClr>
              <a:buSzPct val="100000"/>
              <a:buFont typeface="Wingdings" panose="05000000000000000000" pitchFamily="2" charset="2"/>
              <a:buChar char="u"/>
            </a:pPr>
            <a:r>
              <a:rPr lang="en-US" altLang="zh-CN" sz="2000" b="1" dirty="0">
                <a:solidFill>
                  <a:srgbClr val="843C0C"/>
                </a:solidFill>
                <a:latin typeface="微软雅黑" panose="020B0503020204020204" pitchFamily="34" charset="-122"/>
                <a:ea typeface="微软雅黑" panose="020B0503020204020204" pitchFamily="34" charset="-122"/>
              </a:rPr>
              <a:t>I</a:t>
            </a:r>
            <a:r>
              <a:rPr lang="zh-CN" altLang="en-US" sz="2000" b="1" dirty="0">
                <a:solidFill>
                  <a:srgbClr val="843C0C"/>
                </a:solidFill>
                <a:latin typeface="微软雅黑" panose="020B0503020204020204" pitchFamily="34" charset="-122"/>
                <a:ea typeface="微软雅黑" panose="020B0503020204020204" pitchFamily="34" charset="-122"/>
              </a:rPr>
              <a:t>类包装：</a:t>
            </a:r>
            <a:r>
              <a:rPr lang="zh-CN" altLang="en-US" sz="2000" dirty="0">
                <a:latin typeface="微软雅黑" panose="020B0503020204020204" pitchFamily="34" charset="-122"/>
                <a:ea typeface="微软雅黑" panose="020B0503020204020204" pitchFamily="34" charset="-122"/>
              </a:rPr>
              <a:t>货物具有较大危险性，包装强度要求高；</a:t>
            </a:r>
            <a:endParaRPr lang="zh-CN" altLang="en-US" sz="2000" dirty="0">
              <a:latin typeface="微软雅黑" panose="020B0503020204020204" pitchFamily="34" charset="-122"/>
              <a:ea typeface="微软雅黑" panose="020B0503020204020204" pitchFamily="34" charset="-122"/>
            </a:endParaRPr>
          </a:p>
          <a:p>
            <a:pPr>
              <a:spcBef>
                <a:spcPct val="20000"/>
              </a:spcBef>
              <a:buClr>
                <a:srgbClr val="843C0C"/>
              </a:buClr>
              <a:buSzPct val="100000"/>
              <a:buFont typeface="Wingdings" panose="05000000000000000000" pitchFamily="2" charset="2"/>
              <a:buChar char="u"/>
            </a:pPr>
            <a:r>
              <a:rPr lang="en-US" altLang="zh-CN" sz="2000" b="1" dirty="0">
                <a:solidFill>
                  <a:srgbClr val="843C0C"/>
                </a:solidFill>
                <a:latin typeface="微软雅黑" panose="020B0503020204020204" pitchFamily="34" charset="-122"/>
                <a:ea typeface="微软雅黑" panose="020B0503020204020204" pitchFamily="34" charset="-122"/>
              </a:rPr>
              <a:t>II</a:t>
            </a:r>
            <a:r>
              <a:rPr lang="zh-CN" altLang="en-US" sz="2000" b="1" dirty="0">
                <a:solidFill>
                  <a:srgbClr val="843C0C"/>
                </a:solidFill>
                <a:latin typeface="微软雅黑" panose="020B0503020204020204" pitchFamily="34" charset="-122"/>
                <a:ea typeface="微软雅黑" panose="020B0503020204020204" pitchFamily="34" charset="-122"/>
              </a:rPr>
              <a:t>类包装：</a:t>
            </a:r>
            <a:r>
              <a:rPr lang="zh-CN" altLang="en-US" sz="2000" dirty="0">
                <a:latin typeface="微软雅黑" panose="020B0503020204020204" pitchFamily="34" charset="-122"/>
                <a:ea typeface="微软雅黑" panose="020B0503020204020204" pitchFamily="34" charset="-122"/>
              </a:rPr>
              <a:t>货物具有中等危险性，包装强度要求较高；</a:t>
            </a:r>
            <a:endParaRPr lang="zh-CN" altLang="en-US" sz="2000" dirty="0">
              <a:latin typeface="微软雅黑" panose="020B0503020204020204" pitchFamily="34" charset="-122"/>
              <a:ea typeface="微软雅黑" panose="020B0503020204020204" pitchFamily="34" charset="-122"/>
            </a:endParaRPr>
          </a:p>
          <a:p>
            <a:pPr>
              <a:spcBef>
                <a:spcPct val="20000"/>
              </a:spcBef>
              <a:buClr>
                <a:srgbClr val="843C0C"/>
              </a:buClr>
              <a:buSzPct val="100000"/>
              <a:buFont typeface="Wingdings" panose="05000000000000000000" pitchFamily="2" charset="2"/>
              <a:buChar char="u"/>
            </a:pPr>
            <a:r>
              <a:rPr lang="en-US" altLang="zh-CN" sz="2000" b="1" dirty="0">
                <a:solidFill>
                  <a:srgbClr val="843C0C"/>
                </a:solidFill>
                <a:latin typeface="微软雅黑" panose="020B0503020204020204" pitchFamily="34" charset="-122"/>
                <a:ea typeface="微软雅黑" panose="020B0503020204020204" pitchFamily="34" charset="-122"/>
              </a:rPr>
              <a:t>III</a:t>
            </a:r>
            <a:r>
              <a:rPr lang="zh-CN" altLang="en-US" sz="2000" b="1" dirty="0">
                <a:solidFill>
                  <a:srgbClr val="843C0C"/>
                </a:solidFill>
                <a:latin typeface="微软雅黑" panose="020B0503020204020204" pitchFamily="34" charset="-122"/>
                <a:ea typeface="微软雅黑" panose="020B0503020204020204" pitchFamily="34" charset="-122"/>
              </a:rPr>
              <a:t>类包装：</a:t>
            </a:r>
            <a:r>
              <a:rPr lang="zh-CN" altLang="en-US" sz="2000" dirty="0">
                <a:latin typeface="微软雅黑" panose="020B0503020204020204" pitchFamily="34" charset="-122"/>
                <a:ea typeface="微软雅黑" panose="020B0503020204020204" pitchFamily="34" charset="-122"/>
              </a:rPr>
              <a:t>货物具有的危险性小，包装强度要求一般；</a:t>
            </a:r>
            <a:endParaRPr lang="zh-CN" altLang="en-US" sz="2000" dirty="0">
              <a:latin typeface="微软雅黑" panose="020B0503020204020204" pitchFamily="34" charset="-122"/>
              <a:ea typeface="微软雅黑" panose="020B0503020204020204" pitchFamily="34" charset="-122"/>
            </a:endParaRPr>
          </a:p>
        </p:txBody>
      </p:sp>
      <p:sp>
        <p:nvSpPr>
          <p:cNvPr id="11" name="Rectangle 3"/>
          <p:cNvSpPr txBox="1">
            <a:spLocks noChangeArrowheads="1"/>
          </p:cNvSpPr>
          <p:nvPr/>
        </p:nvSpPr>
        <p:spPr>
          <a:xfrm>
            <a:off x="1192893" y="2303661"/>
            <a:ext cx="3886200" cy="590550"/>
          </a:xfrm>
          <a:prstGeom prst="rect">
            <a:avLst/>
          </a:prstGeom>
          <a:solidFill>
            <a:schemeClr val="accent2">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2400" dirty="0">
                <a:solidFill>
                  <a:schemeClr val="bg1"/>
                </a:solidFill>
                <a:latin typeface="微软雅黑" panose="020B0503020204020204" pitchFamily="34" charset="-122"/>
                <a:ea typeface="微软雅黑" panose="020B0503020204020204" pitchFamily="34" charset="-122"/>
              </a:rPr>
              <a:t>包装分级</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12" name="Rectangle 2"/>
          <p:cNvSpPr>
            <a:spLocks noChangeArrowheads="1"/>
          </p:cNvSpPr>
          <p:nvPr/>
        </p:nvSpPr>
        <p:spPr bwMode="auto">
          <a:xfrm>
            <a:off x="1222907" y="5232673"/>
            <a:ext cx="9217400" cy="837927"/>
          </a:xfrm>
          <a:prstGeom prst="rect">
            <a:avLst/>
          </a:prstGeom>
          <a:noFill/>
          <a:ln w="9525" cmpd="sng">
            <a:solidFill>
              <a:srgbClr val="843C0C"/>
            </a:solidFill>
            <a:miter lim="800000"/>
          </a:ln>
          <a:effectLst/>
        </p:spPr>
        <p:txBody>
          <a:bodyPr anchor="ctr"/>
          <a:lstStyle>
            <a:lvl1pPr marL="342900" indent="-342900">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pPr>
              <a:spcBef>
                <a:spcPct val="20000"/>
              </a:spcBef>
              <a:buClr>
                <a:srgbClr val="843C0C"/>
              </a:buClr>
              <a:buSzPct val="100000"/>
              <a:buFont typeface="Wingdings" panose="05000000000000000000" pitchFamily="2" charset="2"/>
              <a:buChar char="u"/>
            </a:pPr>
            <a:r>
              <a:rPr lang="zh-CN" altLang="en-US" sz="2000" b="1" dirty="0">
                <a:solidFill>
                  <a:srgbClr val="843C0C"/>
                </a:solidFill>
                <a:latin typeface="微软雅黑" panose="020B0503020204020204" pitchFamily="34" charset="-122"/>
                <a:ea typeface="微软雅黑" panose="020B0503020204020204" pitchFamily="34" charset="-122"/>
              </a:rPr>
              <a:t>堆码试验、跌落试验、气密试验、液压试验</a:t>
            </a:r>
            <a:endParaRPr lang="zh-CN" altLang="en-US" sz="2000" b="1" dirty="0">
              <a:solidFill>
                <a:srgbClr val="843C0C"/>
              </a:solidFill>
              <a:latin typeface="微软雅黑" panose="020B0503020204020204" pitchFamily="34" charset="-122"/>
              <a:ea typeface="微软雅黑" panose="020B0503020204020204" pitchFamily="34" charset="-122"/>
            </a:endParaRPr>
          </a:p>
        </p:txBody>
      </p:sp>
      <p:sp>
        <p:nvSpPr>
          <p:cNvPr id="13" name="Rectangle 3"/>
          <p:cNvSpPr txBox="1">
            <a:spLocks noChangeArrowheads="1"/>
          </p:cNvSpPr>
          <p:nvPr/>
        </p:nvSpPr>
        <p:spPr>
          <a:xfrm>
            <a:off x="1222907" y="4642123"/>
            <a:ext cx="3886200" cy="590550"/>
          </a:xfrm>
          <a:prstGeom prst="rect">
            <a:avLst/>
          </a:prstGeom>
          <a:solidFill>
            <a:schemeClr val="accent2">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2400" dirty="0">
                <a:solidFill>
                  <a:schemeClr val="bg1"/>
                </a:solidFill>
                <a:latin typeface="微软雅黑" panose="020B0503020204020204" pitchFamily="34" charset="-122"/>
                <a:ea typeface="微软雅黑" panose="020B0503020204020204" pitchFamily="34" charset="-122"/>
              </a:rPr>
              <a:t>包装性能试验</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0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50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10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childTnLst>
                          </p:cTn>
                        </p:par>
                        <p:par>
                          <p:cTn id="31" fill="hold">
                            <p:stCondLst>
                              <p:cond delay="500"/>
                            </p:stCondLst>
                            <p:childTnLst>
                              <p:par>
                                <p:cTn id="32" presetID="22" presetClass="entr" presetSubtype="1"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up)">
                                      <p:cBhvr>
                                        <p:cTn id="3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0" grpId="0" animBg="1"/>
      <p:bldP spid="11" grpId="0" animBg="1"/>
      <p:bldP spid="12" grpId="0" animBg="1"/>
      <p:bldP spid="13"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a:xfrm>
            <a:off x="1573779" y="390751"/>
            <a:ext cx="4242821" cy="410467"/>
          </a:xfrm>
        </p:spPr>
        <p:txBody>
          <a:bodyPr>
            <a:normAutofit/>
          </a:bodyPr>
          <a:lstStyle/>
          <a:p>
            <a:r>
              <a:rPr lang="zh-CN" altLang="en-US" dirty="0"/>
              <a:t>化学品包装与贮运应急救援</a:t>
            </a:r>
            <a:endParaRPr lang="zh-CN" altLang="en-US" dirty="0"/>
          </a:p>
        </p:txBody>
      </p:sp>
      <p:sp>
        <p:nvSpPr>
          <p:cNvPr id="3" name="灯片编号占位符 2"/>
          <p:cNvSpPr>
            <a:spLocks noGrp="1"/>
          </p:cNvSpPr>
          <p:nvPr>
            <p:ph type="sldNum" sz="quarter" idx="12"/>
          </p:nvPr>
        </p:nvSpPr>
        <p:spPr/>
        <p:txBody>
          <a:bodyPr/>
          <a:lstStyle/>
          <a:p>
            <a:fld id="{E90B57B3-00C1-462E-97B3-2A396444F17F}" type="slidenum">
              <a:rPr lang="zh-CN" altLang="en-US" smtClean="0"/>
            </a:fld>
            <a:endParaRPr lang="zh-CN" altLang="en-US"/>
          </a:p>
        </p:txBody>
      </p:sp>
      <p:sp>
        <p:nvSpPr>
          <p:cNvPr id="6" name="TextBox 53"/>
          <p:cNvSpPr txBox="1">
            <a:spLocks noChangeAspect="1" noChangeArrowheads="1"/>
          </p:cNvSpPr>
          <p:nvPr/>
        </p:nvSpPr>
        <p:spPr bwMode="auto">
          <a:xfrm>
            <a:off x="1222906" y="1557918"/>
            <a:ext cx="62319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800" b="1" dirty="0">
                <a:solidFill>
                  <a:schemeClr val="accent2">
                    <a:lumMod val="50000"/>
                  </a:schemeClr>
                </a:solidFill>
                <a:latin typeface="微软雅黑" panose="020B0503020204020204" pitchFamily="34" charset="-122"/>
                <a:ea typeface="微软雅黑" panose="020B0503020204020204" pitchFamily="34" charset="-122"/>
              </a:rPr>
              <a:t>化学品的包装、运输、贮存</a:t>
            </a:r>
            <a:endParaRPr lang="zh-CN" altLang="en-US" sz="2800"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7" name="矩形 6"/>
          <p:cNvSpPr/>
          <p:nvPr/>
        </p:nvSpPr>
        <p:spPr>
          <a:xfrm>
            <a:off x="1027644" y="1556331"/>
            <a:ext cx="98425" cy="505643"/>
          </a:xfrm>
          <a:prstGeom prst="rect">
            <a:avLst/>
          </a:prstGeom>
          <a:solidFill>
            <a:schemeClr val="accent2">
              <a:lumMod val="50000"/>
            </a:schemeClr>
          </a:solidFill>
          <a:ln>
            <a:solidFill>
              <a:schemeClr val="accent2">
                <a:lumMod val="50000"/>
              </a:schemeClr>
            </a:solidFill>
          </a:ln>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en-US">
              <a:solidFill>
                <a:srgbClr val="FFC000"/>
              </a:solidFill>
            </a:endParaRPr>
          </a:p>
        </p:txBody>
      </p:sp>
      <p:sp>
        <p:nvSpPr>
          <p:cNvPr id="10" name="Rectangle 2"/>
          <p:cNvSpPr>
            <a:spLocks noChangeArrowheads="1"/>
          </p:cNvSpPr>
          <p:nvPr/>
        </p:nvSpPr>
        <p:spPr bwMode="auto">
          <a:xfrm>
            <a:off x="1192892" y="2894212"/>
            <a:ext cx="9247415" cy="1058542"/>
          </a:xfrm>
          <a:prstGeom prst="rect">
            <a:avLst/>
          </a:prstGeom>
          <a:noFill/>
          <a:ln w="9525" cmpd="sng">
            <a:solidFill>
              <a:srgbClr val="843C0C"/>
            </a:solidFill>
            <a:miter lim="800000"/>
          </a:ln>
          <a:effectLst/>
        </p:spPr>
        <p:txBody>
          <a:bodyPr anchor="ctr"/>
          <a:lstStyle>
            <a:lvl1pPr marL="342900" indent="-342900">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pPr>
              <a:spcBef>
                <a:spcPct val="20000"/>
              </a:spcBef>
              <a:buClr>
                <a:srgbClr val="843C0C"/>
              </a:buClr>
              <a:buSzPct val="100000"/>
              <a:buFont typeface="Wingdings" panose="05000000000000000000" pitchFamily="2" charset="2"/>
              <a:buChar char="u"/>
            </a:pPr>
            <a:r>
              <a:rPr lang="zh-CN" altLang="en-US" sz="2000" b="1" dirty="0">
                <a:solidFill>
                  <a:srgbClr val="843C0C"/>
                </a:solidFill>
                <a:latin typeface="微软雅黑" panose="020B0503020204020204" pitchFamily="34" charset="-122"/>
                <a:ea typeface="微软雅黑" panose="020B0503020204020204" pitchFamily="34" charset="-122"/>
              </a:rPr>
              <a:t>按材质分为：</a:t>
            </a:r>
            <a:r>
              <a:rPr lang="zh-CN" altLang="en-US" sz="2000" dirty="0">
                <a:latin typeface="微软雅黑" panose="020B0503020204020204" pitchFamily="34" charset="-122"/>
                <a:ea typeface="微软雅黑" panose="020B0503020204020204" pitchFamily="34" charset="-122"/>
              </a:rPr>
              <a:t>木质、金属、纸制、玻璃、陶瓷、棉麻、塑料、化纤。</a:t>
            </a:r>
            <a:endParaRPr lang="zh-CN" altLang="en-US" sz="2000" dirty="0">
              <a:latin typeface="微软雅黑" panose="020B0503020204020204" pitchFamily="34" charset="-122"/>
              <a:ea typeface="微软雅黑" panose="020B0503020204020204" pitchFamily="34" charset="-122"/>
            </a:endParaRPr>
          </a:p>
          <a:p>
            <a:pPr>
              <a:spcBef>
                <a:spcPct val="20000"/>
              </a:spcBef>
              <a:buClr>
                <a:srgbClr val="843C0C"/>
              </a:buClr>
              <a:buSzPct val="100000"/>
              <a:buFont typeface="Wingdings" panose="05000000000000000000" pitchFamily="2" charset="2"/>
              <a:buChar char="u"/>
            </a:pPr>
            <a:r>
              <a:rPr lang="zh-CN" altLang="en-US" sz="2000" b="1" dirty="0">
                <a:solidFill>
                  <a:srgbClr val="843C0C"/>
                </a:solidFill>
                <a:latin typeface="微软雅黑" panose="020B0503020204020204" pitchFamily="34" charset="-122"/>
                <a:ea typeface="微软雅黑" panose="020B0503020204020204" pitchFamily="34" charset="-122"/>
              </a:rPr>
              <a:t>按形式分为：</a:t>
            </a:r>
            <a:r>
              <a:rPr lang="zh-CN" altLang="en-US" sz="2000" dirty="0">
                <a:latin typeface="微软雅黑" panose="020B0503020204020204" pitchFamily="34" charset="-122"/>
                <a:ea typeface="微软雅黑" panose="020B0503020204020204" pitchFamily="34" charset="-122"/>
              </a:rPr>
              <a:t>箱、桶、罐、槽（车）、袋。</a:t>
            </a:r>
            <a:endParaRPr lang="zh-CN" altLang="en-US" sz="2000" dirty="0">
              <a:latin typeface="微软雅黑" panose="020B0503020204020204" pitchFamily="34" charset="-122"/>
              <a:ea typeface="微软雅黑" panose="020B0503020204020204" pitchFamily="34" charset="-122"/>
            </a:endParaRPr>
          </a:p>
        </p:txBody>
      </p:sp>
      <p:sp>
        <p:nvSpPr>
          <p:cNvPr id="11" name="Rectangle 3"/>
          <p:cNvSpPr txBox="1">
            <a:spLocks noChangeArrowheads="1"/>
          </p:cNvSpPr>
          <p:nvPr/>
        </p:nvSpPr>
        <p:spPr>
          <a:xfrm>
            <a:off x="1192893" y="2303661"/>
            <a:ext cx="3886200" cy="590550"/>
          </a:xfrm>
          <a:prstGeom prst="rect">
            <a:avLst/>
          </a:prstGeom>
          <a:solidFill>
            <a:schemeClr val="accent2">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2400" dirty="0">
                <a:solidFill>
                  <a:schemeClr val="bg1"/>
                </a:solidFill>
                <a:latin typeface="微软雅黑" panose="020B0503020204020204" pitchFamily="34" charset="-122"/>
                <a:ea typeface="微软雅黑" panose="020B0503020204020204" pitchFamily="34" charset="-122"/>
              </a:rPr>
              <a:t>包装</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12" name="Rectangle 2"/>
          <p:cNvSpPr>
            <a:spLocks noChangeArrowheads="1"/>
          </p:cNvSpPr>
          <p:nvPr/>
        </p:nvSpPr>
        <p:spPr bwMode="auto">
          <a:xfrm>
            <a:off x="1192892" y="4864373"/>
            <a:ext cx="9217400" cy="1866627"/>
          </a:xfrm>
          <a:prstGeom prst="rect">
            <a:avLst/>
          </a:prstGeom>
          <a:noFill/>
          <a:ln w="9525" cmpd="sng">
            <a:solidFill>
              <a:srgbClr val="843C0C"/>
            </a:solidFill>
            <a:miter lim="800000"/>
          </a:ln>
          <a:effectLst/>
        </p:spPr>
        <p:txBody>
          <a:bodyPr anchor="ctr"/>
          <a:lstStyle>
            <a:lvl1pPr marL="342900" indent="-342900">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pPr>
              <a:spcBef>
                <a:spcPct val="20000"/>
              </a:spcBef>
              <a:buClr>
                <a:srgbClr val="843C0C"/>
              </a:buClr>
              <a:buSzPct val="100000"/>
              <a:buFont typeface="Wingdings" panose="05000000000000000000" pitchFamily="2" charset="2"/>
              <a:buChar char="u"/>
            </a:pPr>
            <a:r>
              <a:rPr lang="zh-CN" altLang="en-US" sz="2000" b="1" dirty="0">
                <a:solidFill>
                  <a:srgbClr val="843C0C"/>
                </a:solidFill>
                <a:latin typeface="微软雅黑" panose="020B0503020204020204" pitchFamily="34" charset="-122"/>
                <a:ea typeface="微软雅黑" panose="020B0503020204020204" pitchFamily="34" charset="-122"/>
              </a:rPr>
              <a:t>保证足够的强度；</a:t>
            </a:r>
            <a:endParaRPr lang="zh-CN" altLang="en-US" sz="2000" b="1" dirty="0">
              <a:solidFill>
                <a:srgbClr val="843C0C"/>
              </a:solidFill>
              <a:latin typeface="微软雅黑" panose="020B0503020204020204" pitchFamily="34" charset="-122"/>
              <a:ea typeface="微软雅黑" panose="020B0503020204020204" pitchFamily="34" charset="-122"/>
            </a:endParaRPr>
          </a:p>
          <a:p>
            <a:pPr>
              <a:spcBef>
                <a:spcPct val="20000"/>
              </a:spcBef>
              <a:buClr>
                <a:srgbClr val="843C0C"/>
              </a:buClr>
              <a:buSzPct val="100000"/>
              <a:buFont typeface="Wingdings" panose="05000000000000000000" pitchFamily="2" charset="2"/>
              <a:buChar char="u"/>
            </a:pPr>
            <a:r>
              <a:rPr lang="zh-CN" altLang="en-US" sz="2000" b="1" dirty="0">
                <a:solidFill>
                  <a:srgbClr val="843C0C"/>
                </a:solidFill>
                <a:latin typeface="微软雅黑" panose="020B0503020204020204" pitchFamily="34" charset="-122"/>
                <a:ea typeface="微软雅黑" panose="020B0503020204020204" pitchFamily="34" charset="-122"/>
              </a:rPr>
              <a:t>保证适当的容积和重量；</a:t>
            </a:r>
            <a:endParaRPr lang="en-US" altLang="zh-CN" sz="2000" b="1" dirty="0">
              <a:solidFill>
                <a:srgbClr val="843C0C"/>
              </a:solidFill>
              <a:latin typeface="微软雅黑" panose="020B0503020204020204" pitchFamily="34" charset="-122"/>
              <a:ea typeface="微软雅黑" panose="020B0503020204020204" pitchFamily="34" charset="-122"/>
            </a:endParaRPr>
          </a:p>
          <a:p>
            <a:pPr>
              <a:spcBef>
                <a:spcPct val="20000"/>
              </a:spcBef>
              <a:buClr>
                <a:srgbClr val="843C0C"/>
              </a:buClr>
              <a:buSzPct val="100000"/>
              <a:buFont typeface="Wingdings" panose="05000000000000000000" pitchFamily="2" charset="2"/>
              <a:buChar char="u"/>
            </a:pPr>
            <a:r>
              <a:rPr lang="zh-CN" altLang="en-US" sz="2000" b="1" dirty="0">
                <a:solidFill>
                  <a:srgbClr val="843C0C"/>
                </a:solidFill>
                <a:latin typeface="微软雅黑" panose="020B0503020204020204" pitchFamily="34" charset="-122"/>
                <a:ea typeface="微软雅黑" panose="020B0503020204020204" pitchFamily="34" charset="-122"/>
              </a:rPr>
              <a:t>不可有泄漏；</a:t>
            </a:r>
            <a:endParaRPr lang="en-US" altLang="zh-CN" sz="2000" b="1" dirty="0">
              <a:solidFill>
                <a:srgbClr val="843C0C"/>
              </a:solidFill>
              <a:latin typeface="微软雅黑" panose="020B0503020204020204" pitchFamily="34" charset="-122"/>
              <a:ea typeface="微软雅黑" panose="020B0503020204020204" pitchFamily="34" charset="-122"/>
            </a:endParaRPr>
          </a:p>
          <a:p>
            <a:pPr>
              <a:spcBef>
                <a:spcPct val="20000"/>
              </a:spcBef>
              <a:buClr>
                <a:srgbClr val="843C0C"/>
              </a:buClr>
              <a:buSzPct val="100000"/>
              <a:buFont typeface="Wingdings" panose="05000000000000000000" pitchFamily="2" charset="2"/>
              <a:buChar char="u"/>
            </a:pPr>
            <a:r>
              <a:rPr lang="zh-CN" altLang="en-US" sz="2000" b="1" dirty="0">
                <a:solidFill>
                  <a:srgbClr val="843C0C"/>
                </a:solidFill>
                <a:latin typeface="微软雅黑" panose="020B0503020204020204" pitchFamily="34" charset="-122"/>
                <a:ea typeface="微软雅黑" panose="020B0503020204020204" pitchFamily="34" charset="-122"/>
              </a:rPr>
              <a:t>安全附件齐全可靠。</a:t>
            </a:r>
            <a:endParaRPr lang="zh-CN" altLang="en-US" sz="2000" b="1" dirty="0">
              <a:solidFill>
                <a:srgbClr val="843C0C"/>
              </a:solidFill>
              <a:latin typeface="微软雅黑" panose="020B0503020204020204" pitchFamily="34" charset="-122"/>
              <a:ea typeface="微软雅黑" panose="020B0503020204020204" pitchFamily="34" charset="-122"/>
            </a:endParaRPr>
          </a:p>
        </p:txBody>
      </p:sp>
      <p:sp>
        <p:nvSpPr>
          <p:cNvPr id="13" name="Rectangle 3"/>
          <p:cNvSpPr txBox="1">
            <a:spLocks noChangeArrowheads="1"/>
          </p:cNvSpPr>
          <p:nvPr/>
        </p:nvSpPr>
        <p:spPr>
          <a:xfrm>
            <a:off x="1192892" y="4273823"/>
            <a:ext cx="3886200" cy="590550"/>
          </a:xfrm>
          <a:prstGeom prst="rect">
            <a:avLst/>
          </a:prstGeom>
          <a:solidFill>
            <a:schemeClr val="accent2">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2400" dirty="0">
                <a:solidFill>
                  <a:schemeClr val="bg1"/>
                </a:solidFill>
                <a:latin typeface="微软雅黑" panose="020B0503020204020204" pitchFamily="34" charset="-122"/>
                <a:ea typeface="微软雅黑" panose="020B0503020204020204" pitchFamily="34" charset="-122"/>
              </a:rPr>
              <a:t>包装的要求</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0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50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10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childTnLst>
                          </p:cTn>
                        </p:par>
                        <p:par>
                          <p:cTn id="31" fill="hold">
                            <p:stCondLst>
                              <p:cond delay="500"/>
                            </p:stCondLst>
                            <p:childTnLst>
                              <p:par>
                                <p:cTn id="32" presetID="22" presetClass="entr" presetSubtype="1"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up)">
                                      <p:cBhvr>
                                        <p:cTn id="3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0"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3"/>
          </p:nvPr>
        </p:nvSpPr>
        <p:spPr/>
        <p:txBody>
          <a:bodyPr/>
          <a:lstStyle/>
          <a:p>
            <a:r>
              <a:rPr lang="zh-CN" altLang="en-US" dirty="0"/>
              <a:t>第二章</a:t>
            </a:r>
            <a:endParaRPr lang="zh-CN" altLang="en-US" dirty="0"/>
          </a:p>
        </p:txBody>
      </p:sp>
      <p:sp>
        <p:nvSpPr>
          <p:cNvPr id="4" name="文本占位符 3"/>
          <p:cNvSpPr>
            <a:spLocks noGrp="1"/>
          </p:cNvSpPr>
          <p:nvPr>
            <p:ph type="body" sz="quarter" idx="14"/>
          </p:nvPr>
        </p:nvSpPr>
        <p:spPr/>
        <p:txBody>
          <a:bodyPr/>
          <a:lstStyle/>
          <a:p>
            <a:r>
              <a:rPr lang="zh-CN" altLang="en-US" dirty="0"/>
              <a:t>危险化学品的分类</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a:xfrm>
            <a:off x="1573779" y="390751"/>
            <a:ext cx="4242821" cy="410467"/>
          </a:xfrm>
        </p:spPr>
        <p:txBody>
          <a:bodyPr>
            <a:normAutofit/>
          </a:bodyPr>
          <a:lstStyle/>
          <a:p>
            <a:r>
              <a:rPr lang="zh-CN" altLang="en-US" dirty="0"/>
              <a:t>化学品包装与贮运应急救援</a:t>
            </a:r>
            <a:endParaRPr lang="zh-CN" altLang="en-US" dirty="0"/>
          </a:p>
        </p:txBody>
      </p:sp>
      <p:sp>
        <p:nvSpPr>
          <p:cNvPr id="3" name="灯片编号占位符 2"/>
          <p:cNvSpPr>
            <a:spLocks noGrp="1"/>
          </p:cNvSpPr>
          <p:nvPr>
            <p:ph type="sldNum" sz="quarter" idx="12"/>
          </p:nvPr>
        </p:nvSpPr>
        <p:spPr/>
        <p:txBody>
          <a:bodyPr/>
          <a:lstStyle/>
          <a:p>
            <a:fld id="{E90B57B3-00C1-462E-97B3-2A396444F17F}" type="slidenum">
              <a:rPr lang="zh-CN" altLang="en-US" smtClean="0"/>
            </a:fld>
            <a:endParaRPr lang="zh-CN" altLang="en-US"/>
          </a:p>
        </p:txBody>
      </p:sp>
      <p:sp>
        <p:nvSpPr>
          <p:cNvPr id="6" name="TextBox 53"/>
          <p:cNvSpPr txBox="1">
            <a:spLocks noChangeAspect="1" noChangeArrowheads="1"/>
          </p:cNvSpPr>
          <p:nvPr/>
        </p:nvSpPr>
        <p:spPr bwMode="auto">
          <a:xfrm>
            <a:off x="1222906" y="1557918"/>
            <a:ext cx="62319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800" b="1" dirty="0">
                <a:solidFill>
                  <a:schemeClr val="accent2">
                    <a:lumMod val="50000"/>
                  </a:schemeClr>
                </a:solidFill>
                <a:latin typeface="微软雅黑" panose="020B0503020204020204" pitchFamily="34" charset="-122"/>
                <a:ea typeface="微软雅黑" panose="020B0503020204020204" pitchFamily="34" charset="-122"/>
              </a:rPr>
              <a:t>包装标志</a:t>
            </a:r>
            <a:endParaRPr lang="zh-CN" altLang="en-US" sz="2800"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7" name="矩形 6"/>
          <p:cNvSpPr/>
          <p:nvPr/>
        </p:nvSpPr>
        <p:spPr>
          <a:xfrm>
            <a:off x="1027644" y="1556331"/>
            <a:ext cx="98425" cy="505643"/>
          </a:xfrm>
          <a:prstGeom prst="rect">
            <a:avLst/>
          </a:prstGeom>
          <a:solidFill>
            <a:schemeClr val="accent2">
              <a:lumMod val="50000"/>
            </a:schemeClr>
          </a:solidFill>
          <a:ln>
            <a:solidFill>
              <a:schemeClr val="accent2">
                <a:lumMod val="50000"/>
              </a:schemeClr>
            </a:solidFill>
          </a:ln>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en-US">
              <a:solidFill>
                <a:srgbClr val="FFC000"/>
              </a:solidFill>
            </a:endParaRPr>
          </a:p>
        </p:txBody>
      </p:sp>
      <p:pic>
        <p:nvPicPr>
          <p:cNvPr id="14" name="Picture 5" descr="Fbz0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642506" y="2590800"/>
            <a:ext cx="97155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 descr="Fbz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1656" y="2590800"/>
            <a:ext cx="97155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7" descr="Fbz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656" y="2590800"/>
            <a:ext cx="97155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8" descr="Fbz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0006" y="2590800"/>
            <a:ext cx="97155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9" descr="Fbz0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16069" y="2590800"/>
            <a:ext cx="97155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0" descr="Fbz0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18169" y="4495800"/>
            <a:ext cx="97155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1" descr="Fbz0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3619" y="4495800"/>
            <a:ext cx="97155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2" descr="Fbz0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75569" y="4495800"/>
            <a:ext cx="97155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3" descr="Fbz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82469" y="4495800"/>
            <a:ext cx="97155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14"/>
          <p:cNvSpPr>
            <a:spLocks noChangeArrowheads="1"/>
          </p:cNvSpPr>
          <p:nvPr/>
        </p:nvSpPr>
        <p:spPr bwMode="auto">
          <a:xfrm>
            <a:off x="1362606" y="3619500"/>
            <a:ext cx="895350" cy="304800"/>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a:spcBef>
                <a:spcPct val="30000"/>
              </a:spcBef>
            </a:pPr>
            <a:r>
              <a:rPr lang="zh-CN" altLang="zh-CN" sz="1400"/>
              <a:t>小心轻放</a:t>
            </a:r>
            <a:endParaRPr lang="zh-CN" altLang="zh-CN" sz="1400"/>
          </a:p>
        </p:txBody>
      </p:sp>
      <p:sp>
        <p:nvSpPr>
          <p:cNvPr id="24" name="Rectangle 15"/>
          <p:cNvSpPr>
            <a:spLocks noChangeArrowheads="1"/>
          </p:cNvSpPr>
          <p:nvPr/>
        </p:nvSpPr>
        <p:spPr bwMode="auto">
          <a:xfrm>
            <a:off x="3496206" y="3619500"/>
            <a:ext cx="895350" cy="304800"/>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a:spcBef>
                <a:spcPct val="30000"/>
              </a:spcBef>
            </a:pPr>
            <a:r>
              <a:rPr lang="zh-CN" altLang="zh-CN" sz="1400"/>
              <a:t>禁用手钩</a:t>
            </a:r>
            <a:endParaRPr lang="zh-CN" altLang="zh-CN" sz="1400"/>
          </a:p>
        </p:txBody>
      </p:sp>
      <p:sp>
        <p:nvSpPr>
          <p:cNvPr id="25" name="Rectangle 16"/>
          <p:cNvSpPr>
            <a:spLocks noChangeArrowheads="1"/>
          </p:cNvSpPr>
          <p:nvPr/>
        </p:nvSpPr>
        <p:spPr bwMode="auto">
          <a:xfrm>
            <a:off x="5915556" y="3619500"/>
            <a:ext cx="539750" cy="304800"/>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a:spcBef>
                <a:spcPct val="30000"/>
              </a:spcBef>
            </a:pPr>
            <a:r>
              <a:rPr lang="zh-CN" altLang="zh-CN" sz="1400"/>
              <a:t>向上</a:t>
            </a:r>
            <a:endParaRPr lang="zh-CN" altLang="zh-CN" sz="1400"/>
          </a:p>
        </p:txBody>
      </p:sp>
      <p:sp>
        <p:nvSpPr>
          <p:cNvPr id="26" name="Rectangle 17"/>
          <p:cNvSpPr>
            <a:spLocks noChangeArrowheads="1"/>
          </p:cNvSpPr>
          <p:nvPr/>
        </p:nvSpPr>
        <p:spPr bwMode="auto">
          <a:xfrm>
            <a:off x="10136719" y="3619500"/>
            <a:ext cx="539750" cy="304800"/>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a:spcBef>
                <a:spcPct val="30000"/>
              </a:spcBef>
            </a:pPr>
            <a:r>
              <a:rPr lang="zh-CN" altLang="zh-CN" sz="1400"/>
              <a:t>怕热</a:t>
            </a:r>
            <a:endParaRPr lang="zh-CN" altLang="zh-CN" sz="1400"/>
          </a:p>
        </p:txBody>
      </p:sp>
      <p:sp>
        <p:nvSpPr>
          <p:cNvPr id="27" name="Rectangle 18"/>
          <p:cNvSpPr>
            <a:spLocks noChangeArrowheads="1"/>
          </p:cNvSpPr>
          <p:nvPr/>
        </p:nvSpPr>
        <p:spPr bwMode="auto">
          <a:xfrm>
            <a:off x="5774269" y="5567363"/>
            <a:ext cx="895350" cy="304800"/>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r>
              <a:rPr lang="zh-CN" altLang="en-US" sz="1400"/>
              <a:t>由此吊起</a:t>
            </a:r>
            <a:endParaRPr lang="en-US" altLang="zh-CN" sz="1400"/>
          </a:p>
        </p:txBody>
      </p:sp>
      <p:sp>
        <p:nvSpPr>
          <p:cNvPr id="28" name="Rectangle 19"/>
          <p:cNvSpPr>
            <a:spLocks noChangeArrowheads="1"/>
          </p:cNvSpPr>
          <p:nvPr/>
        </p:nvSpPr>
        <p:spPr bwMode="auto">
          <a:xfrm>
            <a:off x="1646769" y="5567363"/>
            <a:ext cx="539750" cy="304800"/>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r>
              <a:rPr lang="zh-CN" altLang="en-US" sz="1400"/>
              <a:t>怕湿</a:t>
            </a:r>
            <a:endParaRPr lang="en-US" altLang="zh-CN" sz="1400"/>
          </a:p>
        </p:txBody>
      </p:sp>
      <p:sp>
        <p:nvSpPr>
          <p:cNvPr id="29" name="Rectangle 20"/>
          <p:cNvSpPr>
            <a:spLocks noChangeArrowheads="1"/>
          </p:cNvSpPr>
          <p:nvPr/>
        </p:nvSpPr>
        <p:spPr bwMode="auto">
          <a:xfrm>
            <a:off x="7915806" y="3619500"/>
            <a:ext cx="895350" cy="304800"/>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r>
              <a:rPr lang="zh-CN" altLang="en-US" sz="1400" dirty="0"/>
              <a:t>禁止翻滚</a:t>
            </a:r>
            <a:endParaRPr lang="en-US" altLang="zh-CN" sz="1400" dirty="0"/>
          </a:p>
        </p:txBody>
      </p:sp>
      <p:sp>
        <p:nvSpPr>
          <p:cNvPr id="30" name="Rectangle 21"/>
          <p:cNvSpPr>
            <a:spLocks noChangeArrowheads="1"/>
          </p:cNvSpPr>
          <p:nvPr/>
        </p:nvSpPr>
        <p:spPr bwMode="auto">
          <a:xfrm>
            <a:off x="3304119" y="5567363"/>
            <a:ext cx="1250950" cy="304800"/>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a:spcBef>
                <a:spcPct val="30000"/>
              </a:spcBef>
            </a:pPr>
            <a:r>
              <a:rPr lang="zh-CN" altLang="zh-CN" sz="1400"/>
              <a:t>堆码层数极限</a:t>
            </a:r>
            <a:endParaRPr lang="zh-CN" altLang="zh-CN" sz="1400"/>
          </a:p>
        </p:txBody>
      </p:sp>
      <p:sp>
        <p:nvSpPr>
          <p:cNvPr id="31" name="Rectangle 22"/>
          <p:cNvSpPr>
            <a:spLocks noChangeArrowheads="1"/>
          </p:cNvSpPr>
          <p:nvPr/>
        </p:nvSpPr>
        <p:spPr bwMode="auto">
          <a:xfrm>
            <a:off x="7863419" y="5567363"/>
            <a:ext cx="895350" cy="304800"/>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a:spcBef>
                <a:spcPct val="30000"/>
              </a:spcBef>
            </a:pPr>
            <a:r>
              <a:rPr lang="zh-CN" altLang="zh-CN" sz="1400"/>
              <a:t>严禁堆码</a:t>
            </a:r>
            <a:endParaRPr lang="zh-CN" altLang="zh-CN" sz="1400"/>
          </a:p>
        </p:txBody>
      </p:sp>
      <p:pic>
        <p:nvPicPr>
          <p:cNvPr id="32" name="Picture 5" descr="Fbz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047819" y="4495800"/>
            <a:ext cx="97155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16"/>
          <p:cNvSpPr>
            <a:spLocks noChangeArrowheads="1"/>
          </p:cNvSpPr>
          <p:nvPr/>
        </p:nvSpPr>
        <p:spPr bwMode="auto">
          <a:xfrm>
            <a:off x="10016069" y="5567363"/>
            <a:ext cx="1250950" cy="304800"/>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a:spcBef>
                <a:spcPct val="30000"/>
              </a:spcBef>
            </a:pPr>
            <a:r>
              <a:rPr lang="zh-CN" altLang="zh-CN" sz="1400"/>
              <a:t>堆码重量极限</a:t>
            </a:r>
            <a:endParaRPr lang="zh-CN" altLang="zh-CN" sz="1400"/>
          </a:p>
        </p:txBody>
      </p:sp>
      <p:grpSp>
        <p:nvGrpSpPr>
          <p:cNvPr id="38" name="组合 37"/>
          <p:cNvGrpSpPr/>
          <p:nvPr/>
        </p:nvGrpSpPr>
        <p:grpSpPr>
          <a:xfrm>
            <a:off x="1027644" y="2286000"/>
            <a:ext cx="10516656" cy="3898900"/>
            <a:chOff x="1027644" y="2286000"/>
            <a:chExt cx="10516656" cy="3898900"/>
          </a:xfrm>
        </p:grpSpPr>
        <p:sp>
          <p:nvSpPr>
            <p:cNvPr id="4" name="矩形 3"/>
            <p:cNvSpPr/>
            <p:nvPr/>
          </p:nvSpPr>
          <p:spPr>
            <a:xfrm>
              <a:off x="1027644" y="2286000"/>
              <a:ext cx="10516656" cy="3898900"/>
            </a:xfrm>
            <a:prstGeom prst="rect">
              <a:avLst/>
            </a:prstGeom>
            <a:noFill/>
            <a:ln>
              <a:solidFill>
                <a:srgbClr val="843C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a:stCxn id="4" idx="1"/>
              <a:endCxn id="4" idx="3"/>
            </p:cNvCxnSpPr>
            <p:nvPr/>
          </p:nvCxnSpPr>
          <p:spPr>
            <a:xfrm>
              <a:off x="1027644" y="4235450"/>
              <a:ext cx="10516656" cy="0"/>
            </a:xfrm>
            <a:prstGeom prst="line">
              <a:avLst/>
            </a:prstGeom>
            <a:ln>
              <a:solidFill>
                <a:srgbClr val="843C0C"/>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2895600" y="2286000"/>
              <a:ext cx="0" cy="3898900"/>
            </a:xfrm>
            <a:prstGeom prst="line">
              <a:avLst/>
            </a:prstGeom>
            <a:ln>
              <a:solidFill>
                <a:srgbClr val="843C0C"/>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5016500" y="2286000"/>
              <a:ext cx="0" cy="3898900"/>
            </a:xfrm>
            <a:prstGeom prst="line">
              <a:avLst/>
            </a:prstGeom>
            <a:ln>
              <a:solidFill>
                <a:srgbClr val="843C0C"/>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7137400" y="2286000"/>
              <a:ext cx="0" cy="3898900"/>
            </a:xfrm>
            <a:prstGeom prst="line">
              <a:avLst/>
            </a:prstGeom>
            <a:ln>
              <a:solidFill>
                <a:srgbClr val="843C0C"/>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9258300" y="2286000"/>
              <a:ext cx="0" cy="3898900"/>
            </a:xfrm>
            <a:prstGeom prst="line">
              <a:avLst/>
            </a:prstGeom>
            <a:ln>
              <a:solidFill>
                <a:srgbClr val="843C0C"/>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0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randombar(horizontal)">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childTnLst>
                                </p:cTn>
                              </p:par>
                              <p:par>
                                <p:cTn id="25" presetID="53" presetClass="entr" presetSubtype="16"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fltVal val="0"/>
                                          </p:val>
                                        </p:tav>
                                        <p:tav tm="100000">
                                          <p:val>
                                            <p:strVal val="#ppt_h"/>
                                          </p:val>
                                        </p:tav>
                                      </p:tavLst>
                                    </p:anim>
                                    <p:animEffect transition="in" filter="fade">
                                      <p:cBhvr>
                                        <p:cTn id="29" dur="500"/>
                                        <p:tgtEl>
                                          <p:spTgt spid="17"/>
                                        </p:tgtEl>
                                      </p:cBhvr>
                                    </p:animEffect>
                                  </p:childTnLst>
                                </p:cTn>
                              </p:par>
                              <p:par>
                                <p:cTn id="30" presetID="53" presetClass="entr" presetSubtype="16"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Effect transition="in" filter="fade">
                                      <p:cBhvr>
                                        <p:cTn id="34" dur="500"/>
                                        <p:tgtEl>
                                          <p:spTgt spid="14"/>
                                        </p:tgtEl>
                                      </p:cBhvr>
                                    </p:animEffect>
                                  </p:childTnLst>
                                </p:cTn>
                              </p:par>
                              <p:par>
                                <p:cTn id="35" presetID="53" presetClass="entr" presetSubtype="16"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500" fill="hold"/>
                                        <p:tgtEl>
                                          <p:spTgt spid="16"/>
                                        </p:tgtEl>
                                        <p:attrNameLst>
                                          <p:attrName>ppt_w</p:attrName>
                                        </p:attrNameLst>
                                      </p:cBhvr>
                                      <p:tavLst>
                                        <p:tav tm="0">
                                          <p:val>
                                            <p:fltVal val="0"/>
                                          </p:val>
                                        </p:tav>
                                        <p:tav tm="100000">
                                          <p:val>
                                            <p:strVal val="#ppt_w"/>
                                          </p:val>
                                        </p:tav>
                                      </p:tavLst>
                                    </p:anim>
                                    <p:anim calcmode="lin" valueType="num">
                                      <p:cBhvr>
                                        <p:cTn id="38" dur="500" fill="hold"/>
                                        <p:tgtEl>
                                          <p:spTgt spid="16"/>
                                        </p:tgtEl>
                                        <p:attrNameLst>
                                          <p:attrName>ppt_h</p:attrName>
                                        </p:attrNameLst>
                                      </p:cBhvr>
                                      <p:tavLst>
                                        <p:tav tm="0">
                                          <p:val>
                                            <p:fltVal val="0"/>
                                          </p:val>
                                        </p:tav>
                                        <p:tav tm="100000">
                                          <p:val>
                                            <p:strVal val="#ppt_h"/>
                                          </p:val>
                                        </p:tav>
                                      </p:tavLst>
                                    </p:anim>
                                    <p:animEffect transition="in" filter="fade">
                                      <p:cBhvr>
                                        <p:cTn id="39" dur="500"/>
                                        <p:tgtEl>
                                          <p:spTgt spid="16"/>
                                        </p:tgtEl>
                                      </p:cBhvr>
                                    </p:animEffect>
                                  </p:childTnLst>
                                </p:cTn>
                              </p:par>
                              <p:par>
                                <p:cTn id="40" presetID="53" presetClass="entr" presetSubtype="16"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500" fill="hold"/>
                                        <p:tgtEl>
                                          <p:spTgt spid="18"/>
                                        </p:tgtEl>
                                        <p:attrNameLst>
                                          <p:attrName>ppt_w</p:attrName>
                                        </p:attrNameLst>
                                      </p:cBhvr>
                                      <p:tavLst>
                                        <p:tav tm="0">
                                          <p:val>
                                            <p:fltVal val="0"/>
                                          </p:val>
                                        </p:tav>
                                        <p:tav tm="100000">
                                          <p:val>
                                            <p:strVal val="#ppt_w"/>
                                          </p:val>
                                        </p:tav>
                                      </p:tavLst>
                                    </p:anim>
                                    <p:anim calcmode="lin" valueType="num">
                                      <p:cBhvr>
                                        <p:cTn id="43" dur="500" fill="hold"/>
                                        <p:tgtEl>
                                          <p:spTgt spid="18"/>
                                        </p:tgtEl>
                                        <p:attrNameLst>
                                          <p:attrName>ppt_h</p:attrName>
                                        </p:attrNameLst>
                                      </p:cBhvr>
                                      <p:tavLst>
                                        <p:tav tm="0">
                                          <p:val>
                                            <p:fltVal val="0"/>
                                          </p:val>
                                        </p:tav>
                                        <p:tav tm="100000">
                                          <p:val>
                                            <p:strVal val="#ppt_h"/>
                                          </p:val>
                                        </p:tav>
                                      </p:tavLst>
                                    </p:anim>
                                    <p:animEffect transition="in" filter="fade">
                                      <p:cBhvr>
                                        <p:cTn id="44" dur="500"/>
                                        <p:tgtEl>
                                          <p:spTgt spid="18"/>
                                        </p:tgtEl>
                                      </p:cBhvr>
                                    </p:animEffect>
                                  </p:childTnLst>
                                </p:cTn>
                              </p:par>
                              <p:par>
                                <p:cTn id="45" presetID="53" presetClass="entr" presetSubtype="16" fill="hold"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par>
                                <p:cTn id="50" presetID="53" presetClass="entr" presetSubtype="16" fill="hold" nodeType="with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p:cTn id="52" dur="500" fill="hold"/>
                                        <p:tgtEl>
                                          <p:spTgt spid="22"/>
                                        </p:tgtEl>
                                        <p:attrNameLst>
                                          <p:attrName>ppt_w</p:attrName>
                                        </p:attrNameLst>
                                      </p:cBhvr>
                                      <p:tavLst>
                                        <p:tav tm="0">
                                          <p:val>
                                            <p:fltVal val="0"/>
                                          </p:val>
                                        </p:tav>
                                        <p:tav tm="100000">
                                          <p:val>
                                            <p:strVal val="#ppt_w"/>
                                          </p:val>
                                        </p:tav>
                                      </p:tavLst>
                                    </p:anim>
                                    <p:anim calcmode="lin" valueType="num">
                                      <p:cBhvr>
                                        <p:cTn id="53" dur="500" fill="hold"/>
                                        <p:tgtEl>
                                          <p:spTgt spid="22"/>
                                        </p:tgtEl>
                                        <p:attrNameLst>
                                          <p:attrName>ppt_h</p:attrName>
                                        </p:attrNameLst>
                                      </p:cBhvr>
                                      <p:tavLst>
                                        <p:tav tm="0">
                                          <p:val>
                                            <p:fltVal val="0"/>
                                          </p:val>
                                        </p:tav>
                                        <p:tav tm="100000">
                                          <p:val>
                                            <p:strVal val="#ppt_h"/>
                                          </p:val>
                                        </p:tav>
                                      </p:tavLst>
                                    </p:anim>
                                    <p:animEffect transition="in" filter="fade">
                                      <p:cBhvr>
                                        <p:cTn id="54" dur="500"/>
                                        <p:tgtEl>
                                          <p:spTgt spid="22"/>
                                        </p:tgtEl>
                                      </p:cBhvr>
                                    </p:animEffect>
                                  </p:childTnLst>
                                </p:cTn>
                              </p:par>
                              <p:par>
                                <p:cTn id="55" presetID="53" presetClass="entr" presetSubtype="16"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anim calcmode="lin" valueType="num">
                                      <p:cBhvr>
                                        <p:cTn id="57" dur="500" fill="hold"/>
                                        <p:tgtEl>
                                          <p:spTgt spid="20"/>
                                        </p:tgtEl>
                                        <p:attrNameLst>
                                          <p:attrName>ppt_w</p:attrName>
                                        </p:attrNameLst>
                                      </p:cBhvr>
                                      <p:tavLst>
                                        <p:tav tm="0">
                                          <p:val>
                                            <p:fltVal val="0"/>
                                          </p:val>
                                        </p:tav>
                                        <p:tav tm="100000">
                                          <p:val>
                                            <p:strVal val="#ppt_w"/>
                                          </p:val>
                                        </p:tav>
                                      </p:tavLst>
                                    </p:anim>
                                    <p:anim calcmode="lin" valueType="num">
                                      <p:cBhvr>
                                        <p:cTn id="58" dur="500" fill="hold"/>
                                        <p:tgtEl>
                                          <p:spTgt spid="20"/>
                                        </p:tgtEl>
                                        <p:attrNameLst>
                                          <p:attrName>ppt_h</p:attrName>
                                        </p:attrNameLst>
                                      </p:cBhvr>
                                      <p:tavLst>
                                        <p:tav tm="0">
                                          <p:val>
                                            <p:fltVal val="0"/>
                                          </p:val>
                                        </p:tav>
                                        <p:tav tm="100000">
                                          <p:val>
                                            <p:strVal val="#ppt_h"/>
                                          </p:val>
                                        </p:tav>
                                      </p:tavLst>
                                    </p:anim>
                                    <p:animEffect transition="in" filter="fade">
                                      <p:cBhvr>
                                        <p:cTn id="59" dur="500"/>
                                        <p:tgtEl>
                                          <p:spTgt spid="20"/>
                                        </p:tgtEl>
                                      </p:cBhvr>
                                    </p:animEffect>
                                  </p:childTnLst>
                                </p:cTn>
                              </p:par>
                              <p:par>
                                <p:cTn id="60" presetID="53" presetClass="entr" presetSubtype="16" fill="hold" nodeType="with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
                            </p:stCondLst>
                            <p:childTnLst>
                              <p:par>
                                <p:cTn id="71" presetID="41" presetClass="entr" presetSubtype="0" fill="hold" grpId="0" nodeType="afterEffect">
                                  <p:stCondLst>
                                    <p:cond delay="0"/>
                                  </p:stCondLst>
                                  <p:iterate type="lt">
                                    <p:tmPct val="10000"/>
                                  </p:iterate>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74" dur="750" fill="hold"/>
                                        <p:tgtEl>
                                          <p:spTgt spid="23"/>
                                        </p:tgtEl>
                                        <p:attrNameLst>
                                          <p:attrName>ppt_y</p:attrName>
                                        </p:attrNameLst>
                                      </p:cBhvr>
                                      <p:tavLst>
                                        <p:tav tm="0">
                                          <p:val>
                                            <p:strVal val="#ppt_y"/>
                                          </p:val>
                                        </p:tav>
                                        <p:tav tm="100000">
                                          <p:val>
                                            <p:strVal val="#ppt_y"/>
                                          </p:val>
                                        </p:tav>
                                      </p:tavLst>
                                    </p:anim>
                                    <p:anim calcmode="lin" valueType="num">
                                      <p:cBhvr>
                                        <p:cTn id="75" dur="75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76" dur="75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77" dur="750"/>
                                        <p:tgtEl>
                                          <p:spTgt spid="23"/>
                                        </p:tgtEl>
                                      </p:cBhvr>
                                    </p:animEffect>
                                  </p:childTnLst>
                                </p:cTn>
                              </p:par>
                              <p:par>
                                <p:cTn id="78" presetID="41" presetClass="entr" presetSubtype="0" fill="hold" grpId="0" nodeType="withEffect">
                                  <p:stCondLst>
                                    <p:cond delay="0"/>
                                  </p:stCondLst>
                                  <p:iterate type="lt">
                                    <p:tmPct val="10000"/>
                                  </p:iterate>
                                  <p:childTnLst>
                                    <p:set>
                                      <p:cBhvr>
                                        <p:cTn id="79" dur="1" fill="hold">
                                          <p:stCondLst>
                                            <p:cond delay="0"/>
                                          </p:stCondLst>
                                        </p:cTn>
                                        <p:tgtEl>
                                          <p:spTgt spid="24"/>
                                        </p:tgtEl>
                                        <p:attrNameLst>
                                          <p:attrName>style.visibility</p:attrName>
                                        </p:attrNameLst>
                                      </p:cBhvr>
                                      <p:to>
                                        <p:strVal val="visible"/>
                                      </p:to>
                                    </p:set>
                                    <p:anim calcmode="lin" valueType="num">
                                      <p:cBhvr>
                                        <p:cTn id="80" dur="75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81" dur="750" fill="hold"/>
                                        <p:tgtEl>
                                          <p:spTgt spid="24"/>
                                        </p:tgtEl>
                                        <p:attrNameLst>
                                          <p:attrName>ppt_y</p:attrName>
                                        </p:attrNameLst>
                                      </p:cBhvr>
                                      <p:tavLst>
                                        <p:tav tm="0">
                                          <p:val>
                                            <p:strVal val="#ppt_y"/>
                                          </p:val>
                                        </p:tav>
                                        <p:tav tm="100000">
                                          <p:val>
                                            <p:strVal val="#ppt_y"/>
                                          </p:val>
                                        </p:tav>
                                      </p:tavLst>
                                    </p:anim>
                                    <p:anim calcmode="lin" valueType="num">
                                      <p:cBhvr>
                                        <p:cTn id="82" dur="75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83" dur="75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84" dur="750"/>
                                        <p:tgtEl>
                                          <p:spTgt spid="24"/>
                                        </p:tgtEl>
                                      </p:cBhvr>
                                    </p:animEffect>
                                  </p:childTnLst>
                                </p:cTn>
                              </p:par>
                              <p:par>
                                <p:cTn id="85" presetID="41" presetClass="entr" presetSubtype="0" fill="hold" grpId="0" nodeType="withEffect">
                                  <p:stCondLst>
                                    <p:cond delay="0"/>
                                  </p:stCondLst>
                                  <p:iterate type="lt">
                                    <p:tmPct val="10000"/>
                                  </p:iterate>
                                  <p:childTnLst>
                                    <p:set>
                                      <p:cBhvr>
                                        <p:cTn id="86" dur="1" fill="hold">
                                          <p:stCondLst>
                                            <p:cond delay="0"/>
                                          </p:stCondLst>
                                        </p:cTn>
                                        <p:tgtEl>
                                          <p:spTgt spid="25"/>
                                        </p:tgtEl>
                                        <p:attrNameLst>
                                          <p:attrName>style.visibility</p:attrName>
                                        </p:attrNameLst>
                                      </p:cBhvr>
                                      <p:to>
                                        <p:strVal val="visible"/>
                                      </p:to>
                                    </p:set>
                                    <p:anim calcmode="lin" valueType="num">
                                      <p:cBhvr>
                                        <p:cTn id="87" dur="75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88" dur="750" fill="hold"/>
                                        <p:tgtEl>
                                          <p:spTgt spid="25"/>
                                        </p:tgtEl>
                                        <p:attrNameLst>
                                          <p:attrName>ppt_y</p:attrName>
                                        </p:attrNameLst>
                                      </p:cBhvr>
                                      <p:tavLst>
                                        <p:tav tm="0">
                                          <p:val>
                                            <p:strVal val="#ppt_y"/>
                                          </p:val>
                                        </p:tav>
                                        <p:tav tm="100000">
                                          <p:val>
                                            <p:strVal val="#ppt_y"/>
                                          </p:val>
                                        </p:tav>
                                      </p:tavLst>
                                    </p:anim>
                                    <p:anim calcmode="lin" valueType="num">
                                      <p:cBhvr>
                                        <p:cTn id="89" dur="75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90" dur="75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91" dur="750"/>
                                        <p:tgtEl>
                                          <p:spTgt spid="25"/>
                                        </p:tgtEl>
                                      </p:cBhvr>
                                    </p:animEffect>
                                  </p:childTnLst>
                                </p:cTn>
                              </p:par>
                              <p:par>
                                <p:cTn id="92" presetID="41" presetClass="entr" presetSubtype="0" fill="hold" grpId="0" nodeType="withEffect">
                                  <p:stCondLst>
                                    <p:cond delay="0"/>
                                  </p:stCondLst>
                                  <p:iterate type="lt">
                                    <p:tmPct val="10000"/>
                                  </p:iterate>
                                  <p:childTnLst>
                                    <p:set>
                                      <p:cBhvr>
                                        <p:cTn id="93" dur="1" fill="hold">
                                          <p:stCondLst>
                                            <p:cond delay="0"/>
                                          </p:stCondLst>
                                        </p:cTn>
                                        <p:tgtEl>
                                          <p:spTgt spid="26"/>
                                        </p:tgtEl>
                                        <p:attrNameLst>
                                          <p:attrName>style.visibility</p:attrName>
                                        </p:attrNameLst>
                                      </p:cBhvr>
                                      <p:to>
                                        <p:strVal val="visible"/>
                                      </p:to>
                                    </p:set>
                                    <p:anim calcmode="lin" valueType="num">
                                      <p:cBhvr>
                                        <p:cTn id="94" dur="75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95" dur="750" fill="hold"/>
                                        <p:tgtEl>
                                          <p:spTgt spid="26"/>
                                        </p:tgtEl>
                                        <p:attrNameLst>
                                          <p:attrName>ppt_y</p:attrName>
                                        </p:attrNameLst>
                                      </p:cBhvr>
                                      <p:tavLst>
                                        <p:tav tm="0">
                                          <p:val>
                                            <p:strVal val="#ppt_y"/>
                                          </p:val>
                                        </p:tav>
                                        <p:tav tm="100000">
                                          <p:val>
                                            <p:strVal val="#ppt_y"/>
                                          </p:val>
                                        </p:tav>
                                      </p:tavLst>
                                    </p:anim>
                                    <p:anim calcmode="lin" valueType="num">
                                      <p:cBhvr>
                                        <p:cTn id="96" dur="75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97" dur="75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98" dur="750"/>
                                        <p:tgtEl>
                                          <p:spTgt spid="26"/>
                                        </p:tgtEl>
                                      </p:cBhvr>
                                    </p:animEffect>
                                  </p:childTnLst>
                                </p:cTn>
                              </p:par>
                              <p:par>
                                <p:cTn id="99" presetID="41" presetClass="entr" presetSubtype="0" fill="hold" grpId="0" nodeType="withEffect">
                                  <p:stCondLst>
                                    <p:cond delay="0"/>
                                  </p:stCondLst>
                                  <p:iterate type="lt">
                                    <p:tmPct val="10000"/>
                                  </p:iterate>
                                  <p:childTnLst>
                                    <p:set>
                                      <p:cBhvr>
                                        <p:cTn id="100" dur="1" fill="hold">
                                          <p:stCondLst>
                                            <p:cond delay="0"/>
                                          </p:stCondLst>
                                        </p:cTn>
                                        <p:tgtEl>
                                          <p:spTgt spid="29"/>
                                        </p:tgtEl>
                                        <p:attrNameLst>
                                          <p:attrName>style.visibility</p:attrName>
                                        </p:attrNameLst>
                                      </p:cBhvr>
                                      <p:to>
                                        <p:strVal val="visible"/>
                                      </p:to>
                                    </p:set>
                                    <p:anim calcmode="lin" valueType="num">
                                      <p:cBhvr>
                                        <p:cTn id="101" dur="75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102" dur="750" fill="hold"/>
                                        <p:tgtEl>
                                          <p:spTgt spid="29"/>
                                        </p:tgtEl>
                                        <p:attrNameLst>
                                          <p:attrName>ppt_y</p:attrName>
                                        </p:attrNameLst>
                                      </p:cBhvr>
                                      <p:tavLst>
                                        <p:tav tm="0">
                                          <p:val>
                                            <p:strVal val="#ppt_y"/>
                                          </p:val>
                                        </p:tav>
                                        <p:tav tm="100000">
                                          <p:val>
                                            <p:strVal val="#ppt_y"/>
                                          </p:val>
                                        </p:tav>
                                      </p:tavLst>
                                    </p:anim>
                                    <p:anim calcmode="lin" valueType="num">
                                      <p:cBhvr>
                                        <p:cTn id="103" dur="75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104" dur="75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105" dur="750"/>
                                        <p:tgtEl>
                                          <p:spTgt spid="29"/>
                                        </p:tgtEl>
                                      </p:cBhvr>
                                    </p:animEffect>
                                  </p:childTnLst>
                                </p:cTn>
                              </p:par>
                              <p:par>
                                <p:cTn id="106" presetID="41" presetClass="entr" presetSubtype="0" fill="hold" grpId="0" nodeType="withEffect">
                                  <p:stCondLst>
                                    <p:cond delay="0"/>
                                  </p:stCondLst>
                                  <p:iterate type="lt">
                                    <p:tmPct val="10000"/>
                                  </p:iterate>
                                  <p:childTnLst>
                                    <p:set>
                                      <p:cBhvr>
                                        <p:cTn id="107" dur="1" fill="hold">
                                          <p:stCondLst>
                                            <p:cond delay="0"/>
                                          </p:stCondLst>
                                        </p:cTn>
                                        <p:tgtEl>
                                          <p:spTgt spid="28"/>
                                        </p:tgtEl>
                                        <p:attrNameLst>
                                          <p:attrName>style.visibility</p:attrName>
                                        </p:attrNameLst>
                                      </p:cBhvr>
                                      <p:to>
                                        <p:strVal val="visible"/>
                                      </p:to>
                                    </p:set>
                                    <p:anim calcmode="lin" valueType="num">
                                      <p:cBhvr>
                                        <p:cTn id="108" dur="75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109" dur="750" fill="hold"/>
                                        <p:tgtEl>
                                          <p:spTgt spid="28"/>
                                        </p:tgtEl>
                                        <p:attrNameLst>
                                          <p:attrName>ppt_y</p:attrName>
                                        </p:attrNameLst>
                                      </p:cBhvr>
                                      <p:tavLst>
                                        <p:tav tm="0">
                                          <p:val>
                                            <p:strVal val="#ppt_y"/>
                                          </p:val>
                                        </p:tav>
                                        <p:tav tm="100000">
                                          <p:val>
                                            <p:strVal val="#ppt_y"/>
                                          </p:val>
                                        </p:tav>
                                      </p:tavLst>
                                    </p:anim>
                                    <p:anim calcmode="lin" valueType="num">
                                      <p:cBhvr>
                                        <p:cTn id="110" dur="75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11" dur="75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112" dur="750"/>
                                        <p:tgtEl>
                                          <p:spTgt spid="28"/>
                                        </p:tgtEl>
                                      </p:cBhvr>
                                    </p:animEffect>
                                  </p:childTnLst>
                                </p:cTn>
                              </p:par>
                              <p:par>
                                <p:cTn id="113" presetID="41" presetClass="entr" presetSubtype="0" fill="hold" grpId="0" nodeType="withEffect">
                                  <p:stCondLst>
                                    <p:cond delay="0"/>
                                  </p:stCondLst>
                                  <p:iterate type="lt">
                                    <p:tmPct val="10000"/>
                                  </p:iterate>
                                  <p:childTnLst>
                                    <p:set>
                                      <p:cBhvr>
                                        <p:cTn id="114" dur="1" fill="hold">
                                          <p:stCondLst>
                                            <p:cond delay="0"/>
                                          </p:stCondLst>
                                        </p:cTn>
                                        <p:tgtEl>
                                          <p:spTgt spid="30"/>
                                        </p:tgtEl>
                                        <p:attrNameLst>
                                          <p:attrName>style.visibility</p:attrName>
                                        </p:attrNameLst>
                                      </p:cBhvr>
                                      <p:to>
                                        <p:strVal val="visible"/>
                                      </p:to>
                                    </p:set>
                                    <p:anim calcmode="lin" valueType="num">
                                      <p:cBhvr>
                                        <p:cTn id="115" dur="75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116" dur="750" fill="hold"/>
                                        <p:tgtEl>
                                          <p:spTgt spid="30"/>
                                        </p:tgtEl>
                                        <p:attrNameLst>
                                          <p:attrName>ppt_y</p:attrName>
                                        </p:attrNameLst>
                                      </p:cBhvr>
                                      <p:tavLst>
                                        <p:tav tm="0">
                                          <p:val>
                                            <p:strVal val="#ppt_y"/>
                                          </p:val>
                                        </p:tav>
                                        <p:tav tm="100000">
                                          <p:val>
                                            <p:strVal val="#ppt_y"/>
                                          </p:val>
                                        </p:tav>
                                      </p:tavLst>
                                    </p:anim>
                                    <p:anim calcmode="lin" valueType="num">
                                      <p:cBhvr>
                                        <p:cTn id="117" dur="75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118" dur="75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119" dur="750"/>
                                        <p:tgtEl>
                                          <p:spTgt spid="30"/>
                                        </p:tgtEl>
                                      </p:cBhvr>
                                    </p:animEffect>
                                  </p:childTnLst>
                                </p:cTn>
                              </p:par>
                              <p:par>
                                <p:cTn id="120" presetID="41" presetClass="entr" presetSubtype="0" fill="hold" grpId="0" nodeType="withEffect">
                                  <p:stCondLst>
                                    <p:cond delay="0"/>
                                  </p:stCondLst>
                                  <p:iterate type="lt">
                                    <p:tmPct val="10000"/>
                                  </p:iterate>
                                  <p:childTnLst>
                                    <p:set>
                                      <p:cBhvr>
                                        <p:cTn id="121" dur="1" fill="hold">
                                          <p:stCondLst>
                                            <p:cond delay="0"/>
                                          </p:stCondLst>
                                        </p:cTn>
                                        <p:tgtEl>
                                          <p:spTgt spid="31"/>
                                        </p:tgtEl>
                                        <p:attrNameLst>
                                          <p:attrName>style.visibility</p:attrName>
                                        </p:attrNameLst>
                                      </p:cBhvr>
                                      <p:to>
                                        <p:strVal val="visible"/>
                                      </p:to>
                                    </p:set>
                                    <p:anim calcmode="lin" valueType="num">
                                      <p:cBhvr>
                                        <p:cTn id="122" dur="75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123" dur="750" fill="hold"/>
                                        <p:tgtEl>
                                          <p:spTgt spid="31"/>
                                        </p:tgtEl>
                                        <p:attrNameLst>
                                          <p:attrName>ppt_y</p:attrName>
                                        </p:attrNameLst>
                                      </p:cBhvr>
                                      <p:tavLst>
                                        <p:tav tm="0">
                                          <p:val>
                                            <p:strVal val="#ppt_y"/>
                                          </p:val>
                                        </p:tav>
                                        <p:tav tm="100000">
                                          <p:val>
                                            <p:strVal val="#ppt_y"/>
                                          </p:val>
                                        </p:tav>
                                      </p:tavLst>
                                    </p:anim>
                                    <p:anim calcmode="lin" valueType="num">
                                      <p:cBhvr>
                                        <p:cTn id="124" dur="75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25" dur="75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26" dur="750"/>
                                        <p:tgtEl>
                                          <p:spTgt spid="31"/>
                                        </p:tgtEl>
                                      </p:cBhvr>
                                    </p:animEffect>
                                  </p:childTnLst>
                                </p:cTn>
                              </p:par>
                              <p:par>
                                <p:cTn id="127" presetID="41" presetClass="entr" presetSubtype="0" fill="hold" grpId="0" nodeType="withEffect">
                                  <p:stCondLst>
                                    <p:cond delay="0"/>
                                  </p:stCondLst>
                                  <p:iterate type="lt">
                                    <p:tmPct val="10000"/>
                                  </p:iterate>
                                  <p:childTnLst>
                                    <p:set>
                                      <p:cBhvr>
                                        <p:cTn id="128" dur="1" fill="hold">
                                          <p:stCondLst>
                                            <p:cond delay="0"/>
                                          </p:stCondLst>
                                        </p:cTn>
                                        <p:tgtEl>
                                          <p:spTgt spid="27"/>
                                        </p:tgtEl>
                                        <p:attrNameLst>
                                          <p:attrName>style.visibility</p:attrName>
                                        </p:attrNameLst>
                                      </p:cBhvr>
                                      <p:to>
                                        <p:strVal val="visible"/>
                                      </p:to>
                                    </p:set>
                                    <p:anim calcmode="lin" valueType="num">
                                      <p:cBhvr>
                                        <p:cTn id="129" dur="75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130" dur="750" fill="hold"/>
                                        <p:tgtEl>
                                          <p:spTgt spid="27"/>
                                        </p:tgtEl>
                                        <p:attrNameLst>
                                          <p:attrName>ppt_y</p:attrName>
                                        </p:attrNameLst>
                                      </p:cBhvr>
                                      <p:tavLst>
                                        <p:tav tm="0">
                                          <p:val>
                                            <p:strVal val="#ppt_y"/>
                                          </p:val>
                                        </p:tav>
                                        <p:tav tm="100000">
                                          <p:val>
                                            <p:strVal val="#ppt_y"/>
                                          </p:val>
                                        </p:tav>
                                      </p:tavLst>
                                    </p:anim>
                                    <p:anim calcmode="lin" valueType="num">
                                      <p:cBhvr>
                                        <p:cTn id="131" dur="75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32" dur="75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33" dur="750"/>
                                        <p:tgtEl>
                                          <p:spTgt spid="27"/>
                                        </p:tgtEl>
                                      </p:cBhvr>
                                    </p:animEffect>
                                  </p:childTnLst>
                                </p:cTn>
                              </p:par>
                              <p:par>
                                <p:cTn id="134" presetID="4" presetClass="entr" presetSubtype="16" fill="hold" grpId="0" nodeType="withEffect">
                                  <p:stCondLst>
                                    <p:cond delay="0"/>
                                  </p:stCondLst>
                                  <p:childTnLst>
                                    <p:set>
                                      <p:cBhvr>
                                        <p:cTn id="135" dur="1" fill="hold">
                                          <p:stCondLst>
                                            <p:cond delay="0"/>
                                          </p:stCondLst>
                                        </p:cTn>
                                        <p:tgtEl>
                                          <p:spTgt spid="33"/>
                                        </p:tgtEl>
                                        <p:attrNameLst>
                                          <p:attrName>style.visibility</p:attrName>
                                        </p:attrNameLst>
                                      </p:cBhvr>
                                      <p:to>
                                        <p:strVal val="visible"/>
                                      </p:to>
                                    </p:set>
                                    <p:animEffect transition="in" filter="box(in)">
                                      <p:cBhvr>
                                        <p:cTn id="136"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23" grpId="0" bldLvl="0" autoUpdateAnimBg="0"/>
      <p:bldP spid="24" grpId="0" bldLvl="0" autoUpdateAnimBg="0"/>
      <p:bldP spid="25" grpId="0" bldLvl="0" autoUpdateAnimBg="0"/>
      <p:bldP spid="26" grpId="0" bldLvl="0" autoUpdateAnimBg="0"/>
      <p:bldP spid="27" grpId="0" bldLvl="0" autoUpdateAnimBg="0"/>
      <p:bldP spid="28" grpId="0" bldLvl="0" autoUpdateAnimBg="0"/>
      <p:bldP spid="29" grpId="0" bldLvl="0" autoUpdateAnimBg="0"/>
      <p:bldP spid="30" grpId="0" bldLvl="0" autoUpdateAnimBg="0"/>
      <p:bldP spid="31" grpId="0" bldLvl="0" autoUpdateAnimBg="0"/>
      <p:bldP spid="33" grpId="0" bldLvl="0"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a:xfrm>
            <a:off x="1573779" y="390751"/>
            <a:ext cx="4242821" cy="410467"/>
          </a:xfrm>
        </p:spPr>
        <p:txBody>
          <a:bodyPr>
            <a:normAutofit/>
          </a:bodyPr>
          <a:lstStyle/>
          <a:p>
            <a:r>
              <a:rPr lang="zh-CN" altLang="en-US" dirty="0"/>
              <a:t>化学品包装与贮运应急救援</a:t>
            </a:r>
            <a:endParaRPr lang="zh-CN" altLang="en-US" dirty="0"/>
          </a:p>
        </p:txBody>
      </p:sp>
      <p:sp>
        <p:nvSpPr>
          <p:cNvPr id="3" name="灯片编号占位符 2"/>
          <p:cNvSpPr>
            <a:spLocks noGrp="1"/>
          </p:cNvSpPr>
          <p:nvPr>
            <p:ph type="sldNum" sz="quarter" idx="12"/>
          </p:nvPr>
        </p:nvSpPr>
        <p:spPr/>
        <p:txBody>
          <a:bodyPr/>
          <a:lstStyle/>
          <a:p>
            <a:fld id="{E90B57B3-00C1-462E-97B3-2A396444F17F}" type="slidenum">
              <a:rPr lang="zh-CN" altLang="en-US" smtClean="0"/>
            </a:fld>
            <a:endParaRPr lang="zh-CN" altLang="en-US"/>
          </a:p>
        </p:txBody>
      </p:sp>
      <p:sp>
        <p:nvSpPr>
          <p:cNvPr id="6" name="TextBox 53"/>
          <p:cNvSpPr txBox="1">
            <a:spLocks noChangeAspect="1" noChangeArrowheads="1"/>
          </p:cNvSpPr>
          <p:nvPr/>
        </p:nvSpPr>
        <p:spPr bwMode="auto">
          <a:xfrm>
            <a:off x="1222906" y="1557918"/>
            <a:ext cx="62319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800" b="1" dirty="0">
                <a:solidFill>
                  <a:schemeClr val="accent2">
                    <a:lumMod val="50000"/>
                  </a:schemeClr>
                </a:solidFill>
                <a:latin typeface="微软雅黑" panose="020B0503020204020204" pitchFamily="34" charset="-122"/>
                <a:ea typeface="微软雅黑" panose="020B0503020204020204" pitchFamily="34" charset="-122"/>
              </a:rPr>
              <a:t>包装标志</a:t>
            </a:r>
            <a:endParaRPr lang="zh-CN" altLang="en-US" sz="2800"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7" name="矩形 6"/>
          <p:cNvSpPr/>
          <p:nvPr/>
        </p:nvSpPr>
        <p:spPr>
          <a:xfrm>
            <a:off x="1027644" y="1556331"/>
            <a:ext cx="98425" cy="505643"/>
          </a:xfrm>
          <a:prstGeom prst="rect">
            <a:avLst/>
          </a:prstGeom>
          <a:solidFill>
            <a:schemeClr val="accent2">
              <a:lumMod val="50000"/>
            </a:schemeClr>
          </a:solidFill>
          <a:ln>
            <a:solidFill>
              <a:schemeClr val="accent2">
                <a:lumMod val="50000"/>
              </a:schemeClr>
            </a:solidFill>
          </a:ln>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en-US">
              <a:solidFill>
                <a:srgbClr val="FFC000"/>
              </a:solidFill>
            </a:endParaRPr>
          </a:p>
        </p:txBody>
      </p:sp>
      <p:pic>
        <p:nvPicPr>
          <p:cNvPr id="34" name="Picture 6" descr="Fbz1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57856" y="2555081"/>
            <a:ext cx="97155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7" descr="Fbz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1456" y="2478881"/>
            <a:ext cx="97155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8" descr="Fbz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7056" y="2791618"/>
            <a:ext cx="97155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9" descr="Fbz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14456" y="2791618"/>
            <a:ext cx="97155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10" descr="Fbz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5056" y="2688431"/>
            <a:ext cx="97155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11" descr="Fbz0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56256" y="4521274"/>
            <a:ext cx="97155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12" descr="Fbz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66056" y="4578424"/>
            <a:ext cx="97155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ectangle 13"/>
          <p:cNvSpPr>
            <a:spLocks noChangeArrowheads="1"/>
          </p:cNvSpPr>
          <p:nvPr/>
        </p:nvSpPr>
        <p:spPr bwMode="auto">
          <a:xfrm>
            <a:off x="1508656" y="5645224"/>
            <a:ext cx="717550" cy="304800"/>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a:spcBef>
                <a:spcPct val="30000"/>
              </a:spcBef>
            </a:pPr>
            <a:r>
              <a:rPr lang="zh-CN" altLang="zh-CN" sz="1400">
                <a:latin typeface="宋体" panose="02010600030101010101" pitchFamily="2" charset="-122"/>
              </a:rPr>
              <a:t>怕辐射</a:t>
            </a:r>
            <a:endParaRPr lang="zh-CN" altLang="zh-CN" sz="1400"/>
          </a:p>
        </p:txBody>
      </p:sp>
      <p:sp>
        <p:nvSpPr>
          <p:cNvPr id="42" name="Rectangle 14"/>
          <p:cNvSpPr>
            <a:spLocks noChangeArrowheads="1"/>
          </p:cNvSpPr>
          <p:nvPr/>
        </p:nvSpPr>
        <p:spPr bwMode="auto">
          <a:xfrm>
            <a:off x="1610256" y="3602831"/>
            <a:ext cx="717550" cy="304800"/>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a:spcBef>
                <a:spcPct val="30000"/>
              </a:spcBef>
            </a:pPr>
            <a:r>
              <a:rPr lang="zh-CN" altLang="zh-CN" sz="1400"/>
              <a:t>重心点</a:t>
            </a:r>
            <a:endParaRPr lang="zh-CN" altLang="zh-CN" sz="1400"/>
          </a:p>
        </p:txBody>
      </p:sp>
      <p:sp>
        <p:nvSpPr>
          <p:cNvPr id="43" name="Rectangle 15"/>
          <p:cNvSpPr>
            <a:spLocks noChangeArrowheads="1"/>
          </p:cNvSpPr>
          <p:nvPr/>
        </p:nvSpPr>
        <p:spPr bwMode="auto">
          <a:xfrm>
            <a:off x="3566056" y="5649987"/>
            <a:ext cx="895350" cy="304800"/>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a:spcBef>
                <a:spcPct val="30000"/>
              </a:spcBef>
            </a:pPr>
            <a:r>
              <a:rPr lang="zh-CN" altLang="en-US" sz="1400"/>
              <a:t>温度极限</a:t>
            </a:r>
            <a:endParaRPr lang="en-US" altLang="zh-CN" sz="1400"/>
          </a:p>
        </p:txBody>
      </p:sp>
      <p:sp>
        <p:nvSpPr>
          <p:cNvPr id="44" name="Rectangle 17"/>
          <p:cNvSpPr>
            <a:spLocks noChangeArrowheads="1"/>
          </p:cNvSpPr>
          <p:nvPr/>
        </p:nvSpPr>
        <p:spPr bwMode="auto">
          <a:xfrm>
            <a:off x="3362856" y="3602831"/>
            <a:ext cx="1517650" cy="304800"/>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a:spcBef>
                <a:spcPct val="30000"/>
              </a:spcBef>
            </a:pPr>
            <a:r>
              <a:rPr lang="en-US" altLang="zh-CN" sz="1400">
                <a:latin typeface="宋体" panose="02010600030101010101" pitchFamily="2" charset="-122"/>
              </a:rPr>
              <a:t>此面禁用手推车 </a:t>
            </a:r>
            <a:endParaRPr lang="en-US" altLang="zh-CN" sz="1400">
              <a:latin typeface="宋体" panose="02010600030101010101" pitchFamily="2" charset="-122"/>
            </a:endParaRPr>
          </a:p>
        </p:txBody>
      </p:sp>
      <p:sp>
        <p:nvSpPr>
          <p:cNvPr id="45" name="Rectangle 18"/>
          <p:cNvSpPr>
            <a:spLocks noChangeArrowheads="1"/>
          </p:cNvSpPr>
          <p:nvPr/>
        </p:nvSpPr>
        <p:spPr bwMode="auto">
          <a:xfrm>
            <a:off x="5769506" y="3606006"/>
            <a:ext cx="895350" cy="304800"/>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r>
              <a:rPr lang="en-US" altLang="zh-CN" sz="1400">
                <a:latin typeface="宋体" panose="02010600030101010101" pitchFamily="2" charset="-122"/>
              </a:rPr>
              <a:t>禁用叉车</a:t>
            </a:r>
            <a:endParaRPr lang="en-US" altLang="zh-CN" sz="1400">
              <a:latin typeface="宋体" panose="02010600030101010101" pitchFamily="2" charset="-122"/>
            </a:endParaRPr>
          </a:p>
        </p:txBody>
      </p:sp>
      <p:sp>
        <p:nvSpPr>
          <p:cNvPr id="46" name="Rectangle 19"/>
          <p:cNvSpPr>
            <a:spLocks noChangeArrowheads="1"/>
          </p:cNvSpPr>
          <p:nvPr/>
        </p:nvSpPr>
        <p:spPr bwMode="auto">
          <a:xfrm>
            <a:off x="7757056" y="3602831"/>
            <a:ext cx="895350" cy="304800"/>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a:spcBef>
                <a:spcPct val="30000"/>
              </a:spcBef>
            </a:pPr>
            <a:r>
              <a:rPr lang="en-US" altLang="zh-CN" sz="1400">
                <a:latin typeface="宋体" panose="02010600030101010101" pitchFamily="2" charset="-122"/>
              </a:rPr>
              <a:t>由此夹起</a:t>
            </a:r>
            <a:endParaRPr lang="en-US" altLang="zh-CN" sz="1400">
              <a:latin typeface="宋体" panose="02010600030101010101" pitchFamily="2" charset="-122"/>
            </a:endParaRPr>
          </a:p>
        </p:txBody>
      </p:sp>
      <p:sp>
        <p:nvSpPr>
          <p:cNvPr id="47" name="Rectangle 20"/>
          <p:cNvSpPr>
            <a:spLocks noChangeArrowheads="1"/>
          </p:cNvSpPr>
          <p:nvPr/>
        </p:nvSpPr>
        <p:spPr bwMode="auto">
          <a:xfrm>
            <a:off x="9706506" y="3602831"/>
            <a:ext cx="1339850" cy="304800"/>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a:spcBef>
                <a:spcPct val="30000"/>
              </a:spcBef>
            </a:pPr>
            <a:r>
              <a:rPr lang="en-US" altLang="zh-CN" sz="1400">
                <a:latin typeface="宋体" panose="02010600030101010101" pitchFamily="2" charset="-122"/>
              </a:rPr>
              <a:t>此处不能卡夹 </a:t>
            </a:r>
            <a:endParaRPr lang="en-US" altLang="zh-CN" sz="1400">
              <a:latin typeface="宋体" panose="02010600030101010101" pitchFamily="2" charset="-122"/>
            </a:endParaRPr>
          </a:p>
        </p:txBody>
      </p:sp>
      <p:grpSp>
        <p:nvGrpSpPr>
          <p:cNvPr id="48" name="组合 47"/>
          <p:cNvGrpSpPr/>
          <p:nvPr/>
        </p:nvGrpSpPr>
        <p:grpSpPr>
          <a:xfrm>
            <a:off x="1027644" y="2286000"/>
            <a:ext cx="10516656" cy="3898900"/>
            <a:chOff x="1027644" y="2286000"/>
            <a:chExt cx="10516656" cy="3898900"/>
          </a:xfrm>
        </p:grpSpPr>
        <p:sp>
          <p:nvSpPr>
            <p:cNvPr id="49" name="矩形 48"/>
            <p:cNvSpPr/>
            <p:nvPr/>
          </p:nvSpPr>
          <p:spPr>
            <a:xfrm>
              <a:off x="1027644" y="2286000"/>
              <a:ext cx="10516656" cy="3898900"/>
            </a:xfrm>
            <a:prstGeom prst="rect">
              <a:avLst/>
            </a:prstGeom>
            <a:noFill/>
            <a:ln>
              <a:solidFill>
                <a:srgbClr val="843C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0" name="直接连接符 49"/>
            <p:cNvCxnSpPr>
              <a:stCxn id="49" idx="1"/>
              <a:endCxn id="49" idx="3"/>
            </p:cNvCxnSpPr>
            <p:nvPr/>
          </p:nvCxnSpPr>
          <p:spPr>
            <a:xfrm>
              <a:off x="1027644" y="4235450"/>
              <a:ext cx="10516656" cy="0"/>
            </a:xfrm>
            <a:prstGeom prst="line">
              <a:avLst/>
            </a:prstGeom>
            <a:ln>
              <a:solidFill>
                <a:srgbClr val="843C0C"/>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2895600" y="2286000"/>
              <a:ext cx="0" cy="3898900"/>
            </a:xfrm>
            <a:prstGeom prst="line">
              <a:avLst/>
            </a:prstGeom>
            <a:ln>
              <a:solidFill>
                <a:srgbClr val="843C0C"/>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5016500" y="2286000"/>
              <a:ext cx="0" cy="3898900"/>
            </a:xfrm>
            <a:prstGeom prst="line">
              <a:avLst/>
            </a:prstGeom>
            <a:ln>
              <a:solidFill>
                <a:srgbClr val="843C0C"/>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7137400" y="2286000"/>
              <a:ext cx="0" cy="3898900"/>
            </a:xfrm>
            <a:prstGeom prst="line">
              <a:avLst/>
            </a:prstGeom>
            <a:ln>
              <a:solidFill>
                <a:srgbClr val="843C0C"/>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9258300" y="2286000"/>
              <a:ext cx="0" cy="3898900"/>
            </a:xfrm>
            <a:prstGeom prst="line">
              <a:avLst/>
            </a:prstGeom>
            <a:ln>
              <a:solidFill>
                <a:srgbClr val="843C0C"/>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randombar(horizontal)">
                                      <p:cBhvr>
                                        <p:cTn id="18" dur="500"/>
                                        <p:tgtEl>
                                          <p:spTgt spid="48"/>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37"/>
                                        </p:tgtEl>
                                        <p:attrNameLst>
                                          <p:attrName>style.visibility</p:attrName>
                                        </p:attrNameLst>
                                      </p:cBhvr>
                                      <p:to>
                                        <p:strVal val="visible"/>
                                      </p:to>
                                    </p:set>
                                    <p:anim calcmode="lin" valueType="num">
                                      <p:cBhvr>
                                        <p:cTn id="23" dur="500" fill="hold"/>
                                        <p:tgtEl>
                                          <p:spTgt spid="37"/>
                                        </p:tgtEl>
                                        <p:attrNameLst>
                                          <p:attrName>ppt_w</p:attrName>
                                        </p:attrNameLst>
                                      </p:cBhvr>
                                      <p:tavLst>
                                        <p:tav tm="0">
                                          <p:val>
                                            <p:fltVal val="0"/>
                                          </p:val>
                                        </p:tav>
                                        <p:tav tm="100000">
                                          <p:val>
                                            <p:strVal val="#ppt_w"/>
                                          </p:val>
                                        </p:tav>
                                      </p:tavLst>
                                    </p:anim>
                                    <p:anim calcmode="lin" valueType="num">
                                      <p:cBhvr>
                                        <p:cTn id="24" dur="500" fill="hold"/>
                                        <p:tgtEl>
                                          <p:spTgt spid="37"/>
                                        </p:tgtEl>
                                        <p:attrNameLst>
                                          <p:attrName>ppt_h</p:attrName>
                                        </p:attrNameLst>
                                      </p:cBhvr>
                                      <p:tavLst>
                                        <p:tav tm="0">
                                          <p:val>
                                            <p:fltVal val="0"/>
                                          </p:val>
                                        </p:tav>
                                        <p:tav tm="100000">
                                          <p:val>
                                            <p:strVal val="#ppt_h"/>
                                          </p:val>
                                        </p:tav>
                                      </p:tavLst>
                                    </p:anim>
                                    <p:animEffect transition="in" filter="fade">
                                      <p:cBhvr>
                                        <p:cTn id="25" dur="500"/>
                                        <p:tgtEl>
                                          <p:spTgt spid="37"/>
                                        </p:tgtEl>
                                      </p:cBhvr>
                                    </p:animEffect>
                                  </p:childTnLst>
                                </p:cTn>
                              </p:par>
                              <p:par>
                                <p:cTn id="26" presetID="53" presetClass="entr" presetSubtype="16" fill="hold" nodeType="with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p:cTn id="28" dur="500" fill="hold"/>
                                        <p:tgtEl>
                                          <p:spTgt spid="36"/>
                                        </p:tgtEl>
                                        <p:attrNameLst>
                                          <p:attrName>ppt_w</p:attrName>
                                        </p:attrNameLst>
                                      </p:cBhvr>
                                      <p:tavLst>
                                        <p:tav tm="0">
                                          <p:val>
                                            <p:fltVal val="0"/>
                                          </p:val>
                                        </p:tav>
                                        <p:tav tm="100000">
                                          <p:val>
                                            <p:strVal val="#ppt_w"/>
                                          </p:val>
                                        </p:tav>
                                      </p:tavLst>
                                    </p:anim>
                                    <p:anim calcmode="lin" valueType="num">
                                      <p:cBhvr>
                                        <p:cTn id="29" dur="500" fill="hold"/>
                                        <p:tgtEl>
                                          <p:spTgt spid="36"/>
                                        </p:tgtEl>
                                        <p:attrNameLst>
                                          <p:attrName>ppt_h</p:attrName>
                                        </p:attrNameLst>
                                      </p:cBhvr>
                                      <p:tavLst>
                                        <p:tav tm="0">
                                          <p:val>
                                            <p:fltVal val="0"/>
                                          </p:val>
                                        </p:tav>
                                        <p:tav tm="100000">
                                          <p:val>
                                            <p:strVal val="#ppt_h"/>
                                          </p:val>
                                        </p:tav>
                                      </p:tavLst>
                                    </p:anim>
                                    <p:animEffect transition="in" filter="fade">
                                      <p:cBhvr>
                                        <p:cTn id="30" dur="500"/>
                                        <p:tgtEl>
                                          <p:spTgt spid="36"/>
                                        </p:tgtEl>
                                      </p:cBhvr>
                                    </p:animEffect>
                                  </p:childTnLst>
                                </p:cTn>
                              </p:par>
                              <p:par>
                                <p:cTn id="31" presetID="53" presetClass="entr" presetSubtype="16" fill="hold" nodeType="with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childTnLst>
                                </p:cTn>
                              </p:par>
                              <p:par>
                                <p:cTn id="36" presetID="53" presetClass="entr" presetSubtype="16" fill="hold" nodeType="with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animEffect transition="in" filter="fade">
                                      <p:cBhvr>
                                        <p:cTn id="40" dur="500"/>
                                        <p:tgtEl>
                                          <p:spTgt spid="35"/>
                                        </p:tgtEl>
                                      </p:cBhvr>
                                    </p:animEffect>
                                  </p:childTnLst>
                                </p:cTn>
                              </p:par>
                              <p:par>
                                <p:cTn id="41" presetID="53" presetClass="entr" presetSubtype="16"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p:cTn id="43" dur="500" fill="hold"/>
                                        <p:tgtEl>
                                          <p:spTgt spid="34"/>
                                        </p:tgtEl>
                                        <p:attrNameLst>
                                          <p:attrName>ppt_w</p:attrName>
                                        </p:attrNameLst>
                                      </p:cBhvr>
                                      <p:tavLst>
                                        <p:tav tm="0">
                                          <p:val>
                                            <p:fltVal val="0"/>
                                          </p:val>
                                        </p:tav>
                                        <p:tav tm="100000">
                                          <p:val>
                                            <p:strVal val="#ppt_w"/>
                                          </p:val>
                                        </p:tav>
                                      </p:tavLst>
                                    </p:anim>
                                    <p:anim calcmode="lin" valueType="num">
                                      <p:cBhvr>
                                        <p:cTn id="44" dur="500" fill="hold"/>
                                        <p:tgtEl>
                                          <p:spTgt spid="34"/>
                                        </p:tgtEl>
                                        <p:attrNameLst>
                                          <p:attrName>ppt_h</p:attrName>
                                        </p:attrNameLst>
                                      </p:cBhvr>
                                      <p:tavLst>
                                        <p:tav tm="0">
                                          <p:val>
                                            <p:fltVal val="0"/>
                                          </p:val>
                                        </p:tav>
                                        <p:tav tm="100000">
                                          <p:val>
                                            <p:strVal val="#ppt_h"/>
                                          </p:val>
                                        </p:tav>
                                      </p:tavLst>
                                    </p:anim>
                                    <p:animEffect transition="in" filter="fade">
                                      <p:cBhvr>
                                        <p:cTn id="45" dur="500"/>
                                        <p:tgtEl>
                                          <p:spTgt spid="34"/>
                                        </p:tgtEl>
                                      </p:cBhvr>
                                    </p:animEffect>
                                  </p:childTnLst>
                                </p:cTn>
                              </p:par>
                              <p:par>
                                <p:cTn id="46" presetID="53" presetClass="entr" presetSubtype="16" fill="hold" nodeType="withEffect">
                                  <p:stCondLst>
                                    <p:cond delay="0"/>
                                  </p:stCondLst>
                                  <p:childTnLst>
                                    <p:set>
                                      <p:cBhvr>
                                        <p:cTn id="47" dur="1" fill="hold">
                                          <p:stCondLst>
                                            <p:cond delay="0"/>
                                          </p:stCondLst>
                                        </p:cTn>
                                        <p:tgtEl>
                                          <p:spTgt spid="39"/>
                                        </p:tgtEl>
                                        <p:attrNameLst>
                                          <p:attrName>style.visibility</p:attrName>
                                        </p:attrNameLst>
                                      </p:cBhvr>
                                      <p:to>
                                        <p:strVal val="visible"/>
                                      </p:to>
                                    </p:set>
                                    <p:anim calcmode="lin" valueType="num">
                                      <p:cBhvr>
                                        <p:cTn id="48" dur="500" fill="hold"/>
                                        <p:tgtEl>
                                          <p:spTgt spid="39"/>
                                        </p:tgtEl>
                                        <p:attrNameLst>
                                          <p:attrName>ppt_w</p:attrName>
                                        </p:attrNameLst>
                                      </p:cBhvr>
                                      <p:tavLst>
                                        <p:tav tm="0">
                                          <p:val>
                                            <p:fltVal val="0"/>
                                          </p:val>
                                        </p:tav>
                                        <p:tav tm="100000">
                                          <p:val>
                                            <p:strVal val="#ppt_w"/>
                                          </p:val>
                                        </p:tav>
                                      </p:tavLst>
                                    </p:anim>
                                    <p:anim calcmode="lin" valueType="num">
                                      <p:cBhvr>
                                        <p:cTn id="49" dur="500" fill="hold"/>
                                        <p:tgtEl>
                                          <p:spTgt spid="39"/>
                                        </p:tgtEl>
                                        <p:attrNameLst>
                                          <p:attrName>ppt_h</p:attrName>
                                        </p:attrNameLst>
                                      </p:cBhvr>
                                      <p:tavLst>
                                        <p:tav tm="0">
                                          <p:val>
                                            <p:fltVal val="0"/>
                                          </p:val>
                                        </p:tav>
                                        <p:tav tm="100000">
                                          <p:val>
                                            <p:strVal val="#ppt_h"/>
                                          </p:val>
                                        </p:tav>
                                      </p:tavLst>
                                    </p:anim>
                                    <p:animEffect transition="in" filter="fade">
                                      <p:cBhvr>
                                        <p:cTn id="50" dur="500"/>
                                        <p:tgtEl>
                                          <p:spTgt spid="39"/>
                                        </p:tgtEl>
                                      </p:cBhvr>
                                    </p:animEffect>
                                  </p:childTnLst>
                                </p:cTn>
                              </p:par>
                              <p:par>
                                <p:cTn id="51" presetID="53" presetClass="entr" presetSubtype="16" fill="hold" nodeType="withEffect">
                                  <p:stCondLst>
                                    <p:cond delay="0"/>
                                  </p:stCondLst>
                                  <p:childTnLst>
                                    <p:set>
                                      <p:cBhvr>
                                        <p:cTn id="52" dur="1" fill="hold">
                                          <p:stCondLst>
                                            <p:cond delay="0"/>
                                          </p:stCondLst>
                                        </p:cTn>
                                        <p:tgtEl>
                                          <p:spTgt spid="40"/>
                                        </p:tgtEl>
                                        <p:attrNameLst>
                                          <p:attrName>style.visibility</p:attrName>
                                        </p:attrNameLst>
                                      </p:cBhvr>
                                      <p:to>
                                        <p:strVal val="visible"/>
                                      </p:to>
                                    </p:set>
                                    <p:anim calcmode="lin" valueType="num">
                                      <p:cBhvr>
                                        <p:cTn id="53" dur="500" fill="hold"/>
                                        <p:tgtEl>
                                          <p:spTgt spid="40"/>
                                        </p:tgtEl>
                                        <p:attrNameLst>
                                          <p:attrName>ppt_w</p:attrName>
                                        </p:attrNameLst>
                                      </p:cBhvr>
                                      <p:tavLst>
                                        <p:tav tm="0">
                                          <p:val>
                                            <p:fltVal val="0"/>
                                          </p:val>
                                        </p:tav>
                                        <p:tav tm="100000">
                                          <p:val>
                                            <p:strVal val="#ppt_w"/>
                                          </p:val>
                                        </p:tav>
                                      </p:tavLst>
                                    </p:anim>
                                    <p:anim calcmode="lin" valueType="num">
                                      <p:cBhvr>
                                        <p:cTn id="54" dur="500" fill="hold"/>
                                        <p:tgtEl>
                                          <p:spTgt spid="40"/>
                                        </p:tgtEl>
                                        <p:attrNameLst>
                                          <p:attrName>ppt_h</p:attrName>
                                        </p:attrNameLst>
                                      </p:cBhvr>
                                      <p:tavLst>
                                        <p:tav tm="0">
                                          <p:val>
                                            <p:fltVal val="0"/>
                                          </p:val>
                                        </p:tav>
                                        <p:tav tm="100000">
                                          <p:val>
                                            <p:strVal val="#ppt_h"/>
                                          </p:val>
                                        </p:tav>
                                      </p:tavLst>
                                    </p:anim>
                                    <p:animEffect transition="in" filter="fade">
                                      <p:cBhvr>
                                        <p:cTn id="55" dur="500"/>
                                        <p:tgtEl>
                                          <p:spTgt spid="40"/>
                                        </p:tgtEl>
                                      </p:cBhvr>
                                    </p:animEffect>
                                  </p:childTnLst>
                                </p:cTn>
                              </p:par>
                            </p:childTnLst>
                          </p:cTn>
                        </p:par>
                      </p:childTnLst>
                    </p:cTn>
                  </p:par>
                  <p:par>
                    <p:cTn id="56" fill="hold">
                      <p:stCondLst>
                        <p:cond delay="indefinite"/>
                      </p:stCondLst>
                      <p:childTnLst>
                        <p:par>
                          <p:cTn id="57" fill="hold">
                            <p:stCondLst>
                              <p:cond delay="0"/>
                            </p:stCondLst>
                            <p:childTnLst>
                              <p:par>
                                <p:cTn id="58" presetID="4" presetClass="entr" presetSubtype="16" fill="hold" grpId="0" nodeType="click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box(in)">
                                      <p:cBhvr>
                                        <p:cTn id="60" dur="750"/>
                                        <p:tgtEl>
                                          <p:spTgt spid="47"/>
                                        </p:tgtEl>
                                      </p:cBhvr>
                                    </p:animEffect>
                                  </p:childTnLst>
                                </p:cTn>
                              </p:par>
                              <p:par>
                                <p:cTn id="61" presetID="4" presetClass="entr" presetSubtype="16" fill="hold" grpId="0" nodeType="with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box(in)">
                                      <p:cBhvr>
                                        <p:cTn id="63" dur="750"/>
                                        <p:tgtEl>
                                          <p:spTgt spid="46"/>
                                        </p:tgtEl>
                                      </p:cBhvr>
                                    </p:animEffect>
                                  </p:childTnLst>
                                </p:cTn>
                              </p:par>
                              <p:par>
                                <p:cTn id="64" presetID="4" presetClass="entr" presetSubtype="16" fill="hold" grpId="0" nodeType="with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box(in)">
                                      <p:cBhvr>
                                        <p:cTn id="66" dur="750"/>
                                        <p:tgtEl>
                                          <p:spTgt spid="42"/>
                                        </p:tgtEl>
                                      </p:cBhvr>
                                    </p:animEffect>
                                  </p:childTnLst>
                                </p:cTn>
                              </p:par>
                              <p:par>
                                <p:cTn id="67" presetID="4"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Effect transition="in" filter="box(in)">
                                      <p:cBhvr>
                                        <p:cTn id="69" dur="750"/>
                                        <p:tgtEl>
                                          <p:spTgt spid="44"/>
                                        </p:tgtEl>
                                      </p:cBhvr>
                                    </p:animEffect>
                                  </p:childTnLst>
                                </p:cTn>
                              </p:par>
                              <p:par>
                                <p:cTn id="70" presetID="4" presetClass="entr" presetSubtype="16" fill="hold" grpId="0" nodeType="withEffect">
                                  <p:stCondLst>
                                    <p:cond delay="0"/>
                                  </p:stCondLst>
                                  <p:childTnLst>
                                    <p:set>
                                      <p:cBhvr>
                                        <p:cTn id="71" dur="1" fill="hold">
                                          <p:stCondLst>
                                            <p:cond delay="0"/>
                                          </p:stCondLst>
                                        </p:cTn>
                                        <p:tgtEl>
                                          <p:spTgt spid="45"/>
                                        </p:tgtEl>
                                        <p:attrNameLst>
                                          <p:attrName>style.visibility</p:attrName>
                                        </p:attrNameLst>
                                      </p:cBhvr>
                                      <p:to>
                                        <p:strVal val="visible"/>
                                      </p:to>
                                    </p:set>
                                    <p:animEffect transition="in" filter="box(in)">
                                      <p:cBhvr>
                                        <p:cTn id="72" dur="750"/>
                                        <p:tgtEl>
                                          <p:spTgt spid="45"/>
                                        </p:tgtEl>
                                      </p:cBhvr>
                                    </p:animEffect>
                                  </p:childTnLst>
                                </p:cTn>
                              </p:par>
                              <p:par>
                                <p:cTn id="73" presetID="4" presetClass="entr" presetSubtype="16" fill="hold" grpId="0" nodeType="with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box(in)">
                                      <p:cBhvr>
                                        <p:cTn id="75" dur="750"/>
                                        <p:tgtEl>
                                          <p:spTgt spid="43"/>
                                        </p:tgtEl>
                                      </p:cBhvr>
                                    </p:animEffect>
                                  </p:childTnLst>
                                </p:cTn>
                              </p:par>
                              <p:par>
                                <p:cTn id="76" presetID="4" presetClass="entr" presetSubtype="16" fill="hold" grpId="0" nodeType="withEffect">
                                  <p:stCondLst>
                                    <p:cond delay="0"/>
                                  </p:stCondLst>
                                  <p:childTnLst>
                                    <p:set>
                                      <p:cBhvr>
                                        <p:cTn id="77" dur="1" fill="hold">
                                          <p:stCondLst>
                                            <p:cond delay="0"/>
                                          </p:stCondLst>
                                        </p:cTn>
                                        <p:tgtEl>
                                          <p:spTgt spid="41"/>
                                        </p:tgtEl>
                                        <p:attrNameLst>
                                          <p:attrName>style.visibility</p:attrName>
                                        </p:attrNameLst>
                                      </p:cBhvr>
                                      <p:to>
                                        <p:strVal val="visible"/>
                                      </p:to>
                                    </p:set>
                                    <p:animEffect transition="in" filter="box(in)">
                                      <p:cBhvr>
                                        <p:cTn id="78" dur="7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41" grpId="0" bldLvl="0" autoUpdateAnimBg="0"/>
      <p:bldP spid="42" grpId="0" bldLvl="0" autoUpdateAnimBg="0"/>
      <p:bldP spid="43" grpId="0" bldLvl="0" autoUpdateAnimBg="0"/>
      <p:bldP spid="44" grpId="0" bldLvl="0" autoUpdateAnimBg="0"/>
      <p:bldP spid="45" grpId="0" bldLvl="0" autoUpdateAnimBg="0"/>
      <p:bldP spid="46" grpId="0" bldLvl="0" autoUpdateAnimBg="0"/>
      <p:bldP spid="47" grpId="0" bldLvl="0"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a:xfrm>
            <a:off x="1573779" y="390751"/>
            <a:ext cx="4242821" cy="410467"/>
          </a:xfrm>
        </p:spPr>
        <p:txBody>
          <a:bodyPr>
            <a:normAutofit/>
          </a:bodyPr>
          <a:lstStyle/>
          <a:p>
            <a:r>
              <a:rPr lang="zh-CN" altLang="en-US" dirty="0"/>
              <a:t>化学品包装与贮运应急救援</a:t>
            </a:r>
            <a:endParaRPr lang="zh-CN" altLang="en-US" dirty="0"/>
          </a:p>
        </p:txBody>
      </p:sp>
      <p:sp>
        <p:nvSpPr>
          <p:cNvPr id="3" name="灯片编号占位符 2"/>
          <p:cNvSpPr>
            <a:spLocks noGrp="1"/>
          </p:cNvSpPr>
          <p:nvPr>
            <p:ph type="sldNum" sz="quarter" idx="12"/>
          </p:nvPr>
        </p:nvSpPr>
        <p:spPr/>
        <p:txBody>
          <a:bodyPr/>
          <a:lstStyle/>
          <a:p>
            <a:fld id="{E90B57B3-00C1-462E-97B3-2A396444F17F}" type="slidenum">
              <a:rPr lang="zh-CN" altLang="en-US" smtClean="0"/>
            </a:fld>
            <a:endParaRPr lang="zh-CN" altLang="en-US"/>
          </a:p>
        </p:txBody>
      </p:sp>
      <p:sp>
        <p:nvSpPr>
          <p:cNvPr id="6" name="TextBox 53"/>
          <p:cNvSpPr txBox="1">
            <a:spLocks noChangeAspect="1" noChangeArrowheads="1"/>
          </p:cNvSpPr>
          <p:nvPr/>
        </p:nvSpPr>
        <p:spPr bwMode="auto">
          <a:xfrm>
            <a:off x="1222906" y="1557918"/>
            <a:ext cx="62319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800" b="1" dirty="0">
                <a:solidFill>
                  <a:schemeClr val="accent2">
                    <a:lumMod val="50000"/>
                  </a:schemeClr>
                </a:solidFill>
                <a:latin typeface="微软雅黑" panose="020B0503020204020204" pitchFamily="34" charset="-122"/>
                <a:ea typeface="微软雅黑" panose="020B0503020204020204" pitchFamily="34" charset="-122"/>
              </a:rPr>
              <a:t>危险货物包装标志</a:t>
            </a:r>
            <a:endParaRPr lang="zh-CN" altLang="en-US" sz="2800"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7" name="矩形 6"/>
          <p:cNvSpPr/>
          <p:nvPr/>
        </p:nvSpPr>
        <p:spPr>
          <a:xfrm>
            <a:off x="1027644" y="1556331"/>
            <a:ext cx="98425" cy="505643"/>
          </a:xfrm>
          <a:prstGeom prst="rect">
            <a:avLst/>
          </a:prstGeom>
          <a:solidFill>
            <a:schemeClr val="accent2">
              <a:lumMod val="50000"/>
            </a:schemeClr>
          </a:solidFill>
          <a:ln>
            <a:solidFill>
              <a:schemeClr val="accent2">
                <a:lumMod val="50000"/>
              </a:schemeClr>
            </a:solidFill>
          </a:ln>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en-US">
              <a:solidFill>
                <a:srgbClr val="FFC000"/>
              </a:solidFill>
            </a:endParaRPr>
          </a:p>
        </p:txBody>
      </p:sp>
      <p:pic>
        <p:nvPicPr>
          <p:cNvPr id="27" name="Picture 4" descr="Image10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130685" y="2821964"/>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5" descr="Image1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9101" y="2745764"/>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6" descr="Image1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3717" y="2685439"/>
            <a:ext cx="1584325"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7" descr="Image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7833" y="4531702"/>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8" descr="Image1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9088" y="4577740"/>
            <a:ext cx="1477963"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0" descr="Image1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18324" y="4577739"/>
            <a:ext cx="1477963"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11" descr="Image10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33542" y="4607902"/>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12" descr="Image4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26069" y="2745764"/>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9" descr="Image1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28657" y="2791801"/>
            <a:ext cx="1477963"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15" descr="Image11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02777" y="4577739"/>
            <a:ext cx="1477963"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0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050"/>
                                </p:stCondLst>
                                <p:childTnLst>
                                  <p:par>
                                    <p:cTn id="14" presetID="2" presetClass="entr" presetSubtype="8" accel="50000" fill="hold" nodeType="afterEffect" p14:presetBounceEnd="50000">
                                      <p:stCondLst>
                                        <p:cond delay="0"/>
                                      </p:stCondLst>
                                      <p:childTnLst>
                                        <p:set>
                                          <p:cBhvr>
                                            <p:cTn id="15" dur="1" fill="hold">
                                              <p:stCondLst>
                                                <p:cond delay="0"/>
                                              </p:stCondLst>
                                            </p:cTn>
                                            <p:tgtEl>
                                              <p:spTgt spid="27"/>
                                            </p:tgtEl>
                                            <p:attrNameLst>
                                              <p:attrName>style.visibility</p:attrName>
                                            </p:attrNameLst>
                                          </p:cBhvr>
                                          <p:to>
                                            <p:strVal val="visible"/>
                                          </p:to>
                                        </p:set>
                                        <p:anim calcmode="lin" valueType="num" p14:bounceEnd="50000">
                                          <p:cBhvr additive="base">
                                            <p:cTn id="16" dur="1000" fill="hold"/>
                                            <p:tgtEl>
                                              <p:spTgt spid="27"/>
                                            </p:tgtEl>
                                            <p:attrNameLst>
                                              <p:attrName>ppt_x</p:attrName>
                                            </p:attrNameLst>
                                          </p:cBhvr>
                                          <p:tavLst>
                                            <p:tav tm="0">
                                              <p:val>
                                                <p:strVal val="0-#ppt_w/2"/>
                                              </p:val>
                                            </p:tav>
                                            <p:tav tm="100000">
                                              <p:val>
                                                <p:strVal val="#ppt_x"/>
                                              </p:val>
                                            </p:tav>
                                          </p:tavLst>
                                        </p:anim>
                                        <p:anim calcmode="lin" valueType="num" p14:bounceEnd="50000">
                                          <p:cBhvr additive="base">
                                            <p:cTn id="17" dur="1000" fill="hold"/>
                                            <p:tgtEl>
                                              <p:spTgt spid="27"/>
                                            </p:tgtEl>
                                            <p:attrNameLst>
                                              <p:attrName>ppt_y</p:attrName>
                                            </p:attrNameLst>
                                          </p:cBhvr>
                                          <p:tavLst>
                                            <p:tav tm="0">
                                              <p:val>
                                                <p:strVal val="#ppt_y"/>
                                              </p:val>
                                            </p:tav>
                                            <p:tav tm="100000">
                                              <p:val>
                                                <p:strVal val="#ppt_y"/>
                                              </p:val>
                                            </p:tav>
                                          </p:tavLst>
                                        </p:anim>
                                      </p:childTnLst>
                                    </p:cTn>
                                  </p:par>
                                  <p:par>
                                    <p:cTn id="18" presetID="2" presetClass="entr" presetSubtype="8" accel="50000" fill="hold" nodeType="withEffect" p14:presetBounceEnd="50000">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14:bounceEnd="50000">
                                          <p:cBhvr additive="base">
                                            <p:cTn id="20" dur="1000" fill="hold"/>
                                            <p:tgtEl>
                                              <p:spTgt spid="28"/>
                                            </p:tgtEl>
                                            <p:attrNameLst>
                                              <p:attrName>ppt_x</p:attrName>
                                            </p:attrNameLst>
                                          </p:cBhvr>
                                          <p:tavLst>
                                            <p:tav tm="0">
                                              <p:val>
                                                <p:strVal val="0-#ppt_w/2"/>
                                              </p:val>
                                            </p:tav>
                                            <p:tav tm="100000">
                                              <p:val>
                                                <p:strVal val="#ppt_x"/>
                                              </p:val>
                                            </p:tav>
                                          </p:tavLst>
                                        </p:anim>
                                        <p:anim calcmode="lin" valueType="num" p14:bounceEnd="50000">
                                          <p:cBhvr additive="base">
                                            <p:cTn id="21" dur="1000" fill="hold"/>
                                            <p:tgtEl>
                                              <p:spTgt spid="28"/>
                                            </p:tgtEl>
                                            <p:attrNameLst>
                                              <p:attrName>ppt_y</p:attrName>
                                            </p:attrNameLst>
                                          </p:cBhvr>
                                          <p:tavLst>
                                            <p:tav tm="0">
                                              <p:val>
                                                <p:strVal val="#ppt_y"/>
                                              </p:val>
                                            </p:tav>
                                            <p:tav tm="100000">
                                              <p:val>
                                                <p:strVal val="#ppt_y"/>
                                              </p:val>
                                            </p:tav>
                                          </p:tavLst>
                                        </p:anim>
                                      </p:childTnLst>
                                    </p:cTn>
                                  </p:par>
                                  <p:par>
                                    <p:cTn id="22" presetID="2" presetClass="entr" presetSubtype="8" accel="50000" fill="hold" nodeType="withEffect" p14:presetBounceEnd="50000">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14:bounceEnd="50000">
                                          <p:cBhvr additive="base">
                                            <p:cTn id="24" dur="1000" fill="hold"/>
                                            <p:tgtEl>
                                              <p:spTgt spid="29"/>
                                            </p:tgtEl>
                                            <p:attrNameLst>
                                              <p:attrName>ppt_x</p:attrName>
                                            </p:attrNameLst>
                                          </p:cBhvr>
                                          <p:tavLst>
                                            <p:tav tm="0">
                                              <p:val>
                                                <p:strVal val="0-#ppt_w/2"/>
                                              </p:val>
                                            </p:tav>
                                            <p:tav tm="100000">
                                              <p:val>
                                                <p:strVal val="#ppt_x"/>
                                              </p:val>
                                            </p:tav>
                                          </p:tavLst>
                                        </p:anim>
                                        <p:anim calcmode="lin" valueType="num" p14:bounceEnd="50000">
                                          <p:cBhvr additive="base">
                                            <p:cTn id="25" dur="1000" fill="hold"/>
                                            <p:tgtEl>
                                              <p:spTgt spid="29"/>
                                            </p:tgtEl>
                                            <p:attrNameLst>
                                              <p:attrName>ppt_y</p:attrName>
                                            </p:attrNameLst>
                                          </p:cBhvr>
                                          <p:tavLst>
                                            <p:tav tm="0">
                                              <p:val>
                                                <p:strVal val="#ppt_y"/>
                                              </p:val>
                                            </p:tav>
                                            <p:tav tm="100000">
                                              <p:val>
                                                <p:strVal val="#ppt_y"/>
                                              </p:val>
                                            </p:tav>
                                          </p:tavLst>
                                        </p:anim>
                                      </p:childTnLst>
                                    </p:cTn>
                                  </p:par>
                                  <p:par>
                                    <p:cTn id="26" presetID="2" presetClass="entr" presetSubtype="8" accel="50000" fill="hold" nodeType="withEffect" p14:presetBounceEnd="50000">
                                      <p:stCondLst>
                                        <p:cond delay="0"/>
                                      </p:stCondLst>
                                      <p:childTnLst>
                                        <p:set>
                                          <p:cBhvr>
                                            <p:cTn id="27" dur="1" fill="hold">
                                              <p:stCondLst>
                                                <p:cond delay="0"/>
                                              </p:stCondLst>
                                            </p:cTn>
                                            <p:tgtEl>
                                              <p:spTgt spid="55"/>
                                            </p:tgtEl>
                                            <p:attrNameLst>
                                              <p:attrName>style.visibility</p:attrName>
                                            </p:attrNameLst>
                                          </p:cBhvr>
                                          <p:to>
                                            <p:strVal val="visible"/>
                                          </p:to>
                                        </p:set>
                                        <p:anim calcmode="lin" valueType="num" p14:bounceEnd="50000">
                                          <p:cBhvr additive="base">
                                            <p:cTn id="28" dur="1000" fill="hold"/>
                                            <p:tgtEl>
                                              <p:spTgt spid="55"/>
                                            </p:tgtEl>
                                            <p:attrNameLst>
                                              <p:attrName>ppt_x</p:attrName>
                                            </p:attrNameLst>
                                          </p:cBhvr>
                                          <p:tavLst>
                                            <p:tav tm="0">
                                              <p:val>
                                                <p:strVal val="0-#ppt_w/2"/>
                                              </p:val>
                                            </p:tav>
                                            <p:tav tm="100000">
                                              <p:val>
                                                <p:strVal val="#ppt_x"/>
                                              </p:val>
                                            </p:tav>
                                          </p:tavLst>
                                        </p:anim>
                                        <p:anim calcmode="lin" valueType="num" p14:bounceEnd="50000">
                                          <p:cBhvr additive="base">
                                            <p:cTn id="29" dur="1000" fill="hold"/>
                                            <p:tgtEl>
                                              <p:spTgt spid="55"/>
                                            </p:tgtEl>
                                            <p:attrNameLst>
                                              <p:attrName>ppt_y</p:attrName>
                                            </p:attrNameLst>
                                          </p:cBhvr>
                                          <p:tavLst>
                                            <p:tav tm="0">
                                              <p:val>
                                                <p:strVal val="#ppt_y"/>
                                              </p:val>
                                            </p:tav>
                                            <p:tav tm="100000">
                                              <p:val>
                                                <p:strVal val="#ppt_y"/>
                                              </p:val>
                                            </p:tav>
                                          </p:tavLst>
                                        </p:anim>
                                      </p:childTnLst>
                                    </p:cTn>
                                  </p:par>
                                  <p:par>
                                    <p:cTn id="30" presetID="2" presetClass="entr" presetSubtype="8" accel="50000" fill="hold" nodeType="withEffect" p14:presetBounceEnd="50000">
                                      <p:stCondLst>
                                        <p:cond delay="0"/>
                                      </p:stCondLst>
                                      <p:childTnLst>
                                        <p:set>
                                          <p:cBhvr>
                                            <p:cTn id="31" dur="1" fill="hold">
                                              <p:stCondLst>
                                                <p:cond delay="0"/>
                                              </p:stCondLst>
                                            </p:cTn>
                                            <p:tgtEl>
                                              <p:spTgt spid="56"/>
                                            </p:tgtEl>
                                            <p:attrNameLst>
                                              <p:attrName>style.visibility</p:attrName>
                                            </p:attrNameLst>
                                          </p:cBhvr>
                                          <p:to>
                                            <p:strVal val="visible"/>
                                          </p:to>
                                        </p:set>
                                        <p:anim calcmode="lin" valueType="num" p14:bounceEnd="50000">
                                          <p:cBhvr additive="base">
                                            <p:cTn id="32" dur="1000" fill="hold"/>
                                            <p:tgtEl>
                                              <p:spTgt spid="56"/>
                                            </p:tgtEl>
                                            <p:attrNameLst>
                                              <p:attrName>ppt_x</p:attrName>
                                            </p:attrNameLst>
                                          </p:cBhvr>
                                          <p:tavLst>
                                            <p:tav tm="0">
                                              <p:val>
                                                <p:strVal val="0-#ppt_w/2"/>
                                              </p:val>
                                            </p:tav>
                                            <p:tav tm="100000">
                                              <p:val>
                                                <p:strVal val="#ppt_x"/>
                                              </p:val>
                                            </p:tav>
                                          </p:tavLst>
                                        </p:anim>
                                        <p:anim calcmode="lin" valueType="num" p14:bounceEnd="50000">
                                          <p:cBhvr additive="base">
                                            <p:cTn id="33" dur="1000" fill="hold"/>
                                            <p:tgtEl>
                                              <p:spTgt spid="56"/>
                                            </p:tgtEl>
                                            <p:attrNameLst>
                                              <p:attrName>ppt_y</p:attrName>
                                            </p:attrNameLst>
                                          </p:cBhvr>
                                          <p:tavLst>
                                            <p:tav tm="0">
                                              <p:val>
                                                <p:strVal val="#ppt_y"/>
                                              </p:val>
                                            </p:tav>
                                            <p:tav tm="100000">
                                              <p:val>
                                                <p:strVal val="#ppt_y"/>
                                              </p:val>
                                            </p:tav>
                                          </p:tavLst>
                                        </p:anim>
                                      </p:childTnLst>
                                    </p:cTn>
                                  </p:par>
                                </p:childTnLst>
                              </p:cTn>
                            </p:par>
                            <p:par>
                              <p:cTn id="34" fill="hold">
                                <p:stCondLst>
                                  <p:cond delay="2050"/>
                                </p:stCondLst>
                                <p:childTnLst>
                                  <p:par>
                                    <p:cTn id="35" presetID="2" presetClass="entr" presetSubtype="8" accel="50000" fill="hold" nodeType="afterEffect" p14:presetBounceEnd="50000">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14:bounceEnd="50000">
                                          <p:cBhvr additive="base">
                                            <p:cTn id="37" dur="1000" fill="hold"/>
                                            <p:tgtEl>
                                              <p:spTgt spid="30"/>
                                            </p:tgtEl>
                                            <p:attrNameLst>
                                              <p:attrName>ppt_x</p:attrName>
                                            </p:attrNameLst>
                                          </p:cBhvr>
                                          <p:tavLst>
                                            <p:tav tm="0">
                                              <p:val>
                                                <p:strVal val="0-#ppt_w/2"/>
                                              </p:val>
                                            </p:tav>
                                            <p:tav tm="100000">
                                              <p:val>
                                                <p:strVal val="#ppt_x"/>
                                              </p:val>
                                            </p:tav>
                                          </p:tavLst>
                                        </p:anim>
                                        <p:anim calcmode="lin" valueType="num" p14:bounceEnd="50000">
                                          <p:cBhvr additive="base">
                                            <p:cTn id="38" dur="1000" fill="hold"/>
                                            <p:tgtEl>
                                              <p:spTgt spid="30"/>
                                            </p:tgtEl>
                                            <p:attrNameLst>
                                              <p:attrName>ppt_y</p:attrName>
                                            </p:attrNameLst>
                                          </p:cBhvr>
                                          <p:tavLst>
                                            <p:tav tm="0">
                                              <p:val>
                                                <p:strVal val="#ppt_y"/>
                                              </p:val>
                                            </p:tav>
                                            <p:tav tm="100000">
                                              <p:val>
                                                <p:strVal val="#ppt_y"/>
                                              </p:val>
                                            </p:tav>
                                          </p:tavLst>
                                        </p:anim>
                                      </p:childTnLst>
                                    </p:cTn>
                                  </p:par>
                                  <p:par>
                                    <p:cTn id="39" presetID="2" presetClass="entr" presetSubtype="8" accel="50000" fill="hold" nodeType="withEffect" p14:presetBounceEnd="50000">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14:bounceEnd="50000">
                                          <p:cBhvr additive="base">
                                            <p:cTn id="41" dur="1000" fill="hold"/>
                                            <p:tgtEl>
                                              <p:spTgt spid="31"/>
                                            </p:tgtEl>
                                            <p:attrNameLst>
                                              <p:attrName>ppt_x</p:attrName>
                                            </p:attrNameLst>
                                          </p:cBhvr>
                                          <p:tavLst>
                                            <p:tav tm="0">
                                              <p:val>
                                                <p:strVal val="0-#ppt_w/2"/>
                                              </p:val>
                                            </p:tav>
                                            <p:tav tm="100000">
                                              <p:val>
                                                <p:strVal val="#ppt_x"/>
                                              </p:val>
                                            </p:tav>
                                          </p:tavLst>
                                        </p:anim>
                                        <p:anim calcmode="lin" valueType="num" p14:bounceEnd="50000">
                                          <p:cBhvr additive="base">
                                            <p:cTn id="42" dur="1000" fill="hold"/>
                                            <p:tgtEl>
                                              <p:spTgt spid="31"/>
                                            </p:tgtEl>
                                            <p:attrNameLst>
                                              <p:attrName>ppt_y</p:attrName>
                                            </p:attrNameLst>
                                          </p:cBhvr>
                                          <p:tavLst>
                                            <p:tav tm="0">
                                              <p:val>
                                                <p:strVal val="#ppt_y"/>
                                              </p:val>
                                            </p:tav>
                                            <p:tav tm="100000">
                                              <p:val>
                                                <p:strVal val="#ppt_y"/>
                                              </p:val>
                                            </p:tav>
                                          </p:tavLst>
                                        </p:anim>
                                      </p:childTnLst>
                                    </p:cTn>
                                  </p:par>
                                  <p:par>
                                    <p:cTn id="43" presetID="2" presetClass="entr" presetSubtype="8" accel="50000" fill="hold" nodeType="withEffect" p14:presetBounceEnd="50000">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14:bounceEnd="50000">
                                          <p:cBhvr additive="base">
                                            <p:cTn id="45" dur="1000" fill="hold"/>
                                            <p:tgtEl>
                                              <p:spTgt spid="32"/>
                                            </p:tgtEl>
                                            <p:attrNameLst>
                                              <p:attrName>ppt_x</p:attrName>
                                            </p:attrNameLst>
                                          </p:cBhvr>
                                          <p:tavLst>
                                            <p:tav tm="0">
                                              <p:val>
                                                <p:strVal val="0-#ppt_w/2"/>
                                              </p:val>
                                            </p:tav>
                                            <p:tav tm="100000">
                                              <p:val>
                                                <p:strVal val="#ppt_x"/>
                                              </p:val>
                                            </p:tav>
                                          </p:tavLst>
                                        </p:anim>
                                        <p:anim calcmode="lin" valueType="num" p14:bounceEnd="50000">
                                          <p:cBhvr additive="base">
                                            <p:cTn id="46" dur="1000" fill="hold"/>
                                            <p:tgtEl>
                                              <p:spTgt spid="32"/>
                                            </p:tgtEl>
                                            <p:attrNameLst>
                                              <p:attrName>ppt_y</p:attrName>
                                            </p:attrNameLst>
                                          </p:cBhvr>
                                          <p:tavLst>
                                            <p:tav tm="0">
                                              <p:val>
                                                <p:strVal val="#ppt_y"/>
                                              </p:val>
                                            </p:tav>
                                            <p:tav tm="100000">
                                              <p:val>
                                                <p:strVal val="#ppt_y"/>
                                              </p:val>
                                            </p:tav>
                                          </p:tavLst>
                                        </p:anim>
                                      </p:childTnLst>
                                    </p:cTn>
                                  </p:par>
                                  <p:par>
                                    <p:cTn id="47" presetID="2" presetClass="entr" presetSubtype="8" accel="50000" fill="hold" nodeType="withEffect" p14:presetBounceEnd="50000">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14:bounceEnd="50000">
                                          <p:cBhvr additive="base">
                                            <p:cTn id="49" dur="1000" fill="hold"/>
                                            <p:tgtEl>
                                              <p:spTgt spid="33"/>
                                            </p:tgtEl>
                                            <p:attrNameLst>
                                              <p:attrName>ppt_x</p:attrName>
                                            </p:attrNameLst>
                                          </p:cBhvr>
                                          <p:tavLst>
                                            <p:tav tm="0">
                                              <p:val>
                                                <p:strVal val="0-#ppt_w/2"/>
                                              </p:val>
                                            </p:tav>
                                            <p:tav tm="100000">
                                              <p:val>
                                                <p:strVal val="#ppt_x"/>
                                              </p:val>
                                            </p:tav>
                                          </p:tavLst>
                                        </p:anim>
                                        <p:anim calcmode="lin" valueType="num" p14:bounceEnd="50000">
                                          <p:cBhvr additive="base">
                                            <p:cTn id="50" dur="1000" fill="hold"/>
                                            <p:tgtEl>
                                              <p:spTgt spid="33"/>
                                            </p:tgtEl>
                                            <p:attrNameLst>
                                              <p:attrName>ppt_y</p:attrName>
                                            </p:attrNameLst>
                                          </p:cBhvr>
                                          <p:tavLst>
                                            <p:tav tm="0">
                                              <p:val>
                                                <p:strVal val="#ppt_y"/>
                                              </p:val>
                                            </p:tav>
                                            <p:tav tm="100000">
                                              <p:val>
                                                <p:strVal val="#ppt_y"/>
                                              </p:val>
                                            </p:tav>
                                          </p:tavLst>
                                        </p:anim>
                                      </p:childTnLst>
                                    </p:cTn>
                                  </p:par>
                                  <p:par>
                                    <p:cTn id="51" presetID="2" presetClass="entr" presetSubtype="8" accel="50000" fill="hold" nodeType="withEffect" p14:presetBounceEnd="50000">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14:bounceEnd="50000">
                                          <p:cBhvr additive="base">
                                            <p:cTn id="53" dur="1000" fill="hold"/>
                                            <p:tgtEl>
                                              <p:spTgt spid="59"/>
                                            </p:tgtEl>
                                            <p:attrNameLst>
                                              <p:attrName>ppt_x</p:attrName>
                                            </p:attrNameLst>
                                          </p:cBhvr>
                                          <p:tavLst>
                                            <p:tav tm="0">
                                              <p:val>
                                                <p:strVal val="0-#ppt_w/2"/>
                                              </p:val>
                                            </p:tav>
                                            <p:tav tm="100000">
                                              <p:val>
                                                <p:strVal val="#ppt_x"/>
                                              </p:val>
                                            </p:tav>
                                          </p:tavLst>
                                        </p:anim>
                                        <p:anim calcmode="lin" valueType="num" p14:bounceEnd="50000">
                                          <p:cBhvr additive="base">
                                            <p:cTn id="54" dur="1000" fill="hold"/>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0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050"/>
                                </p:stCondLst>
                                <p:childTnLst>
                                  <p:par>
                                    <p:cTn id="14" presetID="2" presetClass="entr" presetSubtype="8" accel="50000" fill="hold" nodeType="afterEffect">
                                      <p:stCondLst>
                                        <p:cond delay="0"/>
                                      </p:stCondLst>
                                      <p:childTnLst>
                                        <p:set>
                                          <p:cBhvr>
                                            <p:cTn id="15" dur="1" fill="hold">
                                              <p:stCondLst>
                                                <p:cond delay="0"/>
                                              </p:stCondLst>
                                            </p:cTn>
                                            <p:tgtEl>
                                              <p:spTgt spid="27"/>
                                            </p:tgtEl>
                                            <p:attrNameLst>
                                              <p:attrName>style.visibility</p:attrName>
                                            </p:attrNameLst>
                                          </p:cBhvr>
                                          <p:to>
                                            <p:strVal val="visible"/>
                                          </p:to>
                                        </p:set>
                                        <p:anim calcmode="lin" valueType="num">
                                          <p:cBhvr additive="base">
                                            <p:cTn id="16" dur="1000" fill="hold"/>
                                            <p:tgtEl>
                                              <p:spTgt spid="27"/>
                                            </p:tgtEl>
                                            <p:attrNameLst>
                                              <p:attrName>ppt_x</p:attrName>
                                            </p:attrNameLst>
                                          </p:cBhvr>
                                          <p:tavLst>
                                            <p:tav tm="0">
                                              <p:val>
                                                <p:strVal val="0-#ppt_w/2"/>
                                              </p:val>
                                            </p:tav>
                                            <p:tav tm="100000">
                                              <p:val>
                                                <p:strVal val="#ppt_x"/>
                                              </p:val>
                                            </p:tav>
                                          </p:tavLst>
                                        </p:anim>
                                        <p:anim calcmode="lin" valueType="num">
                                          <p:cBhvr additive="base">
                                            <p:cTn id="17" dur="1000" fill="hold"/>
                                            <p:tgtEl>
                                              <p:spTgt spid="27"/>
                                            </p:tgtEl>
                                            <p:attrNameLst>
                                              <p:attrName>ppt_y</p:attrName>
                                            </p:attrNameLst>
                                          </p:cBhvr>
                                          <p:tavLst>
                                            <p:tav tm="0">
                                              <p:val>
                                                <p:strVal val="#ppt_y"/>
                                              </p:val>
                                            </p:tav>
                                            <p:tav tm="100000">
                                              <p:val>
                                                <p:strVal val="#ppt_y"/>
                                              </p:val>
                                            </p:tav>
                                          </p:tavLst>
                                        </p:anim>
                                      </p:childTnLst>
                                    </p:cTn>
                                  </p:par>
                                  <p:par>
                                    <p:cTn id="18" presetID="2" presetClass="entr" presetSubtype="8" accel="50000" fill="hold" nodeType="withEffect">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cBhvr additive="base">
                                            <p:cTn id="20" dur="1000" fill="hold"/>
                                            <p:tgtEl>
                                              <p:spTgt spid="28"/>
                                            </p:tgtEl>
                                            <p:attrNameLst>
                                              <p:attrName>ppt_x</p:attrName>
                                            </p:attrNameLst>
                                          </p:cBhvr>
                                          <p:tavLst>
                                            <p:tav tm="0">
                                              <p:val>
                                                <p:strVal val="0-#ppt_w/2"/>
                                              </p:val>
                                            </p:tav>
                                            <p:tav tm="100000">
                                              <p:val>
                                                <p:strVal val="#ppt_x"/>
                                              </p:val>
                                            </p:tav>
                                          </p:tavLst>
                                        </p:anim>
                                        <p:anim calcmode="lin" valueType="num">
                                          <p:cBhvr additive="base">
                                            <p:cTn id="21" dur="1000" fill="hold"/>
                                            <p:tgtEl>
                                              <p:spTgt spid="28"/>
                                            </p:tgtEl>
                                            <p:attrNameLst>
                                              <p:attrName>ppt_y</p:attrName>
                                            </p:attrNameLst>
                                          </p:cBhvr>
                                          <p:tavLst>
                                            <p:tav tm="0">
                                              <p:val>
                                                <p:strVal val="#ppt_y"/>
                                              </p:val>
                                            </p:tav>
                                            <p:tav tm="100000">
                                              <p:val>
                                                <p:strVal val="#ppt_y"/>
                                              </p:val>
                                            </p:tav>
                                          </p:tavLst>
                                        </p:anim>
                                      </p:childTnLst>
                                    </p:cTn>
                                  </p:par>
                                  <p:par>
                                    <p:cTn id="22" presetID="2" presetClass="entr" presetSubtype="8" accel="50000" fill="hold" nodeType="with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additive="base">
                                            <p:cTn id="24" dur="1000" fill="hold"/>
                                            <p:tgtEl>
                                              <p:spTgt spid="29"/>
                                            </p:tgtEl>
                                            <p:attrNameLst>
                                              <p:attrName>ppt_x</p:attrName>
                                            </p:attrNameLst>
                                          </p:cBhvr>
                                          <p:tavLst>
                                            <p:tav tm="0">
                                              <p:val>
                                                <p:strVal val="0-#ppt_w/2"/>
                                              </p:val>
                                            </p:tav>
                                            <p:tav tm="100000">
                                              <p:val>
                                                <p:strVal val="#ppt_x"/>
                                              </p:val>
                                            </p:tav>
                                          </p:tavLst>
                                        </p:anim>
                                        <p:anim calcmode="lin" valueType="num">
                                          <p:cBhvr additive="base">
                                            <p:cTn id="25" dur="1000" fill="hold"/>
                                            <p:tgtEl>
                                              <p:spTgt spid="29"/>
                                            </p:tgtEl>
                                            <p:attrNameLst>
                                              <p:attrName>ppt_y</p:attrName>
                                            </p:attrNameLst>
                                          </p:cBhvr>
                                          <p:tavLst>
                                            <p:tav tm="0">
                                              <p:val>
                                                <p:strVal val="#ppt_y"/>
                                              </p:val>
                                            </p:tav>
                                            <p:tav tm="100000">
                                              <p:val>
                                                <p:strVal val="#ppt_y"/>
                                              </p:val>
                                            </p:tav>
                                          </p:tavLst>
                                        </p:anim>
                                      </p:childTnLst>
                                    </p:cTn>
                                  </p:par>
                                  <p:par>
                                    <p:cTn id="26" presetID="2" presetClass="entr" presetSubtype="8" accel="50000" fill="hold" nodeType="withEffect">
                                      <p:stCondLst>
                                        <p:cond delay="0"/>
                                      </p:stCondLst>
                                      <p:childTnLst>
                                        <p:set>
                                          <p:cBhvr>
                                            <p:cTn id="27" dur="1" fill="hold">
                                              <p:stCondLst>
                                                <p:cond delay="0"/>
                                              </p:stCondLst>
                                            </p:cTn>
                                            <p:tgtEl>
                                              <p:spTgt spid="55"/>
                                            </p:tgtEl>
                                            <p:attrNameLst>
                                              <p:attrName>style.visibility</p:attrName>
                                            </p:attrNameLst>
                                          </p:cBhvr>
                                          <p:to>
                                            <p:strVal val="visible"/>
                                          </p:to>
                                        </p:set>
                                        <p:anim calcmode="lin" valueType="num">
                                          <p:cBhvr additive="base">
                                            <p:cTn id="28" dur="1000" fill="hold"/>
                                            <p:tgtEl>
                                              <p:spTgt spid="55"/>
                                            </p:tgtEl>
                                            <p:attrNameLst>
                                              <p:attrName>ppt_x</p:attrName>
                                            </p:attrNameLst>
                                          </p:cBhvr>
                                          <p:tavLst>
                                            <p:tav tm="0">
                                              <p:val>
                                                <p:strVal val="0-#ppt_w/2"/>
                                              </p:val>
                                            </p:tav>
                                            <p:tav tm="100000">
                                              <p:val>
                                                <p:strVal val="#ppt_x"/>
                                              </p:val>
                                            </p:tav>
                                          </p:tavLst>
                                        </p:anim>
                                        <p:anim calcmode="lin" valueType="num">
                                          <p:cBhvr additive="base">
                                            <p:cTn id="29" dur="1000" fill="hold"/>
                                            <p:tgtEl>
                                              <p:spTgt spid="55"/>
                                            </p:tgtEl>
                                            <p:attrNameLst>
                                              <p:attrName>ppt_y</p:attrName>
                                            </p:attrNameLst>
                                          </p:cBhvr>
                                          <p:tavLst>
                                            <p:tav tm="0">
                                              <p:val>
                                                <p:strVal val="#ppt_y"/>
                                              </p:val>
                                            </p:tav>
                                            <p:tav tm="100000">
                                              <p:val>
                                                <p:strVal val="#ppt_y"/>
                                              </p:val>
                                            </p:tav>
                                          </p:tavLst>
                                        </p:anim>
                                      </p:childTnLst>
                                    </p:cTn>
                                  </p:par>
                                  <p:par>
                                    <p:cTn id="30" presetID="2" presetClass="entr" presetSubtype="8" accel="50000" fill="hold" nodeType="withEffect">
                                      <p:stCondLst>
                                        <p:cond delay="0"/>
                                      </p:stCondLst>
                                      <p:childTnLst>
                                        <p:set>
                                          <p:cBhvr>
                                            <p:cTn id="31" dur="1" fill="hold">
                                              <p:stCondLst>
                                                <p:cond delay="0"/>
                                              </p:stCondLst>
                                            </p:cTn>
                                            <p:tgtEl>
                                              <p:spTgt spid="56"/>
                                            </p:tgtEl>
                                            <p:attrNameLst>
                                              <p:attrName>style.visibility</p:attrName>
                                            </p:attrNameLst>
                                          </p:cBhvr>
                                          <p:to>
                                            <p:strVal val="visible"/>
                                          </p:to>
                                        </p:set>
                                        <p:anim calcmode="lin" valueType="num">
                                          <p:cBhvr additive="base">
                                            <p:cTn id="32" dur="1000" fill="hold"/>
                                            <p:tgtEl>
                                              <p:spTgt spid="56"/>
                                            </p:tgtEl>
                                            <p:attrNameLst>
                                              <p:attrName>ppt_x</p:attrName>
                                            </p:attrNameLst>
                                          </p:cBhvr>
                                          <p:tavLst>
                                            <p:tav tm="0">
                                              <p:val>
                                                <p:strVal val="0-#ppt_w/2"/>
                                              </p:val>
                                            </p:tav>
                                            <p:tav tm="100000">
                                              <p:val>
                                                <p:strVal val="#ppt_x"/>
                                              </p:val>
                                            </p:tav>
                                          </p:tavLst>
                                        </p:anim>
                                        <p:anim calcmode="lin" valueType="num">
                                          <p:cBhvr additive="base">
                                            <p:cTn id="33" dur="1000" fill="hold"/>
                                            <p:tgtEl>
                                              <p:spTgt spid="56"/>
                                            </p:tgtEl>
                                            <p:attrNameLst>
                                              <p:attrName>ppt_y</p:attrName>
                                            </p:attrNameLst>
                                          </p:cBhvr>
                                          <p:tavLst>
                                            <p:tav tm="0">
                                              <p:val>
                                                <p:strVal val="#ppt_y"/>
                                              </p:val>
                                            </p:tav>
                                            <p:tav tm="100000">
                                              <p:val>
                                                <p:strVal val="#ppt_y"/>
                                              </p:val>
                                            </p:tav>
                                          </p:tavLst>
                                        </p:anim>
                                      </p:childTnLst>
                                    </p:cTn>
                                  </p:par>
                                </p:childTnLst>
                              </p:cTn>
                            </p:par>
                            <p:par>
                              <p:cTn id="34" fill="hold">
                                <p:stCondLst>
                                  <p:cond delay="2050"/>
                                </p:stCondLst>
                                <p:childTnLst>
                                  <p:par>
                                    <p:cTn id="35" presetID="2" presetClass="entr" presetSubtype="8" accel="50000" fill="hold" nodeType="after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additive="base">
                                            <p:cTn id="37" dur="1000" fill="hold"/>
                                            <p:tgtEl>
                                              <p:spTgt spid="30"/>
                                            </p:tgtEl>
                                            <p:attrNameLst>
                                              <p:attrName>ppt_x</p:attrName>
                                            </p:attrNameLst>
                                          </p:cBhvr>
                                          <p:tavLst>
                                            <p:tav tm="0">
                                              <p:val>
                                                <p:strVal val="0-#ppt_w/2"/>
                                              </p:val>
                                            </p:tav>
                                            <p:tav tm="100000">
                                              <p:val>
                                                <p:strVal val="#ppt_x"/>
                                              </p:val>
                                            </p:tav>
                                          </p:tavLst>
                                        </p:anim>
                                        <p:anim calcmode="lin" valueType="num">
                                          <p:cBhvr additive="base">
                                            <p:cTn id="38" dur="1000" fill="hold"/>
                                            <p:tgtEl>
                                              <p:spTgt spid="30"/>
                                            </p:tgtEl>
                                            <p:attrNameLst>
                                              <p:attrName>ppt_y</p:attrName>
                                            </p:attrNameLst>
                                          </p:cBhvr>
                                          <p:tavLst>
                                            <p:tav tm="0">
                                              <p:val>
                                                <p:strVal val="#ppt_y"/>
                                              </p:val>
                                            </p:tav>
                                            <p:tav tm="100000">
                                              <p:val>
                                                <p:strVal val="#ppt_y"/>
                                              </p:val>
                                            </p:tav>
                                          </p:tavLst>
                                        </p:anim>
                                      </p:childTnLst>
                                    </p:cTn>
                                  </p:par>
                                  <p:par>
                                    <p:cTn id="39" presetID="2" presetClass="entr" presetSubtype="8" accel="50000"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additive="base">
                                            <p:cTn id="41" dur="1000" fill="hold"/>
                                            <p:tgtEl>
                                              <p:spTgt spid="31"/>
                                            </p:tgtEl>
                                            <p:attrNameLst>
                                              <p:attrName>ppt_x</p:attrName>
                                            </p:attrNameLst>
                                          </p:cBhvr>
                                          <p:tavLst>
                                            <p:tav tm="0">
                                              <p:val>
                                                <p:strVal val="0-#ppt_w/2"/>
                                              </p:val>
                                            </p:tav>
                                            <p:tav tm="100000">
                                              <p:val>
                                                <p:strVal val="#ppt_x"/>
                                              </p:val>
                                            </p:tav>
                                          </p:tavLst>
                                        </p:anim>
                                        <p:anim calcmode="lin" valueType="num">
                                          <p:cBhvr additive="base">
                                            <p:cTn id="42" dur="1000" fill="hold"/>
                                            <p:tgtEl>
                                              <p:spTgt spid="31"/>
                                            </p:tgtEl>
                                            <p:attrNameLst>
                                              <p:attrName>ppt_y</p:attrName>
                                            </p:attrNameLst>
                                          </p:cBhvr>
                                          <p:tavLst>
                                            <p:tav tm="0">
                                              <p:val>
                                                <p:strVal val="#ppt_y"/>
                                              </p:val>
                                            </p:tav>
                                            <p:tav tm="100000">
                                              <p:val>
                                                <p:strVal val="#ppt_y"/>
                                              </p:val>
                                            </p:tav>
                                          </p:tavLst>
                                        </p:anim>
                                      </p:childTnLst>
                                    </p:cTn>
                                  </p:par>
                                  <p:par>
                                    <p:cTn id="43" presetID="2" presetClass="entr" presetSubtype="8" accel="50000" fill="hold"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additive="base">
                                            <p:cTn id="45" dur="1000" fill="hold"/>
                                            <p:tgtEl>
                                              <p:spTgt spid="32"/>
                                            </p:tgtEl>
                                            <p:attrNameLst>
                                              <p:attrName>ppt_x</p:attrName>
                                            </p:attrNameLst>
                                          </p:cBhvr>
                                          <p:tavLst>
                                            <p:tav tm="0">
                                              <p:val>
                                                <p:strVal val="0-#ppt_w/2"/>
                                              </p:val>
                                            </p:tav>
                                            <p:tav tm="100000">
                                              <p:val>
                                                <p:strVal val="#ppt_x"/>
                                              </p:val>
                                            </p:tav>
                                          </p:tavLst>
                                        </p:anim>
                                        <p:anim calcmode="lin" valueType="num">
                                          <p:cBhvr additive="base">
                                            <p:cTn id="46" dur="1000" fill="hold"/>
                                            <p:tgtEl>
                                              <p:spTgt spid="32"/>
                                            </p:tgtEl>
                                            <p:attrNameLst>
                                              <p:attrName>ppt_y</p:attrName>
                                            </p:attrNameLst>
                                          </p:cBhvr>
                                          <p:tavLst>
                                            <p:tav tm="0">
                                              <p:val>
                                                <p:strVal val="#ppt_y"/>
                                              </p:val>
                                            </p:tav>
                                            <p:tav tm="100000">
                                              <p:val>
                                                <p:strVal val="#ppt_y"/>
                                              </p:val>
                                            </p:tav>
                                          </p:tavLst>
                                        </p:anim>
                                      </p:childTnLst>
                                    </p:cTn>
                                  </p:par>
                                  <p:par>
                                    <p:cTn id="47" presetID="2" presetClass="entr" presetSubtype="8" accel="50000"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additive="base">
                                            <p:cTn id="49" dur="1000" fill="hold"/>
                                            <p:tgtEl>
                                              <p:spTgt spid="33"/>
                                            </p:tgtEl>
                                            <p:attrNameLst>
                                              <p:attrName>ppt_x</p:attrName>
                                            </p:attrNameLst>
                                          </p:cBhvr>
                                          <p:tavLst>
                                            <p:tav tm="0">
                                              <p:val>
                                                <p:strVal val="0-#ppt_w/2"/>
                                              </p:val>
                                            </p:tav>
                                            <p:tav tm="100000">
                                              <p:val>
                                                <p:strVal val="#ppt_x"/>
                                              </p:val>
                                            </p:tav>
                                          </p:tavLst>
                                        </p:anim>
                                        <p:anim calcmode="lin" valueType="num">
                                          <p:cBhvr additive="base">
                                            <p:cTn id="50" dur="1000" fill="hold"/>
                                            <p:tgtEl>
                                              <p:spTgt spid="33"/>
                                            </p:tgtEl>
                                            <p:attrNameLst>
                                              <p:attrName>ppt_y</p:attrName>
                                            </p:attrNameLst>
                                          </p:cBhvr>
                                          <p:tavLst>
                                            <p:tav tm="0">
                                              <p:val>
                                                <p:strVal val="#ppt_y"/>
                                              </p:val>
                                            </p:tav>
                                            <p:tav tm="100000">
                                              <p:val>
                                                <p:strVal val="#ppt_y"/>
                                              </p:val>
                                            </p:tav>
                                          </p:tavLst>
                                        </p:anim>
                                      </p:childTnLst>
                                    </p:cTn>
                                  </p:par>
                                  <p:par>
                                    <p:cTn id="51" presetID="2" presetClass="entr" presetSubtype="8" accel="50000" fill="hold" nodeType="with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1000" fill="hold"/>
                                            <p:tgtEl>
                                              <p:spTgt spid="59"/>
                                            </p:tgtEl>
                                            <p:attrNameLst>
                                              <p:attrName>ppt_x</p:attrName>
                                            </p:attrNameLst>
                                          </p:cBhvr>
                                          <p:tavLst>
                                            <p:tav tm="0">
                                              <p:val>
                                                <p:strVal val="0-#ppt_w/2"/>
                                              </p:val>
                                            </p:tav>
                                            <p:tav tm="100000">
                                              <p:val>
                                                <p:strVal val="#ppt_x"/>
                                              </p:val>
                                            </p:tav>
                                          </p:tavLst>
                                        </p:anim>
                                        <p:anim calcmode="lin" valueType="num">
                                          <p:cBhvr additive="base">
                                            <p:cTn id="54" dur="1000" fill="hold"/>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a:xfrm>
            <a:off x="1573779" y="390751"/>
            <a:ext cx="4242821" cy="410467"/>
          </a:xfrm>
        </p:spPr>
        <p:txBody>
          <a:bodyPr>
            <a:normAutofit/>
          </a:bodyPr>
          <a:lstStyle/>
          <a:p>
            <a:r>
              <a:rPr lang="zh-CN" altLang="en-US" dirty="0"/>
              <a:t>化学品包装与贮运应急救援</a:t>
            </a:r>
            <a:endParaRPr lang="zh-CN" altLang="en-US" dirty="0"/>
          </a:p>
        </p:txBody>
      </p:sp>
      <p:sp>
        <p:nvSpPr>
          <p:cNvPr id="3" name="灯片编号占位符 2"/>
          <p:cNvSpPr>
            <a:spLocks noGrp="1"/>
          </p:cNvSpPr>
          <p:nvPr>
            <p:ph type="sldNum" sz="quarter" idx="12"/>
          </p:nvPr>
        </p:nvSpPr>
        <p:spPr/>
        <p:txBody>
          <a:bodyPr/>
          <a:lstStyle/>
          <a:p>
            <a:fld id="{E90B57B3-00C1-462E-97B3-2A396444F17F}" type="slidenum">
              <a:rPr lang="zh-CN" altLang="en-US" smtClean="0"/>
            </a:fld>
            <a:endParaRPr lang="zh-CN" altLang="en-US"/>
          </a:p>
        </p:txBody>
      </p:sp>
      <p:sp>
        <p:nvSpPr>
          <p:cNvPr id="6" name="TextBox 53"/>
          <p:cNvSpPr txBox="1">
            <a:spLocks noChangeAspect="1" noChangeArrowheads="1"/>
          </p:cNvSpPr>
          <p:nvPr/>
        </p:nvSpPr>
        <p:spPr bwMode="auto">
          <a:xfrm>
            <a:off x="1222906" y="1557918"/>
            <a:ext cx="62319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800" b="1" dirty="0">
                <a:solidFill>
                  <a:schemeClr val="accent2">
                    <a:lumMod val="50000"/>
                  </a:schemeClr>
                </a:solidFill>
                <a:latin typeface="微软雅黑" panose="020B0503020204020204" pitchFamily="34" charset="-122"/>
                <a:ea typeface="微软雅黑" panose="020B0503020204020204" pitchFamily="34" charset="-122"/>
              </a:rPr>
              <a:t>危险货物包装标志</a:t>
            </a:r>
            <a:endParaRPr lang="zh-CN" altLang="en-US" sz="2800"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7" name="矩形 6"/>
          <p:cNvSpPr/>
          <p:nvPr/>
        </p:nvSpPr>
        <p:spPr>
          <a:xfrm>
            <a:off x="1027644" y="1556331"/>
            <a:ext cx="98425" cy="505643"/>
          </a:xfrm>
          <a:prstGeom prst="rect">
            <a:avLst/>
          </a:prstGeom>
          <a:solidFill>
            <a:schemeClr val="accent2">
              <a:lumMod val="50000"/>
            </a:schemeClr>
          </a:solidFill>
          <a:ln>
            <a:solidFill>
              <a:schemeClr val="accent2">
                <a:lumMod val="50000"/>
              </a:schemeClr>
            </a:solidFill>
          </a:ln>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en-US">
              <a:solidFill>
                <a:srgbClr val="FFC000"/>
              </a:solidFill>
            </a:endParaRPr>
          </a:p>
        </p:txBody>
      </p:sp>
      <p:pic>
        <p:nvPicPr>
          <p:cNvPr id="57" name="Picture 13" descr="Image11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958124" y="4547576"/>
            <a:ext cx="1477963"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14" descr="Image1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58125" y="2718776"/>
            <a:ext cx="1477962"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 descr="Image1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3069" y="2718776"/>
            <a:ext cx="1477963"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 descr="Image1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333" y="2718776"/>
            <a:ext cx="1477963"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6" descr="Image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05597" y="2718776"/>
            <a:ext cx="1477963"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 descr="Image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81861" y="2718776"/>
            <a:ext cx="1477963"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8" descr="Image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22906" y="4547576"/>
            <a:ext cx="1477962"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9" descr="Image22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06710" y="4547576"/>
            <a:ext cx="1477963"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0" descr="Image22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90515" y="4547576"/>
            <a:ext cx="1477963"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1" descr="Image22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74320" y="4547576"/>
            <a:ext cx="1477963"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0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050"/>
                                </p:stCondLst>
                                <p:childTnLst>
                                  <p:par>
                                    <p:cTn id="14" presetID="2" presetClass="entr" presetSubtype="8" accel="50000" fill="hold" nodeType="afterEffect" p14:presetBounceEnd="50000">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14:bounceEnd="50000">
                                          <p:cBhvr additive="base">
                                            <p:cTn id="16" dur="1000" fill="hold"/>
                                            <p:tgtEl>
                                              <p:spTgt spid="18"/>
                                            </p:tgtEl>
                                            <p:attrNameLst>
                                              <p:attrName>ppt_x</p:attrName>
                                            </p:attrNameLst>
                                          </p:cBhvr>
                                          <p:tavLst>
                                            <p:tav tm="0">
                                              <p:val>
                                                <p:strVal val="0-#ppt_w/2"/>
                                              </p:val>
                                            </p:tav>
                                            <p:tav tm="100000">
                                              <p:val>
                                                <p:strVal val="#ppt_x"/>
                                              </p:val>
                                            </p:tav>
                                          </p:tavLst>
                                        </p:anim>
                                        <p:anim calcmode="lin" valueType="num" p14:bounceEnd="50000">
                                          <p:cBhvr additive="base">
                                            <p:cTn id="17" dur="1000" fill="hold"/>
                                            <p:tgtEl>
                                              <p:spTgt spid="18"/>
                                            </p:tgtEl>
                                            <p:attrNameLst>
                                              <p:attrName>ppt_y</p:attrName>
                                            </p:attrNameLst>
                                          </p:cBhvr>
                                          <p:tavLst>
                                            <p:tav tm="0">
                                              <p:val>
                                                <p:strVal val="#ppt_y"/>
                                              </p:val>
                                            </p:tav>
                                            <p:tav tm="100000">
                                              <p:val>
                                                <p:strVal val="#ppt_y"/>
                                              </p:val>
                                            </p:tav>
                                          </p:tavLst>
                                        </p:anim>
                                      </p:childTnLst>
                                    </p:cTn>
                                  </p:par>
                                  <p:par>
                                    <p:cTn id="18" presetID="2" presetClass="entr" presetSubtype="8" accel="50000" fill="hold" nodeType="withEffect" p14:presetBounceEnd="50000">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14:bounceEnd="50000">
                                          <p:cBhvr additive="base">
                                            <p:cTn id="20" dur="1000" fill="hold"/>
                                            <p:tgtEl>
                                              <p:spTgt spid="19"/>
                                            </p:tgtEl>
                                            <p:attrNameLst>
                                              <p:attrName>ppt_x</p:attrName>
                                            </p:attrNameLst>
                                          </p:cBhvr>
                                          <p:tavLst>
                                            <p:tav tm="0">
                                              <p:val>
                                                <p:strVal val="0-#ppt_w/2"/>
                                              </p:val>
                                            </p:tav>
                                            <p:tav tm="100000">
                                              <p:val>
                                                <p:strVal val="#ppt_x"/>
                                              </p:val>
                                            </p:tav>
                                          </p:tavLst>
                                        </p:anim>
                                        <p:anim calcmode="lin" valueType="num" p14:bounceEnd="50000">
                                          <p:cBhvr additive="base">
                                            <p:cTn id="21" dur="1000" fill="hold"/>
                                            <p:tgtEl>
                                              <p:spTgt spid="19"/>
                                            </p:tgtEl>
                                            <p:attrNameLst>
                                              <p:attrName>ppt_y</p:attrName>
                                            </p:attrNameLst>
                                          </p:cBhvr>
                                          <p:tavLst>
                                            <p:tav tm="0">
                                              <p:val>
                                                <p:strVal val="#ppt_y"/>
                                              </p:val>
                                            </p:tav>
                                            <p:tav tm="100000">
                                              <p:val>
                                                <p:strVal val="#ppt_y"/>
                                              </p:val>
                                            </p:tav>
                                          </p:tavLst>
                                        </p:anim>
                                      </p:childTnLst>
                                    </p:cTn>
                                  </p:par>
                                  <p:par>
                                    <p:cTn id="22" presetID="2" presetClass="entr" presetSubtype="8" accel="50000" fill="hold" nodeType="withEffect" p14:presetBounceEnd="50000">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14:bounceEnd="50000">
                                          <p:cBhvr additive="base">
                                            <p:cTn id="24" dur="1000" fill="hold"/>
                                            <p:tgtEl>
                                              <p:spTgt spid="20"/>
                                            </p:tgtEl>
                                            <p:attrNameLst>
                                              <p:attrName>ppt_x</p:attrName>
                                            </p:attrNameLst>
                                          </p:cBhvr>
                                          <p:tavLst>
                                            <p:tav tm="0">
                                              <p:val>
                                                <p:strVal val="0-#ppt_w/2"/>
                                              </p:val>
                                            </p:tav>
                                            <p:tav tm="100000">
                                              <p:val>
                                                <p:strVal val="#ppt_x"/>
                                              </p:val>
                                            </p:tav>
                                          </p:tavLst>
                                        </p:anim>
                                        <p:anim calcmode="lin" valueType="num" p14:bounceEnd="50000">
                                          <p:cBhvr additive="base">
                                            <p:cTn id="25" dur="1000" fill="hold"/>
                                            <p:tgtEl>
                                              <p:spTgt spid="20"/>
                                            </p:tgtEl>
                                            <p:attrNameLst>
                                              <p:attrName>ppt_y</p:attrName>
                                            </p:attrNameLst>
                                          </p:cBhvr>
                                          <p:tavLst>
                                            <p:tav tm="0">
                                              <p:val>
                                                <p:strVal val="#ppt_y"/>
                                              </p:val>
                                            </p:tav>
                                            <p:tav tm="100000">
                                              <p:val>
                                                <p:strVal val="#ppt_y"/>
                                              </p:val>
                                            </p:tav>
                                          </p:tavLst>
                                        </p:anim>
                                      </p:childTnLst>
                                    </p:cTn>
                                  </p:par>
                                  <p:par>
                                    <p:cTn id="26" presetID="2" presetClass="entr" presetSubtype="8" accel="50000" fill="hold" nodeType="withEffect" p14:presetBounceEnd="50000">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14:bounceEnd="50000">
                                          <p:cBhvr additive="base">
                                            <p:cTn id="28" dur="1000" fill="hold"/>
                                            <p:tgtEl>
                                              <p:spTgt spid="21"/>
                                            </p:tgtEl>
                                            <p:attrNameLst>
                                              <p:attrName>ppt_x</p:attrName>
                                            </p:attrNameLst>
                                          </p:cBhvr>
                                          <p:tavLst>
                                            <p:tav tm="0">
                                              <p:val>
                                                <p:strVal val="0-#ppt_w/2"/>
                                              </p:val>
                                            </p:tav>
                                            <p:tav tm="100000">
                                              <p:val>
                                                <p:strVal val="#ppt_x"/>
                                              </p:val>
                                            </p:tav>
                                          </p:tavLst>
                                        </p:anim>
                                        <p:anim calcmode="lin" valueType="num" p14:bounceEnd="50000">
                                          <p:cBhvr additive="base">
                                            <p:cTn id="29" dur="1000" fill="hold"/>
                                            <p:tgtEl>
                                              <p:spTgt spid="21"/>
                                            </p:tgtEl>
                                            <p:attrNameLst>
                                              <p:attrName>ppt_y</p:attrName>
                                            </p:attrNameLst>
                                          </p:cBhvr>
                                          <p:tavLst>
                                            <p:tav tm="0">
                                              <p:val>
                                                <p:strVal val="#ppt_y"/>
                                              </p:val>
                                            </p:tav>
                                            <p:tav tm="100000">
                                              <p:val>
                                                <p:strVal val="#ppt_y"/>
                                              </p:val>
                                            </p:tav>
                                          </p:tavLst>
                                        </p:anim>
                                      </p:childTnLst>
                                    </p:cTn>
                                  </p:par>
                                  <p:par>
                                    <p:cTn id="30" presetID="2" presetClass="entr" presetSubtype="8" accel="50000" fill="hold" nodeType="withEffect" p14:presetBounceEnd="50000">
                                      <p:stCondLst>
                                        <p:cond delay="0"/>
                                      </p:stCondLst>
                                      <p:childTnLst>
                                        <p:set>
                                          <p:cBhvr>
                                            <p:cTn id="31" dur="1" fill="hold">
                                              <p:stCondLst>
                                                <p:cond delay="0"/>
                                              </p:stCondLst>
                                            </p:cTn>
                                            <p:tgtEl>
                                              <p:spTgt spid="58"/>
                                            </p:tgtEl>
                                            <p:attrNameLst>
                                              <p:attrName>style.visibility</p:attrName>
                                            </p:attrNameLst>
                                          </p:cBhvr>
                                          <p:to>
                                            <p:strVal val="visible"/>
                                          </p:to>
                                        </p:set>
                                        <p:anim calcmode="lin" valueType="num" p14:bounceEnd="50000">
                                          <p:cBhvr additive="base">
                                            <p:cTn id="32" dur="1000" fill="hold"/>
                                            <p:tgtEl>
                                              <p:spTgt spid="58"/>
                                            </p:tgtEl>
                                            <p:attrNameLst>
                                              <p:attrName>ppt_x</p:attrName>
                                            </p:attrNameLst>
                                          </p:cBhvr>
                                          <p:tavLst>
                                            <p:tav tm="0">
                                              <p:val>
                                                <p:strVal val="0-#ppt_w/2"/>
                                              </p:val>
                                            </p:tav>
                                            <p:tav tm="100000">
                                              <p:val>
                                                <p:strVal val="#ppt_x"/>
                                              </p:val>
                                            </p:tav>
                                          </p:tavLst>
                                        </p:anim>
                                        <p:anim calcmode="lin" valueType="num" p14:bounceEnd="50000">
                                          <p:cBhvr additive="base">
                                            <p:cTn id="33" dur="1000" fill="hold"/>
                                            <p:tgtEl>
                                              <p:spTgt spid="58"/>
                                            </p:tgtEl>
                                            <p:attrNameLst>
                                              <p:attrName>ppt_y</p:attrName>
                                            </p:attrNameLst>
                                          </p:cBhvr>
                                          <p:tavLst>
                                            <p:tav tm="0">
                                              <p:val>
                                                <p:strVal val="#ppt_y"/>
                                              </p:val>
                                            </p:tav>
                                            <p:tav tm="100000">
                                              <p:val>
                                                <p:strVal val="#ppt_y"/>
                                              </p:val>
                                            </p:tav>
                                          </p:tavLst>
                                        </p:anim>
                                      </p:childTnLst>
                                    </p:cTn>
                                  </p:par>
                                </p:childTnLst>
                              </p:cTn>
                            </p:par>
                            <p:par>
                              <p:cTn id="34" fill="hold">
                                <p:stCondLst>
                                  <p:cond delay="2050"/>
                                </p:stCondLst>
                                <p:childTnLst>
                                  <p:par>
                                    <p:cTn id="35" presetID="2" presetClass="entr" presetSubtype="8" accel="50000" fill="hold" nodeType="afterEffect" p14:presetBounceEnd="50000">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14:bounceEnd="50000">
                                          <p:cBhvr additive="base">
                                            <p:cTn id="37" dur="1000" fill="hold"/>
                                            <p:tgtEl>
                                              <p:spTgt spid="22"/>
                                            </p:tgtEl>
                                            <p:attrNameLst>
                                              <p:attrName>ppt_x</p:attrName>
                                            </p:attrNameLst>
                                          </p:cBhvr>
                                          <p:tavLst>
                                            <p:tav tm="0">
                                              <p:val>
                                                <p:strVal val="0-#ppt_w/2"/>
                                              </p:val>
                                            </p:tav>
                                            <p:tav tm="100000">
                                              <p:val>
                                                <p:strVal val="#ppt_x"/>
                                              </p:val>
                                            </p:tav>
                                          </p:tavLst>
                                        </p:anim>
                                        <p:anim calcmode="lin" valueType="num" p14:bounceEnd="50000">
                                          <p:cBhvr additive="base">
                                            <p:cTn id="38" dur="1000" fill="hold"/>
                                            <p:tgtEl>
                                              <p:spTgt spid="22"/>
                                            </p:tgtEl>
                                            <p:attrNameLst>
                                              <p:attrName>ppt_y</p:attrName>
                                            </p:attrNameLst>
                                          </p:cBhvr>
                                          <p:tavLst>
                                            <p:tav tm="0">
                                              <p:val>
                                                <p:strVal val="#ppt_y"/>
                                              </p:val>
                                            </p:tav>
                                            <p:tav tm="100000">
                                              <p:val>
                                                <p:strVal val="#ppt_y"/>
                                              </p:val>
                                            </p:tav>
                                          </p:tavLst>
                                        </p:anim>
                                      </p:childTnLst>
                                    </p:cTn>
                                  </p:par>
                                  <p:par>
                                    <p:cTn id="39" presetID="2" presetClass="entr" presetSubtype="8" accel="50000" fill="hold" nodeType="withEffect" p14:presetBounceEnd="50000">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14:bounceEnd="50000">
                                          <p:cBhvr additive="base">
                                            <p:cTn id="41" dur="1000" fill="hold"/>
                                            <p:tgtEl>
                                              <p:spTgt spid="23"/>
                                            </p:tgtEl>
                                            <p:attrNameLst>
                                              <p:attrName>ppt_x</p:attrName>
                                            </p:attrNameLst>
                                          </p:cBhvr>
                                          <p:tavLst>
                                            <p:tav tm="0">
                                              <p:val>
                                                <p:strVal val="0-#ppt_w/2"/>
                                              </p:val>
                                            </p:tav>
                                            <p:tav tm="100000">
                                              <p:val>
                                                <p:strVal val="#ppt_x"/>
                                              </p:val>
                                            </p:tav>
                                          </p:tavLst>
                                        </p:anim>
                                        <p:anim calcmode="lin" valueType="num" p14:bounceEnd="50000">
                                          <p:cBhvr additive="base">
                                            <p:cTn id="42" dur="1000" fill="hold"/>
                                            <p:tgtEl>
                                              <p:spTgt spid="23"/>
                                            </p:tgtEl>
                                            <p:attrNameLst>
                                              <p:attrName>ppt_y</p:attrName>
                                            </p:attrNameLst>
                                          </p:cBhvr>
                                          <p:tavLst>
                                            <p:tav tm="0">
                                              <p:val>
                                                <p:strVal val="#ppt_y"/>
                                              </p:val>
                                            </p:tav>
                                            <p:tav tm="100000">
                                              <p:val>
                                                <p:strVal val="#ppt_y"/>
                                              </p:val>
                                            </p:tav>
                                          </p:tavLst>
                                        </p:anim>
                                      </p:childTnLst>
                                    </p:cTn>
                                  </p:par>
                                  <p:par>
                                    <p:cTn id="43" presetID="2" presetClass="entr" presetSubtype="8" accel="50000" fill="hold" nodeType="withEffect" p14:presetBounceEnd="50000">
                                      <p:stCondLst>
                                        <p:cond delay="0"/>
                                      </p:stCondLst>
                                      <p:childTnLst>
                                        <p:set>
                                          <p:cBhvr>
                                            <p:cTn id="44" dur="1" fill="hold">
                                              <p:stCondLst>
                                                <p:cond delay="0"/>
                                              </p:stCondLst>
                                            </p:cTn>
                                            <p:tgtEl>
                                              <p:spTgt spid="24"/>
                                            </p:tgtEl>
                                            <p:attrNameLst>
                                              <p:attrName>style.visibility</p:attrName>
                                            </p:attrNameLst>
                                          </p:cBhvr>
                                          <p:to>
                                            <p:strVal val="visible"/>
                                          </p:to>
                                        </p:set>
                                        <p:anim calcmode="lin" valueType="num" p14:bounceEnd="50000">
                                          <p:cBhvr additive="base">
                                            <p:cTn id="45" dur="1000" fill="hold"/>
                                            <p:tgtEl>
                                              <p:spTgt spid="24"/>
                                            </p:tgtEl>
                                            <p:attrNameLst>
                                              <p:attrName>ppt_x</p:attrName>
                                            </p:attrNameLst>
                                          </p:cBhvr>
                                          <p:tavLst>
                                            <p:tav tm="0">
                                              <p:val>
                                                <p:strVal val="0-#ppt_w/2"/>
                                              </p:val>
                                            </p:tav>
                                            <p:tav tm="100000">
                                              <p:val>
                                                <p:strVal val="#ppt_x"/>
                                              </p:val>
                                            </p:tav>
                                          </p:tavLst>
                                        </p:anim>
                                        <p:anim calcmode="lin" valueType="num" p14:bounceEnd="50000">
                                          <p:cBhvr additive="base">
                                            <p:cTn id="46" dur="1000" fill="hold"/>
                                            <p:tgtEl>
                                              <p:spTgt spid="24"/>
                                            </p:tgtEl>
                                            <p:attrNameLst>
                                              <p:attrName>ppt_y</p:attrName>
                                            </p:attrNameLst>
                                          </p:cBhvr>
                                          <p:tavLst>
                                            <p:tav tm="0">
                                              <p:val>
                                                <p:strVal val="#ppt_y"/>
                                              </p:val>
                                            </p:tav>
                                            <p:tav tm="100000">
                                              <p:val>
                                                <p:strVal val="#ppt_y"/>
                                              </p:val>
                                            </p:tav>
                                          </p:tavLst>
                                        </p:anim>
                                      </p:childTnLst>
                                    </p:cTn>
                                  </p:par>
                                  <p:par>
                                    <p:cTn id="47" presetID="2" presetClass="entr" presetSubtype="8" accel="50000" fill="hold" nodeType="withEffect" p14:presetBounceEnd="50000">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14:bounceEnd="50000">
                                          <p:cBhvr additive="base">
                                            <p:cTn id="49" dur="1000" fill="hold"/>
                                            <p:tgtEl>
                                              <p:spTgt spid="25"/>
                                            </p:tgtEl>
                                            <p:attrNameLst>
                                              <p:attrName>ppt_x</p:attrName>
                                            </p:attrNameLst>
                                          </p:cBhvr>
                                          <p:tavLst>
                                            <p:tav tm="0">
                                              <p:val>
                                                <p:strVal val="0-#ppt_w/2"/>
                                              </p:val>
                                            </p:tav>
                                            <p:tav tm="100000">
                                              <p:val>
                                                <p:strVal val="#ppt_x"/>
                                              </p:val>
                                            </p:tav>
                                          </p:tavLst>
                                        </p:anim>
                                        <p:anim calcmode="lin" valueType="num" p14:bounceEnd="50000">
                                          <p:cBhvr additive="base">
                                            <p:cTn id="50" dur="1000" fill="hold"/>
                                            <p:tgtEl>
                                              <p:spTgt spid="25"/>
                                            </p:tgtEl>
                                            <p:attrNameLst>
                                              <p:attrName>ppt_y</p:attrName>
                                            </p:attrNameLst>
                                          </p:cBhvr>
                                          <p:tavLst>
                                            <p:tav tm="0">
                                              <p:val>
                                                <p:strVal val="#ppt_y"/>
                                              </p:val>
                                            </p:tav>
                                            <p:tav tm="100000">
                                              <p:val>
                                                <p:strVal val="#ppt_y"/>
                                              </p:val>
                                            </p:tav>
                                          </p:tavLst>
                                        </p:anim>
                                      </p:childTnLst>
                                    </p:cTn>
                                  </p:par>
                                  <p:par>
                                    <p:cTn id="51" presetID="2" presetClass="entr" presetSubtype="8" accel="50000" fill="hold" nodeType="withEffect" p14:presetBounceEnd="50000">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14:bounceEnd="50000">
                                          <p:cBhvr additive="base">
                                            <p:cTn id="53" dur="1000" fill="hold"/>
                                            <p:tgtEl>
                                              <p:spTgt spid="57"/>
                                            </p:tgtEl>
                                            <p:attrNameLst>
                                              <p:attrName>ppt_x</p:attrName>
                                            </p:attrNameLst>
                                          </p:cBhvr>
                                          <p:tavLst>
                                            <p:tav tm="0">
                                              <p:val>
                                                <p:strVal val="0-#ppt_w/2"/>
                                              </p:val>
                                            </p:tav>
                                            <p:tav tm="100000">
                                              <p:val>
                                                <p:strVal val="#ppt_x"/>
                                              </p:val>
                                            </p:tav>
                                          </p:tavLst>
                                        </p:anim>
                                        <p:anim calcmode="lin" valueType="num" p14:bounceEnd="50000">
                                          <p:cBhvr additive="base">
                                            <p:cTn id="54" dur="1000" fill="hold"/>
                                            <p:tgtEl>
                                              <p:spTgt spid="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0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050"/>
                                </p:stCondLst>
                                <p:childTnLst>
                                  <p:par>
                                    <p:cTn id="14" presetID="2" presetClass="entr" presetSubtype="8" accel="50000"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1000" fill="hold"/>
                                            <p:tgtEl>
                                              <p:spTgt spid="18"/>
                                            </p:tgtEl>
                                            <p:attrNameLst>
                                              <p:attrName>ppt_x</p:attrName>
                                            </p:attrNameLst>
                                          </p:cBhvr>
                                          <p:tavLst>
                                            <p:tav tm="0">
                                              <p:val>
                                                <p:strVal val="0-#ppt_w/2"/>
                                              </p:val>
                                            </p:tav>
                                            <p:tav tm="100000">
                                              <p:val>
                                                <p:strVal val="#ppt_x"/>
                                              </p:val>
                                            </p:tav>
                                          </p:tavLst>
                                        </p:anim>
                                        <p:anim calcmode="lin" valueType="num">
                                          <p:cBhvr additive="base">
                                            <p:cTn id="17" dur="1000" fill="hold"/>
                                            <p:tgtEl>
                                              <p:spTgt spid="18"/>
                                            </p:tgtEl>
                                            <p:attrNameLst>
                                              <p:attrName>ppt_y</p:attrName>
                                            </p:attrNameLst>
                                          </p:cBhvr>
                                          <p:tavLst>
                                            <p:tav tm="0">
                                              <p:val>
                                                <p:strVal val="#ppt_y"/>
                                              </p:val>
                                            </p:tav>
                                            <p:tav tm="100000">
                                              <p:val>
                                                <p:strVal val="#ppt_y"/>
                                              </p:val>
                                            </p:tav>
                                          </p:tavLst>
                                        </p:anim>
                                      </p:childTnLst>
                                    </p:cTn>
                                  </p:par>
                                  <p:par>
                                    <p:cTn id="18" presetID="2" presetClass="entr" presetSubtype="8" accel="50000"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1000" fill="hold"/>
                                            <p:tgtEl>
                                              <p:spTgt spid="19"/>
                                            </p:tgtEl>
                                            <p:attrNameLst>
                                              <p:attrName>ppt_x</p:attrName>
                                            </p:attrNameLst>
                                          </p:cBhvr>
                                          <p:tavLst>
                                            <p:tav tm="0">
                                              <p:val>
                                                <p:strVal val="0-#ppt_w/2"/>
                                              </p:val>
                                            </p:tav>
                                            <p:tav tm="100000">
                                              <p:val>
                                                <p:strVal val="#ppt_x"/>
                                              </p:val>
                                            </p:tav>
                                          </p:tavLst>
                                        </p:anim>
                                        <p:anim calcmode="lin" valueType="num">
                                          <p:cBhvr additive="base">
                                            <p:cTn id="21" dur="1000" fill="hold"/>
                                            <p:tgtEl>
                                              <p:spTgt spid="19"/>
                                            </p:tgtEl>
                                            <p:attrNameLst>
                                              <p:attrName>ppt_y</p:attrName>
                                            </p:attrNameLst>
                                          </p:cBhvr>
                                          <p:tavLst>
                                            <p:tav tm="0">
                                              <p:val>
                                                <p:strVal val="#ppt_y"/>
                                              </p:val>
                                            </p:tav>
                                            <p:tav tm="100000">
                                              <p:val>
                                                <p:strVal val="#ppt_y"/>
                                              </p:val>
                                            </p:tav>
                                          </p:tavLst>
                                        </p:anim>
                                      </p:childTnLst>
                                    </p:cTn>
                                  </p:par>
                                  <p:par>
                                    <p:cTn id="22" presetID="2" presetClass="entr" presetSubtype="8" accel="50000"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1000" fill="hold"/>
                                            <p:tgtEl>
                                              <p:spTgt spid="20"/>
                                            </p:tgtEl>
                                            <p:attrNameLst>
                                              <p:attrName>ppt_x</p:attrName>
                                            </p:attrNameLst>
                                          </p:cBhvr>
                                          <p:tavLst>
                                            <p:tav tm="0">
                                              <p:val>
                                                <p:strVal val="0-#ppt_w/2"/>
                                              </p:val>
                                            </p:tav>
                                            <p:tav tm="100000">
                                              <p:val>
                                                <p:strVal val="#ppt_x"/>
                                              </p:val>
                                            </p:tav>
                                          </p:tavLst>
                                        </p:anim>
                                        <p:anim calcmode="lin" valueType="num">
                                          <p:cBhvr additive="base">
                                            <p:cTn id="25" dur="1000" fill="hold"/>
                                            <p:tgtEl>
                                              <p:spTgt spid="20"/>
                                            </p:tgtEl>
                                            <p:attrNameLst>
                                              <p:attrName>ppt_y</p:attrName>
                                            </p:attrNameLst>
                                          </p:cBhvr>
                                          <p:tavLst>
                                            <p:tav tm="0">
                                              <p:val>
                                                <p:strVal val="#ppt_y"/>
                                              </p:val>
                                            </p:tav>
                                            <p:tav tm="100000">
                                              <p:val>
                                                <p:strVal val="#ppt_y"/>
                                              </p:val>
                                            </p:tav>
                                          </p:tavLst>
                                        </p:anim>
                                      </p:childTnLst>
                                    </p:cTn>
                                  </p:par>
                                  <p:par>
                                    <p:cTn id="26" presetID="2" presetClass="entr" presetSubtype="8" accel="50000"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1000" fill="hold"/>
                                            <p:tgtEl>
                                              <p:spTgt spid="21"/>
                                            </p:tgtEl>
                                            <p:attrNameLst>
                                              <p:attrName>ppt_x</p:attrName>
                                            </p:attrNameLst>
                                          </p:cBhvr>
                                          <p:tavLst>
                                            <p:tav tm="0">
                                              <p:val>
                                                <p:strVal val="0-#ppt_w/2"/>
                                              </p:val>
                                            </p:tav>
                                            <p:tav tm="100000">
                                              <p:val>
                                                <p:strVal val="#ppt_x"/>
                                              </p:val>
                                            </p:tav>
                                          </p:tavLst>
                                        </p:anim>
                                        <p:anim calcmode="lin" valueType="num">
                                          <p:cBhvr additive="base">
                                            <p:cTn id="29" dur="1000" fill="hold"/>
                                            <p:tgtEl>
                                              <p:spTgt spid="21"/>
                                            </p:tgtEl>
                                            <p:attrNameLst>
                                              <p:attrName>ppt_y</p:attrName>
                                            </p:attrNameLst>
                                          </p:cBhvr>
                                          <p:tavLst>
                                            <p:tav tm="0">
                                              <p:val>
                                                <p:strVal val="#ppt_y"/>
                                              </p:val>
                                            </p:tav>
                                            <p:tav tm="100000">
                                              <p:val>
                                                <p:strVal val="#ppt_y"/>
                                              </p:val>
                                            </p:tav>
                                          </p:tavLst>
                                        </p:anim>
                                      </p:childTnLst>
                                    </p:cTn>
                                  </p:par>
                                  <p:par>
                                    <p:cTn id="30" presetID="2" presetClass="entr" presetSubtype="8" accel="50000" fill="hold" nodeType="withEffect">
                                      <p:stCondLst>
                                        <p:cond delay="0"/>
                                      </p:stCondLst>
                                      <p:childTnLst>
                                        <p:set>
                                          <p:cBhvr>
                                            <p:cTn id="31" dur="1" fill="hold">
                                              <p:stCondLst>
                                                <p:cond delay="0"/>
                                              </p:stCondLst>
                                            </p:cTn>
                                            <p:tgtEl>
                                              <p:spTgt spid="58"/>
                                            </p:tgtEl>
                                            <p:attrNameLst>
                                              <p:attrName>style.visibility</p:attrName>
                                            </p:attrNameLst>
                                          </p:cBhvr>
                                          <p:to>
                                            <p:strVal val="visible"/>
                                          </p:to>
                                        </p:set>
                                        <p:anim calcmode="lin" valueType="num">
                                          <p:cBhvr additive="base">
                                            <p:cTn id="32" dur="1000" fill="hold"/>
                                            <p:tgtEl>
                                              <p:spTgt spid="58"/>
                                            </p:tgtEl>
                                            <p:attrNameLst>
                                              <p:attrName>ppt_x</p:attrName>
                                            </p:attrNameLst>
                                          </p:cBhvr>
                                          <p:tavLst>
                                            <p:tav tm="0">
                                              <p:val>
                                                <p:strVal val="0-#ppt_w/2"/>
                                              </p:val>
                                            </p:tav>
                                            <p:tav tm="100000">
                                              <p:val>
                                                <p:strVal val="#ppt_x"/>
                                              </p:val>
                                            </p:tav>
                                          </p:tavLst>
                                        </p:anim>
                                        <p:anim calcmode="lin" valueType="num">
                                          <p:cBhvr additive="base">
                                            <p:cTn id="33" dur="1000" fill="hold"/>
                                            <p:tgtEl>
                                              <p:spTgt spid="58"/>
                                            </p:tgtEl>
                                            <p:attrNameLst>
                                              <p:attrName>ppt_y</p:attrName>
                                            </p:attrNameLst>
                                          </p:cBhvr>
                                          <p:tavLst>
                                            <p:tav tm="0">
                                              <p:val>
                                                <p:strVal val="#ppt_y"/>
                                              </p:val>
                                            </p:tav>
                                            <p:tav tm="100000">
                                              <p:val>
                                                <p:strVal val="#ppt_y"/>
                                              </p:val>
                                            </p:tav>
                                          </p:tavLst>
                                        </p:anim>
                                      </p:childTnLst>
                                    </p:cTn>
                                  </p:par>
                                </p:childTnLst>
                              </p:cTn>
                            </p:par>
                            <p:par>
                              <p:cTn id="34" fill="hold">
                                <p:stCondLst>
                                  <p:cond delay="2050"/>
                                </p:stCondLst>
                                <p:childTnLst>
                                  <p:par>
                                    <p:cTn id="35" presetID="2" presetClass="entr" presetSubtype="8" accel="50000" fill="hold" nodeType="after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1000" fill="hold"/>
                                            <p:tgtEl>
                                              <p:spTgt spid="22"/>
                                            </p:tgtEl>
                                            <p:attrNameLst>
                                              <p:attrName>ppt_x</p:attrName>
                                            </p:attrNameLst>
                                          </p:cBhvr>
                                          <p:tavLst>
                                            <p:tav tm="0">
                                              <p:val>
                                                <p:strVal val="0-#ppt_w/2"/>
                                              </p:val>
                                            </p:tav>
                                            <p:tav tm="100000">
                                              <p:val>
                                                <p:strVal val="#ppt_x"/>
                                              </p:val>
                                            </p:tav>
                                          </p:tavLst>
                                        </p:anim>
                                        <p:anim calcmode="lin" valueType="num">
                                          <p:cBhvr additive="base">
                                            <p:cTn id="38" dur="1000" fill="hold"/>
                                            <p:tgtEl>
                                              <p:spTgt spid="22"/>
                                            </p:tgtEl>
                                            <p:attrNameLst>
                                              <p:attrName>ppt_y</p:attrName>
                                            </p:attrNameLst>
                                          </p:cBhvr>
                                          <p:tavLst>
                                            <p:tav tm="0">
                                              <p:val>
                                                <p:strVal val="#ppt_y"/>
                                              </p:val>
                                            </p:tav>
                                            <p:tav tm="100000">
                                              <p:val>
                                                <p:strVal val="#ppt_y"/>
                                              </p:val>
                                            </p:tav>
                                          </p:tavLst>
                                        </p:anim>
                                      </p:childTnLst>
                                    </p:cTn>
                                  </p:par>
                                  <p:par>
                                    <p:cTn id="39" presetID="2" presetClass="entr" presetSubtype="8" accel="50000" fill="hold"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1000" fill="hold"/>
                                            <p:tgtEl>
                                              <p:spTgt spid="23"/>
                                            </p:tgtEl>
                                            <p:attrNameLst>
                                              <p:attrName>ppt_x</p:attrName>
                                            </p:attrNameLst>
                                          </p:cBhvr>
                                          <p:tavLst>
                                            <p:tav tm="0">
                                              <p:val>
                                                <p:strVal val="0-#ppt_w/2"/>
                                              </p:val>
                                            </p:tav>
                                            <p:tav tm="100000">
                                              <p:val>
                                                <p:strVal val="#ppt_x"/>
                                              </p:val>
                                            </p:tav>
                                          </p:tavLst>
                                        </p:anim>
                                        <p:anim calcmode="lin" valueType="num">
                                          <p:cBhvr additive="base">
                                            <p:cTn id="42" dur="1000" fill="hold"/>
                                            <p:tgtEl>
                                              <p:spTgt spid="23"/>
                                            </p:tgtEl>
                                            <p:attrNameLst>
                                              <p:attrName>ppt_y</p:attrName>
                                            </p:attrNameLst>
                                          </p:cBhvr>
                                          <p:tavLst>
                                            <p:tav tm="0">
                                              <p:val>
                                                <p:strVal val="#ppt_y"/>
                                              </p:val>
                                            </p:tav>
                                            <p:tav tm="100000">
                                              <p:val>
                                                <p:strVal val="#ppt_y"/>
                                              </p:val>
                                            </p:tav>
                                          </p:tavLst>
                                        </p:anim>
                                      </p:childTnLst>
                                    </p:cTn>
                                  </p:par>
                                  <p:par>
                                    <p:cTn id="43" presetID="2" presetClass="entr" presetSubtype="8" accel="50000" fill="hold" nodeType="withEffect">
                                      <p:stCondLst>
                                        <p:cond delay="0"/>
                                      </p:stCondLst>
                                      <p:childTnLst>
                                        <p:set>
                                          <p:cBhvr>
                                            <p:cTn id="44" dur="1" fill="hold">
                                              <p:stCondLst>
                                                <p:cond delay="0"/>
                                              </p:stCondLst>
                                            </p:cTn>
                                            <p:tgtEl>
                                              <p:spTgt spid="24"/>
                                            </p:tgtEl>
                                            <p:attrNameLst>
                                              <p:attrName>style.visibility</p:attrName>
                                            </p:attrNameLst>
                                          </p:cBhvr>
                                          <p:to>
                                            <p:strVal val="visible"/>
                                          </p:to>
                                        </p:set>
                                        <p:anim calcmode="lin" valueType="num">
                                          <p:cBhvr additive="base">
                                            <p:cTn id="45" dur="1000" fill="hold"/>
                                            <p:tgtEl>
                                              <p:spTgt spid="24"/>
                                            </p:tgtEl>
                                            <p:attrNameLst>
                                              <p:attrName>ppt_x</p:attrName>
                                            </p:attrNameLst>
                                          </p:cBhvr>
                                          <p:tavLst>
                                            <p:tav tm="0">
                                              <p:val>
                                                <p:strVal val="0-#ppt_w/2"/>
                                              </p:val>
                                            </p:tav>
                                            <p:tav tm="100000">
                                              <p:val>
                                                <p:strVal val="#ppt_x"/>
                                              </p:val>
                                            </p:tav>
                                          </p:tavLst>
                                        </p:anim>
                                        <p:anim calcmode="lin" valueType="num">
                                          <p:cBhvr additive="base">
                                            <p:cTn id="46" dur="1000" fill="hold"/>
                                            <p:tgtEl>
                                              <p:spTgt spid="24"/>
                                            </p:tgtEl>
                                            <p:attrNameLst>
                                              <p:attrName>ppt_y</p:attrName>
                                            </p:attrNameLst>
                                          </p:cBhvr>
                                          <p:tavLst>
                                            <p:tav tm="0">
                                              <p:val>
                                                <p:strVal val="#ppt_y"/>
                                              </p:val>
                                            </p:tav>
                                            <p:tav tm="100000">
                                              <p:val>
                                                <p:strVal val="#ppt_y"/>
                                              </p:val>
                                            </p:tav>
                                          </p:tavLst>
                                        </p:anim>
                                      </p:childTnLst>
                                    </p:cTn>
                                  </p:par>
                                  <p:par>
                                    <p:cTn id="47" presetID="2" presetClass="entr" presetSubtype="8" accel="50000"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additive="base">
                                            <p:cTn id="49" dur="1000" fill="hold"/>
                                            <p:tgtEl>
                                              <p:spTgt spid="25"/>
                                            </p:tgtEl>
                                            <p:attrNameLst>
                                              <p:attrName>ppt_x</p:attrName>
                                            </p:attrNameLst>
                                          </p:cBhvr>
                                          <p:tavLst>
                                            <p:tav tm="0">
                                              <p:val>
                                                <p:strVal val="0-#ppt_w/2"/>
                                              </p:val>
                                            </p:tav>
                                            <p:tav tm="100000">
                                              <p:val>
                                                <p:strVal val="#ppt_x"/>
                                              </p:val>
                                            </p:tav>
                                          </p:tavLst>
                                        </p:anim>
                                        <p:anim calcmode="lin" valueType="num">
                                          <p:cBhvr additive="base">
                                            <p:cTn id="50" dur="1000" fill="hold"/>
                                            <p:tgtEl>
                                              <p:spTgt spid="25"/>
                                            </p:tgtEl>
                                            <p:attrNameLst>
                                              <p:attrName>ppt_y</p:attrName>
                                            </p:attrNameLst>
                                          </p:cBhvr>
                                          <p:tavLst>
                                            <p:tav tm="0">
                                              <p:val>
                                                <p:strVal val="#ppt_y"/>
                                              </p:val>
                                            </p:tav>
                                            <p:tav tm="100000">
                                              <p:val>
                                                <p:strVal val="#ppt_y"/>
                                              </p:val>
                                            </p:tav>
                                          </p:tavLst>
                                        </p:anim>
                                      </p:childTnLst>
                                    </p:cTn>
                                  </p:par>
                                  <p:par>
                                    <p:cTn id="51" presetID="2" presetClass="entr" presetSubtype="8" accel="50000" fill="hold"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1000" fill="hold"/>
                                            <p:tgtEl>
                                              <p:spTgt spid="57"/>
                                            </p:tgtEl>
                                            <p:attrNameLst>
                                              <p:attrName>ppt_x</p:attrName>
                                            </p:attrNameLst>
                                          </p:cBhvr>
                                          <p:tavLst>
                                            <p:tav tm="0">
                                              <p:val>
                                                <p:strVal val="0-#ppt_w/2"/>
                                              </p:val>
                                            </p:tav>
                                            <p:tav tm="100000">
                                              <p:val>
                                                <p:strVal val="#ppt_x"/>
                                              </p:val>
                                            </p:tav>
                                          </p:tavLst>
                                        </p:anim>
                                        <p:anim calcmode="lin" valueType="num">
                                          <p:cBhvr additive="base">
                                            <p:cTn id="54" dur="1000" fill="hold"/>
                                            <p:tgtEl>
                                              <p:spTgt spid="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a:xfrm>
            <a:off x="1573779" y="390751"/>
            <a:ext cx="4242821" cy="410467"/>
          </a:xfrm>
        </p:spPr>
        <p:txBody>
          <a:bodyPr>
            <a:normAutofit/>
          </a:bodyPr>
          <a:lstStyle/>
          <a:p>
            <a:r>
              <a:rPr lang="zh-CN" altLang="en-US" dirty="0"/>
              <a:t>化学品包装与贮运应急救援</a:t>
            </a:r>
            <a:endParaRPr lang="zh-CN" altLang="en-US" dirty="0"/>
          </a:p>
        </p:txBody>
      </p:sp>
      <p:sp>
        <p:nvSpPr>
          <p:cNvPr id="3" name="灯片编号占位符 2"/>
          <p:cNvSpPr>
            <a:spLocks noGrp="1"/>
          </p:cNvSpPr>
          <p:nvPr>
            <p:ph type="sldNum" sz="quarter" idx="12"/>
          </p:nvPr>
        </p:nvSpPr>
        <p:spPr/>
        <p:txBody>
          <a:bodyPr/>
          <a:lstStyle/>
          <a:p>
            <a:fld id="{E90B57B3-00C1-462E-97B3-2A396444F17F}" type="slidenum">
              <a:rPr lang="zh-CN" altLang="en-US" smtClean="0"/>
            </a:fld>
            <a:endParaRPr lang="zh-CN" altLang="en-US"/>
          </a:p>
        </p:txBody>
      </p:sp>
      <p:sp>
        <p:nvSpPr>
          <p:cNvPr id="6" name="TextBox 53"/>
          <p:cNvSpPr txBox="1">
            <a:spLocks noChangeAspect="1" noChangeArrowheads="1"/>
          </p:cNvSpPr>
          <p:nvPr/>
        </p:nvSpPr>
        <p:spPr bwMode="auto">
          <a:xfrm>
            <a:off x="1222906" y="1557918"/>
            <a:ext cx="62319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800" b="1" dirty="0">
                <a:solidFill>
                  <a:schemeClr val="accent2">
                    <a:lumMod val="50000"/>
                  </a:schemeClr>
                </a:solidFill>
                <a:latin typeface="微软雅黑" panose="020B0503020204020204" pitchFamily="34" charset="-122"/>
                <a:ea typeface="微软雅黑" panose="020B0503020204020204" pitchFamily="34" charset="-122"/>
              </a:rPr>
              <a:t>危险货物运输</a:t>
            </a:r>
            <a:endParaRPr lang="zh-CN" altLang="en-US" sz="2800"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7" name="矩形 6"/>
          <p:cNvSpPr/>
          <p:nvPr/>
        </p:nvSpPr>
        <p:spPr>
          <a:xfrm>
            <a:off x="1027644" y="1556331"/>
            <a:ext cx="98425" cy="505643"/>
          </a:xfrm>
          <a:prstGeom prst="rect">
            <a:avLst/>
          </a:prstGeom>
          <a:solidFill>
            <a:schemeClr val="accent2">
              <a:lumMod val="50000"/>
            </a:schemeClr>
          </a:solidFill>
          <a:ln>
            <a:solidFill>
              <a:schemeClr val="accent2">
                <a:lumMod val="50000"/>
              </a:schemeClr>
            </a:solidFill>
          </a:ln>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en-US">
              <a:solidFill>
                <a:srgbClr val="FFC000"/>
              </a:solidFill>
            </a:endParaRPr>
          </a:p>
        </p:txBody>
      </p:sp>
      <p:sp>
        <p:nvSpPr>
          <p:cNvPr id="16" name="Rectangle 6"/>
          <p:cNvSpPr>
            <a:spLocks noChangeArrowheads="1"/>
          </p:cNvSpPr>
          <p:nvPr/>
        </p:nvSpPr>
        <p:spPr bwMode="auto">
          <a:xfrm>
            <a:off x="1222906" y="2273300"/>
            <a:ext cx="514350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eaLnBrk="0" hangingPunct="0">
              <a:lnSpc>
                <a:spcPct val="150000"/>
              </a:lnSpc>
              <a:buFont typeface="Wingdings" panose="05000000000000000000" pitchFamily="2" charset="2"/>
              <a:buChar char="u"/>
            </a:pPr>
            <a:r>
              <a:rPr lang="zh-CN" altLang="zh-CN" sz="2000" b="1" dirty="0">
                <a:solidFill>
                  <a:srgbClr val="843C0C"/>
                </a:solidFill>
              </a:rPr>
              <a:t>资质：  </a:t>
            </a:r>
            <a:r>
              <a:rPr lang="zh-CN" altLang="zh-CN" sz="2000" dirty="0"/>
              <a:t>企业、人员、车辆均需有资质；</a:t>
            </a:r>
            <a:endParaRPr lang="zh-CN" altLang="zh-CN" sz="2000" dirty="0"/>
          </a:p>
          <a:p>
            <a:pPr marL="342900" indent="-342900" eaLnBrk="0" hangingPunct="0">
              <a:lnSpc>
                <a:spcPct val="150000"/>
              </a:lnSpc>
              <a:buFont typeface="Wingdings" panose="05000000000000000000" pitchFamily="2" charset="2"/>
              <a:buChar char="u"/>
            </a:pPr>
            <a:r>
              <a:rPr lang="zh-CN" altLang="zh-CN" sz="2000" b="1" dirty="0">
                <a:solidFill>
                  <a:srgbClr val="843C0C"/>
                </a:solidFill>
              </a:rPr>
              <a:t>车辆：  </a:t>
            </a:r>
            <a:r>
              <a:rPr lang="zh-CN" altLang="zh-CN" sz="2000" dirty="0"/>
              <a:t>达到安全技术要求；</a:t>
            </a:r>
            <a:endParaRPr lang="en-US" altLang="zh-CN" sz="2000" dirty="0"/>
          </a:p>
          <a:p>
            <a:pPr marL="342900" indent="-342900" eaLnBrk="0" hangingPunct="0">
              <a:lnSpc>
                <a:spcPct val="150000"/>
              </a:lnSpc>
              <a:buFont typeface="Wingdings" panose="05000000000000000000" pitchFamily="2" charset="2"/>
              <a:buChar char="u"/>
            </a:pPr>
            <a:r>
              <a:rPr lang="zh-CN" altLang="zh-CN" sz="2000" b="1" dirty="0">
                <a:solidFill>
                  <a:srgbClr val="843C0C"/>
                </a:solidFill>
              </a:rPr>
              <a:t>装卸：  </a:t>
            </a:r>
            <a:r>
              <a:rPr lang="zh-CN" altLang="zh-CN" sz="2000" dirty="0"/>
              <a:t>措施到位，保证安全。</a:t>
            </a:r>
            <a:endParaRPr lang="zh-CN" altLang="zh-CN" sz="2000" dirty="0"/>
          </a:p>
        </p:txBody>
      </p:sp>
      <p:sp>
        <p:nvSpPr>
          <p:cNvPr id="4" name="矩形 3"/>
          <p:cNvSpPr/>
          <p:nvPr/>
        </p:nvSpPr>
        <p:spPr>
          <a:xfrm>
            <a:off x="1222906" y="3942790"/>
            <a:ext cx="7581902" cy="1631216"/>
          </a:xfrm>
          <a:prstGeom prst="rect">
            <a:avLst/>
          </a:prstGeom>
        </p:spPr>
        <p:txBody>
          <a:bodyPr wrap="square">
            <a:spAutoFit/>
          </a:bodyPr>
          <a:lstStyle/>
          <a:p>
            <a:pPr marL="342900" indent="-342900" eaLnBrk="0" hangingPunct="0">
              <a:buFont typeface="Wingdings" panose="05000000000000000000" pitchFamily="2" charset="2"/>
              <a:buChar char="u"/>
            </a:pPr>
            <a:r>
              <a:rPr lang="zh-CN" altLang="zh-CN" sz="2000" b="1" dirty="0">
                <a:solidFill>
                  <a:srgbClr val="843C0C"/>
                </a:solidFill>
                <a:latin typeface="+mj-ea"/>
                <a:ea typeface="+mj-ea"/>
              </a:rPr>
              <a:t>安全技术：</a:t>
            </a:r>
            <a:endParaRPr lang="en-US" altLang="zh-CN" sz="2000" b="1" dirty="0">
              <a:solidFill>
                <a:srgbClr val="843C0C"/>
              </a:solidFill>
              <a:latin typeface="+mj-ea"/>
              <a:ea typeface="+mj-ea"/>
            </a:endParaRPr>
          </a:p>
          <a:p>
            <a:pPr lvl="1" eaLnBrk="0" hangingPunct="0">
              <a:lnSpc>
                <a:spcPct val="200000"/>
              </a:lnSpc>
            </a:pPr>
            <a:r>
              <a:rPr lang="zh-CN" altLang="zh-CN" sz="2000" dirty="0"/>
              <a:t>防火花、防雨淋、防日晒、防静电（四防）；</a:t>
            </a:r>
            <a:endParaRPr lang="zh-CN" altLang="zh-CN" sz="2000" dirty="0"/>
          </a:p>
          <a:p>
            <a:pPr lvl="1" eaLnBrk="0" hangingPunct="0">
              <a:lnSpc>
                <a:spcPct val="200000"/>
              </a:lnSpc>
            </a:pPr>
            <a:r>
              <a:rPr lang="zh-CN" altLang="zh-CN" sz="2000" dirty="0"/>
              <a:t>定车、定人、定任务、定时间、定清洗消毒点（五定）。</a:t>
            </a:r>
            <a:endParaRPr lang="zh-CN" altLang="zh-CN" sz="2000"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0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949"/>
                            </p:stCondLst>
                            <p:childTnLst>
                              <p:par>
                                <p:cTn id="14" presetID="22" presetClass="entr" presetSubtype="1"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up)">
                                      <p:cBhvr>
                                        <p:cTn id="16" dur="1000"/>
                                        <p:tgtEl>
                                          <p:spTgt spid="16"/>
                                        </p:tgtEl>
                                      </p:cBhvr>
                                    </p:animEffect>
                                  </p:childTnLst>
                                </p:cTn>
                              </p:par>
                            </p:childTnLst>
                          </p:cTn>
                        </p:par>
                        <p:par>
                          <p:cTn id="17" fill="hold">
                            <p:stCondLst>
                              <p:cond delay="1949"/>
                            </p:stCondLst>
                            <p:childTnLst>
                              <p:par>
                                <p:cTn id="18" presetID="22" presetClass="entr" presetSubtype="1"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6" grpId="0"/>
      <p:bldP spid="4"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a:xfrm>
            <a:off x="1573779" y="390751"/>
            <a:ext cx="4242821" cy="410467"/>
          </a:xfrm>
        </p:spPr>
        <p:txBody>
          <a:bodyPr>
            <a:normAutofit/>
          </a:bodyPr>
          <a:lstStyle/>
          <a:p>
            <a:r>
              <a:rPr lang="zh-CN" altLang="en-US" dirty="0"/>
              <a:t>化学品包装与贮运应急救援</a:t>
            </a:r>
            <a:endParaRPr lang="zh-CN" altLang="en-US" dirty="0"/>
          </a:p>
        </p:txBody>
      </p:sp>
      <p:sp>
        <p:nvSpPr>
          <p:cNvPr id="3" name="灯片编号占位符 2"/>
          <p:cNvSpPr>
            <a:spLocks noGrp="1"/>
          </p:cNvSpPr>
          <p:nvPr>
            <p:ph type="sldNum" sz="quarter" idx="12"/>
          </p:nvPr>
        </p:nvSpPr>
        <p:spPr/>
        <p:txBody>
          <a:bodyPr/>
          <a:lstStyle/>
          <a:p>
            <a:fld id="{E90B57B3-00C1-462E-97B3-2A396444F17F}" type="slidenum">
              <a:rPr lang="zh-CN" altLang="en-US" smtClean="0"/>
            </a:fld>
            <a:endParaRPr lang="zh-CN" altLang="en-US"/>
          </a:p>
        </p:txBody>
      </p:sp>
      <p:sp>
        <p:nvSpPr>
          <p:cNvPr id="6" name="TextBox 53"/>
          <p:cNvSpPr txBox="1">
            <a:spLocks noChangeAspect="1" noChangeArrowheads="1"/>
          </p:cNvSpPr>
          <p:nvPr/>
        </p:nvSpPr>
        <p:spPr bwMode="auto">
          <a:xfrm>
            <a:off x="1222906" y="1557918"/>
            <a:ext cx="62319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800" b="1" dirty="0">
                <a:solidFill>
                  <a:schemeClr val="accent2">
                    <a:lumMod val="50000"/>
                  </a:schemeClr>
                </a:solidFill>
                <a:latin typeface="微软雅黑" panose="020B0503020204020204" pitchFamily="34" charset="-122"/>
                <a:ea typeface="微软雅黑" panose="020B0503020204020204" pitchFamily="34" charset="-122"/>
              </a:rPr>
              <a:t>贮存安全技术要求</a:t>
            </a:r>
            <a:endParaRPr lang="zh-CN" altLang="en-US" sz="2800"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7" name="矩形 6"/>
          <p:cNvSpPr/>
          <p:nvPr/>
        </p:nvSpPr>
        <p:spPr>
          <a:xfrm>
            <a:off x="1027644" y="1556331"/>
            <a:ext cx="98425" cy="505643"/>
          </a:xfrm>
          <a:prstGeom prst="rect">
            <a:avLst/>
          </a:prstGeom>
          <a:solidFill>
            <a:schemeClr val="accent2">
              <a:lumMod val="50000"/>
            </a:schemeClr>
          </a:solidFill>
          <a:ln>
            <a:solidFill>
              <a:schemeClr val="accent2">
                <a:lumMod val="50000"/>
              </a:schemeClr>
            </a:solidFill>
          </a:ln>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en-US">
              <a:solidFill>
                <a:srgbClr val="FFC000"/>
              </a:solidFill>
            </a:endParaRPr>
          </a:p>
        </p:txBody>
      </p:sp>
      <p:sp>
        <p:nvSpPr>
          <p:cNvPr id="16" name="Rectangle 6"/>
          <p:cNvSpPr>
            <a:spLocks noChangeArrowheads="1"/>
          </p:cNvSpPr>
          <p:nvPr/>
        </p:nvSpPr>
        <p:spPr bwMode="auto">
          <a:xfrm>
            <a:off x="1126069" y="2411338"/>
            <a:ext cx="6663794"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eaLnBrk="0" hangingPunct="0">
              <a:lnSpc>
                <a:spcPct val="150000"/>
              </a:lnSpc>
              <a:buFont typeface="Wingdings" panose="05000000000000000000" pitchFamily="2" charset="2"/>
              <a:buChar char="u"/>
            </a:pPr>
            <a:r>
              <a:rPr lang="zh-CN" altLang="en-US" sz="2000" b="1" dirty="0">
                <a:solidFill>
                  <a:srgbClr val="843C0C"/>
                </a:solidFill>
              </a:rPr>
              <a:t>根据化学品的性质分垛、分架存放；</a:t>
            </a:r>
            <a:endParaRPr lang="zh-CN" altLang="en-US" sz="2000" b="1" dirty="0">
              <a:solidFill>
                <a:srgbClr val="843C0C"/>
              </a:solidFill>
            </a:endParaRPr>
          </a:p>
          <a:p>
            <a:pPr marL="342900" indent="-342900" eaLnBrk="0" hangingPunct="0">
              <a:lnSpc>
                <a:spcPct val="150000"/>
              </a:lnSpc>
              <a:buFont typeface="Wingdings" panose="05000000000000000000" pitchFamily="2" charset="2"/>
              <a:buChar char="u"/>
            </a:pPr>
            <a:r>
              <a:rPr lang="zh-CN" altLang="en-US" sz="2000" b="1" dirty="0">
                <a:solidFill>
                  <a:srgbClr val="843C0C"/>
                </a:solidFill>
              </a:rPr>
              <a:t>根据化学品的灭火方法分库存放；</a:t>
            </a:r>
            <a:endParaRPr lang="zh-CN" altLang="en-US" sz="2000" b="1" dirty="0">
              <a:solidFill>
                <a:srgbClr val="843C0C"/>
              </a:solidFill>
            </a:endParaRPr>
          </a:p>
          <a:p>
            <a:pPr marL="342900" indent="-342900" eaLnBrk="0" hangingPunct="0">
              <a:lnSpc>
                <a:spcPct val="150000"/>
              </a:lnSpc>
              <a:buFont typeface="Wingdings" panose="05000000000000000000" pitchFamily="2" charset="2"/>
              <a:buChar char="u"/>
            </a:pPr>
            <a:r>
              <a:rPr lang="zh-CN" altLang="en-US" sz="2000" b="1" dirty="0">
                <a:solidFill>
                  <a:srgbClr val="843C0C"/>
                </a:solidFill>
              </a:rPr>
              <a:t>库房建筑耐火等级应达到２级要求；</a:t>
            </a:r>
            <a:endParaRPr lang="zh-CN" altLang="en-US" sz="2000" b="1" dirty="0">
              <a:solidFill>
                <a:srgbClr val="843C0C"/>
              </a:solidFill>
            </a:endParaRPr>
          </a:p>
          <a:p>
            <a:pPr marL="342900" indent="-342900" eaLnBrk="0" hangingPunct="0">
              <a:lnSpc>
                <a:spcPct val="150000"/>
              </a:lnSpc>
              <a:buFont typeface="Wingdings" panose="05000000000000000000" pitchFamily="2" charset="2"/>
              <a:buChar char="u"/>
            </a:pPr>
            <a:r>
              <a:rPr lang="zh-CN" altLang="en-US" sz="2000" b="1" dirty="0">
                <a:solidFill>
                  <a:srgbClr val="843C0C"/>
                </a:solidFill>
              </a:rPr>
              <a:t>库房应远离人员密集区；</a:t>
            </a:r>
            <a:endParaRPr lang="zh-CN" altLang="en-US" sz="2000" b="1" dirty="0">
              <a:solidFill>
                <a:srgbClr val="843C0C"/>
              </a:solidFill>
            </a:endParaRPr>
          </a:p>
          <a:p>
            <a:pPr marL="342900" indent="-342900" eaLnBrk="0" hangingPunct="0">
              <a:lnSpc>
                <a:spcPct val="150000"/>
              </a:lnSpc>
              <a:buFont typeface="Wingdings" panose="05000000000000000000" pitchFamily="2" charset="2"/>
              <a:buChar char="u"/>
            </a:pPr>
            <a:r>
              <a:rPr lang="zh-CN" altLang="en-US" sz="2000" b="1" dirty="0">
                <a:solidFill>
                  <a:srgbClr val="843C0C"/>
                </a:solidFill>
              </a:rPr>
              <a:t>所有电器设施均应达到防爆要求；</a:t>
            </a:r>
            <a:endParaRPr lang="zh-CN" altLang="en-US" sz="2000" b="1" dirty="0">
              <a:solidFill>
                <a:srgbClr val="843C0C"/>
              </a:solidFill>
            </a:endParaRPr>
          </a:p>
        </p:txBody>
      </p:sp>
      <p:sp>
        <p:nvSpPr>
          <p:cNvPr id="5" name="矩形 4"/>
          <p:cNvSpPr/>
          <p:nvPr/>
        </p:nvSpPr>
        <p:spPr>
          <a:xfrm>
            <a:off x="6235700" y="2411338"/>
            <a:ext cx="6096000" cy="2862322"/>
          </a:xfrm>
          <a:prstGeom prst="rect">
            <a:avLst/>
          </a:prstGeom>
        </p:spPr>
        <p:txBody>
          <a:bodyPr>
            <a:spAutoFit/>
          </a:bodyPr>
          <a:lstStyle/>
          <a:p>
            <a:pPr marL="342900" lvl="0" indent="-342900" eaLnBrk="0" hangingPunct="0">
              <a:lnSpc>
                <a:spcPct val="150000"/>
              </a:lnSpc>
              <a:buFont typeface="Wingdings" panose="05000000000000000000" pitchFamily="2" charset="2"/>
              <a:buChar char="u"/>
            </a:pPr>
            <a:r>
              <a:rPr lang="zh-CN" altLang="en-US" sz="2000" b="1" dirty="0">
                <a:solidFill>
                  <a:srgbClr val="843C0C"/>
                </a:solidFill>
              </a:rPr>
              <a:t>具有防潮、防晒、通风设施；</a:t>
            </a:r>
            <a:endParaRPr lang="zh-CN" altLang="en-US" sz="2000" b="1" dirty="0">
              <a:solidFill>
                <a:srgbClr val="843C0C"/>
              </a:solidFill>
            </a:endParaRPr>
          </a:p>
          <a:p>
            <a:pPr marL="342900" lvl="0" indent="-342900" eaLnBrk="0" hangingPunct="0">
              <a:lnSpc>
                <a:spcPct val="150000"/>
              </a:lnSpc>
              <a:buFont typeface="Wingdings" panose="05000000000000000000" pitchFamily="2" charset="2"/>
              <a:buChar char="u"/>
            </a:pPr>
            <a:r>
              <a:rPr lang="zh-CN" altLang="en-US" sz="2000" b="1" dirty="0">
                <a:solidFill>
                  <a:srgbClr val="843C0C"/>
                </a:solidFill>
              </a:rPr>
              <a:t>根据化学品灭火要求，配备灭火器材；</a:t>
            </a:r>
            <a:endParaRPr lang="zh-CN" altLang="en-US" sz="2000" b="1" dirty="0">
              <a:solidFill>
                <a:srgbClr val="843C0C"/>
              </a:solidFill>
            </a:endParaRPr>
          </a:p>
          <a:p>
            <a:pPr marL="342900" lvl="0" indent="-342900" eaLnBrk="0" hangingPunct="0">
              <a:lnSpc>
                <a:spcPct val="150000"/>
              </a:lnSpc>
              <a:buFont typeface="Wingdings" panose="05000000000000000000" pitchFamily="2" charset="2"/>
              <a:buChar char="u"/>
            </a:pPr>
            <a:r>
              <a:rPr lang="zh-CN" altLang="en-US" sz="2000" b="1" dirty="0">
                <a:solidFill>
                  <a:srgbClr val="843C0C"/>
                </a:solidFill>
              </a:rPr>
              <a:t>依据化学品防护要求配备防护用具；</a:t>
            </a:r>
            <a:endParaRPr lang="zh-CN" altLang="en-US" sz="2000" b="1" dirty="0">
              <a:solidFill>
                <a:srgbClr val="843C0C"/>
              </a:solidFill>
            </a:endParaRPr>
          </a:p>
          <a:p>
            <a:pPr marL="342900" lvl="0" indent="-342900" eaLnBrk="0" hangingPunct="0">
              <a:lnSpc>
                <a:spcPct val="150000"/>
              </a:lnSpc>
              <a:buFont typeface="Wingdings" panose="05000000000000000000" pitchFamily="2" charset="2"/>
              <a:buChar char="u"/>
            </a:pPr>
            <a:r>
              <a:rPr lang="zh-CN" altLang="en-US" sz="2000" b="1" dirty="0">
                <a:solidFill>
                  <a:srgbClr val="843C0C"/>
                </a:solidFill>
              </a:rPr>
              <a:t>库房内、外消防通道畅通；</a:t>
            </a:r>
            <a:endParaRPr lang="zh-CN" altLang="en-US" sz="2000" b="1" dirty="0">
              <a:solidFill>
                <a:srgbClr val="843C0C"/>
              </a:solidFill>
            </a:endParaRPr>
          </a:p>
          <a:p>
            <a:pPr marL="342900" lvl="0" indent="-342900" eaLnBrk="0" hangingPunct="0">
              <a:lnSpc>
                <a:spcPct val="150000"/>
              </a:lnSpc>
              <a:buFont typeface="Wingdings" panose="05000000000000000000" pitchFamily="2" charset="2"/>
              <a:buChar char="u"/>
            </a:pPr>
            <a:r>
              <a:rPr lang="zh-CN" altLang="en-US" sz="2000" b="1" dirty="0">
                <a:solidFill>
                  <a:srgbClr val="843C0C"/>
                </a:solidFill>
              </a:rPr>
              <a:t>物品摆放整齐、编号清晰；</a:t>
            </a:r>
            <a:endParaRPr lang="zh-CN" altLang="en-US" sz="2000" b="1" dirty="0">
              <a:solidFill>
                <a:srgbClr val="843C0C"/>
              </a:solidFill>
            </a:endParaRPr>
          </a:p>
          <a:p>
            <a:pPr marL="342900" lvl="0" indent="-342900" eaLnBrk="0" hangingPunct="0">
              <a:lnSpc>
                <a:spcPct val="150000"/>
              </a:lnSpc>
              <a:buFont typeface="Wingdings" panose="05000000000000000000" pitchFamily="2" charset="2"/>
              <a:buChar char="u"/>
            </a:pPr>
            <a:r>
              <a:rPr lang="zh-CN" altLang="en-US" sz="2000" b="1" dirty="0">
                <a:solidFill>
                  <a:srgbClr val="843C0C"/>
                </a:solidFill>
              </a:rPr>
              <a:t>仓管员持证上岗。</a:t>
            </a:r>
            <a:endParaRPr lang="zh-CN" altLang="en-US" sz="2000" b="1" dirty="0">
              <a:solidFill>
                <a:srgbClr val="843C0C"/>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0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050"/>
                            </p:stCondLst>
                            <p:childTnLst>
                              <p:par>
                                <p:cTn id="14" presetID="22" presetClass="entr" presetSubtype="1"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up)">
                                      <p:cBhvr>
                                        <p:cTn id="16" dur="1000"/>
                                        <p:tgtEl>
                                          <p:spTgt spid="16"/>
                                        </p:tgtEl>
                                      </p:cBhvr>
                                    </p:animEffect>
                                  </p:childTnLst>
                                </p:cTn>
                              </p:par>
                            </p:childTnLst>
                          </p:cTn>
                        </p:par>
                        <p:par>
                          <p:cTn id="17" fill="hold">
                            <p:stCondLst>
                              <p:cond delay="2050"/>
                            </p:stCondLst>
                            <p:childTnLst>
                              <p:par>
                                <p:cTn id="18" presetID="22" presetClass="entr" presetSubtype="1"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up)">
                                      <p:cBhvr>
                                        <p:cTn id="2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6" grpId="0"/>
      <p:bldP spid="5"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3"/>
          </p:nvPr>
        </p:nvSpPr>
        <p:spPr/>
        <p:txBody>
          <a:bodyPr/>
          <a:lstStyle/>
          <a:p>
            <a:r>
              <a:rPr lang="zh-CN" altLang="en-US" dirty="0"/>
              <a:t>第八章</a:t>
            </a:r>
            <a:endParaRPr lang="zh-CN" altLang="en-US" dirty="0"/>
          </a:p>
        </p:txBody>
      </p:sp>
      <p:sp>
        <p:nvSpPr>
          <p:cNvPr id="4" name="文本占位符 3"/>
          <p:cNvSpPr>
            <a:spLocks noGrp="1"/>
          </p:cNvSpPr>
          <p:nvPr>
            <p:ph type="body" sz="quarter" idx="14"/>
          </p:nvPr>
        </p:nvSpPr>
        <p:spPr>
          <a:xfrm>
            <a:off x="6143852" y="4929385"/>
            <a:ext cx="4899592" cy="1248457"/>
          </a:xfrm>
        </p:spPr>
        <p:txBody>
          <a:bodyPr/>
          <a:lstStyle/>
          <a:p>
            <a:r>
              <a:rPr lang="zh-CN" altLang="en-US" dirty="0"/>
              <a:t>化学品危险预防与化学事故的应急救援</a:t>
            </a:r>
            <a:endParaRPr lang="zh-CN" altLang="en-US" dirty="0"/>
          </a:p>
        </p:txBody>
      </p:sp>
      <p:sp>
        <p:nvSpPr>
          <p:cNvPr id="2" name="灯片编号占位符 1"/>
          <p:cNvSpPr>
            <a:spLocks noGrp="1"/>
          </p:cNvSpPr>
          <p:nvPr>
            <p:ph type="sldNum" sz="quarter" idx="4294967295"/>
          </p:nvPr>
        </p:nvSpPr>
        <p:spPr>
          <a:xfrm>
            <a:off x="9448800" y="6356350"/>
            <a:ext cx="2743200" cy="365125"/>
          </a:xfrm>
        </p:spPr>
        <p:txBody>
          <a:bodyPr/>
          <a:lstStyle/>
          <a:p>
            <a:fld id="{E90B57B3-00C1-462E-97B3-2A396444F17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a:xfrm>
            <a:off x="1573779" y="390751"/>
            <a:ext cx="4242821" cy="410467"/>
          </a:xfrm>
        </p:spPr>
        <p:txBody>
          <a:bodyPr>
            <a:normAutofit/>
          </a:bodyPr>
          <a:lstStyle/>
          <a:p>
            <a:r>
              <a:rPr lang="zh-CN" altLang="en-US" dirty="0"/>
              <a:t>化学品包装与贮运应急救援</a:t>
            </a:r>
            <a:endParaRPr lang="zh-CN" altLang="en-US" dirty="0"/>
          </a:p>
        </p:txBody>
      </p:sp>
      <p:sp>
        <p:nvSpPr>
          <p:cNvPr id="3" name="灯片编号占位符 2"/>
          <p:cNvSpPr>
            <a:spLocks noGrp="1"/>
          </p:cNvSpPr>
          <p:nvPr>
            <p:ph type="sldNum" sz="quarter" idx="12"/>
          </p:nvPr>
        </p:nvSpPr>
        <p:spPr/>
        <p:txBody>
          <a:bodyPr/>
          <a:lstStyle/>
          <a:p>
            <a:fld id="{E90B57B3-00C1-462E-97B3-2A396444F17F}" type="slidenum">
              <a:rPr lang="zh-CN" altLang="en-US" smtClean="0"/>
            </a:fld>
            <a:endParaRPr lang="zh-CN" altLang="en-US"/>
          </a:p>
        </p:txBody>
      </p:sp>
      <p:sp>
        <p:nvSpPr>
          <p:cNvPr id="8" name="Rectangle 2"/>
          <p:cNvSpPr>
            <a:spLocks noChangeArrowheads="1"/>
          </p:cNvSpPr>
          <p:nvPr/>
        </p:nvSpPr>
        <p:spPr bwMode="auto">
          <a:xfrm>
            <a:off x="3124199" y="1870328"/>
            <a:ext cx="7823201" cy="4674988"/>
          </a:xfrm>
          <a:prstGeom prst="rect">
            <a:avLst/>
          </a:prstGeom>
          <a:noFill/>
          <a:ln w="9525" cmpd="sng">
            <a:solidFill>
              <a:srgbClr val="843C0C"/>
            </a:solidFill>
            <a:miter lim="800000"/>
          </a:ln>
          <a:effectLst/>
        </p:spPr>
        <p:txBody>
          <a:bodyPr anchor="t"/>
          <a:lstStyle>
            <a:lvl1pPr marL="342900" indent="-342900">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pPr>
              <a:spcBef>
                <a:spcPct val="20000"/>
              </a:spcBef>
              <a:buClr>
                <a:srgbClr val="843C0C"/>
              </a:buClr>
              <a:buSzPct val="100000"/>
              <a:buFont typeface="Wingdings" panose="05000000000000000000" pitchFamily="2" charset="2"/>
              <a:buChar char="u"/>
            </a:pPr>
            <a:r>
              <a:rPr lang="zh-CN" altLang="en-US" sz="2000" b="1" dirty="0">
                <a:solidFill>
                  <a:srgbClr val="843C0C"/>
                </a:solidFill>
                <a:latin typeface="微软雅黑" panose="020B0503020204020204" pitchFamily="34" charset="-122"/>
                <a:ea typeface="微软雅黑" panose="020B0503020204020204" pitchFamily="34" charset="-122"/>
              </a:rPr>
              <a:t>半面型</a:t>
            </a:r>
            <a:endParaRPr lang="en-US" altLang="zh-CN" sz="2000" b="1" dirty="0">
              <a:solidFill>
                <a:srgbClr val="843C0C"/>
              </a:solidFill>
              <a:latin typeface="微软雅黑" panose="020B0503020204020204" pitchFamily="34" charset="-122"/>
              <a:ea typeface="微软雅黑" panose="020B0503020204020204" pitchFamily="34" charset="-122"/>
            </a:endParaRPr>
          </a:p>
          <a:p>
            <a:pPr>
              <a:spcBef>
                <a:spcPct val="20000"/>
              </a:spcBef>
              <a:buClr>
                <a:srgbClr val="843C0C"/>
              </a:buClr>
              <a:buSzPct val="100000"/>
              <a:buFont typeface="Wingdings" panose="05000000000000000000" pitchFamily="2" charset="2"/>
              <a:buChar char="u"/>
            </a:pPr>
            <a:endParaRPr lang="en-US" altLang="zh-CN" sz="2000" b="1" dirty="0">
              <a:solidFill>
                <a:srgbClr val="843C0C"/>
              </a:solidFill>
              <a:latin typeface="微软雅黑" panose="020B0503020204020204" pitchFamily="34" charset="-122"/>
              <a:ea typeface="微软雅黑" panose="020B0503020204020204" pitchFamily="34" charset="-122"/>
            </a:endParaRPr>
          </a:p>
          <a:p>
            <a:pPr>
              <a:spcBef>
                <a:spcPct val="20000"/>
              </a:spcBef>
              <a:buClr>
                <a:srgbClr val="843C0C"/>
              </a:buClr>
              <a:buSzPct val="100000"/>
              <a:buFont typeface="Wingdings" panose="05000000000000000000" pitchFamily="2" charset="2"/>
              <a:buChar char="u"/>
            </a:pPr>
            <a:endParaRPr lang="en-US" altLang="zh-CN" sz="2000" b="1" dirty="0">
              <a:solidFill>
                <a:srgbClr val="843C0C"/>
              </a:solidFill>
              <a:latin typeface="微软雅黑" panose="020B0503020204020204" pitchFamily="34" charset="-122"/>
              <a:ea typeface="微软雅黑" panose="020B0503020204020204" pitchFamily="34" charset="-122"/>
            </a:endParaRPr>
          </a:p>
          <a:p>
            <a:pPr>
              <a:spcBef>
                <a:spcPct val="20000"/>
              </a:spcBef>
              <a:buClr>
                <a:srgbClr val="843C0C"/>
              </a:buClr>
              <a:buSzPct val="100000"/>
              <a:buFont typeface="Wingdings" panose="05000000000000000000" pitchFamily="2" charset="2"/>
              <a:buChar char="u"/>
            </a:pPr>
            <a:endParaRPr lang="en-US" altLang="zh-CN" sz="2000" b="1" dirty="0">
              <a:solidFill>
                <a:srgbClr val="843C0C"/>
              </a:solidFill>
              <a:latin typeface="微软雅黑" panose="020B0503020204020204" pitchFamily="34" charset="-122"/>
              <a:ea typeface="微软雅黑" panose="020B0503020204020204" pitchFamily="34" charset="-122"/>
            </a:endParaRPr>
          </a:p>
          <a:p>
            <a:pPr>
              <a:spcBef>
                <a:spcPct val="20000"/>
              </a:spcBef>
              <a:buClr>
                <a:srgbClr val="843C0C"/>
              </a:buClr>
              <a:buSzPct val="100000"/>
              <a:buFont typeface="Wingdings" panose="05000000000000000000" pitchFamily="2" charset="2"/>
              <a:buChar char="u"/>
            </a:pPr>
            <a:endParaRPr lang="en-US" altLang="zh-CN" sz="2000" b="1" dirty="0">
              <a:solidFill>
                <a:srgbClr val="843C0C"/>
              </a:solidFill>
              <a:latin typeface="微软雅黑" panose="020B0503020204020204" pitchFamily="34" charset="-122"/>
              <a:ea typeface="微软雅黑" panose="020B0503020204020204" pitchFamily="34" charset="-122"/>
            </a:endParaRPr>
          </a:p>
          <a:p>
            <a:pPr>
              <a:spcBef>
                <a:spcPct val="20000"/>
              </a:spcBef>
              <a:buClr>
                <a:srgbClr val="843C0C"/>
              </a:buClr>
              <a:buSzPct val="100000"/>
              <a:buFont typeface="Wingdings" panose="05000000000000000000" pitchFamily="2" charset="2"/>
              <a:buChar char="u"/>
            </a:pPr>
            <a:endParaRPr lang="en-US" altLang="zh-CN" sz="2000" b="1" dirty="0">
              <a:solidFill>
                <a:srgbClr val="843C0C"/>
              </a:solidFill>
              <a:latin typeface="微软雅黑" panose="020B0503020204020204" pitchFamily="34" charset="-122"/>
              <a:ea typeface="微软雅黑" panose="020B0503020204020204" pitchFamily="34" charset="-122"/>
            </a:endParaRPr>
          </a:p>
          <a:p>
            <a:pPr>
              <a:spcBef>
                <a:spcPct val="20000"/>
              </a:spcBef>
              <a:buClr>
                <a:srgbClr val="843C0C"/>
              </a:buClr>
              <a:buSzPct val="100000"/>
              <a:buFont typeface="Wingdings" panose="05000000000000000000" pitchFamily="2" charset="2"/>
              <a:buChar char="u"/>
            </a:pPr>
            <a:endParaRPr lang="en-US" altLang="zh-CN" sz="2000" b="1" dirty="0">
              <a:solidFill>
                <a:srgbClr val="843C0C"/>
              </a:solidFill>
              <a:latin typeface="微软雅黑" panose="020B0503020204020204" pitchFamily="34" charset="-122"/>
              <a:ea typeface="微软雅黑" panose="020B0503020204020204" pitchFamily="34" charset="-122"/>
            </a:endParaRPr>
          </a:p>
          <a:p>
            <a:pPr>
              <a:spcBef>
                <a:spcPct val="20000"/>
              </a:spcBef>
              <a:buClr>
                <a:srgbClr val="843C0C"/>
              </a:buClr>
              <a:buSzPct val="100000"/>
              <a:buFont typeface="Wingdings" panose="05000000000000000000" pitchFamily="2" charset="2"/>
              <a:buChar char="u"/>
            </a:pPr>
            <a:r>
              <a:rPr lang="zh-CN" altLang="en-US" sz="2000" b="1" dirty="0">
                <a:solidFill>
                  <a:srgbClr val="843C0C"/>
                </a:solidFill>
                <a:latin typeface="微软雅黑" panose="020B0503020204020204" pitchFamily="34" charset="-122"/>
                <a:ea typeface="微软雅黑" panose="020B0503020204020204" pitchFamily="34" charset="-122"/>
              </a:rPr>
              <a:t>全面型</a:t>
            </a:r>
            <a:endParaRPr lang="en-US" altLang="zh-CN" sz="2000" b="1" dirty="0">
              <a:solidFill>
                <a:srgbClr val="843C0C"/>
              </a:solidFill>
              <a:latin typeface="微软雅黑" panose="020B0503020204020204" pitchFamily="34" charset="-122"/>
              <a:ea typeface="微软雅黑" panose="020B0503020204020204" pitchFamily="34" charset="-122"/>
            </a:endParaRPr>
          </a:p>
          <a:p>
            <a:pPr>
              <a:spcBef>
                <a:spcPct val="20000"/>
              </a:spcBef>
              <a:buClr>
                <a:srgbClr val="843C0C"/>
              </a:buClr>
              <a:buSzPct val="100000"/>
              <a:buFont typeface="Wingdings" panose="05000000000000000000" pitchFamily="2" charset="2"/>
              <a:buChar char="u"/>
            </a:pPr>
            <a:endParaRPr lang="en-US" altLang="zh-CN" sz="2000" b="1" dirty="0">
              <a:solidFill>
                <a:srgbClr val="843C0C"/>
              </a:solidFill>
              <a:latin typeface="微软雅黑" panose="020B0503020204020204" pitchFamily="34" charset="-122"/>
              <a:ea typeface="微软雅黑" panose="020B0503020204020204" pitchFamily="34" charset="-122"/>
            </a:endParaRPr>
          </a:p>
          <a:p>
            <a:pPr>
              <a:spcBef>
                <a:spcPct val="20000"/>
              </a:spcBef>
              <a:buClr>
                <a:srgbClr val="843C0C"/>
              </a:buClr>
              <a:buSzPct val="100000"/>
              <a:buFont typeface="Wingdings" panose="05000000000000000000" pitchFamily="2" charset="2"/>
              <a:buChar char="u"/>
            </a:pPr>
            <a:endParaRPr lang="en-US" altLang="zh-CN" sz="2000" b="1" dirty="0">
              <a:solidFill>
                <a:srgbClr val="843C0C"/>
              </a:solidFill>
              <a:latin typeface="微软雅黑" panose="020B0503020204020204" pitchFamily="34" charset="-122"/>
              <a:ea typeface="微软雅黑" panose="020B0503020204020204" pitchFamily="34" charset="-122"/>
            </a:endParaRPr>
          </a:p>
          <a:p>
            <a:pPr>
              <a:spcBef>
                <a:spcPct val="20000"/>
              </a:spcBef>
              <a:buClr>
                <a:srgbClr val="843C0C"/>
              </a:buClr>
              <a:buSzPct val="100000"/>
              <a:buFont typeface="Wingdings" panose="05000000000000000000" pitchFamily="2" charset="2"/>
              <a:buChar char="u"/>
            </a:pPr>
            <a:endParaRPr lang="zh-CN" altLang="en-US" sz="2000" b="1" dirty="0">
              <a:solidFill>
                <a:srgbClr val="843C0C"/>
              </a:solidFill>
              <a:latin typeface="微软雅黑" panose="020B0503020204020204" pitchFamily="34" charset="-122"/>
              <a:ea typeface="微软雅黑" panose="020B0503020204020204" pitchFamily="34" charset="-122"/>
            </a:endParaRPr>
          </a:p>
          <a:p>
            <a:pPr>
              <a:spcBef>
                <a:spcPct val="20000"/>
              </a:spcBef>
              <a:buClr>
                <a:srgbClr val="843C0C"/>
              </a:buClr>
              <a:buSzPct val="100000"/>
              <a:buFont typeface="Wingdings" panose="05000000000000000000" pitchFamily="2" charset="2"/>
              <a:buChar char="u"/>
            </a:pPr>
            <a:r>
              <a:rPr lang="zh-CN" altLang="en-US" sz="2000" b="1" dirty="0">
                <a:solidFill>
                  <a:srgbClr val="843C0C"/>
                </a:solidFill>
                <a:latin typeface="微软雅黑" panose="020B0503020204020204" pitchFamily="34" charset="-122"/>
                <a:ea typeface="微软雅黑" panose="020B0503020204020204" pitchFamily="34" charset="-122"/>
              </a:rPr>
              <a:t>电动送风式</a:t>
            </a:r>
            <a:r>
              <a:rPr lang="en-US" altLang="zh-CN" sz="2000" b="1" dirty="0">
                <a:solidFill>
                  <a:srgbClr val="843C0C"/>
                </a:solidFill>
                <a:latin typeface="微软雅黑" panose="020B0503020204020204" pitchFamily="34" charset="-122"/>
                <a:ea typeface="微软雅黑" panose="020B0503020204020204" pitchFamily="34" charset="-122"/>
              </a:rPr>
              <a:t>(PAPR)</a:t>
            </a:r>
            <a:endParaRPr lang="en-US" altLang="zh-CN" sz="2000" b="1" dirty="0">
              <a:solidFill>
                <a:srgbClr val="843C0C"/>
              </a:solidFill>
              <a:latin typeface="微软雅黑" panose="020B0503020204020204" pitchFamily="34" charset="-122"/>
              <a:ea typeface="微软雅黑" panose="020B0503020204020204" pitchFamily="34" charset="-122"/>
            </a:endParaRPr>
          </a:p>
          <a:p>
            <a:pPr marL="0" indent="0">
              <a:spcBef>
                <a:spcPct val="20000"/>
              </a:spcBef>
              <a:buClr>
                <a:srgbClr val="843C0C"/>
              </a:buClr>
              <a:buSzPct val="100000"/>
            </a:pPr>
            <a:endParaRPr lang="zh-CN" altLang="en-US" sz="2000" b="1" dirty="0">
              <a:solidFill>
                <a:srgbClr val="843C0C"/>
              </a:solidFill>
              <a:latin typeface="微软雅黑" panose="020B0503020204020204" pitchFamily="34" charset="-122"/>
              <a:ea typeface="微软雅黑" panose="020B0503020204020204" pitchFamily="34" charset="-122"/>
            </a:endParaRPr>
          </a:p>
        </p:txBody>
      </p:sp>
      <p:sp>
        <p:nvSpPr>
          <p:cNvPr id="9" name="Rectangle 3"/>
          <p:cNvSpPr txBox="1">
            <a:spLocks noChangeArrowheads="1"/>
          </p:cNvSpPr>
          <p:nvPr/>
        </p:nvSpPr>
        <p:spPr>
          <a:xfrm>
            <a:off x="3124200" y="1279777"/>
            <a:ext cx="3886200" cy="590550"/>
          </a:xfrm>
          <a:prstGeom prst="rect">
            <a:avLst/>
          </a:prstGeom>
          <a:solidFill>
            <a:schemeClr val="accent2">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2400" dirty="0">
                <a:solidFill>
                  <a:schemeClr val="bg1"/>
                </a:solidFill>
                <a:latin typeface="微软雅黑" panose="020B0503020204020204" pitchFamily="34" charset="-122"/>
                <a:ea typeface="微软雅黑" panose="020B0503020204020204" pitchFamily="34" charset="-122"/>
              </a:rPr>
              <a:t>空气过滤式</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aphicFrame>
        <p:nvGraphicFramePr>
          <p:cNvPr id="12" name="Object 13"/>
          <p:cNvGraphicFramePr/>
          <p:nvPr/>
        </p:nvGraphicFramePr>
        <p:xfrm>
          <a:off x="3528569" y="2311789"/>
          <a:ext cx="1680034" cy="1196896"/>
        </p:xfrm>
        <a:graphic>
          <a:graphicData uri="http://schemas.openxmlformats.org/presentationml/2006/ole">
            <mc:AlternateContent xmlns:mc="http://schemas.openxmlformats.org/markup-compatibility/2006">
              <mc:Choice xmlns:v="urn:schemas-microsoft-com:vml" Requires="v">
                <p:oleObj spid="_x0000_s8514" name="" r:id="rId1" imgW="4969510" imgH="4601210" progId="">
                  <p:embed/>
                </p:oleObj>
              </mc:Choice>
              <mc:Fallback>
                <p:oleObj name="" r:id="rId1" imgW="4969510" imgH="4601210" progId="">
                  <p:embed/>
                  <p:pic>
                    <p:nvPicPr>
                      <p:cNvPr id="0" name="Picture 29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8569" y="2311789"/>
                        <a:ext cx="1680034" cy="11968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4"/>
          <p:cNvGraphicFramePr/>
          <p:nvPr/>
        </p:nvGraphicFramePr>
        <p:xfrm>
          <a:off x="5975073" y="2224439"/>
          <a:ext cx="2102928" cy="1284246"/>
        </p:xfrm>
        <a:graphic>
          <a:graphicData uri="http://schemas.openxmlformats.org/presentationml/2006/ole">
            <mc:AlternateContent xmlns:mc="http://schemas.openxmlformats.org/markup-compatibility/2006">
              <mc:Choice xmlns:v="urn:schemas-microsoft-com:vml" Requires="v">
                <p:oleObj spid="_x0000_s8515" name="" r:id="rId3" imgW="6560820" imgH="4463415" progId="">
                  <p:embed/>
                </p:oleObj>
              </mc:Choice>
              <mc:Fallback>
                <p:oleObj name="" r:id="rId3" imgW="6560820" imgH="4463415" progId="">
                  <p:embed/>
                  <p:pic>
                    <p:nvPicPr>
                      <p:cNvPr id="0" name="Picture 29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5073" y="2224439"/>
                        <a:ext cx="2102928" cy="128424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5"/>
          <p:cNvGraphicFramePr/>
          <p:nvPr/>
        </p:nvGraphicFramePr>
        <p:xfrm>
          <a:off x="8683334" y="2224439"/>
          <a:ext cx="2045260" cy="1416050"/>
        </p:xfrm>
        <a:graphic>
          <a:graphicData uri="http://schemas.openxmlformats.org/presentationml/2006/ole">
            <mc:AlternateContent xmlns:mc="http://schemas.openxmlformats.org/markup-compatibility/2006">
              <mc:Choice xmlns:v="urn:schemas-microsoft-com:vml" Requires="v">
                <p:oleObj spid="_x0000_s8516" name="" r:id="rId5" imgW="3233420" imgH="2513965" progId="">
                  <p:embed/>
                </p:oleObj>
              </mc:Choice>
              <mc:Fallback>
                <p:oleObj name="" r:id="rId5" imgW="3233420" imgH="2513965" progId="">
                  <p:embed/>
                  <p:pic>
                    <p:nvPicPr>
                      <p:cNvPr id="0" name="Picture 299"/>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83334" y="2224439"/>
                        <a:ext cx="2045260" cy="1416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6"/>
          <p:cNvSpPr>
            <a:spLocks noChangeArrowheads="1"/>
          </p:cNvSpPr>
          <p:nvPr/>
        </p:nvSpPr>
        <p:spPr bwMode="auto">
          <a:xfrm>
            <a:off x="3762651" y="3655158"/>
            <a:ext cx="1211870" cy="400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zh-CN" altLang="zh-CN" sz="2000" dirty="0">
                <a:latin typeface="Switzerland" charset="0"/>
              </a:rPr>
              <a:t>免保养型</a:t>
            </a:r>
            <a:endParaRPr lang="zh-CN" altLang="zh-CN" sz="2000" dirty="0">
              <a:latin typeface="Switzerland" charset="0"/>
            </a:endParaRPr>
          </a:p>
        </p:txBody>
      </p:sp>
      <p:sp>
        <p:nvSpPr>
          <p:cNvPr id="17" name="Rectangle 7"/>
          <p:cNvSpPr>
            <a:spLocks noChangeArrowheads="1"/>
          </p:cNvSpPr>
          <p:nvPr/>
        </p:nvSpPr>
        <p:spPr bwMode="auto">
          <a:xfrm>
            <a:off x="6363501" y="3655158"/>
            <a:ext cx="1714500" cy="400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lang="zh-CN" altLang="zh-CN" sz="2000" dirty="0">
                <a:latin typeface="Switzerland" charset="0"/>
              </a:rPr>
              <a:t>低保养型</a:t>
            </a:r>
            <a:endParaRPr lang="zh-CN" altLang="zh-CN" sz="2000" dirty="0">
              <a:latin typeface="Switzerland" charset="0"/>
            </a:endParaRPr>
          </a:p>
        </p:txBody>
      </p:sp>
      <p:sp>
        <p:nvSpPr>
          <p:cNvPr id="18" name="Rectangle 8"/>
          <p:cNvSpPr>
            <a:spLocks noChangeArrowheads="1"/>
          </p:cNvSpPr>
          <p:nvPr/>
        </p:nvSpPr>
        <p:spPr bwMode="auto">
          <a:xfrm>
            <a:off x="8971788" y="3755626"/>
            <a:ext cx="1468351" cy="400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zh-CN" altLang="zh-CN" sz="2000" dirty="0">
                <a:latin typeface="Switzerland" charset="0"/>
              </a:rPr>
              <a:t>一般保养型</a:t>
            </a:r>
            <a:endParaRPr lang="zh-CN" altLang="zh-CN" sz="2000" dirty="0">
              <a:latin typeface="Switzerland" charset="0"/>
            </a:endParaRPr>
          </a:p>
        </p:txBody>
      </p:sp>
      <p:graphicFrame>
        <p:nvGraphicFramePr>
          <p:cNvPr id="19" name="Object 16"/>
          <p:cNvGraphicFramePr/>
          <p:nvPr/>
        </p:nvGraphicFramePr>
        <p:xfrm>
          <a:off x="4647579" y="4207822"/>
          <a:ext cx="1601442" cy="1480481"/>
        </p:xfrm>
        <a:graphic>
          <a:graphicData uri="http://schemas.openxmlformats.org/presentationml/2006/ole">
            <mc:AlternateContent xmlns:mc="http://schemas.openxmlformats.org/markup-compatibility/2006">
              <mc:Choice xmlns:v="urn:schemas-microsoft-com:vml" Requires="v">
                <p:oleObj spid="_x0000_s8517" name="" r:id="rId7" imgW="4946015" imgH="5274945" progId="">
                  <p:embed/>
                </p:oleObj>
              </mc:Choice>
              <mc:Fallback>
                <p:oleObj name="" r:id="rId7" imgW="4946015" imgH="5274945" progId="">
                  <p:embed/>
                  <p:pic>
                    <p:nvPicPr>
                      <p:cNvPr id="0" name="Picture 300"/>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7579" y="4207822"/>
                        <a:ext cx="1601442" cy="14804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Object 17"/>
          <p:cNvGraphicFramePr/>
          <p:nvPr/>
        </p:nvGraphicFramePr>
        <p:xfrm>
          <a:off x="6599853" y="4948062"/>
          <a:ext cx="1886416" cy="1556875"/>
        </p:xfrm>
        <a:graphic>
          <a:graphicData uri="http://schemas.openxmlformats.org/presentationml/2006/ole">
            <mc:AlternateContent xmlns:mc="http://schemas.openxmlformats.org/markup-compatibility/2006">
              <mc:Choice xmlns:v="urn:schemas-microsoft-com:vml" Requires="v">
                <p:oleObj spid="_x0000_s8518" name="" r:id="rId9" imgW="6014085" imgH="5777865" progId="">
                  <p:embed/>
                </p:oleObj>
              </mc:Choice>
              <mc:Fallback>
                <p:oleObj name="" r:id="rId9" imgW="6014085" imgH="5777865" progId="">
                  <p:embed/>
                  <p:pic>
                    <p:nvPicPr>
                      <p:cNvPr id="0" name="Picture 301"/>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99853" y="4948062"/>
                        <a:ext cx="1886416" cy="155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五边形 20"/>
          <p:cNvSpPr/>
          <p:nvPr/>
        </p:nvSpPr>
        <p:spPr>
          <a:xfrm rot="16200000">
            <a:off x="-371873" y="4531144"/>
            <a:ext cx="4112041" cy="586957"/>
          </a:xfrm>
          <a:prstGeom prst="homePlate">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CN" altLang="en-US" sz="2800" b="1" dirty="0"/>
              <a:t>呼吸器的种类</a:t>
            </a:r>
            <a:endParaRPr lang="zh-CN" altLang="en-US" sz="2800" b="1"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2" presetClass="entr" presetSubtype="2"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1000" fill="hold"/>
                                        <p:tgtEl>
                                          <p:spTgt spid="12"/>
                                        </p:tgtEl>
                                        <p:attrNameLst>
                                          <p:attrName>ppt_x</p:attrName>
                                        </p:attrNameLst>
                                      </p:cBhvr>
                                      <p:tavLst>
                                        <p:tav tm="0">
                                          <p:val>
                                            <p:strVal val="1+#ppt_w/2"/>
                                          </p:val>
                                        </p:tav>
                                        <p:tav tm="100000">
                                          <p:val>
                                            <p:strVal val="#ppt_x"/>
                                          </p:val>
                                        </p:tav>
                                      </p:tavLst>
                                    </p:anim>
                                    <p:anim calcmode="lin" valueType="num">
                                      <p:cBhvr additive="base">
                                        <p:cTn id="23" dur="1000" fill="hold"/>
                                        <p:tgtEl>
                                          <p:spTgt spid="12"/>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1+#ppt_w/2"/>
                                          </p:val>
                                        </p:tav>
                                        <p:tav tm="100000">
                                          <p:val>
                                            <p:strVal val="#ppt_x"/>
                                          </p:val>
                                        </p:tav>
                                      </p:tavLst>
                                    </p:anim>
                                    <p:anim calcmode="lin" valueType="num">
                                      <p:cBhvr additive="base">
                                        <p:cTn id="27" dur="1000" fill="hold"/>
                                        <p:tgtEl>
                                          <p:spTgt spid="13"/>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1000" fill="hold"/>
                                        <p:tgtEl>
                                          <p:spTgt spid="14"/>
                                        </p:tgtEl>
                                        <p:attrNameLst>
                                          <p:attrName>ppt_x</p:attrName>
                                        </p:attrNameLst>
                                      </p:cBhvr>
                                      <p:tavLst>
                                        <p:tav tm="0">
                                          <p:val>
                                            <p:strVal val="1+#ppt_w/2"/>
                                          </p:val>
                                        </p:tav>
                                        <p:tav tm="100000">
                                          <p:val>
                                            <p:strVal val="#ppt_x"/>
                                          </p:val>
                                        </p:tav>
                                      </p:tavLst>
                                    </p:anim>
                                    <p:anim calcmode="lin" valueType="num">
                                      <p:cBhvr additive="base">
                                        <p:cTn id="31" dur="1000" fill="hold"/>
                                        <p:tgtEl>
                                          <p:spTgt spid="14"/>
                                        </p:tgtEl>
                                        <p:attrNameLst>
                                          <p:attrName>ppt_y</p:attrName>
                                        </p:attrNameLst>
                                      </p:cBhvr>
                                      <p:tavLst>
                                        <p:tav tm="0">
                                          <p:val>
                                            <p:strVal val="#ppt_y"/>
                                          </p:val>
                                        </p:tav>
                                        <p:tav tm="100000">
                                          <p:val>
                                            <p:strVal val="#ppt_y"/>
                                          </p:val>
                                        </p:tav>
                                      </p:tavLst>
                                    </p:anim>
                                  </p:childTnLst>
                                </p:cTn>
                              </p:par>
                            </p:childTnLst>
                          </p:cTn>
                        </p:par>
                        <p:par>
                          <p:cTn id="32" fill="hold">
                            <p:stCondLst>
                              <p:cond delay="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500" fill="hold"/>
                                        <p:tgtEl>
                                          <p:spTgt spid="17"/>
                                        </p:tgtEl>
                                        <p:attrNameLst>
                                          <p:attrName>ppt_w</p:attrName>
                                        </p:attrNameLst>
                                      </p:cBhvr>
                                      <p:tavLst>
                                        <p:tav tm="0">
                                          <p:val>
                                            <p:fltVal val="0"/>
                                          </p:val>
                                        </p:tav>
                                        <p:tav tm="100000">
                                          <p:val>
                                            <p:strVal val="#ppt_w"/>
                                          </p:val>
                                        </p:tav>
                                      </p:tavLst>
                                    </p:anim>
                                    <p:anim calcmode="lin" valueType="num">
                                      <p:cBhvr>
                                        <p:cTn id="41" dur="500" fill="hold"/>
                                        <p:tgtEl>
                                          <p:spTgt spid="17"/>
                                        </p:tgtEl>
                                        <p:attrNameLst>
                                          <p:attrName>ppt_h</p:attrName>
                                        </p:attrNameLst>
                                      </p:cBhvr>
                                      <p:tavLst>
                                        <p:tav tm="0">
                                          <p:val>
                                            <p:fltVal val="0"/>
                                          </p:val>
                                        </p:tav>
                                        <p:tav tm="100000">
                                          <p:val>
                                            <p:strVal val="#ppt_h"/>
                                          </p:val>
                                        </p:tav>
                                      </p:tavLst>
                                    </p:anim>
                                    <p:animEffect transition="in" filter="fade">
                                      <p:cBhvr>
                                        <p:cTn id="42" dur="500"/>
                                        <p:tgtEl>
                                          <p:spTgt spid="1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1000"/>
                            </p:stCondLst>
                            <p:childTnLst>
                              <p:par>
                                <p:cTn id="49" presetID="53" presetClass="entr" presetSubtype="16"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p:cTn id="51" dur="500" fill="hold"/>
                                        <p:tgtEl>
                                          <p:spTgt spid="19"/>
                                        </p:tgtEl>
                                        <p:attrNameLst>
                                          <p:attrName>ppt_w</p:attrName>
                                        </p:attrNameLst>
                                      </p:cBhvr>
                                      <p:tavLst>
                                        <p:tav tm="0">
                                          <p:val>
                                            <p:fltVal val="0"/>
                                          </p:val>
                                        </p:tav>
                                        <p:tav tm="100000">
                                          <p:val>
                                            <p:strVal val="#ppt_w"/>
                                          </p:val>
                                        </p:tav>
                                      </p:tavLst>
                                    </p:anim>
                                    <p:anim calcmode="lin" valueType="num">
                                      <p:cBhvr>
                                        <p:cTn id="52" dur="500" fill="hold"/>
                                        <p:tgtEl>
                                          <p:spTgt spid="19"/>
                                        </p:tgtEl>
                                        <p:attrNameLst>
                                          <p:attrName>ppt_h</p:attrName>
                                        </p:attrNameLst>
                                      </p:cBhvr>
                                      <p:tavLst>
                                        <p:tav tm="0">
                                          <p:val>
                                            <p:fltVal val="0"/>
                                          </p:val>
                                        </p:tav>
                                        <p:tav tm="100000">
                                          <p:val>
                                            <p:strVal val="#ppt_h"/>
                                          </p:val>
                                        </p:tav>
                                      </p:tavLst>
                                    </p:anim>
                                    <p:animEffect transition="in" filter="fade">
                                      <p:cBhvr>
                                        <p:cTn id="53" dur="500"/>
                                        <p:tgtEl>
                                          <p:spTgt spid="19"/>
                                        </p:tgtEl>
                                      </p:cBhvr>
                                    </p:animEffect>
                                  </p:childTnLst>
                                </p:cTn>
                              </p:par>
                              <p:par>
                                <p:cTn id="54" presetID="53" presetClass="entr" presetSubtype="16" fill="hold" nodeType="with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p:cTn id="56" dur="500" fill="hold"/>
                                        <p:tgtEl>
                                          <p:spTgt spid="20"/>
                                        </p:tgtEl>
                                        <p:attrNameLst>
                                          <p:attrName>ppt_w</p:attrName>
                                        </p:attrNameLst>
                                      </p:cBhvr>
                                      <p:tavLst>
                                        <p:tav tm="0">
                                          <p:val>
                                            <p:fltVal val="0"/>
                                          </p:val>
                                        </p:tav>
                                        <p:tav tm="100000">
                                          <p:val>
                                            <p:strVal val="#ppt_w"/>
                                          </p:val>
                                        </p:tav>
                                      </p:tavLst>
                                    </p:anim>
                                    <p:anim calcmode="lin" valueType="num">
                                      <p:cBhvr>
                                        <p:cTn id="57" dur="500" fill="hold"/>
                                        <p:tgtEl>
                                          <p:spTgt spid="20"/>
                                        </p:tgtEl>
                                        <p:attrNameLst>
                                          <p:attrName>ppt_h</p:attrName>
                                        </p:attrNameLst>
                                      </p:cBhvr>
                                      <p:tavLst>
                                        <p:tav tm="0">
                                          <p:val>
                                            <p:fltVal val="0"/>
                                          </p:val>
                                        </p:tav>
                                        <p:tav tm="100000">
                                          <p:val>
                                            <p:strVal val="#ppt_h"/>
                                          </p:val>
                                        </p:tav>
                                      </p:tavLst>
                                    </p:anim>
                                    <p:animEffect transition="in" filter="fade">
                                      <p:cBhvr>
                                        <p:cTn id="5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5" grpId="0"/>
      <p:bldP spid="17" grpId="0"/>
      <p:bldP spid="18" grpId="0"/>
      <p:bldP spid="21"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a:xfrm>
            <a:off x="1573779" y="390751"/>
            <a:ext cx="4242821" cy="410467"/>
          </a:xfrm>
        </p:spPr>
        <p:txBody>
          <a:bodyPr>
            <a:normAutofit/>
          </a:bodyPr>
          <a:lstStyle/>
          <a:p>
            <a:r>
              <a:rPr lang="zh-CN" altLang="en-US" dirty="0"/>
              <a:t>化学品包装与贮运应急救援</a:t>
            </a:r>
            <a:endParaRPr lang="zh-CN" altLang="en-US" dirty="0"/>
          </a:p>
        </p:txBody>
      </p:sp>
      <p:sp>
        <p:nvSpPr>
          <p:cNvPr id="3" name="灯片编号占位符 2"/>
          <p:cNvSpPr>
            <a:spLocks noGrp="1"/>
          </p:cNvSpPr>
          <p:nvPr>
            <p:ph type="sldNum" sz="quarter" idx="12"/>
          </p:nvPr>
        </p:nvSpPr>
        <p:spPr/>
        <p:txBody>
          <a:bodyPr/>
          <a:lstStyle/>
          <a:p>
            <a:fld id="{E90B57B3-00C1-462E-97B3-2A396444F17F}" type="slidenum">
              <a:rPr lang="zh-CN" altLang="en-US" smtClean="0"/>
            </a:fld>
            <a:endParaRPr lang="zh-CN" altLang="en-US"/>
          </a:p>
        </p:txBody>
      </p:sp>
      <p:sp>
        <p:nvSpPr>
          <p:cNvPr id="8" name="Rectangle 2"/>
          <p:cNvSpPr>
            <a:spLocks noChangeArrowheads="1"/>
          </p:cNvSpPr>
          <p:nvPr/>
        </p:nvSpPr>
        <p:spPr bwMode="auto">
          <a:xfrm>
            <a:off x="2959099" y="3359153"/>
            <a:ext cx="8102601" cy="2752472"/>
          </a:xfrm>
          <a:prstGeom prst="rect">
            <a:avLst/>
          </a:prstGeom>
          <a:noFill/>
          <a:ln w="9525" cmpd="sng">
            <a:solidFill>
              <a:srgbClr val="843C0C"/>
            </a:solidFill>
            <a:miter lim="800000"/>
          </a:ln>
          <a:effectLst/>
        </p:spPr>
        <p:txBody>
          <a:bodyPr anchor="t"/>
          <a:lstStyle>
            <a:lvl1pPr marL="342900" indent="-342900">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pPr>
              <a:spcBef>
                <a:spcPct val="20000"/>
              </a:spcBef>
              <a:buClr>
                <a:srgbClr val="843C0C"/>
              </a:buClr>
              <a:buSzPct val="100000"/>
              <a:buFont typeface="Wingdings" panose="05000000000000000000" pitchFamily="2" charset="2"/>
              <a:buChar char="u"/>
            </a:pPr>
            <a:r>
              <a:rPr lang="zh-CN" altLang="en-US" sz="2000" b="1" dirty="0">
                <a:solidFill>
                  <a:srgbClr val="843C0C"/>
                </a:solidFill>
                <a:latin typeface="微软雅黑" panose="020B0503020204020204" pitchFamily="34" charset="-122"/>
                <a:ea typeface="微软雅黑" panose="020B0503020204020204" pitchFamily="34" charset="-122"/>
              </a:rPr>
              <a:t>连续供气型</a:t>
            </a:r>
            <a:r>
              <a:rPr lang="en-US" altLang="zh-CN" sz="2000" b="1" dirty="0">
                <a:solidFill>
                  <a:srgbClr val="843C0C"/>
                </a:solidFill>
                <a:latin typeface="微软雅黑" panose="020B0503020204020204" pitchFamily="34" charset="-122"/>
                <a:ea typeface="微软雅黑" panose="020B0503020204020204" pitchFamily="34" charset="-122"/>
              </a:rPr>
              <a:t>(</a:t>
            </a:r>
            <a:r>
              <a:rPr lang="zh-CN" altLang="en-US" sz="2000" b="1" dirty="0">
                <a:solidFill>
                  <a:srgbClr val="843C0C"/>
                </a:solidFill>
                <a:latin typeface="微软雅黑" panose="020B0503020204020204" pitchFamily="34" charset="-122"/>
                <a:ea typeface="微软雅黑" panose="020B0503020204020204" pitchFamily="34" charset="-122"/>
              </a:rPr>
              <a:t>半面式或全面式</a:t>
            </a:r>
            <a:r>
              <a:rPr lang="en-US" altLang="zh-CN" sz="2000" b="1" dirty="0">
                <a:solidFill>
                  <a:srgbClr val="843C0C"/>
                </a:solidFill>
                <a:latin typeface="微软雅黑" panose="020B0503020204020204" pitchFamily="34" charset="-122"/>
                <a:ea typeface="微软雅黑" panose="020B0503020204020204" pitchFamily="34" charset="-122"/>
              </a:rPr>
              <a:t>)                        </a:t>
            </a:r>
            <a:r>
              <a:rPr lang="zh-CN" altLang="en-US" sz="2000" b="1" dirty="0">
                <a:solidFill>
                  <a:srgbClr val="843C0C"/>
                </a:solidFill>
                <a:latin typeface="微软雅黑" panose="020B0503020204020204" pitchFamily="34" charset="-122"/>
                <a:ea typeface="微软雅黑" panose="020B0503020204020204" pitchFamily="34" charset="-122"/>
              </a:rPr>
              <a:t>自负式</a:t>
            </a:r>
            <a:r>
              <a:rPr lang="en-US" altLang="zh-CN" sz="2000" b="1" dirty="0">
                <a:solidFill>
                  <a:srgbClr val="843C0C"/>
                </a:solidFill>
                <a:latin typeface="微软雅黑" panose="020B0503020204020204" pitchFamily="34" charset="-122"/>
                <a:ea typeface="微软雅黑" panose="020B0503020204020204" pitchFamily="34" charset="-122"/>
              </a:rPr>
              <a:t>(SCBA)</a:t>
            </a:r>
            <a:endParaRPr lang="en-US" altLang="zh-CN" sz="2000" b="1" dirty="0">
              <a:solidFill>
                <a:srgbClr val="843C0C"/>
              </a:solidFill>
              <a:latin typeface="微软雅黑" panose="020B0503020204020204" pitchFamily="34" charset="-122"/>
              <a:ea typeface="微软雅黑" panose="020B0503020204020204" pitchFamily="34" charset="-122"/>
            </a:endParaRPr>
          </a:p>
          <a:p>
            <a:pPr marL="0" indent="0">
              <a:spcBef>
                <a:spcPct val="20000"/>
              </a:spcBef>
              <a:buClr>
                <a:srgbClr val="843C0C"/>
              </a:buClr>
              <a:buSzPct val="100000"/>
            </a:pPr>
            <a:r>
              <a:rPr lang="en-US" altLang="zh-CN" sz="2000" b="1" dirty="0">
                <a:solidFill>
                  <a:srgbClr val="843C0C"/>
                </a:solidFill>
                <a:latin typeface="微软雅黑" panose="020B0503020204020204" pitchFamily="34" charset="-122"/>
                <a:ea typeface="微软雅黑" panose="020B0503020204020204" pitchFamily="34" charset="-122"/>
              </a:rPr>
              <a:t>   </a:t>
            </a:r>
            <a:endParaRPr lang="en-US" altLang="zh-CN" sz="2000" b="1" dirty="0">
              <a:solidFill>
                <a:srgbClr val="843C0C"/>
              </a:solidFill>
              <a:latin typeface="微软雅黑" panose="020B0503020204020204" pitchFamily="34" charset="-122"/>
              <a:ea typeface="微软雅黑" panose="020B0503020204020204" pitchFamily="34" charset="-122"/>
            </a:endParaRPr>
          </a:p>
          <a:p>
            <a:pPr>
              <a:spcBef>
                <a:spcPct val="20000"/>
              </a:spcBef>
              <a:buClr>
                <a:srgbClr val="843C0C"/>
              </a:buClr>
              <a:buSzPct val="100000"/>
              <a:buFont typeface="Wingdings" panose="05000000000000000000" pitchFamily="2" charset="2"/>
              <a:buChar char="u"/>
            </a:pPr>
            <a:endParaRPr lang="en-US" altLang="zh-CN" sz="2000" b="1" dirty="0">
              <a:solidFill>
                <a:srgbClr val="843C0C"/>
              </a:solidFill>
              <a:latin typeface="微软雅黑" panose="020B0503020204020204" pitchFamily="34" charset="-122"/>
              <a:ea typeface="微软雅黑" panose="020B0503020204020204" pitchFamily="34" charset="-122"/>
            </a:endParaRPr>
          </a:p>
          <a:p>
            <a:pPr>
              <a:spcBef>
                <a:spcPct val="20000"/>
              </a:spcBef>
              <a:buClr>
                <a:srgbClr val="843C0C"/>
              </a:buClr>
              <a:buSzPct val="100000"/>
              <a:buFont typeface="Wingdings" panose="05000000000000000000" pitchFamily="2" charset="2"/>
              <a:buChar char="u"/>
            </a:pPr>
            <a:endParaRPr lang="en-US" altLang="zh-CN" sz="2000" b="1" dirty="0">
              <a:solidFill>
                <a:srgbClr val="843C0C"/>
              </a:solidFill>
              <a:latin typeface="微软雅黑" panose="020B0503020204020204" pitchFamily="34" charset="-122"/>
              <a:ea typeface="微软雅黑" panose="020B0503020204020204" pitchFamily="34" charset="-122"/>
            </a:endParaRPr>
          </a:p>
          <a:p>
            <a:pPr>
              <a:spcBef>
                <a:spcPct val="20000"/>
              </a:spcBef>
              <a:buClr>
                <a:srgbClr val="843C0C"/>
              </a:buClr>
              <a:buSzPct val="100000"/>
              <a:buFont typeface="Wingdings" panose="05000000000000000000" pitchFamily="2" charset="2"/>
              <a:buChar char="u"/>
            </a:pPr>
            <a:endParaRPr lang="en-US" altLang="zh-CN" sz="2000" b="1" dirty="0">
              <a:solidFill>
                <a:srgbClr val="843C0C"/>
              </a:solidFill>
              <a:latin typeface="微软雅黑" panose="020B0503020204020204" pitchFamily="34" charset="-122"/>
              <a:ea typeface="微软雅黑" panose="020B0503020204020204" pitchFamily="34" charset="-122"/>
            </a:endParaRPr>
          </a:p>
          <a:p>
            <a:pPr>
              <a:spcBef>
                <a:spcPct val="20000"/>
              </a:spcBef>
              <a:buClr>
                <a:srgbClr val="843C0C"/>
              </a:buClr>
              <a:buSzPct val="100000"/>
              <a:buFont typeface="Wingdings" panose="05000000000000000000" pitchFamily="2" charset="2"/>
              <a:buChar char="u"/>
            </a:pPr>
            <a:endParaRPr lang="en-US" altLang="zh-CN" sz="2000" b="1" dirty="0">
              <a:solidFill>
                <a:srgbClr val="843C0C"/>
              </a:solidFill>
              <a:latin typeface="微软雅黑" panose="020B0503020204020204" pitchFamily="34" charset="-122"/>
              <a:ea typeface="微软雅黑" panose="020B0503020204020204" pitchFamily="34" charset="-122"/>
            </a:endParaRPr>
          </a:p>
          <a:p>
            <a:pPr>
              <a:spcBef>
                <a:spcPct val="20000"/>
              </a:spcBef>
              <a:buClr>
                <a:srgbClr val="843C0C"/>
              </a:buClr>
              <a:buSzPct val="100000"/>
              <a:buFont typeface="Wingdings" panose="05000000000000000000" pitchFamily="2" charset="2"/>
              <a:buChar char="u"/>
            </a:pPr>
            <a:endParaRPr lang="en-US" altLang="zh-CN" sz="2000" b="1" dirty="0">
              <a:solidFill>
                <a:srgbClr val="843C0C"/>
              </a:solidFill>
              <a:latin typeface="微软雅黑" panose="020B0503020204020204" pitchFamily="34" charset="-122"/>
              <a:ea typeface="微软雅黑" panose="020B0503020204020204" pitchFamily="34" charset="-122"/>
            </a:endParaRPr>
          </a:p>
          <a:p>
            <a:pPr>
              <a:spcBef>
                <a:spcPct val="20000"/>
              </a:spcBef>
              <a:buClr>
                <a:srgbClr val="843C0C"/>
              </a:buClr>
              <a:buSzPct val="100000"/>
              <a:buFont typeface="Wingdings" panose="05000000000000000000" pitchFamily="2" charset="2"/>
              <a:buChar char="u"/>
            </a:pPr>
            <a:endParaRPr lang="en-US" altLang="zh-CN" sz="2000" b="1" dirty="0">
              <a:solidFill>
                <a:srgbClr val="843C0C"/>
              </a:solidFill>
              <a:latin typeface="微软雅黑" panose="020B0503020204020204" pitchFamily="34" charset="-122"/>
              <a:ea typeface="微软雅黑" panose="020B0503020204020204" pitchFamily="34" charset="-122"/>
            </a:endParaRPr>
          </a:p>
          <a:p>
            <a:pPr>
              <a:spcBef>
                <a:spcPct val="20000"/>
              </a:spcBef>
              <a:buClr>
                <a:srgbClr val="843C0C"/>
              </a:buClr>
              <a:buSzPct val="100000"/>
              <a:buFont typeface="Wingdings" panose="05000000000000000000" pitchFamily="2" charset="2"/>
              <a:buChar char="u"/>
            </a:pPr>
            <a:endParaRPr lang="en-US" altLang="zh-CN" sz="2000" b="1" dirty="0">
              <a:solidFill>
                <a:srgbClr val="843C0C"/>
              </a:solidFill>
              <a:latin typeface="微软雅黑" panose="020B0503020204020204" pitchFamily="34" charset="-122"/>
              <a:ea typeface="微软雅黑" panose="020B0503020204020204" pitchFamily="34" charset="-122"/>
            </a:endParaRPr>
          </a:p>
        </p:txBody>
      </p:sp>
      <p:sp>
        <p:nvSpPr>
          <p:cNvPr id="9" name="Rectangle 3"/>
          <p:cNvSpPr txBox="1">
            <a:spLocks noChangeArrowheads="1"/>
          </p:cNvSpPr>
          <p:nvPr/>
        </p:nvSpPr>
        <p:spPr>
          <a:xfrm>
            <a:off x="2959100" y="2768602"/>
            <a:ext cx="3886200" cy="590550"/>
          </a:xfrm>
          <a:prstGeom prst="rect">
            <a:avLst/>
          </a:prstGeom>
          <a:solidFill>
            <a:schemeClr val="accent2">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2400" dirty="0">
                <a:solidFill>
                  <a:schemeClr val="bg1"/>
                </a:solidFill>
                <a:latin typeface="微软雅黑" panose="020B0503020204020204" pitchFamily="34" charset="-122"/>
                <a:ea typeface="微软雅黑" panose="020B0503020204020204" pitchFamily="34" charset="-122"/>
              </a:rPr>
              <a:t>供气式</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21" name="五边形 20"/>
          <p:cNvSpPr/>
          <p:nvPr/>
        </p:nvSpPr>
        <p:spPr>
          <a:xfrm rot="16200000">
            <a:off x="-371873" y="4531144"/>
            <a:ext cx="4112041" cy="586957"/>
          </a:xfrm>
          <a:prstGeom prst="homePlate">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CN" altLang="en-US" sz="2800" b="1" dirty="0"/>
              <a:t>呼吸器的种类</a:t>
            </a:r>
            <a:endParaRPr lang="zh-CN" altLang="en-US" sz="2800" b="1" dirty="0"/>
          </a:p>
        </p:txBody>
      </p:sp>
      <p:graphicFrame>
        <p:nvGraphicFramePr>
          <p:cNvPr id="16" name="Object 18"/>
          <p:cNvGraphicFramePr/>
          <p:nvPr/>
        </p:nvGraphicFramePr>
        <p:xfrm>
          <a:off x="4153693" y="3837711"/>
          <a:ext cx="1497013" cy="1844675"/>
        </p:xfrm>
        <a:graphic>
          <a:graphicData uri="http://schemas.openxmlformats.org/presentationml/2006/ole">
            <mc:AlternateContent xmlns:mc="http://schemas.openxmlformats.org/markup-compatibility/2006">
              <mc:Choice xmlns:v="urn:schemas-microsoft-com:vml" Requires="v">
                <p:oleObj spid="_x0000_s9340" name="" r:id="rId1" imgW="4695190" imgH="5681980" progId="">
                  <p:embed/>
                </p:oleObj>
              </mc:Choice>
              <mc:Fallback>
                <p:oleObj name="" r:id="rId1" imgW="4695190" imgH="5681980" progId="">
                  <p:embed/>
                  <p:pic>
                    <p:nvPicPr>
                      <p:cNvPr id="0" name="Picture 11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3693" y="3837711"/>
                        <a:ext cx="1497013" cy="1844675"/>
                      </a:xfrm>
                      <a:prstGeom prst="rect">
                        <a:avLst/>
                      </a:prstGeom>
                      <a:noFill/>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 name="Object 19"/>
          <p:cNvGraphicFramePr/>
          <p:nvPr/>
        </p:nvGraphicFramePr>
        <p:xfrm>
          <a:off x="8610601" y="3837711"/>
          <a:ext cx="1585913" cy="2027237"/>
        </p:xfrm>
        <a:graphic>
          <a:graphicData uri="http://schemas.openxmlformats.org/presentationml/2006/ole">
            <mc:AlternateContent xmlns:mc="http://schemas.openxmlformats.org/markup-compatibility/2006">
              <mc:Choice xmlns:v="urn:schemas-microsoft-com:vml" Requires="v">
                <p:oleObj spid="_x0000_s9341" name="" r:id="rId3" imgW="5247005" imgH="6587490" progId="">
                  <p:embed/>
                </p:oleObj>
              </mc:Choice>
              <mc:Fallback>
                <p:oleObj name="" r:id="rId3" imgW="5247005" imgH="6587490" progId="">
                  <p:embed/>
                  <p:pic>
                    <p:nvPicPr>
                      <p:cNvPr id="0" name="Picture 11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0601" y="3837711"/>
                        <a:ext cx="1585913" cy="2027237"/>
                      </a:xfrm>
                      <a:prstGeom prst="rect">
                        <a:avLst/>
                      </a:prstGeom>
                      <a:noFill/>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500"/>
                            </p:stCondLst>
                            <p:childTnLst>
                              <p:par>
                                <p:cTn id="21" presetID="42" presetClass="entr" presetSubtype="0"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1000" fill="hold"/>
                                        <p:tgtEl>
                                          <p:spTgt spid="16"/>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50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1000"/>
                                        <p:tgtEl>
                                          <p:spTgt spid="22"/>
                                        </p:tgtEl>
                                      </p:cBhvr>
                                    </p:animEffect>
                                    <p:anim calcmode="lin" valueType="num">
                                      <p:cBhvr>
                                        <p:cTn id="29" dur="1000" fill="hold"/>
                                        <p:tgtEl>
                                          <p:spTgt spid="22"/>
                                        </p:tgtEl>
                                        <p:attrNameLst>
                                          <p:attrName>ppt_x</p:attrName>
                                        </p:attrNameLst>
                                      </p:cBhvr>
                                      <p:tavLst>
                                        <p:tav tm="0">
                                          <p:val>
                                            <p:strVal val="#ppt_x"/>
                                          </p:val>
                                        </p:tav>
                                        <p:tav tm="100000">
                                          <p:val>
                                            <p:strVal val="#ppt_x"/>
                                          </p:val>
                                        </p:tav>
                                      </p:tavLst>
                                    </p:anim>
                                    <p:anim calcmode="lin" valueType="num">
                                      <p:cBhvr>
                                        <p:cTn id="3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21"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a:xfrm>
            <a:off x="1573779" y="390751"/>
            <a:ext cx="4242821" cy="410467"/>
          </a:xfrm>
        </p:spPr>
        <p:txBody>
          <a:bodyPr>
            <a:normAutofit/>
          </a:bodyPr>
          <a:lstStyle/>
          <a:p>
            <a:r>
              <a:rPr lang="zh-CN" altLang="en-US" dirty="0"/>
              <a:t>化学品包装与贮运应急救援</a:t>
            </a:r>
            <a:endParaRPr lang="zh-CN" altLang="en-US" dirty="0"/>
          </a:p>
        </p:txBody>
      </p:sp>
      <p:sp>
        <p:nvSpPr>
          <p:cNvPr id="3" name="灯片编号占位符 2"/>
          <p:cNvSpPr>
            <a:spLocks noGrp="1"/>
          </p:cNvSpPr>
          <p:nvPr>
            <p:ph type="sldNum" sz="quarter" idx="12"/>
          </p:nvPr>
        </p:nvSpPr>
        <p:spPr/>
        <p:txBody>
          <a:bodyPr/>
          <a:lstStyle/>
          <a:p>
            <a:fld id="{E90B57B3-00C1-462E-97B3-2A396444F17F}" type="slidenum">
              <a:rPr lang="zh-CN" altLang="en-US" smtClean="0"/>
            </a:fld>
            <a:endParaRPr lang="zh-CN" altLang="en-US"/>
          </a:p>
        </p:txBody>
      </p:sp>
      <p:sp>
        <p:nvSpPr>
          <p:cNvPr id="21" name="五边形 20"/>
          <p:cNvSpPr/>
          <p:nvPr/>
        </p:nvSpPr>
        <p:spPr>
          <a:xfrm rot="16200000">
            <a:off x="-759224" y="4143792"/>
            <a:ext cx="4886743" cy="586957"/>
          </a:xfrm>
          <a:prstGeom prst="homePlate">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CN" altLang="en-US" sz="2800" b="1" dirty="0"/>
              <a:t>其他个体防护用品</a:t>
            </a:r>
            <a:endParaRPr lang="zh-CN" altLang="en-US" sz="2800" b="1" dirty="0"/>
          </a:p>
        </p:txBody>
      </p:sp>
      <p:sp>
        <p:nvSpPr>
          <p:cNvPr id="10" name="Rectangle 3"/>
          <p:cNvSpPr>
            <a:spLocks noChangeArrowheads="1"/>
          </p:cNvSpPr>
          <p:nvPr/>
        </p:nvSpPr>
        <p:spPr bwMode="auto">
          <a:xfrm>
            <a:off x="3743334" y="3431411"/>
            <a:ext cx="1112358" cy="371513"/>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3600" tIns="46800" rIns="93600" bIns="46800">
            <a:spAutoFit/>
          </a:bodyPr>
          <a:lstStyle/>
          <a:p>
            <a:pPr algn="ctr">
              <a:spcBef>
                <a:spcPct val="30000"/>
              </a:spcBef>
            </a:pPr>
            <a:r>
              <a:rPr lang="zh-CN" altLang="zh-CN"/>
              <a:t>安全眼镜</a:t>
            </a:r>
            <a:endParaRPr lang="zh-CN" altLang="zh-CN"/>
          </a:p>
        </p:txBody>
      </p:sp>
      <p:sp>
        <p:nvSpPr>
          <p:cNvPr id="11" name="Rectangle 4"/>
          <p:cNvSpPr>
            <a:spLocks noChangeArrowheads="1"/>
          </p:cNvSpPr>
          <p:nvPr/>
        </p:nvSpPr>
        <p:spPr bwMode="auto">
          <a:xfrm>
            <a:off x="6208252" y="3431411"/>
            <a:ext cx="881525" cy="371513"/>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3600" tIns="46800" rIns="93600" bIns="46800">
            <a:spAutoFit/>
          </a:bodyPr>
          <a:lstStyle/>
          <a:p>
            <a:pPr algn="ctr"/>
            <a:r>
              <a:rPr lang="zh-CN" altLang="en-US"/>
              <a:t>防护服</a:t>
            </a:r>
            <a:endParaRPr lang="en-US" altLang="zh-CN"/>
          </a:p>
        </p:txBody>
      </p:sp>
      <p:sp>
        <p:nvSpPr>
          <p:cNvPr id="12" name="Rectangle 5"/>
          <p:cNvSpPr>
            <a:spLocks noChangeArrowheads="1"/>
          </p:cNvSpPr>
          <p:nvPr/>
        </p:nvSpPr>
        <p:spPr bwMode="auto">
          <a:xfrm>
            <a:off x="8636009" y="3413949"/>
            <a:ext cx="1112358" cy="371513"/>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3600" tIns="46800" rIns="93600" bIns="46800">
            <a:spAutoFit/>
          </a:bodyPr>
          <a:lstStyle/>
          <a:p>
            <a:pPr algn="ctr"/>
            <a:r>
              <a:rPr lang="zh-CN" altLang="en-US"/>
              <a:t>防护手套</a:t>
            </a:r>
            <a:endParaRPr lang="en-US" altLang="zh-CN"/>
          </a:p>
        </p:txBody>
      </p:sp>
      <p:sp>
        <p:nvSpPr>
          <p:cNvPr id="13" name="Rectangle 6"/>
          <p:cNvSpPr>
            <a:spLocks noChangeArrowheads="1"/>
          </p:cNvSpPr>
          <p:nvPr/>
        </p:nvSpPr>
        <p:spPr bwMode="auto">
          <a:xfrm>
            <a:off x="3814208" y="6067426"/>
            <a:ext cx="1112358" cy="371513"/>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3600" tIns="46800" rIns="93600" bIns="46800">
            <a:spAutoFit/>
          </a:bodyPr>
          <a:lstStyle/>
          <a:p>
            <a:pPr algn="ctr">
              <a:spcBef>
                <a:spcPct val="30000"/>
              </a:spcBef>
            </a:pPr>
            <a:r>
              <a:rPr lang="zh-CN" altLang="zh-CN"/>
              <a:t>防护面罩</a:t>
            </a:r>
            <a:endParaRPr lang="zh-CN" altLang="zh-CN"/>
          </a:p>
        </p:txBody>
      </p:sp>
      <p:sp>
        <p:nvSpPr>
          <p:cNvPr id="14" name="Rectangle 7"/>
          <p:cNvSpPr>
            <a:spLocks noChangeArrowheads="1"/>
          </p:cNvSpPr>
          <p:nvPr/>
        </p:nvSpPr>
        <p:spPr bwMode="auto">
          <a:xfrm>
            <a:off x="6444226" y="6067426"/>
            <a:ext cx="881525" cy="371513"/>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3600" tIns="46800" rIns="93600" bIns="46800">
            <a:spAutoFit/>
          </a:bodyPr>
          <a:lstStyle/>
          <a:p>
            <a:pPr algn="ctr"/>
            <a:r>
              <a:rPr lang="zh-CN" altLang="en-US"/>
              <a:t>防护靴</a:t>
            </a:r>
            <a:endParaRPr lang="en-US" altLang="zh-CN"/>
          </a:p>
        </p:txBody>
      </p:sp>
      <p:sp>
        <p:nvSpPr>
          <p:cNvPr id="15" name="Rectangle 8"/>
          <p:cNvSpPr>
            <a:spLocks noChangeArrowheads="1"/>
          </p:cNvSpPr>
          <p:nvPr/>
        </p:nvSpPr>
        <p:spPr bwMode="auto">
          <a:xfrm>
            <a:off x="8727992" y="6037264"/>
            <a:ext cx="1343190" cy="371513"/>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3600" tIns="46800" rIns="93600" bIns="46800">
            <a:spAutoFit/>
          </a:bodyPr>
          <a:lstStyle/>
          <a:p>
            <a:pPr algn="ctr">
              <a:spcBef>
                <a:spcPct val="30000"/>
              </a:spcBef>
            </a:pPr>
            <a:r>
              <a:rPr lang="zh-CN" altLang="zh-CN"/>
              <a:t>皮肤防护剂</a:t>
            </a:r>
            <a:endParaRPr lang="zh-CN" altLang="zh-CN"/>
          </a:p>
        </p:txBody>
      </p:sp>
      <p:pic>
        <p:nvPicPr>
          <p:cNvPr id="17" name="Picture 9"/>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487739" y="4367211"/>
            <a:ext cx="1385106" cy="14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2651" y="1816101"/>
            <a:ext cx="1480223" cy="1440000"/>
          </a:xfrm>
          <a:prstGeom prst="rect">
            <a:avLst/>
          </a:prstGeom>
          <a:noFill/>
          <a:ln w="6350" cmpd="sng">
            <a:solidFill>
              <a:srgbClr val="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1" descr="a8"/>
          <p:cNvPicPr>
            <a:picLocks noChangeAspect="1" noChangeArrowheads="1"/>
          </p:cNvPicPr>
          <p:nvPr/>
        </p:nvPicPr>
        <p:blipFill rotWithShape="1">
          <a:blip r:embed="rId3">
            <a:extLst>
              <a:ext uri="{28A0092B-C50C-407E-A947-70E740481C1C}">
                <a14:useLocalDpi xmlns:a14="http://schemas.microsoft.com/office/drawing/2010/main" val="0"/>
              </a:ext>
            </a:extLst>
          </a:blip>
          <a:srcRect l="2857" r="28571" b="12594"/>
          <a:stretch>
            <a:fillRect/>
          </a:stretch>
        </p:blipFill>
        <p:spPr bwMode="auto">
          <a:xfrm>
            <a:off x="8451850" y="1816101"/>
            <a:ext cx="1582902" cy="14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2"/>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0050" y="1816101"/>
            <a:ext cx="2667000"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13"/>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56250" y="4367211"/>
            <a:ext cx="2667000"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14" descr="BD06790_"/>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240" t="2437" r="2977" b="1589"/>
          <a:stretch>
            <a:fillRect/>
          </a:stretch>
        </p:blipFill>
        <p:spPr bwMode="auto">
          <a:xfrm>
            <a:off x="8586788" y="4367211"/>
            <a:ext cx="1702251" cy="14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fill="hold" nodeType="clickEffect" p14:presetBounceEnd="50000">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14:bounceEnd="50000">
                                          <p:cBhvr additive="base">
                                            <p:cTn id="7" dur="1000" fill="hold"/>
                                            <p:tgtEl>
                                              <p:spTgt spid="23"/>
                                            </p:tgtEl>
                                            <p:attrNameLst>
                                              <p:attrName>ppt_x</p:attrName>
                                            </p:attrNameLst>
                                          </p:cBhvr>
                                          <p:tavLst>
                                            <p:tav tm="0">
                                              <p:val>
                                                <p:strVal val="1+#ppt_w/2"/>
                                              </p:val>
                                            </p:tav>
                                            <p:tav tm="100000">
                                              <p:val>
                                                <p:strVal val="#ppt_x"/>
                                              </p:val>
                                            </p:tav>
                                          </p:tavLst>
                                        </p:anim>
                                        <p:anim calcmode="lin" valueType="num" p14:bounceEnd="50000">
                                          <p:cBhvr additive="base">
                                            <p:cTn id="8" dur="10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down)">
                                          <p:cBhvr>
                                            <p:cTn id="13" dur="500"/>
                                            <p:tgtEl>
                                              <p:spTgt spid="21"/>
                                            </p:tgtEl>
                                          </p:cBhvr>
                                        </p:animEffect>
                                      </p:childTnLst>
                                    </p:cTn>
                                  </p:par>
                                  <p:par>
                                    <p:cTn id="14" presetID="2" presetClass="entr" presetSubtype="2" accel="50000" fill="hold" nodeType="withEffect" p14:presetBounceEnd="50000">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14:bounceEnd="50000">
                                          <p:cBhvr additive="base">
                                            <p:cTn id="16" dur="1000" fill="hold"/>
                                            <p:tgtEl>
                                              <p:spTgt spid="18"/>
                                            </p:tgtEl>
                                            <p:attrNameLst>
                                              <p:attrName>ppt_x</p:attrName>
                                            </p:attrNameLst>
                                          </p:cBhvr>
                                          <p:tavLst>
                                            <p:tav tm="0">
                                              <p:val>
                                                <p:strVal val="1+#ppt_w/2"/>
                                              </p:val>
                                            </p:tav>
                                            <p:tav tm="100000">
                                              <p:val>
                                                <p:strVal val="#ppt_x"/>
                                              </p:val>
                                            </p:tav>
                                          </p:tavLst>
                                        </p:anim>
                                        <p:anim calcmode="lin" valueType="num" p14:bounceEnd="50000">
                                          <p:cBhvr additive="base">
                                            <p:cTn id="17" dur="1000" fill="hold"/>
                                            <p:tgtEl>
                                              <p:spTgt spid="18"/>
                                            </p:tgtEl>
                                            <p:attrNameLst>
                                              <p:attrName>ppt_y</p:attrName>
                                            </p:attrNameLst>
                                          </p:cBhvr>
                                          <p:tavLst>
                                            <p:tav tm="0">
                                              <p:val>
                                                <p:strVal val="#ppt_y"/>
                                              </p:val>
                                            </p:tav>
                                            <p:tav tm="100000">
                                              <p:val>
                                                <p:strVal val="#ppt_y"/>
                                              </p:val>
                                            </p:tav>
                                          </p:tavLst>
                                        </p:anim>
                                      </p:childTnLst>
                                    </p:cTn>
                                  </p:par>
                                  <p:par>
                                    <p:cTn id="18" presetID="2" presetClass="entr" presetSubtype="2" accel="50000" fill="hold" nodeType="withEffect" p14:presetBounceEnd="50000">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14:bounceEnd="50000">
                                          <p:cBhvr additive="base">
                                            <p:cTn id="20" dur="1000" fill="hold"/>
                                            <p:tgtEl>
                                              <p:spTgt spid="20"/>
                                            </p:tgtEl>
                                            <p:attrNameLst>
                                              <p:attrName>ppt_x</p:attrName>
                                            </p:attrNameLst>
                                          </p:cBhvr>
                                          <p:tavLst>
                                            <p:tav tm="0">
                                              <p:val>
                                                <p:strVal val="1+#ppt_w/2"/>
                                              </p:val>
                                            </p:tav>
                                            <p:tav tm="100000">
                                              <p:val>
                                                <p:strVal val="#ppt_x"/>
                                              </p:val>
                                            </p:tav>
                                          </p:tavLst>
                                        </p:anim>
                                        <p:anim calcmode="lin" valueType="num" p14:bounceEnd="50000">
                                          <p:cBhvr additive="base">
                                            <p:cTn id="21" dur="1000" fill="hold"/>
                                            <p:tgtEl>
                                              <p:spTgt spid="20"/>
                                            </p:tgtEl>
                                            <p:attrNameLst>
                                              <p:attrName>ppt_y</p:attrName>
                                            </p:attrNameLst>
                                          </p:cBhvr>
                                          <p:tavLst>
                                            <p:tav tm="0">
                                              <p:val>
                                                <p:strVal val="#ppt_y"/>
                                              </p:val>
                                            </p:tav>
                                            <p:tav tm="100000">
                                              <p:val>
                                                <p:strVal val="#ppt_y"/>
                                              </p:val>
                                            </p:tav>
                                          </p:tavLst>
                                        </p:anim>
                                      </p:childTnLst>
                                    </p:cTn>
                                  </p:par>
                                  <p:par>
                                    <p:cTn id="22" presetID="2" presetClass="entr" presetSubtype="2" accel="50000" fill="hold" nodeType="withEffect" p14:presetBounceEnd="50000">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14:bounceEnd="50000">
                                          <p:cBhvr additive="base">
                                            <p:cTn id="24" dur="1000" fill="hold"/>
                                            <p:tgtEl>
                                              <p:spTgt spid="19"/>
                                            </p:tgtEl>
                                            <p:attrNameLst>
                                              <p:attrName>ppt_x</p:attrName>
                                            </p:attrNameLst>
                                          </p:cBhvr>
                                          <p:tavLst>
                                            <p:tav tm="0">
                                              <p:val>
                                                <p:strVal val="1+#ppt_w/2"/>
                                              </p:val>
                                            </p:tav>
                                            <p:tav tm="100000">
                                              <p:val>
                                                <p:strVal val="#ppt_x"/>
                                              </p:val>
                                            </p:tav>
                                          </p:tavLst>
                                        </p:anim>
                                        <p:anim calcmode="lin" valueType="num" p14:bounceEnd="50000">
                                          <p:cBhvr additive="base">
                                            <p:cTn id="25" dur="1000" fill="hold"/>
                                            <p:tgtEl>
                                              <p:spTgt spid="19"/>
                                            </p:tgtEl>
                                            <p:attrNameLst>
                                              <p:attrName>ppt_y</p:attrName>
                                            </p:attrNameLst>
                                          </p:cBhvr>
                                          <p:tavLst>
                                            <p:tav tm="0">
                                              <p:val>
                                                <p:strVal val="#ppt_y"/>
                                              </p:val>
                                            </p:tav>
                                            <p:tav tm="100000">
                                              <p:val>
                                                <p:strVal val="#ppt_y"/>
                                              </p:val>
                                            </p:tav>
                                          </p:tavLst>
                                        </p:anim>
                                      </p:childTnLst>
                                    </p:cTn>
                                  </p:par>
                                  <p:par>
                                    <p:cTn id="26" presetID="2" presetClass="entr" presetSubtype="2" accel="50000" fill="hold" nodeType="withEffect" p14:presetBounceEnd="50000">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14:bounceEnd="50000">
                                          <p:cBhvr additive="base">
                                            <p:cTn id="28" dur="1000" fill="hold"/>
                                            <p:tgtEl>
                                              <p:spTgt spid="24"/>
                                            </p:tgtEl>
                                            <p:attrNameLst>
                                              <p:attrName>ppt_x</p:attrName>
                                            </p:attrNameLst>
                                          </p:cBhvr>
                                          <p:tavLst>
                                            <p:tav tm="0">
                                              <p:val>
                                                <p:strVal val="1+#ppt_w/2"/>
                                              </p:val>
                                            </p:tav>
                                            <p:tav tm="100000">
                                              <p:val>
                                                <p:strVal val="#ppt_x"/>
                                              </p:val>
                                            </p:tav>
                                          </p:tavLst>
                                        </p:anim>
                                        <p:anim calcmode="lin" valueType="num" p14:bounceEnd="50000">
                                          <p:cBhvr additive="base">
                                            <p:cTn id="29" dur="1000" fill="hold"/>
                                            <p:tgtEl>
                                              <p:spTgt spid="24"/>
                                            </p:tgtEl>
                                            <p:attrNameLst>
                                              <p:attrName>ppt_y</p:attrName>
                                            </p:attrNameLst>
                                          </p:cBhvr>
                                          <p:tavLst>
                                            <p:tav tm="0">
                                              <p:val>
                                                <p:strVal val="#ppt_y"/>
                                              </p:val>
                                            </p:tav>
                                            <p:tav tm="100000">
                                              <p:val>
                                                <p:strVal val="#ppt_y"/>
                                              </p:val>
                                            </p:tav>
                                          </p:tavLst>
                                        </p:anim>
                                      </p:childTnLst>
                                    </p:cTn>
                                  </p:par>
                                  <p:par>
                                    <p:cTn id="30" presetID="2" presetClass="entr" presetSubtype="2" accel="50000" fill="hold" nodeType="withEffect" p14:presetBounceEnd="50000">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14:bounceEnd="50000">
                                          <p:cBhvr additive="base">
                                            <p:cTn id="32" dur="1000" fill="hold"/>
                                            <p:tgtEl>
                                              <p:spTgt spid="17"/>
                                            </p:tgtEl>
                                            <p:attrNameLst>
                                              <p:attrName>ppt_x</p:attrName>
                                            </p:attrNameLst>
                                          </p:cBhvr>
                                          <p:tavLst>
                                            <p:tav tm="0">
                                              <p:val>
                                                <p:strVal val="1+#ppt_w/2"/>
                                              </p:val>
                                            </p:tav>
                                            <p:tav tm="100000">
                                              <p:val>
                                                <p:strVal val="#ppt_x"/>
                                              </p:val>
                                            </p:tav>
                                          </p:tavLst>
                                        </p:anim>
                                        <p:anim calcmode="lin" valueType="num" p14:bounceEnd="50000">
                                          <p:cBhvr additive="base">
                                            <p:cTn id="33" dur="10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p:cTn id="52" dur="500" fill="hold"/>
                                            <p:tgtEl>
                                              <p:spTgt spid="13"/>
                                            </p:tgtEl>
                                            <p:attrNameLst>
                                              <p:attrName>ppt_w</p:attrName>
                                            </p:attrNameLst>
                                          </p:cBhvr>
                                          <p:tavLst>
                                            <p:tav tm="0">
                                              <p:val>
                                                <p:fltVal val="0"/>
                                              </p:val>
                                            </p:tav>
                                            <p:tav tm="100000">
                                              <p:val>
                                                <p:strVal val="#ppt_w"/>
                                              </p:val>
                                            </p:tav>
                                          </p:tavLst>
                                        </p:anim>
                                        <p:anim calcmode="lin" valueType="num">
                                          <p:cBhvr>
                                            <p:cTn id="53" dur="500" fill="hold"/>
                                            <p:tgtEl>
                                              <p:spTgt spid="13"/>
                                            </p:tgtEl>
                                            <p:attrNameLst>
                                              <p:attrName>ppt_h</p:attrName>
                                            </p:attrNameLst>
                                          </p:cBhvr>
                                          <p:tavLst>
                                            <p:tav tm="0">
                                              <p:val>
                                                <p:fltVal val="0"/>
                                              </p:val>
                                            </p:tav>
                                            <p:tav tm="100000">
                                              <p:val>
                                                <p:strVal val="#ppt_h"/>
                                              </p:val>
                                            </p:tav>
                                          </p:tavLst>
                                        </p:anim>
                                        <p:animEffect transition="in" filter="fade">
                                          <p:cBhvr>
                                            <p:cTn id="54" dur="500"/>
                                            <p:tgtEl>
                                              <p:spTgt spid="13"/>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500" fill="hold"/>
                                            <p:tgtEl>
                                              <p:spTgt spid="14"/>
                                            </p:tgtEl>
                                            <p:attrNameLst>
                                              <p:attrName>ppt_w</p:attrName>
                                            </p:attrNameLst>
                                          </p:cBhvr>
                                          <p:tavLst>
                                            <p:tav tm="0">
                                              <p:val>
                                                <p:fltVal val="0"/>
                                              </p:val>
                                            </p:tav>
                                            <p:tav tm="100000">
                                              <p:val>
                                                <p:strVal val="#ppt_w"/>
                                              </p:val>
                                            </p:tav>
                                          </p:tavLst>
                                        </p:anim>
                                        <p:anim calcmode="lin" valueType="num">
                                          <p:cBhvr>
                                            <p:cTn id="58" dur="500" fill="hold"/>
                                            <p:tgtEl>
                                              <p:spTgt spid="14"/>
                                            </p:tgtEl>
                                            <p:attrNameLst>
                                              <p:attrName>ppt_h</p:attrName>
                                            </p:attrNameLst>
                                          </p:cBhvr>
                                          <p:tavLst>
                                            <p:tav tm="0">
                                              <p:val>
                                                <p:fltVal val="0"/>
                                              </p:val>
                                            </p:tav>
                                            <p:tav tm="100000">
                                              <p:val>
                                                <p:strVal val="#ppt_h"/>
                                              </p:val>
                                            </p:tav>
                                          </p:tavLst>
                                        </p:anim>
                                        <p:animEffect transition="in" filter="fade">
                                          <p:cBhvr>
                                            <p:cTn id="59" dur="500"/>
                                            <p:tgtEl>
                                              <p:spTgt spid="14"/>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p:cTn id="62" dur="500" fill="hold"/>
                                            <p:tgtEl>
                                              <p:spTgt spid="15"/>
                                            </p:tgtEl>
                                            <p:attrNameLst>
                                              <p:attrName>ppt_w</p:attrName>
                                            </p:attrNameLst>
                                          </p:cBhvr>
                                          <p:tavLst>
                                            <p:tav tm="0">
                                              <p:val>
                                                <p:fltVal val="0"/>
                                              </p:val>
                                            </p:tav>
                                            <p:tav tm="100000">
                                              <p:val>
                                                <p:strVal val="#ppt_w"/>
                                              </p:val>
                                            </p:tav>
                                          </p:tavLst>
                                        </p:anim>
                                        <p:anim calcmode="lin" valueType="num">
                                          <p:cBhvr>
                                            <p:cTn id="63" dur="500" fill="hold"/>
                                            <p:tgtEl>
                                              <p:spTgt spid="15"/>
                                            </p:tgtEl>
                                            <p:attrNameLst>
                                              <p:attrName>ppt_h</p:attrName>
                                            </p:attrNameLst>
                                          </p:cBhvr>
                                          <p:tavLst>
                                            <p:tav tm="0">
                                              <p:val>
                                                <p:fltVal val="0"/>
                                              </p:val>
                                            </p:tav>
                                            <p:tav tm="100000">
                                              <p:val>
                                                <p:strVal val="#ppt_h"/>
                                              </p:val>
                                            </p:tav>
                                          </p:tavLst>
                                        </p:anim>
                                        <p:animEffect transition="in" filter="fade">
                                          <p:cBhvr>
                                            <p:cTn id="6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p:bldP spid="11" grpId="0"/>
          <p:bldP spid="12" grpId="0"/>
          <p:bldP spid="13" grpId="0"/>
          <p:bldP spid="14" grpId="0"/>
          <p:bldP spid="15" grpId="0"/>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000" fill="hold"/>
                                            <p:tgtEl>
                                              <p:spTgt spid="23"/>
                                            </p:tgtEl>
                                            <p:attrNameLst>
                                              <p:attrName>ppt_x</p:attrName>
                                            </p:attrNameLst>
                                          </p:cBhvr>
                                          <p:tavLst>
                                            <p:tav tm="0">
                                              <p:val>
                                                <p:strVal val="1+#ppt_w/2"/>
                                              </p:val>
                                            </p:tav>
                                            <p:tav tm="100000">
                                              <p:val>
                                                <p:strVal val="#ppt_x"/>
                                              </p:val>
                                            </p:tav>
                                          </p:tavLst>
                                        </p:anim>
                                        <p:anim calcmode="lin" valueType="num">
                                          <p:cBhvr additive="base">
                                            <p:cTn id="8" dur="10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down)">
                                          <p:cBhvr>
                                            <p:cTn id="13" dur="500"/>
                                            <p:tgtEl>
                                              <p:spTgt spid="21"/>
                                            </p:tgtEl>
                                          </p:cBhvr>
                                        </p:animEffect>
                                      </p:childTnLst>
                                    </p:cTn>
                                  </p:par>
                                  <p:par>
                                    <p:cTn id="14" presetID="2" presetClass="entr" presetSubtype="2" accel="5000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1000" fill="hold"/>
                                            <p:tgtEl>
                                              <p:spTgt spid="18"/>
                                            </p:tgtEl>
                                            <p:attrNameLst>
                                              <p:attrName>ppt_x</p:attrName>
                                            </p:attrNameLst>
                                          </p:cBhvr>
                                          <p:tavLst>
                                            <p:tav tm="0">
                                              <p:val>
                                                <p:strVal val="1+#ppt_w/2"/>
                                              </p:val>
                                            </p:tav>
                                            <p:tav tm="100000">
                                              <p:val>
                                                <p:strVal val="#ppt_x"/>
                                              </p:val>
                                            </p:tav>
                                          </p:tavLst>
                                        </p:anim>
                                        <p:anim calcmode="lin" valueType="num">
                                          <p:cBhvr additive="base">
                                            <p:cTn id="17" dur="1000" fill="hold"/>
                                            <p:tgtEl>
                                              <p:spTgt spid="18"/>
                                            </p:tgtEl>
                                            <p:attrNameLst>
                                              <p:attrName>ppt_y</p:attrName>
                                            </p:attrNameLst>
                                          </p:cBhvr>
                                          <p:tavLst>
                                            <p:tav tm="0">
                                              <p:val>
                                                <p:strVal val="#ppt_y"/>
                                              </p:val>
                                            </p:tav>
                                            <p:tav tm="100000">
                                              <p:val>
                                                <p:strVal val="#ppt_y"/>
                                              </p:val>
                                            </p:tav>
                                          </p:tavLst>
                                        </p:anim>
                                      </p:childTnLst>
                                    </p:cTn>
                                  </p:par>
                                  <p:par>
                                    <p:cTn id="18" presetID="2" presetClass="entr" presetSubtype="2" accel="50000"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1000" fill="hold"/>
                                            <p:tgtEl>
                                              <p:spTgt spid="20"/>
                                            </p:tgtEl>
                                            <p:attrNameLst>
                                              <p:attrName>ppt_x</p:attrName>
                                            </p:attrNameLst>
                                          </p:cBhvr>
                                          <p:tavLst>
                                            <p:tav tm="0">
                                              <p:val>
                                                <p:strVal val="1+#ppt_w/2"/>
                                              </p:val>
                                            </p:tav>
                                            <p:tav tm="100000">
                                              <p:val>
                                                <p:strVal val="#ppt_x"/>
                                              </p:val>
                                            </p:tav>
                                          </p:tavLst>
                                        </p:anim>
                                        <p:anim calcmode="lin" valueType="num">
                                          <p:cBhvr additive="base">
                                            <p:cTn id="21" dur="1000" fill="hold"/>
                                            <p:tgtEl>
                                              <p:spTgt spid="20"/>
                                            </p:tgtEl>
                                            <p:attrNameLst>
                                              <p:attrName>ppt_y</p:attrName>
                                            </p:attrNameLst>
                                          </p:cBhvr>
                                          <p:tavLst>
                                            <p:tav tm="0">
                                              <p:val>
                                                <p:strVal val="#ppt_y"/>
                                              </p:val>
                                            </p:tav>
                                            <p:tav tm="100000">
                                              <p:val>
                                                <p:strVal val="#ppt_y"/>
                                              </p:val>
                                            </p:tav>
                                          </p:tavLst>
                                        </p:anim>
                                      </p:childTnLst>
                                    </p:cTn>
                                  </p:par>
                                  <p:par>
                                    <p:cTn id="22" presetID="2" presetClass="entr" presetSubtype="2" accel="5000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1000" fill="hold"/>
                                            <p:tgtEl>
                                              <p:spTgt spid="19"/>
                                            </p:tgtEl>
                                            <p:attrNameLst>
                                              <p:attrName>ppt_x</p:attrName>
                                            </p:attrNameLst>
                                          </p:cBhvr>
                                          <p:tavLst>
                                            <p:tav tm="0">
                                              <p:val>
                                                <p:strVal val="1+#ppt_w/2"/>
                                              </p:val>
                                            </p:tav>
                                            <p:tav tm="100000">
                                              <p:val>
                                                <p:strVal val="#ppt_x"/>
                                              </p:val>
                                            </p:tav>
                                          </p:tavLst>
                                        </p:anim>
                                        <p:anim calcmode="lin" valueType="num">
                                          <p:cBhvr additive="base">
                                            <p:cTn id="25" dur="1000" fill="hold"/>
                                            <p:tgtEl>
                                              <p:spTgt spid="19"/>
                                            </p:tgtEl>
                                            <p:attrNameLst>
                                              <p:attrName>ppt_y</p:attrName>
                                            </p:attrNameLst>
                                          </p:cBhvr>
                                          <p:tavLst>
                                            <p:tav tm="0">
                                              <p:val>
                                                <p:strVal val="#ppt_y"/>
                                              </p:val>
                                            </p:tav>
                                            <p:tav tm="100000">
                                              <p:val>
                                                <p:strVal val="#ppt_y"/>
                                              </p:val>
                                            </p:tav>
                                          </p:tavLst>
                                        </p:anim>
                                      </p:childTnLst>
                                    </p:cTn>
                                  </p:par>
                                  <p:par>
                                    <p:cTn id="26" presetID="2" presetClass="entr" presetSubtype="2" accel="5000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1000" fill="hold"/>
                                            <p:tgtEl>
                                              <p:spTgt spid="24"/>
                                            </p:tgtEl>
                                            <p:attrNameLst>
                                              <p:attrName>ppt_x</p:attrName>
                                            </p:attrNameLst>
                                          </p:cBhvr>
                                          <p:tavLst>
                                            <p:tav tm="0">
                                              <p:val>
                                                <p:strVal val="1+#ppt_w/2"/>
                                              </p:val>
                                            </p:tav>
                                            <p:tav tm="100000">
                                              <p:val>
                                                <p:strVal val="#ppt_x"/>
                                              </p:val>
                                            </p:tav>
                                          </p:tavLst>
                                        </p:anim>
                                        <p:anim calcmode="lin" valueType="num">
                                          <p:cBhvr additive="base">
                                            <p:cTn id="29" dur="1000" fill="hold"/>
                                            <p:tgtEl>
                                              <p:spTgt spid="24"/>
                                            </p:tgtEl>
                                            <p:attrNameLst>
                                              <p:attrName>ppt_y</p:attrName>
                                            </p:attrNameLst>
                                          </p:cBhvr>
                                          <p:tavLst>
                                            <p:tav tm="0">
                                              <p:val>
                                                <p:strVal val="#ppt_y"/>
                                              </p:val>
                                            </p:tav>
                                            <p:tav tm="100000">
                                              <p:val>
                                                <p:strVal val="#ppt_y"/>
                                              </p:val>
                                            </p:tav>
                                          </p:tavLst>
                                        </p:anim>
                                      </p:childTnLst>
                                    </p:cTn>
                                  </p:par>
                                  <p:par>
                                    <p:cTn id="30" presetID="2" presetClass="entr" presetSubtype="2" accel="50000"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1000" fill="hold"/>
                                            <p:tgtEl>
                                              <p:spTgt spid="17"/>
                                            </p:tgtEl>
                                            <p:attrNameLst>
                                              <p:attrName>ppt_x</p:attrName>
                                            </p:attrNameLst>
                                          </p:cBhvr>
                                          <p:tavLst>
                                            <p:tav tm="0">
                                              <p:val>
                                                <p:strVal val="1+#ppt_w/2"/>
                                              </p:val>
                                            </p:tav>
                                            <p:tav tm="100000">
                                              <p:val>
                                                <p:strVal val="#ppt_x"/>
                                              </p:val>
                                            </p:tav>
                                          </p:tavLst>
                                        </p:anim>
                                        <p:anim calcmode="lin" valueType="num">
                                          <p:cBhvr additive="base">
                                            <p:cTn id="33" dur="10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p:cTn id="52" dur="500" fill="hold"/>
                                            <p:tgtEl>
                                              <p:spTgt spid="13"/>
                                            </p:tgtEl>
                                            <p:attrNameLst>
                                              <p:attrName>ppt_w</p:attrName>
                                            </p:attrNameLst>
                                          </p:cBhvr>
                                          <p:tavLst>
                                            <p:tav tm="0">
                                              <p:val>
                                                <p:fltVal val="0"/>
                                              </p:val>
                                            </p:tav>
                                            <p:tav tm="100000">
                                              <p:val>
                                                <p:strVal val="#ppt_w"/>
                                              </p:val>
                                            </p:tav>
                                          </p:tavLst>
                                        </p:anim>
                                        <p:anim calcmode="lin" valueType="num">
                                          <p:cBhvr>
                                            <p:cTn id="53" dur="500" fill="hold"/>
                                            <p:tgtEl>
                                              <p:spTgt spid="13"/>
                                            </p:tgtEl>
                                            <p:attrNameLst>
                                              <p:attrName>ppt_h</p:attrName>
                                            </p:attrNameLst>
                                          </p:cBhvr>
                                          <p:tavLst>
                                            <p:tav tm="0">
                                              <p:val>
                                                <p:fltVal val="0"/>
                                              </p:val>
                                            </p:tav>
                                            <p:tav tm="100000">
                                              <p:val>
                                                <p:strVal val="#ppt_h"/>
                                              </p:val>
                                            </p:tav>
                                          </p:tavLst>
                                        </p:anim>
                                        <p:animEffect transition="in" filter="fade">
                                          <p:cBhvr>
                                            <p:cTn id="54" dur="500"/>
                                            <p:tgtEl>
                                              <p:spTgt spid="13"/>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500" fill="hold"/>
                                            <p:tgtEl>
                                              <p:spTgt spid="14"/>
                                            </p:tgtEl>
                                            <p:attrNameLst>
                                              <p:attrName>ppt_w</p:attrName>
                                            </p:attrNameLst>
                                          </p:cBhvr>
                                          <p:tavLst>
                                            <p:tav tm="0">
                                              <p:val>
                                                <p:fltVal val="0"/>
                                              </p:val>
                                            </p:tav>
                                            <p:tav tm="100000">
                                              <p:val>
                                                <p:strVal val="#ppt_w"/>
                                              </p:val>
                                            </p:tav>
                                          </p:tavLst>
                                        </p:anim>
                                        <p:anim calcmode="lin" valueType="num">
                                          <p:cBhvr>
                                            <p:cTn id="58" dur="500" fill="hold"/>
                                            <p:tgtEl>
                                              <p:spTgt spid="14"/>
                                            </p:tgtEl>
                                            <p:attrNameLst>
                                              <p:attrName>ppt_h</p:attrName>
                                            </p:attrNameLst>
                                          </p:cBhvr>
                                          <p:tavLst>
                                            <p:tav tm="0">
                                              <p:val>
                                                <p:fltVal val="0"/>
                                              </p:val>
                                            </p:tav>
                                            <p:tav tm="100000">
                                              <p:val>
                                                <p:strVal val="#ppt_h"/>
                                              </p:val>
                                            </p:tav>
                                          </p:tavLst>
                                        </p:anim>
                                        <p:animEffect transition="in" filter="fade">
                                          <p:cBhvr>
                                            <p:cTn id="59" dur="500"/>
                                            <p:tgtEl>
                                              <p:spTgt spid="14"/>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p:cTn id="62" dur="500" fill="hold"/>
                                            <p:tgtEl>
                                              <p:spTgt spid="15"/>
                                            </p:tgtEl>
                                            <p:attrNameLst>
                                              <p:attrName>ppt_w</p:attrName>
                                            </p:attrNameLst>
                                          </p:cBhvr>
                                          <p:tavLst>
                                            <p:tav tm="0">
                                              <p:val>
                                                <p:fltVal val="0"/>
                                              </p:val>
                                            </p:tav>
                                            <p:tav tm="100000">
                                              <p:val>
                                                <p:strVal val="#ppt_w"/>
                                              </p:val>
                                            </p:tav>
                                          </p:tavLst>
                                        </p:anim>
                                        <p:anim calcmode="lin" valueType="num">
                                          <p:cBhvr>
                                            <p:cTn id="63" dur="500" fill="hold"/>
                                            <p:tgtEl>
                                              <p:spTgt spid="15"/>
                                            </p:tgtEl>
                                            <p:attrNameLst>
                                              <p:attrName>ppt_h</p:attrName>
                                            </p:attrNameLst>
                                          </p:cBhvr>
                                          <p:tavLst>
                                            <p:tav tm="0">
                                              <p:val>
                                                <p:fltVal val="0"/>
                                              </p:val>
                                            </p:tav>
                                            <p:tav tm="100000">
                                              <p:val>
                                                <p:strVal val="#ppt_h"/>
                                              </p:val>
                                            </p:tav>
                                          </p:tavLst>
                                        </p:anim>
                                        <p:animEffect transition="in" filter="fade">
                                          <p:cBhvr>
                                            <p:cTn id="6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p:bldP spid="11" grpId="0"/>
          <p:bldP spid="12" grpId="0"/>
          <p:bldP spid="13" grpId="0"/>
          <p:bldP spid="14" grpId="0"/>
          <p:bldP spid="15"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3"/>
          </p:nvPr>
        </p:nvSpPr>
        <p:spPr/>
        <p:txBody>
          <a:bodyPr/>
          <a:lstStyle/>
          <a:p>
            <a:r>
              <a:rPr lang="zh-CN" altLang="en-US" dirty="0"/>
              <a:t>危险化学品分类方法</a:t>
            </a:r>
            <a:endParaRPr lang="zh-CN" altLang="en-US" dirty="0"/>
          </a:p>
        </p:txBody>
      </p:sp>
      <p:sp>
        <p:nvSpPr>
          <p:cNvPr id="7" name="灯片编号占位符 6"/>
          <p:cNvSpPr>
            <a:spLocks noGrp="1"/>
          </p:cNvSpPr>
          <p:nvPr>
            <p:ph type="sldNum" sz="quarter" idx="12"/>
          </p:nvPr>
        </p:nvSpPr>
        <p:spPr/>
        <p:txBody>
          <a:bodyPr/>
          <a:lstStyle/>
          <a:p>
            <a:fld id="{E90B57B3-00C1-462E-97B3-2A396444F17F}" type="slidenum">
              <a:rPr lang="zh-CN" altLang="en-US" smtClean="0"/>
            </a:fld>
            <a:endParaRPr lang="zh-CN" altLang="en-US"/>
          </a:p>
        </p:txBody>
      </p:sp>
      <p:pic>
        <p:nvPicPr>
          <p:cNvPr id="8"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306168" y="979158"/>
            <a:ext cx="4939682" cy="5625397"/>
          </a:xfrm>
          <a:prstGeom prst="rect">
            <a:avLst/>
          </a:prstGeom>
        </p:spPr>
      </p:pic>
      <p:sp>
        <p:nvSpPr>
          <p:cNvPr id="9" name="五边形 8"/>
          <p:cNvSpPr/>
          <p:nvPr/>
        </p:nvSpPr>
        <p:spPr>
          <a:xfrm>
            <a:off x="0" y="2757714"/>
            <a:ext cx="5646057" cy="682172"/>
          </a:xfrm>
          <a:prstGeom prst="homePlat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t>检索有关理化、燃爆和毒性数据</a:t>
            </a:r>
            <a:endParaRPr lang="zh-CN" altLang="en-US" sz="2400" b="1" dirty="0"/>
          </a:p>
        </p:txBody>
      </p:sp>
      <p:sp>
        <p:nvSpPr>
          <p:cNvPr id="10" name="五边形 9"/>
          <p:cNvSpPr/>
          <p:nvPr/>
        </p:nvSpPr>
        <p:spPr>
          <a:xfrm>
            <a:off x="-1" y="4583191"/>
            <a:ext cx="5646057" cy="682172"/>
          </a:xfrm>
          <a:prstGeom prst="homePlat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400" b="1" dirty="0"/>
              <a:t>进行健康危害和物理危害的试验</a:t>
            </a:r>
            <a:endParaRPr lang="zh-CN" altLang="zh-CN" sz="2400" b="1"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3"/>
          </p:nvPr>
        </p:nvSpPr>
        <p:spPr>
          <a:xfrm>
            <a:off x="1573779" y="390751"/>
            <a:ext cx="4242821" cy="410467"/>
          </a:xfrm>
        </p:spPr>
        <p:txBody>
          <a:bodyPr>
            <a:normAutofit/>
          </a:bodyPr>
          <a:lstStyle/>
          <a:p>
            <a:r>
              <a:rPr lang="zh-CN" altLang="en-US" dirty="0"/>
              <a:t>化学品包装与贮运应急救援</a:t>
            </a:r>
            <a:endParaRPr lang="zh-CN" altLang="en-US" dirty="0"/>
          </a:p>
        </p:txBody>
      </p:sp>
      <p:sp>
        <p:nvSpPr>
          <p:cNvPr id="3" name="灯片编号占位符 2"/>
          <p:cNvSpPr>
            <a:spLocks noGrp="1"/>
          </p:cNvSpPr>
          <p:nvPr>
            <p:ph type="sldNum" sz="quarter" idx="12"/>
          </p:nvPr>
        </p:nvSpPr>
        <p:spPr/>
        <p:txBody>
          <a:bodyPr/>
          <a:lstStyle/>
          <a:p>
            <a:fld id="{E90B57B3-00C1-462E-97B3-2A396444F17F}" type="slidenum">
              <a:rPr lang="zh-CN" altLang="en-US" smtClean="0"/>
            </a:fld>
            <a:endParaRPr lang="zh-CN" altLang="en-US"/>
          </a:p>
        </p:txBody>
      </p:sp>
      <p:sp>
        <p:nvSpPr>
          <p:cNvPr id="6" name="TextBox 53"/>
          <p:cNvSpPr txBox="1">
            <a:spLocks noChangeAspect="1" noChangeArrowheads="1"/>
          </p:cNvSpPr>
          <p:nvPr/>
        </p:nvSpPr>
        <p:spPr bwMode="auto">
          <a:xfrm>
            <a:off x="1222906" y="1557918"/>
            <a:ext cx="62319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800" b="1" dirty="0">
                <a:solidFill>
                  <a:schemeClr val="accent2">
                    <a:lumMod val="50000"/>
                  </a:schemeClr>
                </a:solidFill>
                <a:latin typeface="微软雅黑" panose="020B0503020204020204" pitchFamily="34" charset="-122"/>
                <a:ea typeface="微软雅黑" panose="020B0503020204020204" pitchFamily="34" charset="-122"/>
              </a:rPr>
              <a:t>化学事故应急救援的基本任务</a:t>
            </a:r>
            <a:endParaRPr lang="zh-CN" altLang="en-US" sz="2800"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7" name="矩形 6"/>
          <p:cNvSpPr/>
          <p:nvPr/>
        </p:nvSpPr>
        <p:spPr>
          <a:xfrm>
            <a:off x="1027644" y="1556331"/>
            <a:ext cx="98425" cy="505643"/>
          </a:xfrm>
          <a:prstGeom prst="rect">
            <a:avLst/>
          </a:prstGeom>
          <a:solidFill>
            <a:schemeClr val="accent2">
              <a:lumMod val="50000"/>
            </a:schemeClr>
          </a:solidFill>
          <a:ln>
            <a:solidFill>
              <a:schemeClr val="accent2">
                <a:lumMod val="50000"/>
              </a:schemeClr>
            </a:solidFill>
          </a:ln>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en-US">
              <a:solidFill>
                <a:srgbClr val="FFC000"/>
              </a:solidFill>
            </a:endParaRPr>
          </a:p>
        </p:txBody>
      </p:sp>
      <p:sp>
        <p:nvSpPr>
          <p:cNvPr id="16" name="Rectangle 6"/>
          <p:cNvSpPr>
            <a:spLocks noChangeArrowheads="1"/>
          </p:cNvSpPr>
          <p:nvPr/>
        </p:nvSpPr>
        <p:spPr bwMode="auto">
          <a:xfrm>
            <a:off x="1222906" y="2273300"/>
            <a:ext cx="5143500" cy="1883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eaLnBrk="0" hangingPunct="0">
              <a:lnSpc>
                <a:spcPct val="150000"/>
              </a:lnSpc>
              <a:buFont typeface="Wingdings" panose="05000000000000000000" pitchFamily="2" charset="2"/>
              <a:buChar char="u"/>
            </a:pPr>
            <a:r>
              <a:rPr lang="zh-CN" altLang="en-US" sz="2000" b="1" dirty="0">
                <a:solidFill>
                  <a:srgbClr val="843C0C"/>
                </a:solidFill>
              </a:rPr>
              <a:t>控制危险源</a:t>
            </a:r>
            <a:endParaRPr lang="zh-CN" altLang="en-US" sz="2000" b="1" dirty="0">
              <a:solidFill>
                <a:srgbClr val="843C0C"/>
              </a:solidFill>
            </a:endParaRPr>
          </a:p>
          <a:p>
            <a:pPr marL="342900" indent="-342900" eaLnBrk="0" hangingPunct="0">
              <a:lnSpc>
                <a:spcPct val="150000"/>
              </a:lnSpc>
              <a:buFont typeface="Wingdings" panose="05000000000000000000" pitchFamily="2" charset="2"/>
              <a:buChar char="u"/>
            </a:pPr>
            <a:r>
              <a:rPr lang="zh-CN" altLang="en-US" sz="2000" b="1" dirty="0">
                <a:solidFill>
                  <a:srgbClr val="843C0C"/>
                </a:solidFill>
              </a:rPr>
              <a:t>抢救受害人员</a:t>
            </a:r>
            <a:endParaRPr lang="zh-CN" altLang="en-US" sz="2000" b="1" dirty="0">
              <a:solidFill>
                <a:srgbClr val="843C0C"/>
              </a:solidFill>
            </a:endParaRPr>
          </a:p>
          <a:p>
            <a:pPr marL="342900" indent="-342900" eaLnBrk="0" hangingPunct="0">
              <a:lnSpc>
                <a:spcPct val="150000"/>
              </a:lnSpc>
              <a:buFont typeface="Wingdings" panose="05000000000000000000" pitchFamily="2" charset="2"/>
              <a:buChar char="u"/>
            </a:pPr>
            <a:r>
              <a:rPr lang="zh-CN" altLang="en-US" sz="2000" b="1" dirty="0">
                <a:solidFill>
                  <a:srgbClr val="843C0C"/>
                </a:solidFill>
              </a:rPr>
              <a:t>指导群众防护，组织群众撤离</a:t>
            </a:r>
            <a:endParaRPr lang="zh-CN" altLang="en-US" sz="2000" b="1" dirty="0">
              <a:solidFill>
                <a:srgbClr val="843C0C"/>
              </a:solidFill>
            </a:endParaRPr>
          </a:p>
          <a:p>
            <a:pPr marL="342900" indent="-342900" eaLnBrk="0" hangingPunct="0">
              <a:lnSpc>
                <a:spcPct val="150000"/>
              </a:lnSpc>
              <a:buFont typeface="Wingdings" panose="05000000000000000000" pitchFamily="2" charset="2"/>
              <a:buChar char="u"/>
            </a:pPr>
            <a:r>
              <a:rPr lang="zh-CN" altLang="en-US" sz="2000" b="1" dirty="0">
                <a:solidFill>
                  <a:srgbClr val="843C0C"/>
                </a:solidFill>
              </a:rPr>
              <a:t>做好现场清消，消除危害后果</a:t>
            </a:r>
            <a:endParaRPr lang="zh-CN" altLang="en-US" sz="2000" b="1" dirty="0">
              <a:solidFill>
                <a:srgbClr val="843C0C"/>
              </a:solidFill>
            </a:endParaRPr>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816600" y="2393536"/>
            <a:ext cx="5901905" cy="391001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00"/>
                                  </p:stCondLst>
                                  <p:iterate type="lt">
                                    <p:tmPct val="10000"/>
                                  </p:iterate>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1+#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par>
                          <p:cTn id="17" fill="hold">
                            <p:stCondLst>
                              <p:cond delay="1800"/>
                            </p:stCondLst>
                            <p:childTnLst>
                              <p:par>
                                <p:cTn id="18" presetID="22" presetClass="entr" presetSubtype="1"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up)">
                                      <p:cBhvr>
                                        <p:cTn id="2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6"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5279" y="1484741"/>
            <a:ext cx="5284399" cy="1179607"/>
          </a:xfrm>
        </p:spPr>
        <p:txBody>
          <a:bodyPr>
            <a:noAutofit/>
          </a:bodyPr>
          <a:lstStyle/>
          <a:p>
            <a:r>
              <a:rPr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7819390" y="4149090"/>
            <a:ext cx="3952240" cy="158432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5" name="图片 4" descr="公众号二维码"/>
          <p:cNvPicPr>
            <a:picLocks noChangeAspect="1"/>
          </p:cNvPicPr>
          <p:nvPr/>
        </p:nvPicPr>
        <p:blipFill>
          <a:blip r:embed="rId3"/>
          <a:stretch>
            <a:fillRect/>
          </a:stretch>
        </p:blipFill>
        <p:spPr>
          <a:xfrm>
            <a:off x="9281795" y="4213215"/>
            <a:ext cx="1188000" cy="1188000"/>
          </a:xfrm>
          <a:prstGeom prst="rect">
            <a:avLst/>
          </a:prstGeom>
        </p:spPr>
      </p:pic>
      <p:sp>
        <p:nvSpPr>
          <p:cNvPr id="2" name="文本框 1"/>
          <p:cNvSpPr txBox="1"/>
          <p:nvPr>
            <p:custDataLst>
              <p:tags r:id="rId4"/>
            </p:custDataLst>
          </p:nvPr>
        </p:nvSpPr>
        <p:spPr>
          <a:xfrm>
            <a:off x="8023718" y="4498587"/>
            <a:ext cx="1257935" cy="86931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40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60685" y="4267191"/>
            <a:ext cx="1106729" cy="1080000"/>
          </a:xfrm>
          <a:prstGeom prst="rect">
            <a:avLst/>
          </a:prstGeom>
        </p:spPr>
      </p:pic>
      <p:sp>
        <p:nvSpPr>
          <p:cNvPr id="7" name="文本框 6"/>
          <p:cNvSpPr txBox="1"/>
          <p:nvPr>
            <p:custDataLst>
              <p:tags r:id="rId6"/>
            </p:custDataLst>
          </p:nvPr>
        </p:nvSpPr>
        <p:spPr>
          <a:xfrm>
            <a:off x="1703961" y="4292843"/>
            <a:ext cx="4020049"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4711" y="2996952"/>
            <a:ext cx="3146425" cy="1048385"/>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8368" y="5401215"/>
            <a:ext cx="936104"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9999" y="5399960"/>
            <a:ext cx="936104"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355660" y="1518240"/>
            <a:ext cx="4486638" cy="4982927"/>
          </a:xfrm>
          <a:prstGeom prst="rect">
            <a:avLst/>
          </a:prstGeom>
        </p:spPr>
      </p:pic>
      <p:sp>
        <p:nvSpPr>
          <p:cNvPr id="4" name="文本占位符 3"/>
          <p:cNvSpPr>
            <a:spLocks noGrp="1"/>
          </p:cNvSpPr>
          <p:nvPr>
            <p:ph type="body" sz="quarter" idx="13"/>
          </p:nvPr>
        </p:nvSpPr>
        <p:spPr/>
        <p:txBody>
          <a:bodyPr/>
          <a:lstStyle/>
          <a:p>
            <a:r>
              <a:rPr lang="zh-CN" altLang="en-US" dirty="0"/>
              <a:t>危险化学品分类</a:t>
            </a:r>
            <a:endParaRPr lang="zh-CN" altLang="en-US" dirty="0"/>
          </a:p>
        </p:txBody>
      </p:sp>
      <p:sp>
        <p:nvSpPr>
          <p:cNvPr id="7" name="Text Box 9"/>
          <p:cNvSpPr txBox="1">
            <a:spLocks noChangeArrowheads="1"/>
          </p:cNvSpPr>
          <p:nvPr/>
        </p:nvSpPr>
        <p:spPr bwMode="auto">
          <a:xfrm>
            <a:off x="1399372" y="1147810"/>
            <a:ext cx="4710907" cy="4570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pPr marL="342900" indent="-342900">
              <a:lnSpc>
                <a:spcPct val="150000"/>
              </a:lnSpc>
              <a:spcBef>
                <a:spcPct val="30000"/>
              </a:spcBef>
              <a:buBlip>
                <a:blip r:embed="rId2"/>
              </a:buBlip>
            </a:pPr>
            <a:r>
              <a:rPr lang="zh-CN" altLang="zh-CN" sz="2400" b="1" dirty="0">
                <a:solidFill>
                  <a:schemeClr val="accent2">
                    <a:lumMod val="50000"/>
                  </a:schemeClr>
                </a:solidFill>
              </a:rPr>
              <a:t>爆炸品</a:t>
            </a:r>
            <a:endParaRPr lang="zh-CN" altLang="zh-CN" sz="2400" b="1" dirty="0">
              <a:solidFill>
                <a:schemeClr val="accent2">
                  <a:lumMod val="50000"/>
                </a:schemeClr>
              </a:solidFill>
            </a:endParaRPr>
          </a:p>
          <a:p>
            <a:pPr marL="342900" indent="-342900">
              <a:lnSpc>
                <a:spcPct val="150000"/>
              </a:lnSpc>
              <a:spcBef>
                <a:spcPct val="30000"/>
              </a:spcBef>
              <a:buBlip>
                <a:blip r:embed="rId2"/>
              </a:buBlip>
            </a:pPr>
            <a:r>
              <a:rPr lang="zh-CN" altLang="zh-CN" sz="2400" b="1" dirty="0">
                <a:solidFill>
                  <a:schemeClr val="accent2">
                    <a:lumMod val="50000"/>
                  </a:schemeClr>
                </a:solidFill>
              </a:rPr>
              <a:t>压缩和液化气体</a:t>
            </a:r>
            <a:endParaRPr lang="zh-CN" altLang="zh-CN" sz="2400" b="1" dirty="0">
              <a:solidFill>
                <a:schemeClr val="accent2">
                  <a:lumMod val="50000"/>
                </a:schemeClr>
              </a:solidFill>
            </a:endParaRPr>
          </a:p>
          <a:p>
            <a:pPr marL="342900" indent="-342900">
              <a:lnSpc>
                <a:spcPct val="150000"/>
              </a:lnSpc>
              <a:spcBef>
                <a:spcPct val="30000"/>
              </a:spcBef>
              <a:buBlip>
                <a:blip r:embed="rId2"/>
              </a:buBlip>
            </a:pPr>
            <a:r>
              <a:rPr lang="zh-CN" altLang="zh-CN" sz="2400" b="1" dirty="0">
                <a:solidFill>
                  <a:schemeClr val="accent2">
                    <a:lumMod val="50000"/>
                  </a:schemeClr>
                </a:solidFill>
              </a:rPr>
              <a:t>易燃物品和遇湿易燃物品</a:t>
            </a:r>
            <a:endParaRPr lang="zh-CN" altLang="zh-CN" sz="2400" b="1" dirty="0">
              <a:solidFill>
                <a:schemeClr val="accent2">
                  <a:lumMod val="50000"/>
                </a:schemeClr>
              </a:solidFill>
            </a:endParaRPr>
          </a:p>
          <a:p>
            <a:pPr marL="342900" indent="-342900">
              <a:lnSpc>
                <a:spcPct val="150000"/>
              </a:lnSpc>
              <a:spcBef>
                <a:spcPct val="30000"/>
              </a:spcBef>
              <a:buBlip>
                <a:blip r:embed="rId2"/>
              </a:buBlip>
            </a:pPr>
            <a:r>
              <a:rPr lang="zh-CN" altLang="zh-CN" sz="2400" b="1" dirty="0">
                <a:solidFill>
                  <a:schemeClr val="accent2">
                    <a:lumMod val="50000"/>
                  </a:schemeClr>
                </a:solidFill>
              </a:rPr>
              <a:t>氧化剂和有机过氧化物</a:t>
            </a:r>
            <a:endParaRPr lang="zh-CN" altLang="zh-CN" sz="2400" b="1" dirty="0">
              <a:solidFill>
                <a:schemeClr val="accent2">
                  <a:lumMod val="50000"/>
                </a:schemeClr>
              </a:solidFill>
            </a:endParaRPr>
          </a:p>
          <a:p>
            <a:pPr marL="342900" indent="-342900">
              <a:lnSpc>
                <a:spcPct val="150000"/>
              </a:lnSpc>
              <a:spcBef>
                <a:spcPct val="30000"/>
              </a:spcBef>
              <a:buBlip>
                <a:blip r:embed="rId2"/>
              </a:buBlip>
            </a:pPr>
            <a:r>
              <a:rPr lang="zh-CN" altLang="zh-CN" sz="2400" b="1" dirty="0">
                <a:solidFill>
                  <a:schemeClr val="accent2">
                    <a:lumMod val="50000"/>
                  </a:schemeClr>
                </a:solidFill>
              </a:rPr>
              <a:t>毒害品</a:t>
            </a:r>
            <a:endParaRPr lang="zh-CN" altLang="zh-CN" sz="2400" b="1" dirty="0">
              <a:solidFill>
                <a:schemeClr val="accent2">
                  <a:lumMod val="50000"/>
                </a:schemeClr>
              </a:solidFill>
            </a:endParaRPr>
          </a:p>
          <a:p>
            <a:pPr marL="342900" indent="-342900">
              <a:lnSpc>
                <a:spcPct val="150000"/>
              </a:lnSpc>
              <a:spcBef>
                <a:spcPct val="30000"/>
              </a:spcBef>
              <a:buBlip>
                <a:blip r:embed="rId2"/>
              </a:buBlip>
            </a:pPr>
            <a:r>
              <a:rPr lang="zh-CN" altLang="zh-CN" sz="2400" b="1" dirty="0">
                <a:solidFill>
                  <a:schemeClr val="accent2">
                    <a:lumMod val="50000"/>
                  </a:schemeClr>
                </a:solidFill>
              </a:rPr>
              <a:t>放射性物品</a:t>
            </a:r>
            <a:endParaRPr lang="zh-CN" altLang="zh-CN" sz="2400" b="1" dirty="0">
              <a:solidFill>
                <a:schemeClr val="accent2">
                  <a:lumMod val="50000"/>
                </a:schemeClr>
              </a:solidFill>
            </a:endParaRPr>
          </a:p>
          <a:p>
            <a:pPr marL="342900" indent="-342900">
              <a:lnSpc>
                <a:spcPct val="150000"/>
              </a:lnSpc>
              <a:spcBef>
                <a:spcPct val="30000"/>
              </a:spcBef>
              <a:buBlip>
                <a:blip r:embed="rId2"/>
              </a:buBlip>
            </a:pPr>
            <a:r>
              <a:rPr lang="zh-CN" altLang="zh-CN" sz="2400" b="1" dirty="0">
                <a:solidFill>
                  <a:schemeClr val="accent2">
                    <a:lumMod val="50000"/>
                  </a:schemeClr>
                </a:solidFill>
              </a:rPr>
              <a:t>腐蚀品</a:t>
            </a:r>
            <a:endParaRPr lang="zh-CN" altLang="zh-CN" sz="2400" b="1" dirty="0">
              <a:solidFill>
                <a:schemeClr val="accent2">
                  <a:lumMod val="50000"/>
                </a:schemeClr>
              </a:solidFill>
            </a:endParaRPr>
          </a:p>
        </p:txBody>
      </p:sp>
      <p:sp>
        <p:nvSpPr>
          <p:cNvPr id="2" name="灯片编号占位符 1"/>
          <p:cNvSpPr>
            <a:spLocks noGrp="1"/>
          </p:cNvSpPr>
          <p:nvPr>
            <p:ph type="sldNum" sz="quarter" idx="12"/>
          </p:nvPr>
        </p:nvSpPr>
        <p:spPr/>
        <p:txBody>
          <a:bodyPr/>
          <a:lstStyle/>
          <a:p>
            <a:fld id="{E90B57B3-00C1-462E-97B3-2A396444F17F}" type="slidenum">
              <a:rPr lang="zh-CN" altLang="en-US" smtClean="0"/>
            </a:fld>
            <a:endParaRPr lang="zh-CN" altLang="en-US"/>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93931" y="3923692"/>
            <a:ext cx="2498069" cy="2333562"/>
          </a:xfrm>
          <a:prstGeom prst="rect">
            <a:avLst/>
          </a:prstGeom>
        </p:spPr>
      </p:pic>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7200" y="1875073"/>
            <a:ext cx="1780400" cy="15578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39" presetClass="entr" presetSubtype="0" accel="100000" fill="hold" nodeType="after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 calcmode="lin" valueType="num">
                                      <p:cBhvr>
                                        <p:cTn id="23" dur="500" fill="hold"/>
                                        <p:tgtEl>
                                          <p:spTgt spid="7">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7">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7">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39" presetClass="entr" presetSubtype="0" accel="100000" fill="hold" nodeType="afterEffect">
                                  <p:stCondLst>
                                    <p:cond delay="0"/>
                                  </p:stCondLst>
                                  <p:childTnLst>
                                    <p:set>
                                      <p:cBhvr>
                                        <p:cTn id="29" dur="1" fill="hold">
                                          <p:stCondLst>
                                            <p:cond delay="0"/>
                                          </p:stCondLst>
                                        </p:cTn>
                                        <p:tgtEl>
                                          <p:spTgt spid="7">
                                            <p:txEl>
                                              <p:pRg st="1" end="1"/>
                                            </p:txEl>
                                          </p:spTgt>
                                        </p:tgtEl>
                                        <p:attrNameLst>
                                          <p:attrName>style.visibility</p:attrName>
                                        </p:attrNameLst>
                                      </p:cBhvr>
                                      <p:to>
                                        <p:strVal val="visible"/>
                                      </p:to>
                                    </p:set>
                                    <p:anim calcmode="lin" valueType="num">
                                      <p:cBhvr>
                                        <p:cTn id="30" dur="500" fill="hold"/>
                                        <p:tgtEl>
                                          <p:spTgt spid="7">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1" dur="500" fill="hold"/>
                                        <p:tgtEl>
                                          <p:spTgt spid="7">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2" dur="500" fill="hold"/>
                                        <p:tgtEl>
                                          <p:spTgt spid="7">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33"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par>
                          <p:cTn id="34" fill="hold">
                            <p:stCondLst>
                              <p:cond delay="2000"/>
                            </p:stCondLst>
                            <p:childTnLst>
                              <p:par>
                                <p:cTn id="35" presetID="39" presetClass="entr" presetSubtype="0" accel="100000" fill="hold" nodeType="after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anim calcmode="lin" valueType="num">
                                      <p:cBhvr>
                                        <p:cTn id="37" dur="500" fill="hold"/>
                                        <p:tgtEl>
                                          <p:spTgt spid="7">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8" dur="500" fill="hold"/>
                                        <p:tgtEl>
                                          <p:spTgt spid="7">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9" dur="500" fill="hold"/>
                                        <p:tgtEl>
                                          <p:spTgt spid="7">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40"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par>
                          <p:cTn id="41" fill="hold">
                            <p:stCondLst>
                              <p:cond delay="2500"/>
                            </p:stCondLst>
                            <p:childTnLst>
                              <p:par>
                                <p:cTn id="42" presetID="39" presetClass="entr" presetSubtype="0" accel="100000" fill="hold" nodeType="afterEffect">
                                  <p:stCondLst>
                                    <p:cond delay="0"/>
                                  </p:stCondLst>
                                  <p:childTnLst>
                                    <p:set>
                                      <p:cBhvr>
                                        <p:cTn id="43" dur="1" fill="hold">
                                          <p:stCondLst>
                                            <p:cond delay="0"/>
                                          </p:stCondLst>
                                        </p:cTn>
                                        <p:tgtEl>
                                          <p:spTgt spid="7">
                                            <p:txEl>
                                              <p:pRg st="3" end="3"/>
                                            </p:txEl>
                                          </p:spTgt>
                                        </p:tgtEl>
                                        <p:attrNameLst>
                                          <p:attrName>style.visibility</p:attrName>
                                        </p:attrNameLst>
                                      </p:cBhvr>
                                      <p:to>
                                        <p:strVal val="visible"/>
                                      </p:to>
                                    </p:set>
                                    <p:anim calcmode="lin" valueType="num">
                                      <p:cBhvr>
                                        <p:cTn id="44" dur="500" fill="hold"/>
                                        <p:tgtEl>
                                          <p:spTgt spid="7">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5" dur="500" fill="hold"/>
                                        <p:tgtEl>
                                          <p:spTgt spid="7">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6" dur="500" fill="hold"/>
                                        <p:tgtEl>
                                          <p:spTgt spid="7">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47"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par>
                          <p:cTn id="48" fill="hold">
                            <p:stCondLst>
                              <p:cond delay="3000"/>
                            </p:stCondLst>
                            <p:childTnLst>
                              <p:par>
                                <p:cTn id="49" presetID="39" presetClass="entr" presetSubtype="0" accel="100000" fill="hold" nodeType="afterEffect">
                                  <p:stCondLst>
                                    <p:cond delay="0"/>
                                  </p:stCondLst>
                                  <p:childTnLst>
                                    <p:set>
                                      <p:cBhvr>
                                        <p:cTn id="50" dur="1" fill="hold">
                                          <p:stCondLst>
                                            <p:cond delay="0"/>
                                          </p:stCondLst>
                                        </p:cTn>
                                        <p:tgtEl>
                                          <p:spTgt spid="7">
                                            <p:txEl>
                                              <p:pRg st="4" end="4"/>
                                            </p:txEl>
                                          </p:spTgt>
                                        </p:tgtEl>
                                        <p:attrNameLst>
                                          <p:attrName>style.visibility</p:attrName>
                                        </p:attrNameLst>
                                      </p:cBhvr>
                                      <p:to>
                                        <p:strVal val="visible"/>
                                      </p:to>
                                    </p:set>
                                    <p:anim calcmode="lin" valueType="num">
                                      <p:cBhvr>
                                        <p:cTn id="51" dur="500" fill="hold"/>
                                        <p:tgtEl>
                                          <p:spTgt spid="7">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2" dur="500" fill="hold"/>
                                        <p:tgtEl>
                                          <p:spTgt spid="7">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3" dur="500" fill="hold"/>
                                        <p:tgtEl>
                                          <p:spTgt spid="7">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54" dur="5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39" presetClass="entr" presetSubtype="0" accel="100000" fill="hold" nodeType="afterEffect">
                                  <p:stCondLst>
                                    <p:cond delay="0"/>
                                  </p:stCondLst>
                                  <p:childTnLst>
                                    <p:set>
                                      <p:cBhvr>
                                        <p:cTn id="57" dur="1" fill="hold">
                                          <p:stCondLst>
                                            <p:cond delay="0"/>
                                          </p:stCondLst>
                                        </p:cTn>
                                        <p:tgtEl>
                                          <p:spTgt spid="7">
                                            <p:txEl>
                                              <p:pRg st="5" end="5"/>
                                            </p:txEl>
                                          </p:spTgt>
                                        </p:tgtEl>
                                        <p:attrNameLst>
                                          <p:attrName>style.visibility</p:attrName>
                                        </p:attrNameLst>
                                      </p:cBhvr>
                                      <p:to>
                                        <p:strVal val="visible"/>
                                      </p:to>
                                    </p:set>
                                    <p:anim calcmode="lin" valueType="num">
                                      <p:cBhvr>
                                        <p:cTn id="58" dur="500" fill="hold"/>
                                        <p:tgtEl>
                                          <p:spTgt spid="7">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9" dur="500" fill="hold"/>
                                        <p:tgtEl>
                                          <p:spTgt spid="7">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0" dur="500" fill="hold"/>
                                        <p:tgtEl>
                                          <p:spTgt spid="7">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61" dur="500" fill="hold"/>
                                        <p:tgtEl>
                                          <p:spTgt spid="7">
                                            <p:txEl>
                                              <p:pRg st="5" end="5"/>
                                            </p:txEl>
                                          </p:spTgt>
                                        </p:tgtEl>
                                        <p:attrNameLst>
                                          <p:attrName>ppt_y</p:attrName>
                                        </p:attrNameLst>
                                      </p:cBhvr>
                                      <p:tavLst>
                                        <p:tav tm="0">
                                          <p:val>
                                            <p:strVal val="#ppt_y"/>
                                          </p:val>
                                        </p:tav>
                                        <p:tav tm="100000">
                                          <p:val>
                                            <p:strVal val="#ppt_y"/>
                                          </p:val>
                                        </p:tav>
                                      </p:tavLst>
                                    </p:anim>
                                  </p:childTnLst>
                                </p:cTn>
                              </p:par>
                            </p:childTnLst>
                          </p:cTn>
                        </p:par>
                        <p:par>
                          <p:cTn id="62" fill="hold">
                            <p:stCondLst>
                              <p:cond delay="4000"/>
                            </p:stCondLst>
                            <p:childTnLst>
                              <p:par>
                                <p:cTn id="63" presetID="39" presetClass="entr" presetSubtype="0" accel="100000" fill="hold" nodeType="afterEffect">
                                  <p:stCondLst>
                                    <p:cond delay="0"/>
                                  </p:stCondLst>
                                  <p:childTnLst>
                                    <p:set>
                                      <p:cBhvr>
                                        <p:cTn id="64" dur="1" fill="hold">
                                          <p:stCondLst>
                                            <p:cond delay="0"/>
                                          </p:stCondLst>
                                        </p:cTn>
                                        <p:tgtEl>
                                          <p:spTgt spid="7">
                                            <p:txEl>
                                              <p:pRg st="6" end="6"/>
                                            </p:txEl>
                                          </p:spTgt>
                                        </p:tgtEl>
                                        <p:attrNameLst>
                                          <p:attrName>style.visibility</p:attrName>
                                        </p:attrNameLst>
                                      </p:cBhvr>
                                      <p:to>
                                        <p:strVal val="visible"/>
                                      </p:to>
                                    </p:set>
                                    <p:anim calcmode="lin" valueType="num">
                                      <p:cBhvr>
                                        <p:cTn id="65" dur="500" fill="hold"/>
                                        <p:tgtEl>
                                          <p:spTgt spid="7">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6" dur="500" fill="hold"/>
                                        <p:tgtEl>
                                          <p:spTgt spid="7">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7" dur="500" fill="hold"/>
                                        <p:tgtEl>
                                          <p:spTgt spid="7">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68" dur="500" fill="hold"/>
                                        <p:tgtEl>
                                          <p:spTgt spid="7">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12.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3.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4.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xml><?xml version="1.0" encoding="utf-8"?>
<p:tagLst xmlns:p="http://schemas.openxmlformats.org/presentationml/2006/main">
  <p:tag name="KSO_WM_SPECIAL_SOURCE" val="bdnull"/>
</p:tagLst>
</file>

<file path=ppt/tags/tag17.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8.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9.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0.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21.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22.xml><?xml version="1.0" encoding="utf-8"?>
<p:tagLst xmlns:p="http://schemas.openxmlformats.org/presentationml/2006/main">
  <p:tag name="commondata" val="eyJoZGlkIjoiZTVlNmE2ZmI1ZjYwNzY0MzcxMzc3ZmQ0YThkN2JhMWY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heme/theme1.xml><?xml version="1.0" encoding="utf-8"?>
<a:theme xmlns:a="http://schemas.openxmlformats.org/drawingml/2006/main" name="博富特">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3">
      <a:majorFont>
        <a:latin typeface="微软雅黑"/>
        <a:ea typeface="微软雅黑"/>
        <a:cs typeface=""/>
      </a:majorFont>
      <a:minorFont>
        <a:latin typeface="Impact"/>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7910</Words>
  <Application>WPS 演示</Application>
  <PresentationFormat>宽屏</PresentationFormat>
  <Paragraphs>940</Paragraphs>
  <Slides>81</Slides>
  <Notes>79</Notes>
  <HiddenSlides>0</HiddenSlides>
  <MMClips>0</MMClips>
  <ScaleCrop>false</ScaleCrop>
  <HeadingPairs>
    <vt:vector size="8" baseType="variant">
      <vt:variant>
        <vt:lpstr>已用的字体</vt:lpstr>
      </vt:variant>
      <vt:variant>
        <vt:i4>12</vt:i4>
      </vt:variant>
      <vt:variant>
        <vt:lpstr>主题</vt:lpstr>
      </vt:variant>
      <vt:variant>
        <vt:i4>1</vt:i4>
      </vt:variant>
      <vt:variant>
        <vt:lpstr>嵌入 OLE 服务器</vt:lpstr>
      </vt:variant>
      <vt:variant>
        <vt:i4>0</vt:i4>
      </vt:variant>
      <vt:variant>
        <vt:lpstr>幻灯片标题</vt:lpstr>
      </vt:variant>
      <vt:variant>
        <vt:i4>81</vt:i4>
      </vt:variant>
    </vt:vector>
  </HeadingPairs>
  <TitlesOfParts>
    <vt:vector size="94" baseType="lpstr">
      <vt:lpstr>Arial</vt:lpstr>
      <vt:lpstr>宋体</vt:lpstr>
      <vt:lpstr>Wingdings</vt:lpstr>
      <vt:lpstr>微软雅黑</vt:lpstr>
      <vt:lpstr>Calibri</vt:lpstr>
      <vt:lpstr>Impact</vt:lpstr>
      <vt:lpstr>Arial Unicode MS</vt:lpstr>
      <vt:lpstr>Times New Roman</vt:lpstr>
      <vt:lpstr>Switzerland</vt:lpstr>
      <vt:lpstr>楷体</vt:lpstr>
      <vt:lpstr>汉仪旗黑-85S</vt:lpstr>
      <vt:lpstr>黑体</vt:lpstr>
      <vt:lpstr>博富特</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www.33ppt.com</dc:title>
  <dc:creator>www.33ppt.com</dc:creator>
  <cp:keywords>www.33ppt.com</cp:keywords>
  <dc:description>www.33ppt.com</dc:description>
  <dc:subject>www.33ppt.com</dc:subject>
  <cp:category>www.33ppt.com</cp:category>
  <cp:lastModifiedBy>little fairy</cp:lastModifiedBy>
  <cp:revision>9</cp:revision>
  <dcterms:created xsi:type="dcterms:W3CDTF">2017-05-10T07:29:00Z</dcterms:created>
  <dcterms:modified xsi:type="dcterms:W3CDTF">2024-03-27T08:40:51Z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ADE9E38A5F52408685578F073339E7C1_13</vt:lpwstr>
  </property>
</Properties>
</file>