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67"/>
  </p:handoutMasterIdLst>
  <p:sldIdLst>
    <p:sldId id="256" r:id="rId3"/>
    <p:sldId id="724" r:id="rId5"/>
    <p:sldId id="640" r:id="rId6"/>
    <p:sldId id="636" r:id="rId7"/>
    <p:sldId id="631" r:id="rId8"/>
    <p:sldId id="641" r:id="rId9"/>
    <p:sldId id="637" r:id="rId10"/>
    <p:sldId id="639" r:id="rId11"/>
    <p:sldId id="638" r:id="rId12"/>
    <p:sldId id="642" r:id="rId13"/>
    <p:sldId id="643" r:id="rId14"/>
    <p:sldId id="635" r:id="rId15"/>
    <p:sldId id="644" r:id="rId16"/>
    <p:sldId id="645" r:id="rId17"/>
    <p:sldId id="650" r:id="rId18"/>
    <p:sldId id="677" r:id="rId19"/>
    <p:sldId id="651" r:id="rId20"/>
    <p:sldId id="646" r:id="rId21"/>
    <p:sldId id="675" r:id="rId22"/>
    <p:sldId id="648" r:id="rId23"/>
    <p:sldId id="652" r:id="rId24"/>
    <p:sldId id="676" r:id="rId25"/>
    <p:sldId id="647" r:id="rId26"/>
    <p:sldId id="649" r:id="rId27"/>
    <p:sldId id="659" r:id="rId28"/>
    <p:sldId id="653" r:id="rId29"/>
    <p:sldId id="654" r:id="rId30"/>
    <p:sldId id="655" r:id="rId31"/>
    <p:sldId id="656" r:id="rId32"/>
    <p:sldId id="657" r:id="rId33"/>
    <p:sldId id="658" r:id="rId34"/>
    <p:sldId id="661" r:id="rId35"/>
    <p:sldId id="662" r:id="rId36"/>
    <p:sldId id="664" r:id="rId37"/>
    <p:sldId id="667" r:id="rId38"/>
    <p:sldId id="663" r:id="rId39"/>
    <p:sldId id="672" r:id="rId40"/>
    <p:sldId id="660" r:id="rId41"/>
    <p:sldId id="668" r:id="rId42"/>
    <p:sldId id="669" r:id="rId43"/>
    <p:sldId id="678" r:id="rId44"/>
    <p:sldId id="670" r:id="rId45"/>
    <p:sldId id="679" r:id="rId46"/>
    <p:sldId id="671" r:id="rId47"/>
    <p:sldId id="674" r:id="rId48"/>
    <p:sldId id="680" r:id="rId49"/>
    <p:sldId id="683" r:id="rId50"/>
    <p:sldId id="673" r:id="rId51"/>
    <p:sldId id="685" r:id="rId52"/>
    <p:sldId id="687" r:id="rId53"/>
    <p:sldId id="688" r:id="rId54"/>
    <p:sldId id="689" r:id="rId55"/>
    <p:sldId id="691" r:id="rId56"/>
    <p:sldId id="690" r:id="rId57"/>
    <p:sldId id="692" r:id="rId58"/>
    <p:sldId id="693" r:id="rId59"/>
    <p:sldId id="694" r:id="rId60"/>
    <p:sldId id="695" r:id="rId61"/>
    <p:sldId id="696" r:id="rId62"/>
    <p:sldId id="681" r:id="rId63"/>
    <p:sldId id="682" r:id="rId64"/>
    <p:sldId id="684" r:id="rId65"/>
    <p:sldId id="726" r:id="rId66"/>
  </p:sldIdLst>
  <p:sldSz cx="12192000" cy="6858000"/>
  <p:notesSz cx="7102475" cy="10234930"/>
  <p:custDataLst>
    <p:tags r:id="rId72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4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6600"/>
    <a:srgbClr val="33CAFF"/>
    <a:srgbClr val="009900"/>
    <a:srgbClr val="FFFF99"/>
    <a:srgbClr val="DDDDDD"/>
    <a:srgbClr val="952B95"/>
    <a:srgbClr val="0066FF"/>
    <a:srgbClr val="BB0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015"/>
    <p:restoredTop sz="99635"/>
  </p:normalViewPr>
  <p:slideViewPr>
    <p:cSldViewPr showGuides="1">
      <p:cViewPr varScale="1">
        <p:scale>
          <a:sx n="103" d="100"/>
          <a:sy n="103" d="100"/>
        </p:scale>
        <p:origin x="90" y="3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2" Type="http://schemas.openxmlformats.org/officeDocument/2006/relationships/tags" Target="tags/tag19.xml"/><Relationship Id="rId71" Type="http://schemas.openxmlformats.org/officeDocument/2006/relationships/commentAuthors" Target="commentAuthors.xml"/><Relationship Id="rId70" Type="http://schemas.openxmlformats.org/officeDocument/2006/relationships/tableStyles" Target="tableStyles.xml"/><Relationship Id="rId7" Type="http://schemas.openxmlformats.org/officeDocument/2006/relationships/slide" Target="slides/slide4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97D66-081F-4B8E-8D88-9B80BECC25D3}" type="doc">
      <dgm:prSet loTypeId="urn:microsoft.com/office/officeart/2005/8/layout/arrow2#1" loCatId="process" qsTypeId="urn:microsoft.com/office/officeart/2005/8/quickstyle/simple1#1" qsCatId="simple" csTypeId="urn:microsoft.com/office/officeart/2005/8/colors/accent1_2#1" csCatId="accent1" phldr="1"/>
      <dgm:spPr/>
    </dgm:pt>
    <dgm:pt modelId="{C938FCCA-F88E-4CB7-814A-9D9A4A438DEA}">
      <dgm:prSet phldrT="[文本]"/>
      <dgm:spPr/>
      <dgm:t>
        <a:bodyPr/>
        <a:lstStyle/>
        <a:p>
          <a:r>
            <a:rPr lang="zh-CN" altLang="en-US" dirty="0" smtClean="0"/>
            <a:t>不胜任工作</a:t>
          </a:r>
          <a:endParaRPr lang="zh-CN" altLang="en-US" dirty="0"/>
        </a:p>
      </dgm:t>
    </dgm:pt>
    <dgm:pt modelId="{B0A5BEA6-71A9-4C44-BAB3-61CF957105D9}" cxnId="{1EAF0A43-6DF7-47D1-8D2B-0F028D14F3FD}" type="parTrans">
      <dgm:prSet/>
      <dgm:spPr/>
      <dgm:t>
        <a:bodyPr/>
        <a:lstStyle/>
        <a:p>
          <a:endParaRPr lang="zh-CN" altLang="en-US"/>
        </a:p>
      </dgm:t>
    </dgm:pt>
    <dgm:pt modelId="{9DEBD872-2C1C-40FA-B6BA-EDC4DB550264}" cxnId="{1EAF0A43-6DF7-47D1-8D2B-0F028D14F3FD}" type="sibTrans">
      <dgm:prSet/>
      <dgm:spPr/>
      <dgm:t>
        <a:bodyPr/>
        <a:lstStyle/>
        <a:p>
          <a:endParaRPr lang="zh-CN" altLang="en-US"/>
        </a:p>
      </dgm:t>
    </dgm:pt>
    <dgm:pt modelId="{0AD1B6A8-E624-4BEE-89FE-8B00A2B7A009}">
      <dgm:prSet phldrT="[文本]"/>
      <dgm:spPr/>
      <dgm:t>
        <a:bodyPr/>
        <a:lstStyle/>
        <a:p>
          <a:r>
            <a:rPr lang="zh-CN" altLang="en-US" dirty="0" smtClean="0"/>
            <a:t>胜任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工作</a:t>
          </a:r>
          <a:endParaRPr lang="zh-CN" altLang="en-US" dirty="0"/>
        </a:p>
      </dgm:t>
    </dgm:pt>
    <dgm:pt modelId="{D8F31AAA-538C-45A6-A4D7-A2403BD7CFA5}" cxnId="{F7656E5C-7A7B-4A76-9E59-D2C3FA238102}" type="parTrans">
      <dgm:prSet/>
      <dgm:spPr/>
      <dgm:t>
        <a:bodyPr/>
        <a:lstStyle/>
        <a:p>
          <a:endParaRPr lang="zh-CN" altLang="en-US"/>
        </a:p>
      </dgm:t>
    </dgm:pt>
    <dgm:pt modelId="{6B00E3F8-BAE6-4AF4-AF9C-CCC438CBD123}" cxnId="{F7656E5C-7A7B-4A76-9E59-D2C3FA238102}" type="sibTrans">
      <dgm:prSet/>
      <dgm:spPr/>
      <dgm:t>
        <a:bodyPr/>
        <a:lstStyle/>
        <a:p>
          <a:endParaRPr lang="zh-CN" altLang="en-US"/>
        </a:p>
      </dgm:t>
    </dgm:pt>
    <dgm:pt modelId="{64C34BCF-01C1-4CC5-84BE-EFFCE352B9BF}">
      <dgm:prSet phldrT="[文本]"/>
      <dgm:spPr/>
      <dgm:t>
        <a:bodyPr/>
        <a:lstStyle/>
        <a:p>
          <a:r>
            <a:rPr lang="zh-CN" altLang="en-US" dirty="0" smtClean="0"/>
            <a:t>影响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他人</a:t>
          </a:r>
          <a:endParaRPr lang="zh-CN" altLang="en-US" dirty="0"/>
        </a:p>
      </dgm:t>
    </dgm:pt>
    <dgm:pt modelId="{DEECADB0-7A5C-4CA3-8F2F-88535C3D0E35}" cxnId="{0BB626E9-DD63-42E4-AE79-3634EA3D3706}" type="parTrans">
      <dgm:prSet/>
      <dgm:spPr/>
      <dgm:t>
        <a:bodyPr/>
        <a:lstStyle/>
        <a:p>
          <a:endParaRPr lang="zh-CN" altLang="en-US"/>
        </a:p>
      </dgm:t>
    </dgm:pt>
    <dgm:pt modelId="{DFBCE766-B186-41E2-87F3-8BAEE7800E81}" cxnId="{0BB626E9-DD63-42E4-AE79-3634EA3D3706}" type="sibTrans">
      <dgm:prSet/>
      <dgm:spPr/>
      <dgm:t>
        <a:bodyPr/>
        <a:lstStyle/>
        <a:p>
          <a:endParaRPr lang="zh-CN" altLang="en-US"/>
        </a:p>
      </dgm:t>
    </dgm:pt>
    <dgm:pt modelId="{B3F02009-BFAF-4561-9955-62939E625DDF}">
      <dgm:prSet phldrT="[文本]"/>
      <dgm:spPr/>
      <dgm:t>
        <a:bodyPr/>
        <a:lstStyle/>
        <a:p>
          <a:r>
            <a:rPr lang="zh-CN" altLang="en-US" dirty="0" smtClean="0"/>
            <a:t>影响</a:t>
          </a:r>
          <a:r>
            <a:rPr lang="en-US" altLang="zh-CN" dirty="0" smtClean="0"/>
            <a:t/>
          </a:r>
          <a:br>
            <a:rPr lang="en-US" altLang="zh-CN" dirty="0" smtClean="0"/>
          </a:br>
          <a:r>
            <a:rPr lang="zh-CN" altLang="en-US" dirty="0" smtClean="0"/>
            <a:t>组织</a:t>
          </a:r>
          <a:endParaRPr lang="zh-CN" altLang="en-US" dirty="0"/>
        </a:p>
      </dgm:t>
    </dgm:pt>
    <dgm:pt modelId="{ED75BE50-6727-4536-B8D3-CFC63CD51077}" cxnId="{8655BB2A-A089-4F29-A8B5-04DB3AAC92CC}" type="parTrans">
      <dgm:prSet/>
      <dgm:spPr/>
      <dgm:t>
        <a:bodyPr/>
        <a:lstStyle/>
        <a:p>
          <a:endParaRPr lang="zh-CN" altLang="en-US"/>
        </a:p>
      </dgm:t>
    </dgm:pt>
    <dgm:pt modelId="{FAA506E1-1E55-4500-A135-A16E8B87BA9A}" cxnId="{8655BB2A-A089-4F29-A8B5-04DB3AAC92CC}" type="sibTrans">
      <dgm:prSet/>
      <dgm:spPr/>
      <dgm:t>
        <a:bodyPr/>
        <a:lstStyle/>
        <a:p>
          <a:endParaRPr lang="zh-CN" altLang="en-US"/>
        </a:p>
      </dgm:t>
    </dgm:pt>
    <dgm:pt modelId="{DF39C27B-37EA-4364-934C-98837AEE7614}" type="pres">
      <dgm:prSet presAssocID="{FF897D66-081F-4B8E-8D88-9B80BECC25D3}" presName="arrowDiagram" presStyleCnt="0">
        <dgm:presLayoutVars>
          <dgm:chMax val="5"/>
          <dgm:dir/>
          <dgm:resizeHandles val="exact"/>
        </dgm:presLayoutVars>
      </dgm:prSet>
      <dgm:spPr/>
    </dgm:pt>
    <dgm:pt modelId="{5A45CA7E-F135-49A9-9EA6-8B3BB6102C08}" type="pres">
      <dgm:prSet presAssocID="{FF897D66-081F-4B8E-8D88-9B80BECC25D3}" presName="arrow" presStyleLbl="bgShp" presStyleIdx="0" presStyleCnt="1" custScaleX="118825" custLinFactNeighborX="1415" custLinFactNeighborY="8637"/>
      <dgm:spPr/>
    </dgm:pt>
    <dgm:pt modelId="{17C571C3-866E-4749-BBB3-83016824A08D}" type="pres">
      <dgm:prSet presAssocID="{FF897D66-081F-4B8E-8D88-9B80BECC25D3}" presName="arrowDiagram4" presStyleCnt="0"/>
      <dgm:spPr/>
    </dgm:pt>
    <dgm:pt modelId="{F054A97F-72F1-4952-8127-E3DD73A36E89}" type="pres">
      <dgm:prSet presAssocID="{C938FCCA-F88E-4CB7-814A-9D9A4A438DEA}" presName="bullet4a" presStyleLbl="node1" presStyleIdx="0" presStyleCnt="4" custLinFactY="-35338" custLinFactNeighborX="-56366" custLinFactNeighborY="-100000"/>
      <dgm:spPr/>
    </dgm:pt>
    <dgm:pt modelId="{079BA9B6-E1A5-43B7-A3E2-1EBC6B80E701}" type="pres">
      <dgm:prSet presAssocID="{C938FCCA-F88E-4CB7-814A-9D9A4A438DEA}" presName="textBox4a" presStyleLbl="revTx" presStyleIdx="0" presStyleCnt="4" custScaleY="83822" custLinFactNeighborX="-36076" custLinFactNeighborY="808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7D69B6-1657-4429-B83A-BD250749770C}" type="pres">
      <dgm:prSet presAssocID="{0AD1B6A8-E624-4BEE-89FE-8B00A2B7A009}" presName="bullet4b" presStyleLbl="node1" presStyleIdx="1" presStyleCnt="4" custLinFactNeighborX="10303" custLinFactNeighborY="4943"/>
      <dgm:spPr/>
    </dgm:pt>
    <dgm:pt modelId="{2E28EE47-64EE-49A0-995B-7E946C82BAC2}" type="pres">
      <dgm:prSet presAssocID="{0AD1B6A8-E624-4BEE-89FE-8B00A2B7A009}" presName="textBox4b" presStyleLbl="revTx" presStyleIdx="1" presStyleCnt="4" custScaleY="77790" custLinFactNeighborX="-6875" custLinFactNeighborY="426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5E15C8-7035-4705-BA16-2095363F9A6C}" type="pres">
      <dgm:prSet presAssocID="{64C34BCF-01C1-4CC5-84BE-EFFCE352B9BF}" presName="bullet4c" presStyleLbl="node1" presStyleIdx="2" presStyleCnt="4" custLinFactNeighborX="70797" custLinFactNeighborY="22239"/>
      <dgm:spPr/>
    </dgm:pt>
    <dgm:pt modelId="{CE8F398C-0AA3-4F93-824F-4936BE52D9E0}" type="pres">
      <dgm:prSet presAssocID="{64C34BCF-01C1-4CC5-84BE-EFFCE352B9BF}" presName="textBox4c" presStyleLbl="revTx" presStyleIdx="2" presStyleCnt="4" custScaleY="8001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DC25AA-1BA0-446C-BD3F-27CF5D7AE7EF}" type="pres">
      <dgm:prSet presAssocID="{B3F02009-BFAF-4561-9955-62939E625DDF}" presName="bullet4d" presStyleLbl="node1" presStyleIdx="3" presStyleCnt="4" custLinFactX="6219" custLinFactNeighborX="100000" custLinFactNeighborY="-1435"/>
      <dgm:spPr/>
    </dgm:pt>
    <dgm:pt modelId="{20BC4E87-AB89-45CD-82AE-7C7265098C9B}" type="pres">
      <dgm:prSet presAssocID="{B3F02009-BFAF-4561-9955-62939E625DDF}" presName="textBox4d" presStyleLbl="revTx" presStyleIdx="3" presStyleCnt="4" custScaleX="138545" custScaleY="70851" custLinFactNeighborX="26444" custLinFactNeighborY="-394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2A970B2-D1C3-4B73-A786-6FE6FAF937B1}" type="presOf" srcId="{64C34BCF-01C1-4CC5-84BE-EFFCE352B9BF}" destId="{CE8F398C-0AA3-4F93-824F-4936BE52D9E0}" srcOrd="0" destOrd="0" presId="urn:microsoft.com/office/officeart/2005/8/layout/arrow2#1"/>
    <dgm:cxn modelId="{1EAF0A43-6DF7-47D1-8D2B-0F028D14F3FD}" srcId="{FF897D66-081F-4B8E-8D88-9B80BECC25D3}" destId="{C938FCCA-F88E-4CB7-814A-9D9A4A438DEA}" srcOrd="0" destOrd="0" parTransId="{B0A5BEA6-71A9-4C44-BAB3-61CF957105D9}" sibTransId="{9DEBD872-2C1C-40FA-B6BA-EDC4DB550264}"/>
    <dgm:cxn modelId="{B8671F3E-195C-43D0-A768-8968B16992AE}" type="presOf" srcId="{0AD1B6A8-E624-4BEE-89FE-8B00A2B7A009}" destId="{2E28EE47-64EE-49A0-995B-7E946C82BAC2}" srcOrd="0" destOrd="0" presId="urn:microsoft.com/office/officeart/2005/8/layout/arrow2#1"/>
    <dgm:cxn modelId="{F7656E5C-7A7B-4A76-9E59-D2C3FA238102}" srcId="{FF897D66-081F-4B8E-8D88-9B80BECC25D3}" destId="{0AD1B6A8-E624-4BEE-89FE-8B00A2B7A009}" srcOrd="1" destOrd="0" parTransId="{D8F31AAA-538C-45A6-A4D7-A2403BD7CFA5}" sibTransId="{6B00E3F8-BAE6-4AF4-AF9C-CCC438CBD123}"/>
    <dgm:cxn modelId="{C2BC775F-E8FD-444E-BECF-EB8089133349}" type="presOf" srcId="{FF897D66-081F-4B8E-8D88-9B80BECC25D3}" destId="{DF39C27B-37EA-4364-934C-98837AEE7614}" srcOrd="0" destOrd="0" presId="urn:microsoft.com/office/officeart/2005/8/layout/arrow2#1"/>
    <dgm:cxn modelId="{3B15A8AC-0375-444D-B5FF-70DDA85004E6}" type="presOf" srcId="{C938FCCA-F88E-4CB7-814A-9D9A4A438DEA}" destId="{079BA9B6-E1A5-43B7-A3E2-1EBC6B80E701}" srcOrd="0" destOrd="0" presId="urn:microsoft.com/office/officeart/2005/8/layout/arrow2#1"/>
    <dgm:cxn modelId="{26A0D271-9609-460A-A824-4A1D64A4B769}" type="presOf" srcId="{B3F02009-BFAF-4561-9955-62939E625DDF}" destId="{20BC4E87-AB89-45CD-82AE-7C7265098C9B}" srcOrd="0" destOrd="0" presId="urn:microsoft.com/office/officeart/2005/8/layout/arrow2#1"/>
    <dgm:cxn modelId="{8655BB2A-A089-4F29-A8B5-04DB3AAC92CC}" srcId="{FF897D66-081F-4B8E-8D88-9B80BECC25D3}" destId="{B3F02009-BFAF-4561-9955-62939E625DDF}" srcOrd="3" destOrd="0" parTransId="{ED75BE50-6727-4536-B8D3-CFC63CD51077}" sibTransId="{FAA506E1-1E55-4500-A135-A16E8B87BA9A}"/>
    <dgm:cxn modelId="{0BB626E9-DD63-42E4-AE79-3634EA3D3706}" srcId="{FF897D66-081F-4B8E-8D88-9B80BECC25D3}" destId="{64C34BCF-01C1-4CC5-84BE-EFFCE352B9BF}" srcOrd="2" destOrd="0" parTransId="{DEECADB0-7A5C-4CA3-8F2F-88535C3D0E35}" sibTransId="{DFBCE766-B186-41E2-87F3-8BAEE7800E81}"/>
    <dgm:cxn modelId="{B3AF251E-E8BE-42CA-8AD8-E3B9B753C839}" type="presParOf" srcId="{DF39C27B-37EA-4364-934C-98837AEE7614}" destId="{5A45CA7E-F135-49A9-9EA6-8B3BB6102C08}" srcOrd="0" destOrd="0" presId="urn:microsoft.com/office/officeart/2005/8/layout/arrow2#1"/>
    <dgm:cxn modelId="{23205B95-72A8-4B08-A10D-217C8B3BD72C}" type="presParOf" srcId="{DF39C27B-37EA-4364-934C-98837AEE7614}" destId="{17C571C3-866E-4749-BBB3-83016824A08D}" srcOrd="1" destOrd="0" presId="urn:microsoft.com/office/officeart/2005/8/layout/arrow2#1"/>
    <dgm:cxn modelId="{9AFDAB72-DA3A-428C-8AD8-E6EF9E05A42D}" type="presParOf" srcId="{17C571C3-866E-4749-BBB3-83016824A08D}" destId="{F054A97F-72F1-4952-8127-E3DD73A36E89}" srcOrd="0" destOrd="0" presId="urn:microsoft.com/office/officeart/2005/8/layout/arrow2#1"/>
    <dgm:cxn modelId="{82DF77A3-0809-4F76-B2BC-32E18B805910}" type="presParOf" srcId="{17C571C3-866E-4749-BBB3-83016824A08D}" destId="{079BA9B6-E1A5-43B7-A3E2-1EBC6B80E701}" srcOrd="1" destOrd="0" presId="urn:microsoft.com/office/officeart/2005/8/layout/arrow2#1"/>
    <dgm:cxn modelId="{B7A8CE06-D511-4C2B-B68A-FAF5D5100AA9}" type="presParOf" srcId="{17C571C3-866E-4749-BBB3-83016824A08D}" destId="{267D69B6-1657-4429-B83A-BD250749770C}" srcOrd="2" destOrd="0" presId="urn:microsoft.com/office/officeart/2005/8/layout/arrow2#1"/>
    <dgm:cxn modelId="{1A337BB7-A4BC-44F4-A3AB-314D314CEBB5}" type="presParOf" srcId="{17C571C3-866E-4749-BBB3-83016824A08D}" destId="{2E28EE47-64EE-49A0-995B-7E946C82BAC2}" srcOrd="3" destOrd="0" presId="urn:microsoft.com/office/officeart/2005/8/layout/arrow2#1"/>
    <dgm:cxn modelId="{76B7BBAE-773B-47BF-8D30-432EFA75017C}" type="presParOf" srcId="{17C571C3-866E-4749-BBB3-83016824A08D}" destId="{4C5E15C8-7035-4705-BA16-2095363F9A6C}" srcOrd="4" destOrd="0" presId="urn:microsoft.com/office/officeart/2005/8/layout/arrow2#1"/>
    <dgm:cxn modelId="{035E0AC8-8C1E-49DC-A342-C7F61558DDDC}" type="presParOf" srcId="{17C571C3-866E-4749-BBB3-83016824A08D}" destId="{CE8F398C-0AA3-4F93-824F-4936BE52D9E0}" srcOrd="5" destOrd="0" presId="urn:microsoft.com/office/officeart/2005/8/layout/arrow2#1"/>
    <dgm:cxn modelId="{191B02F0-10C4-4278-8104-F4D932455DEC}" type="presParOf" srcId="{17C571C3-866E-4749-BBB3-83016824A08D}" destId="{C9DC25AA-1BA0-446C-BD3F-27CF5D7AE7EF}" srcOrd="6" destOrd="0" presId="urn:microsoft.com/office/officeart/2005/8/layout/arrow2#1"/>
    <dgm:cxn modelId="{D83B113B-C775-4CF9-8E3C-D3C057DBA31F}" type="presParOf" srcId="{17C571C3-866E-4749-BBB3-83016824A08D}" destId="{20BC4E87-AB89-45CD-82AE-7C7265098C9B}" srcOrd="7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5930896" cy="3706810"/>
        <a:chOff x="0" y="0"/>
        <a:chExt cx="5930896" cy="3706810"/>
      </a:xfrm>
    </dsp:grpSpPr>
    <dsp:sp modelId="{5A45CA7E-F135-49A9-9EA6-8B3BB6102C08}">
      <dsp:nvSpPr>
        <dsp:cNvPr id="3" name="形状 2"/>
        <dsp:cNvSpPr/>
      </dsp:nvSpPr>
      <dsp:spPr bwMode="white">
        <a:xfrm>
          <a:off x="855674" y="0"/>
          <a:ext cx="5930896" cy="3706810"/>
        </a:xfrm>
        <a:prstGeom prst="swooshArrow">
          <a:avLst>
            <a:gd name="adj1" fmla="val 25000"/>
            <a:gd name="adj2" fmla="val 25000"/>
          </a:avLst>
        </a:prstGeom>
      </dsp:spPr>
      <dsp:style>
        <a:lnRef idx="0">
          <a:schemeClr val="accent1"/>
        </a:lnRef>
        <a:fillRef idx="1">
          <a:schemeClr val="accent1">
            <a:tint val="40000"/>
          </a:schemeClr>
        </a:fillRef>
        <a:effectRef idx="0">
          <a:scrgbClr r="0" g="0" b="0"/>
        </a:effectRef>
        <a:fontRef idx="minor"/>
      </dsp:style>
      <dsp:txXfrm>
        <a:off x="855674" y="0"/>
        <a:ext cx="5930896" cy="3706810"/>
      </dsp:txXfrm>
    </dsp:sp>
    <dsp:sp modelId="{F054A97F-72F1-4952-8127-E3DD73A36E89}">
      <dsp:nvSpPr>
        <dsp:cNvPr id="4" name="椭圆 3"/>
        <dsp:cNvSpPr/>
      </dsp:nvSpPr>
      <dsp:spPr bwMode="white">
        <a:xfrm>
          <a:off x="1292351" y="2571769"/>
          <a:ext cx="136411" cy="13641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1292351" y="2571769"/>
        <a:ext cx="136411" cy="136411"/>
      </dsp:txXfrm>
    </dsp:sp>
    <dsp:sp modelId="{079BA9B6-E1A5-43B7-A3E2-1EBC6B80E701}">
      <dsp:nvSpPr>
        <dsp:cNvPr id="5" name="矩形 4"/>
        <dsp:cNvSpPr/>
      </dsp:nvSpPr>
      <dsp:spPr bwMode="white">
        <a:xfrm>
          <a:off x="1071569" y="2824589"/>
          <a:ext cx="1014183" cy="88222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2281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不胜任工作</a:t>
          </a:r>
          <a:endParaRPr lang="zh-CN" altLang="en-US" dirty="0">
            <a:solidFill>
              <a:schemeClr val="tx1"/>
            </a:solidFill>
          </a:endParaRPr>
        </a:p>
      </dsp:txBody>
      <dsp:txXfrm>
        <a:off x="1071569" y="2824589"/>
        <a:ext cx="1014183" cy="882221"/>
      </dsp:txXfrm>
    </dsp:sp>
    <dsp:sp modelId="{267D69B6-1657-4429-B83A-BD250749770C}">
      <dsp:nvSpPr>
        <dsp:cNvPr id="6" name="椭圆 5"/>
        <dsp:cNvSpPr/>
      </dsp:nvSpPr>
      <dsp:spPr bwMode="white">
        <a:xfrm>
          <a:off x="2357454" y="1905906"/>
          <a:ext cx="237236" cy="237236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2357454" y="1905906"/>
        <a:ext cx="237236" cy="237236"/>
      </dsp:txXfrm>
    </dsp:sp>
    <dsp:sp modelId="{2E28EE47-64EE-49A0-995B-7E946C82BAC2}">
      <dsp:nvSpPr>
        <dsp:cNvPr id="7" name="矩形 6"/>
        <dsp:cNvSpPr/>
      </dsp:nvSpPr>
      <dsp:spPr bwMode="white">
        <a:xfrm>
          <a:off x="2366002" y="2012798"/>
          <a:ext cx="1245488" cy="1694012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25706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胜任</a:t>
          </a:r>
          <a:br>
            <a:rPr lang="en-US" altLang="zh-CN" dirty="0" smtClean="0">
              <a:solidFill>
                <a:schemeClr val="tx1"/>
              </a:solidFill>
            </a:rPr>
          </a:br>
          <a:r>
            <a:rPr lang="zh-CN" altLang="en-US" dirty="0" smtClean="0">
              <a:solidFill>
                <a:schemeClr val="tx1"/>
              </a:solidFill>
            </a:rPr>
            <a:t>工作</a:t>
          </a:r>
          <a:endParaRPr lang="zh-CN" altLang="en-US" dirty="0">
            <a:solidFill>
              <a:schemeClr val="tx1"/>
            </a:solidFill>
          </a:endParaRPr>
        </a:p>
      </dsp:txBody>
      <dsp:txXfrm>
        <a:off x="2366002" y="2012798"/>
        <a:ext cx="1245488" cy="1694012"/>
      </dsp:txXfrm>
    </dsp:sp>
    <dsp:sp modelId="{4C5E15C8-7035-4705-BA16-2095363F9A6C}">
      <dsp:nvSpPr>
        <dsp:cNvPr id="8" name="椭圆 7"/>
        <dsp:cNvSpPr/>
      </dsp:nvSpPr>
      <dsp:spPr bwMode="white">
        <a:xfrm>
          <a:off x="3786214" y="1328738"/>
          <a:ext cx="314337" cy="314337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3786214" y="1328738"/>
        <a:ext cx="314337" cy="314337"/>
      </dsp:txXfrm>
    </dsp:sp>
    <dsp:sp modelId="{CE8F398C-0AA3-4F93-824F-4936BE52D9E0}">
      <dsp:nvSpPr>
        <dsp:cNvPr id="9" name="矩形 8"/>
        <dsp:cNvSpPr/>
      </dsp:nvSpPr>
      <dsp:spPr bwMode="white">
        <a:xfrm>
          <a:off x="3720841" y="1416001"/>
          <a:ext cx="1245488" cy="229080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166560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影响</a:t>
          </a:r>
          <a:br>
            <a:rPr lang="en-US" altLang="zh-CN" dirty="0" smtClean="0">
              <a:solidFill>
                <a:schemeClr val="tx1"/>
              </a:solidFill>
            </a:rPr>
          </a:br>
          <a:r>
            <a:rPr lang="zh-CN" altLang="en-US" dirty="0" smtClean="0">
              <a:solidFill>
                <a:schemeClr val="tx1"/>
              </a:solidFill>
            </a:rPr>
            <a:t>他人</a:t>
          </a:r>
          <a:endParaRPr lang="zh-CN" altLang="en-US" dirty="0">
            <a:solidFill>
              <a:schemeClr val="tx1"/>
            </a:solidFill>
          </a:endParaRPr>
        </a:p>
      </dsp:txBody>
      <dsp:txXfrm>
        <a:off x="3720841" y="1416001"/>
        <a:ext cx="1245488" cy="2290809"/>
      </dsp:txXfrm>
    </dsp:sp>
    <dsp:sp modelId="{C9DC25AA-1BA0-446C-BD3F-27CF5D7AE7EF}">
      <dsp:nvSpPr>
        <dsp:cNvPr id="10" name="椭圆 9"/>
        <dsp:cNvSpPr/>
      </dsp:nvSpPr>
      <dsp:spPr bwMode="white">
        <a:xfrm>
          <a:off x="5351336" y="832438"/>
          <a:ext cx="421094" cy="421094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5351336" y="832438"/>
        <a:ext cx="421094" cy="421094"/>
      </dsp:txXfrm>
    </dsp:sp>
    <dsp:sp modelId="{20BC4E87-AB89-45CD-82AE-7C7265098C9B}">
      <dsp:nvSpPr>
        <dsp:cNvPr id="11" name="矩形 10"/>
        <dsp:cNvSpPr/>
      </dsp:nvSpPr>
      <dsp:spPr bwMode="white">
        <a:xfrm>
          <a:off x="5352327" y="901191"/>
          <a:ext cx="1245488" cy="2657783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223128" tIns="0" rIns="0" bIns="0" anchor="t"/>
        <a:lstStyle>
          <a:lvl1pPr algn="l">
            <a:defRPr sz="2400"/>
          </a:lvl1pPr>
          <a:lvl2pPr marL="171450" indent="-171450" algn="l">
            <a:defRPr sz="1800"/>
          </a:lvl2pPr>
          <a:lvl3pPr marL="342900" indent="-171450" algn="l">
            <a:defRPr sz="1800"/>
          </a:lvl3pPr>
          <a:lvl4pPr marL="514350" indent="-171450" algn="l">
            <a:defRPr sz="1800"/>
          </a:lvl4pPr>
          <a:lvl5pPr marL="685800" indent="-171450" algn="l">
            <a:defRPr sz="1800"/>
          </a:lvl5pPr>
          <a:lvl6pPr marL="857250" indent="-171450" algn="l">
            <a:defRPr sz="1800"/>
          </a:lvl6pPr>
          <a:lvl7pPr marL="1028700" indent="-171450" algn="l">
            <a:defRPr sz="1800"/>
          </a:lvl7pPr>
          <a:lvl8pPr marL="1200150" indent="-171450" algn="l">
            <a:defRPr sz="1800"/>
          </a:lvl8pPr>
          <a:lvl9pPr marL="1371600" indent="-171450" algn="l">
            <a:defRPr sz="18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 smtClean="0">
              <a:solidFill>
                <a:schemeClr val="tx1"/>
              </a:solidFill>
            </a:rPr>
            <a:t>影响</a:t>
          </a:r>
          <a:br>
            <a:rPr lang="en-US" altLang="zh-CN" dirty="0" smtClean="0">
              <a:solidFill>
                <a:schemeClr val="tx1"/>
              </a:solidFill>
            </a:rPr>
          </a:br>
          <a:r>
            <a:rPr lang="zh-CN" altLang="en-US" dirty="0" smtClean="0">
              <a:solidFill>
                <a:schemeClr val="tx1"/>
              </a:solidFill>
            </a:rPr>
            <a:t>组织</a:t>
          </a:r>
          <a:endParaRPr lang="zh-CN" altLang="en-US" dirty="0">
            <a:solidFill>
              <a:schemeClr val="tx1"/>
            </a:solidFill>
          </a:endParaRPr>
        </a:p>
      </dsp:txBody>
      <dsp:txXfrm>
        <a:off x="5352327" y="901191"/>
        <a:ext cx="1245488" cy="2657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l" defTabSz="1002030">
              <a:buFontTx/>
              <a:buNone/>
              <a:defRPr sz="13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r" defTabSz="1002030">
              <a:buFontTx/>
              <a:buNone/>
              <a:defRPr sz="13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l" defTabSz="1002030">
              <a:buFontTx/>
              <a:buNone/>
              <a:defRPr sz="1300">
                <a:effectLst/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r" defTabSz="1002030">
              <a:defRPr sz="1300" noProof="1" dirty="0"/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B9A4681-DADE-458A-88E0-4BD65CC94DAC}" type="slidenum">
              <a:rPr kumimoji="0" lang="en-US" altLang="zh-CN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l" defTabSz="1002030">
              <a:buFontTx/>
              <a:buNone/>
              <a:defRPr sz="13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>
            <a:lvl1pPr algn="r" defTabSz="1002030">
              <a:buFontTx/>
              <a:buNone/>
              <a:defRPr sz="13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29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6763"/>
            <a:ext cx="6826250" cy="384016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l" defTabSz="1002030">
              <a:buFontTx/>
              <a:buNone/>
              <a:defRPr sz="130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marL="0" marR="0" lvl="0" indent="0" algn="l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00199" tIns="50100" rIns="100199" bIns="50100" numCol="1" anchor="b" anchorCtr="0" compatLnSpc="1"/>
          <a:lstStyle>
            <a:lvl1pPr algn="r" defTabSz="1002030">
              <a:defRPr sz="1300" noProof="1" dirty="0"/>
            </a:lvl1pPr>
          </a:lstStyle>
          <a:p>
            <a:pPr marL="0" marR="0" lvl="0" indent="0" algn="r" defTabSz="10020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070DA16-3829-4187-A8FB-EF089ACAD90E}" type="slidenum">
              <a:rPr kumimoji="0" lang="en-US" altLang="zh-CN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7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  <p:sp>
        <p:nvSpPr>
          <p:cNvPr id="1536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 eaLnBrk="1" hangingPunct="1"/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99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40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60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501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“抱怨和不满的背后都是没有得到满足的期望”。</a:t>
            </a:r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“抱怨和不满的背后都是没有得到满足的期望”。</a:t>
            </a:r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左上：楷模</a:t>
            </a:r>
            <a:endParaRPr lang="en-US" altLang="zh-CN" dirty="0"/>
          </a:p>
          <a:p>
            <a:pPr lvl="0"/>
            <a:r>
              <a:rPr lang="zh-CN" altLang="en-US" dirty="0"/>
              <a:t>右上：劳模</a:t>
            </a:r>
            <a:endParaRPr lang="en-US" altLang="zh-CN" dirty="0"/>
          </a:p>
          <a:p>
            <a:pPr lvl="0"/>
            <a:r>
              <a:rPr lang="zh-CN" altLang="en-US" dirty="0"/>
              <a:t>左下：牢骚</a:t>
            </a:r>
            <a:endParaRPr lang="en-US" altLang="zh-CN" dirty="0"/>
          </a:p>
          <a:p>
            <a:pPr lvl="0"/>
            <a:r>
              <a:rPr lang="zh-CN" altLang="en-US" dirty="0"/>
              <a:t>右下：消极</a:t>
            </a:r>
            <a:endParaRPr lang="en-US" altLang="zh-CN" dirty="0"/>
          </a:p>
          <a:p>
            <a:pPr lvl="0"/>
            <a:r>
              <a:rPr lang="zh-CN" altLang="en-US" dirty="0"/>
              <a:t>中间：世故</a:t>
            </a:r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en-US" altLang="zh-CN" dirty="0"/>
              <a:t>1</a:t>
            </a:r>
            <a:r>
              <a:rPr lang="zh-CN" altLang="en-US" dirty="0"/>
              <a:t>、意愿     能力</a:t>
            </a:r>
            <a:endParaRPr lang="en-US" altLang="zh-CN" dirty="0"/>
          </a:p>
          <a:p>
            <a:pPr lvl="0"/>
            <a:r>
              <a:rPr lang="en-US" altLang="zh-CN" dirty="0"/>
              <a:t>2</a:t>
            </a:r>
            <a:r>
              <a:rPr lang="zh-CN" altLang="en-US" dirty="0"/>
              <a:t>、使用率</a:t>
            </a:r>
            <a:endParaRPr lang="en-US" altLang="zh-CN" dirty="0"/>
          </a:p>
          <a:p>
            <a:pPr lvl="0"/>
            <a:r>
              <a:rPr lang="en-US" altLang="zh-CN" dirty="0"/>
              <a:t>3</a:t>
            </a:r>
            <a:r>
              <a:rPr lang="zh-CN" altLang="en-US" dirty="0"/>
              <a:t>、接纳　让他们做　放开手</a:t>
            </a:r>
            <a:r>
              <a:rPr lang="en-US" altLang="zh-CN" dirty="0"/>
              <a:t>/</a:t>
            </a:r>
            <a:r>
              <a:rPr lang="zh-CN" altLang="en-US" dirty="0"/>
              <a:t>授权　　</a:t>
            </a:r>
            <a:endParaRPr lang="en-US" altLang="zh-CN" dirty="0"/>
          </a:p>
          <a:p>
            <a:pPr lvl="0"/>
            <a:r>
              <a:rPr lang="en-US" altLang="zh-CN" dirty="0"/>
              <a:t>4</a:t>
            </a:r>
            <a:r>
              <a:rPr lang="zh-CN" altLang="en-US" dirty="0"/>
              <a:t>、原因     积极性</a:t>
            </a:r>
            <a:endParaRPr lang="en-US" altLang="zh-CN" dirty="0"/>
          </a:p>
          <a:p>
            <a:pPr lvl="0"/>
            <a:r>
              <a:rPr lang="en-US" altLang="zh-CN" dirty="0"/>
              <a:t>5</a:t>
            </a:r>
            <a:r>
              <a:rPr lang="zh-CN" altLang="en-US" dirty="0"/>
              <a:t>、放弃     短平快       鼓励</a:t>
            </a:r>
            <a:r>
              <a:rPr lang="en-US" altLang="zh-CN" dirty="0"/>
              <a:t>/</a:t>
            </a:r>
            <a:r>
              <a:rPr lang="zh-CN" altLang="en-US" dirty="0"/>
              <a:t>表扬</a:t>
            </a:r>
            <a:endParaRPr lang="en-US" altLang="zh-CN" dirty="0"/>
          </a:p>
          <a:p>
            <a:pPr lvl="0"/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业绩好坏，主要由什么决定？    意愿</a:t>
            </a:r>
            <a:r>
              <a:rPr lang="en-US" altLang="zh-CN" dirty="0"/>
              <a:t>+</a:t>
            </a:r>
            <a:r>
              <a:rPr lang="zh-CN" altLang="en-US" dirty="0"/>
              <a:t>能力</a:t>
            </a:r>
            <a:endParaRPr lang="en-US" altLang="zh-CN" dirty="0"/>
          </a:p>
          <a:p>
            <a:pPr lvl="0"/>
            <a:endParaRPr lang="zh-CN" altLang="en-US" dirty="0"/>
          </a:p>
          <a:p>
            <a:pPr lvl="0"/>
            <a:r>
              <a:rPr lang="zh-CN" altLang="en-US" dirty="0"/>
              <a:t>成长性好坏，主要由什么决定？    抱负</a:t>
            </a:r>
            <a:r>
              <a:rPr lang="en-US" altLang="zh-CN" dirty="0"/>
              <a:t>+</a:t>
            </a:r>
            <a:r>
              <a:rPr lang="zh-CN" altLang="en-US" dirty="0"/>
              <a:t>潜力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r>
              <a:rPr lang="zh-CN" altLang="en-US" dirty="0"/>
              <a:t>抱负是？  企图心，雄心大志，野心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潜力是？  学习能力，相关经验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发展团队：维持和扩展业绩</a:t>
            </a:r>
            <a:endParaRPr lang="en-US" altLang="zh-CN" dirty="0"/>
          </a:p>
          <a:p>
            <a:pPr lvl="0"/>
            <a:endParaRPr lang="en-US" altLang="zh-CN" dirty="0"/>
          </a:p>
          <a:p>
            <a:pPr lvl="0"/>
            <a:r>
              <a:rPr lang="zh-CN" altLang="en-US" dirty="0"/>
              <a:t>业绩</a:t>
            </a:r>
            <a:r>
              <a:rPr lang="en-US" altLang="zh-CN" dirty="0"/>
              <a:t>=</a:t>
            </a:r>
            <a:r>
              <a:rPr lang="zh-CN" altLang="en-US" dirty="0"/>
              <a:t>意愿</a:t>
            </a:r>
            <a:r>
              <a:rPr lang="en-US" altLang="zh-CN" dirty="0"/>
              <a:t>+</a:t>
            </a:r>
            <a:r>
              <a:rPr lang="zh-CN" altLang="en-US" dirty="0"/>
              <a:t>能力</a:t>
            </a:r>
            <a:endParaRPr lang="en-US" altLang="zh-CN" dirty="0"/>
          </a:p>
          <a:p>
            <a:pPr lvl="0"/>
            <a:r>
              <a:rPr lang="zh-CN" altLang="en-US" dirty="0"/>
              <a:t>个人成长性</a:t>
            </a:r>
            <a:r>
              <a:rPr lang="en-US" altLang="zh-CN" dirty="0"/>
              <a:t>=</a:t>
            </a:r>
            <a:r>
              <a:rPr lang="zh-CN" altLang="en-US" dirty="0"/>
              <a:t>抱负</a:t>
            </a:r>
            <a:r>
              <a:rPr lang="en-US" altLang="zh-CN" dirty="0"/>
              <a:t>+</a:t>
            </a:r>
            <a:r>
              <a:rPr lang="zh-CN" altLang="en-US" dirty="0"/>
              <a:t>潜力</a:t>
            </a:r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29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49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11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52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728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13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34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54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095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16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35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77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18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39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59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280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00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2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2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41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4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56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61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6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8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138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297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/>
          </p:nvPr>
        </p:nvSpPr>
        <p:spPr>
          <a:xfrm>
            <a:off x="709613" y="4862513"/>
            <a:ext cx="5683250" cy="4605337"/>
          </a:xfrm>
          <a:ln/>
        </p:spPr>
        <p:txBody>
          <a:bodyPr wrap="square" lIns="100199" tIns="50100" rIns="100199" bIns="50100" anchor="t" anchorCtr="0"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  <a:noFill/>
          <a:ln w="9525">
            <a:noFill/>
          </a:ln>
        </p:spPr>
        <p:txBody>
          <a:bodyPr lIns="100199" tIns="50100" rIns="100199" bIns="50100" anchor="b" anchorCtr="0"/>
          <a:p>
            <a:pPr lvl="0" algn="r" defTabSz="1002030" eaLnBrk="1" hangingPunct="1"/>
            <a:fld id="{9A0DB2DC-4C9A-4742-B13C-FB6460FD3503}" type="slidenum">
              <a:rPr lang="" altLang="zh-CN" sz="1300" dirty="0"/>
            </a:fld>
            <a:endParaRPr lang="" altLang="zh-CN"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7400" cy="6877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8" descr="邮件签名-蓝13(04-13-10-03-32)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0" y="5286375"/>
            <a:ext cx="5238750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push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3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tags" Target="../tags/tag18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tags" Target="../tags/tag16.xml"/><Relationship Id="rId3" Type="http://schemas.openxmlformats.org/officeDocument/2006/relationships/image" Target="../media/image15.jpeg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1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4"/>
          <p:cNvSpPr>
            <a:spLocks noGrp="1"/>
          </p:cNvSpPr>
          <p:nvPr>
            <p:ph type="ctrTitle"/>
          </p:nvPr>
        </p:nvSpPr>
        <p:spPr>
          <a:xfrm>
            <a:off x="0" y="1412875"/>
            <a:ext cx="6677025" cy="4679950"/>
          </a:xfrm>
          <a:solidFill>
            <a:srgbClr val="FFFFFF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algn="ctr">
              <a:buNone/>
            </a:pPr>
            <a:r>
              <a:rPr lang="zh-CN" altLang="en-US" sz="5600" dirty="0"/>
              <a:t>中层管理者领导力</a:t>
            </a:r>
            <a:br>
              <a:rPr lang="en-US" altLang="zh-CN" sz="5600" dirty="0"/>
            </a:br>
            <a:r>
              <a:rPr lang="zh-CN" altLang="en-US" sz="5600" dirty="0"/>
              <a:t>提升培训教程</a:t>
            </a:r>
            <a:br>
              <a:rPr lang="en-US" altLang="zh-CN" sz="4800" dirty="0"/>
            </a:br>
            <a:br>
              <a:rPr lang="en-US" altLang="zh-CN" sz="4800" dirty="0"/>
            </a:br>
            <a:br>
              <a:rPr lang="en-US" altLang="zh-CN" sz="4800" dirty="0"/>
            </a:br>
            <a:endParaRPr lang="zh-CN" altLang="en-US" sz="3600" dirty="0">
              <a:solidFill>
                <a:srgbClr val="CC0000"/>
              </a:solidFill>
            </a:endParaRPr>
          </a:p>
        </p:txBody>
      </p:sp>
      <p:sp>
        <p:nvSpPr>
          <p:cNvPr id="2" name="文本框 1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4079875" y="3933056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3629875" y="518098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4872990" y="518160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6116105" y="518098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8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8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各级管理者的能力要求曲线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3" name="矩形 6"/>
          <p:cNvSpPr/>
          <p:nvPr/>
        </p:nvSpPr>
        <p:spPr>
          <a:xfrm>
            <a:off x="2095500" y="5857875"/>
            <a:ext cx="835818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情绪能力（</a:t>
            </a: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EQ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感知自已情绪的能力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控制自己情绪的能力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自我调节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感知他人情绪的能力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建立广泛和谐的交往能力。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4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00" y="928688"/>
            <a:ext cx="7929563" cy="4981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矩形 7"/>
          <p:cNvSpPr/>
          <p:nvPr/>
        </p:nvSpPr>
        <p:spPr>
          <a:xfrm>
            <a:off x="8524875" y="2903538"/>
            <a:ext cx="1785938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对于智商的要求，在欧美表现出平衡性，而在亚洲有平缓的上升趋势。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管理者的两大核心任务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52625" y="1000125"/>
            <a:ext cx="3786188" cy="5357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625" y="3978275"/>
            <a:ext cx="3630613" cy="2808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6096000" y="785813"/>
            <a:ext cx="4429125" cy="3278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卓越领导的五种行为：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以身作则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共启愿景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挑战现状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使众人行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520700" marR="0" lvl="1" indent="-3429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激励人心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-2794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	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库泽斯波斯纳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《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领导力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》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774" name="矩形 8"/>
          <p:cNvSpPr/>
          <p:nvPr/>
        </p:nvSpPr>
        <p:spPr>
          <a:xfrm>
            <a:off x="2095500" y="6416675"/>
            <a:ext cx="40767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两大核心任务：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带好团队、完成业绩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第一部分：理解角色的转变  小结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9" name="Rectangle 5"/>
          <p:cNvSpPr/>
          <p:nvPr/>
        </p:nvSpPr>
        <p:spPr>
          <a:xfrm>
            <a:off x="1981200" y="1357313"/>
            <a:ext cx="8153400" cy="50974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小结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管理者的两大核心任务：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带好团队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完成业绩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不同的管理岗位，对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的要求是不一样的；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随着职务不断提高，完成具体任务的能力不断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减弱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，而带团队的能力则要求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不断提高</a:t>
            </a:r>
            <a:endParaRPr lang="zh-CN" altLang="en-US" sz="2400" b="1" u="sng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管理者所做的，应该是岗位所要求的，而非自己</a:t>
            </a:r>
            <a:r>
              <a:rPr lang="zh-CN" altLang="en-US" sz="2400" b="1" u="sng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专长的或是希望的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6866" name="组合 7"/>
          <p:cNvGrpSpPr/>
          <p:nvPr/>
        </p:nvGrpSpPr>
        <p:grpSpPr>
          <a:xfrm>
            <a:off x="2024063" y="2428875"/>
            <a:ext cx="6911975" cy="547688"/>
            <a:chOff x="500063" y="1023938"/>
            <a:chExt cx="6911975" cy="547687"/>
          </a:xfrm>
        </p:grpSpPr>
        <p:sp>
          <p:nvSpPr>
            <p:cNvPr id="36869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36867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sz="3200" dirty="0"/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2309813" y="1028700"/>
            <a:ext cx="7643813" cy="5140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defTabSz="9144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引言</a:t>
            </a:r>
            <a:endParaRPr kumimoji="1" lang="en-US" altLang="zh-CN" kern="1200" cap="none" spc="0" normalizeH="0" baseline="0" noProof="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理解角色的转变：从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到管理者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用人：发挥现有团队的最大作用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None/>
              <a:defRPr/>
            </a:pPr>
            <a:endParaRPr kumimoji="1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认识到要做角色转变不难，难的是做好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1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…</a:t>
            </a:r>
            <a:r>
              <a:rPr kumimoji="1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想转但不容易转过去！</a:t>
            </a:r>
            <a:endParaRPr kumimoji="1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defRPr/>
            </a:pP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4"/>
          <p:cNvSpPr/>
          <p:nvPr/>
        </p:nvSpPr>
        <p:spPr>
          <a:xfrm>
            <a:off x="1981200" y="228600"/>
            <a:ext cx="7543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用人：能力</a:t>
            </a:r>
            <a:r>
              <a:rPr lang="en-US" altLang="zh-CN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意愿矩 阵模型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5" name="Rectangle 5"/>
          <p:cNvSpPr/>
          <p:nvPr/>
        </p:nvSpPr>
        <p:spPr>
          <a:xfrm>
            <a:off x="1952625" y="5522913"/>
            <a:ext cx="8858250" cy="14779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什么是能力：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能够完成工作中的各项任务的可能性，从管理角度：胜任度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什么是意愿：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愿不愿意完成你布置给他的工作，如果在任务外能多作些工作则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will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在上方。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903288"/>
            <a:ext cx="7072313" cy="4740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7543800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用一个词</a:t>
            </a: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一句话形容一下你面对各类人的心情</a:t>
            </a: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40963" name="直接箭头连接符 4"/>
          <p:cNvCxnSpPr/>
          <p:nvPr/>
        </p:nvCxnSpPr>
        <p:spPr>
          <a:xfrm rot="-5400000" flipV="1">
            <a:off x="1714500" y="35433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40964" name="直接箭头连接符 7"/>
          <p:cNvCxnSpPr/>
          <p:nvPr/>
        </p:nvCxnSpPr>
        <p:spPr>
          <a:xfrm flipV="1">
            <a:off x="3663950" y="54657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40965" name="TextBox 9"/>
          <p:cNvSpPr txBox="1"/>
          <p:nvPr/>
        </p:nvSpPr>
        <p:spPr>
          <a:xfrm>
            <a:off x="3124200" y="5410200"/>
            <a:ext cx="6858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6" name="TextBox 12"/>
          <p:cNvSpPr txBox="1"/>
          <p:nvPr/>
        </p:nvSpPr>
        <p:spPr>
          <a:xfrm>
            <a:off x="7881938" y="5461000"/>
            <a:ext cx="957262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7" name="TextBox 13"/>
          <p:cNvSpPr txBox="1"/>
          <p:nvPr/>
        </p:nvSpPr>
        <p:spPr>
          <a:xfrm>
            <a:off x="2881313" y="1524000"/>
            <a:ext cx="79057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意愿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68" name="直接连接符 27"/>
          <p:cNvCxnSpPr/>
          <p:nvPr/>
        </p:nvCxnSpPr>
        <p:spPr>
          <a:xfrm rot="10800000">
            <a:off x="4191000" y="34274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40969" name="直接连接符 29"/>
          <p:cNvCxnSpPr/>
          <p:nvPr/>
        </p:nvCxnSpPr>
        <p:spPr>
          <a:xfrm rot="5400000">
            <a:off x="4684713" y="35401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" name="矩形 9"/>
          <p:cNvSpPr/>
          <p:nvPr/>
        </p:nvSpPr>
        <p:spPr>
          <a:xfrm>
            <a:off x="6810375" y="2214563"/>
            <a:ext cx="16271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宠、宝贝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089775" y="4143375"/>
            <a:ext cx="9064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纠结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52938" y="4143375"/>
            <a:ext cx="1627187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努力争取</a:t>
            </a:r>
            <a:endParaRPr lang="en-US" altLang="zh-CN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放弃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452938" y="2214563"/>
            <a:ext cx="1266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多培养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78488" y="2857500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甲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678488" y="3559175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丁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81750" y="3548063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81750" y="2857500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char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charRg st="0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charRg st="5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686800" cy="5334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如何面对甲（高意愿、低能力的员工）？</a:t>
            </a:r>
            <a:endParaRPr kumimoji="0" lang="zh-CN" alt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981200" y="1285875"/>
            <a:ext cx="8472488" cy="5038725"/>
          </a:xfrm>
          <a:ln/>
        </p:spPr>
        <p:txBody>
          <a:bodyPr vert="horz" wrap="square" lIns="91440" tIns="45720" rIns="91440" bIns="45720" anchor="t" anchorCtr="0"/>
          <a:p>
            <a:pPr marL="342900" lvl="2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多让他做些稍高于它能力的工作（</a:t>
            </a:r>
            <a:r>
              <a:rPr lang="zh-CN" altLang="en-US" sz="2400" b="1" u="sng" dirty="0">
                <a:solidFill>
                  <a:srgbClr val="FF0000"/>
                </a:solidFill>
              </a:rPr>
              <a:t>超越性工作</a:t>
            </a:r>
            <a:r>
              <a:rPr lang="zh-CN" altLang="en-US" sz="2400" b="1" dirty="0"/>
              <a:t>），让他觉得有挑战，并从中得到学习的乐趣。</a:t>
            </a:r>
            <a:endParaRPr lang="zh-CN" altLang="en-US" sz="2400" b="1" dirty="0"/>
          </a:p>
          <a:p>
            <a:pPr marL="342900" lvl="2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多施加些压力，关键时候要给予帮助</a:t>
            </a:r>
            <a:r>
              <a:rPr lang="en-US" altLang="zh-CN" sz="2400" b="1" dirty="0"/>
              <a:t>(</a:t>
            </a:r>
            <a:r>
              <a:rPr lang="zh-CN" altLang="en-US" sz="2400" b="1" dirty="0"/>
              <a:t>雪中送碳有利于</a:t>
            </a:r>
            <a:r>
              <a:rPr lang="zh-CN" altLang="en-US" sz="2400" b="1" u="sng" dirty="0">
                <a:solidFill>
                  <a:srgbClr val="FF0000"/>
                </a:solidFill>
              </a:rPr>
              <a:t>改善人际关系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。</a:t>
            </a:r>
            <a:endParaRPr lang="zh-CN" altLang="en-US" sz="2400" b="1" dirty="0"/>
          </a:p>
          <a:p>
            <a:pPr marL="342900" lvl="2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400" b="1" dirty="0"/>
              <a:t>让他做，但注意</a:t>
            </a:r>
            <a:r>
              <a:rPr lang="zh-CN" altLang="en-US" sz="2400" b="1" u="sng" dirty="0">
                <a:solidFill>
                  <a:srgbClr val="FF0000"/>
                </a:solidFill>
              </a:rPr>
              <a:t>风险控制</a:t>
            </a:r>
            <a:r>
              <a:rPr lang="zh-CN" altLang="en-US" sz="2400" b="1" dirty="0"/>
              <a:t>，安排重要工作时要远远“看”着，不能把事做砸了。既要锻炼好人，也要做好事。</a:t>
            </a:r>
            <a:endParaRPr lang="zh-CN" altLang="en-US" sz="2400" b="1" dirty="0"/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endParaRPr lang="en-US" altLang="zh-CN" sz="2400" b="1" dirty="0"/>
          </a:p>
        </p:txBody>
      </p:sp>
      <p:sp>
        <p:nvSpPr>
          <p:cNvPr id="43012" name="矩形 3"/>
          <p:cNvSpPr/>
          <p:nvPr/>
        </p:nvSpPr>
        <p:spPr>
          <a:xfrm>
            <a:off x="2524125" y="4572000"/>
            <a:ext cx="714375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注意：即要引导技能，还要改善人际关系。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charRg st="0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charRg st="42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charRg st="7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686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用好甲（高意愿、低能力的员工）的方法</a:t>
            </a:r>
            <a:endParaRPr lang="zh-CN" altLang="en-US" sz="3200" dirty="0"/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8472488" cy="571500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solidFill>
                  <a:srgbClr val="C00000"/>
                </a:solidFill>
              </a:rPr>
              <a:t>要</a:t>
            </a:r>
            <a:endParaRPr lang="en-US" altLang="zh-CN" dirty="0">
              <a:solidFill>
                <a:srgbClr val="C00000"/>
              </a:solidFill>
            </a:endParaRPr>
          </a:p>
          <a:p>
            <a:pPr marL="351155" lvl="2" indent="4445">
              <a:lnSpc>
                <a:spcPct val="100000"/>
              </a:lnSpc>
              <a:buNone/>
            </a:pPr>
            <a:r>
              <a:rPr lang="en-US" altLang="zh-CN" sz="2400" b="1" dirty="0"/>
              <a:t>1 </a:t>
            </a:r>
            <a:r>
              <a:rPr lang="zh-CN" altLang="en-US" sz="2400" b="1" dirty="0"/>
              <a:t>接纳：首先从心理上要接纳他，宽容，少关注为人和性格。根据事情本身的风险决定干预程度。</a:t>
            </a:r>
            <a:endParaRPr lang="en-US" altLang="zh-CN" sz="2400" b="1" dirty="0"/>
          </a:p>
          <a:p>
            <a:pPr marL="351155" lvl="2" indent="4445">
              <a:lnSpc>
                <a:spcPct val="100000"/>
              </a:lnSpc>
              <a:buNone/>
            </a:pPr>
            <a:r>
              <a:rPr lang="en-US" altLang="zh-CN" sz="2400" b="1" dirty="0"/>
              <a:t>2 </a:t>
            </a:r>
            <a:r>
              <a:rPr lang="zh-CN" altLang="en-US" sz="2400" b="1" dirty="0"/>
              <a:t>放手：尽早压担子，让他来找你，敢骂；在需要的时侯给予解答和辅导，外松内紧，“远”看着他做，避免灾难</a:t>
            </a:r>
            <a:endParaRPr lang="en-US" altLang="zh-CN" sz="2400" b="1" dirty="0"/>
          </a:p>
          <a:p>
            <a:pPr marL="351155" lvl="2" indent="4445">
              <a:lnSpc>
                <a:spcPct val="100000"/>
              </a:lnSpc>
              <a:buNone/>
            </a:pPr>
            <a:r>
              <a:rPr lang="en-US" altLang="zh-CN" sz="2400" b="1" dirty="0"/>
              <a:t>3 </a:t>
            </a:r>
            <a:r>
              <a:rPr lang="zh-CN" altLang="en-US" sz="2400" b="1" dirty="0"/>
              <a:t>放开手：有进步后给更大空间，辅导技术、影响态度且建立关系。</a:t>
            </a:r>
            <a:endParaRPr lang="en-US" altLang="zh-CN" sz="2400" b="1" dirty="0"/>
          </a:p>
          <a:p>
            <a:pPr marL="351155" lvl="2" indent="4445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不要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altLang="zh-CN" sz="2400" b="1" dirty="0"/>
              <a:t>1 </a:t>
            </a:r>
            <a:r>
              <a:rPr lang="zh-CN" altLang="en-US" sz="2400" b="1" dirty="0"/>
              <a:t>把能力问题看成是态度问题；</a:t>
            </a:r>
            <a:endParaRPr lang="en-US" altLang="zh-CN" sz="2400" b="1" dirty="0"/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altLang="zh-CN" sz="2400" b="1" dirty="0"/>
              <a:t>2 </a:t>
            </a:r>
            <a:r>
              <a:rPr lang="zh-CN" altLang="en-US" sz="2400" b="1" dirty="0"/>
              <a:t>对能力失去耐心</a:t>
            </a:r>
            <a:endParaRPr lang="en-US" altLang="zh-CN" sz="2400" b="1" dirty="0"/>
          </a:p>
          <a:p>
            <a:pPr marL="800100" lvl="3" indent="-34290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altLang="zh-CN" sz="2400" b="1" dirty="0"/>
              <a:t>3 </a:t>
            </a:r>
            <a:r>
              <a:rPr lang="zh-CN" altLang="en-US" sz="2400" b="1" dirty="0"/>
              <a:t>消磨他的意志，让他失去耐心</a:t>
            </a:r>
            <a:endParaRPr lang="en-US" altLang="zh-CN" sz="2400" b="1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charRg st="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charRg st="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4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charRg st="4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charRg st="47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9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charRg st="9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charRg st="99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3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charRg st="13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charRg st="131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3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charRg st="13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charRg st="134" end="15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5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charRg st="15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charRg st="150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charRg st="16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531">
                                            <p:txEl>
                                              <p:charRg st="16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1">
                                            <p:txEl>
                                              <p:charRg st="160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043863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如何面对乙（高意愿、高能力的员工）？</a:t>
            </a:r>
            <a:endParaRPr lang="zh-CN" altLang="en-US" sz="3200" dirty="0"/>
          </a:p>
        </p:txBody>
      </p:sp>
      <p:sp>
        <p:nvSpPr>
          <p:cNvPr id="47107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5715000"/>
          </a:xfrm>
          <a:ln/>
        </p:spPr>
        <p:txBody>
          <a:bodyPr vert="horz" wrap="square" lIns="91440" tIns="45720" rIns="91440" bIns="45720" anchor="t" anchorCtr="0"/>
          <a:p>
            <a:pPr>
              <a:buFont typeface="Wingdings" panose="05000000000000000000" pitchFamily="2" charset="2"/>
              <a:buNone/>
            </a:pPr>
            <a:r>
              <a:rPr lang="zh-CN" altLang="en-US" sz="2400" dirty="0"/>
              <a:t>如何最大限度的用好“双高”员工？</a:t>
            </a:r>
            <a:endParaRPr lang="en-US" altLang="zh-CN" sz="24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ea typeface="微软雅黑" panose="020B0503020204020204" pitchFamily="34" charset="-122"/>
              </a:rPr>
              <a:t>首先让他做能够提升整个团队使用率的事情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标准规范化建设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带、教、培养高意愿、低能力的人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做“形象工程”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研发工具和方法</a:t>
            </a:r>
            <a:endParaRPr lang="en-US" altLang="zh-CN" b="1" dirty="0"/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担任关键任务</a:t>
            </a:r>
            <a:r>
              <a:rPr lang="en-US" altLang="zh-CN" b="1" dirty="0"/>
              <a:t>or</a:t>
            </a:r>
            <a:r>
              <a:rPr lang="zh-CN" altLang="en-US" b="1" dirty="0"/>
              <a:t>系统设计，以发挥团队整体利益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ea typeface="微软雅黑" panose="020B0503020204020204" pitchFamily="34" charset="-122"/>
              </a:rPr>
              <a:t>其次才安排只有他才能干的活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lvl="2">
              <a:buFont typeface="Wingdings" panose="05000000000000000000" pitchFamily="2" charset="2"/>
              <a:buChar char="l"/>
            </a:pPr>
            <a:r>
              <a:rPr lang="zh-CN" altLang="en-US" b="1" dirty="0"/>
              <a:t>承担增值工作和困难任务</a:t>
            </a:r>
            <a:endParaRPr lang="en-US" altLang="zh-CN" b="1" dirty="0"/>
          </a:p>
        </p:txBody>
      </p:sp>
      <p:sp>
        <p:nvSpPr>
          <p:cNvPr id="47108" name="矩形 3"/>
          <p:cNvSpPr/>
          <p:nvPr/>
        </p:nvSpPr>
        <p:spPr>
          <a:xfrm>
            <a:off x="1931988" y="5719763"/>
            <a:ext cx="8890000" cy="1138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注意：应该在制度上鼓励做对组织有利的事。</a:t>
            </a:r>
            <a:endParaRPr lang="en-US" altLang="zh-CN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名言：政治是让拥护你的人越来越多，反对你的人越来越少。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                              —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毛泽东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686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用好乙（高意愿、高能力的双高员工）的方法</a:t>
            </a:r>
            <a:endParaRPr lang="zh-CN" altLang="en-US" sz="3200" dirty="0"/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1981200" y="1071563"/>
            <a:ext cx="8229600" cy="5181600"/>
          </a:xfrm>
        </p:spPr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0000"/>
                </a:solidFill>
                <a:ea typeface="微软雅黑" panose="020B0503020204020204" pitchFamily="34" charset="-122"/>
              </a:rPr>
              <a:t>要</a:t>
            </a:r>
            <a:endParaRPr lang="en-US" altLang="zh-CN" sz="2800" b="1" dirty="0">
              <a:solidFill>
                <a:srgbClr val="FF0000"/>
              </a:solidFill>
              <a:ea typeface="微软雅黑" panose="020B0503020204020204" pitchFamily="34" charset="-122"/>
            </a:endParaRPr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1 </a:t>
            </a:r>
            <a:r>
              <a:rPr lang="zh-CN" altLang="en-US" sz="2400" b="1" dirty="0">
                <a:ea typeface="微软雅黑" panose="020B0503020204020204" pitchFamily="34" charset="-122"/>
              </a:rPr>
              <a:t>授权，提供做事的空间：</a:t>
            </a:r>
            <a:endParaRPr lang="en-US" altLang="zh-CN" sz="2400" b="1" dirty="0">
              <a:ea typeface="微软雅黑" panose="020B0503020204020204" pitchFamily="34" charset="-122"/>
            </a:endParaRPr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给目标，不给方法</a:t>
            </a:r>
            <a:endParaRPr lang="en-US" altLang="zh-CN" b="1" dirty="0"/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赞扬他，别忽视他</a:t>
            </a:r>
            <a:endParaRPr lang="en-US" altLang="zh-CN" b="1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2 </a:t>
            </a:r>
            <a:r>
              <a:rPr lang="zh-CN" altLang="en-US" sz="2400" b="1" dirty="0">
                <a:ea typeface="微软雅黑" panose="020B0503020204020204" pitchFamily="34" charset="-122"/>
              </a:rPr>
              <a:t>鼓励承担责任：</a:t>
            </a:r>
            <a:endParaRPr lang="en-US" altLang="zh-CN" sz="2400" b="1" dirty="0">
              <a:ea typeface="微软雅黑" panose="020B0503020204020204" pitchFamily="34" charset="-122"/>
            </a:endParaRPr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邀请参与做决定</a:t>
            </a:r>
            <a:endParaRPr lang="en-US" altLang="zh-CN" b="1" dirty="0"/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你告诉我你怎么想。。。</a:t>
            </a:r>
            <a:endParaRPr lang="en-US" altLang="zh-CN" b="1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3 </a:t>
            </a:r>
            <a:r>
              <a:rPr lang="zh-CN" altLang="en-US" sz="2400" b="1" dirty="0">
                <a:ea typeface="微软雅黑" panose="020B0503020204020204" pitchFamily="34" charset="-122"/>
              </a:rPr>
              <a:t>承担适当的风险：</a:t>
            </a:r>
            <a:endParaRPr lang="en-US" altLang="zh-CN" sz="2400" b="1" dirty="0">
              <a:ea typeface="微软雅黑" panose="020B0503020204020204" pitchFamily="34" charset="-122"/>
            </a:endParaRPr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赋予更具挑战的任务</a:t>
            </a:r>
            <a:endParaRPr lang="en-US" altLang="zh-CN" b="1" dirty="0"/>
          </a:p>
          <a:p>
            <a:pPr marL="742950" lvl="2" indent="-342900">
              <a:buFont typeface="Wingdings" panose="05000000000000000000" pitchFamily="2" charset="2"/>
              <a:buChar char="l"/>
            </a:pPr>
            <a:r>
              <a:rPr lang="zh-CN" altLang="en-US" b="1" dirty="0"/>
              <a:t>避免管理过度</a:t>
            </a:r>
            <a:endParaRPr lang="en-US" altLang="zh-CN" b="1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b="1" dirty="0">
                <a:ea typeface="微软雅黑" panose="020B0503020204020204" pitchFamily="34" charset="-122"/>
              </a:rPr>
              <a:t>4 </a:t>
            </a:r>
            <a:r>
              <a:rPr lang="zh-CN" altLang="en-US" sz="2400" b="1" dirty="0">
                <a:ea typeface="微软雅黑" panose="020B0503020204020204" pitchFamily="34" charset="-122"/>
              </a:rPr>
              <a:t>真爱护：</a:t>
            </a:r>
            <a:r>
              <a:rPr lang="zh-CN" altLang="en-US" sz="2400" b="1" dirty="0"/>
              <a:t>避免流失和疲惫</a:t>
            </a:r>
            <a:endParaRPr lang="en-US" altLang="zh-CN" sz="2400" b="1" dirty="0"/>
          </a:p>
        </p:txBody>
      </p:sp>
      <p:sp>
        <p:nvSpPr>
          <p:cNvPr id="49156" name="矩形 4"/>
          <p:cNvSpPr/>
          <p:nvPr/>
        </p:nvSpPr>
        <p:spPr>
          <a:xfrm>
            <a:off x="6238875" y="1143000"/>
            <a:ext cx="4143375" cy="1747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1" indent="-34290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不要</a:t>
            </a:r>
            <a:endParaRPr lang="en-US" altLang="zh-CN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0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发现问题不敢说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143000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疏于检查监督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157" name="矩形 5"/>
          <p:cNvSpPr/>
          <p:nvPr/>
        </p:nvSpPr>
        <p:spPr>
          <a:xfrm>
            <a:off x="6667500" y="3929063"/>
            <a:ext cx="3844925" cy="1077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 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给空间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真爱护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检查工作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0" y="1143000"/>
            <a:ext cx="7675880" cy="24149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86675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用好丙（高能力、低意愿的员工）的方法</a:t>
            </a:r>
            <a:endParaRPr lang="zh-CN" altLang="en-US" sz="3200" dirty="0"/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024063" y="857250"/>
            <a:ext cx="82296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挖掘低意愿的原因（任务、管理风格、个人因素等）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鞭策其抱负：激励、调动、刺激。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发挥和利用他的能力、给予表扬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监控工作失误、敢于面对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更新工作内容，扩大工作范围和考核范围，树立更广或更高的发展标杆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经常性的反馈（来自内部和外部客户）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准备后续梯队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放任自流；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不了解原因，打击、压制。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1204" name="矩形 4"/>
          <p:cNvSpPr/>
          <p:nvPr/>
        </p:nvSpPr>
        <p:spPr>
          <a:xfrm>
            <a:off x="5595938" y="5500688"/>
            <a:ext cx="465931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包容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影响，不能纵容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如何面对丁（低意愿、低能力的员工）？</a:t>
            </a:r>
            <a:endParaRPr lang="zh-CN" altLang="en-US" dirty="0"/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1981200" y="1071563"/>
            <a:ext cx="8229600" cy="785812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/>
              <a:t>对于低意愿、低能力的员工，首先要做什么？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309813" y="1571625"/>
            <a:ext cx="7715250" cy="215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给反馈：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让员工知道在自己的心目中的真实情况，团队中的价值，真实的位置在哪？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防止他提很多的要求，而你给不了他。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让员工更理解领导对他的使用考虑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952625" y="4071938"/>
            <a:ext cx="8229600" cy="78581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对于低意愿、低能力的员工，如何改善？</a:t>
            </a:r>
            <a:endParaRPr lang="zh-CN" altLang="en-US" sz="2800" b="1" dirty="0">
              <a:solidFill>
                <a:srgbClr val="99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81238" y="4549775"/>
            <a:ext cx="7500937" cy="2085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做一些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“短平快”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的工作，很快就能见到成效。有了成果后要及时的激励。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继续安排“短平快”工作，再给激励。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2" indent="-228600">
              <a:lnSpc>
                <a:spcPct val="110000"/>
              </a:lnSpc>
              <a:spcBef>
                <a:spcPct val="50000"/>
              </a:spcBef>
              <a:buClr>
                <a:srgbClr val="CC0000"/>
              </a:buClr>
              <a:buFont typeface="Wingdings" panose="05000000000000000000" pitchFamily="2" charset="2"/>
              <a:buChar char="l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不断的促进其向上发展。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charRg st="39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charRg st="58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5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charRg st="35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charRg st="54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build="allAtOnce"/>
      <p:bldP spid="4" grpId="0" build="allAtOnce"/>
      <p:bldP spid="5" grpId="0" animBg="1" build="allAtOnce"/>
      <p:bldP spid="6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用好丁（低能力、低意愿的员工）的方法</a:t>
            </a:r>
            <a:endParaRPr lang="zh-CN" altLang="en-US" dirty="0"/>
          </a:p>
        </p:txBody>
      </p:sp>
      <p:sp>
        <p:nvSpPr>
          <p:cNvPr id="4" name="内容占位符 2"/>
          <p:cNvSpPr txBox="1"/>
          <p:nvPr/>
        </p:nvSpPr>
        <p:spPr bwMode="auto">
          <a:xfrm>
            <a:off x="2024063" y="857250"/>
            <a:ext cx="8229600" cy="5181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要：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给事作：用其所能，发挥作用，布置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“短平快”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能见效的工作，提供清晰、明确的指示；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激励和鞭策：软硬兼施，提高意愿，经常给予正面反馈、增强信心，慎重提供负面反馈；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合理定位未来业绩、平衡其心态，在此基础上培育进步愿望和超越愿望；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提供辅助时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“小步快跑”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，密切注视、日常督促、避免错误。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不要：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在心理上放弃对方，不给事情做，边缘化对方。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不考虑对方特点，给对方做的事情不适合对方。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5300" name="矩形 4"/>
          <p:cNvSpPr/>
          <p:nvPr/>
        </p:nvSpPr>
        <p:spPr>
          <a:xfrm>
            <a:off x="5810250" y="4857750"/>
            <a:ext cx="4391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包容</a:t>
            </a:r>
            <a:r>
              <a:rPr lang="en-US" altLang="zh-CN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影响，不能纵容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你喜欢那种员工？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 bwMode="auto">
          <a:xfrm>
            <a:off x="3124200" y="1905000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6049963" y="1905000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3124200" y="3629025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6049963" y="3629025"/>
            <a:ext cx="2895600" cy="1676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7351" name="TextBox 9"/>
          <p:cNvSpPr txBox="1"/>
          <p:nvPr/>
        </p:nvSpPr>
        <p:spPr>
          <a:xfrm>
            <a:off x="2514600" y="1928813"/>
            <a:ext cx="304800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独立、批判思维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不听话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2" name="TextBox 9"/>
          <p:cNvSpPr txBox="1"/>
          <p:nvPr/>
        </p:nvSpPr>
        <p:spPr>
          <a:xfrm>
            <a:off x="9220200" y="1785938"/>
            <a:ext cx="304800" cy="37861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依赖、非批判思维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听话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3" name="TextBox 9"/>
          <p:cNvSpPr txBox="1"/>
          <p:nvPr/>
        </p:nvSpPr>
        <p:spPr>
          <a:xfrm>
            <a:off x="5238750" y="1214438"/>
            <a:ext cx="2214563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积极、出活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4" name="TextBox 10"/>
          <p:cNvSpPr txBox="1"/>
          <p:nvPr/>
        </p:nvSpPr>
        <p:spPr>
          <a:xfrm>
            <a:off x="5238750" y="5467350"/>
            <a:ext cx="2252663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被动、不出活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5" name="TextBox 9"/>
          <p:cNvSpPr txBox="1"/>
          <p:nvPr/>
        </p:nvSpPr>
        <p:spPr>
          <a:xfrm>
            <a:off x="3881438" y="257175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楷模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6" name="TextBox 9"/>
          <p:cNvSpPr txBox="1"/>
          <p:nvPr/>
        </p:nvSpPr>
        <p:spPr>
          <a:xfrm>
            <a:off x="6667500" y="2571750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劳模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7" name="TextBox 9"/>
          <p:cNvSpPr txBox="1"/>
          <p:nvPr/>
        </p:nvSpPr>
        <p:spPr>
          <a:xfrm>
            <a:off x="6667500" y="4143375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消极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8" name="TextBox 9"/>
          <p:cNvSpPr txBox="1"/>
          <p:nvPr/>
        </p:nvSpPr>
        <p:spPr>
          <a:xfrm>
            <a:off x="3738563" y="4143375"/>
            <a:ext cx="12954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牢骚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59" name="TextBox 9"/>
          <p:cNvSpPr txBox="1"/>
          <p:nvPr/>
        </p:nvSpPr>
        <p:spPr>
          <a:xfrm>
            <a:off x="5514975" y="3273425"/>
            <a:ext cx="10810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世故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360" name="矩形 15"/>
          <p:cNvSpPr/>
          <p:nvPr/>
        </p:nvSpPr>
        <p:spPr>
          <a:xfrm>
            <a:off x="2381250" y="6072188"/>
            <a:ext cx="7783513" cy="3381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一个团队为了保证言路畅通，需要有楷模，但不能太多，太多管理者就不好受了。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472488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第二部分小结：用人：发挥现有团队最大作用</a:t>
            </a:r>
            <a:endParaRPr lang="zh-CN" altLang="en-US" sz="3200" dirty="0"/>
          </a:p>
        </p:txBody>
      </p:sp>
      <p:sp>
        <p:nvSpPr>
          <p:cNvPr id="59395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8686800" cy="5715000"/>
          </a:xfrm>
          <a:ln/>
        </p:spPr>
        <p:txBody>
          <a:bodyPr vert="horz" wrap="square" lIns="91440" tIns="45720" rIns="91440" bIns="45720" anchor="t" anchorCtr="0"/>
          <a:p>
            <a:r>
              <a:rPr lang="zh-CN" altLang="en-US" dirty="0">
                <a:solidFill>
                  <a:srgbClr val="C00000"/>
                </a:solidFill>
              </a:rPr>
              <a:t>小结</a:t>
            </a:r>
            <a:endParaRPr lang="en-US" altLang="zh-CN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1</a:t>
            </a:r>
            <a:r>
              <a:rPr lang="zh-CN" altLang="en-US" sz="2400" dirty="0"/>
              <a:t>、可以从工作 </a:t>
            </a:r>
            <a:r>
              <a:rPr lang="zh-CN" altLang="en-US" sz="2400" u="sng" dirty="0"/>
              <a:t>  </a:t>
            </a:r>
            <a:r>
              <a:rPr lang="zh-CN" altLang="en-US" sz="2400" u="sng" dirty="0">
                <a:solidFill>
                  <a:srgbClr val="C00000"/>
                </a:solidFill>
              </a:rPr>
              <a:t>意愿 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和工作</a:t>
            </a:r>
            <a:r>
              <a:rPr lang="zh-CN" altLang="en-US" sz="2400" u="sng" dirty="0"/>
              <a:t>  </a:t>
            </a:r>
            <a:r>
              <a:rPr lang="zh-CN" altLang="en-US" sz="2400" u="sng" dirty="0">
                <a:solidFill>
                  <a:srgbClr val="C00000"/>
                </a:solidFill>
              </a:rPr>
              <a:t>能力</a:t>
            </a:r>
            <a:r>
              <a:rPr lang="zh-CN" altLang="en-US" sz="2400" u="sng" dirty="0"/>
              <a:t> </a:t>
            </a:r>
            <a:r>
              <a:rPr lang="zh-CN" altLang="en-US" sz="2400" dirty="0"/>
              <a:t>两个维度评估现有团队成员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2</a:t>
            </a:r>
            <a:r>
              <a:rPr lang="zh-CN" altLang="en-US" sz="2400" dirty="0"/>
              <a:t>、针对高意愿、能力强的员工，可以让他们做能</a:t>
            </a:r>
            <a:r>
              <a:rPr lang="zh-CN" altLang="en-US" sz="2400" u="sng" dirty="0">
                <a:solidFill>
                  <a:srgbClr val="C00000"/>
                </a:solidFill>
              </a:rPr>
              <a:t>提高整个团队使用率真高</a:t>
            </a:r>
            <a:r>
              <a:rPr lang="zh-CN" altLang="en-US" sz="2400" dirty="0"/>
              <a:t>的工作，最大限度的发挥他们的作用。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3</a:t>
            </a:r>
            <a:r>
              <a:rPr lang="zh-CN" altLang="en-US" sz="2400" dirty="0"/>
              <a:t>、针对意愿高，能力低的员工，管理者首先要从心理上</a:t>
            </a:r>
            <a:r>
              <a:rPr lang="zh-CN" altLang="en-US" sz="2400" u="sng" dirty="0">
                <a:solidFill>
                  <a:srgbClr val="C00000"/>
                </a:solidFill>
              </a:rPr>
              <a:t>    接纳     </a:t>
            </a:r>
            <a:r>
              <a:rPr lang="zh-CN" altLang="en-US" sz="2400" dirty="0"/>
              <a:t>他们，在使用上要敢于</a:t>
            </a:r>
            <a:r>
              <a:rPr lang="zh-CN" altLang="en-US" sz="2400" u="sng" dirty="0">
                <a:solidFill>
                  <a:srgbClr val="C00000"/>
                </a:solidFill>
              </a:rPr>
              <a:t>放手</a:t>
            </a:r>
            <a:r>
              <a:rPr lang="zh-CN" altLang="en-US" sz="2400" dirty="0"/>
              <a:t>，随着能力的提高，逐步</a:t>
            </a:r>
            <a:r>
              <a:rPr lang="zh-CN" altLang="en-US" sz="2400" u="sng" dirty="0"/>
              <a:t>　</a:t>
            </a:r>
            <a:r>
              <a:rPr lang="zh-CN" altLang="en-US" sz="2400" u="sng" dirty="0">
                <a:solidFill>
                  <a:srgbClr val="C00000"/>
                </a:solidFill>
              </a:rPr>
              <a:t>授权</a:t>
            </a:r>
            <a:r>
              <a:rPr lang="zh-CN" altLang="en-US" sz="2400" u="sng" dirty="0"/>
              <a:t>       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4</a:t>
            </a:r>
            <a:r>
              <a:rPr lang="zh-CN" altLang="en-US" sz="2400" dirty="0"/>
              <a:t>、针对意愿低、能力高的员工，管理者首先要了解到他们意愿低的</a:t>
            </a:r>
            <a:r>
              <a:rPr lang="zh-CN" altLang="en-US" sz="2400" u="sng" dirty="0">
                <a:solidFill>
                  <a:srgbClr val="C00000"/>
                </a:solidFill>
              </a:rPr>
              <a:t>原因</a:t>
            </a:r>
            <a:r>
              <a:rPr lang="zh-CN" altLang="en-US" sz="2400" dirty="0"/>
              <a:t>，通过调整他们的</a:t>
            </a:r>
            <a:r>
              <a:rPr lang="zh-CN" altLang="en-US" sz="2400" u="sng" dirty="0">
                <a:solidFill>
                  <a:srgbClr val="C00000"/>
                </a:solidFill>
              </a:rPr>
              <a:t>工作内容</a:t>
            </a:r>
            <a:r>
              <a:rPr lang="zh-CN" altLang="en-US" sz="2400" dirty="0"/>
              <a:t>，提高他们的 </a:t>
            </a:r>
            <a:r>
              <a:rPr lang="zh-CN" altLang="en-US" sz="2400" u="sng" dirty="0">
                <a:solidFill>
                  <a:srgbClr val="C00000"/>
                </a:solidFill>
              </a:rPr>
              <a:t>  积极性 </a:t>
            </a:r>
            <a:r>
              <a:rPr lang="zh-CN" altLang="en-US" sz="2400" u="sng" dirty="0"/>
              <a:t> </a:t>
            </a:r>
            <a:endParaRPr lang="en-US" altLang="zh-CN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en-US" altLang="zh-CN" sz="2400" dirty="0"/>
              <a:t>5</a:t>
            </a:r>
            <a:r>
              <a:rPr lang="zh-CN" altLang="en-US" sz="2400" dirty="0"/>
              <a:t>、针对意愿低、能力低的员工，管理者要敢于告诉他们真相，心理上不要 </a:t>
            </a:r>
            <a:r>
              <a:rPr lang="zh-CN" altLang="en-US" sz="2400" u="sng" dirty="0">
                <a:solidFill>
                  <a:srgbClr val="C00000"/>
                </a:solidFill>
              </a:rPr>
              <a:t>放弃 </a:t>
            </a:r>
            <a:r>
              <a:rPr lang="zh-CN" altLang="en-US" sz="2400" dirty="0"/>
              <a:t>他们，要给他们安排</a:t>
            </a:r>
            <a:r>
              <a:rPr lang="zh-CN" altLang="en-US" sz="2400" u="sng" dirty="0"/>
              <a:t>   </a:t>
            </a:r>
            <a:r>
              <a:rPr lang="zh-CN" altLang="en-US" sz="2400" u="sng" dirty="0">
                <a:solidFill>
                  <a:srgbClr val="C00000"/>
                </a:solidFill>
              </a:rPr>
              <a:t> 短、平、快   </a:t>
            </a:r>
            <a:r>
              <a:rPr lang="zh-CN" altLang="en-US" sz="2400" dirty="0"/>
              <a:t>的事情做，及时</a:t>
            </a:r>
            <a:r>
              <a:rPr lang="zh-CN" altLang="en-US" sz="2400" u="sng" dirty="0">
                <a:solidFill>
                  <a:srgbClr val="C00000"/>
                </a:solidFill>
              </a:rPr>
              <a:t> 鼓励</a:t>
            </a:r>
            <a:r>
              <a:rPr lang="zh-CN" altLang="en-US" sz="2400" u="sng" dirty="0"/>
              <a:t>   </a:t>
            </a:r>
            <a:r>
              <a:rPr lang="zh-CN" altLang="en-US" sz="2400" dirty="0"/>
              <a:t>他们的进步</a:t>
            </a:r>
            <a:endParaRPr lang="en-US" altLang="zh-CN" sz="2400" dirty="0"/>
          </a:p>
        </p:txBody>
      </p:sp>
    </p:spTree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61442" name="组合 7"/>
          <p:cNvGrpSpPr/>
          <p:nvPr/>
        </p:nvGrpSpPr>
        <p:grpSpPr>
          <a:xfrm>
            <a:off x="1952625" y="3000375"/>
            <a:ext cx="6911975" cy="547688"/>
            <a:chOff x="500063" y="1023938"/>
            <a:chExt cx="6911975" cy="547687"/>
          </a:xfrm>
        </p:grpSpPr>
        <p:sp>
          <p:nvSpPr>
            <p:cNvPr id="61445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61443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dirty="0"/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309813" y="1028700"/>
            <a:ext cx="7643813" cy="4924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defTabSz="9144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引言</a:t>
            </a:r>
            <a:endParaRPr kumimoji="1" lang="en-US" altLang="zh-CN" sz="2000" kern="1200" cap="none" spc="0" normalizeH="0" baseline="0" noProof="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1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理解角色的转变：从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到管理者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用人：发挥现有团队的最大作用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发展团队：形成自己的梦之队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defRPr/>
            </a:pP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如何评估现有团队成员？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085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你应该主导团队的发展吗？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3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Arial" panose="020B0604020202020204" pitchFamily="34" charset="0"/>
              <a:buNone/>
              <a:defRPr/>
            </a:pP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543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评估现有团队：业务表现</a:t>
            </a:r>
            <a:r>
              <a:rPr lang="en-US" altLang="zh-CN" sz="3200" dirty="0"/>
              <a:t>—</a:t>
            </a:r>
            <a:r>
              <a:rPr lang="zh-CN" altLang="en-US" sz="3200" dirty="0"/>
              <a:t>成长性矩阵</a:t>
            </a:r>
            <a:endParaRPr lang="zh-CN" altLang="en-US" sz="3200" dirty="0"/>
          </a:p>
        </p:txBody>
      </p:sp>
      <p:cxnSp>
        <p:nvCxnSpPr>
          <p:cNvPr id="63491" name="直接箭头连接符 4"/>
          <p:cNvCxnSpPr/>
          <p:nvPr/>
        </p:nvCxnSpPr>
        <p:spPr>
          <a:xfrm rot="-5400000" flipV="1">
            <a:off x="1257300" y="3019425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3492" name="直接箭头连接符 7"/>
          <p:cNvCxnSpPr/>
          <p:nvPr/>
        </p:nvCxnSpPr>
        <p:spPr>
          <a:xfrm flipV="1">
            <a:off x="3206750" y="4941888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3493" name="TextBox 9"/>
          <p:cNvSpPr txBox="1"/>
          <p:nvPr/>
        </p:nvSpPr>
        <p:spPr>
          <a:xfrm>
            <a:off x="2309813" y="4886325"/>
            <a:ext cx="8001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4" name="TextBox 12"/>
          <p:cNvSpPr txBox="1"/>
          <p:nvPr/>
        </p:nvSpPr>
        <p:spPr>
          <a:xfrm>
            <a:off x="7620000" y="4962525"/>
            <a:ext cx="1047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5" name="TextBox 13"/>
          <p:cNvSpPr txBox="1"/>
          <p:nvPr/>
        </p:nvSpPr>
        <p:spPr>
          <a:xfrm>
            <a:off x="2095500" y="1000125"/>
            <a:ext cx="111918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3496" name="直接连接符 27"/>
          <p:cNvCxnSpPr/>
          <p:nvPr/>
        </p:nvCxnSpPr>
        <p:spPr>
          <a:xfrm rot="10800000">
            <a:off x="3733800" y="2903538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3497" name="直接连接符 29"/>
          <p:cNvCxnSpPr/>
          <p:nvPr/>
        </p:nvCxnSpPr>
        <p:spPr>
          <a:xfrm rot="5400000">
            <a:off x="4227513" y="3016250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3498" name="TextBox 9"/>
          <p:cNvSpPr txBox="1"/>
          <p:nvPr/>
        </p:nvSpPr>
        <p:spPr>
          <a:xfrm>
            <a:off x="6167438" y="3643313"/>
            <a:ext cx="40005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业绩好坏，主要由什么决定？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（意愿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能力）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499" name="TextBox 9"/>
          <p:cNvSpPr txBox="1"/>
          <p:nvPr/>
        </p:nvSpPr>
        <p:spPr>
          <a:xfrm>
            <a:off x="3238500" y="1571625"/>
            <a:ext cx="450056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成长性好坏，主要由什么决定？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（抱负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潜力）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500" name="矩形 11"/>
          <p:cNvSpPr/>
          <p:nvPr/>
        </p:nvSpPr>
        <p:spPr>
          <a:xfrm>
            <a:off x="2166938" y="5786438"/>
            <a:ext cx="8232775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可以从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两个维度来评估现有团队成员；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维持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扩展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（与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团队长成性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有关）团队的业绩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8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686675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影响成长性的两个关键因素：抱负和潜力</a:t>
            </a:r>
            <a:endParaRPr lang="zh-CN" altLang="en-US" sz="3200" dirty="0"/>
          </a:p>
        </p:txBody>
      </p:sp>
      <p:cxnSp>
        <p:nvCxnSpPr>
          <p:cNvPr id="65539" name="直接箭头连接符 4"/>
          <p:cNvCxnSpPr/>
          <p:nvPr/>
        </p:nvCxnSpPr>
        <p:spPr>
          <a:xfrm rot="-5400000" flipV="1">
            <a:off x="1257300" y="3055938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5540" name="直接箭头连接符 7"/>
          <p:cNvCxnSpPr/>
          <p:nvPr/>
        </p:nvCxnSpPr>
        <p:spPr>
          <a:xfrm flipV="1">
            <a:off x="3206750" y="4978400"/>
            <a:ext cx="525780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5541" name="TextBox 9"/>
          <p:cNvSpPr txBox="1"/>
          <p:nvPr/>
        </p:nvSpPr>
        <p:spPr>
          <a:xfrm>
            <a:off x="2652713" y="4922838"/>
            <a:ext cx="657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2" name="TextBox 12"/>
          <p:cNvSpPr txBox="1"/>
          <p:nvPr/>
        </p:nvSpPr>
        <p:spPr>
          <a:xfrm>
            <a:off x="7596188" y="4999038"/>
            <a:ext cx="785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潜力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3" name="TextBox 13"/>
          <p:cNvSpPr txBox="1"/>
          <p:nvPr/>
        </p:nvSpPr>
        <p:spPr>
          <a:xfrm>
            <a:off x="2452688" y="1071563"/>
            <a:ext cx="747712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抱负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5544" name="直接连接符 27"/>
          <p:cNvCxnSpPr/>
          <p:nvPr/>
        </p:nvCxnSpPr>
        <p:spPr>
          <a:xfrm rot="10800000">
            <a:off x="3733800" y="2940050"/>
            <a:ext cx="43434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5545" name="直接连接符 29"/>
          <p:cNvCxnSpPr/>
          <p:nvPr/>
        </p:nvCxnSpPr>
        <p:spPr>
          <a:xfrm rot="5400000">
            <a:off x="4229100" y="3054350"/>
            <a:ext cx="3276600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5546" name="TextBox 9"/>
          <p:cNvSpPr txBox="1"/>
          <p:nvPr/>
        </p:nvSpPr>
        <p:spPr>
          <a:xfrm>
            <a:off x="3524250" y="1643063"/>
            <a:ext cx="34290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抱负是？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（企图心）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7" name="TextBox 9"/>
          <p:cNvSpPr txBox="1"/>
          <p:nvPr/>
        </p:nvSpPr>
        <p:spPr>
          <a:xfrm>
            <a:off x="6096000" y="3571875"/>
            <a:ext cx="38576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潜力是？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（学习能力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相关经验）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548" name="矩形 11"/>
          <p:cNvSpPr/>
          <p:nvPr/>
        </p:nvSpPr>
        <p:spPr>
          <a:xfrm>
            <a:off x="2500313" y="5786438"/>
            <a:ext cx="7615237" cy="8302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学习能力：自学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跟学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相关经验很多时侯会归零，比如某一行业衰落过时。</a:t>
            </a:r>
            <a:endParaRPr lang="en-US" altLang="zh-CN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分析你的下属的业绩、成长性</a:t>
            </a:r>
            <a:endParaRPr lang="zh-CN" altLang="en-US" sz="3200" dirty="0"/>
          </a:p>
        </p:txBody>
      </p:sp>
      <p:cxnSp>
        <p:nvCxnSpPr>
          <p:cNvPr id="67587" name="直接箭头连接符 4"/>
          <p:cNvCxnSpPr/>
          <p:nvPr/>
        </p:nvCxnSpPr>
        <p:spPr>
          <a:xfrm rot="-5400000" flipV="1">
            <a:off x="1257300" y="33909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7588" name="直接箭头连接符 7"/>
          <p:cNvCxnSpPr/>
          <p:nvPr/>
        </p:nvCxnSpPr>
        <p:spPr>
          <a:xfrm flipV="1">
            <a:off x="3206750" y="53133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7589" name="TextBox 9"/>
          <p:cNvSpPr txBox="1"/>
          <p:nvPr/>
        </p:nvSpPr>
        <p:spPr>
          <a:xfrm>
            <a:off x="2452688" y="5257800"/>
            <a:ext cx="657225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0" name="TextBox 12"/>
          <p:cNvSpPr txBox="1"/>
          <p:nvPr/>
        </p:nvSpPr>
        <p:spPr>
          <a:xfrm>
            <a:off x="7310438" y="5334000"/>
            <a:ext cx="122396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591" name="TextBox 13"/>
          <p:cNvSpPr txBox="1"/>
          <p:nvPr/>
        </p:nvSpPr>
        <p:spPr>
          <a:xfrm>
            <a:off x="2166938" y="1371600"/>
            <a:ext cx="104775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7592" name="直接连接符 27"/>
          <p:cNvCxnSpPr/>
          <p:nvPr/>
        </p:nvCxnSpPr>
        <p:spPr>
          <a:xfrm rot="10800000">
            <a:off x="3733800" y="32750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7593" name="直接连接符 29"/>
          <p:cNvCxnSpPr/>
          <p:nvPr/>
        </p:nvCxnSpPr>
        <p:spPr>
          <a:xfrm rot="5400000">
            <a:off x="4227513" y="33877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四个词形容四个象限里人的状态</a:t>
            </a:r>
            <a:endParaRPr lang="zh-CN" altLang="en-US" sz="3200" dirty="0"/>
          </a:p>
        </p:txBody>
      </p:sp>
      <p:cxnSp>
        <p:nvCxnSpPr>
          <p:cNvPr id="69635" name="直接箭头连接符 4"/>
          <p:cNvCxnSpPr/>
          <p:nvPr/>
        </p:nvCxnSpPr>
        <p:spPr>
          <a:xfrm rot="-5400000" flipV="1">
            <a:off x="1257300" y="33909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9636" name="直接箭头连接符 7"/>
          <p:cNvCxnSpPr/>
          <p:nvPr/>
        </p:nvCxnSpPr>
        <p:spPr>
          <a:xfrm flipV="1">
            <a:off x="3206750" y="53133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69637" name="TextBox 9"/>
          <p:cNvSpPr txBox="1"/>
          <p:nvPr/>
        </p:nvSpPr>
        <p:spPr>
          <a:xfrm>
            <a:off x="2667000" y="5257800"/>
            <a:ext cx="785813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8" name="TextBox 12"/>
          <p:cNvSpPr txBox="1"/>
          <p:nvPr/>
        </p:nvSpPr>
        <p:spPr>
          <a:xfrm>
            <a:off x="7620000" y="5334000"/>
            <a:ext cx="126206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39" name="TextBox 13"/>
          <p:cNvSpPr txBox="1"/>
          <p:nvPr/>
        </p:nvSpPr>
        <p:spPr>
          <a:xfrm>
            <a:off x="2238375" y="1371600"/>
            <a:ext cx="976313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9640" name="直接连接符 27"/>
          <p:cNvCxnSpPr/>
          <p:nvPr/>
        </p:nvCxnSpPr>
        <p:spPr>
          <a:xfrm rot="10800000">
            <a:off x="3733800" y="32750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9641" name="直接连接符 29"/>
          <p:cNvCxnSpPr/>
          <p:nvPr/>
        </p:nvCxnSpPr>
        <p:spPr>
          <a:xfrm rot="5400000">
            <a:off x="4227513" y="33877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69642" name="TextBox 9"/>
          <p:cNvSpPr txBox="1"/>
          <p:nvPr/>
        </p:nvSpPr>
        <p:spPr>
          <a:xfrm>
            <a:off x="4167188" y="2100263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3" name="TextBox 9"/>
          <p:cNvSpPr txBox="1"/>
          <p:nvPr/>
        </p:nvSpPr>
        <p:spPr>
          <a:xfrm>
            <a:off x="6248400" y="2100263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4" name="TextBox 9"/>
          <p:cNvSpPr txBox="1"/>
          <p:nvPr/>
        </p:nvSpPr>
        <p:spPr>
          <a:xfrm>
            <a:off x="6172200" y="381000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645" name="TextBox 9"/>
          <p:cNvSpPr txBox="1"/>
          <p:nvPr/>
        </p:nvSpPr>
        <p:spPr>
          <a:xfrm>
            <a:off x="4343400" y="381000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鸡肋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 bwMode="auto">
          <a:xfrm rot="5400000" flipH="1" flipV="1">
            <a:off x="4534694" y="3237706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 bwMode="auto">
          <a:xfrm rot="5400000">
            <a:off x="4115594" y="3275806"/>
            <a:ext cx="762000" cy="15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 bwMode="auto">
          <a:xfrm>
            <a:off x="5334000" y="2362200"/>
            <a:ext cx="8382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 bwMode="auto">
          <a:xfrm rot="10800000">
            <a:off x="5334000" y="2133600"/>
            <a:ext cx="762000" cy="15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69643" idx="0"/>
          </p:cNvCxnSpPr>
          <p:nvPr/>
        </p:nvCxnSpPr>
        <p:spPr bwMode="auto">
          <a:xfrm rot="5400000" flipH="1" flipV="1">
            <a:off x="6915150" y="1624013"/>
            <a:ext cx="457200" cy="4953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9651" name="TextBox 9"/>
          <p:cNvSpPr txBox="1"/>
          <p:nvPr/>
        </p:nvSpPr>
        <p:spPr>
          <a:xfrm>
            <a:off x="7467600" y="1447800"/>
            <a:ext cx="1295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超级明星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箭头连接符 36"/>
          <p:cNvCxnSpPr>
            <a:stCxn id="69643" idx="0"/>
          </p:cNvCxnSpPr>
          <p:nvPr/>
        </p:nvCxnSpPr>
        <p:spPr bwMode="auto">
          <a:xfrm rot="5400000">
            <a:off x="5981700" y="3086100"/>
            <a:ext cx="838200" cy="317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>
            <a:stCxn id="69643" idx="0"/>
          </p:cNvCxnSpPr>
          <p:nvPr/>
        </p:nvCxnSpPr>
        <p:spPr bwMode="auto">
          <a:xfrm rot="5400000" flipH="1" flipV="1">
            <a:off x="6324600" y="3048000"/>
            <a:ext cx="762000" cy="31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69643" idx="0"/>
          </p:cNvCxnSpPr>
          <p:nvPr/>
        </p:nvCxnSpPr>
        <p:spPr bwMode="auto">
          <a:xfrm rot="10800000">
            <a:off x="5029200" y="3962400"/>
            <a:ext cx="1066800" cy="158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69643" idx="0"/>
          </p:cNvCxnSpPr>
          <p:nvPr/>
        </p:nvCxnSpPr>
        <p:spPr bwMode="auto">
          <a:xfrm rot="10800000" flipV="1">
            <a:off x="3657600" y="4114800"/>
            <a:ext cx="685800" cy="5334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86" name="组合 7"/>
          <p:cNvGrpSpPr/>
          <p:nvPr/>
        </p:nvGrpSpPr>
        <p:grpSpPr>
          <a:xfrm>
            <a:off x="2024063" y="1147763"/>
            <a:ext cx="6911975" cy="547687"/>
            <a:chOff x="500063" y="1023938"/>
            <a:chExt cx="6911975" cy="547687"/>
          </a:xfrm>
        </p:grpSpPr>
        <p:sp>
          <p:nvSpPr>
            <p:cNvPr id="16389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6387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2309813" y="1028700"/>
            <a:ext cx="7643813" cy="5262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457200" marR="0" defTabSz="9144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kern="1200" cap="none" spc="0" normalizeH="0" baseline="0" noProof="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引言</a:t>
            </a:r>
            <a:endParaRPr kumimoji="1" lang="en-US" altLang="zh-CN" sz="2000" kern="1200" cap="none" spc="0" normalizeH="0" baseline="0" noProof="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管理学我们该怎么学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914400" marR="0" lvl="2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u"/>
              <a:defRPr/>
            </a:pPr>
            <a:r>
              <a:rPr kumimoji="1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课程内容</a:t>
            </a:r>
            <a:endParaRPr kumimoji="1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理解角色的转变：从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到管理者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用人：发挥现有团队的最大作用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发展团队：形成自己的梦之队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管理者沟通：意识、方法、能力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</a:t>
            </a: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KPI: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从公司目标出发，确定好部门关键业务指标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2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anose="05000000000000000000" pitchFamily="2" charset="2"/>
              <a:buChar char="&amp;"/>
              <a:defRPr/>
            </a:pPr>
            <a:r>
              <a:rPr kumimoji="1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6 </a:t>
            </a:r>
            <a:r>
              <a: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个人目标：从部门目标到个人目标、兼顾稳定与发展</a:t>
            </a:r>
            <a:endParaRPr kumimoji="1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2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472363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任由团队自然发展还是你主导发展团队</a:t>
            </a:r>
            <a:endParaRPr lang="zh-CN" altLang="en-US" sz="3200" dirty="0"/>
          </a:p>
        </p:txBody>
      </p:sp>
      <p:sp>
        <p:nvSpPr>
          <p:cNvPr id="7168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r>
              <a:rPr lang="zh-CN" altLang="en-US" dirty="0"/>
              <a:t>团队自然发展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顺其自然形成的生态环境，效果不确定，即时效果好，需要的时间也很长。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后果：</a:t>
            </a:r>
            <a:r>
              <a:rPr lang="zh-CN" altLang="en-US" dirty="0">
                <a:solidFill>
                  <a:srgbClr val="C00000"/>
                </a:solidFill>
              </a:rPr>
              <a:t>流产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zh-CN" altLang="en-US" dirty="0">
                <a:solidFill>
                  <a:srgbClr val="C00000"/>
                </a:solidFill>
              </a:rPr>
              <a:t>发育不良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zh-CN" altLang="en-US" dirty="0">
                <a:solidFill>
                  <a:srgbClr val="C00000"/>
                </a:solidFill>
              </a:rPr>
              <a:t>短命</a:t>
            </a:r>
            <a:r>
              <a:rPr lang="en-US" altLang="zh-CN" dirty="0">
                <a:solidFill>
                  <a:srgbClr val="C00000"/>
                </a:solidFill>
              </a:rPr>
              <a:t>+</a:t>
            </a:r>
            <a:r>
              <a:rPr lang="zh-CN" altLang="en-US" dirty="0">
                <a:solidFill>
                  <a:srgbClr val="C00000"/>
                </a:solidFill>
              </a:rPr>
              <a:t>老龄化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/>
              <a:t>主导发展团队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推动员工朝着最有利于团队长远需要的方向发展，效果较好，时间不太长</a:t>
            </a:r>
            <a:endParaRPr lang="en-US" altLang="zh-CN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dirty="0"/>
              <a:t>好处：让自己不难受、让自己不愧疚。</a:t>
            </a:r>
            <a:endParaRPr lang="zh-CN" altLang="en-US" dirty="0"/>
          </a:p>
        </p:txBody>
      </p:sp>
    </p:spTree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你希望团队有什么样的人才结构</a:t>
            </a:r>
            <a:endParaRPr lang="zh-CN" altLang="en-US" sz="3200" dirty="0"/>
          </a:p>
        </p:txBody>
      </p:sp>
      <p:cxnSp>
        <p:nvCxnSpPr>
          <p:cNvPr id="73731" name="直接箭头连接符 4"/>
          <p:cNvCxnSpPr/>
          <p:nvPr/>
        </p:nvCxnSpPr>
        <p:spPr>
          <a:xfrm rot="-5400000" flipV="1">
            <a:off x="1257300" y="3390900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73732" name="直接箭头连接符 7"/>
          <p:cNvCxnSpPr/>
          <p:nvPr/>
        </p:nvCxnSpPr>
        <p:spPr>
          <a:xfrm flipV="1">
            <a:off x="3206750" y="5313363"/>
            <a:ext cx="5257800" cy="1587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3733" name="TextBox 9"/>
          <p:cNvSpPr txBox="1"/>
          <p:nvPr/>
        </p:nvSpPr>
        <p:spPr>
          <a:xfrm>
            <a:off x="2381250" y="5257800"/>
            <a:ext cx="728663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4" name="TextBox 12"/>
          <p:cNvSpPr txBox="1"/>
          <p:nvPr/>
        </p:nvSpPr>
        <p:spPr>
          <a:xfrm>
            <a:off x="7620000" y="5334000"/>
            <a:ext cx="9144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5" name="TextBox 13"/>
          <p:cNvSpPr txBox="1"/>
          <p:nvPr/>
        </p:nvSpPr>
        <p:spPr>
          <a:xfrm>
            <a:off x="2238375" y="1371600"/>
            <a:ext cx="97631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3736" name="直接连接符 27"/>
          <p:cNvCxnSpPr/>
          <p:nvPr/>
        </p:nvCxnSpPr>
        <p:spPr>
          <a:xfrm rot="10800000">
            <a:off x="3733800" y="3275013"/>
            <a:ext cx="4343400" cy="15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3737" name="直接连接符 29"/>
          <p:cNvCxnSpPr/>
          <p:nvPr/>
        </p:nvCxnSpPr>
        <p:spPr>
          <a:xfrm rot="5400000">
            <a:off x="4227513" y="3387725"/>
            <a:ext cx="32766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3738" name="TextBox 9"/>
          <p:cNvSpPr txBox="1"/>
          <p:nvPr/>
        </p:nvSpPr>
        <p:spPr>
          <a:xfrm>
            <a:off x="3952875" y="2133600"/>
            <a:ext cx="1609725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&lt;30%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39" name="TextBox 9"/>
          <p:cNvSpPr txBox="1"/>
          <p:nvPr/>
        </p:nvSpPr>
        <p:spPr>
          <a:xfrm>
            <a:off x="6477000" y="213360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0" name="TextBox 9"/>
          <p:cNvSpPr txBox="1"/>
          <p:nvPr/>
        </p:nvSpPr>
        <p:spPr>
          <a:xfrm>
            <a:off x="4167188" y="373380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1" name="TextBox 9"/>
          <p:cNvSpPr txBox="1"/>
          <p:nvPr/>
        </p:nvSpPr>
        <p:spPr>
          <a:xfrm>
            <a:off x="6477000" y="3810000"/>
            <a:ext cx="12954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?%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2" name="TextBox 9"/>
          <p:cNvSpPr txBox="1"/>
          <p:nvPr/>
        </p:nvSpPr>
        <p:spPr>
          <a:xfrm>
            <a:off x="4381500" y="2747963"/>
            <a:ext cx="14192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3" name="TextBox 9"/>
          <p:cNvSpPr txBox="1"/>
          <p:nvPr/>
        </p:nvSpPr>
        <p:spPr>
          <a:xfrm>
            <a:off x="5972175" y="2714625"/>
            <a:ext cx="1419225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4" name="TextBox 9"/>
          <p:cNvSpPr txBox="1"/>
          <p:nvPr/>
        </p:nvSpPr>
        <p:spPr>
          <a:xfrm>
            <a:off x="5972175" y="3357563"/>
            <a:ext cx="141922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5" name="TextBox 9"/>
          <p:cNvSpPr txBox="1"/>
          <p:nvPr/>
        </p:nvSpPr>
        <p:spPr>
          <a:xfrm>
            <a:off x="4953000" y="3357563"/>
            <a:ext cx="100965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鸡肋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6" name="TextBox 9"/>
          <p:cNvSpPr txBox="1"/>
          <p:nvPr/>
        </p:nvSpPr>
        <p:spPr>
          <a:xfrm>
            <a:off x="6953250" y="1357313"/>
            <a:ext cx="3571875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发展性企业占比：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稳定性行业占比：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747" name="矩形 18"/>
          <p:cNvSpPr/>
          <p:nvPr/>
        </p:nvSpPr>
        <p:spPr>
          <a:xfrm>
            <a:off x="2952750" y="5988050"/>
            <a:ext cx="6015038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注：因为要保证业绩，明星和金牛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&gt;65%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因为保证一定的成长性鸡肋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&lt;5%,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&lt;30%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发展员工时的注意事项</a:t>
            </a:r>
            <a:endParaRPr lang="zh-CN" altLang="en-US" dirty="0"/>
          </a:p>
        </p:txBody>
      </p:sp>
      <p:cxnSp>
        <p:nvCxnSpPr>
          <p:cNvPr id="75779" name="直接箭头连接符 4"/>
          <p:cNvCxnSpPr/>
          <p:nvPr/>
        </p:nvCxnSpPr>
        <p:spPr>
          <a:xfrm rot="-5400000" flipV="1">
            <a:off x="1257300" y="2947988"/>
            <a:ext cx="3886200" cy="0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75780" name="直接箭头连接符 7"/>
          <p:cNvCxnSpPr/>
          <p:nvPr/>
        </p:nvCxnSpPr>
        <p:spPr>
          <a:xfrm flipV="1">
            <a:off x="3206750" y="4870450"/>
            <a:ext cx="5257800" cy="1588"/>
          </a:xfrm>
          <a:prstGeom prst="straightConnector1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75781" name="TextBox 9"/>
          <p:cNvSpPr txBox="1"/>
          <p:nvPr/>
        </p:nvSpPr>
        <p:spPr>
          <a:xfrm>
            <a:off x="2381250" y="4814888"/>
            <a:ext cx="728663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2" name="TextBox 12"/>
          <p:cNvSpPr txBox="1"/>
          <p:nvPr/>
        </p:nvSpPr>
        <p:spPr>
          <a:xfrm>
            <a:off x="7620000" y="4891088"/>
            <a:ext cx="13335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业绩表现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3" name="TextBox 13"/>
          <p:cNvSpPr txBox="1"/>
          <p:nvPr/>
        </p:nvSpPr>
        <p:spPr>
          <a:xfrm>
            <a:off x="2238375" y="928688"/>
            <a:ext cx="976313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成长性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high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5784" name="直接连接符 27"/>
          <p:cNvCxnSpPr/>
          <p:nvPr/>
        </p:nvCxnSpPr>
        <p:spPr>
          <a:xfrm rot="10800000">
            <a:off x="3733800" y="2832100"/>
            <a:ext cx="4343400" cy="158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5785" name="直接连接符 29"/>
          <p:cNvCxnSpPr/>
          <p:nvPr/>
        </p:nvCxnSpPr>
        <p:spPr>
          <a:xfrm rot="5400000">
            <a:off x="4229100" y="2946400"/>
            <a:ext cx="3276600" cy="317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5786" name="TextBox 9"/>
          <p:cNvSpPr txBox="1"/>
          <p:nvPr/>
        </p:nvSpPr>
        <p:spPr>
          <a:xfrm>
            <a:off x="4238625" y="2305050"/>
            <a:ext cx="15621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问题儿童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7" name="TextBox 9"/>
          <p:cNvSpPr txBox="1"/>
          <p:nvPr/>
        </p:nvSpPr>
        <p:spPr>
          <a:xfrm>
            <a:off x="5953125" y="2271713"/>
            <a:ext cx="15621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明星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8" name="TextBox 9"/>
          <p:cNvSpPr txBox="1"/>
          <p:nvPr/>
        </p:nvSpPr>
        <p:spPr>
          <a:xfrm>
            <a:off x="5953125" y="2914650"/>
            <a:ext cx="15621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金牛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89" name="TextBox 9"/>
          <p:cNvSpPr txBox="1"/>
          <p:nvPr/>
        </p:nvSpPr>
        <p:spPr>
          <a:xfrm>
            <a:off x="4881563" y="2914650"/>
            <a:ext cx="10810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</a:pP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鸡肋</a:t>
            </a:r>
            <a:endParaRPr lang="zh-CN" altLang="en-US" sz="2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790" name="矩形 18"/>
          <p:cNvSpPr/>
          <p:nvPr/>
        </p:nvSpPr>
        <p:spPr>
          <a:xfrm>
            <a:off x="2524125" y="5572125"/>
            <a:ext cx="7500938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对于新员工，经理短期首先根据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抱负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大小来判断成长性。中长期，看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学习能力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持续进步的能力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人是在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用的过程中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成长起来的，通过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跟踪事件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加强了解。</a:t>
            </a:r>
            <a:endParaRPr lang="en-US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782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对成长性高</a:t>
            </a:r>
            <a:r>
              <a:rPr lang="en-US" altLang="zh-CN" sz="3200" dirty="0"/>
              <a:t>-</a:t>
            </a:r>
            <a:r>
              <a:rPr lang="zh-CN" altLang="en-US" sz="3200" dirty="0"/>
              <a:t>业绩差的“问题儿童”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要促进其成长：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关注抱负和学习能力，宽容经验不足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安排略超出能力的挑战性任务？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辅导、训练、答疑、解释？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创造相互支持的环境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鼓励自信，增强抱负？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给予“短、平、快”的任务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安排他们做助手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zh-CN" altLang="en-US" b="1" dirty="0"/>
              <a:t>确定一个发展目标和等待时限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987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对成长性高</a:t>
            </a:r>
            <a:r>
              <a:rPr lang="en-US" altLang="zh-CN" sz="3200" dirty="0"/>
              <a:t>-</a:t>
            </a:r>
            <a:r>
              <a:rPr lang="zh-CN" altLang="en-US" sz="3200" dirty="0"/>
              <a:t>业绩比较好的“明星”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要促其成长：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放手压担子，给任务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给予全面的反馈？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赞扬他，别宠他？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提醒失误，戒除骄傲？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及时评定且快速回报其能力的进步？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根据对金牛的策略把握其发展节奏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注意不要激怒金牛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2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对成长性差</a:t>
            </a:r>
            <a:r>
              <a:rPr lang="en-US" altLang="zh-CN" sz="3200" dirty="0"/>
              <a:t>-</a:t>
            </a:r>
            <a:r>
              <a:rPr lang="zh-CN" altLang="en-US" sz="3200" dirty="0"/>
              <a:t>业绩好的“金牛”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要延长寿命、发挥价值：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争取更有挑战的项目或工作内容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挖掘低成长的原因（低潜力？低抱负？缺少机会？）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鞭策抱负、激励、调动、刺激？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学习新技能，横向发展其能力（辅导、开发、领导）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适当用明星来激将他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准备后绪梯队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39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对成长性差</a:t>
            </a:r>
            <a:r>
              <a:rPr lang="en-US" altLang="zh-CN" sz="3200" dirty="0"/>
              <a:t>-</a:t>
            </a:r>
            <a:r>
              <a:rPr lang="zh-CN" altLang="en-US" sz="3200" dirty="0"/>
              <a:t>业绩差的“鸡肋”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要尽快判断能不能活，到底是问题儿童还是鸡肋；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能作的事还有吗</a:t>
            </a:r>
            <a:r>
              <a:rPr lang="en-US" altLang="zh-CN" b="1" dirty="0"/>
              <a:t>?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占用宝贵资源？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能打平手吗？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在团队内和团队外形成瓶颈了吗？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 </a:t>
            </a:r>
            <a:r>
              <a:rPr lang="zh-CN" altLang="en-US" b="1" dirty="0"/>
              <a:t>有</a:t>
            </a:r>
            <a:r>
              <a:rPr lang="en-US" altLang="zh-CN" b="1" dirty="0"/>
              <a:t>HEADCOUNT</a:t>
            </a:r>
            <a:r>
              <a:rPr lang="zh-CN" altLang="en-US" b="1" dirty="0"/>
              <a:t>限制？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影响团队士气？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b="1" dirty="0"/>
              <a:t>有解聘或招聘的困难？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601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第三部分 发展团队 小结</a:t>
            </a:r>
            <a:endParaRPr lang="zh-CN" altLang="en-US" sz="3200" dirty="0"/>
          </a:p>
        </p:txBody>
      </p:sp>
      <p:sp>
        <p:nvSpPr>
          <p:cNvPr id="8601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小结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ea typeface="微软雅黑" panose="020B0503020204020204" pitchFamily="34" charset="-122"/>
              </a:rPr>
              <a:t>可以从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业绩表现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成长性</a:t>
            </a:r>
            <a:r>
              <a:rPr lang="zh-CN" altLang="en-US" sz="2800" b="1" dirty="0">
                <a:ea typeface="微软雅黑" panose="020B0503020204020204" pitchFamily="34" charset="-122"/>
              </a:rPr>
              <a:t>两个维度来评估现有团队成员；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而影响成长性的两个关键元素分别是他的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抱负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潜力</a:t>
            </a:r>
            <a:r>
              <a:rPr lang="zh-CN" altLang="en-US" sz="2800" b="1" dirty="0">
                <a:ea typeface="微软雅黑" panose="020B0503020204020204" pitchFamily="34" charset="-122"/>
              </a:rPr>
              <a:t>，其中潜力可以从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学习能力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相关经验</a:t>
            </a:r>
            <a:r>
              <a:rPr lang="zh-CN" altLang="en-US" sz="2800" b="1" dirty="0">
                <a:ea typeface="微软雅黑" panose="020B0503020204020204" pitchFamily="34" charset="-122"/>
              </a:rPr>
              <a:t>两个方面考察。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solidFill>
                  <a:srgbClr val="C00000"/>
                </a:solidFill>
                <a:ea typeface="微软雅黑" panose="020B0503020204020204" pitchFamily="34" charset="-122"/>
              </a:rPr>
              <a:t>3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有任务</a:t>
            </a:r>
            <a:r>
              <a:rPr lang="zh-CN" altLang="en-US" sz="2800" b="1" dirty="0">
                <a:ea typeface="微软雅黑" panose="020B0503020204020204" pitchFamily="34" charset="-122"/>
              </a:rPr>
              <a:t>才能留住人，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挑战性的任务</a:t>
            </a:r>
            <a:r>
              <a:rPr lang="zh-CN" altLang="en-US" sz="2800" b="1" dirty="0">
                <a:ea typeface="微软雅黑" panose="020B0503020204020204" pitchFamily="34" charset="-122"/>
              </a:rPr>
              <a:t>才能发展人，只有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个人</a:t>
            </a:r>
            <a:r>
              <a:rPr lang="zh-CN" altLang="en-US" sz="2800" b="1" dirty="0">
                <a:ea typeface="微软雅黑" panose="020B0503020204020204" pitchFamily="34" charset="-122"/>
              </a:rPr>
              <a:t>得到发展，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团队</a:t>
            </a:r>
            <a:r>
              <a:rPr lang="zh-CN" altLang="en-US" sz="2800" b="1" dirty="0">
                <a:ea typeface="微软雅黑" panose="020B0503020204020204" pitchFamily="34" charset="-122"/>
              </a:rPr>
              <a:t>才能得到发展。</a:t>
            </a:r>
            <a:endParaRPr lang="en-US" altLang="zh-CN" sz="2800" b="1" dirty="0">
              <a:ea typeface="微软雅黑" panose="020B0503020204020204" pitchFamily="34" charset="-122"/>
            </a:endParaRPr>
          </a:p>
        </p:txBody>
      </p:sp>
      <p:sp>
        <p:nvSpPr>
          <p:cNvPr id="86020" name="矩形 3"/>
          <p:cNvSpPr/>
          <p:nvPr/>
        </p:nvSpPr>
        <p:spPr>
          <a:xfrm>
            <a:off x="1881188" y="5780088"/>
            <a:ext cx="8286750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zh-CN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★ </a:t>
            </a:r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32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提高员工的可雇佣性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，才是对员工真正的好。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8066" name="组合 7"/>
          <p:cNvGrpSpPr/>
          <p:nvPr/>
        </p:nvGrpSpPr>
        <p:grpSpPr>
          <a:xfrm>
            <a:off x="2024063" y="3667125"/>
            <a:ext cx="6911975" cy="547688"/>
            <a:chOff x="500063" y="1023938"/>
            <a:chExt cx="6911975" cy="547687"/>
          </a:xfrm>
        </p:grpSpPr>
        <p:sp>
          <p:nvSpPr>
            <p:cNvPr id="88069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88067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sz="3200" dirty="0"/>
          </a:p>
        </p:txBody>
      </p:sp>
      <p:sp>
        <p:nvSpPr>
          <p:cNvPr id="88068" name="Text Box 6"/>
          <p:cNvSpPr txBox="1"/>
          <p:nvPr/>
        </p:nvSpPr>
        <p:spPr>
          <a:xfrm>
            <a:off x="2309813" y="1028700"/>
            <a:ext cx="7643812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用人：发挥现有团队的最大作用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发展团队：形成自己的梦之队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管理者沟通：意识、方法、能力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011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口头沟通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什么情况下合适口头沟通</a:t>
            </a:r>
            <a:r>
              <a:rPr lang="en-US" altLang="zh-CN" b="1" dirty="0">
                <a:solidFill>
                  <a:srgbClr val="990000"/>
                </a:solidFill>
                <a:ea typeface="微软雅黑" panose="020B0503020204020204" pitchFamily="34" charset="-122"/>
              </a:rPr>
              <a:t>?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简单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2 </a:t>
            </a:r>
            <a:r>
              <a:rPr lang="zh-CN" altLang="en-US" sz="2800" b="1" dirty="0"/>
              <a:t>情况紧急，需要马上行动的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3 </a:t>
            </a:r>
            <a:r>
              <a:rPr lang="zh-CN" altLang="en-US" sz="2800" b="1" dirty="0"/>
              <a:t>复杂任务的总体介绍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4 </a:t>
            </a:r>
            <a:r>
              <a:rPr lang="zh-CN" altLang="en-US" sz="2800" b="1" dirty="0"/>
              <a:t>做现场辅导的时侯 </a:t>
            </a:r>
            <a:endParaRPr lang="en-US" altLang="zh-CN" sz="2800" b="1" dirty="0"/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r>
              <a:rPr lang="en-US" altLang="zh-CN" sz="2800" b="1" dirty="0"/>
              <a:t>5 </a:t>
            </a:r>
            <a:r>
              <a:rPr lang="zh-CN" altLang="en-US" sz="2800" b="1" dirty="0"/>
              <a:t>需要双方讨论，先达成共识的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管理培训，我们该怎么学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Rectangle 5"/>
          <p:cNvSpPr/>
          <p:nvPr/>
        </p:nvSpPr>
        <p:spPr>
          <a:xfrm>
            <a:off x="2024063" y="1308100"/>
            <a:ext cx="8153400" cy="332422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看到新的视角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认可新的视角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自我觉察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产生行动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6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书面沟通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什么情况下合适书面沟通</a:t>
            </a:r>
            <a:r>
              <a:rPr lang="en-US" altLang="zh-CN" b="1" dirty="0">
                <a:solidFill>
                  <a:srgbClr val="990000"/>
                </a:solidFill>
                <a:ea typeface="微软雅黑" panose="020B0503020204020204" pitchFamily="34" charset="-122"/>
              </a:rPr>
              <a:t>?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1</a:t>
            </a:r>
            <a:r>
              <a:rPr lang="zh-CN" altLang="en-US" b="1" dirty="0"/>
              <a:t>信息量大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2</a:t>
            </a:r>
            <a:r>
              <a:rPr lang="zh-CN" altLang="en-US" b="1" dirty="0"/>
              <a:t>有工作交接、确定责任的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3 </a:t>
            </a:r>
            <a:r>
              <a:rPr lang="zh-CN" altLang="en-US" b="1" dirty="0"/>
              <a:t>会成为流程、文件的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4 </a:t>
            </a:r>
            <a:r>
              <a:rPr lang="zh-CN" altLang="en-US" b="1" dirty="0"/>
              <a:t>需要在未来操作中作参考的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5 </a:t>
            </a:r>
            <a:r>
              <a:rPr lang="zh-CN" altLang="en-US" b="1" dirty="0"/>
              <a:t>需要让相关人员都知道的 例如通报。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注意点： 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1 </a:t>
            </a:r>
            <a:r>
              <a:rPr lang="zh-CN" altLang="en-US" b="1" dirty="0"/>
              <a:t>少写多说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2 </a:t>
            </a:r>
            <a:r>
              <a:rPr lang="zh-CN" altLang="en-US" b="1" dirty="0"/>
              <a:t>写了还要说 </a:t>
            </a:r>
            <a:endParaRPr lang="en-US" altLang="zh-CN" b="1" dirty="0"/>
          </a:p>
          <a:p>
            <a:pPr marL="342900" lvl="1" indent="-3429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en-US" altLang="zh-CN" b="1" dirty="0"/>
              <a:t>3 </a:t>
            </a:r>
            <a:r>
              <a:rPr lang="zh-CN" altLang="en-US" b="1" dirty="0"/>
              <a:t>具体明确（要什么）</a:t>
            </a:r>
            <a:endParaRPr lang="en-US" altLang="zh-CN" b="1" dirty="0"/>
          </a:p>
        </p:txBody>
      </p:sp>
      <p:sp>
        <p:nvSpPr>
          <p:cNvPr id="92164" name="矩形 3"/>
          <p:cNvSpPr/>
          <p:nvPr/>
        </p:nvSpPr>
        <p:spPr>
          <a:xfrm>
            <a:off x="5953125" y="4929188"/>
            <a:ext cx="45720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42950" lvl="1" indent="-285750">
              <a:spcBef>
                <a:spcPct val="5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语言简单 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多用动词，短句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>
              <a:spcBef>
                <a:spcPct val="50000"/>
              </a:spcBef>
              <a:buClr>
                <a:srgbClr val="C00000"/>
              </a:buClr>
              <a:buSzPct val="85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表达方式：让对方容易接受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421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冲突面前的行为表现</a:t>
            </a:r>
            <a:endParaRPr lang="zh-CN" altLang="en-US" dirty="0"/>
          </a:p>
        </p:txBody>
      </p:sp>
      <p:pic>
        <p:nvPicPr>
          <p:cNvPr id="9421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66938" y="1214438"/>
            <a:ext cx="6858000" cy="4664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625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沟通法宝：自主性沟通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1981200" y="1033463"/>
            <a:ext cx="8686800" cy="5181600"/>
          </a:xfrm>
        </p:spPr>
        <p:txBody>
          <a:bodyPr vert="horz" lIns="91440" tIns="45720" rIns="91440" bIns="45720" rtlCol="0"/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zh-CN" altLang="en-US" b="1" dirty="0">
                <a:solidFill>
                  <a:srgbClr val="990000"/>
                </a:solidFill>
                <a:ea typeface="微软雅黑" panose="020B0503020204020204" pitchFamily="34" charset="-122"/>
              </a:rPr>
              <a:t>定义：</a:t>
            </a:r>
            <a:endParaRPr lang="en-US" altLang="zh-CN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 defTabSz="914400">
              <a:buClr>
                <a:srgbClr val="CC3300"/>
              </a:buClr>
              <a:buNone/>
              <a:tabLst>
                <a:tab pos="450850" algn="l"/>
              </a:tabLst>
            </a:pPr>
            <a:r>
              <a:rPr lang="en-US" altLang="zh-CN" b="1" dirty="0">
                <a:solidFill>
                  <a:srgbClr val="990000"/>
                </a:solidFill>
                <a:ea typeface="微软雅黑" panose="020B0503020204020204" pitchFamily="34" charset="-122"/>
              </a:rPr>
              <a:t>			</a:t>
            </a:r>
            <a:r>
              <a:rPr lang="zh-CN" altLang="en-US" b="1" dirty="0">
                <a:ea typeface="微软雅黑" panose="020B0503020204020204" pitchFamily="34" charset="-122"/>
              </a:rPr>
              <a:t>自主性是一种积极思想的表现。坚定自信说出实话，为自己的权利提出合理主张，肯定回答是与否，对别人不合理的要求不会屈从，也不致造成愤怒的反应。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zh-CN" altLang="en-US" b="1" dirty="0">
                <a:solidFill>
                  <a:srgbClr val="990000"/>
                </a:solidFill>
              </a:rPr>
              <a:t>如何做到“自主性”沟通</a:t>
            </a:r>
            <a:r>
              <a:rPr lang="en-US" altLang="zh-CN" b="1" dirty="0">
                <a:solidFill>
                  <a:srgbClr val="990000"/>
                </a:solidFill>
              </a:rPr>
              <a:t>?</a:t>
            </a:r>
            <a:endParaRPr lang="en-US" altLang="zh-CN" b="1" dirty="0">
              <a:solidFill>
                <a:srgbClr val="990000"/>
              </a:solidFill>
            </a:endParaRPr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1 </a:t>
            </a:r>
            <a:r>
              <a:rPr lang="zh-CN" altLang="en-US" b="1" dirty="0"/>
              <a:t>明确沟通的目的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2 </a:t>
            </a:r>
            <a:r>
              <a:rPr lang="zh-CN" altLang="en-US" b="1" dirty="0"/>
              <a:t>坚持正面假设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3 </a:t>
            </a:r>
            <a:r>
              <a:rPr lang="zh-CN" altLang="en-US" b="1" dirty="0"/>
              <a:t>公开坦诚的方式表达意见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4 </a:t>
            </a:r>
            <a:r>
              <a:rPr lang="zh-CN" altLang="en-US" b="1" dirty="0"/>
              <a:t>不否定对方的权利 </a:t>
            </a:r>
            <a:endParaRPr lang="en-US" altLang="zh-CN" b="1" dirty="0"/>
          </a:p>
          <a:p>
            <a:pPr marL="342900" lvl="1" indent="-342900" defTabSz="914400">
              <a:lnSpc>
                <a:spcPct val="100000"/>
              </a:lnSpc>
              <a:buClr>
                <a:srgbClr val="C00000"/>
              </a:buClr>
              <a:buFont typeface="Wingdings" panose="05000000000000000000" pitchFamily="2" charset="2"/>
              <a:buChar char="l"/>
              <a:tabLst>
                <a:tab pos="450850" algn="l"/>
              </a:tabLst>
            </a:pPr>
            <a:r>
              <a:rPr lang="en-US" altLang="zh-CN" b="1" dirty="0"/>
              <a:t>5 </a:t>
            </a:r>
            <a:r>
              <a:rPr lang="zh-CN" altLang="en-US" b="1" dirty="0"/>
              <a:t>通过协商，寻找解决方案</a:t>
            </a: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6" name="标题 1"/>
          <p:cNvSpPr>
            <a:spLocks noGrp="1"/>
          </p:cNvSpPr>
          <p:nvPr>
            <p:ph type="title"/>
          </p:nvPr>
        </p:nvSpPr>
        <p:spPr>
          <a:xfrm>
            <a:off x="1881188" y="228600"/>
            <a:ext cx="897255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分析你的团队成员，他们在沟通方面表现如何？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>
          <a:xfrm>
            <a:off x="1981200" y="1033463"/>
            <a:ext cx="8115300" cy="5181600"/>
          </a:xfrm>
        </p:spPr>
        <p:txBody>
          <a:bodyPr vert="horz" lIns="91440" tIns="45720" rIns="91440" bIns="45720" rtlCol="0"/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solidFill>
                  <a:srgbClr val="990000"/>
                </a:solidFill>
                <a:ea typeface="微软雅黑" panose="020B0503020204020204" pitchFamily="34" charset="-122"/>
              </a:rPr>
              <a:t>意识层面，总体上如何？</a:t>
            </a:r>
            <a:endParaRPr lang="en-US" altLang="zh-CN" sz="2800" b="1" dirty="0">
              <a:solidFill>
                <a:srgbClr val="990000"/>
              </a:solidFill>
              <a:ea typeface="微软雅黑" panose="020B0503020204020204" pitchFamily="34" charset="-122"/>
            </a:endParaRPr>
          </a:p>
          <a:p>
            <a:pPr marL="342900" lvl="1" indent="-342900" defTabSz="914400">
              <a:buClr>
                <a:srgbClr val="CC3300"/>
              </a:buClr>
              <a:buNone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  <a:ea typeface="微软雅黑" panose="020B0503020204020204" pitchFamily="34" charset="-122"/>
              </a:rPr>
              <a:t>		</a:t>
            </a:r>
            <a:r>
              <a:rPr lang="zh-CN" altLang="en-US" sz="2800" b="1" dirty="0"/>
              <a:t>谁主动？谁相对最被动。</a:t>
            </a:r>
            <a:endParaRPr lang="en-US" altLang="zh-CN" sz="2800" b="1" dirty="0"/>
          </a:p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</a:rPr>
              <a:t>2 </a:t>
            </a:r>
            <a:r>
              <a:rPr lang="zh-CN" altLang="en-US" sz="2800" b="1" dirty="0">
                <a:solidFill>
                  <a:srgbClr val="990000"/>
                </a:solidFill>
              </a:rPr>
              <a:t>沟通方式上，总体上使用是否得当</a:t>
            </a:r>
            <a:r>
              <a:rPr lang="en-US" altLang="zh-CN" sz="2800" b="1" dirty="0">
                <a:solidFill>
                  <a:srgbClr val="990000"/>
                </a:solidFill>
              </a:rPr>
              <a:t>?</a:t>
            </a:r>
            <a:endParaRPr lang="en-US" altLang="zh-CN" sz="2800" b="1" dirty="0">
              <a:solidFill>
                <a:srgbClr val="990000"/>
              </a:solidFill>
            </a:endParaRPr>
          </a:p>
          <a:p>
            <a:pPr marL="342900" lvl="1" indent="-342900" defTabSz="914400">
              <a:lnSpc>
                <a:spcPct val="100000"/>
              </a:lnSpc>
              <a:buFont typeface="Wingdings" panose="05000000000000000000" pitchFamily="2" charset="2"/>
              <a:buNone/>
              <a:tabLst>
                <a:tab pos="450850" algn="l"/>
              </a:tabLst>
            </a:pPr>
            <a:r>
              <a:rPr lang="zh-CN" altLang="en-US" sz="2800" b="1" dirty="0"/>
              <a:t>谁最好？谁相对最弱</a:t>
            </a:r>
            <a:endParaRPr lang="en-US" altLang="zh-CN" sz="2800" b="1" dirty="0"/>
          </a:p>
          <a:p>
            <a:pPr marL="342900" lvl="1" indent="-342900" defTabSz="914400">
              <a:buClr>
                <a:srgbClr val="CC3300"/>
              </a:buClr>
              <a:buFont typeface="Wingdings" panose="05000000000000000000" pitchFamily="2" charset="2"/>
              <a:buChar char="n"/>
              <a:tabLst>
                <a:tab pos="450850" algn="l"/>
              </a:tabLst>
            </a:pPr>
            <a:r>
              <a:rPr lang="en-US" altLang="zh-CN" sz="2800" b="1" dirty="0">
                <a:solidFill>
                  <a:srgbClr val="990000"/>
                </a:solidFill>
              </a:rPr>
              <a:t>3 </a:t>
            </a:r>
            <a:r>
              <a:rPr lang="zh-CN" altLang="en-US" sz="2800" b="1" dirty="0">
                <a:solidFill>
                  <a:srgbClr val="990000"/>
                </a:solidFill>
              </a:rPr>
              <a:t>有冲突时，他们一般会在哪个位置上</a:t>
            </a:r>
            <a:r>
              <a:rPr lang="en-US" altLang="zh-CN" sz="2800" b="1" dirty="0">
                <a:solidFill>
                  <a:srgbClr val="990000"/>
                </a:solidFill>
              </a:rPr>
              <a:t>?</a:t>
            </a:r>
            <a:endParaRPr lang="en-US" altLang="zh-CN" sz="2800" b="1" dirty="0">
              <a:solidFill>
                <a:srgbClr val="990000"/>
              </a:solidFill>
            </a:endParaRPr>
          </a:p>
          <a:p>
            <a:pPr marL="342900" lvl="1" indent="-342900" defTabSz="914400">
              <a:lnSpc>
                <a:spcPct val="100000"/>
              </a:lnSpc>
              <a:buFont typeface="Wingdings" panose="05000000000000000000" pitchFamily="2" charset="2"/>
              <a:buNone/>
              <a:tabLst>
                <a:tab pos="450850" algn="l"/>
              </a:tabLst>
            </a:pPr>
            <a:r>
              <a:rPr lang="zh-CN" altLang="en-US" sz="2800" b="1" dirty="0"/>
              <a:t>你如何促使他们更加具有自主性。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35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第四部分小结  管理沟通</a:t>
            </a:r>
            <a:endParaRPr lang="zh-CN" altLang="en-US" sz="3200" dirty="0"/>
          </a:p>
        </p:txBody>
      </p:sp>
      <p:sp>
        <p:nvSpPr>
          <p:cNvPr id="15" name="内容占位符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小结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ea typeface="微软雅黑" panose="020B0503020204020204" pitchFamily="34" charset="-122"/>
              </a:rPr>
              <a:t>工作顺利首先要保证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沟通顺畅</a:t>
            </a:r>
            <a:r>
              <a:rPr lang="en-US" altLang="zh-CN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双向</a:t>
            </a:r>
            <a:r>
              <a:rPr lang="en-US" altLang="zh-CN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)</a:t>
            </a:r>
            <a:r>
              <a:rPr lang="zh-CN" altLang="en-US" sz="2800" b="1" dirty="0">
                <a:ea typeface="微软雅黑" panose="020B0503020204020204" pitchFamily="34" charset="-122"/>
              </a:rPr>
              <a:t>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沟通中尽量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减少信息传递的环节</a:t>
            </a:r>
            <a:r>
              <a:rPr lang="zh-CN" altLang="en-US" sz="2800" b="1" dirty="0">
                <a:ea typeface="微软雅黑" panose="020B0503020204020204" pitchFamily="34" charset="-122"/>
              </a:rPr>
              <a:t>，以减少偏差；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两种最常用的沟通方式：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口头</a:t>
            </a:r>
            <a:r>
              <a:rPr lang="zh-CN" altLang="en-US" sz="2800" b="1" dirty="0">
                <a:ea typeface="微软雅黑" panose="020B0503020204020204" pitchFamily="34" charset="-122"/>
              </a:rPr>
              <a:t>和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书面</a:t>
            </a:r>
            <a:r>
              <a:rPr lang="zh-CN" altLang="en-US" sz="2800" b="1" dirty="0">
                <a:ea typeface="微软雅黑" panose="020B0503020204020204" pitchFamily="34" charset="-122"/>
              </a:rPr>
              <a:t>，两者可以结合使用；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ea typeface="微软雅黑" panose="020B0503020204020204" pitchFamily="34" charset="-122"/>
              </a:rPr>
              <a:t>冲突是难免的，面对冲突，管理者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不能回避</a:t>
            </a:r>
            <a:r>
              <a:rPr lang="zh-CN" altLang="en-US" sz="2800" b="1" dirty="0">
                <a:ea typeface="微软雅黑" panose="020B0503020204020204" pitchFamily="34" charset="-122"/>
              </a:rPr>
              <a:t>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5 </a:t>
            </a:r>
            <a:r>
              <a:rPr lang="zh-CN" altLang="en-US" sz="2800" b="1" dirty="0">
                <a:ea typeface="微软雅黑" panose="020B0503020204020204" pitchFamily="34" charset="-122"/>
              </a:rPr>
              <a:t>自主性沟通，需要你尊重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双方的权利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6 </a:t>
            </a:r>
            <a:r>
              <a:rPr lang="zh-CN" altLang="en-US" sz="2800" b="1" dirty="0">
                <a:ea typeface="微软雅黑" panose="020B0503020204020204" pitchFamily="34" charset="-122"/>
              </a:rPr>
              <a:t>注意沟通的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态度，</a:t>
            </a:r>
            <a:r>
              <a:rPr lang="zh-CN" altLang="en-US" sz="2800" b="1" dirty="0">
                <a:ea typeface="微软雅黑" panose="020B0503020204020204" pitchFamily="34" charset="-122"/>
              </a:rPr>
              <a:t>提升沟通的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技巧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lnSpc>
                <a:spcPct val="100000"/>
              </a:lnSpc>
              <a:buFont typeface="Wingdings" panose="05000000000000000000" pitchFamily="2" charset="2"/>
              <a:buChar char="l"/>
            </a:pPr>
            <a:endParaRPr lang="en-US" altLang="zh-CN" b="1" dirty="0"/>
          </a:p>
        </p:txBody>
      </p:sp>
    </p:spTree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2402" name="组合 7"/>
          <p:cNvGrpSpPr/>
          <p:nvPr/>
        </p:nvGrpSpPr>
        <p:grpSpPr>
          <a:xfrm>
            <a:off x="2024063" y="4238625"/>
            <a:ext cx="7572375" cy="547688"/>
            <a:chOff x="500063" y="1023938"/>
            <a:chExt cx="6911975" cy="547687"/>
          </a:xfrm>
        </p:grpSpPr>
        <p:sp>
          <p:nvSpPr>
            <p:cNvPr id="102405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2403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2404" name="Text Box 6"/>
          <p:cNvSpPr txBox="1"/>
          <p:nvPr/>
        </p:nvSpPr>
        <p:spPr>
          <a:xfrm>
            <a:off x="2309813" y="1028700"/>
            <a:ext cx="7643812" cy="3786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用人：发挥现有团队的最大作用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发展团队：形成自己的梦之队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管理者沟通：意识、方法、能力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KPI: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从公司目标出发，确定好部门关键业务指标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445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第五部分小结  公司</a:t>
            </a:r>
            <a:r>
              <a:rPr lang="en-US" altLang="zh-CN" sz="3200" dirty="0"/>
              <a:t>KPI</a:t>
            </a:r>
            <a:endParaRPr lang="zh-CN" altLang="en-US" sz="3200" dirty="0"/>
          </a:p>
        </p:txBody>
      </p:sp>
      <p:sp>
        <p:nvSpPr>
          <p:cNvPr id="10445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小结</a:t>
            </a:r>
            <a:endParaRPr lang="en-US" altLang="zh-CN" sz="2800" b="1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</a:t>
            </a:r>
            <a:r>
              <a:rPr lang="zh-CN" altLang="en-US" sz="2800" b="1" dirty="0">
                <a:ea typeface="微软雅黑" panose="020B0503020204020204" pitchFamily="34" charset="-122"/>
              </a:rPr>
              <a:t>部门</a:t>
            </a:r>
            <a:r>
              <a:rPr lang="en-US" altLang="zh-CN" sz="2800" b="1" dirty="0">
                <a:ea typeface="微软雅黑" panose="020B0503020204020204" pitchFamily="34" charset="-122"/>
              </a:rPr>
              <a:t>KPI</a:t>
            </a:r>
            <a:r>
              <a:rPr lang="zh-CN" altLang="en-US" sz="2800" b="1" dirty="0">
                <a:ea typeface="微软雅黑" panose="020B0503020204020204" pitchFamily="34" charset="-122"/>
              </a:rPr>
              <a:t>设定的出发点，是公司的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策略（战略） </a:t>
            </a:r>
            <a:r>
              <a:rPr lang="zh-CN" altLang="en-US" sz="2800" b="1" dirty="0">
                <a:ea typeface="微软雅黑" panose="020B0503020204020204" pitchFamily="34" charset="-122"/>
              </a:rPr>
              <a:t>目标。</a:t>
            </a:r>
            <a:endParaRPr lang="zh-CN" altLang="en-US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应把公司的大目标，分解成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可操作</a:t>
            </a:r>
            <a:r>
              <a:rPr lang="zh-CN" altLang="en-US" sz="2800" b="1" dirty="0">
                <a:ea typeface="微软雅黑" panose="020B0503020204020204" pitchFamily="34" charset="-122"/>
              </a:rPr>
              <a:t> 不同的部门</a:t>
            </a:r>
            <a:r>
              <a:rPr lang="en-US" altLang="zh-CN" sz="2800" b="1" dirty="0">
                <a:ea typeface="微软雅黑" panose="020B0503020204020204" pitchFamily="34" charset="-122"/>
              </a:rPr>
              <a:t>KPI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每个部门</a:t>
            </a:r>
            <a:r>
              <a:rPr lang="en-US" altLang="zh-CN" sz="2800" b="1" dirty="0">
                <a:ea typeface="微软雅黑" panose="020B0503020204020204" pitchFamily="34" charset="-122"/>
              </a:rPr>
              <a:t>KPI</a:t>
            </a:r>
            <a:r>
              <a:rPr lang="zh-CN" altLang="en-US" sz="2800" b="1" dirty="0">
                <a:ea typeface="微软雅黑" panose="020B0503020204020204" pitchFamily="34" charset="-122"/>
              </a:rPr>
              <a:t>之间应该具有相对的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独立性</a:t>
            </a:r>
            <a:endParaRPr lang="zh-CN" altLang="en-US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4 KPI</a:t>
            </a:r>
            <a:r>
              <a:rPr lang="zh-CN" altLang="en-US" sz="2800" b="1" dirty="0">
                <a:ea typeface="微软雅黑" panose="020B0503020204020204" pitchFamily="34" charset="-122"/>
              </a:rPr>
              <a:t>应该更接近需要解决的根本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问题核心</a:t>
            </a:r>
            <a:endParaRPr lang="zh-CN" altLang="en-US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5 KPI</a:t>
            </a:r>
            <a:r>
              <a:rPr lang="zh-CN" altLang="en-US" sz="2800" b="1" dirty="0">
                <a:ea typeface="微软雅黑" panose="020B0503020204020204" pitchFamily="34" charset="-122"/>
              </a:rPr>
              <a:t>的数据收集应该相对 </a:t>
            </a:r>
            <a:r>
              <a:rPr lang="zh-CN" altLang="en-US" sz="2800" b="1" u="sng" dirty="0">
                <a:solidFill>
                  <a:srgbClr val="C00000"/>
                </a:solidFill>
                <a:ea typeface="微软雅黑" panose="020B0503020204020204" pitchFamily="34" charset="-122"/>
              </a:rPr>
              <a:t>简单</a:t>
            </a:r>
            <a:endParaRPr lang="en-US" altLang="zh-CN" sz="2800" b="1" u="sng" dirty="0">
              <a:solidFill>
                <a:srgbClr val="C00000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6498" name="组合 7"/>
          <p:cNvGrpSpPr/>
          <p:nvPr/>
        </p:nvGrpSpPr>
        <p:grpSpPr>
          <a:xfrm>
            <a:off x="2024063" y="4810125"/>
            <a:ext cx="7572375" cy="547688"/>
            <a:chOff x="500063" y="1023938"/>
            <a:chExt cx="6911975" cy="547687"/>
          </a:xfrm>
        </p:grpSpPr>
        <p:sp>
          <p:nvSpPr>
            <p:cNvPr id="106501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6499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目录</a:t>
            </a:r>
            <a:endParaRPr lang="zh-CN" altLang="en-US" dirty="0"/>
          </a:p>
        </p:txBody>
      </p:sp>
      <p:sp>
        <p:nvSpPr>
          <p:cNvPr id="106500" name="Text Box 6"/>
          <p:cNvSpPr txBox="1"/>
          <p:nvPr/>
        </p:nvSpPr>
        <p:spPr>
          <a:xfrm>
            <a:off x="2309813" y="1028700"/>
            <a:ext cx="7643812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用人：发挥现有团队的最大作用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发展团队：形成自己的梦之队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管理者沟通：意识、方法、能力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KPI: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从公司目标出发，确定好部门关键业务指标</a:t>
            </a:r>
            <a:endParaRPr lang="zh-CN" altLang="en-US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个人目标：从部门目标到个人目标、兼顾稳定与发展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854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从部门目标到个人目标的过程</a:t>
            </a:r>
            <a:endParaRPr lang="zh-CN" altLang="en-US" sz="3200" dirty="0"/>
          </a:p>
        </p:txBody>
      </p:sp>
      <p:sp>
        <p:nvSpPr>
          <p:cNvPr id="108547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从部门目标到个人目标的过程：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1 </a:t>
            </a:r>
            <a:r>
              <a:rPr lang="zh-CN" altLang="en-US" b="1" dirty="0">
                <a:ea typeface="微软雅黑" panose="020B0503020204020204" pitchFamily="34" charset="-122"/>
              </a:rPr>
              <a:t>明确部门目标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2 </a:t>
            </a:r>
            <a:r>
              <a:rPr lang="zh-CN" altLang="en-US" b="1" dirty="0">
                <a:ea typeface="微软雅黑" panose="020B0503020204020204" pitchFamily="34" charset="-122"/>
              </a:rPr>
              <a:t>找到各个利益相关方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3 </a:t>
            </a:r>
            <a:r>
              <a:rPr lang="zh-CN" altLang="en-US" b="1" dirty="0">
                <a:ea typeface="微软雅黑" panose="020B0503020204020204" pitchFamily="34" charset="-122"/>
              </a:rPr>
              <a:t>罗列相关事项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4 </a:t>
            </a:r>
            <a:r>
              <a:rPr lang="zh-CN" altLang="en-US" b="1" dirty="0">
                <a:ea typeface="微软雅黑" panose="020B0503020204020204" pitchFamily="34" charset="-122"/>
              </a:rPr>
              <a:t>确认优先顺序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5 </a:t>
            </a:r>
            <a:r>
              <a:rPr lang="zh-CN" altLang="en-US" b="1" dirty="0">
                <a:ea typeface="微软雅黑" panose="020B0503020204020204" pitchFamily="34" charset="-122"/>
              </a:rPr>
              <a:t>明确个人目标</a:t>
            </a:r>
            <a:endParaRPr lang="en-US" altLang="zh-CN" b="1" dirty="0"/>
          </a:p>
        </p:txBody>
      </p:sp>
      <p:sp>
        <p:nvSpPr>
          <p:cNvPr id="4" name="下箭头 3"/>
          <p:cNvSpPr/>
          <p:nvPr/>
        </p:nvSpPr>
        <p:spPr bwMode="auto">
          <a:xfrm>
            <a:off x="2381250" y="1928813"/>
            <a:ext cx="357188" cy="2643188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0594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186738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部门绩效管理工具：从部门目标到个人目标</a:t>
            </a:r>
            <a:endParaRPr lang="zh-CN" altLang="en-US" sz="3200" dirty="0"/>
          </a:p>
        </p:txBody>
      </p:sp>
      <p:graphicFrame>
        <p:nvGraphicFramePr>
          <p:cNvPr id="75779" name="表格 75778"/>
          <p:cNvGraphicFramePr/>
          <p:nvPr/>
        </p:nvGraphicFramePr>
        <p:xfrm>
          <a:off x="1952625" y="928688"/>
          <a:ext cx="4786313" cy="5859463"/>
        </p:xfrm>
        <a:graphic>
          <a:graphicData uri="http://schemas.openxmlformats.org/drawingml/2006/table">
            <a:tbl>
              <a:tblPr/>
              <a:tblGrid>
                <a:gridCol w="1714500"/>
                <a:gridCol w="1022350"/>
                <a:gridCol w="1204913"/>
                <a:gridCol w="844550"/>
              </a:tblGrid>
              <a:tr h="487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部门目标</a:t>
                      </a:r>
                      <a:r>
                        <a:rPr lang="en-US" altLang="zh-CN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20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endParaRPr lang="zh-CN" altLang="en-US" sz="2000" b="1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北京办公室全年上课天数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超过</a:t>
                      </a: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500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天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利益相关方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相关事项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优先顺序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个人目标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AFF"/>
                    </a:solidFill>
                  </a:tcPr>
                </a:tc>
              </a:tr>
              <a:tr h="242887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A: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上课门数多 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客户反馈好 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能经常出差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B: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上课门数多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客户反馈好，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今年不能出差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C: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上课门数中等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客户反馈比较好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能经常出差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7">
                <a:tc rowSpan="4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D: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上课门数少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课程质量基本稳定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E: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目前还无法</a:t>
                      </a:r>
                      <a:endParaRPr lang="en-US" altLang="zh-CN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lvl="0" eaLnBrk="1" fontAlgn="ctr" hangingPunct="1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上课的新老师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7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7</a:t>
                      </a:r>
                      <a:endParaRPr lang="en-US" altLang="zh-CN" sz="1600" b="1" dirty="0">
                        <a:solidFill>
                          <a:srgbClr val="FF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en-US" altLang="zh-CN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F:</a:t>
                      </a: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外部合作老师，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上课门数中等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客户反馈较好</a:t>
                      </a:r>
                      <a:b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能经常出差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r" eaLnBrk="1" fontAlgn="ctr" hangingPunct="1">
                        <a:buNone/>
                      </a:pPr>
                      <a:r>
                        <a:rPr lang="en-US" altLang="zh-CN" sz="1600" b="1" dirty="0">
                          <a:solidFill>
                            <a:srgbClr val="00B05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endParaRPr lang="en-US" altLang="zh-CN" sz="1600" b="1" dirty="0">
                        <a:solidFill>
                          <a:srgbClr val="00B05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lang="zh-CN" altLang="en-US" sz="16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　</a:t>
                      </a:r>
                      <a:endParaRPr lang="zh-CN" altLang="en-US" sz="16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7024688" y="1357313"/>
          <a:ext cx="3500438" cy="4572000"/>
        </p:xfrm>
        <a:graphic>
          <a:graphicData uri="http://schemas.openxmlformats.org/drawingml/2006/table">
            <a:tbl>
              <a:tblPr/>
              <a:tblGrid>
                <a:gridCol w="3500437"/>
              </a:tblGrid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利益相关方可承担的相关事项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1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全国上课（本地上课）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2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本地上课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3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辅导新老师的讲课技巧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4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指导其他老师作项目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5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拓展自己的课程门数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6 </a:t>
                      </a:r>
                      <a:r>
                        <a:rPr lang="zh-CN" altLang="en-US" sz="2000" b="0" i="0" u="none" strike="noStrike" dirty="0">
                          <a:solidFill>
                            <a:srgbClr val="C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提升自己的讲课技巧</a:t>
                      </a:r>
                      <a:endParaRPr lang="zh-CN" altLang="en-US" sz="2000" b="0" i="0" u="none" strike="noStrike" dirty="0">
                        <a:solidFill>
                          <a:srgbClr val="C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/>
          <p:nvPr/>
        </p:nvSpPr>
        <p:spPr>
          <a:xfrm>
            <a:off x="1905000" y="1524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pPr eaLnBrk="1" hangingPunct="1"/>
            <a:r>
              <a:rPr lang="zh-CN" altLang="en-US" sz="28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课程内容</a:t>
            </a:r>
            <a:endParaRPr lang="zh-CN" altLang="en-US" sz="28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Rectangle 3"/>
          <p:cNvSpPr/>
          <p:nvPr/>
        </p:nvSpPr>
        <p:spPr>
          <a:xfrm>
            <a:off x="1981200" y="1285875"/>
            <a:ext cx="8401050" cy="40132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用人：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发挥现有团队的最大作用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发展团队：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形成自己的梦之队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管理者沟通：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意识、方法、能力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KPI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从公司目标出发，确定好部门关键业绩指标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eaLnBrk="1" hangingPunct="1">
              <a:lnSpc>
                <a:spcPct val="110000"/>
              </a:lnSpc>
              <a:spcBef>
                <a:spcPct val="50000"/>
              </a:spcBef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个人目标：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从部门目标到个人目标，兼顾稳定与发展。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4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原则：最有利于部门目标的完成</a:t>
            </a:r>
            <a:endParaRPr lang="zh-CN" altLang="en-US" sz="3200" dirty="0"/>
          </a:p>
        </p:txBody>
      </p:sp>
      <p:sp>
        <p:nvSpPr>
          <p:cNvPr id="112643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利益相关方既可以是个人，也可以是</a:t>
            </a:r>
            <a:r>
              <a:rPr lang="zh-CN" altLang="en-US" sz="2800" b="1" u="sng" dirty="0">
                <a:solidFill>
                  <a:srgbClr val="C00000"/>
                </a:solidFill>
              </a:rPr>
              <a:t>某个组织</a:t>
            </a:r>
            <a:r>
              <a:rPr lang="zh-CN" altLang="en-US" sz="2800" b="1" dirty="0"/>
              <a:t>；既包括内部资源，也可以包括</a:t>
            </a:r>
            <a:r>
              <a:rPr lang="zh-CN" altLang="en-US" sz="2800" b="1" u="sng" dirty="0">
                <a:solidFill>
                  <a:srgbClr val="C00000"/>
                </a:solidFill>
              </a:rPr>
              <a:t>外部资源</a:t>
            </a:r>
            <a:r>
              <a:rPr lang="zh-CN" altLang="en-US" sz="2800" b="1" dirty="0"/>
              <a:t>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相关事项有可能不一定直接针对部门目标，但对部门目标的完成有</a:t>
            </a:r>
            <a:r>
              <a:rPr lang="zh-CN" altLang="en-US" sz="2800" b="1" u="sng" dirty="0">
                <a:solidFill>
                  <a:srgbClr val="C00000"/>
                </a:solidFill>
              </a:rPr>
              <a:t>促进作用</a:t>
            </a:r>
            <a:r>
              <a:rPr lang="en-US" altLang="zh-CN" sz="2800" b="1" dirty="0">
                <a:ea typeface="微软雅黑" panose="020B0503020204020204" pitchFamily="34" charset="-122"/>
              </a:rPr>
              <a:t>; 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从</a:t>
            </a:r>
            <a:r>
              <a:rPr lang="zh-CN" altLang="en-US" sz="2800" b="1" u="sng" dirty="0">
                <a:solidFill>
                  <a:srgbClr val="C00000"/>
                </a:solidFill>
              </a:rPr>
              <a:t>有利于部门目标完成</a:t>
            </a:r>
            <a:r>
              <a:rPr lang="zh-CN" altLang="en-US" sz="2800" b="1" dirty="0">
                <a:ea typeface="微软雅黑" panose="020B0503020204020204" pitchFamily="34" charset="-122"/>
              </a:rPr>
              <a:t>的角度，决定各相关方的优先顺序；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4 </a:t>
            </a:r>
            <a:r>
              <a:rPr lang="zh-CN" altLang="en-US" sz="2800" b="1" dirty="0">
                <a:ea typeface="微软雅黑" panose="020B0503020204020204" pitchFamily="34" charset="-122"/>
              </a:rPr>
              <a:t>制定相关方优先顺序的时侯，要考虑到相关方的</a:t>
            </a:r>
            <a:r>
              <a:rPr lang="zh-CN" altLang="en-US" sz="2800" b="1" u="sng" dirty="0">
                <a:solidFill>
                  <a:srgbClr val="C00000"/>
                </a:solidFill>
              </a:rPr>
              <a:t>特殊性</a:t>
            </a:r>
            <a:r>
              <a:rPr lang="zh-CN" altLang="en-US" sz="2800" b="1" dirty="0"/>
              <a:t>。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469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明确个人目标</a:t>
            </a:r>
            <a:endParaRPr lang="zh-CN" altLang="en-US" sz="3200" dirty="0"/>
          </a:p>
        </p:txBody>
      </p:sp>
      <p:sp>
        <p:nvSpPr>
          <p:cNvPr id="11469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日常性工作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用标准维护好；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改进性</a:t>
            </a:r>
            <a:r>
              <a:rPr lang="zh-CN" altLang="en-US" sz="2800" b="1" dirty="0"/>
              <a:t>工作</a:t>
            </a:r>
            <a:r>
              <a:rPr lang="en-US" altLang="zh-CN" sz="2800" b="1" dirty="0"/>
              <a:t>——</a:t>
            </a:r>
            <a:r>
              <a:rPr lang="zh-CN" altLang="en-US" sz="2800" b="1" dirty="0"/>
              <a:t>用目标指导好；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3 </a:t>
            </a:r>
            <a:r>
              <a:rPr lang="zh-CN" altLang="en-US" sz="2800" b="1" dirty="0"/>
              <a:t>处理好维护与改进的关系。</a:t>
            </a:r>
            <a:endParaRPr lang="en-US" altLang="zh-CN" sz="2800" b="1" dirty="0"/>
          </a:p>
        </p:txBody>
      </p:sp>
      <p:sp>
        <p:nvSpPr>
          <p:cNvPr id="4" name="上箭头标注 3"/>
          <p:cNvSpPr/>
          <p:nvPr/>
        </p:nvSpPr>
        <p:spPr bwMode="auto">
          <a:xfrm>
            <a:off x="2738438" y="3357563"/>
            <a:ext cx="3571875" cy="2500313"/>
          </a:xfrm>
          <a:prstGeom prst="upArrowCallout">
            <a:avLst/>
          </a:prstGeom>
          <a:solidFill>
            <a:srgbClr val="92D05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14693" name="矩形 4"/>
          <p:cNvSpPr/>
          <p:nvPr/>
        </p:nvSpPr>
        <p:spPr>
          <a:xfrm>
            <a:off x="3881438" y="4643438"/>
            <a:ext cx="1571625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4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岗位</a:t>
            </a:r>
            <a:endParaRPr lang="zh-CN" altLang="en-US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673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公司领导考核你什么？</a:t>
            </a:r>
            <a:endParaRPr lang="zh-CN" altLang="en-US" sz="3200" dirty="0"/>
          </a:p>
        </p:txBody>
      </p:sp>
      <p:sp>
        <p:nvSpPr>
          <p:cNvPr id="11673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</a:t>
            </a:r>
            <a:r>
              <a:rPr lang="zh-CN" altLang="en-US" sz="2800" b="1" dirty="0"/>
              <a:t>请大家列出自己被考核的主要内容及指标；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哪些与日常性工作有关的？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3 </a:t>
            </a:r>
            <a:r>
              <a:rPr lang="zh-CN" altLang="en-US" sz="2800" b="1" dirty="0"/>
              <a:t>哪些跟改进性工作有关的？</a:t>
            </a:r>
            <a:endParaRPr lang="en-US" altLang="zh-CN" sz="2800" b="1" dirty="0"/>
          </a:p>
        </p:txBody>
      </p:sp>
    </p:spTree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878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运用</a:t>
            </a:r>
            <a:r>
              <a:rPr lang="en-US" altLang="zh-CN" sz="3200" dirty="0"/>
              <a:t>TRICK</a:t>
            </a:r>
            <a:r>
              <a:rPr lang="zh-CN" altLang="en-US" sz="3200" dirty="0"/>
              <a:t>帮助管理日常性工作</a:t>
            </a:r>
            <a:endParaRPr lang="zh-CN" altLang="en-US" sz="3200" dirty="0"/>
          </a:p>
        </p:txBody>
      </p:sp>
      <p:sp>
        <p:nvSpPr>
          <p:cNvPr id="118787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1 Target </a:t>
            </a:r>
            <a:r>
              <a:rPr lang="zh-CN" altLang="en-US" sz="2800" b="1" dirty="0"/>
              <a:t>对象、靶子；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>
                <a:ea typeface="微软雅黑" panose="020B0503020204020204" pitchFamily="34" charset="-122"/>
              </a:rPr>
              <a:t>2 Record </a:t>
            </a:r>
            <a:r>
              <a:rPr lang="zh-CN" altLang="en-US" sz="2800" b="1" dirty="0">
                <a:ea typeface="微软雅黑" panose="020B0503020204020204" pitchFamily="34" charset="-122"/>
              </a:rPr>
              <a:t>记录</a:t>
            </a:r>
            <a:r>
              <a:rPr lang="zh-CN" altLang="en-US" sz="2800" b="1" dirty="0"/>
              <a:t>；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3 Install Standards </a:t>
            </a:r>
            <a:r>
              <a:rPr lang="zh-CN" altLang="en-US" sz="2800" b="1" dirty="0"/>
              <a:t>制定标准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4 Communicate </a:t>
            </a:r>
            <a:r>
              <a:rPr lang="zh-CN" altLang="en-US" sz="2800" b="1" dirty="0"/>
              <a:t>沟通</a:t>
            </a:r>
            <a:endParaRPr lang="en-US" altLang="zh-CN" sz="2800" b="1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en-US" altLang="zh-CN" sz="2800" b="1" dirty="0"/>
              <a:t>5 Knowledge of Progress</a:t>
            </a:r>
            <a:r>
              <a:rPr lang="zh-CN" altLang="en-US" sz="2800" b="1" dirty="0"/>
              <a:t>了解进度</a:t>
            </a:r>
            <a:r>
              <a:rPr lang="en-US" altLang="zh-CN" sz="2800" b="1" dirty="0"/>
              <a:t>—&gt;</a:t>
            </a:r>
            <a:r>
              <a:rPr lang="zh-CN" altLang="en-US" sz="2800" b="1" dirty="0"/>
              <a:t>操作的先后顺序是？</a:t>
            </a:r>
            <a:endParaRPr lang="en-US" altLang="zh-CN" sz="2800" b="1" dirty="0"/>
          </a:p>
        </p:txBody>
      </p:sp>
      <p:sp>
        <p:nvSpPr>
          <p:cNvPr id="118788" name="AutoShape 3"/>
          <p:cNvSpPr/>
          <p:nvPr/>
        </p:nvSpPr>
        <p:spPr>
          <a:xfrm>
            <a:off x="2452688" y="5480050"/>
            <a:ext cx="7358062" cy="806450"/>
          </a:xfrm>
          <a:prstGeom prst="wedgeRectCallout">
            <a:avLst>
              <a:gd name="adj1" fmla="val -27306"/>
              <a:gd name="adj2" fmla="val -141875"/>
            </a:avLst>
          </a:prstGeom>
          <a:gradFill rotWithShape="1">
            <a:gsLst>
              <a:gs pos="0">
                <a:srgbClr val="5E9EFF">
                  <a:alpha val="39998"/>
                </a:srgbClr>
              </a:gs>
              <a:gs pos="39999">
                <a:srgbClr val="85C2FF">
                  <a:alpha val="39998"/>
                </a:srgbClr>
              </a:gs>
              <a:gs pos="70000">
                <a:srgbClr val="C4D6EB">
                  <a:alpha val="39998"/>
                </a:srgbClr>
              </a:gs>
              <a:gs pos="100000">
                <a:srgbClr val="FFEBFA">
                  <a:alpha val="39998"/>
                </a:srgbClr>
              </a:gs>
            </a:gsLst>
            <a:lin ang="5400000" scaled="1"/>
            <a:tileRect/>
          </a:gradFill>
          <a:ln w="9525" cap="flat" cmpd="sng">
            <a:solidFill>
              <a:srgbClr val="C1A6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defTabSz="727075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789" name="矩形 4"/>
          <p:cNvSpPr/>
          <p:nvPr/>
        </p:nvSpPr>
        <p:spPr>
          <a:xfrm>
            <a:off x="3167063" y="5622925"/>
            <a:ext cx="4716462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用标准维护好日常性工作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8790" name="Picture 28" descr="HS5ClipImage_40ecb6c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8438" y="5694363"/>
            <a:ext cx="428625" cy="44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083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用目标指引好改进性工作</a:t>
            </a:r>
            <a:endParaRPr lang="zh-CN" altLang="en-US" sz="3200" dirty="0"/>
          </a:p>
        </p:txBody>
      </p:sp>
      <p:sp>
        <p:nvSpPr>
          <p:cNvPr id="120835" name="内容占位符 2"/>
          <p:cNvSpPr>
            <a:spLocks noGrp="1"/>
          </p:cNvSpPr>
          <p:nvPr>
            <p:ph idx="1"/>
          </p:nvPr>
        </p:nvSpPr>
        <p:spPr>
          <a:xfrm>
            <a:off x="1981200" y="92868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在未来三个月我打算：</a:t>
            </a:r>
            <a:endParaRPr lang="en-US" altLang="zh-CN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1 </a:t>
            </a:r>
            <a:r>
              <a:rPr lang="zh-CN" altLang="en-US" sz="2400" dirty="0"/>
              <a:t>开展一项减少客户投诉的调查。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2 </a:t>
            </a:r>
            <a:r>
              <a:rPr lang="zh-CN" altLang="en-US" sz="2400" dirty="0"/>
              <a:t>将客户关系带回到良性状态。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3 </a:t>
            </a:r>
            <a:r>
              <a:rPr lang="zh-CN" altLang="en-US" sz="2400" dirty="0"/>
              <a:t>与上个季度相比，将顾客满意度提高</a:t>
            </a:r>
            <a:r>
              <a:rPr lang="en-US" altLang="zh-CN" sz="2400" dirty="0"/>
              <a:t>50%</a:t>
            </a:r>
            <a:r>
              <a:rPr lang="zh-CN" altLang="en-US" sz="2400" dirty="0"/>
              <a:t>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r>
              <a:rPr lang="en-US" altLang="zh-CN" sz="2400" dirty="0"/>
              <a:t>4 </a:t>
            </a:r>
            <a:r>
              <a:rPr lang="zh-CN" altLang="en-US" sz="2400" dirty="0"/>
              <a:t>通过本项目的实施，完善</a:t>
            </a:r>
            <a:r>
              <a:rPr lang="en-US" altLang="zh-CN" sz="2400" dirty="0"/>
              <a:t>1</a:t>
            </a:r>
            <a:r>
              <a:rPr lang="zh-CN" altLang="en-US" sz="2400" dirty="0"/>
              <a:t>个跨部门的业务流程。</a:t>
            </a:r>
            <a:endParaRPr lang="en-US" altLang="zh-CN" sz="2400" dirty="0"/>
          </a:p>
          <a:p>
            <a:pPr marL="742950" lvl="2" indent="-342900">
              <a:buClr>
                <a:srgbClr val="CC3300"/>
              </a:buClr>
              <a:buNone/>
            </a:pPr>
            <a:endParaRPr lang="en-US" altLang="zh-CN" sz="2400" dirty="0"/>
          </a:p>
        </p:txBody>
      </p:sp>
      <p:sp>
        <p:nvSpPr>
          <p:cNvPr id="120836" name="矩形 4"/>
          <p:cNvSpPr/>
          <p:nvPr/>
        </p:nvSpPr>
        <p:spPr>
          <a:xfrm>
            <a:off x="2238375" y="4572000"/>
            <a:ext cx="4572000" cy="1631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具体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可以衡量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可以实现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结果导向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buFont typeface="Wingdings" panose="05000000000000000000" pitchFamily="2" charset="2"/>
              <a:buChar char="p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有时间界限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8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目标设定（</a:t>
            </a:r>
            <a:r>
              <a:rPr lang="en-US" altLang="zh-CN" sz="3200" dirty="0"/>
              <a:t>Goal Setting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  <p:sp>
        <p:nvSpPr>
          <p:cNvPr id="122883" name="内容占位符 2"/>
          <p:cNvSpPr>
            <a:spLocks noGrp="1"/>
          </p:cNvSpPr>
          <p:nvPr>
            <p:ph idx="1"/>
          </p:nvPr>
        </p:nvSpPr>
        <p:spPr>
          <a:xfrm>
            <a:off x="1981200" y="92868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目标设定要遵循“</a:t>
            </a:r>
            <a:r>
              <a:rPr lang="en-US" altLang="zh-CN" sz="2800" dirty="0"/>
              <a:t>SMART</a:t>
            </a:r>
            <a:r>
              <a:rPr lang="zh-CN" altLang="en-US" sz="2800" dirty="0"/>
              <a:t>法则”：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400" dirty="0">
                <a:solidFill>
                  <a:srgbClr val="C00000"/>
                </a:solidFill>
              </a:rPr>
              <a:t>S </a:t>
            </a:r>
            <a:r>
              <a:rPr lang="zh-CN" altLang="en-US" sz="2400" dirty="0">
                <a:solidFill>
                  <a:srgbClr val="C00000"/>
                </a:solidFill>
              </a:rPr>
              <a:t>－ </a:t>
            </a:r>
            <a:r>
              <a:rPr lang="en-US" altLang="zh-CN" sz="2400" dirty="0">
                <a:solidFill>
                  <a:srgbClr val="C00000"/>
                </a:solidFill>
              </a:rPr>
              <a:t>Specific</a:t>
            </a:r>
            <a:r>
              <a:rPr lang="zh-CN" altLang="en-US" sz="24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　具体，制定目标一定要确定（ </a:t>
            </a:r>
            <a:r>
              <a:rPr lang="en-US" altLang="zh-CN" sz="2000" dirty="0"/>
              <a:t>specific ) </a:t>
            </a:r>
            <a:r>
              <a:rPr lang="zh-CN" altLang="en-US" sz="2000" dirty="0"/>
              <a:t>不 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zh-CN" sz="2000" dirty="0"/>
              <a:t>			</a:t>
            </a:r>
            <a:r>
              <a:rPr lang="zh-CN" altLang="en-US" sz="2000" dirty="0"/>
              <a:t>                 能模糊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M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Measurable</a:t>
            </a:r>
            <a:r>
              <a:rPr lang="zh-CN" altLang="en-US" sz="2000" dirty="0">
                <a:solidFill>
                  <a:srgbClr val="C00000"/>
                </a:solidFill>
              </a:rPr>
              <a:t>： </a:t>
            </a:r>
            <a:r>
              <a:rPr lang="zh-CN" altLang="en-US" sz="2000" dirty="0"/>
              <a:t>可度量性。 制定的目标一定是可以度量的</a:t>
            </a:r>
            <a:r>
              <a:rPr lang="en-US" altLang="zh-CN" sz="2000" dirty="0"/>
              <a:t>.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A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Attainable</a:t>
            </a:r>
            <a:r>
              <a:rPr lang="zh-CN" altLang="en-US" sz="20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　可实现性。一个目标必须是可以实现的，或者</a:t>
            </a:r>
            <a:r>
              <a:rPr lang="en-US" altLang="zh-CN" sz="2000" dirty="0"/>
              <a:t>		                </a:t>
            </a:r>
            <a:r>
              <a:rPr lang="zh-CN" altLang="en-US" sz="2000" dirty="0"/>
              <a:t>说经过努力是可以实现的。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R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Result-Oriented</a:t>
            </a:r>
            <a:r>
              <a:rPr lang="zh-CN" altLang="en-US" sz="20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结果导向。 即一切努力都是为了一个结果</a:t>
            </a:r>
            <a:r>
              <a:rPr lang="en-US" altLang="zh-CN" sz="2000" dirty="0"/>
              <a:t>			   , </a:t>
            </a:r>
            <a:r>
              <a:rPr lang="zh-CN" altLang="en-US" sz="2000" dirty="0"/>
              <a:t>而不是为了行动。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</a:rPr>
              <a:t>　</a:t>
            </a:r>
            <a:r>
              <a:rPr lang="en-US" altLang="zh-CN" sz="2000" dirty="0">
                <a:solidFill>
                  <a:srgbClr val="C00000"/>
                </a:solidFill>
              </a:rPr>
              <a:t>T </a:t>
            </a:r>
            <a:r>
              <a:rPr lang="zh-CN" altLang="en-US" sz="2000" dirty="0">
                <a:solidFill>
                  <a:srgbClr val="C00000"/>
                </a:solidFill>
              </a:rPr>
              <a:t>－ </a:t>
            </a:r>
            <a:r>
              <a:rPr lang="en-US" altLang="zh-CN" sz="2000" dirty="0">
                <a:solidFill>
                  <a:srgbClr val="C00000"/>
                </a:solidFill>
              </a:rPr>
              <a:t>Time-based</a:t>
            </a:r>
            <a:r>
              <a:rPr lang="zh-CN" altLang="en-US" sz="2000" dirty="0">
                <a:solidFill>
                  <a:srgbClr val="C00000"/>
                </a:solidFill>
              </a:rPr>
              <a:t>：</a:t>
            </a:r>
            <a:r>
              <a:rPr lang="zh-CN" altLang="en-US" sz="2000" dirty="0"/>
              <a:t>有时效性的。 即一个目标只有在一定的时间段</a:t>
            </a:r>
            <a:r>
              <a:rPr lang="en-US" altLang="zh-CN" sz="2000" dirty="0"/>
              <a:t>			  </a:t>
            </a:r>
            <a:r>
              <a:rPr lang="zh-CN" altLang="en-US" sz="2000" dirty="0"/>
              <a:t>内才有意义。</a:t>
            </a:r>
            <a:endParaRPr lang="en-US" altLang="zh-CN" sz="2000" dirty="0"/>
          </a:p>
        </p:txBody>
      </p:sp>
    </p:spTree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493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这个目标设定的怎么样？</a:t>
            </a:r>
            <a:endParaRPr lang="zh-CN" altLang="en-US" sz="3200" dirty="0"/>
          </a:p>
        </p:txBody>
      </p:sp>
      <p:sp>
        <p:nvSpPr>
          <p:cNvPr id="124931" name="内容占位符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None/>
            </a:pPr>
            <a:r>
              <a:rPr lang="zh-CN" altLang="en-US" sz="3200" dirty="0"/>
              <a:t>我们承诺，在下一个十年内把人送上月球。</a:t>
            </a:r>
            <a:endParaRPr lang="en-US" altLang="zh-CN" sz="3200" dirty="0"/>
          </a:p>
          <a:p>
            <a:pPr marL="342900" lvl="1" indent="-342900">
              <a:buClr>
                <a:srgbClr val="CC3300"/>
              </a:buClr>
              <a:buNone/>
            </a:pPr>
            <a:endParaRPr lang="zh-CN" altLang="en-US" sz="3200" dirty="0"/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dirty="0"/>
              <a:t>		—</a:t>
            </a:r>
            <a:r>
              <a:rPr lang="zh-CN" altLang="en-US" sz="2800" dirty="0"/>
              <a:t>美国总统肯尼迪，</a:t>
            </a:r>
            <a:r>
              <a:rPr lang="en-US" altLang="zh-CN" sz="2800" dirty="0"/>
              <a:t>1961</a:t>
            </a:r>
            <a:r>
              <a:rPr lang="zh-CN" altLang="en-US" sz="2800" dirty="0"/>
              <a:t>年</a:t>
            </a:r>
            <a:r>
              <a:rPr lang="en-US" altLang="zh-CN" sz="2800" dirty="0"/>
              <a:t>5</a:t>
            </a:r>
            <a:r>
              <a:rPr lang="zh-CN" altLang="en-US" sz="2800" dirty="0"/>
              <a:t>月</a:t>
            </a:r>
            <a:r>
              <a:rPr lang="en-US" altLang="zh-CN" sz="2800" dirty="0"/>
              <a:t>25</a:t>
            </a:r>
            <a:r>
              <a:rPr lang="zh-CN" altLang="en-US" sz="2800" dirty="0"/>
              <a:t>日，国会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sz="28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具体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可以衡量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可以实现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结果导向</a:t>
            </a:r>
            <a:endParaRPr lang="zh-CN" altLang="en-US" sz="2000" dirty="0"/>
          </a:p>
          <a:p>
            <a:pPr>
              <a:buFont typeface="Wingdings" panose="05000000000000000000" pitchFamily="2" charset="2"/>
              <a:buChar char=""/>
            </a:pPr>
            <a:r>
              <a:rPr lang="zh-CN" altLang="en-US" sz="2000" dirty="0"/>
              <a:t> 有时间界限</a:t>
            </a:r>
            <a:endParaRPr lang="zh-CN" altLang="en-US" sz="20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dirty="0"/>
          </a:p>
        </p:txBody>
      </p:sp>
      <p:sp>
        <p:nvSpPr>
          <p:cNvPr id="5" name="矩形 4"/>
          <p:cNvSpPr/>
          <p:nvPr/>
        </p:nvSpPr>
        <p:spPr>
          <a:xfrm>
            <a:off x="2208213" y="2060575"/>
            <a:ext cx="7500937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并且确保他安全返回地面</a:t>
            </a:r>
            <a:endParaRPr lang="zh-CN" altLang="en-US" sz="32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6978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7972425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通过目标和标准，处理好维护与改进的关系</a:t>
            </a:r>
            <a:endParaRPr lang="zh-CN" altLang="en-US" sz="3200" dirty="0"/>
          </a:p>
        </p:txBody>
      </p:sp>
      <p:sp>
        <p:nvSpPr>
          <p:cNvPr id="126979" name="内容占位符 2"/>
          <p:cNvSpPr>
            <a:spLocks noGrp="1"/>
          </p:cNvSpPr>
          <p:nvPr>
            <p:ph idx="1"/>
          </p:nvPr>
        </p:nvSpPr>
        <p:spPr>
          <a:xfrm>
            <a:off x="1981200" y="117633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是一次性的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r>
              <a:rPr lang="zh-CN" altLang="en-US" sz="2800" dirty="0"/>
              <a:t>是在日常被不断重复的期望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先有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，后有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r>
              <a:rPr lang="zh-CN" altLang="en-US" sz="2800" dirty="0"/>
              <a:t>可能是另一些人的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维护日常工作需要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用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牵引改进行性工作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用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r>
              <a:rPr lang="zh-CN" altLang="en-US" sz="2800" dirty="0"/>
              <a:t>巩固改进成果。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None/>
            </a:pPr>
            <a:endParaRPr lang="zh-CN" altLang="en-US" sz="20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dirty="0"/>
          </a:p>
        </p:txBody>
      </p:sp>
      <p:sp>
        <p:nvSpPr>
          <p:cNvPr id="126980" name="AutoShape 5"/>
          <p:cNvSpPr/>
          <p:nvPr/>
        </p:nvSpPr>
        <p:spPr>
          <a:xfrm>
            <a:off x="7024688" y="4929188"/>
            <a:ext cx="3714750" cy="1357312"/>
          </a:xfrm>
          <a:prstGeom prst="wedgeRectCallout">
            <a:avLst>
              <a:gd name="adj1" fmla="val -40394"/>
              <a:gd name="adj2" fmla="val -104329"/>
            </a:avLst>
          </a:prstGeom>
          <a:gradFill rotWithShape="1">
            <a:gsLst>
              <a:gs pos="0">
                <a:srgbClr val="5E9EFF">
                  <a:alpha val="39998"/>
                </a:srgbClr>
              </a:gs>
              <a:gs pos="39999">
                <a:srgbClr val="85C2FF">
                  <a:alpha val="39998"/>
                </a:srgbClr>
              </a:gs>
              <a:gs pos="70000">
                <a:srgbClr val="C4D6EB">
                  <a:alpha val="39998"/>
                </a:srgbClr>
              </a:gs>
              <a:gs pos="100000">
                <a:srgbClr val="FFEBFA">
                  <a:alpha val="39998"/>
                </a:srgbClr>
              </a:gs>
            </a:gsLst>
            <a:lin ang="5400000" scaled="1"/>
            <a:tileRect/>
          </a:gradFill>
          <a:ln w="9525" cap="flat" cmpd="sng">
            <a:solidFill>
              <a:srgbClr val="C1A6F8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defTabSz="727075" eaLnBrk="1" hangingPunct="1">
              <a:lnSpc>
                <a:spcPct val="90000"/>
              </a:lnSpc>
              <a:spcBef>
                <a:spcPct val="20000"/>
              </a:spcBef>
            </a:pPr>
            <a:endParaRPr lang="en-GB" altLang="zh-CN" sz="2200" dirty="0">
              <a:solidFill>
                <a:srgbClr val="FF3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981" name="矩形 8"/>
          <p:cNvSpPr/>
          <p:nvPr/>
        </p:nvSpPr>
        <p:spPr>
          <a:xfrm>
            <a:off x="7310438" y="5000625"/>
            <a:ext cx="3278187" cy="120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实践：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结合自己的实际工作，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明确一个改进性目标。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9026" name="标题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686800" cy="533400"/>
          </a:xfrm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第六部分小结：</a:t>
            </a:r>
            <a:r>
              <a:rPr lang="zh-CN" altLang="en-US" sz="2400" dirty="0"/>
              <a:t>从部门目标到个人目标，兼顾稳定与发展</a:t>
            </a:r>
            <a:endParaRPr lang="zh-CN" altLang="en-US" sz="3200" dirty="0"/>
          </a:p>
        </p:txBody>
      </p:sp>
      <p:sp>
        <p:nvSpPr>
          <p:cNvPr id="129027" name="内容占位符 2"/>
          <p:cNvSpPr>
            <a:spLocks noGrp="1"/>
          </p:cNvSpPr>
          <p:nvPr>
            <p:ph idx="1"/>
          </p:nvPr>
        </p:nvSpPr>
        <p:spPr>
          <a:xfrm>
            <a:off x="1981200" y="1176338"/>
            <a:ext cx="82296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从部门目标到个人目标的落实，首先需要你找到</a:t>
            </a:r>
            <a:r>
              <a:rPr lang="zh-CN" altLang="en-US" sz="2800" u="sng" dirty="0">
                <a:solidFill>
                  <a:srgbClr val="C00000"/>
                </a:solidFill>
              </a:rPr>
              <a:t>各利益相关方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要从有利于部门目标完成的角度，决定各相关方的</a:t>
            </a:r>
            <a:r>
              <a:rPr lang="zh-CN" altLang="en-US" sz="2800" u="sng" dirty="0">
                <a:solidFill>
                  <a:srgbClr val="C00000"/>
                </a:solidFill>
              </a:rPr>
              <a:t>优先顺序</a:t>
            </a:r>
            <a:r>
              <a:rPr lang="zh-CN" altLang="en-US" sz="2800" dirty="0"/>
              <a:t>。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维护好日常工作，需要明确下属的</a:t>
            </a:r>
            <a:r>
              <a:rPr lang="zh-CN" altLang="en-US" sz="2800" u="sng" dirty="0">
                <a:solidFill>
                  <a:srgbClr val="C00000"/>
                </a:solidFill>
              </a:rPr>
              <a:t>标准</a:t>
            </a:r>
            <a:endParaRPr lang="en-US" altLang="zh-CN" sz="2800" u="sng" dirty="0">
              <a:solidFill>
                <a:srgbClr val="C00000"/>
              </a:solidFill>
            </a:endParaRPr>
          </a:p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dirty="0"/>
              <a:t>通过明确</a:t>
            </a:r>
            <a:r>
              <a:rPr lang="zh-CN" altLang="en-US" sz="2800" u="sng" dirty="0">
                <a:solidFill>
                  <a:srgbClr val="C00000"/>
                </a:solidFill>
              </a:rPr>
              <a:t>目标</a:t>
            </a:r>
            <a:r>
              <a:rPr lang="zh-CN" altLang="en-US" sz="2800" dirty="0"/>
              <a:t>促进下属对工作的</a:t>
            </a:r>
            <a:r>
              <a:rPr lang="zh-CN" altLang="en-US" sz="2800" u="sng" dirty="0">
                <a:solidFill>
                  <a:srgbClr val="C00000"/>
                </a:solidFill>
              </a:rPr>
              <a:t>改进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 marL="342900" lvl="1" indent="-342900">
              <a:buClr>
                <a:srgbClr val="CC3300"/>
              </a:buClr>
              <a:buNone/>
            </a:pPr>
            <a:endParaRPr lang="zh-CN" altLang="en-US" sz="2000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dirty="0"/>
          </a:p>
        </p:txBody>
      </p:sp>
    </p:spTree>
  </p:cSld>
  <p:clrMapOvr>
    <a:masterClrMapping/>
  </p:clrMapOvr>
  <p:transition spd="slow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1074" name="Text Box 6"/>
          <p:cNvSpPr txBox="1"/>
          <p:nvPr/>
        </p:nvSpPr>
        <p:spPr>
          <a:xfrm>
            <a:off x="3381375" y="1785938"/>
            <a:ext cx="4929188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</a:pPr>
            <a:r>
              <a:rPr lang="zh-CN" altLang="en-US" sz="7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课程总结</a:t>
            </a:r>
            <a:endParaRPr lang="en-US" altLang="zh-CN" sz="7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2530" name="组合 7"/>
          <p:cNvGrpSpPr/>
          <p:nvPr/>
        </p:nvGrpSpPr>
        <p:grpSpPr>
          <a:xfrm>
            <a:off x="2024063" y="1785938"/>
            <a:ext cx="6911975" cy="547687"/>
            <a:chOff x="500063" y="1023938"/>
            <a:chExt cx="6911975" cy="547687"/>
          </a:xfrm>
        </p:grpSpPr>
        <p:sp>
          <p:nvSpPr>
            <p:cNvPr id="22534" name="AutoShape 3"/>
            <p:cNvSpPr/>
            <p:nvPr/>
          </p:nvSpPr>
          <p:spPr>
            <a:xfrm>
              <a:off x="500063" y="1023938"/>
              <a:ext cx="6911975" cy="54768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0A9"/>
                </a:gs>
                <a:gs pos="50000">
                  <a:srgbClr val="FFFFFF"/>
                </a:gs>
                <a:gs pos="100000">
                  <a:srgbClr val="FFE0A9"/>
                </a:gs>
              </a:gsLst>
              <a:lin ang="5400000" scaled="1"/>
              <a:tileRect/>
            </a:gradFill>
            <a:ln w="12700" cap="flat" cmpd="sng">
              <a:solidFill>
                <a:srgbClr val="FF9900"/>
              </a:solidFill>
              <a:prstDash val="solid"/>
              <a:headEnd type="none" w="med" len="med"/>
              <a:tailEnd type="none" w="med" len="med"/>
            </a:ln>
            <a:effectLst>
              <a:outerShdw dist="107763" dir="2699999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 anchorCtr="0"/>
            <a:p>
              <a:pPr algn="ctr" eaLnBrk="1" hangingPunct="1">
                <a:buFontTx/>
                <a:buNone/>
              </a:pPr>
              <a:endPara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右箭头 6"/>
            <p:cNvSpPr/>
            <p:nvPr/>
          </p:nvSpPr>
          <p:spPr bwMode="auto">
            <a:xfrm>
              <a:off x="625428" y="1071559"/>
              <a:ext cx="446139" cy="500066"/>
            </a:xfrm>
            <a:prstGeom prst="rightArrow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6350">
              <a:solidFill>
                <a:srgbClr val="0000FF"/>
              </a:solidFill>
              <a:miter lim="800000"/>
            </a:ln>
            <a:effectLst/>
            <a:scene3d>
              <a:camera prst="obliqueTopLeft"/>
              <a:lightRig rig="threePt" dir="t"/>
            </a:scene3d>
          </p:spPr>
          <p:txBody>
            <a:bodyPr lIns="72000" tIns="72000" rIns="0" bIns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22531" name="标题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8229600" cy="706437"/>
          </a:xfrm>
          <a:ln/>
        </p:spPr>
        <p:txBody>
          <a:bodyPr vert="horz" wrap="square" lIns="91440" tIns="45720" rIns="91440" bIns="45720" anchor="ctr" anchorCtr="0"/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22532" name="Text Box 6"/>
          <p:cNvSpPr txBox="1"/>
          <p:nvPr/>
        </p:nvSpPr>
        <p:spPr>
          <a:xfrm>
            <a:off x="2309813" y="1028700"/>
            <a:ext cx="7643812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57200" eaLnBrk="1" hangingPunct="1">
              <a:lnSpc>
                <a:spcPct val="20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引言</a:t>
            </a:r>
            <a:endParaRPr lang="en-US" altLang="zh-CN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  <a:buFont typeface="Wingdings" panose="05000000000000000000" pitchFamily="2" charset="2"/>
              <a:buChar char="&amp;"/>
            </a:pP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理解角色的转变：从</a:t>
            </a:r>
            <a:r>
              <a:rPr lang="en-US" altLang="zh-CN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IC</a:t>
            </a:r>
            <a:r>
              <a:rPr lang="zh-CN" altLang="en-US" sz="2000" dirty="0">
                <a:solidFill>
                  <a:srgbClr val="6600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到管理者</a:t>
            </a: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2" indent="0" eaLnBrk="1" hangingPunct="1">
              <a:lnSpc>
                <a:spcPct val="150000"/>
              </a:lnSpc>
              <a:spcBef>
                <a:spcPct val="50000"/>
              </a:spcBef>
              <a:buClr>
                <a:srgbClr val="FF6600"/>
              </a:buClr>
            </a:pPr>
            <a:endParaRPr lang="en-US" altLang="zh-CN" sz="2000" dirty="0">
              <a:solidFill>
                <a:srgbClr val="6600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3" name="矩形 7"/>
          <p:cNvSpPr/>
          <p:nvPr/>
        </p:nvSpPr>
        <p:spPr>
          <a:xfrm>
            <a:off x="2809875" y="3071813"/>
            <a:ext cx="7094538" cy="203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IC(Individual Contributor,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独立贡献者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你了解各级管理者的角色定位吗？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你了解各级管理者的能力要求吗？</a:t>
            </a:r>
            <a:endParaRPr lang="en-US" altLang="zh-CN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2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领导力定义与管理者的核心任务</a:t>
            </a:r>
            <a:endParaRPr lang="zh-CN" altLang="en-US" sz="3200" dirty="0"/>
          </a:p>
        </p:txBody>
      </p:sp>
      <p:sp>
        <p:nvSpPr>
          <p:cNvPr id="133123" name="内容占位符 2"/>
          <p:cNvSpPr>
            <a:spLocks noGrp="1"/>
          </p:cNvSpPr>
          <p:nvPr>
            <p:ph idx="1"/>
          </p:nvPr>
        </p:nvSpPr>
        <p:spPr>
          <a:xfrm>
            <a:off x="1981200" y="1143000"/>
            <a:ext cx="4686300" cy="5181600"/>
          </a:xfrm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领导力：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		</a:t>
            </a:r>
            <a:r>
              <a:rPr lang="zh-CN" altLang="en-US" b="1" dirty="0">
                <a:ea typeface="微软雅黑" panose="020B0503020204020204" pitchFamily="34" charset="-122"/>
              </a:rPr>
              <a:t>领导力：对一个组织的群体施加影响，推动其实现目标</a:t>
            </a:r>
            <a:r>
              <a:rPr lang="en-US" altLang="zh-CN" b="1" dirty="0">
                <a:ea typeface="微软雅黑" panose="020B0503020204020204" pitchFamily="34" charset="-122"/>
              </a:rPr>
              <a:t>					—Roach &amp; behling,1984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/>
              <a:t>	</a:t>
            </a:r>
            <a:r>
              <a:rPr lang="en-US" altLang="zh-CN" b="1" dirty="0"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ea typeface="微软雅黑" panose="020B0503020204020204" pitchFamily="34" charset="-122"/>
              </a:rPr>
              <a:t>领导力是一种人际关系：在这个关系中，他人服从是因为他们自己想服从，而非别的选择。</a:t>
            </a:r>
            <a:r>
              <a:rPr lang="en-US" altLang="zh-CN" b="1" dirty="0"/>
              <a:t>				        —Merton 1969; curphy &amp; Hogan,1994</a:t>
            </a:r>
            <a:endParaRPr lang="en-US" altLang="zh-CN" b="1" dirty="0"/>
          </a:p>
          <a:p>
            <a:pPr marL="342900" lvl="1" indent="-342900">
              <a:buClr>
                <a:srgbClr val="CC3300"/>
              </a:buClr>
              <a:buNone/>
            </a:pPr>
            <a:endParaRPr lang="en-US" altLang="zh-CN" b="1" dirty="0"/>
          </a:p>
        </p:txBody>
      </p:sp>
      <p:pic>
        <p:nvPicPr>
          <p:cNvPr id="133124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53250" y="1714500"/>
            <a:ext cx="3643313" cy="44688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25" name="矩形 5"/>
          <p:cNvSpPr/>
          <p:nvPr/>
        </p:nvSpPr>
        <p:spPr>
          <a:xfrm>
            <a:off x="6453188" y="1047750"/>
            <a:ext cx="4357687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lvl="1" indent="-342900" eaLnBrk="1" hangingPunct="1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管理者的两大核心任务：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en-US" altLang="zh-CN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51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课后的行动计划</a:t>
            </a:r>
            <a:endParaRPr lang="zh-CN" altLang="en-US" sz="3200" dirty="0"/>
          </a:p>
        </p:txBody>
      </p:sp>
      <p:sp>
        <p:nvSpPr>
          <p:cNvPr id="135171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行动计划：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1 </a:t>
            </a:r>
            <a:r>
              <a:rPr lang="zh-CN" altLang="en-US" b="1" dirty="0">
                <a:ea typeface="微软雅黑" panose="020B0503020204020204" pitchFamily="34" charset="-122"/>
              </a:rPr>
              <a:t>角色转变：让下属知道你对他的核心能力要求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2 </a:t>
            </a:r>
            <a:r>
              <a:rPr lang="zh-CN" altLang="en-US" b="1" dirty="0">
                <a:ea typeface="微软雅黑" panose="020B0503020204020204" pitchFamily="34" charset="-122"/>
              </a:rPr>
              <a:t>学会用人：分析自己团队人员情况，用好他们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3 </a:t>
            </a:r>
            <a:r>
              <a:rPr lang="zh-CN" altLang="en-US" b="1" dirty="0">
                <a:ea typeface="微软雅黑" panose="020B0503020204020204" pitchFamily="34" charset="-122"/>
              </a:rPr>
              <a:t>发展团队：分析自己团队的人员情况，发展好他们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4 </a:t>
            </a:r>
            <a:r>
              <a:rPr lang="zh-CN" altLang="en-US" b="1" dirty="0">
                <a:ea typeface="微软雅黑" panose="020B0503020204020204" pitchFamily="34" charset="-122"/>
              </a:rPr>
              <a:t>管理者沟通：如何提高自己和团队成员的沟通效果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5 </a:t>
            </a:r>
            <a:r>
              <a:rPr lang="zh-CN" altLang="en-US" b="1" dirty="0">
                <a:ea typeface="微软雅黑" panose="020B0503020204020204" pitchFamily="34" charset="-122"/>
              </a:rPr>
              <a:t>确定好部门</a:t>
            </a:r>
            <a:r>
              <a:rPr lang="en-US" altLang="zh-CN" b="1" dirty="0">
                <a:ea typeface="微软雅黑" panose="020B0503020204020204" pitchFamily="34" charset="-122"/>
              </a:rPr>
              <a:t>KPI</a:t>
            </a:r>
            <a:r>
              <a:rPr lang="zh-CN" altLang="en-US" b="1" dirty="0">
                <a:ea typeface="微软雅黑" panose="020B0503020204020204" pitchFamily="34" charset="-122"/>
              </a:rPr>
              <a:t>：完善</a:t>
            </a:r>
            <a:r>
              <a:rPr lang="zh-CN" altLang="en-US" b="1" dirty="0"/>
              <a:t>自己部门、下属的</a:t>
            </a:r>
            <a:r>
              <a:rPr lang="en-US" altLang="zh-CN" b="1" dirty="0"/>
              <a:t>KPI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b="1" dirty="0">
                <a:ea typeface="微软雅黑" panose="020B0503020204020204" pitchFamily="34" charset="-122"/>
              </a:rPr>
              <a:t>6 </a:t>
            </a:r>
            <a:r>
              <a:rPr lang="zh-CN" altLang="en-US" b="1" dirty="0">
                <a:ea typeface="微软雅黑" panose="020B0503020204020204" pitchFamily="34" charset="-122"/>
              </a:rPr>
              <a:t>从部门目标到个人目标：</a:t>
            </a:r>
            <a:r>
              <a:rPr lang="zh-CN" altLang="en-US" b="1" dirty="0"/>
              <a:t>完善团队成员的个人目标，注意包括日常性工作标准与改进性工作目标。</a:t>
            </a:r>
            <a:endParaRPr lang="en-US" altLang="zh-CN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721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>
              <a:buNone/>
            </a:pPr>
            <a:r>
              <a:rPr lang="zh-CN" altLang="en-US" sz="3200" dirty="0"/>
              <a:t>课程总结</a:t>
            </a:r>
            <a:endParaRPr lang="zh-CN" altLang="en-US" sz="3200" dirty="0"/>
          </a:p>
        </p:txBody>
      </p:sp>
      <p:sp>
        <p:nvSpPr>
          <p:cNvPr id="137219" name="内容占位符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marL="342900" lvl="1" indent="-342900">
              <a:buClr>
                <a:srgbClr val="CC3300"/>
              </a:buCl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rgbClr val="C00000"/>
                </a:solidFill>
              </a:rPr>
              <a:t>学以致用：</a:t>
            </a:r>
            <a:r>
              <a:rPr lang="en-US" altLang="zh-CN" sz="2800" b="1" dirty="0">
                <a:ea typeface="微软雅黑" panose="020B0503020204020204" pitchFamily="34" charset="-122"/>
              </a:rPr>
              <a:t>	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1 </a:t>
            </a:r>
            <a:r>
              <a:rPr lang="zh-CN" altLang="en-US" sz="2800" b="1" dirty="0">
                <a:ea typeface="微软雅黑" panose="020B0503020204020204" pitchFamily="34" charset="-122"/>
              </a:rPr>
              <a:t>课上：通过学习，理解概念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2 </a:t>
            </a:r>
            <a:r>
              <a:rPr lang="zh-CN" altLang="en-US" sz="2800" b="1" dirty="0">
                <a:ea typeface="微软雅黑" panose="020B0503020204020204" pitchFamily="34" charset="-122"/>
              </a:rPr>
              <a:t>课上：通过练习，掌握方法。</a:t>
            </a:r>
            <a:endParaRPr lang="en-US" altLang="zh-CN" sz="2800" b="1" dirty="0">
              <a:ea typeface="微软雅黑" panose="020B0503020204020204" pitchFamily="34" charset="-122"/>
            </a:endParaRPr>
          </a:p>
          <a:p>
            <a:pPr marL="342900" lvl="1" indent="-342900">
              <a:buClr>
                <a:srgbClr val="CC3300"/>
              </a:buClr>
              <a:buNone/>
            </a:pPr>
            <a:r>
              <a:rPr lang="en-US" altLang="zh-CN" sz="2800" b="1" dirty="0">
                <a:ea typeface="微软雅黑" panose="020B0503020204020204" pitchFamily="34" charset="-122"/>
              </a:rPr>
              <a:t>3 </a:t>
            </a:r>
            <a:r>
              <a:rPr lang="zh-CN" altLang="en-US" sz="2800" b="1" dirty="0">
                <a:ea typeface="微软雅黑" panose="020B0503020204020204" pitchFamily="34" charset="-122"/>
              </a:rPr>
              <a:t>课下：联系实际，学以致用。</a:t>
            </a:r>
            <a:endParaRPr lang="en-US" altLang="zh-CN" sz="28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744460" y="4149090"/>
            <a:ext cx="4027170" cy="15843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7932913" y="447826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703961" y="4292843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做管理以来，你的工作心情如何呢？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57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5938" y="2428875"/>
            <a:ext cx="4832350" cy="350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024063" y="1289050"/>
            <a:ext cx="8153400" cy="4773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担负管理工作后的心理曲线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正常的状态，心情低落期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应小于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个月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CC3300"/>
              </a:buClr>
              <a:buSzPct val="85000"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心情不好的影响因素：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自己的心理状态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与所带的团队的复杂度有关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任度的难度有关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上级的支持有关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57200" marR="0" lvl="1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与大的环境有关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管理者的成长历程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166938" y="1000125"/>
          <a:ext cx="8215313" cy="4572000"/>
        </p:xfrm>
        <a:graphic>
          <a:graphicData uri="http://schemas.openxmlformats.org/drawingml/2006/table">
            <a:tbl>
              <a:tblPr/>
              <a:tblGrid>
                <a:gridCol w="1285847"/>
                <a:gridCol w="2214562"/>
                <a:gridCol w="2500340"/>
                <a:gridCol w="2214562"/>
              </a:tblGrid>
              <a:tr h="38849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专业岗位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初级管理者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中级管理者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ctr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高级管理者</a:t>
                      </a:r>
                      <a:endParaRPr lang="zh-CN" altLang="en-US" sz="1800" b="1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AFF"/>
                    </a:solidFill>
                  </a:tcPr>
                </a:tc>
              </a:tr>
              <a:tr h="277913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20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个人</a:t>
                      </a:r>
                      <a:r>
                        <a:rPr lang="zh-CN" altLang="en-US" sz="2000" b="0" i="0" u="none" strike="noStrike" kern="1200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干活</a:t>
                      </a:r>
                      <a:endParaRPr lang="zh-CN" altLang="en-US" sz="20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榜样（以身作则）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影响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他人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榜样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（以身作则）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专业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能力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分配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任务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带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小团队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上下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桥梁（沟通）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教练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影响组织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更大的责任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上下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左右内外（沟通）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跨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部门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冲突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处理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财务管理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目标管理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关心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员工成长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将军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高度</a:t>
                      </a:r>
                      <a:endParaRPr lang="en-US" altLang="zh-CN" sz="2000" b="0" i="0" u="none" strike="noStrike" dirty="0" smtClean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战略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决策（思路：</a:t>
                      </a:r>
                      <a:r>
                        <a:rPr lang="en-US" altLang="zh-CN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50%+X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的机会点冲入，</a:t>
                      </a:r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2000" b="0" i="0" u="none" strike="noStrike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是决策点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干部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梯队（组织架构）</a:t>
                      </a:r>
                      <a:b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</a:br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企业</a:t>
                      </a:r>
                      <a:r>
                        <a:rPr lang="zh-CN" altLang="en-US" sz="2000" b="0" i="0" u="none" strike="noStrike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文化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524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altLang="zh-CN" sz="18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kern="1200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责任心</a:t>
                      </a:r>
                      <a:endParaRPr lang="zh-CN" altLang="en-US" sz="1800" b="0" i="0" u="none" strike="noStrike" kern="1200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上进心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事业心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1800" b="0" i="0" u="none" strike="noStrike" dirty="0" smtClean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事业心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114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zh-CN" altLang="en-US" sz="2000" b="0" i="0" u="none" strike="noStrike" dirty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注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：</a:t>
                      </a:r>
                      <a:r>
                        <a:rPr lang="en-US" altLang="zh-CN" sz="2000" b="0" i="0" u="none" strike="noStrike" dirty="0" smtClean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+</a:t>
                      </a:r>
                      <a:r>
                        <a:rPr lang="zh-CN" altLang="en-US" sz="2000" b="0" i="0" u="none" strike="noStrike" dirty="0" smtClean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加号</a:t>
                      </a:r>
                      <a:r>
                        <a:rPr lang="zh-CN" altLang="en-US" sz="2000" b="0" i="0" u="none" strike="noStrike" dirty="0">
                          <a:solidFill>
                            <a:srgbClr val="0099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因素，加号因素符合度是衡量一个人管理者是否称职的标准。</a:t>
                      </a:r>
                      <a:endParaRPr lang="zh-CN" altLang="en-US" sz="2000" b="0" i="0" u="none" strike="noStrike" dirty="0">
                        <a:solidFill>
                          <a:srgbClr val="0099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26651" name="矩形 3"/>
          <p:cNvSpPr/>
          <p:nvPr/>
        </p:nvSpPr>
        <p:spPr>
          <a:xfrm>
            <a:off x="2809875" y="5637213"/>
            <a:ext cx="7572375" cy="1138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名言：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你可知道，那些使你成为管理者的技能，可能正在阻碍你成为好的管理者？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do you know that skills that helped you become a manager may prevent you from being a good manager?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6652" name="Object 2"/>
          <p:cNvGraphicFramePr/>
          <p:nvPr/>
        </p:nvGraphicFramePr>
        <p:xfrm>
          <a:off x="1809750" y="5715000"/>
          <a:ext cx="1039813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2552065" imgH="2411730" progId="CorelDRAW.Graphic.9">
                  <p:embed/>
                </p:oleObj>
              </mc:Choice>
              <mc:Fallback>
                <p:oleObj name="" r:id="rId1" imgW="2552065" imgH="2411730" progId="CorelDRAW.Graphic.9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809750" y="5715000"/>
                        <a:ext cx="1039813" cy="981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4"/>
          <p:cNvSpPr/>
          <p:nvPr/>
        </p:nvSpPr>
        <p:spPr>
          <a:xfrm>
            <a:off x="1981200" y="228600"/>
            <a:ext cx="6781800" cy="5334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p>
            <a:r>
              <a:rPr lang="zh-CN" altLang="en-US" sz="3200" b="1" dirty="0">
                <a:solidFill>
                  <a:srgbClr val="FF66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个人发展的不同阶段</a:t>
            </a:r>
            <a:endParaRPr lang="zh-CN" altLang="en-US" sz="3200" b="1" dirty="0">
              <a:solidFill>
                <a:srgbClr val="FF66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881157" y="1071546"/>
          <a:ext cx="7500991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6" name="TextBox 5"/>
          <p:cNvSpPr txBox="1"/>
          <p:nvPr/>
        </p:nvSpPr>
        <p:spPr>
          <a:xfrm rot="19952479">
            <a:off x="2587625" y="1860550"/>
            <a:ext cx="354806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zh-CN" altLang="en-US" sz="2800" kern="1200" cap="none" spc="0" normalizeH="0" baseline="0" noProof="0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个人发展的不同阶段</a:t>
            </a:r>
            <a:endParaRPr kumimoji="0" lang="zh-CN" altLang="en-US" sz="2800" kern="1200" cap="none" spc="0" normalizeH="0" baseline="0" noProof="0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677" name="矩形 6"/>
          <p:cNvSpPr/>
          <p:nvPr/>
        </p:nvSpPr>
        <p:spPr>
          <a:xfrm>
            <a:off x="1738313" y="5214938"/>
            <a:ext cx="8929687" cy="1662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管理的成功：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团队的业绩不断提升。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★ </a:t>
            </a:r>
            <a:r>
              <a:rPr lang="zh-CN" altLang="en-US" sz="20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杰出企业领导的特点：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IQ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不是超高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也不是极其勤奋；只是能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持续进步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而已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8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357563"/>
            <a:ext cx="3143250" cy="21193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9" name="矩形 6"/>
          <p:cNvSpPr/>
          <p:nvPr/>
        </p:nvSpPr>
        <p:spPr>
          <a:xfrm>
            <a:off x="8488363" y="4429125"/>
            <a:ext cx="1601787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短期：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长期：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50-60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 dir="r"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SPECIAL_SOURCE" val="bdnull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7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8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.xml><?xml version="1.0" encoding="utf-8"?>
<p:tagLst xmlns:p="http://schemas.openxmlformats.org/presentationml/2006/main">
  <p:tag name="commondata" val="eyJoZGlkIjoiZTVlNmE2ZmI1ZjYwNzY0MzcxMzc3ZmQ0YThkN2JhMWY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商业计划简述v2.0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8443</Words>
  <Application>WPS 演示</Application>
  <PresentationFormat>宽屏</PresentationFormat>
  <Paragraphs>943</Paragraphs>
  <Slides>63</Slides>
  <Notes>61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7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楷体</vt:lpstr>
      <vt:lpstr>汉仪旗黑-85S</vt:lpstr>
      <vt:lpstr>黑体</vt:lpstr>
      <vt:lpstr>商业计划简述v2.0</vt:lpstr>
      <vt:lpstr>CorelDRAW.Graphic.9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宽连十方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2009年第二次董事会资料</dc:title>
  <dc:creator>Yaner</dc:creator>
  <cp:lastModifiedBy>little fairy</cp:lastModifiedBy>
  <cp:revision>2775</cp:revision>
  <dcterms:created xsi:type="dcterms:W3CDTF">2005-06-07T08:10:30Z</dcterms:created>
  <dcterms:modified xsi:type="dcterms:W3CDTF">2024-03-18T03:44:59Z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30B79046AEA94245ACF1F2472580782D_13</vt:lpwstr>
  </property>
</Properties>
</file>