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bin" ContentType="application/vnd.openxmlformats-officedocument.oleObject"/>
  <Default Extension="png" ContentType="image/png"/>
  <Default Extension="emf" ContentType="image/x-emf"/>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37"/>
  </p:handoutMasterIdLst>
  <p:sldIdLst>
    <p:sldId id="349" r:id="rId3"/>
    <p:sldId id="380" r:id="rId5"/>
    <p:sldId id="266" r:id="rId6"/>
    <p:sldId id="267" r:id="rId7"/>
    <p:sldId id="268" r:id="rId8"/>
    <p:sldId id="270" r:id="rId9"/>
    <p:sldId id="258" r:id="rId10"/>
    <p:sldId id="260" r:id="rId11"/>
    <p:sldId id="261" r:id="rId12"/>
    <p:sldId id="262" r:id="rId13"/>
    <p:sldId id="292" r:id="rId14"/>
    <p:sldId id="294" r:id="rId15"/>
    <p:sldId id="295" r:id="rId16"/>
    <p:sldId id="296" r:id="rId17"/>
    <p:sldId id="297" r:id="rId18"/>
    <p:sldId id="298" r:id="rId19"/>
    <p:sldId id="300" r:id="rId20"/>
    <p:sldId id="301" r:id="rId21"/>
    <p:sldId id="299" r:id="rId22"/>
    <p:sldId id="302" r:id="rId23"/>
    <p:sldId id="303" r:id="rId24"/>
    <p:sldId id="304" r:id="rId25"/>
    <p:sldId id="305" r:id="rId26"/>
    <p:sldId id="306" r:id="rId27"/>
    <p:sldId id="311" r:id="rId28"/>
    <p:sldId id="308" r:id="rId29"/>
    <p:sldId id="312" r:id="rId30"/>
    <p:sldId id="309" r:id="rId31"/>
    <p:sldId id="314" r:id="rId32"/>
    <p:sldId id="316" r:id="rId33"/>
    <p:sldId id="313" r:id="rId34"/>
    <p:sldId id="310" r:id="rId35"/>
    <p:sldId id="382" r:id="rId36"/>
  </p:sldIdLst>
  <p:sldSz cx="12192000" cy="6858000"/>
  <p:notesSz cx="6858000" cy="9144000"/>
  <p:custDataLst>
    <p:tags r:id="rId42"/>
  </p:custDataLst>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66FF99"/>
    <a:srgbClr val="C8E668"/>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showGuides="1">
      <p:cViewPr varScale="1">
        <p:scale>
          <a:sx n="72" d="100"/>
          <a:sy n="72" d="100"/>
        </p:scale>
        <p:origin x="66" y="102"/>
      </p:cViewPr>
      <p:guideLst>
        <p:guide orient="horz" pos="2160"/>
        <p:guide pos="3840"/>
      </p:guideLst>
    </p:cSldViewPr>
  </p:slideViewPr>
  <p:notesTextViewPr>
    <p:cViewPr>
      <p:scale>
        <a:sx n="100" d="100"/>
        <a:sy n="100" d="100"/>
      </p:scale>
      <p:origin x="0" y="0"/>
    </p:cViewPr>
  </p:notesTextViewPr>
  <p:gridSpacing cx="76199" cy="76199"/>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2" Type="http://schemas.openxmlformats.org/officeDocument/2006/relationships/tags" Target="tags/tag19.xml"/><Relationship Id="rId41" Type="http://schemas.openxmlformats.org/officeDocument/2006/relationships/commentAuthors" Target="commentAuthors.xml"/><Relationship Id="rId40" Type="http://schemas.openxmlformats.org/officeDocument/2006/relationships/tableStyles" Target="tableStyles.xml"/><Relationship Id="rId4" Type="http://schemas.openxmlformats.org/officeDocument/2006/relationships/notesMaster" Target="notesMasters/notesMaster1.xml"/><Relationship Id="rId39" Type="http://schemas.openxmlformats.org/officeDocument/2006/relationships/viewProps" Target="viewProps.xml"/><Relationship Id="rId38" Type="http://schemas.openxmlformats.org/officeDocument/2006/relationships/presProps" Target="presProps.xml"/><Relationship Id="rId37" Type="http://schemas.openxmlformats.org/officeDocument/2006/relationships/handoutMaster" Target="handoutMasters/handoutMaster1.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2.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28.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base"/>
            <a:endParaRPr lang="zh-CN" altLang="en-US" strike="noStrike" noProof="1">
              <a:latin typeface="微软雅黑" panose="020B0503020204020204" charset="-122"/>
              <a:ea typeface="微软雅黑" panose="020B0503020204020204" charset="-122"/>
              <a:cs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base"/>
            <a:fld id="{0F9B84EA-7D68-4D60-9CB1-D50884785D1C}" type="datetimeFigureOut">
              <a:rPr lang="zh-CN" altLang="en-US" strike="noStrike" noProof="1" smtClean="0">
                <a:latin typeface="微软雅黑" panose="020B0503020204020204" charset="-122"/>
                <a:ea typeface="宋体" panose="02010600030101010101" pitchFamily="2" charset="-122"/>
                <a:cs typeface="微软雅黑" panose="020B0503020204020204" charset="-122"/>
              </a:rPr>
            </a:fld>
            <a:endParaRPr lang="zh-CN" altLang="en-US" strike="noStrike" noProof="1">
              <a:latin typeface="微软雅黑" panose="020B0503020204020204" charset="-122"/>
              <a:cs typeface="微软雅黑" panose="020B0503020204020204" charset="-122"/>
            </a:endParaRPr>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base"/>
            <a:endParaRPr lang="zh-CN" altLang="en-US" strike="noStrike" noProof="1">
              <a:latin typeface="微软雅黑" panose="020B0503020204020204" charset="-122"/>
              <a:ea typeface="微软雅黑" panose="020B0503020204020204" charset="-122"/>
              <a:cs typeface="微软雅黑" panose="020B0503020204020204" charset="-122"/>
            </a:endParaRPr>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base"/>
            <a:fld id="{8D4E0FC9-F1F8-4FAE-9988-3BA365CFD46F}" type="slidenum">
              <a:rPr lang="zh-CN" altLang="en-US" strike="noStrike" noProof="1" smtClean="0">
                <a:latin typeface="微软雅黑" panose="020B0503020204020204" charset="-122"/>
                <a:ea typeface="宋体" panose="02010600030101010101" pitchFamily="2" charset="-122"/>
                <a:cs typeface="微软雅黑" panose="020B0503020204020204" charset="-122"/>
              </a:rPr>
            </a:fld>
            <a:endParaRPr lang="zh-CN" altLang="en-US" strike="noStrike" noProof="1">
              <a:latin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endParaRPr>
          </a:p>
        </p:txBody>
      </p:sp>
      <p:sp>
        <p:nvSpPr>
          <p:cNvPr id="307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endParaRPr>
          </a:p>
        </p:txBody>
      </p:sp>
      <p:sp>
        <p:nvSpPr>
          <p:cNvPr id="3076" name="Rectangle 4"/>
          <p:cNvSpPr>
            <a:spLocks noRot="1" noTextEdit="1"/>
          </p:cNvSpPr>
          <p:nvPr>
            <p:ph type="sldImg"/>
          </p:nvPr>
        </p:nvSpPr>
        <p:spPr>
          <a:xfrm>
            <a:off x="381000" y="685800"/>
            <a:ext cx="6096000" cy="3429000"/>
          </a:xfrm>
          <a:prstGeom prst="rect">
            <a:avLst/>
          </a:prstGeom>
          <a:noFill/>
          <a:ln w="9525" cap="flat" cmpd="sng">
            <a:solidFill>
              <a:srgbClr val="000000"/>
            </a:solidFill>
            <a:prstDash val="solid"/>
            <a:miter/>
            <a:headEnd type="none" w="med" len="med"/>
            <a:tailEnd type="none" w="med" len="med"/>
          </a:ln>
        </p:spPr>
      </p:sp>
      <p:sp>
        <p:nvSpPr>
          <p:cNvPr id="307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单击此处编辑母版文本样式</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457200" marR="0" lvl="1"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第二级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914400" marR="0" lvl="2"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第三级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371600" marR="0" lvl="3"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第四级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a:p>
            <a:pPr marL="1828800" marR="0" lvl="4" indent="0" algn="l" defTabSz="914400" rtl="0" eaLnBrk="1" fontAlgn="base" latinLnBrk="0" hangingPunct="1">
              <a:lnSpc>
                <a:spcPct val="100000"/>
              </a:lnSpc>
              <a:spcBef>
                <a:spcPct val="3000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rPr>
              <a:t>第五级</a:t>
            </a:r>
            <a:endParaRPr kumimoji="0" lang="zh-CN" altLang="en-US" sz="1200" b="0" i="0" u="none" strike="noStrike" kern="1200" cap="none" spc="0" normalizeH="0" baseline="0" noProof="0" smtClean="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307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defRPr sz="12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200" b="0" i="0" u="none" strike="noStrike" kern="1200" cap="none" spc="0" normalizeH="0" baseline="0" noProof="0" smtClean="0">
              <a:ln>
                <a:noFill/>
              </a:ln>
              <a:solidFill>
                <a:schemeClr val="tx1"/>
              </a:solidFill>
              <a:effectLst/>
              <a:uLnTx/>
              <a:uFillTx/>
            </a:endParaRPr>
          </a:p>
        </p:txBody>
      </p:sp>
      <p:sp>
        <p:nvSpPr>
          <p:cNvPr id="307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a:lvl1pPr>
          </a:lstStyle>
          <a:p>
            <a:pPr marL="0" marR="0" lvl="0" indent="0" algn="r" defTabSz="914400" rtl="0" eaLnBrk="1" fontAlgn="base" latinLnBrk="0" hangingPunct="1">
              <a:lnSpc>
                <a:spcPct val="100000"/>
              </a:lnSpc>
              <a:spcBef>
                <a:spcPct val="0"/>
              </a:spcBef>
              <a:spcAft>
                <a:spcPct val="0"/>
              </a:spcAft>
              <a:buClrTx/>
              <a:buSzTx/>
              <a:buFontTx/>
              <a:buNone/>
              <a:defRPr/>
            </a:pPr>
            <a:fld id="{FB8D5B51-5415-4E54-84C5-73C440D5B663}" type="slidenum">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 bg1="lt1" tx1="dk1" bg2="lt2" tx2="dk2" accent1="accent1" accent2="accent2" accent3="accent3" accent4="accent4" accent5="accent5" accent6="accent6" hlink="hlink" folHlink="folHlink"/>
  <p:hf sldNum="0" hdr="0" ftr="0" dt="0"/>
  <p:notesStyle>
    <a:lvl1pPr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1pPr>
    <a:lvl2pPr marL="4572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2pPr>
    <a:lvl3pPr marL="9144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3pPr>
    <a:lvl4pPr marL="13716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4pPr>
    <a:lvl5pPr marL="1828800" algn="l" rtl="0" fontAlgn="base">
      <a:spcBef>
        <a:spcPct val="30000"/>
      </a:spcBef>
      <a:spcAft>
        <a:spcPct val="0"/>
      </a:spcAft>
      <a:defRPr sz="1200" kern="1200">
        <a:solidFill>
          <a:schemeClr val="tx1"/>
        </a:solidFill>
        <a:latin typeface="微软雅黑" panose="020B0503020204020204" charset="-122"/>
        <a:ea typeface="微软雅黑" panose="020B0503020204020204" charset="-122"/>
        <a:cs typeface="微软雅黑" panose="020B0503020204020204" charset="-122"/>
        <a:sym typeface="微软雅黑" panose="020B0503020204020204"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5121" name="幻灯片图像占位符 1"/>
          <p:cNvSpPr>
            <a:spLocks noRot="1" noTextEdit="1"/>
          </p:cNvSpPr>
          <p:nvPr>
            <p:ph type="sldImg"/>
          </p:nvPr>
        </p:nvSpPr>
        <p:spPr>
          <a:ln/>
        </p:spPr>
      </p:sp>
      <p:sp>
        <p:nvSpPr>
          <p:cNvPr id="5122" name="文本占位符 2"/>
          <p:cNvSpPr/>
          <p:nvPr>
            <p:ph type="body"/>
          </p:nvPr>
        </p:nvSpPr>
        <p:spPr>
          <a:ln/>
        </p:spPr>
        <p:txBody>
          <a:bodyPr wrap="square" lIns="91440" tIns="45720" rIns="91440" bIns="45720" anchor="t" anchorCtr="0"/>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7409"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fld>
            <a:endParaRPr lang="en-US" altLang="zh-CN" sz="1200" dirty="0"/>
          </a:p>
        </p:txBody>
      </p:sp>
      <p:sp>
        <p:nvSpPr>
          <p:cNvPr id="17410" name="Rectangle 6"/>
          <p:cNvSpPr txBox="1">
            <a:spLocks noGrp="1"/>
          </p:cNvSpPr>
          <p:nvPr/>
        </p:nvSpPr>
        <p:spPr>
          <a:xfrm>
            <a:off x="0" y="8685213"/>
            <a:ext cx="2971800" cy="457200"/>
          </a:xfrm>
          <a:prstGeom prst="rect">
            <a:avLst/>
          </a:prstGeom>
          <a:noFill/>
          <a:ln w="9525">
            <a:noFill/>
          </a:ln>
        </p:spPr>
        <p:txBody>
          <a:bodyPr anchor="b" anchorCtr="0"/>
          <a:p>
            <a:pPr lvl="0" eaLnBrk="1" hangingPunct="1"/>
            <a:r>
              <a:rPr lang="en-US" altLang="ja-JP" sz="1200" dirty="0">
                <a:latin typeface="微软雅黑" panose="020B0503020204020204" charset="-122"/>
                <a:ea typeface="微软雅黑" panose="020B0503020204020204" charset="-122"/>
              </a:rPr>
              <a:t>©中央労働災害防止協会 200８</a:t>
            </a:r>
            <a:endParaRPr lang="en-US" altLang="ja-JP" sz="1200" dirty="0">
              <a:latin typeface="微软雅黑" panose="020B0503020204020204" charset="-122"/>
              <a:ea typeface="微软雅黑" panose="020B0503020204020204" charset="-122"/>
            </a:endParaRPr>
          </a:p>
        </p:txBody>
      </p:sp>
      <p:sp>
        <p:nvSpPr>
          <p:cNvPr id="17411"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ja-JP" sz="1200" dirty="0">
                <a:latin typeface="微软雅黑" panose="020B0503020204020204" charset="-122"/>
                <a:ea typeface="微软雅黑" panose="020B0503020204020204" charset="-122"/>
              </a:rPr>
            </a:fld>
            <a:endParaRPr lang="en-US" altLang="ja-JP" sz="1200" dirty="0">
              <a:latin typeface="微软雅黑" panose="020B0503020204020204" charset="-122"/>
              <a:ea typeface="微软雅黑" panose="020B0503020204020204" charset="-122"/>
            </a:endParaRPr>
          </a:p>
        </p:txBody>
      </p:sp>
      <p:sp>
        <p:nvSpPr>
          <p:cNvPr id="17412" name="Rectangle 2"/>
          <p:cNvSpPr>
            <a:spLocks noGrp="1" noRot="1" noChangeAspect="1" noTextEdit="1"/>
          </p:cNvSpPr>
          <p:nvPr>
            <p:ph type="sldImg"/>
          </p:nvPr>
        </p:nvSpPr>
        <p:spPr>
          <a:ln/>
        </p:spPr>
      </p:sp>
      <p:sp>
        <p:nvSpPr>
          <p:cNvPr id="17413" name="Rectangle 3"/>
          <p:cNvSpPr>
            <a:spLocks noGrp="1"/>
          </p:cNvSpPr>
          <p:nvPr>
            <p:ph type="body"/>
          </p:nvPr>
        </p:nvSpPr>
        <p:spPr>
          <a:ln/>
        </p:spPr>
        <p:txBody>
          <a:bodyPr wrap="square" lIns="91440" tIns="45720" rIns="91440" bIns="45720" anchor="t" anchorCtr="0"/>
          <a:p>
            <a:pPr lvl="0" eaLnBrk="1" hangingPunct="1"/>
            <a:endParaRPr lang="ja-JP" altLang="ja-JP"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1" name="Rectangle 7"/>
          <p:cNvSpPr txBox="1">
            <a:spLocks noGrp="1"/>
          </p:cNvSpPr>
          <p:nvPr>
            <p:ph type="sldNum" sz="quarter"/>
          </p:nvPr>
        </p:nvSpPr>
        <p:spPr>
          <a:xfrm>
            <a:off x="3884613" y="8685213"/>
            <a:ext cx="2971800" cy="457200"/>
          </a:xfrm>
          <a:prstGeom prst="rect">
            <a:avLst/>
          </a:prstGeom>
          <a:noFill/>
          <a:ln w="9525">
            <a:noFill/>
          </a:ln>
        </p:spPr>
        <p:txBody>
          <a:bodyPr vert="horz" wrap="square" lIns="91440" tIns="45720" rIns="91440" bIns="45720" anchor="b" anchorCtr="0"/>
          <a:p>
            <a:pPr lvl="0" algn="r" eaLnBrk="1" hangingPunct="1"/>
            <a:fld id="{9A0DB2DC-4C9A-4742-B13C-FB6460FD3503}" type="slidenum">
              <a:rPr lang="en-US" altLang="zh-CN" sz="1200" dirty="0"/>
            </a:fld>
            <a:endParaRPr lang="en-US" altLang="zh-CN" sz="1200" dirty="0"/>
          </a:p>
        </p:txBody>
      </p:sp>
      <p:sp>
        <p:nvSpPr>
          <p:cNvPr id="20482" name="Rectangle 6"/>
          <p:cNvSpPr txBox="1">
            <a:spLocks noGrp="1"/>
          </p:cNvSpPr>
          <p:nvPr/>
        </p:nvSpPr>
        <p:spPr>
          <a:xfrm>
            <a:off x="0" y="8685213"/>
            <a:ext cx="2971800" cy="457200"/>
          </a:xfrm>
          <a:prstGeom prst="rect">
            <a:avLst/>
          </a:prstGeom>
          <a:noFill/>
          <a:ln w="9525">
            <a:noFill/>
          </a:ln>
        </p:spPr>
        <p:txBody>
          <a:bodyPr anchor="b" anchorCtr="0"/>
          <a:p>
            <a:pPr lvl="0" eaLnBrk="1" hangingPunct="1"/>
            <a:r>
              <a:rPr lang="en-US" altLang="ja-JP" sz="1200" dirty="0">
                <a:latin typeface="微软雅黑" panose="020B0503020204020204" charset="-122"/>
                <a:ea typeface="微软雅黑" panose="020B0503020204020204" charset="-122"/>
              </a:rPr>
              <a:t>©中央労働災害防止協会 200８</a:t>
            </a:r>
            <a:endParaRPr lang="en-US" altLang="ja-JP" sz="1200" dirty="0">
              <a:latin typeface="微软雅黑" panose="020B0503020204020204" charset="-122"/>
              <a:ea typeface="微软雅黑" panose="020B0503020204020204" charset="-122"/>
            </a:endParaRPr>
          </a:p>
        </p:txBody>
      </p:sp>
      <p:sp>
        <p:nvSpPr>
          <p:cNvPr id="20483" name="Rectangle 7"/>
          <p:cNvSpPr txBox="1">
            <a:spLocks noGrp="1"/>
          </p:cNvSpPr>
          <p:nvPr/>
        </p:nvSpPr>
        <p:spPr>
          <a:xfrm>
            <a:off x="3884613" y="8685213"/>
            <a:ext cx="2971800" cy="457200"/>
          </a:xfrm>
          <a:prstGeom prst="rect">
            <a:avLst/>
          </a:prstGeom>
          <a:noFill/>
          <a:ln w="9525">
            <a:noFill/>
          </a:ln>
        </p:spPr>
        <p:txBody>
          <a:bodyPr anchor="b" anchorCtr="0"/>
          <a:p>
            <a:pPr lvl="0" algn="r" eaLnBrk="1" hangingPunct="1"/>
            <a:fld id="{9A0DB2DC-4C9A-4742-B13C-FB6460FD3503}" type="slidenum">
              <a:rPr lang="en-US" altLang="ja-JP" sz="1200" dirty="0">
                <a:latin typeface="微软雅黑" panose="020B0503020204020204" charset="-122"/>
                <a:ea typeface="微软雅黑" panose="020B0503020204020204" charset="-122"/>
              </a:rPr>
            </a:fld>
            <a:endParaRPr lang="en-US" altLang="ja-JP" sz="1200" dirty="0">
              <a:latin typeface="微软雅黑" panose="020B0503020204020204" charset="-122"/>
              <a:ea typeface="微软雅黑" panose="020B0503020204020204" charset="-122"/>
            </a:endParaRPr>
          </a:p>
        </p:txBody>
      </p:sp>
      <p:sp>
        <p:nvSpPr>
          <p:cNvPr id="20484" name="Rectangle 2"/>
          <p:cNvSpPr>
            <a:spLocks noGrp="1" noRot="1" noChangeAspect="1" noTextEdit="1"/>
          </p:cNvSpPr>
          <p:nvPr>
            <p:ph type="sldImg"/>
          </p:nvPr>
        </p:nvSpPr>
        <p:spPr>
          <a:ln/>
        </p:spPr>
      </p:sp>
      <p:sp>
        <p:nvSpPr>
          <p:cNvPr id="20485" name="Rectangle 3"/>
          <p:cNvSpPr>
            <a:spLocks noGrp="1"/>
          </p:cNvSpPr>
          <p:nvPr>
            <p:ph type="body"/>
          </p:nvPr>
        </p:nvSpPr>
        <p:spPr>
          <a:ln/>
        </p:spPr>
        <p:txBody>
          <a:bodyPr wrap="square" lIns="91440" tIns="45720" rIns="91440" bIns="45720" anchor="t" anchorCtr="0"/>
          <a:p>
            <a:pPr lvl="0" eaLnBrk="1" hangingPunct="1"/>
            <a:endParaRPr lang="ja-JP" altLang="ja-JP"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pPr fontAlgn="base"/>
            <a:r>
              <a:rPr lang="zh-CN" altLang="en-US" strike="noStrike" noProof="1" smtClean="0"/>
              <a:t>单击此处编辑母版标题样式</a:t>
            </a:r>
            <a:endParaRPr lang="zh-CN" altLang="en-US" strike="noStrike" noProof="1"/>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base"/>
            <a:r>
              <a:rPr lang="zh-CN" altLang="en-US" strike="noStrike" noProof="1" smtClean="0"/>
              <a:t>单击此处编辑母版副标题样式</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8"/>
            <a:ext cx="2743200" cy="5851525"/>
          </a:xfrm>
        </p:spPr>
        <p:txBody>
          <a:bodyPr vert="eaVert"/>
          <a:lstStyle/>
          <a:p>
            <a:pPr fontAlgn="base"/>
            <a:r>
              <a:rPr lang="zh-CN" altLang="en-US" strike="noStrike" noProof="1" smtClean="0"/>
              <a:t>单击此处编辑母版标题样式</a:t>
            </a:r>
            <a:endParaRPr lang="zh-CN" altLang="en-US" strike="noStrike" noProof="1"/>
          </a:p>
        </p:txBody>
      </p:sp>
      <p:sp>
        <p:nvSpPr>
          <p:cNvPr id="3" name="竖排文字占位符 2"/>
          <p:cNvSpPr>
            <a:spLocks noGrp="1"/>
          </p:cNvSpPr>
          <p:nvPr>
            <p:ph type="body" orient="vert" idx="1"/>
          </p:nvPr>
        </p:nvSpPr>
        <p:spPr>
          <a:xfrm>
            <a:off x="609600" y="274638"/>
            <a:ext cx="8026400" cy="5851525"/>
          </a:xfrm>
        </p:spPr>
        <p:txBody>
          <a:bodyPr vert="eaVert"/>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sz="half" idx="1"/>
          </p:nvPr>
        </p:nvSpPr>
        <p:spPr>
          <a:xfrm>
            <a:off x="609600" y="1600200"/>
            <a:ext cx="53848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AndTwoObj" preserve="1">
  <p:cSld name="标题，一项大型内容和两项小型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quarter" idx="2"/>
          </p:nvPr>
        </p:nvSpPr>
        <p:spPr>
          <a:xfrm>
            <a:off x="6197600" y="1600200"/>
            <a:ext cx="5384800" cy="21859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内容占位符 4"/>
          <p:cNvSpPr>
            <a:spLocks noGrp="1"/>
          </p:cNvSpPr>
          <p:nvPr>
            <p:ph sz="quarter" idx="3"/>
          </p:nvPr>
        </p:nvSpPr>
        <p:spPr>
          <a:xfrm>
            <a:off x="6197600" y="3938588"/>
            <a:ext cx="5384800" cy="218757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6" name="日期占位符 5"/>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7" name="页脚占位符 6"/>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8" name="灯片编号占位符 7"/>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609600" y="274638"/>
            <a:ext cx="10972800" cy="5851525"/>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953287" y="804067"/>
            <a:ext cx="5402267"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弧形 9"/>
          <p:cNvSpPr/>
          <p:nvPr userDrawn="1">
            <p:custDataLst>
              <p:tags r:id="rId3"/>
            </p:custDataLst>
          </p:nvPr>
        </p:nvSpPr>
        <p:spPr>
          <a:xfrm>
            <a:off x="4200607" y="1800369"/>
            <a:ext cx="3577425"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2" name="标题 1"/>
          <p:cNvSpPr>
            <a:spLocks noGrp="1"/>
          </p:cNvSpPr>
          <p:nvPr>
            <p:ph type="title" hasCustomPrompt="1"/>
            <p:custDataLst>
              <p:tags r:id="rId4"/>
            </p:custDataLst>
          </p:nvPr>
        </p:nvSpPr>
        <p:spPr>
          <a:xfrm>
            <a:off x="1071155" y="2662659"/>
            <a:ext cx="52843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7200" b="1" i="0" u="none" strike="noStrike" kern="1200" cap="none" spc="600" normalizeH="0" baseline="0" noProof="1" dirty="0">
                <a:solidFill>
                  <a:schemeClr val="accent1"/>
                </a:solidFill>
                <a:uFillTx/>
                <a:latin typeface="Arial" panose="020B0604020202020204" pitchFamily="34" charset="0"/>
                <a:ea typeface="汉仪旗黑-85S"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1071155" y="3950373"/>
            <a:ext cx="5284399" cy="819151"/>
          </a:xfrm>
        </p:spPr>
        <p:txBody>
          <a:bodyPr lIns="90000" tIns="46800" rIns="90000" bIns="46800"/>
          <a:lstStyle>
            <a:lvl1pPr marL="0" indent="0" algn="ctr">
              <a:buNone/>
              <a:defRPr baseline="0"/>
            </a:lvl1pPr>
            <a:lvl2pPr marL="457200" indent="0">
              <a:buNone/>
              <a:defRPr/>
            </a:lvl2pPr>
          </a:lstStyle>
          <a:p>
            <a:pPr lvl="0"/>
            <a:r>
              <a:rPr lang="zh-CN" altLang="en-US" dirty="0"/>
              <a:t>单击此处编辑文本</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38"/>
            <a:ext cx="10515600" cy="2852737"/>
          </a:xfrm>
        </p:spPr>
        <p:txBody>
          <a:bodyPr anchor="b"/>
          <a:lstStyle>
            <a:lvl1pPr>
              <a:defRPr sz="6000"/>
            </a:lvl1p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31851" y="4589463"/>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zh-CN" altLang="en-US" strike="noStrike" noProof="1" smtClean="0"/>
              <a:t>单击此处编辑母版文本样式</a:t>
            </a:r>
            <a:endParaRPr lang="zh-CN" altLang="en-US" strike="noStrike" noProof="1" smtClean="0"/>
          </a:p>
        </p:txBody>
      </p:sp>
      <p:sp>
        <p:nvSpPr>
          <p:cNvPr id="4" name="日期占位符 3"/>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页脚占位符 4"/>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灯片编号占位符 5"/>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sz="half" idx="1"/>
          </p:nvPr>
        </p:nvSpPr>
        <p:spPr>
          <a:xfrm>
            <a:off x="609600" y="1600200"/>
            <a:ext cx="53848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内容占位符 3"/>
          <p:cNvSpPr>
            <a:spLocks noGrp="1"/>
          </p:cNvSpPr>
          <p:nvPr>
            <p:ph sz="half" idx="2"/>
          </p:nvPr>
        </p:nvSpPr>
        <p:spPr>
          <a:xfrm>
            <a:off x="6197600" y="1600200"/>
            <a:ext cx="5384800" cy="4525963"/>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40317" y="365125"/>
            <a:ext cx="10515600" cy="1325563"/>
          </a:xfrm>
        </p:spPr>
        <p:txBody>
          <a:bodyPr/>
          <a:lstStyle/>
          <a:p>
            <a:pPr fontAlgn="base"/>
            <a:r>
              <a:rPr lang="zh-CN" altLang="en-US" strike="noStrike" noProof="1" smtClean="0"/>
              <a:t>单击此处编辑母版标题样式</a:t>
            </a:r>
            <a:endParaRPr lang="zh-CN" altLang="en-US" strike="noStrike" noProof="1"/>
          </a:p>
        </p:txBody>
      </p:sp>
      <p:sp>
        <p:nvSpPr>
          <p:cNvPr id="3" name="文本占位符 2"/>
          <p:cNvSpPr>
            <a:spLocks noGrp="1"/>
          </p:cNvSpPr>
          <p:nvPr>
            <p:ph type="body" idx="1"/>
          </p:nvPr>
        </p:nvSpPr>
        <p:spPr>
          <a:xfrm>
            <a:off x="840317"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4" name="内容占位符 3"/>
          <p:cNvSpPr>
            <a:spLocks noGrp="1"/>
          </p:cNvSpPr>
          <p:nvPr>
            <p:ph sz="half" idx="2"/>
          </p:nvPr>
        </p:nvSpPr>
        <p:spPr>
          <a:xfrm>
            <a:off x="840317" y="2505075"/>
            <a:ext cx="5158316"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5" name="文本占位符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zh-CN" altLang="en-US" strike="noStrike" noProof="1" smtClean="0"/>
              <a:t>单击此处编辑母版文本样式</a:t>
            </a:r>
            <a:endParaRPr lang="zh-CN" altLang="en-US" strike="noStrike" noProof="1" smtClean="0"/>
          </a:p>
        </p:txBody>
      </p:sp>
      <p:sp>
        <p:nvSpPr>
          <p:cNvPr id="6" name="内容占位符 5"/>
          <p:cNvSpPr>
            <a:spLocks noGrp="1"/>
          </p:cNvSpPr>
          <p:nvPr>
            <p:ph sz="quarter" idx="4"/>
          </p:nvPr>
        </p:nvSpPr>
        <p:spPr>
          <a:xfrm>
            <a:off x="6172200" y="2505075"/>
            <a:ext cx="5183717" cy="3684588"/>
          </a:xfrm>
        </p:spPr>
        <p:txBody>
          <a:body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7" name="日期占位符 6"/>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8" name="页脚占位符 7"/>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9" name="灯片编号占位符 8"/>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pPr fontAlgn="base"/>
            <a:r>
              <a:rPr lang="zh-CN" altLang="en-US" strike="noStrike" noProof="1" smtClean="0"/>
              <a:t>单击此处编辑母版标题样式</a:t>
            </a:r>
            <a:endParaRPr lang="zh-CN" altLang="en-US" strike="noStrike" noProof="1"/>
          </a:p>
        </p:txBody>
      </p:sp>
      <p:sp>
        <p:nvSpPr>
          <p:cNvPr id="3" name="日期占位符 2"/>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4" name="页脚占位符 3"/>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5" name="灯片编号占位符 4"/>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3" name="页脚占位符 2"/>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4" name="灯片编号占位符 3"/>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内容占位符 2"/>
          <p:cNvSpPr>
            <a:spLocks noGrp="1"/>
          </p:cNvSpPr>
          <p:nvPr>
            <p:ph idx="1"/>
          </p:nvPr>
        </p:nvSpPr>
        <p:spPr>
          <a:xfrm>
            <a:off x="5183717"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zh-CN" altLang="en-US" strike="noStrike" noProof="1" smtClean="0"/>
              <a:t>单击此处编辑母版文本样式</a:t>
            </a:r>
            <a:endParaRPr lang="zh-CN" altLang="en-US" strike="noStrike" noProof="1" smtClean="0"/>
          </a:p>
          <a:p>
            <a:pPr lvl="1" fontAlgn="base"/>
            <a:r>
              <a:rPr lang="zh-CN" altLang="en-US" strike="noStrike" noProof="1" smtClean="0"/>
              <a:t>第二级</a:t>
            </a:r>
            <a:endParaRPr lang="zh-CN" altLang="en-US" strike="noStrike" noProof="1" smtClean="0"/>
          </a:p>
          <a:p>
            <a:pPr lvl="2" fontAlgn="base"/>
            <a:r>
              <a:rPr lang="zh-CN" altLang="en-US" strike="noStrike" noProof="1" smtClean="0"/>
              <a:t>第三级</a:t>
            </a:r>
            <a:endParaRPr lang="zh-CN" altLang="en-US" strike="noStrike" noProof="1" smtClean="0"/>
          </a:p>
          <a:p>
            <a:pPr lvl="3" fontAlgn="base"/>
            <a:r>
              <a:rPr lang="zh-CN" altLang="en-US" strike="noStrike" noProof="1" smtClean="0"/>
              <a:t>第四级</a:t>
            </a:r>
            <a:endParaRPr lang="zh-CN" altLang="en-US" strike="noStrike" noProof="1" smtClean="0"/>
          </a:p>
          <a:p>
            <a:pPr lvl="4" fontAlgn="base"/>
            <a:r>
              <a:rPr lang="zh-CN" altLang="en-US" strike="noStrike" noProof="1" smtClean="0"/>
              <a:t>第五级</a:t>
            </a:r>
            <a:endParaRPr lang="zh-CN" altLang="en-US" strike="noStrike" noProof="1"/>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40317" y="457200"/>
            <a:ext cx="3932767" cy="1600200"/>
          </a:xfrm>
        </p:spPr>
        <p:txBody>
          <a:bodyPr anchor="b"/>
          <a:lstStyle>
            <a:lvl1pPr>
              <a:defRPr sz="3200"/>
            </a:lvl1pPr>
          </a:lstStyle>
          <a:p>
            <a:pPr fontAlgn="base"/>
            <a:r>
              <a:rPr lang="zh-CN" altLang="en-US" strike="noStrike" noProof="1" smtClean="0"/>
              <a:t>单击此处编辑母版标题样式</a:t>
            </a:r>
            <a:endParaRPr lang="zh-CN" altLang="en-US" strike="noStrike" noProof="1"/>
          </a:p>
        </p:txBody>
      </p:sp>
      <p:sp>
        <p:nvSpPr>
          <p:cNvPr id="3" name="图片占位符 2"/>
          <p:cNvSpPr>
            <a:spLocks noGrp="1"/>
          </p:cNvSpPr>
          <p:nvPr>
            <p:ph type="pic" idx="1"/>
          </p:nvPr>
        </p:nvSpPr>
        <p:spPr>
          <a:xfrm>
            <a:off x="5183717" y="987425"/>
            <a:ext cx="617220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1" fontAlgn="base" latinLnBrk="0" hangingPunct="1">
              <a:lnSpc>
                <a:spcPct val="100000"/>
              </a:lnSpc>
              <a:spcBef>
                <a:spcPct val="20000"/>
              </a:spcBef>
              <a:spcAft>
                <a:spcPct val="0"/>
              </a:spcAft>
              <a:buClrTx/>
              <a:buSzTx/>
              <a:buFontTx/>
              <a:buNone/>
              <a:defRPr/>
            </a:pPr>
            <a:endParaRPr kumimoji="0" lang="zh-CN" altLang="en-US" sz="3200" b="0" i="0" u="none" strike="noStrike" kern="1200" cap="none" spc="0" normalizeH="0" baseline="0" noProof="0" smtClean="0">
              <a:ln>
                <a:noFill/>
              </a:ln>
              <a:solidFill>
                <a:schemeClr val="tx1"/>
              </a:solidFill>
              <a:effectLst/>
              <a:uLnTx/>
              <a:uFillTx/>
              <a:latin typeface="+mn-lt"/>
              <a:ea typeface="+mn-ea"/>
              <a:cs typeface="+mn-cs"/>
            </a:endParaRPr>
          </a:p>
        </p:txBody>
      </p:sp>
      <p:sp>
        <p:nvSpPr>
          <p:cNvPr id="4" name="文本占位符 3"/>
          <p:cNvSpPr>
            <a:spLocks noGrp="1"/>
          </p:cNvSpPr>
          <p:nvPr>
            <p:ph type="body" sz="half" idx="2"/>
          </p:nvPr>
        </p:nvSpPr>
        <p:spPr>
          <a:xfrm>
            <a:off x="840317"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zh-CN" altLang="en-US" strike="noStrike" noProof="1" smtClean="0"/>
              <a:t>单击此处编辑母版文本样式</a:t>
            </a:r>
            <a:endParaRPr lang="zh-CN" altLang="en-US" strike="noStrike" noProof="1" smtClean="0"/>
          </a:p>
        </p:txBody>
      </p:sp>
      <p:sp>
        <p:nvSpPr>
          <p:cNvPr id="5" name="日期占位符 4"/>
          <p:cNvSpPr>
            <a:spLocks noGrp="1"/>
          </p:cNvSpPr>
          <p:nvPr>
            <p:ph type="dt" sz="half" idx="10"/>
          </p:nvPr>
        </p:nvSpPr>
        <p:spPr/>
        <p:txBody>
          <a:bodyPr/>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6" name="页脚占位符 5"/>
          <p:cNvSpPr>
            <a:spLocks noGrp="1"/>
          </p:cNvSpPr>
          <p:nvPr>
            <p:ph type="ftr" sz="quarter" idx="11"/>
          </p:nvPr>
        </p:nvSpPr>
        <p:spPr/>
        <p:txBody>
          <a:bodyPr/>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7" name="灯片编号占位符 6"/>
          <p:cNvSpPr>
            <a:spLocks noGrp="1"/>
          </p:cNvSpPr>
          <p:nvPr>
            <p:ph type="sldNum" sz="quarter" idx="12"/>
          </p:nvPr>
        </p:nvSpPr>
        <p:spPr/>
        <p:txBody>
          <a:bodyPr/>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image" Target="../media/image1.png"/><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609600" y="274638"/>
            <a:ext cx="10972800" cy="1143000"/>
          </a:xfrm>
          <a:prstGeom prst="rect">
            <a:avLst/>
          </a:prstGeom>
          <a:noFill/>
          <a:ln w="9525">
            <a:noFill/>
          </a:ln>
        </p:spPr>
        <p:txBody>
          <a:bodyPr anchor="ctr" anchorCtr="0"/>
          <a:p>
            <a:pPr lvl="0"/>
            <a:r>
              <a:rPr lang="zh-CN" altLang="en-US" dirty="0"/>
              <a:t>单击此处编辑母版标题样式</a:t>
            </a:r>
            <a:endParaRPr lang="zh-CN" altLang="en-US" dirty="0"/>
          </a:p>
        </p:txBody>
      </p:sp>
      <p:sp>
        <p:nvSpPr>
          <p:cNvPr id="1027" name="Rectangle 3"/>
          <p:cNvSpPr>
            <a:spLocks noGrp="1"/>
          </p:cNvSpPr>
          <p:nvPr>
            <p:ph type="body"/>
          </p:nvPr>
        </p:nvSpPr>
        <p:spPr>
          <a:xfrm>
            <a:off x="609600" y="1600200"/>
            <a:ext cx="10972800" cy="4525963"/>
          </a:xfrm>
          <a:prstGeom prst="rect">
            <a:avLst/>
          </a:prstGeom>
          <a:noFill/>
          <a:ln w="9525">
            <a:noFill/>
          </a:ln>
        </p:spPr>
        <p:txBody>
          <a:bodyPr anchor="t" anchorCtr="0"/>
          <a:p>
            <a:pPr lvl="0"/>
            <a:r>
              <a:rPr lang="zh-CN" altLang="en-US" dirty="0"/>
              <a:t>单击此处编辑母版文本样式</a:t>
            </a:r>
            <a:endParaRPr lang="zh-CN" altLang="en-US" dirty="0"/>
          </a:p>
          <a:p>
            <a:pPr lvl="1" indent="-28575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400">
                <a:latin typeface="微软雅黑" panose="020B0503020204020204" charset="-122"/>
                <a:ea typeface="微软雅黑" panose="020B0503020204020204" charset="-122"/>
                <a:cs typeface="微软雅黑" panose="020B0503020204020204" charset="-122"/>
                <a:sym typeface="微软雅黑" panose="020B0503020204020204" charset="-122"/>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altLang="zh-CN" sz="1400" b="0" i="0" u="none" strike="noStrike" kern="1200" cap="none" spc="0" normalizeH="0" baseline="0" noProof="0" smtClean="0">
              <a:ln>
                <a:noFill/>
              </a:ln>
              <a:solidFill>
                <a:schemeClr val="tx1"/>
              </a:solidFill>
              <a:effectLst/>
              <a:uLnTx/>
              <a:uFillTx/>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400"/>
            </a:lvl1pPr>
          </a:lstStyle>
          <a:p>
            <a:pPr marL="0" marR="0" lvl="0" indent="0" algn="r" defTabSz="914400" rtl="0" eaLnBrk="1" fontAlgn="base" latinLnBrk="0" hangingPunct="1">
              <a:lnSpc>
                <a:spcPct val="100000"/>
              </a:lnSpc>
              <a:spcBef>
                <a:spcPct val="0"/>
              </a:spcBef>
              <a:spcAft>
                <a:spcPct val="0"/>
              </a:spcAft>
              <a:buClrTx/>
              <a:buSzTx/>
              <a:buFontTx/>
              <a:buNone/>
              <a:defRPr/>
            </a:pPr>
            <a:fld id="{EA5B6987-4F90-4D57-8B38-D92D0721899F}" type="slidenum">
              <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fld>
            <a:endParaRPr kumimoji="0" lang="en-US" altLang="zh-CN" sz="14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pic>
        <p:nvPicPr>
          <p:cNvPr id="8" name="图片 7"/>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sldNum="0" hdr="0" ftr="0" dt="0"/>
  <p:txStyles>
    <p:titleStyle>
      <a:lvl1pPr algn="ctr" rtl="0" fontAlgn="base">
        <a:spcBef>
          <a:spcPct val="0"/>
        </a:spcBef>
        <a:spcAft>
          <a:spcPct val="0"/>
        </a:spcAft>
        <a:defRPr sz="4400" kern="1200">
          <a:solidFill>
            <a:schemeClr val="tx2"/>
          </a:solidFill>
          <a:latin typeface="微软雅黑" panose="020B0503020204020204" charset="-122"/>
          <a:ea typeface="微软雅黑" panose="020B0503020204020204" charset="-122"/>
          <a:cs typeface="微软雅黑" panose="020B0503020204020204" charset="-122"/>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kern="1200">
          <a:solidFill>
            <a:schemeClr val="tx1"/>
          </a:solidFill>
          <a:latin typeface="微软雅黑" panose="020B0503020204020204" charset="-122"/>
          <a:ea typeface="微软雅黑" panose="020B0503020204020204" charset="-122"/>
          <a:cs typeface="微软雅黑" panose="020B0503020204020204" charset="-122"/>
        </a:defRPr>
      </a:lvl1pPr>
      <a:lvl2pPr marL="742950" indent="-285750" algn="l" rtl="0" fontAlgn="base">
        <a:spcBef>
          <a:spcPct val="20000"/>
        </a:spcBef>
        <a:spcAft>
          <a:spcPct val="0"/>
        </a:spcAft>
        <a:buChar char="–"/>
        <a:defRPr sz="2800" kern="1200">
          <a:solidFill>
            <a:schemeClr val="tx1"/>
          </a:solidFill>
          <a:latin typeface="微软雅黑" panose="020B0503020204020204" charset="-122"/>
          <a:ea typeface="微软雅黑" panose="020B0503020204020204" charset="-122"/>
          <a:cs typeface="微软雅黑" panose="020B0503020204020204" charset="-122"/>
        </a:defRPr>
      </a:lvl2pPr>
      <a:lvl3pPr marL="1143000" indent="-228600" algn="l" rtl="0" fontAlgn="base">
        <a:spcBef>
          <a:spcPct val="20000"/>
        </a:spcBef>
        <a:spcAft>
          <a:spcPct val="0"/>
        </a:spcAft>
        <a:buChar char="•"/>
        <a:defRPr sz="2400" kern="1200">
          <a:solidFill>
            <a:schemeClr val="tx1"/>
          </a:solidFill>
          <a:latin typeface="微软雅黑" panose="020B0503020204020204" charset="-122"/>
          <a:ea typeface="微软雅黑" panose="020B0503020204020204" charset="-122"/>
          <a:cs typeface="微软雅黑" panose="020B0503020204020204" charset="-122"/>
        </a:defRPr>
      </a:lvl3pPr>
      <a:lvl4pPr marL="1600200" indent="-228600" algn="l" rtl="0" fontAlgn="base">
        <a:spcBef>
          <a:spcPct val="20000"/>
        </a:spcBef>
        <a:spcAft>
          <a:spcPct val="0"/>
        </a:spcAft>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4pPr>
      <a:lvl5pPr marL="2057400" indent="-228600" algn="l" rtl="0" fontAlgn="base">
        <a:spcBef>
          <a:spcPct val="20000"/>
        </a:spcBef>
        <a:spcAft>
          <a:spcPct val="0"/>
        </a:spcAft>
        <a:buChar char="»"/>
        <a:defRPr sz="2000" kern="1200">
          <a:solidFill>
            <a:schemeClr val="tx1"/>
          </a:solidFill>
          <a:latin typeface="微软雅黑" panose="020B0503020204020204" charset="-122"/>
          <a:ea typeface="微软雅黑" panose="020B0503020204020204" charset="-122"/>
          <a:cs typeface="微软雅黑" panose="020B0503020204020204"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2.xml"/><Relationship Id="rId6" Type="http://schemas.openxmlformats.org/officeDocument/2006/relationships/image" Target="../media/image1.png"/><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vmlDrawing" Target="../drawings/vmlDrawing1.vml"/><Relationship Id="rId3" Type="http://schemas.openxmlformats.org/officeDocument/2006/relationships/slideLayout" Target="../slideLayouts/slideLayout7.xml"/><Relationship Id="rId2" Type="http://schemas.openxmlformats.org/officeDocument/2006/relationships/image" Target="../media/image10.emf"/><Relationship Id="rId1" Type="http://schemas.openxmlformats.org/officeDocument/2006/relationships/oleObject" Target="../embeddings/oleObject1.bin"/></Relationships>
</file>

<file path=ppt/slides/_rels/slide16.xml.rels><?xml version="1.0" encoding="UTF-8" standalone="yes"?>
<Relationships xmlns="http://schemas.openxmlformats.org/package/2006/relationships"><Relationship Id="rId9" Type="http://schemas.openxmlformats.org/officeDocument/2006/relationships/oleObject" Target="../embeddings/oleObject2.bin"/><Relationship Id="rId8" Type="http://schemas.openxmlformats.org/officeDocument/2006/relationships/image" Target="../media/image18.png"/><Relationship Id="rId7" Type="http://schemas.openxmlformats.org/officeDocument/2006/relationships/image" Target="../media/image17.png"/><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emf"/><Relationship Id="rId3" Type="http://schemas.openxmlformats.org/officeDocument/2006/relationships/image" Target="../media/image13.png"/><Relationship Id="rId2" Type="http://schemas.openxmlformats.org/officeDocument/2006/relationships/image" Target="../media/image12.png"/><Relationship Id="rId15" Type="http://schemas.openxmlformats.org/officeDocument/2006/relationships/vmlDrawing" Target="../drawings/vmlDrawing2.vml"/><Relationship Id="rId14" Type="http://schemas.openxmlformats.org/officeDocument/2006/relationships/slideLayout" Target="../slideLayouts/slideLayout1.xml"/><Relationship Id="rId13" Type="http://schemas.openxmlformats.org/officeDocument/2006/relationships/image" Target="../media/image21.png"/><Relationship Id="rId12" Type="http://schemas.openxmlformats.org/officeDocument/2006/relationships/image" Target="../media/image20.wmf"/><Relationship Id="rId11" Type="http://schemas.openxmlformats.org/officeDocument/2006/relationships/oleObject" Target="../embeddings/oleObject3.bin"/><Relationship Id="rId10" Type="http://schemas.openxmlformats.org/officeDocument/2006/relationships/image" Target="../media/image19.wmf"/><Relationship Id="rId1"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3.xml"/><Relationship Id="rId4" Type="http://schemas.openxmlformats.org/officeDocument/2006/relationships/image" Target="../media/image1.png"/><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tags" Target="../tags/tag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4" Type="http://schemas.openxmlformats.org/officeDocument/2006/relationships/vmlDrawing" Target="../drawings/vmlDrawing3.vml"/><Relationship Id="rId3" Type="http://schemas.openxmlformats.org/officeDocument/2006/relationships/slideLayout" Target="../slideLayouts/slideLayout7.xml"/><Relationship Id="rId2" Type="http://schemas.openxmlformats.org/officeDocument/2006/relationships/image" Target="../media/image22.wmf"/><Relationship Id="rId1" Type="http://schemas.openxmlformats.org/officeDocument/2006/relationships/oleObject" Target="../embeddings/oleObject4.bin"/></Relationships>
</file>

<file path=ppt/slides/_rels/slide23.xml.rels><?xml version="1.0" encoding="UTF-8" standalone="yes"?>
<Relationships xmlns="http://schemas.openxmlformats.org/package/2006/relationships"><Relationship Id="rId4" Type="http://schemas.openxmlformats.org/officeDocument/2006/relationships/vmlDrawing" Target="../drawings/vmlDrawing4.vml"/><Relationship Id="rId3" Type="http://schemas.openxmlformats.org/officeDocument/2006/relationships/slideLayout" Target="../slideLayouts/slideLayout7.xml"/><Relationship Id="rId2" Type="http://schemas.openxmlformats.org/officeDocument/2006/relationships/image" Target="../media/image23.wmf"/><Relationship Id="rId1" Type="http://schemas.openxmlformats.org/officeDocument/2006/relationships/oleObject" Target="../embeddings/oleObject5.bin"/></Relationships>
</file>

<file path=ppt/slides/_rels/slide24.xml.rels><?xml version="1.0" encoding="UTF-8" standalone="yes"?>
<Relationships xmlns="http://schemas.openxmlformats.org/package/2006/relationships"><Relationship Id="rId4" Type="http://schemas.openxmlformats.org/officeDocument/2006/relationships/vmlDrawing" Target="../drawings/vmlDrawing5.vml"/><Relationship Id="rId3" Type="http://schemas.openxmlformats.org/officeDocument/2006/relationships/slideLayout" Target="../slideLayouts/slideLayout7.xml"/><Relationship Id="rId2" Type="http://schemas.openxmlformats.org/officeDocument/2006/relationships/image" Target="../media/image24.wmf"/><Relationship Id="rId1" Type="http://schemas.openxmlformats.org/officeDocument/2006/relationships/oleObject" Target="../embeddings/oleObject6.bin"/></Relationships>
</file>

<file path=ppt/slides/_rels/slide25.xml.rels><?xml version="1.0" encoding="UTF-8" standalone="yes"?>
<Relationships xmlns="http://schemas.openxmlformats.org/package/2006/relationships"><Relationship Id="rId4" Type="http://schemas.openxmlformats.org/officeDocument/2006/relationships/vmlDrawing" Target="../drawings/vmlDrawing6.vml"/><Relationship Id="rId3" Type="http://schemas.openxmlformats.org/officeDocument/2006/relationships/slideLayout" Target="../slideLayouts/slideLayout7.xml"/><Relationship Id="rId2" Type="http://schemas.openxmlformats.org/officeDocument/2006/relationships/image" Target="../media/image25.emf"/><Relationship Id="rId1" Type="http://schemas.openxmlformats.org/officeDocument/2006/relationships/oleObject" Target="../embeddings/oleObject7.bin"/></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1.xml"/><Relationship Id="rId2" Type="http://schemas.openxmlformats.org/officeDocument/2006/relationships/image" Target="../media/image26.wmf"/><Relationship Id="rId1" Type="http://schemas.openxmlformats.org/officeDocument/2006/relationships/oleObject" Target="../embeddings/oleObject8.bin"/></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2.jpeg"/><Relationship Id="rId1"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5" Type="http://schemas.openxmlformats.org/officeDocument/2006/relationships/vmlDrawing" Target="../drawings/vmlDrawing8.vml"/><Relationship Id="rId4" Type="http://schemas.openxmlformats.org/officeDocument/2006/relationships/slideLayout" Target="../slideLayouts/slideLayout2.xml"/><Relationship Id="rId3" Type="http://schemas.openxmlformats.org/officeDocument/2006/relationships/image" Target="../media/image28.wmf"/><Relationship Id="rId2" Type="http://schemas.openxmlformats.org/officeDocument/2006/relationships/oleObject" Target="../embeddings/oleObject9.bin"/><Relationship Id="rId1" Type="http://schemas.openxmlformats.org/officeDocument/2006/relationships/image" Target="../media/image27.emf"/></Relationships>
</file>

<file path=ppt/slides/_rels/slide33.xml.rels><?xml version="1.0" encoding="UTF-8" standalone="yes"?>
<Relationships xmlns="http://schemas.openxmlformats.org/package/2006/relationships"><Relationship Id="rId9" Type="http://schemas.openxmlformats.org/officeDocument/2006/relationships/slideLayout" Target="../slideLayouts/slideLayout15.xml"/><Relationship Id="rId8" Type="http://schemas.openxmlformats.org/officeDocument/2006/relationships/tags" Target="../tags/tag18.xml"/><Relationship Id="rId7" Type="http://schemas.openxmlformats.org/officeDocument/2006/relationships/hyperlink" Target="http://www.bofety.com/" TargetMode="External"/><Relationship Id="rId6" Type="http://schemas.openxmlformats.org/officeDocument/2006/relationships/tags" Target="../tags/tag17.xml"/><Relationship Id="rId5" Type="http://schemas.openxmlformats.org/officeDocument/2006/relationships/image" Target="../media/image30.jpeg"/><Relationship Id="rId4" Type="http://schemas.openxmlformats.org/officeDocument/2006/relationships/tags" Target="../tags/tag16.xml"/><Relationship Id="rId3" Type="http://schemas.openxmlformats.org/officeDocument/2006/relationships/image" Target="../media/image29.jpeg"/><Relationship Id="rId2" Type="http://schemas.openxmlformats.org/officeDocument/2006/relationships/tags" Target="../tags/tag15.xml"/><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image" Target="../media/image6.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 name="图片 3" descr="&amp;pky8989670720&amp;"/>
          <p:cNvPicPr>
            <a:picLocks noChangeAspect="1"/>
          </p:cNvPicPr>
          <p:nvPr/>
        </p:nvPicPr>
        <p:blipFill>
          <a:blip r:embed="rId1"/>
          <a:stretch>
            <a:fillRect/>
          </a:stretch>
        </p:blipFill>
        <p:spPr>
          <a:xfrm>
            <a:off x="0" y="0"/>
            <a:ext cx="12192000" cy="6858000"/>
          </a:xfrm>
          <a:prstGeom prst="rect">
            <a:avLst/>
          </a:prstGeom>
          <a:noFill/>
          <a:ln w="9525">
            <a:noFill/>
          </a:ln>
        </p:spPr>
      </p:pic>
      <p:sp>
        <p:nvSpPr>
          <p:cNvPr id="5" name="矩形 4"/>
          <p:cNvSpPr/>
          <p:nvPr/>
        </p:nvSpPr>
        <p:spPr>
          <a:xfrm>
            <a:off x="0" y="1981200"/>
            <a:ext cx="12192000" cy="3200400"/>
          </a:xfrm>
          <a:prstGeom prst="rect">
            <a:avLst/>
          </a:prstGeom>
          <a:solidFill>
            <a:srgbClr val="FF0000">
              <a:alpha val="3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base"/>
            <a:endParaRPr lang="zh-CN" altLang="en-US" strike="noStrike" noProof="1">
              <a:cs typeface="微软雅黑" panose="020B0503020204020204" charset="-122"/>
            </a:endParaRPr>
          </a:p>
        </p:txBody>
      </p:sp>
      <p:sp>
        <p:nvSpPr>
          <p:cNvPr id="4099" name="文本框 5"/>
          <p:cNvSpPr txBox="1"/>
          <p:nvPr/>
        </p:nvSpPr>
        <p:spPr>
          <a:xfrm>
            <a:off x="603250" y="2720975"/>
            <a:ext cx="11390313" cy="1568450"/>
          </a:xfrm>
          <a:prstGeom prst="rect">
            <a:avLst/>
          </a:prstGeom>
          <a:noFill/>
          <a:ln w="9525">
            <a:noFill/>
          </a:ln>
        </p:spPr>
        <p:txBody>
          <a:bodyPr wrap="square" anchor="t" anchorCtr="0">
            <a:spAutoFit/>
          </a:bodyPr>
          <a:p>
            <a:pPr eaLnBrk="0" hangingPunct="0"/>
            <a:r>
              <a:rPr lang="zh-CN" altLang="en-US" sz="4800" b="1">
                <a:solidFill>
                  <a:schemeClr val="bg1"/>
                </a:solidFill>
                <a:latin typeface="微软雅黑" panose="020B0503020204020204" charset="-122"/>
                <a:ea typeface="微软雅黑" panose="020B0503020204020204" charset="-122"/>
              </a:rPr>
              <a:t>海因里希法则及安全隐患辨识评价的运用</a:t>
            </a:r>
            <a:endParaRPr lang="zh-CN" altLang="en-US" sz="4800" b="1">
              <a:solidFill>
                <a:schemeClr val="bg1"/>
              </a:solidFill>
              <a:latin typeface="微软雅黑" panose="020B0503020204020204" charset="-122"/>
              <a:ea typeface="微软雅黑" panose="020B0503020204020204" charset="-122"/>
            </a:endParaRPr>
          </a:p>
          <a:p>
            <a:pPr algn="ctr" eaLnBrk="0" hangingPunct="0"/>
            <a:endParaRPr lang="zh-CN" altLang="en-US" sz="4800" b="1">
              <a:latin typeface="微软雅黑" panose="020B0503020204020204" charset="-122"/>
              <a:ea typeface="微软雅黑" panose="020B0503020204020204" charset="-122"/>
            </a:endParaRPr>
          </a:p>
        </p:txBody>
      </p:sp>
      <p:sp>
        <p:nvSpPr>
          <p:cNvPr id="3" name="文本框 2" descr="7b0a2020202022776f7264617274223a20227b5c2269645c223a32353030343531362c5c227469645c223a31333439377d220a7d0a"/>
          <p:cNvSpPr txBox="1"/>
          <p:nvPr>
            <p:custDataLst>
              <p:tags r:id="rId2"/>
            </p:custDataLst>
          </p:nvPr>
        </p:nvSpPr>
        <p:spPr>
          <a:xfrm>
            <a:off x="7924800" y="4419466"/>
            <a:ext cx="2364740" cy="477520"/>
          </a:xfrm>
          <a:prstGeom prst="rect">
            <a:avLst/>
          </a:prstGeom>
          <a:solidFill>
            <a:schemeClr val="accent3">
              <a:lumMod val="75000"/>
            </a:schemeClr>
          </a:solidFill>
        </p:spPr>
        <p:txBody>
          <a:bodyPr wrap="square" rtlCol="0">
            <a:noAutofit/>
            <a:scene3d>
              <a:camera prst="orthographicFront"/>
              <a:lightRig rig="threePt" dir="t"/>
            </a:scene3d>
          </a:bodyPr>
          <a:p>
            <a:pPr algn="dist"/>
            <a:r>
              <a:rPr lang="zh-CN" altLang="en-US" sz="2400" b="1" dirty="0">
                <a:solidFill>
                  <a:schemeClr val="lt1"/>
                </a:solidFill>
                <a:effectLst/>
                <a:latin typeface="微软雅黑" panose="020B0503020204020204" charset="-122"/>
                <a:ea typeface="微软雅黑" panose="020B0503020204020204" charset="-122"/>
              </a:rPr>
              <a:t>博富特咨询</a:t>
            </a:r>
            <a:r>
              <a:rPr lang="en-US" altLang="zh-CN" sz="2400" b="1" dirty="0">
                <a:solidFill>
                  <a:schemeClr val="lt1"/>
                </a:solidFill>
                <a:effectLst/>
                <a:latin typeface="微软雅黑" panose="020B0503020204020204" charset="-122"/>
                <a:ea typeface="微软雅黑" panose="020B0503020204020204" charset="-122"/>
              </a:rPr>
              <a:t> </a:t>
            </a:r>
            <a:endParaRPr lang="en-US" altLang="zh-CN" sz="24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7474800" y="5667397"/>
            <a:ext cx="900000" cy="900000"/>
          </a:xfrm>
          <a:prstGeom prst="ellipse">
            <a:avLst/>
          </a:prstGeom>
          <a:solidFill>
            <a:srgbClr val="00206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全面</a:t>
            </a:r>
            <a:endParaRPr lang="zh-CN" altLang="en-US" b="1">
              <a:solidFill>
                <a:schemeClr val="dk1">
                  <a:lumMod val="85000"/>
                  <a:lumOff val="15000"/>
                </a:schemeClr>
              </a:solidFill>
            </a:endParaRPr>
          </a:p>
        </p:txBody>
      </p:sp>
      <p:sp>
        <p:nvSpPr>
          <p:cNvPr id="9" name="椭圆 8"/>
          <p:cNvSpPr/>
          <p:nvPr>
            <p:custDataLst>
              <p:tags r:id="rId4"/>
            </p:custDataLst>
          </p:nvPr>
        </p:nvSpPr>
        <p:spPr>
          <a:xfrm>
            <a:off x="8717915" y="5668010"/>
            <a:ext cx="900000" cy="900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专业</a:t>
            </a:r>
            <a:endParaRPr lang="zh-CN" altLang="en-US" b="1">
              <a:solidFill>
                <a:schemeClr val="dk1">
                  <a:lumMod val="85000"/>
                  <a:lumOff val="15000"/>
                </a:schemeClr>
              </a:solidFill>
            </a:endParaRPr>
          </a:p>
        </p:txBody>
      </p:sp>
      <p:sp>
        <p:nvSpPr>
          <p:cNvPr id="10" name="椭圆 9"/>
          <p:cNvSpPr/>
          <p:nvPr>
            <p:custDataLst>
              <p:tags r:id="rId5"/>
            </p:custDataLst>
          </p:nvPr>
        </p:nvSpPr>
        <p:spPr>
          <a:xfrm>
            <a:off x="9961030" y="5667397"/>
            <a:ext cx="900000" cy="900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p>
            <a:pPr algn="ctr"/>
            <a:r>
              <a:rPr lang="zh-CN" altLang="en-US" b="1">
                <a:solidFill>
                  <a:schemeClr val="dk1">
                    <a:lumMod val="85000"/>
                    <a:lumOff val="15000"/>
                  </a:schemeClr>
                </a:solidFill>
              </a:rPr>
              <a:t>实用</a:t>
            </a:r>
            <a:endParaRPr lang="zh-CN" altLang="en-US" b="1">
              <a:solidFill>
                <a:schemeClr val="dk1">
                  <a:lumMod val="85000"/>
                  <a:lumOff val="15000"/>
                </a:schemeClr>
              </a:solidFill>
            </a:endParaRPr>
          </a:p>
        </p:txBody>
      </p:sp>
      <p:pic>
        <p:nvPicPr>
          <p:cNvPr id="2" name="图片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3" name="Rectangle 2"/>
          <p:cNvSpPr/>
          <p:nvPr/>
        </p:nvSpPr>
        <p:spPr>
          <a:xfrm>
            <a:off x="2362200" y="1371600"/>
            <a:ext cx="1295400" cy="492125"/>
          </a:xfrm>
          <a:prstGeom prst="rect">
            <a:avLst/>
          </a:prstGeom>
          <a:noFill/>
          <a:ln w="9525">
            <a:noFill/>
          </a:ln>
        </p:spPr>
        <p:txBody>
          <a:bodyPr anchor="t" anchorCtr="0">
            <a:spAutoFit/>
          </a:bodyPr>
          <a:p>
            <a:r>
              <a:rPr lang="zh-CN" altLang="en-US" sz="2600" b="1" dirty="0">
                <a:latin typeface="微软雅黑" panose="020B0503020204020204" charset="-122"/>
                <a:ea typeface="微软雅黑" panose="020B0503020204020204" charset="-122"/>
              </a:rPr>
              <a:t>因此</a:t>
            </a:r>
            <a:r>
              <a:rPr lang="en-US" altLang="zh-CN" sz="2600" b="1" dirty="0">
                <a:latin typeface="微软雅黑" panose="020B0503020204020204" charset="-122"/>
                <a:ea typeface="微软雅黑" panose="020B0503020204020204" charset="-122"/>
              </a:rPr>
              <a:t>…</a:t>
            </a:r>
            <a:endParaRPr lang="en-US" altLang="zh-CN" sz="2600" b="1" dirty="0">
              <a:latin typeface="微软雅黑" panose="020B0503020204020204" charset="-122"/>
              <a:ea typeface="微软雅黑" panose="020B0503020204020204" charset="-122"/>
            </a:endParaRPr>
          </a:p>
        </p:txBody>
      </p:sp>
      <p:sp>
        <p:nvSpPr>
          <p:cNvPr id="13314" name="Text Box 3"/>
          <p:cNvSpPr txBox="1"/>
          <p:nvPr/>
        </p:nvSpPr>
        <p:spPr>
          <a:xfrm>
            <a:off x="2895600" y="1931988"/>
            <a:ext cx="7391400" cy="1814512"/>
          </a:xfrm>
          <a:prstGeom prst="rect">
            <a:avLst/>
          </a:prstGeom>
          <a:noFill/>
          <a:ln w="19050">
            <a:noFill/>
          </a:ln>
        </p:spPr>
        <p:txBody>
          <a:bodyPr anchor="t" anchorCtr="0">
            <a:spAutoFit/>
          </a:bodyPr>
          <a:p>
            <a:pPr>
              <a:spcBef>
                <a:spcPct val="50000"/>
              </a:spcBef>
            </a:pPr>
            <a:r>
              <a:rPr lang="zh-CN" altLang="en-US" sz="2800" b="1" dirty="0">
                <a:solidFill>
                  <a:srgbClr val="FF0000"/>
                </a:solidFill>
                <a:latin typeface="微软雅黑" panose="020B0503020204020204" charset="-122"/>
                <a:ea typeface="微软雅黑" panose="020B0503020204020204" charset="-122"/>
              </a:rPr>
              <a:t>只有：控制了人的不安全行为</a:t>
            </a:r>
            <a:endParaRPr lang="zh-CN" altLang="en-US" sz="2800" b="1" dirty="0">
              <a:solidFill>
                <a:srgbClr val="FF0000"/>
              </a:solidFill>
              <a:latin typeface="微软雅黑" panose="020B0503020204020204" charset="-122"/>
              <a:ea typeface="微软雅黑" panose="020B0503020204020204" charset="-122"/>
            </a:endParaRPr>
          </a:p>
          <a:p>
            <a:pPr>
              <a:spcBef>
                <a:spcPct val="50000"/>
              </a:spcBef>
            </a:pPr>
            <a:r>
              <a:rPr lang="zh-CN" altLang="en-US" sz="2800" b="1" dirty="0">
                <a:solidFill>
                  <a:srgbClr val="FF0000"/>
                </a:solidFill>
                <a:latin typeface="微软雅黑" panose="020B0503020204020204" charset="-122"/>
                <a:ea typeface="微软雅黑" panose="020B0503020204020204" charset="-122"/>
              </a:rPr>
              <a:t>                      物的不安全状态</a:t>
            </a:r>
            <a:endParaRPr lang="zh-CN" altLang="en-US" sz="2800" b="1" dirty="0">
              <a:solidFill>
                <a:srgbClr val="FF0000"/>
              </a:solidFill>
              <a:latin typeface="微软雅黑" panose="020B0503020204020204" charset="-122"/>
              <a:ea typeface="微软雅黑" panose="020B0503020204020204" charset="-122"/>
            </a:endParaRPr>
          </a:p>
          <a:p>
            <a:pPr>
              <a:spcBef>
                <a:spcPct val="50000"/>
              </a:spcBef>
            </a:pPr>
            <a:r>
              <a:rPr lang="zh-CN" altLang="en-US" sz="2800" b="1" dirty="0">
                <a:solidFill>
                  <a:srgbClr val="FF0000"/>
                </a:solidFill>
                <a:latin typeface="微软雅黑" panose="020B0503020204020204" charset="-122"/>
                <a:ea typeface="微软雅黑" panose="020B0503020204020204" charset="-122"/>
              </a:rPr>
              <a:t>          </a:t>
            </a:r>
            <a:r>
              <a:rPr lang="en-US" altLang="zh-CN" sz="2800" b="1" dirty="0">
                <a:solidFill>
                  <a:srgbClr val="FF0000"/>
                </a:solidFill>
                <a:latin typeface="微软雅黑" panose="020B0503020204020204" charset="-122"/>
                <a:ea typeface="微软雅黑" panose="020B0503020204020204" charset="-122"/>
              </a:rPr>
              <a:t>——</a:t>
            </a:r>
            <a:r>
              <a:rPr lang="zh-CN" altLang="en-US" sz="2800" b="1" dirty="0">
                <a:solidFill>
                  <a:srgbClr val="FF0000"/>
                </a:solidFill>
                <a:latin typeface="微软雅黑" panose="020B0503020204020204" charset="-122"/>
                <a:ea typeface="微软雅黑" panose="020B0503020204020204" charset="-122"/>
              </a:rPr>
              <a:t>才能最终有效地减少和防范事故！</a:t>
            </a:r>
            <a:endParaRPr lang="zh-CN" altLang="en-US" sz="2800" b="1" dirty="0">
              <a:solidFill>
                <a:srgbClr val="FF0000"/>
              </a:solidFill>
              <a:latin typeface="微软雅黑" panose="020B0503020204020204" charset="-122"/>
              <a:ea typeface="微软雅黑" panose="020B0503020204020204" charset="-122"/>
            </a:endParaRPr>
          </a:p>
        </p:txBody>
      </p:sp>
      <p:sp>
        <p:nvSpPr>
          <p:cNvPr id="13315" name="Text Box 4"/>
          <p:cNvSpPr txBox="1"/>
          <p:nvPr/>
        </p:nvSpPr>
        <p:spPr>
          <a:xfrm>
            <a:off x="3886200" y="4038600"/>
            <a:ext cx="6248400" cy="1308100"/>
          </a:xfrm>
          <a:prstGeom prst="rect">
            <a:avLst/>
          </a:prstGeom>
          <a:noFill/>
          <a:ln w="19050">
            <a:noFill/>
          </a:ln>
        </p:spPr>
        <p:txBody>
          <a:bodyPr anchor="t" anchorCtr="0">
            <a:spAutoFit/>
          </a:bodyPr>
          <a:p>
            <a:pPr>
              <a:lnSpc>
                <a:spcPct val="110000"/>
              </a:lnSpc>
              <a:spcBef>
                <a:spcPct val="50000"/>
              </a:spcBef>
            </a:pP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培养懂安全的人，在行为上防止伤害</a:t>
            </a:r>
            <a:r>
              <a:rPr lang="en-US" altLang="zh-CN" sz="2400" b="1" dirty="0">
                <a:latin typeface="微软雅黑" panose="020B0503020204020204" charset="-122"/>
                <a:ea typeface="微软雅黑" panose="020B0503020204020204" charset="-122"/>
              </a:rPr>
              <a:t>/</a:t>
            </a:r>
            <a:r>
              <a:rPr lang="zh-CN" altLang="en-US" sz="2400" b="1" dirty="0">
                <a:latin typeface="微软雅黑" panose="020B0503020204020204" charset="-122"/>
                <a:ea typeface="微软雅黑" panose="020B0503020204020204" charset="-122"/>
              </a:rPr>
              <a:t>保证安全的设备，在物上防止伤害，是安全管理者▪监督者的重要课题</a:t>
            </a:r>
            <a:endParaRPr lang="zh-CN" altLang="en-US" sz="2400" b="1" dirty="0">
              <a:latin typeface="微软雅黑" panose="020B0503020204020204" charset="-122"/>
              <a:ea typeface="微软雅黑" panose="020B0503020204020204" charset="-122"/>
            </a:endParaRPr>
          </a:p>
        </p:txBody>
      </p:sp>
      <p:pic>
        <p:nvPicPr>
          <p:cNvPr id="13316" name="Picture 5" descr="0013"/>
          <p:cNvPicPr>
            <a:picLocks noChangeAspect="1"/>
          </p:cNvPicPr>
          <p:nvPr/>
        </p:nvPicPr>
        <p:blipFill>
          <a:blip r:embed="rId1">
            <a:clrChange>
              <a:clrFrom>
                <a:srgbClr val="FFFFFF"/>
              </a:clrFrom>
              <a:clrTo>
                <a:srgbClr val="FFFFFF">
                  <a:alpha val="0"/>
                </a:srgbClr>
              </a:clrTo>
            </a:clrChange>
          </a:blip>
          <a:stretch>
            <a:fillRect/>
          </a:stretch>
        </p:blipFill>
        <p:spPr>
          <a:xfrm>
            <a:off x="2286000" y="3581400"/>
            <a:ext cx="1600200" cy="2290763"/>
          </a:xfrm>
          <a:prstGeom prst="rect">
            <a:avLst/>
          </a:prstGeom>
          <a:noFill/>
          <a:ln w="9525">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0213" name="AutoShape 24"/>
          <p:cNvSpPr/>
          <p:nvPr/>
        </p:nvSpPr>
        <p:spPr>
          <a:xfrm rot="-1380000">
            <a:off x="6913563" y="3251200"/>
            <a:ext cx="533400" cy="2297113"/>
          </a:xfrm>
          <a:prstGeom prst="flowChartAlternateProcess">
            <a:avLst/>
          </a:prstGeom>
          <a:solidFill>
            <a:srgbClr val="FF0000">
              <a:alpha val="50195"/>
            </a:srgbClr>
          </a:solidFill>
          <a:ln w="12700"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4338" name="Rectangle 31"/>
          <p:cNvSpPr/>
          <p:nvPr/>
        </p:nvSpPr>
        <p:spPr>
          <a:xfrm>
            <a:off x="8305800" y="3657600"/>
            <a:ext cx="2362200" cy="1143000"/>
          </a:xfrm>
          <a:prstGeom prst="rect">
            <a:avLst/>
          </a:prstGeom>
          <a:solidFill>
            <a:schemeClr val="accent1">
              <a:alpha val="0"/>
            </a:schemeClr>
          </a:solidFill>
          <a:ln w="28575" cap="flat" cmpd="sng">
            <a:solidFill>
              <a:srgbClr val="FF0000"/>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14339" name="Line 2"/>
          <p:cNvSpPr/>
          <p:nvPr/>
        </p:nvSpPr>
        <p:spPr>
          <a:xfrm>
            <a:off x="3810000" y="457200"/>
            <a:ext cx="2057400" cy="4876800"/>
          </a:xfrm>
          <a:prstGeom prst="line">
            <a:avLst/>
          </a:prstGeom>
          <a:ln w="31750" cap="flat" cmpd="sng">
            <a:solidFill>
              <a:schemeClr val="tx1"/>
            </a:solidFill>
            <a:prstDash val="solid"/>
            <a:round/>
            <a:headEnd type="none" w="med" len="med"/>
            <a:tailEnd type="none" w="med" len="med"/>
          </a:ln>
        </p:spPr>
      </p:sp>
      <p:sp>
        <p:nvSpPr>
          <p:cNvPr id="14340" name="Line 3"/>
          <p:cNvSpPr/>
          <p:nvPr/>
        </p:nvSpPr>
        <p:spPr>
          <a:xfrm flipH="1">
            <a:off x="1752600" y="457200"/>
            <a:ext cx="2057400" cy="4876800"/>
          </a:xfrm>
          <a:prstGeom prst="line">
            <a:avLst/>
          </a:prstGeom>
          <a:ln w="31750" cap="flat" cmpd="sng">
            <a:solidFill>
              <a:schemeClr val="tx1"/>
            </a:solidFill>
            <a:prstDash val="solid"/>
            <a:round/>
            <a:headEnd type="none" w="med" len="med"/>
            <a:tailEnd type="none" w="med" len="med"/>
          </a:ln>
        </p:spPr>
      </p:sp>
      <p:sp>
        <p:nvSpPr>
          <p:cNvPr id="14341" name="Line 4"/>
          <p:cNvSpPr/>
          <p:nvPr/>
        </p:nvSpPr>
        <p:spPr>
          <a:xfrm flipV="1">
            <a:off x="1752600" y="5334000"/>
            <a:ext cx="4114800" cy="0"/>
          </a:xfrm>
          <a:prstGeom prst="line">
            <a:avLst/>
          </a:prstGeom>
          <a:ln w="31750" cap="flat" cmpd="sng">
            <a:solidFill>
              <a:schemeClr val="tx1"/>
            </a:solidFill>
            <a:prstDash val="solid"/>
            <a:round/>
            <a:headEnd type="none" w="med" len="med"/>
            <a:tailEnd type="none" w="med" len="med"/>
          </a:ln>
        </p:spPr>
      </p:sp>
      <p:sp>
        <p:nvSpPr>
          <p:cNvPr id="14342" name="Line 5"/>
          <p:cNvSpPr/>
          <p:nvPr/>
        </p:nvSpPr>
        <p:spPr>
          <a:xfrm>
            <a:off x="3124200" y="2133600"/>
            <a:ext cx="1371600" cy="0"/>
          </a:xfrm>
          <a:prstGeom prst="line">
            <a:avLst/>
          </a:prstGeom>
          <a:ln w="31750" cap="flat" cmpd="sng">
            <a:solidFill>
              <a:schemeClr val="tx1"/>
            </a:solidFill>
            <a:prstDash val="solid"/>
            <a:round/>
            <a:headEnd type="none" w="med" len="med"/>
            <a:tailEnd type="none" w="med" len="med"/>
          </a:ln>
        </p:spPr>
      </p:sp>
      <p:sp>
        <p:nvSpPr>
          <p:cNvPr id="14343" name="Line 6"/>
          <p:cNvSpPr/>
          <p:nvPr/>
        </p:nvSpPr>
        <p:spPr>
          <a:xfrm>
            <a:off x="2743200" y="3048000"/>
            <a:ext cx="2133600" cy="0"/>
          </a:xfrm>
          <a:prstGeom prst="line">
            <a:avLst/>
          </a:prstGeom>
          <a:ln w="31750" cap="flat" cmpd="sng">
            <a:solidFill>
              <a:schemeClr val="tx1"/>
            </a:solidFill>
            <a:prstDash val="solid"/>
            <a:round/>
            <a:headEnd type="none" w="med" len="med"/>
            <a:tailEnd type="none" w="med" len="med"/>
          </a:ln>
        </p:spPr>
      </p:sp>
      <p:sp>
        <p:nvSpPr>
          <p:cNvPr id="14344" name="Line 7"/>
          <p:cNvSpPr/>
          <p:nvPr/>
        </p:nvSpPr>
        <p:spPr>
          <a:xfrm>
            <a:off x="2286000" y="4038600"/>
            <a:ext cx="3048000" cy="0"/>
          </a:xfrm>
          <a:prstGeom prst="line">
            <a:avLst/>
          </a:prstGeom>
          <a:ln w="31750" cap="flat" cmpd="sng">
            <a:solidFill>
              <a:schemeClr val="tx1"/>
            </a:solidFill>
            <a:prstDash val="solid"/>
            <a:round/>
            <a:headEnd type="none" w="med" len="med"/>
            <a:tailEnd type="none" w="med" len="med"/>
          </a:ln>
        </p:spPr>
      </p:sp>
      <p:sp>
        <p:nvSpPr>
          <p:cNvPr id="14345" name="AutoShape 8"/>
          <p:cNvSpPr/>
          <p:nvPr/>
        </p:nvSpPr>
        <p:spPr>
          <a:xfrm>
            <a:off x="2971800" y="381000"/>
            <a:ext cx="1752600" cy="1752600"/>
          </a:xfrm>
          <a:prstGeom prst="flowChartAlternateProcess">
            <a:avLst/>
          </a:prstGeom>
          <a:solidFill>
            <a:srgbClr val="FF0000">
              <a:alpha val="50195"/>
            </a:srgbClr>
          </a:solidFill>
          <a:ln w="12700"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522249" name="Text Box 9"/>
          <p:cNvSpPr txBox="1">
            <a:spLocks noChangeArrowheads="1"/>
          </p:cNvSpPr>
          <p:nvPr/>
        </p:nvSpPr>
        <p:spPr bwMode="auto">
          <a:xfrm>
            <a:off x="3581400" y="1547813"/>
            <a:ext cx="428625" cy="522288"/>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１</a:t>
            </a:r>
            <a:endPar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522250" name="Text Box 10"/>
          <p:cNvSpPr txBox="1">
            <a:spLocks noChangeArrowheads="1"/>
          </p:cNvSpPr>
          <p:nvPr/>
        </p:nvSpPr>
        <p:spPr bwMode="auto">
          <a:xfrm>
            <a:off x="3505200" y="2438400"/>
            <a:ext cx="673100" cy="522288"/>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２９</a:t>
            </a:r>
            <a:endPar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522251" name="Text Box 11"/>
          <p:cNvSpPr txBox="1">
            <a:spLocks noChangeArrowheads="1"/>
          </p:cNvSpPr>
          <p:nvPr/>
        </p:nvSpPr>
        <p:spPr bwMode="auto">
          <a:xfrm>
            <a:off x="3352800" y="3429000"/>
            <a:ext cx="917575" cy="522288"/>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３００</a:t>
            </a:r>
            <a:endPar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522252" name="Text Box 12"/>
          <p:cNvSpPr txBox="1">
            <a:spLocks noChangeArrowheads="1"/>
          </p:cNvSpPr>
          <p:nvPr/>
        </p:nvSpPr>
        <p:spPr bwMode="auto">
          <a:xfrm>
            <a:off x="2971800" y="4419600"/>
            <a:ext cx="1612900" cy="522288"/>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危険要因</a:t>
            </a:r>
            <a:endParaRPr kumimoji="1" lang="ja-JP" altLang="en-US" sz="2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4350" name="Line 14"/>
          <p:cNvSpPr/>
          <p:nvPr/>
        </p:nvSpPr>
        <p:spPr>
          <a:xfrm flipV="1">
            <a:off x="4724400" y="1066800"/>
            <a:ext cx="1295400" cy="228600"/>
          </a:xfrm>
          <a:prstGeom prst="line">
            <a:avLst/>
          </a:prstGeom>
          <a:ln w="31750" cap="flat" cmpd="sng">
            <a:solidFill>
              <a:srgbClr val="FF0000"/>
            </a:solidFill>
            <a:prstDash val="solid"/>
            <a:round/>
            <a:headEnd type="none" w="med" len="med"/>
            <a:tailEnd type="triangle" w="lg" len="lg"/>
          </a:ln>
        </p:spPr>
      </p:sp>
      <p:sp>
        <p:nvSpPr>
          <p:cNvPr id="522255" name="Text Box 15"/>
          <p:cNvSpPr txBox="1">
            <a:spLocks noChangeArrowheads="1"/>
          </p:cNvSpPr>
          <p:nvPr/>
        </p:nvSpPr>
        <p:spPr bwMode="auto">
          <a:xfrm>
            <a:off x="3429000" y="5638800"/>
            <a:ext cx="5489575" cy="584200"/>
          </a:xfrm>
          <a:prstGeom prst="rect">
            <a:avLst/>
          </a:prstGeom>
          <a:noFill/>
          <a:ln w="9525">
            <a:noFill/>
            <a:miter lim="800000"/>
          </a:ln>
          <a:effectLst/>
        </p:spPr>
        <p:txBody>
          <a:bodyPr wrap="none">
            <a:spAutoFit/>
          </a:bodyPr>
          <a:lstStyle/>
          <a:p>
            <a:pPr marR="0" defTabSz="914400">
              <a:buClrTx/>
              <a:buSzTx/>
              <a:buFontTx/>
              <a:buNone/>
              <a:defRPr/>
            </a:pPr>
            <a:r>
              <a:rPr kumimoji="1" lang="ja-JP" altLang="en-US" sz="3200" b="1" kern="1200" cap="none" spc="0" normalizeH="0" baseline="0" noProof="0">
                <a:solidFill>
                  <a:srgbClr val="008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管理監督者は夜良く眠れる</a:t>
            </a:r>
            <a:r>
              <a:rPr kumimoji="1" lang="en-US" altLang="ja-JP" sz="3200" b="1" kern="1200" cap="none" spc="0" normalizeH="0" baseline="0" noProof="0">
                <a:solidFill>
                  <a:srgbClr val="008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a:t>
            </a:r>
            <a:endParaRPr kumimoji="1" lang="en-US" altLang="ja-JP" sz="3200" b="1" kern="1200" cap="none" spc="0" normalizeH="0" baseline="0" noProof="0">
              <a:solidFill>
                <a:srgbClr val="008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14352" name="Text Box 16"/>
          <p:cNvSpPr txBox="1"/>
          <p:nvPr/>
        </p:nvSpPr>
        <p:spPr>
          <a:xfrm>
            <a:off x="8382000" y="4229100"/>
            <a:ext cx="2378075" cy="368300"/>
          </a:xfrm>
          <a:prstGeom prst="rect">
            <a:avLst/>
          </a:prstGeom>
          <a:noFill/>
          <a:ln w="9525">
            <a:noFill/>
          </a:ln>
        </p:spPr>
        <p:txBody>
          <a:bodyPr wrap="none" anchor="t" anchorCtr="0">
            <a:spAutoFit/>
          </a:bodyPr>
          <a:p>
            <a:r>
              <a:rPr lang="en-US" altLang="zh-CN" b="1" dirty="0">
                <a:solidFill>
                  <a:srgbClr val="CC0000"/>
                </a:solidFill>
                <a:latin typeface="微软雅黑" panose="020B0503020204020204" charset="-122"/>
                <a:ea typeface="微软雅黑" panose="020B0503020204020204" charset="-122"/>
              </a:rPr>
              <a:t>2</a:t>
            </a:r>
            <a:r>
              <a:rPr lang="zh-CN" altLang="en-US" b="1" dirty="0">
                <a:solidFill>
                  <a:srgbClr val="CC0000"/>
                </a:solidFill>
                <a:latin typeface="微软雅黑" panose="020B0503020204020204" charset="-122"/>
                <a:ea typeface="微软雅黑" panose="020B0503020204020204" charset="-122"/>
              </a:rPr>
              <a:t>、安全隐患风险评估</a:t>
            </a:r>
            <a:endParaRPr lang="ja-JP" altLang="en-US" b="1" dirty="0">
              <a:solidFill>
                <a:srgbClr val="CC0000"/>
              </a:solidFill>
              <a:latin typeface="微软雅黑" panose="020B0503020204020204" charset="-122"/>
              <a:ea typeface="微软雅黑" panose="020B0503020204020204" charset="-122"/>
            </a:endParaRPr>
          </a:p>
        </p:txBody>
      </p:sp>
      <p:sp>
        <p:nvSpPr>
          <p:cNvPr id="14353" name="Line 17"/>
          <p:cNvSpPr/>
          <p:nvPr/>
        </p:nvSpPr>
        <p:spPr>
          <a:xfrm>
            <a:off x="7162800" y="2895600"/>
            <a:ext cx="1143000" cy="2438400"/>
          </a:xfrm>
          <a:prstGeom prst="line">
            <a:avLst/>
          </a:prstGeom>
          <a:ln w="31750" cap="flat" cmpd="sng">
            <a:solidFill>
              <a:schemeClr val="tx1"/>
            </a:solidFill>
            <a:prstDash val="solid"/>
            <a:round/>
            <a:headEnd type="none" w="med" len="med"/>
            <a:tailEnd type="none" w="med" len="med"/>
          </a:ln>
        </p:spPr>
      </p:sp>
      <p:sp>
        <p:nvSpPr>
          <p:cNvPr id="14354" name="Line 18"/>
          <p:cNvSpPr/>
          <p:nvPr/>
        </p:nvSpPr>
        <p:spPr>
          <a:xfrm flipH="1">
            <a:off x="6019800" y="2895600"/>
            <a:ext cx="1143000" cy="2438400"/>
          </a:xfrm>
          <a:prstGeom prst="line">
            <a:avLst/>
          </a:prstGeom>
          <a:ln w="31750" cap="flat" cmpd="sng">
            <a:solidFill>
              <a:schemeClr val="tx1"/>
            </a:solidFill>
            <a:prstDash val="solid"/>
            <a:round/>
            <a:headEnd type="none" w="med" len="med"/>
            <a:tailEnd type="none" w="med" len="med"/>
          </a:ln>
        </p:spPr>
      </p:sp>
      <p:sp>
        <p:nvSpPr>
          <p:cNvPr id="14355" name="Line 19"/>
          <p:cNvSpPr/>
          <p:nvPr/>
        </p:nvSpPr>
        <p:spPr>
          <a:xfrm>
            <a:off x="6781800" y="3657600"/>
            <a:ext cx="762000" cy="0"/>
          </a:xfrm>
          <a:prstGeom prst="line">
            <a:avLst/>
          </a:prstGeom>
          <a:ln w="31750" cap="flat" cmpd="sng">
            <a:solidFill>
              <a:schemeClr val="tx1"/>
            </a:solidFill>
            <a:prstDash val="solid"/>
            <a:round/>
            <a:headEnd type="none" w="med" len="med"/>
            <a:tailEnd type="none" w="med" len="med"/>
          </a:ln>
        </p:spPr>
      </p:sp>
      <p:sp>
        <p:nvSpPr>
          <p:cNvPr id="14356" name="Line 20"/>
          <p:cNvSpPr/>
          <p:nvPr/>
        </p:nvSpPr>
        <p:spPr>
          <a:xfrm>
            <a:off x="6629400" y="4114800"/>
            <a:ext cx="1066800" cy="0"/>
          </a:xfrm>
          <a:prstGeom prst="line">
            <a:avLst/>
          </a:prstGeom>
          <a:ln w="31750" cap="flat" cmpd="sng">
            <a:solidFill>
              <a:schemeClr val="tx1"/>
            </a:solidFill>
            <a:prstDash val="solid"/>
            <a:round/>
            <a:headEnd type="none" w="med" len="med"/>
            <a:tailEnd type="none" w="med" len="med"/>
          </a:ln>
        </p:spPr>
      </p:sp>
      <p:sp>
        <p:nvSpPr>
          <p:cNvPr id="14357" name="Line 21"/>
          <p:cNvSpPr/>
          <p:nvPr/>
        </p:nvSpPr>
        <p:spPr>
          <a:xfrm>
            <a:off x="6324600" y="4648200"/>
            <a:ext cx="1676400" cy="0"/>
          </a:xfrm>
          <a:prstGeom prst="line">
            <a:avLst/>
          </a:prstGeom>
          <a:ln w="31750" cap="flat" cmpd="sng">
            <a:solidFill>
              <a:schemeClr val="tx1"/>
            </a:solidFill>
            <a:prstDash val="solid"/>
            <a:round/>
            <a:headEnd type="none" w="med" len="med"/>
            <a:tailEnd type="none" w="med" len="med"/>
          </a:ln>
        </p:spPr>
      </p:sp>
      <p:sp>
        <p:nvSpPr>
          <p:cNvPr id="14358" name="Line 22"/>
          <p:cNvSpPr/>
          <p:nvPr/>
        </p:nvSpPr>
        <p:spPr>
          <a:xfrm>
            <a:off x="6019800" y="5334000"/>
            <a:ext cx="2286000" cy="0"/>
          </a:xfrm>
          <a:prstGeom prst="line">
            <a:avLst/>
          </a:prstGeom>
          <a:ln w="31750" cap="flat" cmpd="sng">
            <a:solidFill>
              <a:schemeClr val="tx1"/>
            </a:solidFill>
            <a:prstDash val="solid"/>
            <a:round/>
            <a:headEnd type="none" w="med" len="med"/>
            <a:tailEnd type="none" w="med" len="med"/>
          </a:ln>
        </p:spPr>
      </p:sp>
      <p:sp>
        <p:nvSpPr>
          <p:cNvPr id="14359" name="Line 23"/>
          <p:cNvSpPr/>
          <p:nvPr/>
        </p:nvSpPr>
        <p:spPr>
          <a:xfrm>
            <a:off x="7010400" y="3200400"/>
            <a:ext cx="914400" cy="2133600"/>
          </a:xfrm>
          <a:prstGeom prst="line">
            <a:avLst/>
          </a:prstGeom>
          <a:ln w="31750" cap="flat" cmpd="sng">
            <a:solidFill>
              <a:schemeClr val="tx1"/>
            </a:solidFill>
            <a:prstDash val="solid"/>
            <a:round/>
            <a:headEnd type="none" w="med" len="med"/>
            <a:tailEnd type="none" w="med" len="med"/>
          </a:ln>
        </p:spPr>
      </p:sp>
      <p:sp>
        <p:nvSpPr>
          <p:cNvPr id="50199" name="AutoShape 24"/>
          <p:cNvSpPr/>
          <p:nvPr/>
        </p:nvSpPr>
        <p:spPr>
          <a:xfrm rot="-1380000">
            <a:off x="7391400" y="2735263"/>
            <a:ext cx="533400" cy="2755900"/>
          </a:xfrm>
          <a:prstGeom prst="flowChartAlternateProcess">
            <a:avLst/>
          </a:prstGeom>
          <a:solidFill>
            <a:srgbClr val="FF0000">
              <a:alpha val="50195"/>
            </a:srgbClr>
          </a:solidFill>
          <a:ln w="12700"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522265" name="Text Box 25"/>
          <p:cNvSpPr txBox="1">
            <a:spLocks noChangeArrowheads="1"/>
          </p:cNvSpPr>
          <p:nvPr/>
        </p:nvSpPr>
        <p:spPr bwMode="auto">
          <a:xfrm>
            <a:off x="6934200" y="3733800"/>
            <a:ext cx="498475" cy="368300"/>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２９</a:t>
            </a:r>
            <a:endParaRPr kumimoji="1" lang="ja-JP" altLang="en-US" sz="1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522266" name="Text Box 26"/>
          <p:cNvSpPr txBox="1">
            <a:spLocks noChangeArrowheads="1"/>
          </p:cNvSpPr>
          <p:nvPr/>
        </p:nvSpPr>
        <p:spPr bwMode="auto">
          <a:xfrm>
            <a:off x="6858000" y="4267200"/>
            <a:ext cx="655638" cy="368300"/>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1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３００</a:t>
            </a:r>
            <a:endParaRPr kumimoji="1" lang="ja-JP" altLang="en-US" sz="1800" b="1"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4363" name="Line 27"/>
          <p:cNvSpPr/>
          <p:nvPr/>
        </p:nvSpPr>
        <p:spPr>
          <a:xfrm flipH="1" flipV="1">
            <a:off x="6324600" y="4953000"/>
            <a:ext cx="1676400" cy="0"/>
          </a:xfrm>
          <a:prstGeom prst="line">
            <a:avLst/>
          </a:prstGeom>
          <a:ln w="31750" cap="flat" cmpd="sng">
            <a:solidFill>
              <a:srgbClr val="FF0000"/>
            </a:solidFill>
            <a:prstDash val="solid"/>
            <a:round/>
            <a:headEnd type="none" w="med" len="med"/>
            <a:tailEnd type="triangle" w="lg" len="lg"/>
          </a:ln>
        </p:spPr>
      </p:sp>
      <p:sp>
        <p:nvSpPr>
          <p:cNvPr id="14364" name="Text Box 28"/>
          <p:cNvSpPr txBox="1"/>
          <p:nvPr/>
        </p:nvSpPr>
        <p:spPr>
          <a:xfrm>
            <a:off x="5943600" y="152400"/>
            <a:ext cx="3397250" cy="1076325"/>
          </a:xfrm>
          <a:prstGeom prst="rect">
            <a:avLst/>
          </a:prstGeom>
          <a:noFill/>
          <a:ln w="9525">
            <a:noFill/>
          </a:ln>
        </p:spPr>
        <p:txBody>
          <a:bodyPr wrap="none" anchor="t" anchorCtr="0">
            <a:spAutoFit/>
          </a:bodyPr>
          <a:p>
            <a:r>
              <a:rPr lang="ja-JP" altLang="en-US" sz="3200" b="1" dirty="0">
                <a:latin typeface="微软雅黑" panose="020B0503020204020204" charset="-122"/>
                <a:ea typeface="微软雅黑" panose="020B0503020204020204" charset="-122"/>
              </a:rPr>
              <a:t>まず本質安全化の</a:t>
            </a:r>
            <a:endParaRPr lang="ja-JP" altLang="en-US" sz="3200" b="1" dirty="0">
              <a:latin typeface="微软雅黑" panose="020B0503020204020204" charset="-122"/>
              <a:ea typeface="微软雅黑" panose="020B0503020204020204" charset="-122"/>
            </a:endParaRPr>
          </a:p>
          <a:p>
            <a:r>
              <a:rPr lang="ja-JP" altLang="en-US" sz="3200" b="1" dirty="0">
                <a:latin typeface="微软雅黑" panose="020B0503020204020204" charset="-122"/>
                <a:ea typeface="微软雅黑" panose="020B0503020204020204" charset="-122"/>
              </a:rPr>
              <a:t>対策を立てる</a:t>
            </a:r>
            <a:endParaRPr lang="ja-JP" altLang="en-US" sz="3200" b="1" dirty="0">
              <a:latin typeface="微软雅黑" panose="020B0503020204020204" charset="-122"/>
              <a:ea typeface="微软雅黑" panose="020B0503020204020204" charset="-122"/>
            </a:endParaRPr>
          </a:p>
        </p:txBody>
      </p:sp>
      <p:sp>
        <p:nvSpPr>
          <p:cNvPr id="14365" name="Text Box 29"/>
          <p:cNvSpPr txBox="1"/>
          <p:nvPr/>
        </p:nvSpPr>
        <p:spPr>
          <a:xfrm>
            <a:off x="8610600" y="3124200"/>
            <a:ext cx="1828800" cy="368300"/>
          </a:xfrm>
          <a:prstGeom prst="rect">
            <a:avLst/>
          </a:prstGeom>
          <a:noFill/>
          <a:ln w="9525">
            <a:noFill/>
          </a:ln>
        </p:spPr>
        <p:txBody>
          <a:bodyPr anchor="t" anchorCtr="0">
            <a:spAutoFit/>
          </a:bodyPr>
          <a:p>
            <a:r>
              <a:rPr lang="zh-CN" altLang="en-US" b="1" dirty="0">
                <a:latin typeface="微软雅黑" panose="020B0503020204020204" charset="-122"/>
                <a:ea typeface="微软雅黑" panose="020B0503020204020204" charset="-122"/>
              </a:rPr>
              <a:t>实施方法对策</a:t>
            </a:r>
            <a:endParaRPr lang="zh-CN" altLang="en-US" b="1" dirty="0">
              <a:latin typeface="微软雅黑" panose="020B0503020204020204" charset="-122"/>
              <a:ea typeface="微软雅黑" panose="020B0503020204020204" charset="-122"/>
            </a:endParaRPr>
          </a:p>
        </p:txBody>
      </p:sp>
      <p:sp>
        <p:nvSpPr>
          <p:cNvPr id="14366" name="Text Box 30"/>
          <p:cNvSpPr txBox="1"/>
          <p:nvPr/>
        </p:nvSpPr>
        <p:spPr>
          <a:xfrm>
            <a:off x="8382000" y="3810000"/>
            <a:ext cx="1924050" cy="368300"/>
          </a:xfrm>
          <a:prstGeom prst="rect">
            <a:avLst/>
          </a:prstGeom>
          <a:noFill/>
          <a:ln w="9525">
            <a:noFill/>
          </a:ln>
        </p:spPr>
        <p:txBody>
          <a:bodyPr wrap="none" anchor="t" anchorCtr="0">
            <a:spAutoFit/>
          </a:bodyPr>
          <a:p>
            <a:r>
              <a:rPr lang="en-US" altLang="zh-CN" b="1" dirty="0">
                <a:solidFill>
                  <a:srgbClr val="CC0000"/>
                </a:solidFill>
                <a:latin typeface="微软雅黑" panose="020B0503020204020204" charset="-122"/>
                <a:ea typeface="微软雅黑" panose="020B0503020204020204" charset="-122"/>
              </a:rPr>
              <a:t>1</a:t>
            </a:r>
            <a:r>
              <a:rPr lang="zh-CN" altLang="en-US" b="1" dirty="0">
                <a:solidFill>
                  <a:srgbClr val="CC0000"/>
                </a:solidFill>
                <a:latin typeface="微软雅黑" panose="020B0503020204020204" charset="-122"/>
                <a:ea typeface="微软雅黑" panose="020B0503020204020204" charset="-122"/>
              </a:rPr>
              <a:t>、</a:t>
            </a:r>
            <a:r>
              <a:rPr lang="ja-JP" altLang="en-US" b="1" dirty="0">
                <a:solidFill>
                  <a:srgbClr val="CC0000"/>
                </a:solidFill>
                <a:latin typeface="微软雅黑" panose="020B0503020204020204" charset="-122"/>
                <a:ea typeface="微软雅黑" panose="020B0503020204020204" charset="-122"/>
              </a:rPr>
              <a:t>ＫＹＴ</a:t>
            </a:r>
            <a:r>
              <a:rPr lang="zh-CN" altLang="en-US" b="1" dirty="0">
                <a:solidFill>
                  <a:srgbClr val="CC0000"/>
                </a:solidFill>
                <a:latin typeface="微软雅黑" panose="020B0503020204020204" charset="-122"/>
                <a:ea typeface="微软雅黑" panose="020B0503020204020204" charset="-122"/>
              </a:rPr>
              <a:t>危险预知</a:t>
            </a:r>
            <a:endParaRPr lang="ja-JP" altLang="en-US" b="1" dirty="0">
              <a:solidFill>
                <a:srgbClr val="CC0000"/>
              </a:solidFill>
              <a:latin typeface="微软雅黑" panose="020B0503020204020204" charset="-122"/>
              <a:ea typeface="微软雅黑" panose="020B0503020204020204" charset="-122"/>
            </a:endParaRPr>
          </a:p>
        </p:txBody>
      </p:sp>
      <p:sp>
        <p:nvSpPr>
          <p:cNvPr id="14367" name="Text Box 30"/>
          <p:cNvSpPr txBox="1"/>
          <p:nvPr/>
        </p:nvSpPr>
        <p:spPr>
          <a:xfrm>
            <a:off x="5791200" y="4800600"/>
            <a:ext cx="642938" cy="368300"/>
          </a:xfrm>
          <a:prstGeom prst="rect">
            <a:avLst/>
          </a:prstGeom>
          <a:noFill/>
          <a:ln w="9525">
            <a:noFill/>
          </a:ln>
        </p:spPr>
        <p:txBody>
          <a:bodyPr wrap="none" anchor="t" anchorCtr="0">
            <a:spAutoFit/>
          </a:bodyPr>
          <a:p>
            <a:r>
              <a:rPr lang="zh-CN" altLang="en-US" b="1" dirty="0">
                <a:latin typeface="微软雅黑" panose="020B0503020204020204" charset="-122"/>
                <a:ea typeface="微软雅黑" panose="020B0503020204020204" charset="-122"/>
              </a:rPr>
              <a:t>蚕食</a:t>
            </a:r>
            <a:endParaRPr lang="ja-JP" altLang="en-US" b="1" dirty="0">
              <a:latin typeface="微软雅黑" panose="020B0503020204020204" charset="-122"/>
              <a:ea typeface="微软雅黑" panose="020B0503020204020204" charset="-122"/>
            </a:endParaRPr>
          </a:p>
        </p:txBody>
      </p:sp>
      <p:sp>
        <p:nvSpPr>
          <p:cNvPr id="14368" name="Text Box 29"/>
          <p:cNvSpPr txBox="1"/>
          <p:nvPr/>
        </p:nvSpPr>
        <p:spPr>
          <a:xfrm>
            <a:off x="5791200" y="1905000"/>
            <a:ext cx="2743200" cy="368300"/>
          </a:xfrm>
          <a:prstGeom prst="rect">
            <a:avLst/>
          </a:prstGeom>
          <a:noFill/>
          <a:ln w="9525">
            <a:noFill/>
          </a:ln>
        </p:spPr>
        <p:txBody>
          <a:bodyPr anchor="t" anchorCtr="0">
            <a:spAutoFit/>
          </a:bodyPr>
          <a:p>
            <a:r>
              <a:rPr lang="ja-JP" altLang="en-US" b="1" dirty="0">
                <a:latin typeface="微软雅黑" panose="020B0503020204020204" charset="-122"/>
                <a:ea typeface="微软雅黑" panose="020B0503020204020204" charset="-122"/>
              </a:rPr>
              <a:t>一般</a:t>
            </a:r>
            <a:r>
              <a:rPr lang="zh-CN" altLang="en-US" b="1" dirty="0">
                <a:latin typeface="微软雅黑" panose="020B0503020204020204" charset="-122"/>
                <a:ea typeface="微软雅黑" panose="020B0503020204020204" charset="-122"/>
              </a:rPr>
              <a:t>的安全卫</a:t>
            </a:r>
            <a:r>
              <a:rPr lang="ja-JP" altLang="en-US" b="1" dirty="0">
                <a:latin typeface="微软雅黑" panose="020B0503020204020204" charset="-122"/>
                <a:ea typeface="微软雅黑" panose="020B0503020204020204" charset="-122"/>
              </a:rPr>
              <a:t>生管理</a:t>
            </a:r>
            <a:endParaRPr lang="ja-JP" altLang="en-US" b="1" dirty="0">
              <a:latin typeface="微软雅黑" panose="020B0503020204020204" charset="-122"/>
              <a:ea typeface="微软雅黑" panose="020B0503020204020204" charset="-122"/>
            </a:endParaRPr>
          </a:p>
        </p:txBody>
      </p:sp>
      <p:sp>
        <p:nvSpPr>
          <p:cNvPr id="2" name="Text Box 25"/>
          <p:cNvSpPr txBox="1">
            <a:spLocks noChangeArrowheads="1"/>
          </p:cNvSpPr>
          <p:nvPr/>
        </p:nvSpPr>
        <p:spPr bwMode="auto">
          <a:xfrm>
            <a:off x="7004050" y="3276600"/>
            <a:ext cx="309563" cy="368300"/>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1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1</a:t>
            </a:r>
            <a:endParaRPr kumimoji="1" lang="en-US" altLang="zh-CN" sz="1800" b="0" i="0" u="none" strike="noStrike" kern="1200" cap="none" spc="0" normalizeH="0" baseline="0" noProof="0" smtClean="0">
              <a:ln>
                <a:noFill/>
              </a:ln>
              <a:solidFill>
                <a:schemeClr val="tx1"/>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14370" name="Line 14"/>
          <p:cNvSpPr/>
          <p:nvPr/>
        </p:nvSpPr>
        <p:spPr>
          <a:xfrm flipV="1">
            <a:off x="7772400" y="4191000"/>
            <a:ext cx="838200" cy="228600"/>
          </a:xfrm>
          <a:prstGeom prst="line">
            <a:avLst/>
          </a:prstGeom>
          <a:ln w="31750" cap="flat" cmpd="sng">
            <a:solidFill>
              <a:srgbClr val="FF0000"/>
            </a:solidFill>
            <a:prstDash val="solid"/>
            <a:round/>
            <a:headEnd type="none" w="med" len="med"/>
            <a:tailEnd type="triangle" w="lg" len="lg"/>
          </a:ln>
        </p:spPr>
      </p:sp>
      <p:sp>
        <p:nvSpPr>
          <p:cNvPr id="3" name="Text Box 15"/>
          <p:cNvSpPr txBox="1">
            <a:spLocks noChangeArrowheads="1"/>
          </p:cNvSpPr>
          <p:nvPr/>
        </p:nvSpPr>
        <p:spPr bwMode="auto">
          <a:xfrm>
            <a:off x="3429000" y="6126163"/>
            <a:ext cx="3038475" cy="584200"/>
          </a:xfrm>
          <a:prstGeom prst="rect">
            <a:avLst/>
          </a:prstGeom>
          <a:noFill/>
          <a:ln w="9525">
            <a:noFill/>
            <a:miter lim="800000"/>
          </a:ln>
          <a:effec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ja-JP" altLang="en-US" sz="32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管理</a:t>
            </a:r>
            <a:r>
              <a:rPr kumimoji="1" lang="zh-CN" altLang="en-US" sz="32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高枕无忧</a:t>
            </a:r>
            <a:r>
              <a:rPr kumimoji="1" lang="en-US" altLang="ja-JP" sz="32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endParaRPr kumimoji="1" lang="en-US" altLang="ja-JP" sz="3200" b="1" i="0" u="none" strike="noStrike" kern="1200" cap="none" spc="0" normalizeH="0" baseline="0" noProof="0" smtClean="0">
              <a:ln>
                <a:noFill/>
              </a:ln>
              <a:solidFill>
                <a:schemeClr val="accent2"/>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50212" name="AutoShape 24"/>
          <p:cNvSpPr/>
          <p:nvPr/>
        </p:nvSpPr>
        <p:spPr>
          <a:xfrm rot="-1380000">
            <a:off x="6477000" y="3868738"/>
            <a:ext cx="533400" cy="1624012"/>
          </a:xfrm>
          <a:prstGeom prst="flowChartAlternateProcess">
            <a:avLst/>
          </a:prstGeom>
          <a:solidFill>
            <a:srgbClr val="FF0000">
              <a:alpha val="50195"/>
            </a:srgbClr>
          </a:solidFill>
          <a:ln w="12700"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50199"/>
                                        </p:tgtEl>
                                        <p:attrNameLst>
                                          <p:attrName>style.visibility</p:attrName>
                                        </p:attrNameLst>
                                      </p:cBhvr>
                                      <p:to>
                                        <p:strVal val="visible"/>
                                      </p:to>
                                    </p:set>
                                    <p:anim calcmode="lin" valueType="num">
                                      <p:cBhvr additive="base">
                                        <p:cTn id="7" dur="2000" fill="hold"/>
                                        <p:tgtEl>
                                          <p:spTgt spid="50199"/>
                                        </p:tgtEl>
                                        <p:attrNameLst>
                                          <p:attrName>ppt_x</p:attrName>
                                        </p:attrNameLst>
                                      </p:cBhvr>
                                      <p:tavLst>
                                        <p:tav tm="0">
                                          <p:val>
                                            <p:strVal val="1+#ppt_w/2"/>
                                          </p:val>
                                        </p:tav>
                                        <p:tav tm="100000">
                                          <p:val>
                                            <p:strVal val="#ppt_x"/>
                                          </p:val>
                                        </p:tav>
                                      </p:tavLst>
                                    </p:anim>
                                    <p:anim calcmode="lin" valueType="num">
                                      <p:cBhvr additive="base">
                                        <p:cTn id="8" dur="2000" fill="hold"/>
                                        <p:tgtEl>
                                          <p:spTgt spid="50199"/>
                                        </p:tgtEl>
                                        <p:attrNameLst>
                                          <p:attrName>ppt_y</p:attrName>
                                        </p:attrNameLst>
                                      </p:cBhvr>
                                      <p:tavLst>
                                        <p:tav tm="0">
                                          <p:val>
                                            <p:strVal val="#ppt_y"/>
                                          </p:val>
                                        </p:tav>
                                        <p:tav tm="100000">
                                          <p:val>
                                            <p:strVal val="#ppt_y"/>
                                          </p:val>
                                        </p:tav>
                                      </p:tavLst>
                                    </p:anim>
                                  </p:childTnLst>
                                </p:cTn>
                              </p:par>
                            </p:childTnLst>
                          </p:cTn>
                        </p:par>
                        <p:par>
                          <p:cTn id="9" fill="hold">
                            <p:stCondLst>
                              <p:cond delay="2000"/>
                            </p:stCondLst>
                            <p:childTnLst>
                              <p:par>
                                <p:cTn id="10" presetID="2" presetClass="entr" presetSubtype="2" fill="hold" grpId="0" nodeType="afterEffect">
                                  <p:stCondLst>
                                    <p:cond delay="0"/>
                                  </p:stCondLst>
                                  <p:childTnLst>
                                    <p:set>
                                      <p:cBhvr>
                                        <p:cTn id="11" dur="1" fill="hold">
                                          <p:stCondLst>
                                            <p:cond delay="0"/>
                                          </p:stCondLst>
                                        </p:cTn>
                                        <p:tgtEl>
                                          <p:spTgt spid="50213"/>
                                        </p:tgtEl>
                                        <p:attrNameLst>
                                          <p:attrName>style.visibility</p:attrName>
                                        </p:attrNameLst>
                                      </p:cBhvr>
                                      <p:to>
                                        <p:strVal val="visible"/>
                                      </p:to>
                                    </p:set>
                                    <p:anim calcmode="lin" valueType="num">
                                      <p:cBhvr additive="base">
                                        <p:cTn id="12" dur="3000" fill="hold"/>
                                        <p:tgtEl>
                                          <p:spTgt spid="50213"/>
                                        </p:tgtEl>
                                        <p:attrNameLst>
                                          <p:attrName>ppt_x</p:attrName>
                                        </p:attrNameLst>
                                      </p:cBhvr>
                                      <p:tavLst>
                                        <p:tav tm="0">
                                          <p:val>
                                            <p:strVal val="1+#ppt_w/2"/>
                                          </p:val>
                                        </p:tav>
                                        <p:tav tm="100000">
                                          <p:val>
                                            <p:strVal val="#ppt_x"/>
                                          </p:val>
                                        </p:tav>
                                      </p:tavLst>
                                    </p:anim>
                                    <p:anim calcmode="lin" valueType="num">
                                      <p:cBhvr additive="base">
                                        <p:cTn id="13" dur="3000" fill="hold"/>
                                        <p:tgtEl>
                                          <p:spTgt spid="50213"/>
                                        </p:tgtEl>
                                        <p:attrNameLst>
                                          <p:attrName>ppt_y</p:attrName>
                                        </p:attrNameLst>
                                      </p:cBhvr>
                                      <p:tavLst>
                                        <p:tav tm="0">
                                          <p:val>
                                            <p:strVal val="#ppt_y"/>
                                          </p:val>
                                        </p:tav>
                                        <p:tav tm="100000">
                                          <p:val>
                                            <p:strVal val="#ppt_y"/>
                                          </p:val>
                                        </p:tav>
                                      </p:tavLst>
                                    </p:anim>
                                  </p:childTnLst>
                                </p:cTn>
                              </p:par>
                            </p:childTnLst>
                          </p:cTn>
                        </p:par>
                        <p:par>
                          <p:cTn id="14" fill="hold">
                            <p:stCondLst>
                              <p:cond delay="5000"/>
                            </p:stCondLst>
                            <p:childTnLst>
                              <p:par>
                                <p:cTn id="15" presetID="2" presetClass="entr" presetSubtype="2" fill="hold" grpId="0" nodeType="afterEffect">
                                  <p:stCondLst>
                                    <p:cond delay="0"/>
                                  </p:stCondLst>
                                  <p:childTnLst>
                                    <p:set>
                                      <p:cBhvr>
                                        <p:cTn id="16" dur="1" fill="hold">
                                          <p:stCondLst>
                                            <p:cond delay="0"/>
                                          </p:stCondLst>
                                        </p:cTn>
                                        <p:tgtEl>
                                          <p:spTgt spid="50212"/>
                                        </p:tgtEl>
                                        <p:attrNameLst>
                                          <p:attrName>style.visibility</p:attrName>
                                        </p:attrNameLst>
                                      </p:cBhvr>
                                      <p:to>
                                        <p:strVal val="visible"/>
                                      </p:to>
                                    </p:set>
                                    <p:anim calcmode="lin" valueType="num">
                                      <p:cBhvr additive="base">
                                        <p:cTn id="17" dur="3000" fill="hold"/>
                                        <p:tgtEl>
                                          <p:spTgt spid="50212"/>
                                        </p:tgtEl>
                                        <p:attrNameLst>
                                          <p:attrName>ppt_x</p:attrName>
                                        </p:attrNameLst>
                                      </p:cBhvr>
                                      <p:tavLst>
                                        <p:tav tm="0">
                                          <p:val>
                                            <p:strVal val="1+#ppt_w/2"/>
                                          </p:val>
                                        </p:tav>
                                        <p:tav tm="100000">
                                          <p:val>
                                            <p:strVal val="#ppt_x"/>
                                          </p:val>
                                        </p:tav>
                                      </p:tavLst>
                                    </p:anim>
                                    <p:anim calcmode="lin" valueType="num">
                                      <p:cBhvr additive="base">
                                        <p:cTn id="18" dur="3000" fill="hold"/>
                                        <p:tgtEl>
                                          <p:spTgt spid="502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13" grpId="0" bldLvl="0" animBg="1"/>
      <p:bldP spid="50199" grpId="0" bldLvl="0" animBg="1"/>
      <p:bldP spid="50212" grpId="0" bldLvl="0" animBg="1"/>
    </p:bldLst>
  </p:timing>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484354" name="Rectangle 2"/>
          <p:cNvSpPr>
            <a:spLocks noGrp="1" noChangeArrowheads="1"/>
          </p:cNvSpPr>
          <p:nvPr>
            <p:ph type="title" idx="4294967295"/>
          </p:nvPr>
        </p:nvSpPr>
        <p:spPr bwMode="auto">
          <a:xfrm>
            <a:off x="2209800" y="-20639"/>
            <a:ext cx="8162925" cy="762000"/>
          </a:xfrm>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ja-JP" altLang="en-US" sz="3600" b="1" i="0" u="none" strike="noStrike" kern="1200" cap="all" spc="0" normalizeH="0" baseline="0" noProof="0">
                <a:ln>
                  <a:noFill/>
                </a:ln>
                <a:solidFill>
                  <a:srgbClr val="0033CC"/>
                </a:solidFill>
                <a:effectLst>
                  <a:reflection blurRad="12700" stA="48000" endA="300" endPos="55000" dir="5400000" sy="-90000" algn="bl" rotWithShape="0"/>
                </a:effectLst>
                <a:uLnTx/>
                <a:uFillTx/>
                <a:latin typeface="+mj-lt"/>
                <a:ea typeface="+mj-ea"/>
              </a:rPr>
              <a:t>ＫＹＴとリスクアセスメントの関係</a:t>
            </a:r>
            <a:endParaRPr kumimoji="1" lang="ja-JP" altLang="en-US" sz="3600" b="1" i="0" u="none" strike="noStrike" kern="1200" cap="all" spc="0" normalizeH="0" baseline="0" noProof="0">
              <a:ln>
                <a:noFill/>
              </a:ln>
              <a:solidFill>
                <a:srgbClr val="0033CC"/>
              </a:solidFill>
              <a:effectLst>
                <a:reflection blurRad="12700" stA="48000" endA="300" endPos="55000" dir="5400000" sy="-90000" algn="bl" rotWithShape="0"/>
              </a:effectLst>
              <a:uLnTx/>
              <a:uFillTx/>
              <a:latin typeface="+mj-lt"/>
              <a:ea typeface="+mj-ea"/>
            </a:endParaRPr>
          </a:p>
        </p:txBody>
      </p:sp>
      <p:sp>
        <p:nvSpPr>
          <p:cNvPr id="15362" name="Rectangle 3"/>
          <p:cNvSpPr/>
          <p:nvPr/>
        </p:nvSpPr>
        <p:spPr>
          <a:xfrm>
            <a:off x="2819400" y="1143000"/>
            <a:ext cx="3276600" cy="6096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63" name="Rectangle 4"/>
          <p:cNvSpPr/>
          <p:nvPr/>
        </p:nvSpPr>
        <p:spPr>
          <a:xfrm>
            <a:off x="6096000" y="1143000"/>
            <a:ext cx="3124200" cy="6096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64" name="Rectangle 5"/>
          <p:cNvSpPr/>
          <p:nvPr/>
        </p:nvSpPr>
        <p:spPr>
          <a:xfrm>
            <a:off x="2819400" y="1752600"/>
            <a:ext cx="3276600" cy="12954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65" name="Rectangle 6"/>
          <p:cNvSpPr/>
          <p:nvPr/>
        </p:nvSpPr>
        <p:spPr>
          <a:xfrm>
            <a:off x="6096000" y="1752600"/>
            <a:ext cx="3124200" cy="12954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66" name="Text Box 7"/>
          <p:cNvSpPr txBox="1"/>
          <p:nvPr/>
        </p:nvSpPr>
        <p:spPr>
          <a:xfrm>
            <a:off x="3124200" y="1219200"/>
            <a:ext cx="2514600" cy="368300"/>
          </a:xfrm>
          <a:prstGeom prst="rect">
            <a:avLst/>
          </a:prstGeom>
          <a:noFill/>
          <a:ln w="9525">
            <a:noFill/>
          </a:ln>
        </p:spPr>
        <p:txBody>
          <a:bodyPr anchor="t" anchorCtr="0">
            <a:spAutoFit/>
          </a:bodyPr>
          <a:p>
            <a:pPr algn="ctr">
              <a:spcBef>
                <a:spcPct val="50000"/>
              </a:spcBef>
            </a:pPr>
            <a:r>
              <a:rPr lang="ja-JP" altLang="en-US" b="1" dirty="0">
                <a:latin typeface="微软雅黑" panose="020B0503020204020204" charset="-122"/>
                <a:ea typeface="微软雅黑" panose="020B0503020204020204" charset="-122"/>
              </a:rPr>
              <a:t>Ｋ　Ｙ　Ｔ</a:t>
            </a:r>
            <a:endParaRPr lang="ja-JP" altLang="en-US" b="1" dirty="0">
              <a:latin typeface="微软雅黑" panose="020B0503020204020204" charset="-122"/>
              <a:ea typeface="微软雅黑" panose="020B0503020204020204" charset="-122"/>
            </a:endParaRPr>
          </a:p>
        </p:txBody>
      </p:sp>
      <p:sp>
        <p:nvSpPr>
          <p:cNvPr id="15367" name="Text Box 8"/>
          <p:cNvSpPr txBox="1"/>
          <p:nvPr/>
        </p:nvSpPr>
        <p:spPr>
          <a:xfrm>
            <a:off x="6172200" y="1219200"/>
            <a:ext cx="2971800" cy="368300"/>
          </a:xfrm>
          <a:prstGeom prst="rect">
            <a:avLst/>
          </a:prstGeom>
          <a:solidFill>
            <a:srgbClr val="00FFFF"/>
          </a:solidFill>
          <a:ln w="9525">
            <a:noFill/>
          </a:ln>
        </p:spPr>
        <p:txBody>
          <a:bodyPr anchor="t" anchorCtr="0">
            <a:spAutoFit/>
          </a:bodyPr>
          <a:p>
            <a:pPr algn="ctr">
              <a:spcBef>
                <a:spcPct val="50000"/>
              </a:spcBef>
            </a:pPr>
            <a:r>
              <a:rPr lang="ja-JP" altLang="en-US" b="1" dirty="0">
                <a:latin typeface="微软雅黑" panose="020B0503020204020204" charset="-122"/>
                <a:ea typeface="微软雅黑" panose="020B0503020204020204" charset="-122"/>
              </a:rPr>
              <a:t>リスクアセスメント</a:t>
            </a:r>
            <a:endParaRPr lang="ja-JP" altLang="en-US" b="1" dirty="0">
              <a:latin typeface="微软雅黑" panose="020B0503020204020204" charset="-122"/>
              <a:ea typeface="微软雅黑" panose="020B0503020204020204" charset="-122"/>
            </a:endParaRPr>
          </a:p>
        </p:txBody>
      </p:sp>
      <p:sp>
        <p:nvSpPr>
          <p:cNvPr id="15368" name="Text Box 9"/>
          <p:cNvSpPr txBox="1"/>
          <p:nvPr/>
        </p:nvSpPr>
        <p:spPr>
          <a:xfrm>
            <a:off x="2971800" y="1828800"/>
            <a:ext cx="3048000" cy="644525"/>
          </a:xfrm>
          <a:prstGeom prst="rect">
            <a:avLst/>
          </a:prstGeom>
          <a:noFill/>
          <a:ln w="9525">
            <a:noFill/>
          </a:ln>
        </p:spPr>
        <p:txBody>
          <a:bodyPr anchor="t" anchorCtr="0">
            <a:spAutoFit/>
          </a:bodyPr>
          <a:p>
            <a:pPr>
              <a:spcBef>
                <a:spcPct val="50000"/>
              </a:spcBef>
            </a:pPr>
            <a:r>
              <a:rPr lang="ja-JP" altLang="en-US" b="1" dirty="0">
                <a:latin typeface="微软雅黑" panose="020B0503020204020204" charset="-122"/>
                <a:ea typeface="微软雅黑" panose="020B0503020204020204" charset="-122"/>
              </a:rPr>
              <a:t>定期的、あるいは日々の作業にかかる都度</a:t>
            </a:r>
            <a:endParaRPr lang="ja-JP" altLang="en-US" b="1" dirty="0">
              <a:latin typeface="微软雅黑" panose="020B0503020204020204" charset="-122"/>
              <a:ea typeface="微软雅黑" panose="020B0503020204020204" charset="-122"/>
            </a:endParaRPr>
          </a:p>
        </p:txBody>
      </p:sp>
      <p:sp>
        <p:nvSpPr>
          <p:cNvPr id="15369" name="Text Box 10"/>
          <p:cNvSpPr txBox="1"/>
          <p:nvPr/>
        </p:nvSpPr>
        <p:spPr>
          <a:xfrm>
            <a:off x="6172200" y="1752600"/>
            <a:ext cx="3048000" cy="644525"/>
          </a:xfrm>
          <a:prstGeom prst="rect">
            <a:avLst/>
          </a:prstGeom>
          <a:noFill/>
          <a:ln w="9525">
            <a:noFill/>
          </a:ln>
        </p:spPr>
        <p:txBody>
          <a:bodyPr anchor="t" anchorCtr="0">
            <a:spAutoFit/>
          </a:bodyPr>
          <a:p>
            <a:pPr>
              <a:spcBef>
                <a:spcPct val="50000"/>
              </a:spcBef>
            </a:pPr>
            <a:r>
              <a:rPr lang="ja-JP" altLang="en-US" b="1" dirty="0">
                <a:latin typeface="微软雅黑" panose="020B0503020204020204" charset="-122"/>
                <a:ea typeface="微软雅黑" panose="020B0503020204020204" charset="-122"/>
              </a:rPr>
              <a:t>定期的に、あるいは設備の新設、改造、作業方法変更時</a:t>
            </a:r>
            <a:endParaRPr lang="ja-JP" altLang="en-US" b="1" dirty="0">
              <a:latin typeface="微软雅黑" panose="020B0503020204020204" charset="-122"/>
              <a:ea typeface="微软雅黑" panose="020B0503020204020204" charset="-122"/>
            </a:endParaRPr>
          </a:p>
        </p:txBody>
      </p:sp>
      <p:sp>
        <p:nvSpPr>
          <p:cNvPr id="15370" name="Rectangle 11"/>
          <p:cNvSpPr/>
          <p:nvPr/>
        </p:nvSpPr>
        <p:spPr>
          <a:xfrm>
            <a:off x="2819400" y="3048000"/>
            <a:ext cx="3276600" cy="10668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71" name="Rectangle 12"/>
          <p:cNvSpPr/>
          <p:nvPr/>
        </p:nvSpPr>
        <p:spPr>
          <a:xfrm>
            <a:off x="6096000" y="3048000"/>
            <a:ext cx="3124200" cy="10668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72" name="Text Box 13"/>
          <p:cNvSpPr txBox="1"/>
          <p:nvPr/>
        </p:nvSpPr>
        <p:spPr>
          <a:xfrm>
            <a:off x="2819400" y="3124200"/>
            <a:ext cx="3276600" cy="644525"/>
          </a:xfrm>
          <a:prstGeom prst="rect">
            <a:avLst/>
          </a:prstGeom>
          <a:noFill/>
          <a:ln w="9525">
            <a:noFill/>
          </a:ln>
        </p:spPr>
        <p:txBody>
          <a:bodyPr anchor="t" anchorCtr="0">
            <a:spAutoFit/>
          </a:bodyPr>
          <a:p>
            <a:pPr>
              <a:spcBef>
                <a:spcPct val="50000"/>
              </a:spcBef>
            </a:pPr>
            <a:r>
              <a:rPr lang="ja-JP" altLang="en-US" b="1" dirty="0">
                <a:latin typeface="微软雅黑" panose="020B0503020204020204" charset="-122"/>
                <a:ea typeface="微软雅黑" panose="020B0503020204020204" charset="-122"/>
              </a:rPr>
              <a:t>直面する作業にひそむ危険を予知し</a:t>
            </a:r>
            <a:endParaRPr lang="ja-JP" altLang="en-US" b="1" dirty="0">
              <a:latin typeface="微软雅黑" panose="020B0503020204020204" charset="-122"/>
              <a:ea typeface="微软雅黑" panose="020B0503020204020204" charset="-122"/>
            </a:endParaRPr>
          </a:p>
        </p:txBody>
      </p:sp>
      <p:sp>
        <p:nvSpPr>
          <p:cNvPr id="15373" name="Text Box 14"/>
          <p:cNvSpPr txBox="1"/>
          <p:nvPr/>
        </p:nvSpPr>
        <p:spPr>
          <a:xfrm>
            <a:off x="6172200" y="3048000"/>
            <a:ext cx="2971800" cy="644525"/>
          </a:xfrm>
          <a:prstGeom prst="rect">
            <a:avLst/>
          </a:prstGeom>
          <a:noFill/>
          <a:ln w="9525">
            <a:noFill/>
          </a:ln>
        </p:spPr>
        <p:txBody>
          <a:bodyPr anchor="t" anchorCtr="0">
            <a:spAutoFit/>
          </a:bodyPr>
          <a:p>
            <a:pPr>
              <a:spcBef>
                <a:spcPct val="50000"/>
              </a:spcBef>
            </a:pPr>
            <a:r>
              <a:rPr lang="ja-JP" altLang="en-US" b="1" dirty="0">
                <a:latin typeface="微软雅黑" panose="020B0503020204020204" charset="-122"/>
                <a:ea typeface="微软雅黑" panose="020B0503020204020204" charset="-122"/>
              </a:rPr>
              <a:t>計画的、網羅的にリスクを洗い出し</a:t>
            </a:r>
            <a:endParaRPr lang="ja-JP" altLang="en-US" b="1" dirty="0">
              <a:latin typeface="微软雅黑" panose="020B0503020204020204" charset="-122"/>
              <a:ea typeface="微软雅黑" panose="020B0503020204020204" charset="-122"/>
            </a:endParaRPr>
          </a:p>
        </p:txBody>
      </p:sp>
      <p:sp>
        <p:nvSpPr>
          <p:cNvPr id="15374" name="Rectangle 15"/>
          <p:cNvSpPr/>
          <p:nvPr/>
        </p:nvSpPr>
        <p:spPr>
          <a:xfrm>
            <a:off x="2819400" y="4114800"/>
            <a:ext cx="3276600" cy="16002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75" name="Rectangle 16"/>
          <p:cNvSpPr/>
          <p:nvPr/>
        </p:nvSpPr>
        <p:spPr>
          <a:xfrm>
            <a:off x="6096000" y="4114800"/>
            <a:ext cx="3124200" cy="16002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76" name="Text Box 17"/>
          <p:cNvSpPr txBox="1"/>
          <p:nvPr/>
        </p:nvSpPr>
        <p:spPr>
          <a:xfrm>
            <a:off x="2895600" y="4191000"/>
            <a:ext cx="3200400" cy="644525"/>
          </a:xfrm>
          <a:prstGeom prst="rect">
            <a:avLst/>
          </a:prstGeom>
          <a:noFill/>
          <a:ln w="9525">
            <a:noFill/>
          </a:ln>
        </p:spPr>
        <p:txBody>
          <a:bodyPr anchor="t" anchorCtr="0">
            <a:spAutoFit/>
          </a:bodyPr>
          <a:p>
            <a:pPr>
              <a:spcBef>
                <a:spcPct val="50000"/>
              </a:spcBef>
            </a:pPr>
            <a:r>
              <a:rPr lang="ja-JP" altLang="en-US" b="1" dirty="0">
                <a:latin typeface="微软雅黑" panose="020B0503020204020204" charset="-122"/>
                <a:ea typeface="微软雅黑" panose="020B0503020204020204" charset="-122"/>
              </a:rPr>
              <a:t>当面の現場レベルの対策をたて実行する</a:t>
            </a:r>
            <a:endParaRPr lang="ja-JP" altLang="en-US" b="1" dirty="0">
              <a:latin typeface="微软雅黑" panose="020B0503020204020204" charset="-122"/>
              <a:ea typeface="微软雅黑" panose="020B0503020204020204" charset="-122"/>
            </a:endParaRPr>
          </a:p>
        </p:txBody>
      </p:sp>
      <p:sp>
        <p:nvSpPr>
          <p:cNvPr id="15377" name="Text Box 18"/>
          <p:cNvSpPr txBox="1"/>
          <p:nvPr/>
        </p:nvSpPr>
        <p:spPr>
          <a:xfrm>
            <a:off x="6172200" y="4191000"/>
            <a:ext cx="2667000" cy="922338"/>
          </a:xfrm>
          <a:prstGeom prst="rect">
            <a:avLst/>
          </a:prstGeom>
          <a:solidFill>
            <a:srgbClr val="00FFFF"/>
          </a:solidFill>
          <a:ln w="9525">
            <a:noFill/>
          </a:ln>
        </p:spPr>
        <p:txBody>
          <a:bodyPr anchor="t" anchorCtr="0">
            <a:spAutoFit/>
          </a:bodyPr>
          <a:p>
            <a:pPr>
              <a:spcBef>
                <a:spcPct val="50000"/>
              </a:spcBef>
            </a:pPr>
            <a:r>
              <a:rPr lang="ja-JP" altLang="en-US" b="1" dirty="0">
                <a:latin typeface="微软雅黑" panose="020B0503020204020204" charset="-122"/>
                <a:ea typeface="微软雅黑" panose="020B0503020204020204" charset="-122"/>
              </a:rPr>
              <a:t>設備改善や作業方法の見直しを行いリスクの低減を図る</a:t>
            </a:r>
            <a:endParaRPr lang="ja-JP" altLang="en-US" b="1" dirty="0">
              <a:latin typeface="微软雅黑" panose="020B0503020204020204" charset="-122"/>
              <a:ea typeface="微软雅黑" panose="020B0503020204020204" charset="-122"/>
            </a:endParaRPr>
          </a:p>
        </p:txBody>
      </p:sp>
      <p:sp>
        <p:nvSpPr>
          <p:cNvPr id="15378" name="Rectangle 19"/>
          <p:cNvSpPr/>
          <p:nvPr/>
        </p:nvSpPr>
        <p:spPr>
          <a:xfrm>
            <a:off x="2819400" y="5715000"/>
            <a:ext cx="3276600" cy="838200"/>
          </a:xfrm>
          <a:prstGeom prst="rect">
            <a:avLst/>
          </a:prstGeom>
          <a:solidFill>
            <a:srgbClr val="99FFCC"/>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79" name="Rectangle 20"/>
          <p:cNvSpPr/>
          <p:nvPr/>
        </p:nvSpPr>
        <p:spPr>
          <a:xfrm>
            <a:off x="6096000" y="5715000"/>
            <a:ext cx="3124200" cy="83820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5380" name="Text Box 21"/>
          <p:cNvSpPr txBox="1"/>
          <p:nvPr/>
        </p:nvSpPr>
        <p:spPr>
          <a:xfrm>
            <a:off x="3200400" y="5867400"/>
            <a:ext cx="2514600" cy="368300"/>
          </a:xfrm>
          <a:prstGeom prst="rect">
            <a:avLst/>
          </a:prstGeom>
          <a:noFill/>
          <a:ln w="9525">
            <a:noFill/>
          </a:ln>
        </p:spPr>
        <p:txBody>
          <a:bodyPr anchor="t" anchorCtr="0">
            <a:spAutoFit/>
          </a:bodyPr>
          <a:p>
            <a:pPr algn="ctr">
              <a:spcBef>
                <a:spcPct val="50000"/>
              </a:spcBef>
            </a:pPr>
            <a:r>
              <a:rPr lang="ja-JP" altLang="en-US" b="1" dirty="0">
                <a:latin typeface="微软雅黑" panose="020B0503020204020204" charset="-122"/>
                <a:ea typeface="微软雅黑" panose="020B0503020204020204" charset="-122"/>
              </a:rPr>
              <a:t>職場自主活動</a:t>
            </a:r>
            <a:endParaRPr lang="ja-JP" altLang="en-US" b="1" dirty="0">
              <a:latin typeface="微软雅黑" panose="020B0503020204020204" charset="-122"/>
              <a:ea typeface="微软雅黑" panose="020B0503020204020204" charset="-122"/>
            </a:endParaRPr>
          </a:p>
        </p:txBody>
      </p:sp>
      <p:sp>
        <p:nvSpPr>
          <p:cNvPr id="15381" name="Text Box 22"/>
          <p:cNvSpPr txBox="1"/>
          <p:nvPr/>
        </p:nvSpPr>
        <p:spPr>
          <a:xfrm>
            <a:off x="6400800" y="5867400"/>
            <a:ext cx="2438400" cy="368300"/>
          </a:xfrm>
          <a:prstGeom prst="rect">
            <a:avLst/>
          </a:prstGeom>
          <a:noFill/>
          <a:ln w="9525">
            <a:noFill/>
          </a:ln>
        </p:spPr>
        <p:txBody>
          <a:bodyPr anchor="t" anchorCtr="0">
            <a:spAutoFit/>
          </a:bodyPr>
          <a:p>
            <a:pPr algn="ctr">
              <a:spcBef>
                <a:spcPct val="50000"/>
              </a:spcBef>
            </a:pPr>
            <a:r>
              <a:rPr lang="ja-JP" altLang="en-US" b="1" dirty="0">
                <a:latin typeface="微软雅黑" panose="020B0503020204020204" charset="-122"/>
                <a:ea typeface="微软雅黑" panose="020B0503020204020204" charset="-122"/>
              </a:rPr>
              <a:t>管理活動</a:t>
            </a:r>
            <a:endParaRPr lang="ja-JP" altLang="en-US" b="1" dirty="0">
              <a:latin typeface="微软雅黑" panose="020B0503020204020204" charset="-122"/>
              <a:ea typeface="微软雅黑" panose="020B0503020204020204" charset="-122"/>
            </a:endParaRPr>
          </a:p>
        </p:txBody>
      </p:sp>
      <p:sp>
        <p:nvSpPr>
          <p:cNvPr id="15382" name="Text Box 9"/>
          <p:cNvSpPr txBox="1"/>
          <p:nvPr/>
        </p:nvSpPr>
        <p:spPr>
          <a:xfrm>
            <a:off x="2971800" y="2528888"/>
            <a:ext cx="3048000" cy="368300"/>
          </a:xfrm>
          <a:prstGeom prst="rect">
            <a:avLst/>
          </a:prstGeom>
          <a:noFill/>
          <a:ln w="9525">
            <a:noFill/>
          </a:ln>
        </p:spPr>
        <p:txBody>
          <a:bodyPr anchor="t" anchorCtr="0">
            <a:spAutoFit/>
          </a:bodyPr>
          <a:p>
            <a:pPr>
              <a:spcBef>
                <a:spcPct val="50000"/>
              </a:spcBef>
            </a:pPr>
            <a:r>
              <a:rPr lang="zh-CN" altLang="en-US" b="1" dirty="0">
                <a:solidFill>
                  <a:schemeClr val="accent2"/>
                </a:solidFill>
                <a:latin typeface="微软雅黑" panose="020B0503020204020204" charset="-122"/>
                <a:ea typeface="微软雅黑" panose="020B0503020204020204" charset="-122"/>
              </a:rPr>
              <a:t>进行定期的或日常作业时</a:t>
            </a:r>
            <a:endParaRPr lang="zh-CN" altLang="en-US" b="1" dirty="0">
              <a:solidFill>
                <a:schemeClr val="accent2"/>
              </a:solidFill>
              <a:latin typeface="微软雅黑" panose="020B0503020204020204" charset="-122"/>
              <a:ea typeface="微软雅黑" panose="020B0503020204020204" charset="-122"/>
            </a:endParaRPr>
          </a:p>
        </p:txBody>
      </p:sp>
      <p:sp>
        <p:nvSpPr>
          <p:cNvPr id="15383" name="Text Box 9"/>
          <p:cNvSpPr txBox="1"/>
          <p:nvPr/>
        </p:nvSpPr>
        <p:spPr>
          <a:xfrm>
            <a:off x="4343400" y="609600"/>
            <a:ext cx="3657600" cy="460375"/>
          </a:xfrm>
          <a:prstGeom prst="rect">
            <a:avLst/>
          </a:prstGeom>
          <a:noFill/>
          <a:ln w="9525">
            <a:noFill/>
          </a:ln>
        </p:spPr>
        <p:txBody>
          <a:bodyPr anchor="t" anchorCtr="0">
            <a:spAutoFit/>
          </a:bodyPr>
          <a:p>
            <a:pPr>
              <a:spcBef>
                <a:spcPct val="50000"/>
              </a:spcBef>
            </a:pPr>
            <a:r>
              <a:rPr lang="en-US" altLang="zh-CN" sz="2400" b="1" dirty="0">
                <a:solidFill>
                  <a:schemeClr val="accent2"/>
                </a:solidFill>
                <a:latin typeface="微软雅黑" panose="020B0503020204020204" charset="-122"/>
                <a:ea typeface="微软雅黑" panose="020B0503020204020204" charset="-122"/>
              </a:rPr>
              <a:t>KYT</a:t>
            </a:r>
            <a:r>
              <a:rPr lang="zh-CN" altLang="en-US" sz="2400" b="1" dirty="0">
                <a:solidFill>
                  <a:schemeClr val="accent2"/>
                </a:solidFill>
                <a:latin typeface="微软雅黑" panose="020B0503020204020204" charset="-122"/>
                <a:ea typeface="微软雅黑" panose="020B0503020204020204" charset="-122"/>
              </a:rPr>
              <a:t>与风险评估的关系</a:t>
            </a:r>
            <a:endParaRPr lang="zh-CN" altLang="en-US" sz="2400" b="1" dirty="0">
              <a:solidFill>
                <a:schemeClr val="accent2"/>
              </a:solidFill>
              <a:latin typeface="微软雅黑" panose="020B0503020204020204" charset="-122"/>
              <a:ea typeface="微软雅黑" panose="020B0503020204020204" charset="-122"/>
            </a:endParaRPr>
          </a:p>
        </p:txBody>
      </p:sp>
      <p:sp>
        <p:nvSpPr>
          <p:cNvPr id="15384" name="Text Box 9"/>
          <p:cNvSpPr txBox="1"/>
          <p:nvPr/>
        </p:nvSpPr>
        <p:spPr>
          <a:xfrm>
            <a:off x="2971800" y="3657600"/>
            <a:ext cx="3048000" cy="368300"/>
          </a:xfrm>
          <a:prstGeom prst="rect">
            <a:avLst/>
          </a:prstGeom>
          <a:noFill/>
          <a:ln w="9525">
            <a:noFill/>
          </a:ln>
        </p:spPr>
        <p:txBody>
          <a:bodyPr anchor="t" anchorCtr="0">
            <a:spAutoFit/>
          </a:bodyPr>
          <a:p>
            <a:pPr>
              <a:spcBef>
                <a:spcPct val="50000"/>
              </a:spcBef>
            </a:pPr>
            <a:r>
              <a:rPr lang="zh-CN" altLang="en-US" b="1" dirty="0">
                <a:solidFill>
                  <a:schemeClr val="accent2"/>
                </a:solidFill>
                <a:latin typeface="微软雅黑" panose="020B0503020204020204" charset="-122"/>
                <a:ea typeface="微软雅黑" panose="020B0503020204020204" charset="-122"/>
              </a:rPr>
              <a:t>进行定期的或日常作业时</a:t>
            </a:r>
            <a:endParaRPr lang="zh-CN" altLang="en-US" b="1" dirty="0">
              <a:solidFill>
                <a:schemeClr val="accent2"/>
              </a:solidFill>
              <a:latin typeface="微软雅黑" panose="020B0503020204020204" charset="-122"/>
              <a:ea typeface="微软雅黑" panose="020B0503020204020204" charset="-122"/>
            </a:endParaRPr>
          </a:p>
        </p:txBody>
      </p:sp>
      <p:sp>
        <p:nvSpPr>
          <p:cNvPr id="15385" name="Text Box 9"/>
          <p:cNvSpPr txBox="1"/>
          <p:nvPr/>
        </p:nvSpPr>
        <p:spPr>
          <a:xfrm>
            <a:off x="3048000" y="5029200"/>
            <a:ext cx="3048000" cy="644525"/>
          </a:xfrm>
          <a:prstGeom prst="rect">
            <a:avLst/>
          </a:prstGeom>
          <a:noFill/>
          <a:ln w="9525">
            <a:noFill/>
          </a:ln>
        </p:spPr>
        <p:txBody>
          <a:bodyPr anchor="t" anchorCtr="0">
            <a:spAutoFit/>
          </a:bodyPr>
          <a:p>
            <a:pPr>
              <a:spcBef>
                <a:spcPct val="50000"/>
              </a:spcBef>
            </a:pPr>
            <a:r>
              <a:rPr lang="zh-CN" altLang="en-US" b="1" dirty="0">
                <a:solidFill>
                  <a:schemeClr val="accent2"/>
                </a:solidFill>
                <a:latin typeface="微软雅黑" panose="020B0503020204020204" charset="-122"/>
                <a:ea typeface="微软雅黑" panose="020B0503020204020204" charset="-122"/>
              </a:rPr>
              <a:t>预知要进行的作业里潜在的危险</a:t>
            </a:r>
            <a:endParaRPr lang="zh-CN" altLang="en-US" b="1" dirty="0">
              <a:solidFill>
                <a:schemeClr val="accent2"/>
              </a:solidFill>
              <a:latin typeface="微软雅黑" panose="020B0503020204020204" charset="-122"/>
              <a:ea typeface="微软雅黑" panose="020B0503020204020204" charset="-122"/>
            </a:endParaRPr>
          </a:p>
        </p:txBody>
      </p:sp>
      <p:sp>
        <p:nvSpPr>
          <p:cNvPr id="15386" name="Text Box 9"/>
          <p:cNvSpPr txBox="1"/>
          <p:nvPr/>
        </p:nvSpPr>
        <p:spPr>
          <a:xfrm>
            <a:off x="6096000" y="2406650"/>
            <a:ext cx="3048000" cy="644525"/>
          </a:xfrm>
          <a:prstGeom prst="rect">
            <a:avLst/>
          </a:prstGeom>
          <a:noFill/>
          <a:ln w="9525">
            <a:noFill/>
          </a:ln>
        </p:spPr>
        <p:txBody>
          <a:bodyPr anchor="t" anchorCtr="0">
            <a:spAutoFit/>
          </a:bodyPr>
          <a:p>
            <a:pPr>
              <a:spcBef>
                <a:spcPct val="50000"/>
              </a:spcBef>
            </a:pPr>
            <a:r>
              <a:rPr lang="zh-CN" altLang="en-US" b="1" dirty="0">
                <a:solidFill>
                  <a:schemeClr val="accent2"/>
                </a:solidFill>
                <a:latin typeface="微软雅黑" panose="020B0503020204020204" charset="-122"/>
                <a:ea typeface="微软雅黑" panose="020B0503020204020204" charset="-122"/>
              </a:rPr>
              <a:t>定期的或者设备新设、改  造、变更作业方法时</a:t>
            </a:r>
            <a:endParaRPr lang="zh-CN" altLang="en-US" b="1" dirty="0">
              <a:solidFill>
                <a:schemeClr val="accent2"/>
              </a:solidFill>
              <a:latin typeface="微软雅黑" panose="020B0503020204020204" charset="-122"/>
              <a:ea typeface="微软雅黑" panose="020B0503020204020204" charset="-122"/>
            </a:endParaRPr>
          </a:p>
        </p:txBody>
      </p:sp>
      <p:sp>
        <p:nvSpPr>
          <p:cNvPr id="15387" name="Text Box 9"/>
          <p:cNvSpPr txBox="1"/>
          <p:nvPr/>
        </p:nvSpPr>
        <p:spPr>
          <a:xfrm>
            <a:off x="6096000" y="3549650"/>
            <a:ext cx="3048000" cy="644525"/>
          </a:xfrm>
          <a:prstGeom prst="rect">
            <a:avLst/>
          </a:prstGeom>
          <a:noFill/>
          <a:ln w="9525">
            <a:noFill/>
          </a:ln>
        </p:spPr>
        <p:txBody>
          <a:bodyPr anchor="t" anchorCtr="0">
            <a:spAutoFit/>
          </a:bodyPr>
          <a:p>
            <a:pPr>
              <a:spcBef>
                <a:spcPct val="50000"/>
              </a:spcBef>
            </a:pPr>
            <a:r>
              <a:rPr lang="zh-CN" altLang="en-US" b="1" dirty="0">
                <a:solidFill>
                  <a:schemeClr val="accent2"/>
                </a:solidFill>
                <a:latin typeface="微软雅黑" panose="020B0503020204020204" charset="-122"/>
                <a:ea typeface="微软雅黑" panose="020B0503020204020204" charset="-122"/>
              </a:rPr>
              <a:t>有计划地网罗式地把风险找出来</a:t>
            </a:r>
            <a:endParaRPr lang="zh-CN" altLang="en-US" b="1" dirty="0">
              <a:solidFill>
                <a:schemeClr val="accent2"/>
              </a:solidFill>
              <a:latin typeface="微软雅黑" panose="020B0503020204020204" charset="-122"/>
              <a:ea typeface="微软雅黑" panose="020B0503020204020204" charset="-122"/>
            </a:endParaRPr>
          </a:p>
        </p:txBody>
      </p:sp>
      <p:sp>
        <p:nvSpPr>
          <p:cNvPr id="15388" name="Text Box 9"/>
          <p:cNvSpPr txBox="1"/>
          <p:nvPr/>
        </p:nvSpPr>
        <p:spPr>
          <a:xfrm>
            <a:off x="6172200" y="5029200"/>
            <a:ext cx="3048000" cy="644525"/>
          </a:xfrm>
          <a:prstGeom prst="rect">
            <a:avLst/>
          </a:prstGeom>
          <a:noFill/>
          <a:ln w="9525">
            <a:noFill/>
          </a:ln>
        </p:spPr>
        <p:txBody>
          <a:bodyPr anchor="t" anchorCtr="0">
            <a:spAutoFit/>
          </a:bodyPr>
          <a:p>
            <a:pPr>
              <a:spcBef>
                <a:spcPct val="50000"/>
              </a:spcBef>
            </a:pPr>
            <a:r>
              <a:rPr lang="zh-CN" altLang="en-US" b="1" dirty="0">
                <a:solidFill>
                  <a:schemeClr val="accent2"/>
                </a:solidFill>
                <a:latin typeface="微软雅黑" panose="020B0503020204020204" charset="-122"/>
                <a:ea typeface="微软雅黑" panose="020B0503020204020204" charset="-122"/>
              </a:rPr>
              <a:t>通过改造设备重新检讨作业方法，从而降低风险</a:t>
            </a:r>
            <a:endParaRPr lang="zh-CN" altLang="en-US" b="1" dirty="0">
              <a:solidFill>
                <a:schemeClr val="accent2"/>
              </a:solidFill>
              <a:latin typeface="微软雅黑" panose="020B0503020204020204" charset="-122"/>
              <a:ea typeface="微软雅黑" panose="020B0503020204020204" charset="-122"/>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5" name="スライド番号プレースホルダ 5"/>
          <p:cNvSpPr txBox="1">
            <a:spLocks noGrp="1"/>
          </p:cNvSpPr>
          <p:nvPr/>
        </p:nvSpPr>
        <p:spPr>
          <a:xfrm>
            <a:off x="9753600" y="6473825"/>
            <a:ext cx="758825" cy="247650"/>
          </a:xfrm>
          <a:prstGeom prst="rect">
            <a:avLst/>
          </a:prstGeom>
          <a:noFill/>
          <a:ln w="9525">
            <a:noFill/>
          </a:ln>
        </p:spPr>
        <p:txBody>
          <a:bodyPr anchor="t" anchorCtr="0"/>
          <a:p>
            <a:pPr algn="r"/>
            <a:fld id="{9A0DB2DC-4C9A-4742-B13C-FB6460FD3503}" type="slidenum">
              <a:rPr lang="en-US" altLang="ja-JP" sz="1200" dirty="0">
                <a:solidFill>
                  <a:srgbClr val="4471A6"/>
                </a:solidFill>
                <a:latin typeface="微软雅黑" panose="020B0503020204020204" charset="-122"/>
                <a:ea typeface="微软雅黑" panose="020B0503020204020204" charset="-122"/>
              </a:rPr>
            </a:fld>
            <a:endParaRPr lang="en-US" altLang="ja-JP" sz="1200" dirty="0">
              <a:solidFill>
                <a:srgbClr val="4471A6"/>
              </a:solidFill>
              <a:latin typeface="微软雅黑" panose="020B0503020204020204" charset="-122"/>
              <a:ea typeface="微软雅黑" panose="020B0503020204020204" charset="-122"/>
            </a:endParaRPr>
          </a:p>
        </p:txBody>
      </p:sp>
      <p:graphicFrame>
        <p:nvGraphicFramePr>
          <p:cNvPr id="18502" name="Group 70"/>
          <p:cNvGraphicFramePr>
            <a:graphicFrameLocks noGrp="1"/>
          </p:cNvGraphicFramePr>
          <p:nvPr>
            <p:ph idx="1"/>
          </p:nvPr>
        </p:nvGraphicFramePr>
        <p:xfrm>
          <a:off x="1752600" y="1136650"/>
          <a:ext cx="8374063" cy="5505450"/>
        </p:xfrm>
        <a:graphic>
          <a:graphicData uri="http://schemas.openxmlformats.org/drawingml/2006/table">
            <a:tbl>
              <a:tblPr/>
              <a:tblGrid>
                <a:gridCol w="1109980"/>
                <a:gridCol w="3663315"/>
                <a:gridCol w="3600450"/>
              </a:tblGrid>
              <a:tr h="4876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ja-JP" altLang="ja-JP"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0" marR="0" marT="0" marB="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风险评估</a:t>
                      </a:r>
                      <a:endParaRPr kumimoji="0" lang="ja-JP"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0" marR="0" marT="0" marB="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20000"/>
                        </a:spcBef>
                        <a:spcAft>
                          <a:spcPct val="0"/>
                        </a:spcAft>
                        <a:buClrTx/>
                        <a:buSzTx/>
                        <a:buFontTx/>
                        <a:buNone/>
                      </a:pPr>
                      <a:r>
                        <a:rPr kumimoji="0" lang="en-US" altLang="ja-JP" sz="3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KY</a:t>
                      </a:r>
                      <a:r>
                        <a:rPr kumimoji="0" lang="zh-CN"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活动</a:t>
                      </a:r>
                      <a:endParaRPr kumimoji="0" lang="ja-JP" altLang="en-US" sz="32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0" marR="0" marT="0" marB="0"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r>
              <a:tr h="9448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什么时候</a:t>
                      </a:r>
                      <a:endParaRPr kumimoji="0" lang="ja-JP"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・毎年</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制定</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安全</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卫生计划之前</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en-US" altLang="zh-CN"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1</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年１～２</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次</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・毎</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天或每次操作</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448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谁来做</a:t>
                      </a:r>
                      <a:endParaRPr kumimoji="0" lang="ja-JP"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操作者</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监督者</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、管理者、</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工作人员</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操作者</a:t>
                      </a: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监督者</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94488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做什么</a:t>
                      </a:r>
                      <a:endParaRPr kumimoji="0" lang="ja-JP"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主要从设备上采取措施</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主要从行动上采取措施</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1264285">
                <a:tc rowSpan="3">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怎么做</a:t>
                      </a:r>
                      <a:endParaRPr kumimoji="0" lang="ja-JP" altLang="en-US" sz="28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一边回忆操作一边做</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按照操作程序来做</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一边确认操作方法一边做</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缩小对象和措施的范围</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9740">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充分讨论</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当机立断</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FFCC"/>
                    </a:solidFill>
                  </a:tcPr>
                </a:tc>
              </a:tr>
              <a:tr h="459740">
                <a:tc vMerge="1">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多数情况下需要数据化</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marL="742950" indent="-285750">
                        <a:spcBef>
                          <a:spcPct val="20000"/>
                        </a:spcBef>
                        <a:defRPr sz="2400">
                          <a:solidFill>
                            <a:schemeClr val="tx1"/>
                          </a:solidFill>
                          <a:latin typeface="Arial" panose="020B0604020202020204" pitchFamily="34" charset="0"/>
                          <a:ea typeface="宋体" panose="02010600030101010101" pitchFamily="2" charset="-122"/>
                        </a:defRPr>
                      </a:lvl2pPr>
                      <a:lvl3pPr marL="1143000" indent="-228600">
                        <a:spcBef>
                          <a:spcPct val="20000"/>
                        </a:spcBef>
                        <a:defRPr sz="2000">
                          <a:solidFill>
                            <a:schemeClr val="tx1"/>
                          </a:solidFill>
                          <a:latin typeface="Arial" panose="020B0604020202020204" pitchFamily="34" charset="0"/>
                          <a:ea typeface="宋体" panose="02010600030101010101" pitchFamily="2" charset="-122"/>
                        </a:defRPr>
                      </a:lvl3pPr>
                      <a:lvl4pPr marL="1600200" indent="-228600">
                        <a:spcBef>
                          <a:spcPct val="20000"/>
                        </a:spcBef>
                        <a:defRPr>
                          <a:solidFill>
                            <a:schemeClr val="tx1"/>
                          </a:solidFill>
                          <a:latin typeface="Arial" panose="020B0604020202020204" pitchFamily="34" charset="0"/>
                          <a:ea typeface="宋体" panose="02010600030101010101" pitchFamily="2" charset="-122"/>
                        </a:defRPr>
                      </a:lvl4pPr>
                      <a:lvl5pPr marL="2057400" indent="-228600">
                        <a:spcBef>
                          <a:spcPct val="20000"/>
                        </a:spcBef>
                        <a:defRPr>
                          <a:solidFill>
                            <a:schemeClr val="tx1"/>
                          </a:solidFill>
                          <a:latin typeface="Arial" panose="020B0604020202020204" pitchFamily="34" charset="0"/>
                          <a:ea typeface="宋体" panose="02010600030101010101" pitchFamily="2" charset="-122"/>
                        </a:defRPr>
                      </a:lvl5pPr>
                      <a:lvl6pPr marL="25146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a:t>
                      </a:r>
                      <a:r>
                        <a:rPr kumimoji="0" lang="zh-CN"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不采取数据化的方式</a:t>
                      </a:r>
                      <a:endParaRPr kumimoji="0" lang="ja-JP" altLang="en-US" sz="2400" b="1"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marL="90000" marR="900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CC"/>
                    </a:solidFill>
                  </a:tcPr>
                </a:tc>
              </a:tr>
            </a:tbl>
          </a:graphicData>
        </a:graphic>
      </p:graphicFrame>
      <p:sp>
        <p:nvSpPr>
          <p:cNvPr id="1224706" name="AutoShape 2"/>
          <p:cNvSpPr>
            <a:spLocks noChangeArrowheads="1"/>
          </p:cNvSpPr>
          <p:nvPr/>
        </p:nvSpPr>
        <p:spPr bwMode="auto">
          <a:xfrm>
            <a:off x="1676400" y="228600"/>
            <a:ext cx="8839200" cy="609600"/>
          </a:xfrm>
          <a:prstGeom prst="roundRect">
            <a:avLst>
              <a:gd name="adj" fmla="val 16667"/>
            </a:avLst>
          </a:prstGeom>
          <a:solidFill>
            <a:srgbClr val="CCFFFF"/>
          </a:solidFill>
          <a:ln w="9525">
            <a:solidFill>
              <a:schemeClr val="tx1"/>
            </a:solidFill>
            <a:round/>
          </a:ln>
          <a:effectLst>
            <a:outerShdw dist="143684"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风险评估与</a:t>
            </a:r>
            <a:r>
              <a:rPr kumimoji="1" lang="en-US" altLang="ja-JP"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KY</a:t>
            </a:r>
            <a:r>
              <a:rPr kumimoji="1" lang="zh-CN" altLang="en-US"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活动的区别</a:t>
            </a:r>
            <a:endParaRPr kumimoji="1" lang="en-US" altLang="ja-JP"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p:sp>
        <p:nvSpPr>
          <p:cNvPr id="521218" name="Rectangle 2"/>
          <p:cNvSpPr>
            <a:spLocks noGrp="1" noChangeArrowheads="1"/>
          </p:cNvSpPr>
          <p:nvPr>
            <p:ph type="title" idx="4294967295"/>
          </p:nvPr>
        </p:nvSpPr>
        <p:spPr bwMode="auto">
          <a:xfrm>
            <a:off x="2209800" y="868363"/>
            <a:ext cx="7710488" cy="762000"/>
          </a:xfrm>
          <a:effectLst/>
          <a:scene3d>
            <a:camera prst="orthographicFront"/>
            <a:lightRig rig="balanced" dir="t"/>
          </a:scene3d>
          <a:sp3d prstMaterial="plastic"/>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normAutofit fontScale="90000"/>
          </a:bodyPr>
          <a:lstStyle/>
          <a:p>
            <a:pPr marL="0" marR="0" lvl="0" indent="0" algn="l" defTabSz="914400" rtl="0" eaLnBrk="0" fontAlgn="base" latinLnBrk="0" hangingPunct="0">
              <a:lnSpc>
                <a:spcPct val="100000"/>
              </a:lnSpc>
              <a:spcBef>
                <a:spcPct val="0"/>
              </a:spcBef>
              <a:spcAft>
                <a:spcPct val="0"/>
              </a:spcAft>
              <a:buClrTx/>
              <a:buSzTx/>
              <a:buFontTx/>
              <a:buNone/>
              <a:defRPr/>
            </a:pPr>
            <a:r>
              <a:rPr kumimoji="1" lang="ja-JP" altLang="en-US" sz="3600" b="1" i="0" u="none" strike="noStrike" kern="1200" cap="all" spc="0" normalizeH="0" baseline="0" noProof="0">
                <a:ln>
                  <a:noFill/>
                </a:ln>
                <a:solidFill>
                  <a:srgbClr val="0033CC"/>
                </a:solidFill>
                <a:effectLst>
                  <a:reflection blurRad="12700" stA="48000" endA="300" endPos="55000" dir="5400000" sy="-90000" algn="bl" rotWithShape="0"/>
                </a:effectLst>
                <a:uLnTx/>
                <a:uFillTx/>
                <a:latin typeface="+mj-lt"/>
                <a:ea typeface="+mj-ea"/>
              </a:rPr>
              <a:t>ＫＹＴとリスクアセスメントの進め方</a:t>
            </a:r>
            <a:endParaRPr kumimoji="1" lang="ja-JP" altLang="en-US" sz="3600" b="0" i="0" u="none" strike="noStrike" kern="1200" cap="all" spc="0" normalizeH="0" baseline="0" noProof="0">
              <a:ln>
                <a:noFill/>
              </a:ln>
              <a:solidFill>
                <a:srgbClr val="0033CC"/>
              </a:solidFill>
              <a:effectLst>
                <a:reflection blurRad="12700" stA="48000" endA="300" endPos="55000" dir="5400000" sy="-90000" algn="bl" rotWithShape="0"/>
              </a:effectLst>
              <a:uLnTx/>
              <a:uFillTx/>
              <a:latin typeface="+mj-lt"/>
              <a:ea typeface="+mj-ea"/>
            </a:endParaRPr>
          </a:p>
        </p:txBody>
      </p:sp>
      <p:sp>
        <p:nvSpPr>
          <p:cNvPr id="18434" name="Rectangle 3"/>
          <p:cNvSpPr/>
          <p:nvPr/>
        </p:nvSpPr>
        <p:spPr>
          <a:xfrm>
            <a:off x="2133600" y="1600200"/>
            <a:ext cx="3962400" cy="533400"/>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35" name="Rectangle 4"/>
          <p:cNvSpPr/>
          <p:nvPr/>
        </p:nvSpPr>
        <p:spPr>
          <a:xfrm>
            <a:off x="6096000" y="1600200"/>
            <a:ext cx="3962400" cy="53340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36" name="Rectangle 5"/>
          <p:cNvSpPr/>
          <p:nvPr/>
        </p:nvSpPr>
        <p:spPr>
          <a:xfrm>
            <a:off x="2133600" y="2133600"/>
            <a:ext cx="3962400" cy="838200"/>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37" name="Rectangle 6"/>
          <p:cNvSpPr/>
          <p:nvPr/>
        </p:nvSpPr>
        <p:spPr>
          <a:xfrm>
            <a:off x="6096000" y="2133600"/>
            <a:ext cx="3962400" cy="83820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38" name="Rectangle 7"/>
          <p:cNvSpPr/>
          <p:nvPr/>
        </p:nvSpPr>
        <p:spPr>
          <a:xfrm>
            <a:off x="2133600" y="2971800"/>
            <a:ext cx="3962400" cy="990600"/>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39" name="Rectangle 8"/>
          <p:cNvSpPr/>
          <p:nvPr/>
        </p:nvSpPr>
        <p:spPr>
          <a:xfrm>
            <a:off x="6096000" y="2971800"/>
            <a:ext cx="3962400" cy="99060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40" name="Rectangle 9"/>
          <p:cNvSpPr/>
          <p:nvPr/>
        </p:nvSpPr>
        <p:spPr>
          <a:xfrm>
            <a:off x="2133600" y="3962400"/>
            <a:ext cx="3962400" cy="1143000"/>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41" name="Rectangle 10"/>
          <p:cNvSpPr/>
          <p:nvPr/>
        </p:nvSpPr>
        <p:spPr>
          <a:xfrm>
            <a:off x="6096000" y="3962400"/>
            <a:ext cx="3962400" cy="114300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42" name="Rectangle 11"/>
          <p:cNvSpPr/>
          <p:nvPr/>
        </p:nvSpPr>
        <p:spPr>
          <a:xfrm>
            <a:off x="2133600" y="5105400"/>
            <a:ext cx="3962400" cy="1066800"/>
          </a:xfrm>
          <a:prstGeom prst="rect">
            <a:avLst/>
          </a:prstGeom>
          <a:no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43" name="Rectangle 12"/>
          <p:cNvSpPr/>
          <p:nvPr/>
        </p:nvSpPr>
        <p:spPr>
          <a:xfrm>
            <a:off x="6096000" y="5105400"/>
            <a:ext cx="3962400" cy="1066800"/>
          </a:xfrm>
          <a:prstGeom prst="rect">
            <a:avLst/>
          </a:prstGeom>
          <a:solidFill>
            <a:srgbClr val="CCFFFF"/>
          </a:solidFill>
          <a:ln w="9525" cap="flat" cmpd="sng">
            <a:solidFill>
              <a:schemeClr val="tx1"/>
            </a:solidFill>
            <a:prstDash val="solid"/>
            <a:miter/>
            <a:headEnd type="none" w="med" len="med"/>
            <a:tailEnd type="none" w="med" len="med"/>
          </a:ln>
        </p:spPr>
        <p:txBody>
          <a:bodyPr wrap="none" anchor="ctr" anchorCtr="0"/>
          <a:p>
            <a:endParaRPr lang="ja-JP" altLang="en-US" dirty="0">
              <a:latin typeface="微软雅黑" panose="020B0503020204020204" charset="-122"/>
              <a:ea typeface="微软雅黑" panose="020B0503020204020204" charset="-122"/>
            </a:endParaRPr>
          </a:p>
        </p:txBody>
      </p:sp>
      <p:sp>
        <p:nvSpPr>
          <p:cNvPr id="18444" name="Text Box 13"/>
          <p:cNvSpPr txBox="1"/>
          <p:nvPr/>
        </p:nvSpPr>
        <p:spPr>
          <a:xfrm>
            <a:off x="2286000" y="1676400"/>
            <a:ext cx="3657600" cy="368300"/>
          </a:xfrm>
          <a:prstGeom prst="rect">
            <a:avLst/>
          </a:prstGeom>
          <a:noFill/>
          <a:ln w="9525">
            <a:noFill/>
          </a:ln>
        </p:spPr>
        <p:txBody>
          <a:bodyPr anchor="t" anchorCtr="0">
            <a:spAutoFit/>
          </a:bodyPr>
          <a:p>
            <a:pPr algn="ctr" eaLnBrk="0" hangingPunct="0">
              <a:spcBef>
                <a:spcPct val="50000"/>
              </a:spcBef>
            </a:pPr>
            <a:r>
              <a:rPr lang="ja-JP" altLang="en-US" b="1" dirty="0">
                <a:latin typeface="微软雅黑" panose="020B0503020204020204" charset="-122"/>
                <a:ea typeface="微软雅黑" panose="020B0503020204020204" charset="-122"/>
              </a:rPr>
              <a:t>ＫＹＴの手順</a:t>
            </a:r>
            <a:endParaRPr lang="ja-JP" altLang="en-US" b="1" dirty="0">
              <a:latin typeface="微软雅黑" panose="020B0503020204020204" charset="-122"/>
              <a:ea typeface="微软雅黑" panose="020B0503020204020204" charset="-122"/>
            </a:endParaRPr>
          </a:p>
        </p:txBody>
      </p:sp>
      <p:sp>
        <p:nvSpPr>
          <p:cNvPr id="18445" name="Text Box 14"/>
          <p:cNvSpPr txBox="1"/>
          <p:nvPr/>
        </p:nvSpPr>
        <p:spPr>
          <a:xfrm>
            <a:off x="6248400" y="1676400"/>
            <a:ext cx="2971800" cy="368300"/>
          </a:xfrm>
          <a:prstGeom prst="rect">
            <a:avLst/>
          </a:prstGeom>
          <a:noFill/>
          <a:ln w="9525">
            <a:noFill/>
          </a:ln>
        </p:spPr>
        <p:txBody>
          <a:bodyPr anchor="t" anchorCtr="0">
            <a:spAutoFit/>
          </a:bodyPr>
          <a:p>
            <a:pPr eaLnBrk="0" hangingPunct="0">
              <a:spcBef>
                <a:spcPct val="50000"/>
              </a:spcBef>
            </a:pPr>
            <a:endParaRPr lang="ja-JP" altLang="ja-JP" dirty="0">
              <a:latin typeface="微软雅黑" panose="020B0503020204020204" charset="-122"/>
              <a:ea typeface="微软雅黑" panose="020B0503020204020204" charset="-122"/>
            </a:endParaRPr>
          </a:p>
        </p:txBody>
      </p:sp>
      <p:sp>
        <p:nvSpPr>
          <p:cNvPr id="18446" name="Text Box 15"/>
          <p:cNvSpPr txBox="1"/>
          <p:nvPr/>
        </p:nvSpPr>
        <p:spPr>
          <a:xfrm>
            <a:off x="6324600" y="1676400"/>
            <a:ext cx="3581400" cy="368300"/>
          </a:xfrm>
          <a:prstGeom prst="rect">
            <a:avLst/>
          </a:prstGeom>
          <a:noFill/>
          <a:ln w="9525">
            <a:noFill/>
          </a:ln>
        </p:spPr>
        <p:txBody>
          <a:bodyPr anchor="t" anchorCtr="0">
            <a:spAutoFit/>
          </a:bodyPr>
          <a:p>
            <a:pPr eaLnBrk="0" hangingPunct="0">
              <a:spcBef>
                <a:spcPct val="50000"/>
              </a:spcBef>
            </a:pPr>
            <a:r>
              <a:rPr lang="ja-JP" altLang="en-US" b="1" dirty="0">
                <a:latin typeface="微软雅黑" panose="020B0503020204020204" charset="-122"/>
                <a:ea typeface="微软雅黑" panose="020B0503020204020204" charset="-122"/>
              </a:rPr>
              <a:t>リスクアセスメントの手順</a:t>
            </a:r>
            <a:endParaRPr lang="ja-JP" altLang="en-US" b="1" dirty="0">
              <a:latin typeface="微软雅黑" panose="020B0503020204020204" charset="-122"/>
              <a:ea typeface="微软雅黑" panose="020B0503020204020204" charset="-122"/>
            </a:endParaRPr>
          </a:p>
        </p:txBody>
      </p:sp>
      <p:sp>
        <p:nvSpPr>
          <p:cNvPr id="18447" name="Text Box 16"/>
          <p:cNvSpPr txBox="1"/>
          <p:nvPr/>
        </p:nvSpPr>
        <p:spPr>
          <a:xfrm>
            <a:off x="2133600" y="2286000"/>
            <a:ext cx="3886200" cy="398463"/>
          </a:xfrm>
          <a:prstGeom prst="rect">
            <a:avLst/>
          </a:prstGeom>
          <a:noFill/>
          <a:ln w="9525">
            <a:noFill/>
          </a:ln>
        </p:spPr>
        <p:txBody>
          <a:bodyPr anchor="t" anchorCtr="0">
            <a:spAutoFit/>
          </a:bodyPr>
          <a:p>
            <a:pPr eaLnBrk="0" hangingPunct="0">
              <a:spcBef>
                <a:spcPct val="50000"/>
              </a:spcBef>
            </a:pPr>
            <a:r>
              <a:rPr lang="ja-JP" altLang="en-US" sz="2000" b="1" dirty="0">
                <a:latin typeface="微软雅黑" panose="020B0503020204020204" charset="-122"/>
                <a:ea typeface="微软雅黑" panose="020B0503020204020204" charset="-122"/>
              </a:rPr>
              <a:t>１Ｒ　どんな危険がひそんでいるか</a:t>
            </a:r>
            <a:endParaRPr lang="ja-JP" altLang="en-US" sz="2000" b="1" dirty="0">
              <a:latin typeface="微软雅黑" panose="020B0503020204020204" charset="-122"/>
              <a:ea typeface="微软雅黑" panose="020B0503020204020204" charset="-122"/>
            </a:endParaRPr>
          </a:p>
        </p:txBody>
      </p:sp>
      <p:sp>
        <p:nvSpPr>
          <p:cNvPr id="18448" name="Text Box 17"/>
          <p:cNvSpPr txBox="1"/>
          <p:nvPr/>
        </p:nvSpPr>
        <p:spPr>
          <a:xfrm>
            <a:off x="2209800" y="3048000"/>
            <a:ext cx="3810000" cy="860425"/>
          </a:xfrm>
          <a:prstGeom prst="rect">
            <a:avLst/>
          </a:prstGeom>
          <a:noFill/>
          <a:ln w="9525">
            <a:noFill/>
          </a:ln>
        </p:spPr>
        <p:txBody>
          <a:bodyPr anchor="t" anchorCtr="0">
            <a:spAutoFit/>
          </a:bodyPr>
          <a:p>
            <a:pPr eaLnBrk="0" hangingPunct="0">
              <a:spcBef>
                <a:spcPct val="50000"/>
              </a:spcBef>
            </a:pPr>
            <a:r>
              <a:rPr lang="ja-JP" altLang="en-US" sz="2000" b="1" dirty="0">
                <a:solidFill>
                  <a:srgbClr val="C0C0C0"/>
                </a:solidFill>
                <a:latin typeface="微软雅黑" panose="020B0503020204020204" charset="-122"/>
                <a:ea typeface="微软雅黑" panose="020B0503020204020204" charset="-122"/>
              </a:rPr>
              <a:t>２Ｒ　これが危険のポイントだ</a:t>
            </a:r>
            <a:endParaRPr lang="ja-JP" altLang="en-US" sz="2000" b="1" dirty="0">
              <a:solidFill>
                <a:srgbClr val="C0C0C0"/>
              </a:solidFill>
              <a:latin typeface="微软雅黑" panose="020B0503020204020204" charset="-122"/>
              <a:ea typeface="微软雅黑" panose="020B0503020204020204" charset="-122"/>
            </a:endParaRPr>
          </a:p>
          <a:p>
            <a:pPr eaLnBrk="0" hangingPunct="0">
              <a:spcBef>
                <a:spcPct val="50000"/>
              </a:spcBef>
            </a:pPr>
            <a:r>
              <a:rPr lang="ja-JP" altLang="en-US" sz="2000" b="1" dirty="0">
                <a:solidFill>
                  <a:srgbClr val="C0C0C0"/>
                </a:solidFill>
                <a:latin typeface="微软雅黑" panose="020B0503020204020204" charset="-122"/>
                <a:ea typeface="微软雅黑" panose="020B0503020204020204" charset="-122"/>
              </a:rPr>
              <a:t>　　　○　⇒　◎</a:t>
            </a:r>
            <a:endParaRPr lang="ja-JP" altLang="en-US" sz="2000" b="1" dirty="0">
              <a:solidFill>
                <a:srgbClr val="C0C0C0"/>
              </a:solidFill>
              <a:latin typeface="微软雅黑" panose="020B0503020204020204" charset="-122"/>
              <a:ea typeface="微软雅黑" panose="020B0503020204020204" charset="-122"/>
            </a:endParaRPr>
          </a:p>
        </p:txBody>
      </p:sp>
      <p:sp>
        <p:nvSpPr>
          <p:cNvPr id="18449" name="Text Box 18"/>
          <p:cNvSpPr txBox="1"/>
          <p:nvPr/>
        </p:nvSpPr>
        <p:spPr>
          <a:xfrm>
            <a:off x="2286000" y="3962400"/>
            <a:ext cx="3733800" cy="860425"/>
          </a:xfrm>
          <a:prstGeom prst="rect">
            <a:avLst/>
          </a:prstGeom>
          <a:noFill/>
          <a:ln w="9525">
            <a:noFill/>
          </a:ln>
        </p:spPr>
        <p:txBody>
          <a:bodyPr anchor="t" anchorCtr="0">
            <a:spAutoFit/>
          </a:bodyPr>
          <a:p>
            <a:pPr eaLnBrk="0" hangingPunct="0">
              <a:spcBef>
                <a:spcPct val="50000"/>
              </a:spcBef>
            </a:pPr>
            <a:r>
              <a:rPr lang="ja-JP" altLang="en-US" sz="2000" b="1" dirty="0">
                <a:solidFill>
                  <a:srgbClr val="C0C0C0"/>
                </a:solidFill>
                <a:latin typeface="微软雅黑" panose="020B0503020204020204" charset="-122"/>
                <a:ea typeface="微软雅黑" panose="020B0503020204020204" charset="-122"/>
              </a:rPr>
              <a:t>３Ｒ　あなたならどうする</a:t>
            </a:r>
            <a:endParaRPr lang="ja-JP" altLang="en-US" sz="2000" b="1" dirty="0">
              <a:solidFill>
                <a:srgbClr val="C0C0C0"/>
              </a:solidFill>
              <a:latin typeface="微软雅黑" panose="020B0503020204020204" charset="-122"/>
              <a:ea typeface="微软雅黑" panose="020B0503020204020204" charset="-122"/>
            </a:endParaRPr>
          </a:p>
          <a:p>
            <a:pPr eaLnBrk="0" hangingPunct="0">
              <a:spcBef>
                <a:spcPct val="50000"/>
              </a:spcBef>
            </a:pPr>
            <a:r>
              <a:rPr lang="ja-JP" altLang="en-US" sz="2000" b="1" dirty="0">
                <a:solidFill>
                  <a:srgbClr val="C0C0C0"/>
                </a:solidFill>
                <a:latin typeface="微软雅黑" panose="020B0503020204020204" charset="-122"/>
                <a:ea typeface="微软雅黑" panose="020B0503020204020204" charset="-122"/>
              </a:rPr>
              <a:t>　　対策の出し合い</a:t>
            </a:r>
            <a:endParaRPr lang="ja-JP" altLang="en-US" sz="2000" b="1" dirty="0">
              <a:solidFill>
                <a:srgbClr val="C0C0C0"/>
              </a:solidFill>
              <a:latin typeface="微软雅黑" panose="020B0503020204020204" charset="-122"/>
              <a:ea typeface="微软雅黑" panose="020B0503020204020204" charset="-122"/>
            </a:endParaRPr>
          </a:p>
        </p:txBody>
      </p:sp>
      <p:sp>
        <p:nvSpPr>
          <p:cNvPr id="18450" name="Text Box 19"/>
          <p:cNvSpPr txBox="1"/>
          <p:nvPr/>
        </p:nvSpPr>
        <p:spPr>
          <a:xfrm>
            <a:off x="2209800" y="5105400"/>
            <a:ext cx="3810000" cy="860425"/>
          </a:xfrm>
          <a:prstGeom prst="rect">
            <a:avLst/>
          </a:prstGeom>
          <a:noFill/>
          <a:ln w="9525">
            <a:noFill/>
          </a:ln>
        </p:spPr>
        <p:txBody>
          <a:bodyPr anchor="t" anchorCtr="0">
            <a:spAutoFit/>
          </a:bodyPr>
          <a:p>
            <a:pPr eaLnBrk="0" hangingPunct="0">
              <a:spcBef>
                <a:spcPct val="50000"/>
              </a:spcBef>
            </a:pPr>
            <a:r>
              <a:rPr lang="ja-JP" altLang="en-US" sz="2000" b="1" dirty="0">
                <a:solidFill>
                  <a:srgbClr val="C0C0C0"/>
                </a:solidFill>
                <a:latin typeface="微软雅黑" panose="020B0503020204020204" charset="-122"/>
                <a:ea typeface="微软雅黑" panose="020B0503020204020204" charset="-122"/>
              </a:rPr>
              <a:t>４Ｒ　私たちはこうする</a:t>
            </a:r>
            <a:endParaRPr lang="ja-JP" altLang="en-US" sz="2000" b="1" dirty="0">
              <a:solidFill>
                <a:srgbClr val="C0C0C0"/>
              </a:solidFill>
              <a:latin typeface="微软雅黑" panose="020B0503020204020204" charset="-122"/>
              <a:ea typeface="微软雅黑" panose="020B0503020204020204" charset="-122"/>
            </a:endParaRPr>
          </a:p>
          <a:p>
            <a:pPr eaLnBrk="0" hangingPunct="0">
              <a:spcBef>
                <a:spcPct val="50000"/>
              </a:spcBef>
            </a:pPr>
            <a:r>
              <a:rPr lang="ja-JP" altLang="en-US" sz="2000" b="1" dirty="0">
                <a:solidFill>
                  <a:srgbClr val="C0C0C0"/>
                </a:solidFill>
                <a:latin typeface="微软雅黑" panose="020B0503020204020204" charset="-122"/>
                <a:ea typeface="微软雅黑" panose="020B0503020204020204" charset="-122"/>
              </a:rPr>
              <a:t>　　</a:t>
            </a:r>
            <a:r>
              <a:rPr lang="en-US" altLang="ja-JP" sz="2000" b="1" dirty="0">
                <a:solidFill>
                  <a:srgbClr val="C0C0C0"/>
                </a:solidFill>
                <a:latin typeface="微软雅黑" panose="020B0503020204020204" charset="-122"/>
                <a:ea typeface="微软雅黑" panose="020B0503020204020204" charset="-122"/>
              </a:rPr>
              <a:t>※</a:t>
            </a:r>
            <a:r>
              <a:rPr lang="ja-JP" altLang="en-US" sz="2000" b="1" dirty="0">
                <a:solidFill>
                  <a:srgbClr val="C0C0C0"/>
                </a:solidFill>
                <a:latin typeface="微软雅黑" panose="020B0503020204020204" charset="-122"/>
                <a:ea typeface="微软雅黑" panose="020B0503020204020204" charset="-122"/>
              </a:rPr>
              <a:t>　自分たちですぐできる対策</a:t>
            </a:r>
            <a:endParaRPr lang="ja-JP" altLang="en-US" sz="2000" dirty="0">
              <a:latin typeface="微软雅黑" panose="020B0503020204020204" charset="-122"/>
              <a:ea typeface="微软雅黑" panose="020B0503020204020204" charset="-122"/>
            </a:endParaRPr>
          </a:p>
        </p:txBody>
      </p:sp>
      <p:sp>
        <p:nvSpPr>
          <p:cNvPr id="18451" name="Text Box 20"/>
          <p:cNvSpPr txBox="1"/>
          <p:nvPr/>
        </p:nvSpPr>
        <p:spPr>
          <a:xfrm>
            <a:off x="6172200" y="2286000"/>
            <a:ext cx="3810000" cy="398463"/>
          </a:xfrm>
          <a:prstGeom prst="rect">
            <a:avLst/>
          </a:prstGeom>
          <a:noFill/>
          <a:ln w="9525">
            <a:noFill/>
          </a:ln>
        </p:spPr>
        <p:txBody>
          <a:bodyPr anchor="t" anchorCtr="0">
            <a:spAutoFit/>
          </a:bodyPr>
          <a:p>
            <a:pPr eaLnBrk="0" hangingPunct="0">
              <a:spcBef>
                <a:spcPct val="50000"/>
              </a:spcBef>
            </a:pPr>
            <a:r>
              <a:rPr lang="ja-JP" altLang="en-US" sz="2000" b="1" dirty="0">
                <a:solidFill>
                  <a:srgbClr val="0000CC"/>
                </a:solidFill>
                <a:latin typeface="微软雅黑" panose="020B0503020204020204" charset="-122"/>
                <a:ea typeface="微软雅黑" panose="020B0503020204020204" charset="-122"/>
              </a:rPr>
              <a:t>手順１　</a:t>
            </a:r>
            <a:r>
              <a:rPr lang="ja-JP" altLang="en-US" sz="2000" b="1" dirty="0">
                <a:latin typeface="微软雅黑" panose="020B0503020204020204" charset="-122"/>
                <a:ea typeface="微软雅黑" panose="020B0503020204020204" charset="-122"/>
              </a:rPr>
              <a:t>危険性、有害性の特定</a:t>
            </a:r>
            <a:endParaRPr lang="ja-JP" altLang="en-US" sz="2000" b="1" dirty="0">
              <a:latin typeface="微软雅黑" panose="020B0503020204020204" charset="-122"/>
              <a:ea typeface="微软雅黑" panose="020B0503020204020204" charset="-122"/>
            </a:endParaRPr>
          </a:p>
        </p:txBody>
      </p:sp>
      <p:sp>
        <p:nvSpPr>
          <p:cNvPr id="18452" name="Text Box 21"/>
          <p:cNvSpPr txBox="1"/>
          <p:nvPr/>
        </p:nvSpPr>
        <p:spPr>
          <a:xfrm>
            <a:off x="6172200" y="2971800"/>
            <a:ext cx="3733800" cy="860425"/>
          </a:xfrm>
          <a:prstGeom prst="rect">
            <a:avLst/>
          </a:prstGeom>
          <a:noFill/>
          <a:ln w="9525">
            <a:noFill/>
          </a:ln>
        </p:spPr>
        <p:txBody>
          <a:bodyPr anchor="t" anchorCtr="0">
            <a:spAutoFit/>
          </a:bodyPr>
          <a:p>
            <a:pPr eaLnBrk="0" hangingPunct="0">
              <a:spcBef>
                <a:spcPct val="50000"/>
              </a:spcBef>
            </a:pPr>
            <a:r>
              <a:rPr lang="ja-JP" altLang="en-US" sz="2000" b="1" dirty="0">
                <a:solidFill>
                  <a:srgbClr val="0000CC"/>
                </a:solidFill>
                <a:latin typeface="微软雅黑" panose="020B0503020204020204" charset="-122"/>
                <a:ea typeface="微软雅黑" panose="020B0503020204020204" charset="-122"/>
              </a:rPr>
              <a:t>手順２</a:t>
            </a:r>
            <a:r>
              <a:rPr lang="ja-JP" altLang="en-US" sz="2000" b="1" dirty="0">
                <a:latin typeface="微软雅黑" panose="020B0503020204020204" charset="-122"/>
                <a:ea typeface="微软雅黑" panose="020B0503020204020204" charset="-122"/>
              </a:rPr>
              <a:t>　リスクの見積り・評価</a:t>
            </a:r>
            <a:endParaRPr lang="ja-JP" altLang="en-US" sz="2000" b="1" dirty="0">
              <a:latin typeface="微软雅黑" panose="020B0503020204020204" charset="-122"/>
              <a:ea typeface="微软雅黑" panose="020B0503020204020204" charset="-122"/>
            </a:endParaRPr>
          </a:p>
          <a:p>
            <a:pPr eaLnBrk="0" hangingPunct="0">
              <a:spcBef>
                <a:spcPct val="50000"/>
              </a:spcBef>
            </a:pPr>
            <a:r>
              <a:rPr lang="ja-JP" altLang="en-US" sz="2000" b="1" dirty="0">
                <a:latin typeface="微软雅黑" panose="020B0503020204020204" charset="-122"/>
                <a:ea typeface="微软雅黑" panose="020B0503020204020204" charset="-122"/>
              </a:rPr>
              <a:t>　被災の可能性＋結果の重大性</a:t>
            </a:r>
            <a:endParaRPr lang="ja-JP" altLang="en-US" sz="2000" b="1" dirty="0">
              <a:latin typeface="微软雅黑" panose="020B0503020204020204" charset="-122"/>
              <a:ea typeface="微软雅黑" panose="020B0503020204020204" charset="-122"/>
            </a:endParaRPr>
          </a:p>
        </p:txBody>
      </p:sp>
      <p:sp>
        <p:nvSpPr>
          <p:cNvPr id="18453" name="Text Box 22"/>
          <p:cNvSpPr txBox="1"/>
          <p:nvPr/>
        </p:nvSpPr>
        <p:spPr>
          <a:xfrm>
            <a:off x="6172200" y="3962400"/>
            <a:ext cx="3810000" cy="860425"/>
          </a:xfrm>
          <a:prstGeom prst="rect">
            <a:avLst/>
          </a:prstGeom>
          <a:noFill/>
          <a:ln w="9525">
            <a:noFill/>
          </a:ln>
        </p:spPr>
        <p:txBody>
          <a:bodyPr anchor="t" anchorCtr="0">
            <a:spAutoFit/>
          </a:bodyPr>
          <a:p>
            <a:pPr eaLnBrk="0" hangingPunct="0">
              <a:spcBef>
                <a:spcPct val="50000"/>
              </a:spcBef>
            </a:pPr>
            <a:r>
              <a:rPr lang="ja-JP" altLang="en-US" sz="2000" b="1" dirty="0">
                <a:solidFill>
                  <a:srgbClr val="0000CC"/>
                </a:solidFill>
                <a:latin typeface="微软雅黑" panose="020B0503020204020204" charset="-122"/>
                <a:ea typeface="微软雅黑" panose="020B0503020204020204" charset="-122"/>
              </a:rPr>
              <a:t>手順３</a:t>
            </a:r>
            <a:r>
              <a:rPr lang="ja-JP" altLang="en-US" sz="2000" b="1" dirty="0">
                <a:latin typeface="微软雅黑" panose="020B0503020204020204" charset="-122"/>
                <a:ea typeface="微软雅黑" panose="020B0503020204020204" charset="-122"/>
              </a:rPr>
              <a:t>　リスク除去・低減対策</a:t>
            </a:r>
            <a:endParaRPr lang="ja-JP" altLang="en-US" sz="2000" b="1" dirty="0">
              <a:latin typeface="微软雅黑" panose="020B0503020204020204" charset="-122"/>
              <a:ea typeface="微软雅黑" panose="020B0503020204020204" charset="-122"/>
            </a:endParaRPr>
          </a:p>
          <a:p>
            <a:pPr eaLnBrk="0" hangingPunct="0">
              <a:spcBef>
                <a:spcPct val="50000"/>
              </a:spcBef>
            </a:pPr>
            <a:r>
              <a:rPr lang="ja-JP" altLang="en-US" sz="2000" b="1" dirty="0">
                <a:latin typeface="微软雅黑" panose="020B0503020204020204" charset="-122"/>
                <a:ea typeface="微软雅黑" panose="020B0503020204020204" charset="-122"/>
              </a:rPr>
              <a:t>管理責任で行うべき対策の検討</a:t>
            </a:r>
            <a:endParaRPr lang="ja-JP" altLang="en-US" sz="2000" dirty="0">
              <a:latin typeface="微软雅黑" panose="020B0503020204020204" charset="-122"/>
              <a:ea typeface="微软雅黑" panose="020B0503020204020204" charset="-122"/>
            </a:endParaRPr>
          </a:p>
        </p:txBody>
      </p:sp>
      <p:sp>
        <p:nvSpPr>
          <p:cNvPr id="18454" name="Text Box 23"/>
          <p:cNvSpPr txBox="1"/>
          <p:nvPr/>
        </p:nvSpPr>
        <p:spPr>
          <a:xfrm>
            <a:off x="6172200" y="5181600"/>
            <a:ext cx="3810000" cy="860425"/>
          </a:xfrm>
          <a:prstGeom prst="rect">
            <a:avLst/>
          </a:prstGeom>
          <a:noFill/>
          <a:ln w="9525">
            <a:noFill/>
          </a:ln>
        </p:spPr>
        <p:txBody>
          <a:bodyPr anchor="t" anchorCtr="0">
            <a:spAutoFit/>
          </a:bodyPr>
          <a:p>
            <a:pPr eaLnBrk="0" hangingPunct="0">
              <a:spcBef>
                <a:spcPct val="50000"/>
              </a:spcBef>
            </a:pPr>
            <a:r>
              <a:rPr lang="ja-JP" altLang="en-US" sz="2000" b="1" dirty="0">
                <a:solidFill>
                  <a:srgbClr val="0000CC"/>
                </a:solidFill>
                <a:latin typeface="微软雅黑" panose="020B0503020204020204" charset="-122"/>
                <a:ea typeface="微软雅黑" panose="020B0503020204020204" charset="-122"/>
              </a:rPr>
              <a:t>手順４</a:t>
            </a:r>
            <a:r>
              <a:rPr lang="ja-JP" altLang="en-US" sz="2000" b="1" dirty="0">
                <a:latin typeface="微软雅黑" panose="020B0503020204020204" charset="-122"/>
                <a:ea typeface="微软雅黑" panose="020B0503020204020204" charset="-122"/>
              </a:rPr>
              <a:t>　リスクの再評価</a:t>
            </a:r>
            <a:endParaRPr lang="ja-JP" altLang="en-US" sz="2000" b="1" dirty="0">
              <a:latin typeface="微软雅黑" panose="020B0503020204020204" charset="-122"/>
              <a:ea typeface="微软雅黑" panose="020B0503020204020204" charset="-122"/>
            </a:endParaRPr>
          </a:p>
          <a:p>
            <a:pPr eaLnBrk="0" hangingPunct="0">
              <a:spcBef>
                <a:spcPct val="50000"/>
              </a:spcBef>
            </a:pPr>
            <a:r>
              <a:rPr lang="ja-JP" altLang="en-US" sz="2000" b="1" dirty="0">
                <a:latin typeface="微软雅黑" panose="020B0503020204020204" charset="-122"/>
                <a:ea typeface="微软雅黑" panose="020B0503020204020204" charset="-122"/>
              </a:rPr>
              <a:t>　対策後のリスクの見積・再評価</a:t>
            </a:r>
            <a:endParaRPr lang="ja-JP" altLang="en-US" sz="2000" dirty="0">
              <a:latin typeface="微软雅黑" panose="020B0503020204020204" charset="-122"/>
              <a:ea typeface="微软雅黑" panose="020B0503020204020204" charset="-122"/>
            </a:endParaRPr>
          </a:p>
        </p:txBody>
      </p:sp>
      <p:sp>
        <p:nvSpPr>
          <p:cNvPr id="18455" name="Line 24"/>
          <p:cNvSpPr/>
          <p:nvPr/>
        </p:nvSpPr>
        <p:spPr>
          <a:xfrm>
            <a:off x="5486400" y="2743200"/>
            <a:ext cx="1143000" cy="0"/>
          </a:xfrm>
          <a:prstGeom prst="line">
            <a:avLst/>
          </a:prstGeom>
          <a:ln w="28575" cap="flat" cmpd="sng">
            <a:solidFill>
              <a:schemeClr val="tx1"/>
            </a:solidFill>
            <a:prstDash val="sysDot"/>
            <a:round/>
            <a:headEnd type="none" w="med" len="med"/>
            <a:tailEnd type="triangle" w="med" len="med"/>
          </a:ln>
        </p:spPr>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7" name="スライド番号プレースホルダ 3"/>
          <p:cNvSpPr txBox="1">
            <a:spLocks noGrp="1"/>
          </p:cNvSpPr>
          <p:nvPr/>
        </p:nvSpPr>
        <p:spPr>
          <a:xfrm>
            <a:off x="9753600" y="6477000"/>
            <a:ext cx="762000" cy="244475"/>
          </a:xfrm>
          <a:prstGeom prst="rect">
            <a:avLst/>
          </a:prstGeom>
          <a:noFill/>
          <a:ln w="9525">
            <a:noFill/>
          </a:ln>
        </p:spPr>
        <p:txBody>
          <a:bodyPr anchor="t" anchorCtr="0"/>
          <a:p>
            <a:pPr algn="r"/>
            <a:fld id="{9A0DB2DC-4C9A-4742-B13C-FB6460FD3503}" type="slidenum">
              <a:rPr lang="en-US" altLang="ja-JP" sz="1200" dirty="0">
                <a:solidFill>
                  <a:srgbClr val="4471A6"/>
                </a:solidFill>
                <a:latin typeface="微软雅黑" panose="020B0503020204020204" charset="-122"/>
                <a:ea typeface="微软雅黑" panose="020B0503020204020204" charset="-122"/>
              </a:rPr>
            </a:fld>
            <a:endParaRPr lang="en-US" altLang="ja-JP" sz="1200" dirty="0">
              <a:solidFill>
                <a:srgbClr val="4471A6"/>
              </a:solidFill>
              <a:latin typeface="微软雅黑" panose="020B0503020204020204" charset="-122"/>
              <a:ea typeface="微软雅黑" panose="020B0503020204020204" charset="-122"/>
            </a:endParaRPr>
          </a:p>
        </p:txBody>
      </p:sp>
      <p:sp>
        <p:nvSpPr>
          <p:cNvPr id="1224706" name="AutoShape 2"/>
          <p:cNvSpPr>
            <a:spLocks noChangeArrowheads="1"/>
          </p:cNvSpPr>
          <p:nvPr/>
        </p:nvSpPr>
        <p:spPr bwMode="auto">
          <a:xfrm>
            <a:off x="1676400" y="228600"/>
            <a:ext cx="8839200" cy="609600"/>
          </a:xfrm>
          <a:prstGeom prst="roundRect">
            <a:avLst>
              <a:gd name="adj" fmla="val 16667"/>
            </a:avLst>
          </a:prstGeom>
          <a:solidFill>
            <a:srgbClr val="CCFFFF"/>
          </a:solidFill>
          <a:ln w="9525">
            <a:solidFill>
              <a:schemeClr val="tx1"/>
            </a:solidFill>
            <a:round/>
          </a:ln>
          <a:effectLst>
            <a:outerShdw dist="143684" dir="2700000" algn="ctr" rotWithShape="0">
              <a:schemeClr val="bg2"/>
            </a:outerShdw>
          </a:effectLst>
        </p:spPr>
        <p:txBody>
          <a:bodyPr wrap="none" anchor="ct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zh-CN" altLang="en-US"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风险评估与</a:t>
            </a:r>
            <a:r>
              <a:rPr kumimoji="1" lang="en-US" altLang="ja-JP"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KYT</a:t>
            </a:r>
            <a:r>
              <a:rPr kumimoji="1" lang="zh-CN" altLang="en-US"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rPr>
              <a:t>活动</a:t>
            </a:r>
            <a:endParaRPr kumimoji="1" lang="ja-JP" altLang="en-US" sz="1800" b="1" i="0" u="none" strike="noStrike" kern="1200" cap="none" spc="0" normalizeH="0" baseline="0" noProof="0" smtClean="0">
              <a:ln>
                <a:noFill/>
              </a:ln>
              <a:solidFill>
                <a:schemeClr val="accent2"/>
              </a:solidFill>
              <a:effectLst>
                <a:outerShdw blurRad="38100" dist="38100" dir="2700000" algn="tl">
                  <a:srgbClr val="000000"/>
                </a:outerShdw>
              </a:effectLst>
              <a:uLnTx/>
              <a:uFillTx/>
              <a:latin typeface="微软雅黑" panose="020B0503020204020204" charset="-122"/>
              <a:ea typeface="微软雅黑" panose="020B0503020204020204" charset="-122"/>
              <a:cs typeface="微软雅黑" panose="020B0503020204020204" charset="-122"/>
            </a:endParaRPr>
          </a:p>
        </p:txBody>
      </p:sp>
      <p:graphicFrame>
        <p:nvGraphicFramePr>
          <p:cNvPr id="19459" name="Object 3"/>
          <p:cNvGraphicFramePr>
            <a:graphicFrameLocks noChangeAspect="1"/>
          </p:cNvGraphicFramePr>
          <p:nvPr/>
        </p:nvGraphicFramePr>
        <p:xfrm>
          <a:off x="1992313" y="1268413"/>
          <a:ext cx="8280400" cy="4681537"/>
        </p:xfrm>
        <a:graphic>
          <a:graphicData uri="http://schemas.openxmlformats.org/presentationml/2006/ole">
            <mc:AlternateContent xmlns:mc="http://schemas.openxmlformats.org/markup-compatibility/2006">
              <mc:Choice xmlns:v="urn:schemas-microsoft-com:vml" Requires="v">
                <p:oleObj spid="_x0000_s3084" name="" r:id="rId1" imgW="6172200" imgH="2623185" progId="Excel.Sheet.8">
                  <p:embed/>
                </p:oleObj>
              </mc:Choice>
              <mc:Fallback>
                <p:oleObj name="" r:id="rId1" imgW="6172200" imgH="2623185" progId="Excel.Sheet.8">
                  <p:embed/>
                  <p:pic>
                    <p:nvPicPr>
                      <p:cNvPr id="0" name="图片 3083"/>
                      <p:cNvPicPr/>
                      <p:nvPr/>
                    </p:nvPicPr>
                    <p:blipFill>
                      <a:blip r:embed="rId2"/>
                      <a:stretch>
                        <a:fillRect/>
                      </a:stretch>
                    </p:blipFill>
                    <p:spPr>
                      <a:xfrm>
                        <a:off x="1992313" y="1268413"/>
                        <a:ext cx="8280400" cy="4681537"/>
                      </a:xfrm>
                      <a:prstGeom prst="rect">
                        <a:avLst/>
                      </a:prstGeom>
                      <a:noFill/>
                      <a:ln w="38100">
                        <a:noFill/>
                        <a:miter/>
                      </a:ln>
                    </p:spPr>
                  </p:pic>
                </p:oleObj>
              </mc:Fallback>
            </mc:AlternateContent>
          </a:graphicData>
        </a:graphic>
      </p:graphicFrame>
      <p:sp>
        <p:nvSpPr>
          <p:cNvPr id="19460" name="Text Box 6"/>
          <p:cNvSpPr txBox="1"/>
          <p:nvPr/>
        </p:nvSpPr>
        <p:spPr>
          <a:xfrm>
            <a:off x="2438400" y="1371600"/>
            <a:ext cx="3276600" cy="460375"/>
          </a:xfrm>
          <a:prstGeom prst="rect">
            <a:avLst/>
          </a:prstGeom>
          <a:solidFill>
            <a:srgbClr val="CCFFCC"/>
          </a:solidFill>
          <a:ln w="9525">
            <a:noFill/>
          </a:ln>
        </p:spPr>
        <p:txBody>
          <a:bodyPr anchor="t" anchorCtr="0">
            <a:spAutoFit/>
          </a:bodyPr>
          <a:p>
            <a:pPr algn="ctr">
              <a:spcBef>
                <a:spcPct val="50000"/>
              </a:spcBef>
            </a:pPr>
            <a:r>
              <a:rPr lang="zh-CN" altLang="en-US" sz="2400" b="1" dirty="0">
                <a:latin typeface="微软雅黑" panose="020B0503020204020204" charset="-122"/>
                <a:ea typeface="微软雅黑" panose="020B0503020204020204" charset="-122"/>
              </a:rPr>
              <a:t>风险评估的程序</a:t>
            </a:r>
            <a:endParaRPr lang="zh-CN" altLang="en-US" sz="2400" b="1" dirty="0">
              <a:latin typeface="微软雅黑" panose="020B0503020204020204" charset="-122"/>
              <a:ea typeface="微软雅黑" panose="020B0503020204020204" charset="-122"/>
            </a:endParaRPr>
          </a:p>
        </p:txBody>
      </p:sp>
      <p:sp>
        <p:nvSpPr>
          <p:cNvPr id="19461" name="Text Box 7"/>
          <p:cNvSpPr txBox="1"/>
          <p:nvPr/>
        </p:nvSpPr>
        <p:spPr>
          <a:xfrm>
            <a:off x="7162800" y="1371600"/>
            <a:ext cx="2438400" cy="460375"/>
          </a:xfrm>
          <a:prstGeom prst="rect">
            <a:avLst/>
          </a:prstGeom>
          <a:solidFill>
            <a:srgbClr val="CCFFCC"/>
          </a:solidFill>
          <a:ln w="9525">
            <a:noFill/>
          </a:ln>
        </p:spPr>
        <p:txBody>
          <a:bodyPr anchor="t" anchorCtr="0">
            <a:spAutoFit/>
          </a:bodyPr>
          <a:p>
            <a:pPr algn="ctr">
              <a:spcBef>
                <a:spcPct val="50000"/>
              </a:spcBef>
            </a:pPr>
            <a:r>
              <a:rPr lang="en-US" altLang="zh-CN" sz="2400" b="1" dirty="0">
                <a:latin typeface="微软雅黑" panose="020B0503020204020204" charset="-122"/>
                <a:ea typeface="微软雅黑" panose="020B0503020204020204" charset="-122"/>
              </a:rPr>
              <a:t>KY</a:t>
            </a:r>
            <a:r>
              <a:rPr lang="en-US" altLang="ja-JP" sz="2400" b="1" dirty="0">
                <a:latin typeface="微软雅黑" panose="020B0503020204020204" charset="-122"/>
                <a:ea typeface="微软雅黑" panose="020B0503020204020204" charset="-122"/>
              </a:rPr>
              <a:t>T</a:t>
            </a:r>
            <a:r>
              <a:rPr lang="zh-CN" altLang="en-US" sz="2400" b="1" dirty="0">
                <a:latin typeface="微软雅黑" panose="020B0503020204020204" charset="-122"/>
                <a:ea typeface="微软雅黑" panose="020B0503020204020204" charset="-122"/>
              </a:rPr>
              <a:t>活动的程序</a:t>
            </a:r>
            <a:endParaRPr lang="zh-CN" altLang="en-US" sz="2400" b="1" dirty="0">
              <a:latin typeface="微软雅黑" panose="020B0503020204020204" charset="-122"/>
              <a:ea typeface="微软雅黑" panose="020B0503020204020204" charset="-122"/>
            </a:endParaRPr>
          </a:p>
        </p:txBody>
      </p:sp>
      <p:sp>
        <p:nvSpPr>
          <p:cNvPr id="19462" name="Text Box 8"/>
          <p:cNvSpPr txBox="1"/>
          <p:nvPr/>
        </p:nvSpPr>
        <p:spPr>
          <a:xfrm>
            <a:off x="2057400" y="2133600"/>
            <a:ext cx="4191000" cy="460375"/>
          </a:xfrm>
          <a:prstGeom prst="rect">
            <a:avLst/>
          </a:prstGeom>
          <a:solidFill>
            <a:schemeClr val="bg1"/>
          </a:solidFill>
          <a:ln w="9525">
            <a:noFill/>
          </a:ln>
        </p:spPr>
        <p:txBody>
          <a:bodyPr anchor="t" anchorCtr="0">
            <a:spAutoFit/>
          </a:bodyPr>
          <a:p>
            <a:pPr>
              <a:spcBef>
                <a:spcPct val="50000"/>
              </a:spcBef>
            </a:pPr>
            <a:r>
              <a:rPr lang="zh-CN" altLang="en-US" sz="2400" dirty="0">
                <a:latin typeface="微软雅黑" panose="020B0503020204020204" charset="-122"/>
                <a:ea typeface="微软雅黑" panose="020B0503020204020204" charset="-122"/>
              </a:rPr>
              <a:t>程序</a:t>
            </a:r>
            <a:r>
              <a:rPr lang="en-US" altLang="zh-CN" sz="2400" dirty="0">
                <a:latin typeface="微软雅黑" panose="020B0503020204020204" charset="-122"/>
                <a:ea typeface="微软雅黑" panose="020B0503020204020204" charset="-122"/>
              </a:rPr>
              <a:t>1   </a:t>
            </a:r>
            <a:r>
              <a:rPr lang="zh-CN" altLang="en-US" sz="2400" dirty="0">
                <a:latin typeface="微软雅黑" panose="020B0503020204020204" charset="-122"/>
                <a:ea typeface="微软雅黑" panose="020B0503020204020204" charset="-122"/>
              </a:rPr>
              <a:t>查明危险性及有害性</a:t>
            </a:r>
            <a:endParaRPr lang="zh-CN" altLang="en-US" sz="2400" dirty="0">
              <a:latin typeface="微软雅黑" panose="020B0503020204020204" charset="-122"/>
              <a:ea typeface="微软雅黑" panose="020B0503020204020204" charset="-122"/>
            </a:endParaRPr>
          </a:p>
        </p:txBody>
      </p:sp>
      <p:sp>
        <p:nvSpPr>
          <p:cNvPr id="19463" name="Text Box 9"/>
          <p:cNvSpPr txBox="1"/>
          <p:nvPr/>
        </p:nvSpPr>
        <p:spPr>
          <a:xfrm>
            <a:off x="2057400" y="3048000"/>
            <a:ext cx="3810000" cy="460375"/>
          </a:xfrm>
          <a:prstGeom prst="rect">
            <a:avLst/>
          </a:prstGeom>
          <a:solidFill>
            <a:srgbClr val="CCFFFF"/>
          </a:solidFill>
          <a:ln w="9525">
            <a:noFill/>
          </a:ln>
        </p:spPr>
        <p:txBody>
          <a:bodyPr anchor="t" anchorCtr="0">
            <a:spAutoFit/>
          </a:bodyPr>
          <a:p>
            <a:pPr>
              <a:spcBef>
                <a:spcPct val="50000"/>
              </a:spcBef>
            </a:pPr>
            <a:r>
              <a:rPr lang="zh-CN" altLang="en-US" sz="2400" dirty="0">
                <a:latin typeface="微软雅黑" panose="020B0503020204020204" charset="-122"/>
                <a:ea typeface="微软雅黑" panose="020B0503020204020204" charset="-122"/>
              </a:rPr>
              <a:t>程序</a:t>
            </a:r>
            <a:r>
              <a:rPr lang="en-US" altLang="zh-CN" sz="2400" dirty="0">
                <a:latin typeface="微软雅黑" panose="020B0503020204020204" charset="-122"/>
                <a:ea typeface="微软雅黑" panose="020B0503020204020204" charset="-122"/>
              </a:rPr>
              <a:t>2   </a:t>
            </a:r>
            <a:r>
              <a:rPr lang="zh-CN" altLang="en-US" sz="2400" dirty="0">
                <a:latin typeface="微软雅黑" panose="020B0503020204020204" charset="-122"/>
                <a:ea typeface="微软雅黑" panose="020B0503020204020204" charset="-122"/>
              </a:rPr>
              <a:t>评估风险</a:t>
            </a:r>
            <a:endParaRPr lang="zh-CN" altLang="en-US" sz="2400" dirty="0">
              <a:latin typeface="微软雅黑" panose="020B0503020204020204" charset="-122"/>
              <a:ea typeface="微软雅黑" panose="020B0503020204020204" charset="-122"/>
            </a:endParaRPr>
          </a:p>
        </p:txBody>
      </p:sp>
      <p:sp>
        <p:nvSpPr>
          <p:cNvPr id="19464" name="Text Box 10"/>
          <p:cNvSpPr txBox="1"/>
          <p:nvPr/>
        </p:nvSpPr>
        <p:spPr>
          <a:xfrm>
            <a:off x="2139950" y="4029075"/>
            <a:ext cx="4195763" cy="860425"/>
          </a:xfrm>
          <a:prstGeom prst="rect">
            <a:avLst/>
          </a:prstGeom>
          <a:solidFill>
            <a:schemeClr val="bg1"/>
          </a:solidFill>
          <a:ln w="9525">
            <a:noFill/>
          </a:ln>
        </p:spPr>
        <p:txBody>
          <a:bodyPr anchor="t" anchorCtr="0">
            <a:spAutoFit/>
          </a:bodyPr>
          <a:p>
            <a:pPr>
              <a:spcBef>
                <a:spcPct val="50000"/>
              </a:spcBef>
            </a:pPr>
            <a:r>
              <a:rPr lang="zh-CN" altLang="en-US" sz="2000" dirty="0">
                <a:latin typeface="微软雅黑" panose="020B0503020204020204" charset="-122"/>
                <a:ea typeface="微软雅黑" panose="020B0503020204020204" charset="-122"/>
              </a:rPr>
              <a:t>程序</a:t>
            </a:r>
            <a:r>
              <a:rPr lang="en-US" altLang="zh-CN" sz="2000" dirty="0">
                <a:latin typeface="微软雅黑" panose="020B0503020204020204" charset="-122"/>
                <a:ea typeface="微软雅黑" panose="020B0503020204020204" charset="-122"/>
              </a:rPr>
              <a:t>3   </a:t>
            </a:r>
            <a:r>
              <a:rPr lang="zh-CN" altLang="en-US" sz="2000" dirty="0">
                <a:latin typeface="微软雅黑" panose="020B0503020204020204" charset="-122"/>
                <a:ea typeface="微软雅黑" panose="020B0503020204020204" charset="-122"/>
              </a:rPr>
              <a:t>设定降低风险的优先程度</a:t>
            </a:r>
            <a:endParaRPr lang="zh-CN" altLang="en-US" sz="2000" dirty="0">
              <a:latin typeface="微软雅黑" panose="020B0503020204020204" charset="-122"/>
              <a:ea typeface="微软雅黑" panose="020B0503020204020204" charset="-122"/>
            </a:endParaRPr>
          </a:p>
          <a:p>
            <a:pPr>
              <a:spcBef>
                <a:spcPct val="50000"/>
              </a:spcBef>
            </a:pPr>
            <a:r>
              <a:rPr lang="zh-CN" altLang="en-US" sz="2000" dirty="0">
                <a:latin typeface="微软雅黑" panose="020B0503020204020204" charset="-122"/>
                <a:ea typeface="微软雅黑" panose="020B0503020204020204" charset="-122"/>
              </a:rPr>
              <a:t>              研究降低风险的措施</a:t>
            </a:r>
            <a:endParaRPr lang="zh-CN" altLang="en-US" sz="2000" dirty="0">
              <a:latin typeface="微软雅黑" panose="020B0503020204020204" charset="-122"/>
              <a:ea typeface="微软雅黑" panose="020B0503020204020204" charset="-122"/>
            </a:endParaRPr>
          </a:p>
        </p:txBody>
      </p:sp>
      <p:sp>
        <p:nvSpPr>
          <p:cNvPr id="19465" name="Text Box 11"/>
          <p:cNvSpPr txBox="1"/>
          <p:nvPr/>
        </p:nvSpPr>
        <p:spPr>
          <a:xfrm>
            <a:off x="2139950" y="5227638"/>
            <a:ext cx="4195763" cy="768350"/>
          </a:xfrm>
          <a:prstGeom prst="rect">
            <a:avLst/>
          </a:prstGeom>
          <a:solidFill>
            <a:srgbClr val="CCFFFF"/>
          </a:solidFill>
          <a:ln w="9525">
            <a:noFill/>
          </a:ln>
        </p:spPr>
        <p:txBody>
          <a:bodyPr anchor="t" anchorCtr="0">
            <a:spAutoFit/>
          </a:bodyPr>
          <a:p>
            <a:pPr>
              <a:spcBef>
                <a:spcPct val="50000"/>
              </a:spcBef>
            </a:pPr>
            <a:r>
              <a:rPr lang="zh-CN" altLang="en-US" sz="2200" dirty="0">
                <a:latin typeface="微软雅黑" panose="020B0503020204020204" charset="-122"/>
                <a:ea typeface="微软雅黑" panose="020B0503020204020204" charset="-122"/>
              </a:rPr>
              <a:t>程序</a:t>
            </a:r>
            <a:r>
              <a:rPr lang="en-US" altLang="zh-CN" sz="2200" dirty="0">
                <a:latin typeface="微软雅黑" panose="020B0503020204020204" charset="-122"/>
                <a:ea typeface="微软雅黑" panose="020B0503020204020204" charset="-122"/>
              </a:rPr>
              <a:t>4   </a:t>
            </a:r>
            <a:r>
              <a:rPr lang="zh-CN" altLang="en-US" sz="2200" dirty="0">
                <a:latin typeface="微软雅黑" panose="020B0503020204020204" charset="-122"/>
                <a:ea typeface="微软雅黑" panose="020B0503020204020204" charset="-122"/>
              </a:rPr>
              <a:t>决定并采取风险降低措施</a:t>
            </a:r>
            <a:endParaRPr lang="zh-CN" altLang="en-US" sz="2200" dirty="0">
              <a:latin typeface="微软雅黑" panose="020B0503020204020204" charset="-122"/>
              <a:ea typeface="微软雅黑" panose="020B0503020204020204" charset="-122"/>
            </a:endParaRPr>
          </a:p>
        </p:txBody>
      </p:sp>
      <p:sp>
        <p:nvSpPr>
          <p:cNvPr id="19466" name="Text Box 12"/>
          <p:cNvSpPr txBox="1"/>
          <p:nvPr/>
        </p:nvSpPr>
        <p:spPr>
          <a:xfrm>
            <a:off x="6456363" y="1990725"/>
            <a:ext cx="3716337" cy="860425"/>
          </a:xfrm>
          <a:prstGeom prst="rect">
            <a:avLst/>
          </a:prstGeom>
          <a:solidFill>
            <a:schemeClr val="bg1"/>
          </a:solidFill>
          <a:ln w="9525">
            <a:noFill/>
          </a:ln>
        </p:spPr>
        <p:txBody>
          <a:bodyPr anchor="t" anchorCtr="0">
            <a:spAutoFit/>
          </a:bodyPr>
          <a:p>
            <a:pPr>
              <a:spcBef>
                <a:spcPct val="50000"/>
              </a:spcBef>
            </a:pPr>
            <a:r>
              <a:rPr lang="zh-CN" altLang="en-US" sz="2000" dirty="0">
                <a:latin typeface="微软雅黑" panose="020B0503020204020204" charset="-122"/>
                <a:ea typeface="微软雅黑" panose="020B0503020204020204" charset="-122"/>
              </a:rPr>
              <a:t>第</a:t>
            </a:r>
            <a:r>
              <a:rPr lang="en-US" altLang="zh-CN" sz="2000" dirty="0">
                <a:latin typeface="微软雅黑" panose="020B0503020204020204" charset="-122"/>
                <a:ea typeface="微软雅黑" panose="020B0503020204020204" charset="-122"/>
              </a:rPr>
              <a:t>1</a:t>
            </a:r>
            <a:r>
              <a:rPr lang="zh-CN" altLang="en-US" sz="2000" dirty="0">
                <a:latin typeface="微软雅黑" panose="020B0503020204020204" charset="-122"/>
                <a:ea typeface="微软雅黑" panose="020B0503020204020204" charset="-122"/>
              </a:rPr>
              <a:t>回合  把握现状</a:t>
            </a:r>
            <a:endParaRPr lang="zh-CN" altLang="en-US" sz="2000" dirty="0">
              <a:latin typeface="微软雅黑" panose="020B0503020204020204" charset="-122"/>
              <a:ea typeface="微软雅黑" panose="020B0503020204020204" charset="-122"/>
            </a:endParaRPr>
          </a:p>
          <a:p>
            <a:pPr>
              <a:spcBef>
                <a:spcPct val="50000"/>
              </a:spcBef>
            </a:pPr>
            <a:r>
              <a:rPr lang="zh-CN" altLang="en-US" sz="2000" dirty="0">
                <a:latin typeface="微软雅黑" panose="020B0503020204020204" charset="-122"/>
                <a:ea typeface="微软雅黑" panose="020B0503020204020204" charset="-122"/>
              </a:rPr>
              <a:t>      隐藏着什么样的危险？</a:t>
            </a:r>
            <a:endParaRPr lang="zh-CN" altLang="en-US" sz="2000" dirty="0">
              <a:latin typeface="微软雅黑" panose="020B0503020204020204" charset="-122"/>
              <a:ea typeface="微软雅黑" panose="020B0503020204020204" charset="-122"/>
            </a:endParaRPr>
          </a:p>
        </p:txBody>
      </p:sp>
      <p:sp>
        <p:nvSpPr>
          <p:cNvPr id="19467" name="Text Box 13"/>
          <p:cNvSpPr txBox="1"/>
          <p:nvPr/>
        </p:nvSpPr>
        <p:spPr>
          <a:xfrm>
            <a:off x="6456363" y="2949575"/>
            <a:ext cx="3595687" cy="860425"/>
          </a:xfrm>
          <a:prstGeom prst="rect">
            <a:avLst/>
          </a:prstGeom>
          <a:solidFill>
            <a:srgbClr val="CCFFFF"/>
          </a:solidFill>
          <a:ln w="9525">
            <a:noFill/>
          </a:ln>
        </p:spPr>
        <p:txBody>
          <a:bodyPr anchor="t" anchorCtr="0">
            <a:spAutoFit/>
          </a:bodyPr>
          <a:p>
            <a:pPr>
              <a:spcBef>
                <a:spcPct val="50000"/>
              </a:spcBef>
            </a:pPr>
            <a:r>
              <a:rPr lang="zh-CN" altLang="en-US" sz="2000" dirty="0">
                <a:latin typeface="微软雅黑" panose="020B0503020204020204" charset="-122"/>
                <a:ea typeface="微软雅黑" panose="020B0503020204020204" charset="-122"/>
              </a:rPr>
              <a:t>第</a:t>
            </a:r>
            <a:r>
              <a:rPr lang="en-US" altLang="zh-CN" sz="2000" dirty="0">
                <a:latin typeface="微软雅黑" panose="020B0503020204020204" charset="-122"/>
                <a:ea typeface="微软雅黑" panose="020B0503020204020204" charset="-122"/>
              </a:rPr>
              <a:t>2</a:t>
            </a:r>
            <a:r>
              <a:rPr lang="zh-CN" altLang="en-US" sz="2000" dirty="0">
                <a:latin typeface="微软雅黑" panose="020B0503020204020204" charset="-122"/>
                <a:ea typeface="微软雅黑" panose="020B0503020204020204" charset="-122"/>
              </a:rPr>
              <a:t>回合  探究本质</a:t>
            </a:r>
            <a:endParaRPr lang="zh-CN" altLang="en-US" sz="2000" dirty="0">
              <a:latin typeface="微软雅黑" panose="020B0503020204020204" charset="-122"/>
              <a:ea typeface="微软雅黑" panose="020B0503020204020204" charset="-122"/>
            </a:endParaRPr>
          </a:p>
          <a:p>
            <a:pPr>
              <a:spcBef>
                <a:spcPct val="50000"/>
              </a:spcBef>
            </a:pPr>
            <a:r>
              <a:rPr lang="zh-CN" altLang="en-US" sz="2000" dirty="0">
                <a:latin typeface="微软雅黑" panose="020B0503020204020204" charset="-122"/>
                <a:ea typeface="微软雅黑" panose="020B0503020204020204" charset="-122"/>
              </a:rPr>
              <a:t>      这就是危险的要害。</a:t>
            </a:r>
            <a:endParaRPr lang="zh-CN" altLang="en-US" sz="2000" dirty="0">
              <a:latin typeface="微软雅黑" panose="020B0503020204020204" charset="-122"/>
              <a:ea typeface="微软雅黑" panose="020B0503020204020204" charset="-122"/>
            </a:endParaRPr>
          </a:p>
        </p:txBody>
      </p:sp>
      <p:sp>
        <p:nvSpPr>
          <p:cNvPr id="19468" name="Text Box 14"/>
          <p:cNvSpPr txBox="1"/>
          <p:nvPr/>
        </p:nvSpPr>
        <p:spPr>
          <a:xfrm>
            <a:off x="6456363" y="4029075"/>
            <a:ext cx="3595687" cy="860425"/>
          </a:xfrm>
          <a:prstGeom prst="rect">
            <a:avLst/>
          </a:prstGeom>
          <a:solidFill>
            <a:schemeClr val="bg1"/>
          </a:solidFill>
          <a:ln w="9525">
            <a:noFill/>
          </a:ln>
        </p:spPr>
        <p:txBody>
          <a:bodyPr anchor="t" anchorCtr="0">
            <a:spAutoFit/>
          </a:bodyPr>
          <a:p>
            <a:pPr>
              <a:spcBef>
                <a:spcPct val="50000"/>
              </a:spcBef>
            </a:pPr>
            <a:r>
              <a:rPr lang="zh-CN" altLang="en-US" sz="2000" dirty="0">
                <a:latin typeface="微软雅黑" panose="020B0503020204020204" charset="-122"/>
                <a:ea typeface="微软雅黑" panose="020B0503020204020204" charset="-122"/>
              </a:rPr>
              <a:t>第</a:t>
            </a:r>
            <a:r>
              <a:rPr lang="en-US" altLang="zh-CN" sz="2000" dirty="0">
                <a:latin typeface="微软雅黑" panose="020B0503020204020204" charset="-122"/>
                <a:ea typeface="微软雅黑" panose="020B0503020204020204" charset="-122"/>
              </a:rPr>
              <a:t>3</a:t>
            </a:r>
            <a:r>
              <a:rPr lang="zh-CN" altLang="en-US" sz="2000" dirty="0">
                <a:latin typeface="微软雅黑" panose="020B0503020204020204" charset="-122"/>
                <a:ea typeface="微软雅黑" panose="020B0503020204020204" charset="-122"/>
              </a:rPr>
              <a:t>回合  找出办法</a:t>
            </a:r>
            <a:endParaRPr lang="zh-CN" altLang="en-US" sz="2000" dirty="0">
              <a:latin typeface="微软雅黑" panose="020B0503020204020204" charset="-122"/>
              <a:ea typeface="微软雅黑" panose="020B0503020204020204" charset="-122"/>
            </a:endParaRPr>
          </a:p>
          <a:p>
            <a:pPr>
              <a:spcBef>
                <a:spcPct val="50000"/>
              </a:spcBef>
            </a:pPr>
            <a:r>
              <a:rPr lang="zh-CN" altLang="en-US" sz="2000" dirty="0">
                <a:latin typeface="微软雅黑" panose="020B0503020204020204" charset="-122"/>
                <a:ea typeface="微软雅黑" panose="020B0503020204020204" charset="-122"/>
              </a:rPr>
              <a:t>      如果是你的话怎么办？</a:t>
            </a:r>
            <a:endParaRPr lang="zh-CN" altLang="en-US" sz="2000" dirty="0">
              <a:latin typeface="微软雅黑" panose="020B0503020204020204" charset="-122"/>
              <a:ea typeface="微软雅黑" panose="020B0503020204020204" charset="-122"/>
            </a:endParaRPr>
          </a:p>
        </p:txBody>
      </p:sp>
      <p:sp>
        <p:nvSpPr>
          <p:cNvPr id="19469" name="Text Box 15"/>
          <p:cNvSpPr txBox="1"/>
          <p:nvPr/>
        </p:nvSpPr>
        <p:spPr>
          <a:xfrm>
            <a:off x="6456363" y="4987925"/>
            <a:ext cx="3476625" cy="860425"/>
          </a:xfrm>
          <a:prstGeom prst="rect">
            <a:avLst/>
          </a:prstGeom>
          <a:solidFill>
            <a:srgbClr val="CCFFFF"/>
          </a:solidFill>
          <a:ln w="9525">
            <a:noFill/>
          </a:ln>
        </p:spPr>
        <p:txBody>
          <a:bodyPr anchor="t" anchorCtr="0">
            <a:spAutoFit/>
          </a:bodyPr>
          <a:p>
            <a:pPr>
              <a:spcBef>
                <a:spcPct val="50000"/>
              </a:spcBef>
            </a:pPr>
            <a:r>
              <a:rPr lang="zh-CN" altLang="en-US" sz="2000" dirty="0">
                <a:latin typeface="微软雅黑" panose="020B0503020204020204" charset="-122"/>
                <a:ea typeface="微软雅黑" panose="020B0503020204020204" charset="-122"/>
              </a:rPr>
              <a:t>第</a:t>
            </a:r>
            <a:r>
              <a:rPr lang="en-US" altLang="zh-CN" sz="2000" dirty="0">
                <a:latin typeface="微软雅黑" panose="020B0503020204020204" charset="-122"/>
                <a:ea typeface="微软雅黑" panose="020B0503020204020204" charset="-122"/>
              </a:rPr>
              <a:t>4</a:t>
            </a:r>
            <a:r>
              <a:rPr lang="zh-CN" altLang="en-US" sz="2000" dirty="0">
                <a:latin typeface="微软雅黑" panose="020B0503020204020204" charset="-122"/>
                <a:ea typeface="微软雅黑" panose="020B0503020204020204" charset="-122"/>
              </a:rPr>
              <a:t>回合  设定目标</a:t>
            </a:r>
            <a:endParaRPr lang="zh-CN" altLang="en-US" sz="2000" dirty="0">
              <a:latin typeface="微软雅黑" panose="020B0503020204020204" charset="-122"/>
              <a:ea typeface="微软雅黑" panose="020B0503020204020204" charset="-122"/>
            </a:endParaRPr>
          </a:p>
          <a:p>
            <a:pPr>
              <a:spcBef>
                <a:spcPct val="50000"/>
              </a:spcBef>
            </a:pPr>
            <a:r>
              <a:rPr lang="zh-CN" altLang="en-US" sz="2000" dirty="0">
                <a:latin typeface="微软雅黑" panose="020B0503020204020204" charset="-122"/>
                <a:ea typeface="微软雅黑" panose="020B0503020204020204" charset="-122"/>
              </a:rPr>
              <a:t>      我们要这么做。</a:t>
            </a:r>
            <a:endParaRPr lang="zh-CN" altLang="en-US" sz="2000" dirty="0">
              <a:latin typeface="微软雅黑" panose="020B0503020204020204" charset="-122"/>
              <a:ea typeface="微软雅黑" panose="020B0503020204020204" charset="-122"/>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1505" name="组合 5"/>
          <p:cNvGrpSpPr/>
          <p:nvPr/>
        </p:nvGrpSpPr>
        <p:grpSpPr>
          <a:xfrm>
            <a:off x="1879600" y="312738"/>
            <a:ext cx="8839200" cy="6232525"/>
            <a:chOff x="2520" y="645"/>
            <a:chExt cx="14160" cy="10195"/>
          </a:xfrm>
        </p:grpSpPr>
        <p:grpSp>
          <p:nvGrpSpPr>
            <p:cNvPr id="21506" name="Group 2"/>
            <p:cNvGrpSpPr/>
            <p:nvPr/>
          </p:nvGrpSpPr>
          <p:grpSpPr>
            <a:xfrm>
              <a:off x="10680" y="9120"/>
              <a:ext cx="6000" cy="1200"/>
              <a:chOff x="249" y="2296"/>
              <a:chExt cx="5080" cy="1406"/>
            </a:xfrm>
          </p:grpSpPr>
          <p:pic>
            <p:nvPicPr>
              <p:cNvPr id="21507" name="Picture 3"/>
              <p:cNvPicPr>
                <a:picLocks noChangeAspect="1"/>
              </p:cNvPicPr>
              <p:nvPr/>
            </p:nvPicPr>
            <p:blipFill>
              <a:blip r:embed="rId1"/>
              <a:stretch>
                <a:fillRect/>
              </a:stretch>
            </p:blipFill>
            <p:spPr>
              <a:xfrm>
                <a:off x="476" y="2749"/>
                <a:ext cx="1171" cy="953"/>
              </a:xfrm>
              <a:prstGeom prst="rect">
                <a:avLst/>
              </a:prstGeom>
              <a:noFill/>
              <a:ln w="9525">
                <a:noFill/>
              </a:ln>
            </p:spPr>
          </p:pic>
          <p:pic>
            <p:nvPicPr>
              <p:cNvPr id="21508" name="Picture 4"/>
              <p:cNvPicPr>
                <a:picLocks noChangeAspect="1"/>
              </p:cNvPicPr>
              <p:nvPr/>
            </p:nvPicPr>
            <p:blipFill>
              <a:blip r:embed="rId2"/>
              <a:stretch>
                <a:fillRect/>
              </a:stretch>
            </p:blipFill>
            <p:spPr>
              <a:xfrm>
                <a:off x="3833" y="2750"/>
                <a:ext cx="1309" cy="952"/>
              </a:xfrm>
              <a:prstGeom prst="rect">
                <a:avLst/>
              </a:prstGeom>
              <a:noFill/>
              <a:ln w="9525">
                <a:noFill/>
              </a:ln>
            </p:spPr>
          </p:pic>
          <p:pic>
            <p:nvPicPr>
              <p:cNvPr id="21509" name="Picture 5"/>
              <p:cNvPicPr>
                <a:picLocks noChangeAspect="1"/>
              </p:cNvPicPr>
              <p:nvPr/>
            </p:nvPicPr>
            <p:blipFill>
              <a:blip r:embed="rId3"/>
              <a:stretch>
                <a:fillRect/>
              </a:stretch>
            </p:blipFill>
            <p:spPr>
              <a:xfrm>
                <a:off x="2109" y="2750"/>
                <a:ext cx="1317" cy="952"/>
              </a:xfrm>
              <a:prstGeom prst="rect">
                <a:avLst/>
              </a:prstGeom>
              <a:noFill/>
              <a:ln w="9525">
                <a:noFill/>
              </a:ln>
            </p:spPr>
          </p:pic>
          <p:sp>
            <p:nvSpPr>
              <p:cNvPr id="21510" name="Rectangle 6"/>
              <p:cNvSpPr/>
              <p:nvPr/>
            </p:nvSpPr>
            <p:spPr>
              <a:xfrm>
                <a:off x="3785" y="2296"/>
                <a:ext cx="1544" cy="764"/>
              </a:xfrm>
              <a:prstGeom prst="rect">
                <a:avLst/>
              </a:prstGeom>
              <a:noFill/>
              <a:ln w="9525">
                <a:noFill/>
              </a:ln>
            </p:spPr>
            <p:txBody>
              <a:bodyPr anchor="t" anchorCtr="0">
                <a:spAutoFit/>
              </a:bodyPr>
              <a:p>
                <a:pPr algn="ctr">
                  <a:spcBef>
                    <a:spcPct val="50000"/>
                  </a:spcBef>
                </a:pPr>
                <a:r>
                  <a:rPr lang="zh-CN" altLang="en-US" sz="1000" b="1" dirty="0">
                    <a:solidFill>
                      <a:srgbClr val="FF3300"/>
                    </a:solidFill>
                    <a:latin typeface="微软雅黑" panose="020B0503020204020204" charset="-122"/>
                    <a:ea typeface="微软雅黑" panose="020B0503020204020204" charset="-122"/>
                  </a:rPr>
                  <a:t>接触</a:t>
                </a:r>
                <a:r>
                  <a:rPr lang="ja-JP" altLang="en-US" sz="1000" b="1" dirty="0">
                    <a:solidFill>
                      <a:srgbClr val="FF3300"/>
                    </a:solidFill>
                    <a:latin typeface="微软雅黑" panose="020B0503020204020204" charset="-122"/>
                    <a:ea typeface="微软雅黑" panose="020B0503020204020204" charset="-122"/>
                  </a:rPr>
                  <a:t>型（７～８人以上）</a:t>
                </a:r>
                <a:endParaRPr lang="ja-JP" altLang="en-US" sz="1000" b="1" dirty="0">
                  <a:solidFill>
                    <a:srgbClr val="FF3300"/>
                  </a:solidFill>
                  <a:latin typeface="微软雅黑" panose="020B0503020204020204" charset="-122"/>
                  <a:ea typeface="微软雅黑" panose="020B0503020204020204" charset="-122"/>
                </a:endParaRPr>
              </a:p>
            </p:txBody>
          </p:sp>
          <p:sp>
            <p:nvSpPr>
              <p:cNvPr id="21511" name="Rectangle 7"/>
              <p:cNvSpPr/>
              <p:nvPr/>
            </p:nvSpPr>
            <p:spPr>
              <a:xfrm>
                <a:off x="2108" y="2296"/>
                <a:ext cx="1362" cy="764"/>
              </a:xfrm>
              <a:prstGeom prst="rect">
                <a:avLst/>
              </a:prstGeom>
              <a:noFill/>
              <a:ln w="9525">
                <a:noFill/>
              </a:ln>
            </p:spPr>
            <p:txBody>
              <a:bodyPr anchor="t" anchorCtr="0">
                <a:spAutoFit/>
              </a:bodyPr>
              <a:p>
                <a:pPr algn="ctr">
                  <a:spcBef>
                    <a:spcPct val="50000"/>
                  </a:spcBef>
                </a:pPr>
                <a:r>
                  <a:rPr lang="zh-CN" altLang="en-US" sz="1000" b="1" dirty="0">
                    <a:solidFill>
                      <a:srgbClr val="FF3300"/>
                    </a:solidFill>
                    <a:latin typeface="微软雅黑" panose="020B0503020204020204" charset="-122"/>
                    <a:ea typeface="微软雅黑" panose="020B0503020204020204" charset="-122"/>
                  </a:rPr>
                  <a:t>圆环</a:t>
                </a:r>
                <a:r>
                  <a:rPr lang="ja-JP" altLang="en-US" sz="1000" b="1" dirty="0">
                    <a:solidFill>
                      <a:srgbClr val="FF3300"/>
                    </a:solidFill>
                    <a:latin typeface="微软雅黑" panose="020B0503020204020204" charset="-122"/>
                    <a:ea typeface="微软雅黑" panose="020B0503020204020204" charset="-122"/>
                  </a:rPr>
                  <a:t>型（５～６人）</a:t>
                </a:r>
                <a:endParaRPr lang="ja-JP" altLang="en-US" sz="1000" b="1" dirty="0">
                  <a:solidFill>
                    <a:srgbClr val="FF3300"/>
                  </a:solidFill>
                  <a:latin typeface="微软雅黑" panose="020B0503020204020204" charset="-122"/>
                  <a:ea typeface="微软雅黑" panose="020B0503020204020204" charset="-122"/>
                </a:endParaRPr>
              </a:p>
            </p:txBody>
          </p:sp>
          <p:sp>
            <p:nvSpPr>
              <p:cNvPr id="21512" name="Rectangle 8"/>
              <p:cNvSpPr/>
              <p:nvPr/>
            </p:nvSpPr>
            <p:spPr>
              <a:xfrm>
                <a:off x="249" y="2311"/>
                <a:ext cx="1679" cy="764"/>
              </a:xfrm>
              <a:prstGeom prst="rect">
                <a:avLst/>
              </a:prstGeom>
              <a:noFill/>
              <a:ln w="9525">
                <a:noFill/>
              </a:ln>
            </p:spPr>
            <p:txBody>
              <a:bodyPr anchor="t" anchorCtr="0">
                <a:spAutoFit/>
              </a:bodyPr>
              <a:p>
                <a:pPr algn="ctr">
                  <a:spcBef>
                    <a:spcPct val="50000"/>
                  </a:spcBef>
                </a:pPr>
                <a:r>
                  <a:rPr lang="zh-CN" altLang="en-US" sz="1000" b="1" dirty="0">
                    <a:solidFill>
                      <a:srgbClr val="FF3300"/>
                    </a:solidFill>
                    <a:latin typeface="微软雅黑" panose="020B0503020204020204" charset="-122"/>
                    <a:ea typeface="微软雅黑" panose="020B0503020204020204" charset="-122"/>
                  </a:rPr>
                  <a:t>手重叠型</a:t>
                </a:r>
                <a:r>
                  <a:rPr lang="ja-JP" altLang="en-US" sz="1000" b="1" dirty="0">
                    <a:solidFill>
                      <a:srgbClr val="FF3300"/>
                    </a:solidFill>
                    <a:latin typeface="微软雅黑" panose="020B0503020204020204" charset="-122"/>
                    <a:ea typeface="微软雅黑" panose="020B0503020204020204" charset="-122"/>
                  </a:rPr>
                  <a:t>（４～５人以下）</a:t>
                </a:r>
                <a:endParaRPr lang="ja-JP" altLang="en-US" sz="1000" b="1" dirty="0">
                  <a:solidFill>
                    <a:srgbClr val="FF3300"/>
                  </a:solidFill>
                  <a:latin typeface="微软雅黑" panose="020B0503020204020204" charset="-122"/>
                  <a:ea typeface="微软雅黑" panose="020B0503020204020204" charset="-122"/>
                </a:endParaRPr>
              </a:p>
            </p:txBody>
          </p:sp>
        </p:grpSp>
        <p:sp>
          <p:nvSpPr>
            <p:cNvPr id="21513" name="Line 17"/>
            <p:cNvSpPr/>
            <p:nvPr/>
          </p:nvSpPr>
          <p:spPr>
            <a:xfrm>
              <a:off x="6570" y="645"/>
              <a:ext cx="0" cy="0"/>
            </a:xfrm>
            <a:prstGeom prst="line">
              <a:avLst/>
            </a:prstGeom>
            <a:ln w="12700" cap="rnd" cmpd="sng">
              <a:solidFill>
                <a:srgbClr val="000000"/>
              </a:solidFill>
              <a:prstDash val="solid"/>
              <a:round/>
              <a:headEnd type="none" w="med" len="med"/>
              <a:tailEnd type="none" w="med" len="med"/>
            </a:ln>
          </p:spPr>
        </p:sp>
        <p:sp>
          <p:nvSpPr>
            <p:cNvPr id="21514" name="Line 18"/>
            <p:cNvSpPr/>
            <p:nvPr/>
          </p:nvSpPr>
          <p:spPr>
            <a:xfrm>
              <a:off x="8680" y="645"/>
              <a:ext cx="0" cy="0"/>
            </a:xfrm>
            <a:prstGeom prst="line">
              <a:avLst/>
            </a:prstGeom>
            <a:ln w="12700" cap="rnd" cmpd="sng">
              <a:solidFill>
                <a:srgbClr val="000000"/>
              </a:solidFill>
              <a:prstDash val="solid"/>
              <a:round/>
              <a:headEnd type="none" w="med" len="med"/>
              <a:tailEnd type="none" w="med" len="med"/>
            </a:ln>
          </p:spPr>
        </p:sp>
        <p:sp>
          <p:nvSpPr>
            <p:cNvPr id="21515" name="Line 19"/>
            <p:cNvSpPr/>
            <p:nvPr/>
          </p:nvSpPr>
          <p:spPr>
            <a:xfrm>
              <a:off x="8705" y="645"/>
              <a:ext cx="0" cy="0"/>
            </a:xfrm>
            <a:prstGeom prst="line">
              <a:avLst/>
            </a:prstGeom>
            <a:ln w="12700" cap="rnd" cmpd="sng">
              <a:solidFill>
                <a:srgbClr val="000000"/>
              </a:solidFill>
              <a:prstDash val="solid"/>
              <a:round/>
              <a:headEnd type="none" w="med" len="med"/>
              <a:tailEnd type="none" w="med" len="med"/>
            </a:ln>
          </p:spPr>
        </p:sp>
        <p:sp>
          <p:nvSpPr>
            <p:cNvPr id="21516" name="Line 20"/>
            <p:cNvSpPr/>
            <p:nvPr/>
          </p:nvSpPr>
          <p:spPr>
            <a:xfrm>
              <a:off x="10770" y="645"/>
              <a:ext cx="0" cy="0"/>
            </a:xfrm>
            <a:prstGeom prst="line">
              <a:avLst/>
            </a:prstGeom>
            <a:ln w="12700" cap="rnd" cmpd="sng">
              <a:solidFill>
                <a:srgbClr val="000000"/>
              </a:solidFill>
              <a:prstDash val="solid"/>
              <a:round/>
              <a:headEnd type="none" w="med" len="med"/>
              <a:tailEnd type="none" w="med" len="med"/>
            </a:ln>
          </p:spPr>
        </p:sp>
        <p:sp>
          <p:nvSpPr>
            <p:cNvPr id="21517" name="Line 21"/>
            <p:cNvSpPr/>
            <p:nvPr/>
          </p:nvSpPr>
          <p:spPr>
            <a:xfrm>
              <a:off x="10795" y="645"/>
              <a:ext cx="0" cy="0"/>
            </a:xfrm>
            <a:prstGeom prst="line">
              <a:avLst/>
            </a:prstGeom>
            <a:ln w="12700" cap="rnd" cmpd="sng">
              <a:solidFill>
                <a:srgbClr val="000000"/>
              </a:solidFill>
              <a:prstDash val="solid"/>
              <a:round/>
              <a:headEnd type="none" w="med" len="med"/>
              <a:tailEnd type="none" w="med" len="med"/>
            </a:ln>
          </p:spPr>
        </p:sp>
        <p:sp>
          <p:nvSpPr>
            <p:cNvPr id="21518" name="Line 22"/>
            <p:cNvSpPr/>
            <p:nvPr/>
          </p:nvSpPr>
          <p:spPr>
            <a:xfrm>
              <a:off x="10795" y="1030"/>
              <a:ext cx="0" cy="0"/>
            </a:xfrm>
            <a:prstGeom prst="line">
              <a:avLst/>
            </a:prstGeom>
            <a:ln w="12700" cap="rnd" cmpd="sng">
              <a:solidFill>
                <a:srgbClr val="000000"/>
              </a:solidFill>
              <a:prstDash val="solid"/>
              <a:round/>
              <a:headEnd type="none" w="med" len="med"/>
              <a:tailEnd type="none" w="med" len="med"/>
            </a:ln>
          </p:spPr>
        </p:sp>
        <p:sp>
          <p:nvSpPr>
            <p:cNvPr id="21519" name="Line 23"/>
            <p:cNvSpPr/>
            <p:nvPr/>
          </p:nvSpPr>
          <p:spPr>
            <a:xfrm>
              <a:off x="12985" y="1030"/>
              <a:ext cx="0" cy="0"/>
            </a:xfrm>
            <a:prstGeom prst="line">
              <a:avLst/>
            </a:prstGeom>
            <a:ln w="12700" cap="rnd" cmpd="sng">
              <a:solidFill>
                <a:srgbClr val="000000"/>
              </a:solidFill>
              <a:prstDash val="solid"/>
              <a:round/>
              <a:headEnd type="none" w="med" len="med"/>
              <a:tailEnd type="none" w="med" len="med"/>
            </a:ln>
          </p:spPr>
        </p:sp>
        <p:sp>
          <p:nvSpPr>
            <p:cNvPr id="21520" name="Line 24"/>
            <p:cNvSpPr/>
            <p:nvPr/>
          </p:nvSpPr>
          <p:spPr>
            <a:xfrm>
              <a:off x="10770" y="1030"/>
              <a:ext cx="0" cy="0"/>
            </a:xfrm>
            <a:prstGeom prst="line">
              <a:avLst/>
            </a:prstGeom>
            <a:ln w="12700" cap="rnd" cmpd="sng">
              <a:solidFill>
                <a:srgbClr val="000000"/>
              </a:solidFill>
              <a:prstDash val="solid"/>
              <a:round/>
              <a:headEnd type="none" w="med" len="med"/>
              <a:tailEnd type="none" w="med" len="med"/>
            </a:ln>
          </p:spPr>
        </p:sp>
        <p:sp>
          <p:nvSpPr>
            <p:cNvPr id="21521" name="Line 25"/>
            <p:cNvSpPr/>
            <p:nvPr/>
          </p:nvSpPr>
          <p:spPr>
            <a:xfrm>
              <a:off x="10795" y="1030"/>
              <a:ext cx="0" cy="0"/>
            </a:xfrm>
            <a:prstGeom prst="line">
              <a:avLst/>
            </a:prstGeom>
            <a:ln w="12700" cap="rnd" cmpd="sng">
              <a:solidFill>
                <a:srgbClr val="000000"/>
              </a:solidFill>
              <a:prstDash val="solid"/>
              <a:round/>
              <a:headEnd type="none" w="med" len="med"/>
              <a:tailEnd type="none" w="med" len="med"/>
            </a:ln>
          </p:spPr>
        </p:sp>
        <p:sp>
          <p:nvSpPr>
            <p:cNvPr id="21522" name="Line 26"/>
            <p:cNvSpPr/>
            <p:nvPr/>
          </p:nvSpPr>
          <p:spPr>
            <a:xfrm>
              <a:off x="12985" y="1030"/>
              <a:ext cx="0" cy="0"/>
            </a:xfrm>
            <a:prstGeom prst="line">
              <a:avLst/>
            </a:prstGeom>
            <a:ln w="12700" cap="rnd" cmpd="sng">
              <a:solidFill>
                <a:srgbClr val="000000"/>
              </a:solidFill>
              <a:prstDash val="solid"/>
              <a:round/>
              <a:headEnd type="none" w="med" len="med"/>
              <a:tailEnd type="none" w="med" len="med"/>
            </a:ln>
          </p:spPr>
        </p:sp>
        <p:sp>
          <p:nvSpPr>
            <p:cNvPr id="21523" name="Line 27"/>
            <p:cNvSpPr/>
            <p:nvPr/>
          </p:nvSpPr>
          <p:spPr>
            <a:xfrm>
              <a:off x="13010" y="1030"/>
              <a:ext cx="0" cy="0"/>
            </a:xfrm>
            <a:prstGeom prst="line">
              <a:avLst/>
            </a:prstGeom>
            <a:ln w="12700" cap="rnd" cmpd="sng">
              <a:solidFill>
                <a:srgbClr val="000000"/>
              </a:solidFill>
              <a:prstDash val="solid"/>
              <a:round/>
              <a:headEnd type="none" w="med" len="med"/>
              <a:tailEnd type="none" w="med" len="med"/>
            </a:ln>
          </p:spPr>
        </p:sp>
        <p:sp>
          <p:nvSpPr>
            <p:cNvPr id="21524" name="Line 28"/>
            <p:cNvSpPr/>
            <p:nvPr/>
          </p:nvSpPr>
          <p:spPr>
            <a:xfrm>
              <a:off x="13035" y="1030"/>
              <a:ext cx="0" cy="0"/>
            </a:xfrm>
            <a:prstGeom prst="line">
              <a:avLst/>
            </a:prstGeom>
            <a:ln w="12700" cap="rnd" cmpd="sng">
              <a:solidFill>
                <a:srgbClr val="000000"/>
              </a:solidFill>
              <a:prstDash val="solid"/>
              <a:round/>
              <a:headEnd type="none" w="med" len="med"/>
              <a:tailEnd type="none" w="med" len="med"/>
            </a:ln>
          </p:spPr>
        </p:sp>
        <p:sp>
          <p:nvSpPr>
            <p:cNvPr id="21525" name="Line 29"/>
            <p:cNvSpPr/>
            <p:nvPr/>
          </p:nvSpPr>
          <p:spPr>
            <a:xfrm>
              <a:off x="13060" y="1030"/>
              <a:ext cx="0" cy="0"/>
            </a:xfrm>
            <a:prstGeom prst="line">
              <a:avLst/>
            </a:prstGeom>
            <a:ln w="12700" cap="rnd" cmpd="sng">
              <a:solidFill>
                <a:srgbClr val="000000"/>
              </a:solidFill>
              <a:prstDash val="solid"/>
              <a:round/>
              <a:headEnd type="none" w="med" len="med"/>
              <a:tailEnd type="none" w="med" len="med"/>
            </a:ln>
          </p:spPr>
        </p:sp>
        <p:sp>
          <p:nvSpPr>
            <p:cNvPr id="21526" name="Line 30"/>
            <p:cNvSpPr/>
            <p:nvPr/>
          </p:nvSpPr>
          <p:spPr>
            <a:xfrm>
              <a:off x="13085" y="1030"/>
              <a:ext cx="0" cy="0"/>
            </a:xfrm>
            <a:prstGeom prst="line">
              <a:avLst/>
            </a:prstGeom>
            <a:ln w="12700" cap="rnd" cmpd="sng">
              <a:solidFill>
                <a:srgbClr val="000000"/>
              </a:solidFill>
              <a:prstDash val="solid"/>
              <a:round/>
              <a:headEnd type="none" w="med" len="med"/>
              <a:tailEnd type="none" w="med" len="med"/>
            </a:ln>
          </p:spPr>
        </p:sp>
        <p:sp>
          <p:nvSpPr>
            <p:cNvPr id="21527" name="Line 31"/>
            <p:cNvSpPr/>
            <p:nvPr/>
          </p:nvSpPr>
          <p:spPr>
            <a:xfrm>
              <a:off x="13110" y="645"/>
              <a:ext cx="0" cy="0"/>
            </a:xfrm>
            <a:prstGeom prst="line">
              <a:avLst/>
            </a:prstGeom>
            <a:ln w="12700" cap="rnd" cmpd="sng">
              <a:solidFill>
                <a:srgbClr val="000000"/>
              </a:solidFill>
              <a:prstDash val="solid"/>
              <a:round/>
              <a:headEnd type="none" w="med" len="med"/>
              <a:tailEnd type="none" w="med" len="med"/>
            </a:ln>
          </p:spPr>
        </p:sp>
        <p:sp>
          <p:nvSpPr>
            <p:cNvPr id="21528" name="Line 32"/>
            <p:cNvSpPr/>
            <p:nvPr/>
          </p:nvSpPr>
          <p:spPr>
            <a:xfrm>
              <a:off x="6570" y="645"/>
              <a:ext cx="0" cy="0"/>
            </a:xfrm>
            <a:prstGeom prst="line">
              <a:avLst/>
            </a:prstGeom>
            <a:ln w="12700" cap="rnd" cmpd="sng">
              <a:solidFill>
                <a:srgbClr val="000000"/>
              </a:solidFill>
              <a:prstDash val="solid"/>
              <a:round/>
              <a:headEnd type="none" w="med" len="med"/>
              <a:tailEnd type="none" w="med" len="med"/>
            </a:ln>
          </p:spPr>
        </p:sp>
        <p:sp>
          <p:nvSpPr>
            <p:cNvPr id="21529" name="Line 33"/>
            <p:cNvSpPr/>
            <p:nvPr/>
          </p:nvSpPr>
          <p:spPr>
            <a:xfrm>
              <a:off x="4650" y="2065"/>
              <a:ext cx="0" cy="0"/>
            </a:xfrm>
            <a:prstGeom prst="line">
              <a:avLst/>
            </a:prstGeom>
            <a:ln w="12700" cap="rnd" cmpd="sng">
              <a:solidFill>
                <a:srgbClr val="000000"/>
              </a:solidFill>
              <a:prstDash val="solid"/>
              <a:round/>
              <a:headEnd type="none" w="med" len="med"/>
              <a:tailEnd type="none" w="med" len="med"/>
            </a:ln>
          </p:spPr>
        </p:sp>
        <p:sp>
          <p:nvSpPr>
            <p:cNvPr id="21530" name="Line 34"/>
            <p:cNvSpPr/>
            <p:nvPr/>
          </p:nvSpPr>
          <p:spPr>
            <a:xfrm>
              <a:off x="8680" y="645"/>
              <a:ext cx="0" cy="0"/>
            </a:xfrm>
            <a:prstGeom prst="line">
              <a:avLst/>
            </a:prstGeom>
            <a:ln w="12700" cap="rnd" cmpd="sng">
              <a:solidFill>
                <a:srgbClr val="000000"/>
              </a:solidFill>
              <a:prstDash val="solid"/>
              <a:round/>
              <a:headEnd type="none" w="med" len="med"/>
              <a:tailEnd type="none" w="med" len="med"/>
            </a:ln>
          </p:spPr>
        </p:sp>
        <p:sp>
          <p:nvSpPr>
            <p:cNvPr id="21531" name="Line 35"/>
            <p:cNvSpPr/>
            <p:nvPr/>
          </p:nvSpPr>
          <p:spPr>
            <a:xfrm>
              <a:off x="8705" y="645"/>
              <a:ext cx="0" cy="0"/>
            </a:xfrm>
            <a:prstGeom prst="line">
              <a:avLst/>
            </a:prstGeom>
            <a:ln w="12700" cap="rnd" cmpd="sng">
              <a:solidFill>
                <a:srgbClr val="000000"/>
              </a:solidFill>
              <a:prstDash val="solid"/>
              <a:round/>
              <a:headEnd type="none" w="med" len="med"/>
              <a:tailEnd type="none" w="med" len="med"/>
            </a:ln>
          </p:spPr>
        </p:sp>
        <p:sp>
          <p:nvSpPr>
            <p:cNvPr id="21532" name="Line 36"/>
            <p:cNvSpPr/>
            <p:nvPr/>
          </p:nvSpPr>
          <p:spPr>
            <a:xfrm>
              <a:off x="10745" y="645"/>
              <a:ext cx="0" cy="0"/>
            </a:xfrm>
            <a:prstGeom prst="line">
              <a:avLst/>
            </a:prstGeom>
            <a:ln w="12700" cap="rnd" cmpd="sng">
              <a:solidFill>
                <a:srgbClr val="000000"/>
              </a:solidFill>
              <a:prstDash val="solid"/>
              <a:round/>
              <a:headEnd type="none" w="med" len="med"/>
              <a:tailEnd type="none" w="med" len="med"/>
            </a:ln>
          </p:spPr>
        </p:sp>
        <p:sp>
          <p:nvSpPr>
            <p:cNvPr id="21533" name="Line 37"/>
            <p:cNvSpPr/>
            <p:nvPr/>
          </p:nvSpPr>
          <p:spPr>
            <a:xfrm>
              <a:off x="10745" y="1030"/>
              <a:ext cx="0" cy="0"/>
            </a:xfrm>
            <a:prstGeom prst="line">
              <a:avLst/>
            </a:prstGeom>
            <a:ln w="12700" cap="rnd" cmpd="sng">
              <a:solidFill>
                <a:srgbClr val="000000"/>
              </a:solidFill>
              <a:prstDash val="solid"/>
              <a:round/>
              <a:headEnd type="none" w="med" len="med"/>
              <a:tailEnd type="none" w="med" len="med"/>
            </a:ln>
          </p:spPr>
        </p:sp>
        <p:sp>
          <p:nvSpPr>
            <p:cNvPr id="21534" name="Line 38"/>
            <p:cNvSpPr/>
            <p:nvPr/>
          </p:nvSpPr>
          <p:spPr>
            <a:xfrm>
              <a:off x="13110" y="1030"/>
              <a:ext cx="0" cy="0"/>
            </a:xfrm>
            <a:prstGeom prst="line">
              <a:avLst/>
            </a:prstGeom>
            <a:ln w="12700" cap="rnd" cmpd="sng">
              <a:solidFill>
                <a:srgbClr val="000000"/>
              </a:solidFill>
              <a:prstDash val="solid"/>
              <a:round/>
              <a:headEnd type="none" w="med" len="med"/>
              <a:tailEnd type="none" w="med" len="med"/>
            </a:ln>
          </p:spPr>
        </p:sp>
        <p:sp>
          <p:nvSpPr>
            <p:cNvPr id="21535" name="Line 39"/>
            <p:cNvSpPr/>
            <p:nvPr/>
          </p:nvSpPr>
          <p:spPr>
            <a:xfrm>
              <a:off x="13110" y="645"/>
              <a:ext cx="0" cy="0"/>
            </a:xfrm>
            <a:prstGeom prst="line">
              <a:avLst/>
            </a:prstGeom>
            <a:ln w="12700" cap="rnd" cmpd="sng">
              <a:solidFill>
                <a:srgbClr val="000000"/>
              </a:solidFill>
              <a:prstDash val="solid"/>
              <a:round/>
              <a:headEnd type="none" w="med" len="med"/>
              <a:tailEnd type="none" w="med" len="med"/>
            </a:ln>
          </p:spPr>
        </p:sp>
        <p:sp>
          <p:nvSpPr>
            <p:cNvPr id="21536" name="Line 40"/>
            <p:cNvSpPr/>
            <p:nvPr/>
          </p:nvSpPr>
          <p:spPr>
            <a:xfrm>
              <a:off x="13110" y="645"/>
              <a:ext cx="0" cy="0"/>
            </a:xfrm>
            <a:prstGeom prst="line">
              <a:avLst/>
            </a:prstGeom>
            <a:ln w="12700" cap="rnd" cmpd="sng">
              <a:solidFill>
                <a:srgbClr val="000000"/>
              </a:solidFill>
              <a:prstDash val="solid"/>
              <a:round/>
              <a:headEnd type="none" w="med" len="med"/>
              <a:tailEnd type="none" w="med" len="med"/>
            </a:ln>
          </p:spPr>
        </p:sp>
        <p:sp>
          <p:nvSpPr>
            <p:cNvPr id="21537" name="Line 41"/>
            <p:cNvSpPr/>
            <p:nvPr/>
          </p:nvSpPr>
          <p:spPr>
            <a:xfrm>
              <a:off x="10745" y="1030"/>
              <a:ext cx="0" cy="0"/>
            </a:xfrm>
            <a:prstGeom prst="line">
              <a:avLst/>
            </a:prstGeom>
            <a:ln w="12700" cap="rnd" cmpd="sng">
              <a:solidFill>
                <a:srgbClr val="000000"/>
              </a:solidFill>
              <a:prstDash val="solid"/>
              <a:round/>
              <a:headEnd type="none" w="med" len="med"/>
              <a:tailEnd type="none" w="med" len="med"/>
            </a:ln>
          </p:spPr>
        </p:sp>
        <p:sp>
          <p:nvSpPr>
            <p:cNvPr id="21538" name="Line 42"/>
            <p:cNvSpPr/>
            <p:nvPr/>
          </p:nvSpPr>
          <p:spPr>
            <a:xfrm>
              <a:off x="10770" y="1030"/>
              <a:ext cx="0" cy="0"/>
            </a:xfrm>
            <a:prstGeom prst="line">
              <a:avLst/>
            </a:prstGeom>
            <a:ln w="12700" cap="rnd" cmpd="sng">
              <a:solidFill>
                <a:srgbClr val="000000"/>
              </a:solidFill>
              <a:prstDash val="solid"/>
              <a:round/>
              <a:headEnd type="none" w="med" len="med"/>
              <a:tailEnd type="none" w="med" len="med"/>
            </a:ln>
          </p:spPr>
        </p:sp>
        <p:sp>
          <p:nvSpPr>
            <p:cNvPr id="21539" name="Line 43"/>
            <p:cNvSpPr/>
            <p:nvPr/>
          </p:nvSpPr>
          <p:spPr>
            <a:xfrm>
              <a:off x="10795" y="1030"/>
              <a:ext cx="0" cy="0"/>
            </a:xfrm>
            <a:prstGeom prst="line">
              <a:avLst/>
            </a:prstGeom>
            <a:ln w="12700" cap="rnd" cmpd="sng">
              <a:solidFill>
                <a:srgbClr val="000000"/>
              </a:solidFill>
              <a:prstDash val="solid"/>
              <a:round/>
              <a:headEnd type="none" w="med" len="med"/>
              <a:tailEnd type="none" w="med" len="med"/>
            </a:ln>
          </p:spPr>
        </p:sp>
        <p:sp>
          <p:nvSpPr>
            <p:cNvPr id="21540" name="Line 44"/>
            <p:cNvSpPr/>
            <p:nvPr/>
          </p:nvSpPr>
          <p:spPr>
            <a:xfrm>
              <a:off x="12985" y="1030"/>
              <a:ext cx="0" cy="0"/>
            </a:xfrm>
            <a:prstGeom prst="line">
              <a:avLst/>
            </a:prstGeom>
            <a:ln w="12700" cap="rnd" cmpd="sng">
              <a:solidFill>
                <a:srgbClr val="000000"/>
              </a:solidFill>
              <a:prstDash val="solid"/>
              <a:round/>
              <a:headEnd type="none" w="med" len="med"/>
              <a:tailEnd type="none" w="med" len="med"/>
            </a:ln>
          </p:spPr>
        </p:sp>
        <p:sp>
          <p:nvSpPr>
            <p:cNvPr id="21541" name="Line 45"/>
            <p:cNvSpPr/>
            <p:nvPr/>
          </p:nvSpPr>
          <p:spPr>
            <a:xfrm>
              <a:off x="13010" y="1030"/>
              <a:ext cx="0" cy="0"/>
            </a:xfrm>
            <a:prstGeom prst="line">
              <a:avLst/>
            </a:prstGeom>
            <a:ln w="12700" cap="rnd" cmpd="sng">
              <a:solidFill>
                <a:srgbClr val="000000"/>
              </a:solidFill>
              <a:prstDash val="solid"/>
              <a:round/>
              <a:headEnd type="none" w="med" len="med"/>
              <a:tailEnd type="none" w="med" len="med"/>
            </a:ln>
          </p:spPr>
        </p:sp>
        <p:sp>
          <p:nvSpPr>
            <p:cNvPr id="21542" name="Line 46"/>
            <p:cNvSpPr/>
            <p:nvPr/>
          </p:nvSpPr>
          <p:spPr>
            <a:xfrm>
              <a:off x="13035" y="1030"/>
              <a:ext cx="0" cy="0"/>
            </a:xfrm>
            <a:prstGeom prst="line">
              <a:avLst/>
            </a:prstGeom>
            <a:ln w="12700" cap="rnd" cmpd="sng">
              <a:solidFill>
                <a:srgbClr val="000000"/>
              </a:solidFill>
              <a:prstDash val="solid"/>
              <a:round/>
              <a:headEnd type="none" w="med" len="med"/>
              <a:tailEnd type="none" w="med" len="med"/>
            </a:ln>
          </p:spPr>
        </p:sp>
        <p:sp>
          <p:nvSpPr>
            <p:cNvPr id="21543" name="Line 47"/>
            <p:cNvSpPr/>
            <p:nvPr/>
          </p:nvSpPr>
          <p:spPr>
            <a:xfrm>
              <a:off x="13060" y="1030"/>
              <a:ext cx="0" cy="0"/>
            </a:xfrm>
            <a:prstGeom prst="line">
              <a:avLst/>
            </a:prstGeom>
            <a:ln w="12700" cap="rnd" cmpd="sng">
              <a:solidFill>
                <a:srgbClr val="000000"/>
              </a:solidFill>
              <a:prstDash val="solid"/>
              <a:round/>
              <a:headEnd type="none" w="med" len="med"/>
              <a:tailEnd type="none" w="med" len="med"/>
            </a:ln>
          </p:spPr>
        </p:sp>
        <p:sp>
          <p:nvSpPr>
            <p:cNvPr id="21544" name="Line 48"/>
            <p:cNvSpPr/>
            <p:nvPr/>
          </p:nvSpPr>
          <p:spPr>
            <a:xfrm>
              <a:off x="10745" y="1030"/>
              <a:ext cx="0" cy="0"/>
            </a:xfrm>
            <a:prstGeom prst="line">
              <a:avLst/>
            </a:prstGeom>
            <a:ln w="12700" cap="rnd" cmpd="sng">
              <a:solidFill>
                <a:srgbClr val="000000"/>
              </a:solidFill>
              <a:prstDash val="solid"/>
              <a:round/>
              <a:headEnd type="none" w="med" len="med"/>
              <a:tailEnd type="none" w="med" len="med"/>
            </a:ln>
          </p:spPr>
        </p:sp>
        <p:sp>
          <p:nvSpPr>
            <p:cNvPr id="21545" name="Line 49"/>
            <p:cNvSpPr/>
            <p:nvPr/>
          </p:nvSpPr>
          <p:spPr>
            <a:xfrm>
              <a:off x="13085" y="1030"/>
              <a:ext cx="0" cy="0"/>
            </a:xfrm>
            <a:prstGeom prst="line">
              <a:avLst/>
            </a:prstGeom>
            <a:ln w="12700" cap="rnd" cmpd="sng">
              <a:solidFill>
                <a:srgbClr val="000000"/>
              </a:solidFill>
              <a:prstDash val="solid"/>
              <a:round/>
              <a:headEnd type="none" w="med" len="med"/>
              <a:tailEnd type="none" w="med" len="med"/>
            </a:ln>
          </p:spPr>
        </p:sp>
        <p:sp>
          <p:nvSpPr>
            <p:cNvPr id="21546" name="Line 50"/>
            <p:cNvSpPr/>
            <p:nvPr/>
          </p:nvSpPr>
          <p:spPr>
            <a:xfrm>
              <a:off x="13085" y="1030"/>
              <a:ext cx="0" cy="0"/>
            </a:xfrm>
            <a:prstGeom prst="line">
              <a:avLst/>
            </a:prstGeom>
            <a:ln w="12700" cap="rnd" cmpd="sng">
              <a:solidFill>
                <a:srgbClr val="000000"/>
              </a:solidFill>
              <a:prstDash val="solid"/>
              <a:round/>
              <a:headEnd type="none" w="med" len="med"/>
              <a:tailEnd type="none" w="med" len="med"/>
            </a:ln>
          </p:spPr>
        </p:sp>
        <p:sp>
          <p:nvSpPr>
            <p:cNvPr id="21547" name="Line 51"/>
            <p:cNvSpPr/>
            <p:nvPr/>
          </p:nvSpPr>
          <p:spPr>
            <a:xfrm>
              <a:off x="13110" y="1030"/>
              <a:ext cx="0" cy="0"/>
            </a:xfrm>
            <a:prstGeom prst="line">
              <a:avLst/>
            </a:prstGeom>
            <a:ln w="12700" cap="rnd" cmpd="sng">
              <a:solidFill>
                <a:srgbClr val="000000"/>
              </a:solidFill>
              <a:prstDash val="solid"/>
              <a:round/>
              <a:headEnd type="none" w="med" len="med"/>
              <a:tailEnd type="none" w="med" len="med"/>
            </a:ln>
          </p:spPr>
        </p:sp>
        <p:sp>
          <p:nvSpPr>
            <p:cNvPr id="21548" name="Line 52"/>
            <p:cNvSpPr/>
            <p:nvPr/>
          </p:nvSpPr>
          <p:spPr>
            <a:xfrm>
              <a:off x="13085" y="1030"/>
              <a:ext cx="0" cy="0"/>
            </a:xfrm>
            <a:prstGeom prst="line">
              <a:avLst/>
            </a:prstGeom>
            <a:ln w="12700" cap="rnd" cmpd="sng">
              <a:solidFill>
                <a:srgbClr val="000000"/>
              </a:solidFill>
              <a:prstDash val="solid"/>
              <a:round/>
              <a:headEnd type="none" w="med" len="med"/>
              <a:tailEnd type="none" w="med" len="med"/>
            </a:ln>
          </p:spPr>
        </p:sp>
        <p:sp>
          <p:nvSpPr>
            <p:cNvPr id="21549" name="Line 53"/>
            <p:cNvSpPr/>
            <p:nvPr/>
          </p:nvSpPr>
          <p:spPr>
            <a:xfrm>
              <a:off x="4650" y="2065"/>
              <a:ext cx="0" cy="0"/>
            </a:xfrm>
            <a:prstGeom prst="line">
              <a:avLst/>
            </a:prstGeom>
            <a:ln w="12700" cap="rnd" cmpd="sng">
              <a:solidFill>
                <a:srgbClr val="000000"/>
              </a:solidFill>
              <a:prstDash val="solid"/>
              <a:round/>
              <a:headEnd type="none" w="med" len="med"/>
              <a:tailEnd type="none" w="med" len="med"/>
            </a:ln>
          </p:spPr>
        </p:sp>
        <p:sp>
          <p:nvSpPr>
            <p:cNvPr id="21550" name="Line 54"/>
            <p:cNvSpPr/>
            <p:nvPr/>
          </p:nvSpPr>
          <p:spPr>
            <a:xfrm>
              <a:off x="10795" y="1320"/>
              <a:ext cx="0" cy="0"/>
            </a:xfrm>
            <a:prstGeom prst="line">
              <a:avLst/>
            </a:prstGeom>
            <a:ln w="12700" cap="rnd" cmpd="sng">
              <a:solidFill>
                <a:srgbClr val="000000"/>
              </a:solidFill>
              <a:prstDash val="solid"/>
              <a:round/>
              <a:headEnd type="none" w="med" len="med"/>
              <a:tailEnd type="none" w="med" len="med"/>
            </a:ln>
          </p:spPr>
        </p:sp>
        <p:sp>
          <p:nvSpPr>
            <p:cNvPr id="21551" name="Line 55"/>
            <p:cNvSpPr/>
            <p:nvPr/>
          </p:nvSpPr>
          <p:spPr>
            <a:xfrm>
              <a:off x="10770" y="1320"/>
              <a:ext cx="0" cy="0"/>
            </a:xfrm>
            <a:prstGeom prst="line">
              <a:avLst/>
            </a:prstGeom>
            <a:ln w="12700" cap="rnd" cmpd="sng">
              <a:solidFill>
                <a:srgbClr val="000000"/>
              </a:solidFill>
              <a:prstDash val="solid"/>
              <a:round/>
              <a:headEnd type="none" w="med" len="med"/>
              <a:tailEnd type="none" w="med" len="med"/>
            </a:ln>
          </p:spPr>
        </p:sp>
        <p:sp>
          <p:nvSpPr>
            <p:cNvPr id="21552" name="Line 56"/>
            <p:cNvSpPr/>
            <p:nvPr/>
          </p:nvSpPr>
          <p:spPr>
            <a:xfrm>
              <a:off x="10795" y="1320"/>
              <a:ext cx="0" cy="0"/>
            </a:xfrm>
            <a:prstGeom prst="line">
              <a:avLst/>
            </a:prstGeom>
            <a:ln w="12700" cap="rnd" cmpd="sng">
              <a:solidFill>
                <a:srgbClr val="000000"/>
              </a:solidFill>
              <a:prstDash val="solid"/>
              <a:round/>
              <a:headEnd type="none" w="med" len="med"/>
              <a:tailEnd type="none" w="med" len="med"/>
            </a:ln>
          </p:spPr>
        </p:sp>
        <p:sp>
          <p:nvSpPr>
            <p:cNvPr id="21553" name="Line 57"/>
            <p:cNvSpPr/>
            <p:nvPr/>
          </p:nvSpPr>
          <p:spPr>
            <a:xfrm>
              <a:off x="6090" y="1705"/>
              <a:ext cx="0" cy="0"/>
            </a:xfrm>
            <a:prstGeom prst="line">
              <a:avLst/>
            </a:prstGeom>
            <a:ln w="12700" cap="rnd" cmpd="sng">
              <a:solidFill>
                <a:srgbClr val="000000"/>
              </a:solidFill>
              <a:prstDash val="solid"/>
              <a:round/>
              <a:headEnd type="none" w="med" len="med"/>
              <a:tailEnd type="none" w="med" len="med"/>
            </a:ln>
          </p:spPr>
        </p:sp>
        <p:sp>
          <p:nvSpPr>
            <p:cNvPr id="21554" name="Line 58"/>
            <p:cNvSpPr/>
            <p:nvPr/>
          </p:nvSpPr>
          <p:spPr>
            <a:xfrm>
              <a:off x="10745" y="1320"/>
              <a:ext cx="0" cy="0"/>
            </a:xfrm>
            <a:prstGeom prst="line">
              <a:avLst/>
            </a:prstGeom>
            <a:ln w="12700" cap="rnd" cmpd="sng">
              <a:solidFill>
                <a:srgbClr val="000000"/>
              </a:solidFill>
              <a:prstDash val="solid"/>
              <a:round/>
              <a:headEnd type="none" w="med" len="med"/>
              <a:tailEnd type="none" w="med" len="med"/>
            </a:ln>
          </p:spPr>
        </p:sp>
        <p:sp>
          <p:nvSpPr>
            <p:cNvPr id="21555" name="Line 59"/>
            <p:cNvSpPr/>
            <p:nvPr/>
          </p:nvSpPr>
          <p:spPr>
            <a:xfrm>
              <a:off x="10745" y="1320"/>
              <a:ext cx="0" cy="0"/>
            </a:xfrm>
            <a:prstGeom prst="line">
              <a:avLst/>
            </a:prstGeom>
            <a:ln w="12700" cap="rnd" cmpd="sng">
              <a:solidFill>
                <a:srgbClr val="000000"/>
              </a:solidFill>
              <a:prstDash val="solid"/>
              <a:round/>
              <a:headEnd type="none" w="med" len="med"/>
              <a:tailEnd type="none" w="med" len="med"/>
            </a:ln>
          </p:spPr>
        </p:sp>
        <p:sp>
          <p:nvSpPr>
            <p:cNvPr id="21556" name="Line 60"/>
            <p:cNvSpPr/>
            <p:nvPr/>
          </p:nvSpPr>
          <p:spPr>
            <a:xfrm>
              <a:off x="10770" y="1320"/>
              <a:ext cx="0" cy="0"/>
            </a:xfrm>
            <a:prstGeom prst="line">
              <a:avLst/>
            </a:prstGeom>
            <a:ln w="12700" cap="rnd" cmpd="sng">
              <a:solidFill>
                <a:srgbClr val="000000"/>
              </a:solidFill>
              <a:prstDash val="solid"/>
              <a:round/>
              <a:headEnd type="none" w="med" len="med"/>
              <a:tailEnd type="none" w="med" len="med"/>
            </a:ln>
          </p:spPr>
        </p:sp>
        <p:sp>
          <p:nvSpPr>
            <p:cNvPr id="21557" name="Line 61"/>
            <p:cNvSpPr/>
            <p:nvPr/>
          </p:nvSpPr>
          <p:spPr>
            <a:xfrm>
              <a:off x="10795" y="1320"/>
              <a:ext cx="0" cy="0"/>
            </a:xfrm>
            <a:prstGeom prst="line">
              <a:avLst/>
            </a:prstGeom>
            <a:ln w="12700" cap="rnd" cmpd="sng">
              <a:solidFill>
                <a:srgbClr val="000000"/>
              </a:solidFill>
              <a:prstDash val="solid"/>
              <a:round/>
              <a:headEnd type="none" w="med" len="med"/>
              <a:tailEnd type="none" w="med" len="med"/>
            </a:ln>
          </p:spPr>
        </p:sp>
        <p:sp>
          <p:nvSpPr>
            <p:cNvPr id="21558" name="Line 62"/>
            <p:cNvSpPr/>
            <p:nvPr/>
          </p:nvSpPr>
          <p:spPr>
            <a:xfrm>
              <a:off x="10745" y="1320"/>
              <a:ext cx="0" cy="0"/>
            </a:xfrm>
            <a:prstGeom prst="line">
              <a:avLst/>
            </a:prstGeom>
            <a:ln w="12700" cap="rnd" cmpd="sng">
              <a:solidFill>
                <a:srgbClr val="000000"/>
              </a:solidFill>
              <a:prstDash val="solid"/>
              <a:round/>
              <a:headEnd type="none" w="med" len="med"/>
              <a:tailEnd type="none" w="med" len="med"/>
            </a:ln>
          </p:spPr>
        </p:sp>
        <p:sp>
          <p:nvSpPr>
            <p:cNvPr id="21559" name="Line 63"/>
            <p:cNvSpPr/>
            <p:nvPr/>
          </p:nvSpPr>
          <p:spPr>
            <a:xfrm>
              <a:off x="6090" y="1705"/>
              <a:ext cx="0" cy="0"/>
            </a:xfrm>
            <a:prstGeom prst="line">
              <a:avLst/>
            </a:prstGeom>
            <a:ln w="12700" cap="rnd" cmpd="sng">
              <a:solidFill>
                <a:srgbClr val="000000"/>
              </a:solidFill>
              <a:prstDash val="solid"/>
              <a:round/>
              <a:headEnd type="none" w="med" len="med"/>
              <a:tailEnd type="none" w="med" len="med"/>
            </a:ln>
          </p:spPr>
        </p:sp>
        <p:sp>
          <p:nvSpPr>
            <p:cNvPr id="73792" name="Rectangle 64"/>
            <p:cNvSpPr>
              <a:spLocks noChangeArrowheads="1"/>
            </p:cNvSpPr>
            <p:nvPr/>
          </p:nvSpPr>
          <p:spPr bwMode="auto">
            <a:xfrm>
              <a:off x="2520" y="1560"/>
              <a:ext cx="6000" cy="1510"/>
            </a:xfrm>
            <a:prstGeom prst="rect">
              <a:avLst/>
            </a:prstGeom>
            <a:gradFill rotWithShape="1">
              <a:gsLst>
                <a:gs pos="0">
                  <a:schemeClr val="folHlink"/>
                </a:gs>
                <a:gs pos="50000">
                  <a:schemeClr val="bg1"/>
                </a:gs>
                <a:gs pos="100000">
                  <a:schemeClr val="folHlink"/>
                </a:gs>
              </a:gsLst>
              <a:lin ang="5400000" scaled="1"/>
            </a:gradFill>
            <a:ln w="9525">
              <a:solidFill>
                <a:schemeClr val="tx1"/>
              </a:solidFill>
              <a:miter lim="800000"/>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r>
                <a:rPr kumimoji="0" lang="en-US" altLang="zh-CN" sz="1600" b="1" i="0" u="none" strike="noStrike" kern="1200" cap="none" spc="0" normalizeH="0" baseline="0" noProof="0" smtClean="0">
                  <a:ln>
                    <a:noFill/>
                  </a:ln>
                  <a:solidFill>
                    <a:srgbClr val="FF00FF"/>
                  </a:solidFill>
                  <a:effectLst/>
                  <a:uLnTx/>
                  <a:uFillTx/>
                  <a:latin typeface="微软雅黑" panose="020B0503020204020204" charset="-122"/>
                  <a:ea typeface="微软雅黑" panose="020B0503020204020204" charset="-122"/>
                  <a:cs typeface="微软雅黑" panose="020B0503020204020204" charset="-122"/>
                </a:rPr>
                <a:t>                      KYT</a:t>
              </a:r>
              <a:r>
                <a:rPr kumimoji="0" lang="zh-CN" altLang="en-US" sz="1600" b="1" i="0" u="none" strike="noStrike" kern="1200" cap="none" spc="0" normalizeH="0" baseline="0" noProof="0" smtClean="0">
                  <a:ln>
                    <a:noFill/>
                  </a:ln>
                  <a:solidFill>
                    <a:srgbClr val="FF00FF"/>
                  </a:solidFill>
                  <a:effectLst/>
                  <a:uLnTx/>
                  <a:uFillTx/>
                  <a:latin typeface="微软雅黑" panose="020B0503020204020204" charset="-122"/>
                  <a:ea typeface="微软雅黑" panose="020B0503020204020204" charset="-122"/>
                  <a:cs typeface="微软雅黑" panose="020B0503020204020204" charset="-122"/>
                </a:rPr>
                <a:t>教育</a:t>
              </a:r>
              <a:endParaRPr kumimoji="0" lang="zh-CN" altLang="en-US" sz="1600" b="1" i="0" u="none" strike="noStrike" kern="1200" cap="none" spc="0" normalizeH="0" baseline="0" noProof="0" smtClean="0">
                <a:ln>
                  <a:noFill/>
                </a:ln>
                <a:solidFill>
                  <a:srgbClr val="FF00FF"/>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200" b="0" i="0" u="none" strike="noStrike" kern="1200" cap="none" spc="0" normalizeH="0" baseline="0" noProof="0" smtClean="0">
                <a:ln>
                  <a:noFill/>
                </a:ln>
                <a:solidFill>
                  <a:srgbClr val="FF00FF"/>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目的</a:t>
              </a:r>
              <a:r>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个人安全观点提高</a:t>
              </a:r>
              <a:r>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危险源预知</a:t>
              </a:r>
              <a:r>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职场安全环境改善</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目标</a:t>
              </a:r>
              <a:r>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人才育成</a:t>
              </a:r>
              <a:r>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个人魅力提升</a:t>
              </a:r>
              <a:r>
                <a:rPr kumimoji="0" lang="en-US" altLang="zh-CN"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a:t>
              </a:r>
              <a:r>
                <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rPr>
                <a:t>职场学习活跃化</a:t>
              </a:r>
              <a:endParaRPr kumimoji="0" lang="zh-CN" altLang="en-US" sz="12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21561" name="Rectangle 65"/>
            <p:cNvSpPr/>
            <p:nvPr/>
          </p:nvSpPr>
          <p:spPr>
            <a:xfrm>
              <a:off x="2640" y="3360"/>
              <a:ext cx="2160" cy="60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r>
                <a:rPr lang="en-US" altLang="zh-CN" sz="1200" dirty="0">
                  <a:latin typeface="微软雅黑" panose="020B0503020204020204" charset="-122"/>
                  <a:ea typeface="微软雅黑" panose="020B0503020204020204" charset="-122"/>
                </a:rPr>
                <a:t>KYT</a:t>
              </a:r>
              <a:r>
                <a:rPr lang="zh-CN" altLang="en-US" sz="1200" dirty="0">
                  <a:latin typeface="微软雅黑" panose="020B0503020204020204" charset="-122"/>
                  <a:ea typeface="微软雅黑" panose="020B0503020204020204" charset="-122"/>
                </a:rPr>
                <a:t>题材选取</a:t>
              </a:r>
              <a:endParaRPr lang="zh-CN" altLang="en-US" sz="1200" dirty="0">
                <a:latin typeface="微软雅黑" panose="020B0503020204020204" charset="-122"/>
                <a:ea typeface="微软雅黑" panose="020B0503020204020204" charset="-122"/>
              </a:endParaRPr>
            </a:p>
          </p:txBody>
        </p:sp>
        <p:sp>
          <p:nvSpPr>
            <p:cNvPr id="21562" name="Rectangle 66"/>
            <p:cNvSpPr/>
            <p:nvPr/>
          </p:nvSpPr>
          <p:spPr>
            <a:xfrm>
              <a:off x="3120" y="6720"/>
              <a:ext cx="960" cy="48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latin typeface="微软雅黑" panose="020B0503020204020204" charset="-122"/>
                  <a:ea typeface="微软雅黑" panose="020B0503020204020204" charset="-122"/>
                </a:rPr>
                <a:t>各担当</a:t>
              </a:r>
              <a:endParaRPr lang="zh-CN" altLang="en-US" sz="1200" dirty="0">
                <a:latin typeface="微软雅黑" panose="020B0503020204020204" charset="-122"/>
                <a:ea typeface="微软雅黑" panose="020B0503020204020204" charset="-122"/>
              </a:endParaRPr>
            </a:p>
          </p:txBody>
        </p:sp>
        <p:sp>
          <p:nvSpPr>
            <p:cNvPr id="21563" name="Rectangle 67"/>
            <p:cNvSpPr/>
            <p:nvPr/>
          </p:nvSpPr>
          <p:spPr>
            <a:xfrm>
              <a:off x="4320" y="4080"/>
              <a:ext cx="1920" cy="60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r>
                <a:rPr lang="zh-CN" altLang="en-US" sz="1200" dirty="0">
                  <a:latin typeface="微软雅黑" panose="020B0503020204020204" charset="-122"/>
                  <a:ea typeface="微软雅黑" panose="020B0503020204020204" charset="-122"/>
                </a:rPr>
                <a:t>小集团活动展开</a:t>
              </a:r>
              <a:endParaRPr lang="zh-CN" altLang="en-US" sz="1200" dirty="0">
                <a:latin typeface="微软雅黑" panose="020B0503020204020204" charset="-122"/>
                <a:ea typeface="微软雅黑" panose="020B0503020204020204" charset="-122"/>
              </a:endParaRPr>
            </a:p>
          </p:txBody>
        </p:sp>
        <p:sp>
          <p:nvSpPr>
            <p:cNvPr id="21564" name="Rectangle 68"/>
            <p:cNvSpPr/>
            <p:nvPr/>
          </p:nvSpPr>
          <p:spPr>
            <a:xfrm>
              <a:off x="5640" y="4800"/>
              <a:ext cx="2040" cy="60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pPr algn="ctr"/>
              <a:r>
                <a:rPr lang="en-US" altLang="zh-CN" sz="1200" dirty="0">
                  <a:latin typeface="微软雅黑" panose="020B0503020204020204" charset="-122"/>
                  <a:ea typeface="微软雅黑" panose="020B0503020204020204" charset="-122"/>
                </a:rPr>
                <a:t>KYT</a:t>
              </a:r>
              <a:r>
                <a:rPr lang="zh-CN" altLang="en-US" sz="1200" dirty="0">
                  <a:latin typeface="微软雅黑" panose="020B0503020204020204" charset="-122"/>
                  <a:ea typeface="微软雅黑" panose="020B0503020204020204" charset="-122"/>
                </a:rPr>
                <a:t>活动记录存档</a:t>
              </a:r>
              <a:endParaRPr lang="zh-CN" altLang="en-US" sz="1200" dirty="0">
                <a:latin typeface="微软雅黑" panose="020B0503020204020204" charset="-122"/>
                <a:ea typeface="微软雅黑" panose="020B0503020204020204" charset="-122"/>
              </a:endParaRPr>
            </a:p>
          </p:txBody>
        </p:sp>
        <p:sp>
          <p:nvSpPr>
            <p:cNvPr id="21565" name="Rectangle 69"/>
            <p:cNvSpPr/>
            <p:nvPr/>
          </p:nvSpPr>
          <p:spPr>
            <a:xfrm>
              <a:off x="7680" y="5520"/>
              <a:ext cx="1680" cy="60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r>
                <a:rPr lang="zh-CN" altLang="en-US" sz="1200" dirty="0">
                  <a:latin typeface="微软雅黑" panose="020B0503020204020204" charset="-122"/>
                  <a:ea typeface="微软雅黑" panose="020B0503020204020204" charset="-122"/>
                </a:rPr>
                <a:t>职场安全预防</a:t>
              </a:r>
              <a:endParaRPr lang="zh-CN" altLang="en-US" sz="1200" dirty="0">
                <a:latin typeface="微软雅黑" panose="020B0503020204020204" charset="-122"/>
                <a:ea typeface="微软雅黑" panose="020B0503020204020204" charset="-122"/>
              </a:endParaRPr>
            </a:p>
          </p:txBody>
        </p:sp>
        <p:sp>
          <p:nvSpPr>
            <p:cNvPr id="21566" name="AutoShape 70"/>
            <p:cNvSpPr/>
            <p:nvPr/>
          </p:nvSpPr>
          <p:spPr>
            <a:xfrm flipV="1">
              <a:off x="4800" y="3600"/>
              <a:ext cx="720" cy="480"/>
            </a:xfrm>
            <a:custGeom>
              <a:avLst/>
              <a:gdLst/>
              <a:ahLst/>
              <a:cxnLst>
                <a:cxn ang="17694720">
                  <a:pos x="359579" y="0"/>
                </a:cxn>
                <a:cxn ang="11796480">
                  <a:pos x="261938" y="101600"/>
                </a:cxn>
                <a:cxn ang="11796480">
                  <a:pos x="0" y="279682"/>
                </a:cxn>
                <a:cxn ang="5898240">
                  <a:pos x="195940" y="304800"/>
                </a:cxn>
                <a:cxn ang="0">
                  <a:pos x="391880" y="211667"/>
                </a:cxn>
                <a:cxn ang="0">
                  <a:pos x="457200" y="101600"/>
                </a:cxn>
              </a:cxnLst>
              <a:pathLst>
                <a:path w="21600" h="21600">
                  <a:moveTo>
                    <a:pt x="16988" y="0"/>
                  </a:moveTo>
                  <a:lnTo>
                    <a:pt x="12375" y="7200"/>
                  </a:lnTo>
                  <a:lnTo>
                    <a:pt x="15461" y="7200"/>
                  </a:lnTo>
                  <a:lnTo>
                    <a:pt x="15461" y="18038"/>
                  </a:lnTo>
                  <a:lnTo>
                    <a:pt x="0" y="18038"/>
                  </a:lnTo>
                  <a:lnTo>
                    <a:pt x="0" y="21600"/>
                  </a:lnTo>
                  <a:lnTo>
                    <a:pt x="18514" y="21600"/>
                  </a:lnTo>
                  <a:lnTo>
                    <a:pt x="18514" y="7200"/>
                  </a:lnTo>
                  <a:lnTo>
                    <a:pt x="21600" y="7200"/>
                  </a:lnTo>
                  <a:lnTo>
                    <a:pt x="16988"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1567" name="AutoShape 71"/>
            <p:cNvSpPr/>
            <p:nvPr/>
          </p:nvSpPr>
          <p:spPr>
            <a:xfrm flipV="1">
              <a:off x="7680" y="5040"/>
              <a:ext cx="1080" cy="480"/>
            </a:xfrm>
            <a:custGeom>
              <a:avLst/>
              <a:gdLst/>
              <a:ahLst/>
              <a:cxnLst>
                <a:cxn ang="17694720">
                  <a:pos x="539369" y="0"/>
                </a:cxn>
                <a:cxn ang="11796480">
                  <a:pos x="392906" y="101600"/>
                </a:cxn>
                <a:cxn ang="11796480">
                  <a:pos x="0" y="279682"/>
                </a:cxn>
                <a:cxn ang="5898240">
                  <a:pos x="293910" y="304800"/>
                </a:cxn>
                <a:cxn ang="0">
                  <a:pos x="587820" y="211667"/>
                </a:cxn>
                <a:cxn ang="0">
                  <a:pos x="685800" y="101600"/>
                </a:cxn>
              </a:cxnLst>
              <a:pathLst>
                <a:path w="21600" h="21600">
                  <a:moveTo>
                    <a:pt x="16988" y="0"/>
                  </a:moveTo>
                  <a:lnTo>
                    <a:pt x="12375" y="7200"/>
                  </a:lnTo>
                  <a:lnTo>
                    <a:pt x="15461" y="7200"/>
                  </a:lnTo>
                  <a:lnTo>
                    <a:pt x="15461" y="18038"/>
                  </a:lnTo>
                  <a:lnTo>
                    <a:pt x="0" y="18038"/>
                  </a:lnTo>
                  <a:lnTo>
                    <a:pt x="0" y="21600"/>
                  </a:lnTo>
                  <a:lnTo>
                    <a:pt x="18514" y="21600"/>
                  </a:lnTo>
                  <a:lnTo>
                    <a:pt x="18514" y="7200"/>
                  </a:lnTo>
                  <a:lnTo>
                    <a:pt x="21600" y="7200"/>
                  </a:lnTo>
                  <a:lnTo>
                    <a:pt x="16988"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1568" name="AutoShape 72"/>
            <p:cNvSpPr/>
            <p:nvPr/>
          </p:nvSpPr>
          <p:spPr>
            <a:xfrm flipV="1">
              <a:off x="6240" y="4320"/>
              <a:ext cx="720" cy="480"/>
            </a:xfrm>
            <a:custGeom>
              <a:avLst/>
              <a:gdLst/>
              <a:ahLst/>
              <a:cxnLst>
                <a:cxn ang="17694720">
                  <a:pos x="359579" y="0"/>
                </a:cxn>
                <a:cxn ang="11796480">
                  <a:pos x="261938" y="101600"/>
                </a:cxn>
                <a:cxn ang="11796480">
                  <a:pos x="0" y="279682"/>
                </a:cxn>
                <a:cxn ang="5898240">
                  <a:pos x="195940" y="304800"/>
                </a:cxn>
                <a:cxn ang="0">
                  <a:pos x="391880" y="211667"/>
                </a:cxn>
                <a:cxn ang="0">
                  <a:pos x="457200" y="101600"/>
                </a:cxn>
              </a:cxnLst>
              <a:pathLst>
                <a:path w="21600" h="21600">
                  <a:moveTo>
                    <a:pt x="16988" y="0"/>
                  </a:moveTo>
                  <a:lnTo>
                    <a:pt x="12375" y="7200"/>
                  </a:lnTo>
                  <a:lnTo>
                    <a:pt x="15461" y="7200"/>
                  </a:lnTo>
                  <a:lnTo>
                    <a:pt x="15461" y="18038"/>
                  </a:lnTo>
                  <a:lnTo>
                    <a:pt x="0" y="18038"/>
                  </a:lnTo>
                  <a:lnTo>
                    <a:pt x="0" y="21600"/>
                  </a:lnTo>
                  <a:lnTo>
                    <a:pt x="18514" y="21600"/>
                  </a:lnTo>
                  <a:lnTo>
                    <a:pt x="18514" y="7200"/>
                  </a:lnTo>
                  <a:lnTo>
                    <a:pt x="21600" y="7200"/>
                  </a:lnTo>
                  <a:lnTo>
                    <a:pt x="16988" y="0"/>
                  </a:lnTo>
                  <a:close/>
                </a:path>
              </a:pathLst>
            </a:custGeom>
            <a:solidFill>
              <a:schemeClr val="accent1"/>
            </a:solidFill>
            <a:ln w="9525" cap="flat" cmpd="sng">
              <a:solidFill>
                <a:schemeClr val="tx1"/>
              </a:solidFill>
              <a:prstDash val="solid"/>
              <a:miter/>
              <a:headEnd type="none" w="med" len="med"/>
              <a:tailEnd type="none" w="med" len="med"/>
            </a:ln>
          </p:spPr>
          <p:txBody>
            <a:bodyPr/>
            <a:p>
              <a:endParaRPr lang="zh-CN" altLang="en-US"/>
            </a:p>
          </p:txBody>
        </p:sp>
        <p:sp>
          <p:nvSpPr>
            <p:cNvPr id="21569" name="AutoShape 73"/>
            <p:cNvSpPr/>
            <p:nvPr/>
          </p:nvSpPr>
          <p:spPr>
            <a:xfrm>
              <a:off x="3600" y="3960"/>
              <a:ext cx="120" cy="2760"/>
            </a:xfrm>
            <a:prstGeom prst="downArrow">
              <a:avLst>
                <a:gd name="adj1" fmla="val 50000"/>
                <a:gd name="adj2" fmla="val 575000"/>
              </a:avLst>
            </a:prstGeom>
            <a:solidFill>
              <a:schemeClr val="accent1"/>
            </a:solidFill>
            <a:ln w="9525" cap="flat" cmpd="sng">
              <a:solidFill>
                <a:schemeClr val="tx1"/>
              </a:solidFill>
              <a:prstDash val="dashDot"/>
              <a:miter/>
              <a:headEnd type="none" w="med" len="med"/>
              <a:tailEnd type="none" w="med" len="med"/>
            </a:ln>
          </p:spPr>
          <p:txBody>
            <a:bodyPr vert="eaVert" wrap="none" anchor="ctr" anchorCtr="0"/>
            <a:p>
              <a:endParaRPr lang="zh-CN" altLang="en-US" dirty="0">
                <a:latin typeface="微软雅黑" panose="020B0503020204020204" charset="-122"/>
                <a:ea typeface="微软雅黑" panose="020B0503020204020204" charset="-122"/>
              </a:endParaRPr>
            </a:p>
          </p:txBody>
        </p:sp>
        <p:sp>
          <p:nvSpPr>
            <p:cNvPr id="21570" name="AutoShape 74"/>
            <p:cNvSpPr/>
            <p:nvPr/>
          </p:nvSpPr>
          <p:spPr>
            <a:xfrm>
              <a:off x="5280" y="4680"/>
              <a:ext cx="120" cy="2040"/>
            </a:xfrm>
            <a:prstGeom prst="downArrow">
              <a:avLst>
                <a:gd name="adj1" fmla="val 50000"/>
                <a:gd name="adj2" fmla="val 425000"/>
              </a:avLst>
            </a:prstGeom>
            <a:solidFill>
              <a:schemeClr val="accent1"/>
            </a:solidFill>
            <a:ln w="9525" cap="flat" cmpd="sng">
              <a:solidFill>
                <a:schemeClr val="tx1"/>
              </a:solidFill>
              <a:prstDash val="dashDot"/>
              <a:miter/>
              <a:headEnd type="none" w="med" len="med"/>
              <a:tailEnd type="none" w="med" len="med"/>
            </a:ln>
          </p:spPr>
          <p:txBody>
            <a:bodyPr vert="eaVert" wrap="none" anchor="ctr" anchorCtr="0"/>
            <a:p>
              <a:endParaRPr lang="zh-CN" altLang="en-US" dirty="0">
                <a:latin typeface="微软雅黑" panose="020B0503020204020204" charset="-122"/>
                <a:ea typeface="微软雅黑" panose="020B0503020204020204" charset="-122"/>
              </a:endParaRPr>
            </a:p>
          </p:txBody>
        </p:sp>
        <p:sp>
          <p:nvSpPr>
            <p:cNvPr id="21571" name="AutoShape 75"/>
            <p:cNvSpPr/>
            <p:nvPr/>
          </p:nvSpPr>
          <p:spPr>
            <a:xfrm>
              <a:off x="6720" y="5400"/>
              <a:ext cx="120" cy="1320"/>
            </a:xfrm>
            <a:prstGeom prst="downArrow">
              <a:avLst>
                <a:gd name="adj1" fmla="val 50000"/>
                <a:gd name="adj2" fmla="val 275000"/>
              </a:avLst>
            </a:prstGeom>
            <a:solidFill>
              <a:schemeClr val="accent1"/>
            </a:solidFill>
            <a:ln w="9525" cap="flat" cmpd="sng">
              <a:solidFill>
                <a:schemeClr val="tx1"/>
              </a:solidFill>
              <a:prstDash val="dashDot"/>
              <a:miter/>
              <a:headEnd type="none" w="med" len="med"/>
              <a:tailEnd type="none" w="med" len="med"/>
            </a:ln>
          </p:spPr>
          <p:txBody>
            <a:bodyPr vert="eaVert" wrap="none" anchor="ctr" anchorCtr="0"/>
            <a:p>
              <a:endParaRPr lang="zh-CN" altLang="en-US" dirty="0">
                <a:latin typeface="微软雅黑" panose="020B0503020204020204" charset="-122"/>
                <a:ea typeface="微软雅黑" panose="020B0503020204020204" charset="-122"/>
              </a:endParaRPr>
            </a:p>
          </p:txBody>
        </p:sp>
        <p:sp>
          <p:nvSpPr>
            <p:cNvPr id="21572" name="AutoShape 76"/>
            <p:cNvSpPr/>
            <p:nvPr/>
          </p:nvSpPr>
          <p:spPr>
            <a:xfrm>
              <a:off x="8520" y="6120"/>
              <a:ext cx="120" cy="600"/>
            </a:xfrm>
            <a:prstGeom prst="downArrow">
              <a:avLst>
                <a:gd name="adj1" fmla="val 50000"/>
                <a:gd name="adj2" fmla="val 125000"/>
              </a:avLst>
            </a:prstGeom>
            <a:solidFill>
              <a:schemeClr val="accent1"/>
            </a:solidFill>
            <a:ln w="9525" cap="flat" cmpd="sng">
              <a:solidFill>
                <a:schemeClr val="tx1"/>
              </a:solidFill>
              <a:prstDash val="dashDot"/>
              <a:miter/>
              <a:headEnd type="none" w="med" len="med"/>
              <a:tailEnd type="none" w="med" len="med"/>
            </a:ln>
          </p:spPr>
          <p:txBody>
            <a:bodyPr vert="eaVert" wrap="none" anchor="ctr" anchorCtr="0"/>
            <a:p>
              <a:endParaRPr lang="zh-CN" altLang="en-US" dirty="0">
                <a:latin typeface="微软雅黑" panose="020B0503020204020204" charset="-122"/>
                <a:ea typeface="微软雅黑" panose="020B0503020204020204" charset="-122"/>
              </a:endParaRPr>
            </a:p>
          </p:txBody>
        </p:sp>
        <p:sp>
          <p:nvSpPr>
            <p:cNvPr id="21573" name="Rectangle 77"/>
            <p:cNvSpPr/>
            <p:nvPr/>
          </p:nvSpPr>
          <p:spPr>
            <a:xfrm>
              <a:off x="4800" y="6720"/>
              <a:ext cx="960" cy="48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latin typeface="微软雅黑" panose="020B0503020204020204" charset="-122"/>
                  <a:ea typeface="微软雅黑" panose="020B0503020204020204" charset="-122"/>
                </a:rPr>
                <a:t>各担当</a:t>
              </a:r>
              <a:endParaRPr lang="zh-CN" altLang="en-US" sz="1200" dirty="0">
                <a:latin typeface="微软雅黑" panose="020B0503020204020204" charset="-122"/>
                <a:ea typeface="微软雅黑" panose="020B0503020204020204" charset="-122"/>
              </a:endParaRPr>
            </a:p>
          </p:txBody>
        </p:sp>
        <p:sp>
          <p:nvSpPr>
            <p:cNvPr id="21574" name="Rectangle 78"/>
            <p:cNvSpPr/>
            <p:nvPr/>
          </p:nvSpPr>
          <p:spPr>
            <a:xfrm>
              <a:off x="6000" y="6720"/>
              <a:ext cx="1440" cy="48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latin typeface="微软雅黑" panose="020B0503020204020204" charset="-122"/>
                  <a:ea typeface="微软雅黑" panose="020B0503020204020204" charset="-122"/>
                </a:rPr>
                <a:t>后入社人员</a:t>
              </a:r>
              <a:endParaRPr lang="zh-CN" altLang="en-US" sz="1200" dirty="0">
                <a:latin typeface="微软雅黑" panose="020B0503020204020204" charset="-122"/>
                <a:ea typeface="微软雅黑" panose="020B0503020204020204" charset="-122"/>
              </a:endParaRPr>
            </a:p>
          </p:txBody>
        </p:sp>
        <p:sp>
          <p:nvSpPr>
            <p:cNvPr id="21575" name="Rectangle 79"/>
            <p:cNvSpPr/>
            <p:nvPr/>
          </p:nvSpPr>
          <p:spPr>
            <a:xfrm>
              <a:off x="8040" y="6720"/>
              <a:ext cx="960" cy="48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latin typeface="微软雅黑" panose="020B0503020204020204" charset="-122"/>
                  <a:ea typeface="微软雅黑" panose="020B0503020204020204" charset="-122"/>
                </a:rPr>
                <a:t>各员工</a:t>
              </a:r>
              <a:endParaRPr lang="zh-CN" altLang="en-US" sz="1200" dirty="0">
                <a:latin typeface="微软雅黑" panose="020B0503020204020204" charset="-122"/>
                <a:ea typeface="微软雅黑" panose="020B0503020204020204" charset="-122"/>
              </a:endParaRPr>
            </a:p>
          </p:txBody>
        </p:sp>
        <p:sp>
          <p:nvSpPr>
            <p:cNvPr id="21576" name="Rectangle 80"/>
            <p:cNvSpPr/>
            <p:nvPr/>
          </p:nvSpPr>
          <p:spPr>
            <a:xfrm>
              <a:off x="3000" y="9840"/>
              <a:ext cx="960" cy="480"/>
            </a:xfrm>
            <a:prstGeom prst="rect">
              <a:avLst/>
            </a:prstGeom>
            <a:solidFill>
              <a:srgbClr val="BAECB2"/>
            </a:solidFill>
            <a:ln w="9525" cap="flat" cmpd="sng">
              <a:solidFill>
                <a:schemeClr val="tx1"/>
              </a:solidFill>
              <a:prstDash val="solid"/>
              <a:miter/>
              <a:headEnd type="none" w="med" len="med"/>
              <a:tailEnd type="none" w="med" len="med"/>
            </a:ln>
          </p:spPr>
          <p:txBody>
            <a:bodyPr wrap="none" anchor="ctr" anchorCtr="0"/>
            <a:p>
              <a:pPr algn="ctr"/>
              <a:r>
                <a:rPr lang="zh-CN" altLang="en-US" sz="1200" dirty="0">
                  <a:latin typeface="微软雅黑" panose="020B0503020204020204" charset="-122"/>
                  <a:ea typeface="微软雅黑" panose="020B0503020204020204" charset="-122"/>
                </a:rPr>
                <a:t>记录表</a:t>
              </a:r>
              <a:endParaRPr lang="zh-CN" altLang="en-US" sz="1200" dirty="0">
                <a:latin typeface="微软雅黑" panose="020B0503020204020204" charset="-122"/>
                <a:ea typeface="微软雅黑" panose="020B0503020204020204" charset="-122"/>
              </a:endParaRPr>
            </a:p>
          </p:txBody>
        </p:sp>
        <p:grpSp>
          <p:nvGrpSpPr>
            <p:cNvPr id="21577" name="Group 81"/>
            <p:cNvGrpSpPr/>
            <p:nvPr/>
          </p:nvGrpSpPr>
          <p:grpSpPr>
            <a:xfrm>
              <a:off x="13920" y="1320"/>
              <a:ext cx="2640" cy="5160"/>
              <a:chOff x="3888" y="816"/>
              <a:chExt cx="1152" cy="2064"/>
            </a:xfrm>
          </p:grpSpPr>
          <p:sp>
            <p:nvSpPr>
              <p:cNvPr id="21578" name="AutoShape 82" descr="浅色下对角线"/>
              <p:cNvSpPr/>
              <p:nvPr/>
            </p:nvSpPr>
            <p:spPr>
              <a:xfrm>
                <a:off x="3888" y="816"/>
                <a:ext cx="1152" cy="432"/>
              </a:xfrm>
              <a:prstGeom prst="bevel">
                <a:avLst>
                  <a:gd name="adj" fmla="val 12500"/>
                </a:avLst>
              </a:prstGeom>
              <a:pattFill prst="ltDnDiag">
                <a:fgClr>
                  <a:srgbClr val="FFFF00"/>
                </a:fgClr>
                <a:bgClr>
                  <a:schemeClr val="bg1"/>
                </a:bgClr>
              </a:pattFill>
              <a:ln w="9525" cap="flat" cmpd="sng">
                <a:solidFill>
                  <a:srgbClr val="00FFFF"/>
                </a:solidFill>
                <a:prstDash val="solid"/>
                <a:miter/>
                <a:headEnd type="none" w="med" len="med"/>
                <a:tailEnd type="none" w="med" len="med"/>
              </a:ln>
            </p:spPr>
            <p:txBody>
              <a:bodyPr wrap="none" anchor="ctr" anchorCtr="0"/>
              <a:p>
                <a:pPr algn="ctr"/>
                <a:r>
                  <a:rPr lang="zh-CN" altLang="en-US" sz="2400" dirty="0">
                    <a:solidFill>
                      <a:srgbClr val="FF00FF"/>
                    </a:solidFill>
                    <a:latin typeface="微软雅黑" panose="020B0503020204020204" charset="-122"/>
                    <a:ea typeface="微软雅黑" panose="020B0503020204020204" charset="-122"/>
                  </a:rPr>
                  <a:t>要我安全</a:t>
                </a:r>
                <a:endParaRPr lang="zh-CN" altLang="en-US" sz="2400" dirty="0">
                  <a:solidFill>
                    <a:srgbClr val="FF00FF"/>
                  </a:solidFill>
                  <a:latin typeface="微软雅黑" panose="020B0503020204020204" charset="-122"/>
                  <a:ea typeface="微软雅黑" panose="020B0503020204020204" charset="-122"/>
                </a:endParaRPr>
              </a:p>
            </p:txBody>
          </p:sp>
          <p:sp>
            <p:nvSpPr>
              <p:cNvPr id="21579" name="AutoShape 83" descr="浅色下对角线"/>
              <p:cNvSpPr/>
              <p:nvPr/>
            </p:nvSpPr>
            <p:spPr>
              <a:xfrm>
                <a:off x="3888" y="1632"/>
                <a:ext cx="1152" cy="432"/>
              </a:xfrm>
              <a:prstGeom prst="bevel">
                <a:avLst>
                  <a:gd name="adj" fmla="val 12500"/>
                </a:avLst>
              </a:prstGeom>
              <a:pattFill prst="ltDnDiag">
                <a:fgClr>
                  <a:srgbClr val="FFFF00"/>
                </a:fgClr>
                <a:bgClr>
                  <a:schemeClr val="bg1"/>
                </a:bgClr>
              </a:pattFill>
              <a:ln w="9525" cap="flat" cmpd="sng">
                <a:solidFill>
                  <a:srgbClr val="00FFFF"/>
                </a:solidFill>
                <a:prstDash val="solid"/>
                <a:miter/>
                <a:headEnd type="none" w="med" len="med"/>
                <a:tailEnd type="none" w="med" len="med"/>
              </a:ln>
            </p:spPr>
            <p:txBody>
              <a:bodyPr wrap="none" anchor="ctr" anchorCtr="0"/>
              <a:p>
                <a:pPr algn="ctr"/>
                <a:r>
                  <a:rPr lang="zh-CN" altLang="en-US" sz="2400" dirty="0">
                    <a:solidFill>
                      <a:srgbClr val="FF00FF"/>
                    </a:solidFill>
                    <a:latin typeface="微软雅黑" panose="020B0503020204020204" charset="-122"/>
                    <a:ea typeface="微软雅黑" panose="020B0503020204020204" charset="-122"/>
                  </a:rPr>
                  <a:t>我要安全</a:t>
                </a:r>
                <a:endParaRPr lang="zh-CN" altLang="en-US" sz="2400" dirty="0">
                  <a:solidFill>
                    <a:srgbClr val="FF00FF"/>
                  </a:solidFill>
                  <a:latin typeface="微软雅黑" panose="020B0503020204020204" charset="-122"/>
                  <a:ea typeface="微软雅黑" panose="020B0503020204020204" charset="-122"/>
                </a:endParaRPr>
              </a:p>
            </p:txBody>
          </p:sp>
          <p:sp>
            <p:nvSpPr>
              <p:cNvPr id="21580" name="AutoShape 84" descr="浅色下对角线"/>
              <p:cNvSpPr/>
              <p:nvPr/>
            </p:nvSpPr>
            <p:spPr>
              <a:xfrm>
                <a:off x="3888" y="2448"/>
                <a:ext cx="1152" cy="432"/>
              </a:xfrm>
              <a:prstGeom prst="bevel">
                <a:avLst>
                  <a:gd name="adj" fmla="val 12500"/>
                </a:avLst>
              </a:prstGeom>
              <a:pattFill prst="ltDnDiag">
                <a:fgClr>
                  <a:srgbClr val="FFFF00"/>
                </a:fgClr>
                <a:bgClr>
                  <a:schemeClr val="bg1"/>
                </a:bgClr>
              </a:pattFill>
              <a:ln w="9525" cap="flat" cmpd="sng">
                <a:solidFill>
                  <a:srgbClr val="00FFFF"/>
                </a:solidFill>
                <a:prstDash val="solid"/>
                <a:miter/>
                <a:headEnd type="none" w="med" len="med"/>
                <a:tailEnd type="none" w="med" len="med"/>
              </a:ln>
            </p:spPr>
            <p:txBody>
              <a:bodyPr wrap="none" anchor="ctr" anchorCtr="0"/>
              <a:p>
                <a:pPr algn="ctr"/>
                <a:r>
                  <a:rPr lang="zh-CN" altLang="en-US" sz="2400" dirty="0">
                    <a:solidFill>
                      <a:srgbClr val="FF00FF"/>
                    </a:solidFill>
                    <a:latin typeface="微软雅黑" panose="020B0503020204020204" charset="-122"/>
                    <a:ea typeface="微软雅黑" panose="020B0503020204020204" charset="-122"/>
                  </a:rPr>
                  <a:t>我会安全</a:t>
                </a:r>
                <a:endParaRPr lang="zh-CN" altLang="en-US" sz="2400" dirty="0">
                  <a:solidFill>
                    <a:srgbClr val="FF00FF"/>
                  </a:solidFill>
                  <a:latin typeface="微软雅黑" panose="020B0503020204020204" charset="-122"/>
                  <a:ea typeface="微软雅黑" panose="020B0503020204020204" charset="-122"/>
                </a:endParaRPr>
              </a:p>
            </p:txBody>
          </p:sp>
          <p:sp>
            <p:nvSpPr>
              <p:cNvPr id="21581" name="AutoShape 85" descr="浅色下对角线"/>
              <p:cNvSpPr/>
              <p:nvPr/>
            </p:nvSpPr>
            <p:spPr>
              <a:xfrm rot="5400000">
                <a:off x="4272" y="1344"/>
                <a:ext cx="384" cy="192"/>
              </a:xfrm>
              <a:prstGeom prst="notchedRightArrow">
                <a:avLst>
                  <a:gd name="adj1" fmla="val 50000"/>
                  <a:gd name="adj2" fmla="val 50000"/>
                </a:avLst>
              </a:prstGeom>
              <a:pattFill prst="ltDnDiag">
                <a:fgClr>
                  <a:srgbClr val="FFFF00"/>
                </a:fgClr>
                <a:bgClr>
                  <a:schemeClr val="bg1"/>
                </a:bgClr>
              </a:pattFill>
              <a:ln w="9525" cap="flat" cmpd="sng">
                <a:solidFill>
                  <a:srgbClr val="00FFFF"/>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21582" name="AutoShape 86" descr="浅色下对角线"/>
              <p:cNvSpPr/>
              <p:nvPr/>
            </p:nvSpPr>
            <p:spPr>
              <a:xfrm rot="5400000">
                <a:off x="4272" y="2160"/>
                <a:ext cx="384" cy="192"/>
              </a:xfrm>
              <a:prstGeom prst="notchedRightArrow">
                <a:avLst>
                  <a:gd name="adj1" fmla="val 50000"/>
                  <a:gd name="adj2" fmla="val 50000"/>
                </a:avLst>
              </a:prstGeom>
              <a:pattFill prst="ltDnDiag">
                <a:fgClr>
                  <a:srgbClr val="FFFF00"/>
                </a:fgClr>
                <a:bgClr>
                  <a:schemeClr val="bg1"/>
                </a:bgClr>
              </a:pattFill>
              <a:ln w="9525" cap="flat" cmpd="sng">
                <a:solidFill>
                  <a:srgbClr val="00FFFF"/>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grpSp>
        <p:sp>
          <p:nvSpPr>
            <p:cNvPr id="21583" name="Rectangle 87"/>
            <p:cNvSpPr/>
            <p:nvPr/>
          </p:nvSpPr>
          <p:spPr>
            <a:xfrm>
              <a:off x="11040" y="1440"/>
              <a:ext cx="2400" cy="84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pPr algn="ctr"/>
              <a:r>
                <a:rPr lang="zh-CN" altLang="en-US" sz="1600" b="1" dirty="0">
                  <a:latin typeface="微软雅黑" panose="020B0503020204020204" charset="-122"/>
                  <a:ea typeface="微软雅黑" panose="020B0503020204020204" charset="-122"/>
                </a:rPr>
                <a:t>系内</a:t>
              </a:r>
              <a:r>
                <a:rPr lang="en-US" altLang="zh-CN" sz="1600" b="1" dirty="0">
                  <a:latin typeface="微软雅黑" panose="020B0503020204020204" charset="-122"/>
                  <a:ea typeface="微软雅黑" panose="020B0503020204020204" charset="-122"/>
                </a:rPr>
                <a:t>KYT</a:t>
              </a:r>
              <a:r>
                <a:rPr lang="zh-CN" altLang="en-US" sz="1600" b="1" dirty="0">
                  <a:latin typeface="微软雅黑" panose="020B0503020204020204" charset="-122"/>
                  <a:ea typeface="微软雅黑" panose="020B0503020204020204" charset="-122"/>
                </a:rPr>
                <a:t>展开</a:t>
              </a:r>
              <a:endParaRPr lang="zh-CN" altLang="en-US" sz="1600" b="1" dirty="0">
                <a:latin typeface="微软雅黑" panose="020B0503020204020204" charset="-122"/>
                <a:ea typeface="微软雅黑" panose="020B0503020204020204" charset="-122"/>
              </a:endParaRPr>
            </a:p>
            <a:p>
              <a:pPr algn="ctr"/>
              <a:r>
                <a:rPr lang="zh-CN" altLang="en-US" sz="1400" dirty="0">
                  <a:latin typeface="微软雅黑" panose="020B0503020204020204" charset="-122"/>
                  <a:ea typeface="微软雅黑" panose="020B0503020204020204" charset="-122"/>
                </a:rPr>
                <a:t>每月至少</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次</a:t>
              </a:r>
              <a:endParaRPr lang="zh-CN" altLang="en-US" sz="1400" dirty="0">
                <a:latin typeface="微软雅黑" panose="020B0503020204020204" charset="-122"/>
                <a:ea typeface="微软雅黑" panose="020B0503020204020204" charset="-122"/>
              </a:endParaRPr>
            </a:p>
          </p:txBody>
        </p:sp>
        <p:sp>
          <p:nvSpPr>
            <p:cNvPr id="21584" name="AutoShape 88"/>
            <p:cNvSpPr/>
            <p:nvPr/>
          </p:nvSpPr>
          <p:spPr>
            <a:xfrm>
              <a:off x="11760" y="6600"/>
              <a:ext cx="4080" cy="840"/>
            </a:xfrm>
            <a:prstGeom prst="downArrowCallout">
              <a:avLst>
                <a:gd name="adj1" fmla="val 136131"/>
                <a:gd name="adj2" fmla="val 121428"/>
                <a:gd name="adj3" fmla="val 19935"/>
                <a:gd name="adj4" fmla="val 14880"/>
              </a:avLst>
            </a:prstGeom>
            <a:solidFill>
              <a:schemeClr val="accent1"/>
            </a:solidFill>
            <a:ln w="9525" cap="flat" cmpd="sng">
              <a:solidFill>
                <a:schemeClr val="tx1"/>
              </a:solidFill>
              <a:prstDash val="solid"/>
              <a:miter/>
              <a:headEnd type="none" w="med" len="med"/>
              <a:tailEnd type="none" w="med" len="med"/>
            </a:ln>
          </p:spPr>
          <p:txBody>
            <a:bodyPr wrap="none" anchor="ctr" anchorCtr="0"/>
            <a:p>
              <a:pPr algn="ctr"/>
              <a:endParaRPr lang="zh-CN" altLang="zh-CN" sz="2400" dirty="0">
                <a:latin typeface="微软雅黑" panose="020B0503020204020204" charset="-122"/>
                <a:ea typeface="微软雅黑" panose="020B0503020204020204" charset="-122"/>
              </a:endParaRPr>
            </a:p>
          </p:txBody>
        </p:sp>
        <p:sp>
          <p:nvSpPr>
            <p:cNvPr id="21585" name="Rectangle 89"/>
            <p:cNvSpPr/>
            <p:nvPr/>
          </p:nvSpPr>
          <p:spPr>
            <a:xfrm>
              <a:off x="10800" y="7560"/>
              <a:ext cx="5760" cy="1080"/>
            </a:xfrm>
            <a:prstGeom prst="rect">
              <a:avLst/>
            </a:prstGeom>
            <a:solidFill>
              <a:srgbClr val="FFCC00"/>
            </a:solidFill>
            <a:ln w="9525" cap="flat" cmpd="sng">
              <a:solidFill>
                <a:schemeClr val="tx1"/>
              </a:solidFill>
              <a:prstDash val="solid"/>
              <a:miter/>
              <a:headEnd type="none" w="med" len="med"/>
              <a:tailEnd type="none" w="med" len="med"/>
            </a:ln>
          </p:spPr>
          <p:txBody>
            <a:bodyPr wrap="none" anchor="ctr" anchorCtr="0"/>
            <a:p>
              <a:pPr algn="ctr"/>
              <a:r>
                <a:rPr lang="zh-CN" altLang="en-US" sz="1400" b="1" dirty="0">
                  <a:latin typeface="微软雅黑" panose="020B0503020204020204" charset="-122"/>
                  <a:ea typeface="微软雅黑" panose="020B0503020204020204" charset="-122"/>
                </a:rPr>
                <a:t>个人安全意识提高</a:t>
              </a:r>
              <a:r>
                <a:rPr lang="en-US" altLang="zh-CN" sz="1400" b="1" dirty="0">
                  <a:latin typeface="微软雅黑" panose="020B0503020204020204" charset="-122"/>
                  <a:ea typeface="微软雅黑" panose="020B0503020204020204" charset="-122"/>
                </a:rPr>
                <a:t>\</a:t>
              </a:r>
              <a:r>
                <a:rPr lang="zh-CN" altLang="en-US" sz="1400" b="1" dirty="0">
                  <a:latin typeface="微软雅黑" panose="020B0503020204020204" charset="-122"/>
                  <a:ea typeface="微软雅黑" panose="020B0503020204020204" charset="-122"/>
                </a:rPr>
                <a:t>职场安全可信赖</a:t>
              </a:r>
              <a:endParaRPr lang="zh-CN" altLang="en-US" sz="1400" b="1" dirty="0">
                <a:latin typeface="微软雅黑" panose="020B0503020204020204" charset="-122"/>
                <a:ea typeface="微软雅黑" panose="020B0503020204020204" charset="-122"/>
              </a:endParaRPr>
            </a:p>
          </p:txBody>
        </p:sp>
        <p:sp>
          <p:nvSpPr>
            <p:cNvPr id="21586" name="Rectangle 90"/>
            <p:cNvSpPr/>
            <p:nvPr/>
          </p:nvSpPr>
          <p:spPr>
            <a:xfrm>
              <a:off x="11040" y="3480"/>
              <a:ext cx="2400" cy="84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pPr algn="ctr"/>
              <a:r>
                <a:rPr lang="zh-CN" altLang="en-US" sz="1600" b="1" dirty="0">
                  <a:latin typeface="微软雅黑" panose="020B0503020204020204" charset="-122"/>
                  <a:ea typeface="微软雅黑" panose="020B0503020204020204" charset="-122"/>
                </a:rPr>
                <a:t>班组</a:t>
              </a:r>
              <a:r>
                <a:rPr lang="en-US" altLang="zh-CN" sz="1600" b="1" dirty="0">
                  <a:latin typeface="微软雅黑" panose="020B0503020204020204" charset="-122"/>
                  <a:ea typeface="微软雅黑" panose="020B0503020204020204" charset="-122"/>
                </a:rPr>
                <a:t>KYT</a:t>
              </a:r>
              <a:r>
                <a:rPr lang="zh-CN" altLang="en-US" sz="1600" b="1" dirty="0">
                  <a:latin typeface="微软雅黑" panose="020B0503020204020204" charset="-122"/>
                  <a:ea typeface="微软雅黑" panose="020B0503020204020204" charset="-122"/>
                </a:rPr>
                <a:t>展开</a:t>
              </a:r>
              <a:endParaRPr lang="zh-CN" altLang="en-US" sz="1600" b="1" dirty="0">
                <a:latin typeface="微软雅黑" panose="020B0503020204020204" charset="-122"/>
                <a:ea typeface="微软雅黑" panose="020B0503020204020204" charset="-122"/>
              </a:endParaRPr>
            </a:p>
            <a:p>
              <a:pPr algn="ctr"/>
              <a:r>
                <a:rPr lang="zh-CN" altLang="en-US" sz="1400" dirty="0">
                  <a:latin typeface="微软雅黑" panose="020B0503020204020204" charset="-122"/>
                  <a:ea typeface="微软雅黑" panose="020B0503020204020204" charset="-122"/>
                </a:rPr>
                <a:t>每周至少</a:t>
              </a:r>
              <a:r>
                <a:rPr lang="en-US" altLang="zh-CN" sz="1400" dirty="0">
                  <a:latin typeface="微软雅黑" panose="020B0503020204020204" charset="-122"/>
                  <a:ea typeface="微软雅黑" panose="020B0503020204020204" charset="-122"/>
                </a:rPr>
                <a:t>1</a:t>
              </a:r>
              <a:r>
                <a:rPr lang="zh-CN" altLang="en-US" sz="1400" dirty="0">
                  <a:latin typeface="微软雅黑" panose="020B0503020204020204" charset="-122"/>
                  <a:ea typeface="微软雅黑" panose="020B0503020204020204" charset="-122"/>
                </a:rPr>
                <a:t>次</a:t>
              </a:r>
              <a:endParaRPr lang="zh-CN" altLang="en-US" sz="1400" dirty="0">
                <a:latin typeface="微软雅黑" panose="020B0503020204020204" charset="-122"/>
                <a:ea typeface="微软雅黑" panose="020B0503020204020204" charset="-122"/>
              </a:endParaRPr>
            </a:p>
          </p:txBody>
        </p:sp>
        <p:sp>
          <p:nvSpPr>
            <p:cNvPr id="21587" name="Rectangle 91"/>
            <p:cNvSpPr/>
            <p:nvPr/>
          </p:nvSpPr>
          <p:spPr>
            <a:xfrm>
              <a:off x="11040" y="5520"/>
              <a:ext cx="2400" cy="840"/>
            </a:xfrm>
            <a:prstGeom prst="rect">
              <a:avLst/>
            </a:prstGeom>
            <a:solidFill>
              <a:srgbClr val="00FFFF"/>
            </a:solidFill>
            <a:ln w="9525" cap="flat" cmpd="sng">
              <a:solidFill>
                <a:schemeClr val="tx1"/>
              </a:solidFill>
              <a:prstDash val="solid"/>
              <a:miter/>
              <a:headEnd type="none" w="med" len="med"/>
              <a:tailEnd type="none" w="med" len="med"/>
            </a:ln>
          </p:spPr>
          <p:txBody>
            <a:bodyPr wrap="none" anchor="ctr" anchorCtr="0"/>
            <a:p>
              <a:pPr algn="ctr"/>
              <a:r>
                <a:rPr lang="zh-CN" altLang="en-US" sz="1600" b="1" dirty="0">
                  <a:latin typeface="微软雅黑" panose="020B0503020204020204" charset="-122"/>
                  <a:ea typeface="微软雅黑" panose="020B0503020204020204" charset="-122"/>
                </a:rPr>
                <a:t>个人</a:t>
              </a:r>
              <a:r>
                <a:rPr lang="en-US" altLang="zh-CN" sz="1600" b="1" dirty="0">
                  <a:latin typeface="微软雅黑" panose="020B0503020204020204" charset="-122"/>
                  <a:ea typeface="微软雅黑" panose="020B0503020204020204" charset="-122"/>
                </a:rPr>
                <a:t>KYT</a:t>
              </a:r>
              <a:r>
                <a:rPr lang="zh-CN" altLang="en-US" sz="1600" b="1" dirty="0">
                  <a:latin typeface="微软雅黑" panose="020B0503020204020204" charset="-122"/>
                  <a:ea typeface="微软雅黑" panose="020B0503020204020204" charset="-122"/>
                </a:rPr>
                <a:t>展开</a:t>
              </a:r>
              <a:endParaRPr lang="zh-CN" altLang="en-US" sz="1600" b="1" dirty="0">
                <a:latin typeface="微软雅黑" panose="020B0503020204020204" charset="-122"/>
                <a:ea typeface="微软雅黑" panose="020B0503020204020204" charset="-122"/>
              </a:endParaRPr>
            </a:p>
            <a:p>
              <a:pPr algn="ctr"/>
              <a:r>
                <a:rPr lang="zh-CN" altLang="en-US" sz="1400" dirty="0">
                  <a:latin typeface="微软雅黑" panose="020B0503020204020204" charset="-122"/>
                  <a:ea typeface="微软雅黑" panose="020B0503020204020204" charset="-122"/>
                </a:rPr>
                <a:t>随时随地进行</a:t>
              </a:r>
              <a:endParaRPr lang="zh-CN" altLang="en-US" sz="1400" dirty="0">
                <a:latin typeface="微软雅黑" panose="020B0503020204020204" charset="-122"/>
                <a:ea typeface="微软雅黑" panose="020B0503020204020204" charset="-122"/>
              </a:endParaRPr>
            </a:p>
          </p:txBody>
        </p:sp>
        <p:pic>
          <p:nvPicPr>
            <p:cNvPr id="21588" name="Picture 92"/>
            <p:cNvPicPr>
              <a:picLocks noChangeAspect="1"/>
            </p:cNvPicPr>
            <p:nvPr/>
          </p:nvPicPr>
          <p:blipFill>
            <a:blip r:embed="rId4"/>
            <a:stretch>
              <a:fillRect/>
            </a:stretch>
          </p:blipFill>
          <p:spPr>
            <a:xfrm>
              <a:off x="2880" y="7320"/>
              <a:ext cx="1605" cy="2267"/>
            </a:xfrm>
            <a:prstGeom prst="rect">
              <a:avLst/>
            </a:prstGeom>
            <a:solidFill>
              <a:schemeClr val="accent1"/>
            </a:solidFill>
            <a:ln w="9525" cap="flat" cmpd="sng">
              <a:solidFill>
                <a:srgbClr val="FF00FF"/>
              </a:solidFill>
              <a:prstDash val="solid"/>
              <a:miter/>
              <a:headEnd type="none" w="med" len="med"/>
              <a:tailEnd type="none" w="med" len="med"/>
            </a:ln>
          </p:spPr>
        </p:pic>
        <p:grpSp>
          <p:nvGrpSpPr>
            <p:cNvPr id="21589" name="Group 94"/>
            <p:cNvGrpSpPr/>
            <p:nvPr/>
          </p:nvGrpSpPr>
          <p:grpSpPr>
            <a:xfrm>
              <a:off x="6600" y="8935"/>
              <a:ext cx="2640" cy="1905"/>
              <a:chOff x="1344" y="3153"/>
              <a:chExt cx="1440" cy="1281"/>
            </a:xfrm>
          </p:grpSpPr>
          <p:sp>
            <p:nvSpPr>
              <p:cNvPr id="73823" name="Text Box 95"/>
              <p:cNvSpPr txBox="1">
                <a:spLocks noChangeArrowheads="1"/>
              </p:cNvSpPr>
              <p:nvPr/>
            </p:nvSpPr>
            <p:spPr bwMode="auto">
              <a:xfrm>
                <a:off x="1344" y="3792"/>
                <a:ext cx="385"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en-US" altLang="ja-JP"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①</a:t>
                </a:r>
                <a:r>
                  <a:rPr kumimoji="1" lang="en-US" altLang="zh-CN"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看着对象</a:t>
                </a:r>
                <a:r>
                  <a:rPr kumimoji="1" lang="ja-JP"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endParaRPr kumimoji="1" lang="ja-JP"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grpSp>
            <p:nvGrpSpPr>
              <p:cNvPr id="21591" name="Group 96"/>
              <p:cNvGrpSpPr/>
              <p:nvPr/>
            </p:nvGrpSpPr>
            <p:grpSpPr>
              <a:xfrm>
                <a:off x="1344" y="3153"/>
                <a:ext cx="1440" cy="1281"/>
                <a:chOff x="1344" y="3153"/>
                <a:chExt cx="1440" cy="1281"/>
              </a:xfrm>
            </p:grpSpPr>
            <p:pic>
              <p:nvPicPr>
                <p:cNvPr id="21592" name="Picture 97"/>
                <p:cNvPicPr>
                  <a:picLocks noChangeAspect="1"/>
                </p:cNvPicPr>
                <p:nvPr/>
              </p:nvPicPr>
              <p:blipFill>
                <a:blip r:embed="rId5"/>
                <a:stretch>
                  <a:fillRect/>
                </a:stretch>
              </p:blipFill>
              <p:spPr>
                <a:xfrm>
                  <a:off x="1344" y="3158"/>
                  <a:ext cx="270" cy="518"/>
                </a:xfrm>
                <a:prstGeom prst="rect">
                  <a:avLst/>
                </a:prstGeom>
                <a:noFill/>
                <a:ln w="9525">
                  <a:noFill/>
                </a:ln>
              </p:spPr>
            </p:pic>
            <p:sp>
              <p:nvSpPr>
                <p:cNvPr id="21593" name="AutoShape 98"/>
                <p:cNvSpPr/>
                <p:nvPr/>
              </p:nvSpPr>
              <p:spPr>
                <a:xfrm>
                  <a:off x="1529" y="3699"/>
                  <a:ext cx="254" cy="94"/>
                </a:xfrm>
                <a:prstGeom prst="curvedUpArrow">
                  <a:avLst>
                    <a:gd name="adj1" fmla="val 54042"/>
                    <a:gd name="adj2" fmla="val 108085"/>
                    <a:gd name="adj3" fmla="val 33328"/>
                  </a:avLst>
                </a:prstGeom>
                <a:solidFill>
                  <a:schemeClr val="accent1"/>
                </a:solidFill>
                <a:ln w="9525" cap="flat" cmpd="sng">
                  <a:solidFill>
                    <a:srgbClr val="000000"/>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21594" name="AutoShape 99"/>
                <p:cNvSpPr/>
                <p:nvPr/>
              </p:nvSpPr>
              <p:spPr>
                <a:xfrm>
                  <a:off x="1871" y="3699"/>
                  <a:ext cx="254" cy="94"/>
                </a:xfrm>
                <a:prstGeom prst="curvedUpArrow">
                  <a:avLst>
                    <a:gd name="adj1" fmla="val 54042"/>
                    <a:gd name="adj2" fmla="val 108085"/>
                    <a:gd name="adj3" fmla="val 33328"/>
                  </a:avLst>
                </a:prstGeom>
                <a:solidFill>
                  <a:schemeClr val="accent1"/>
                </a:solidFill>
                <a:ln w="9525" cap="flat" cmpd="sng">
                  <a:solidFill>
                    <a:srgbClr val="000000"/>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21595" name="AutoShape 100"/>
                <p:cNvSpPr/>
                <p:nvPr/>
              </p:nvSpPr>
              <p:spPr>
                <a:xfrm>
                  <a:off x="2213" y="3699"/>
                  <a:ext cx="253" cy="94"/>
                </a:xfrm>
                <a:prstGeom prst="curvedUpArrow">
                  <a:avLst>
                    <a:gd name="adj1" fmla="val 53829"/>
                    <a:gd name="adj2" fmla="val 107659"/>
                    <a:gd name="adj3" fmla="val 33328"/>
                  </a:avLst>
                </a:prstGeom>
                <a:solidFill>
                  <a:schemeClr val="accent1"/>
                </a:solidFill>
                <a:ln w="9525" cap="flat" cmpd="sng">
                  <a:solidFill>
                    <a:srgbClr val="000000"/>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73829" name="Text Box 101"/>
                <p:cNvSpPr txBox="1">
                  <a:spLocks noChangeArrowheads="1"/>
                </p:cNvSpPr>
                <p:nvPr/>
              </p:nvSpPr>
              <p:spPr bwMode="auto">
                <a:xfrm>
                  <a:off x="1679" y="3792"/>
                  <a:ext cx="385"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en-US" altLang="ja-JP"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②</a:t>
                  </a:r>
                  <a:r>
                    <a:rPr kumimoji="1" lang="en-US" altLang="zh-CN"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用手指确认</a:t>
                  </a:r>
                  <a:endPar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73830" name="Text Box 102"/>
                <p:cNvSpPr txBox="1">
                  <a:spLocks noChangeArrowheads="1"/>
                </p:cNvSpPr>
                <p:nvPr/>
              </p:nvSpPr>
              <p:spPr bwMode="auto">
                <a:xfrm>
                  <a:off x="2064" y="3782"/>
                  <a:ext cx="385" cy="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en-US" altLang="ja-JP"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③</a:t>
                  </a:r>
                  <a:r>
                    <a:rPr kumimoji="1" lang="en-US" altLang="zh-CN"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用耳确认</a:t>
                  </a:r>
                  <a:endPar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73831" name="Text Box 103"/>
                <p:cNvSpPr txBox="1">
                  <a:spLocks noChangeArrowheads="1"/>
                </p:cNvSpPr>
                <p:nvPr/>
              </p:nvSpPr>
              <p:spPr bwMode="auto">
                <a:xfrm>
                  <a:off x="2399" y="3792"/>
                  <a:ext cx="385" cy="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en-US" altLang="ja-JP"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④</a:t>
                  </a:r>
                  <a:r>
                    <a:rPr kumimoji="1" lang="en-US" altLang="zh-CN"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振臂指出确认</a:t>
                  </a:r>
                  <a:endParaRPr kumimoji="1" lang="zh-CN" altLang="en-US" sz="8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pic>
              <p:nvPicPr>
                <p:cNvPr id="21599" name="Picture 104"/>
                <p:cNvPicPr>
                  <a:picLocks noChangeAspect="1"/>
                </p:cNvPicPr>
                <p:nvPr/>
              </p:nvPicPr>
              <p:blipFill>
                <a:blip r:embed="rId6"/>
                <a:stretch>
                  <a:fillRect/>
                </a:stretch>
              </p:blipFill>
              <p:spPr>
                <a:xfrm>
                  <a:off x="1732" y="3153"/>
                  <a:ext cx="285" cy="518"/>
                </a:xfrm>
                <a:prstGeom prst="rect">
                  <a:avLst/>
                </a:prstGeom>
                <a:noFill/>
                <a:ln w="9525">
                  <a:noFill/>
                </a:ln>
              </p:spPr>
            </p:pic>
            <p:pic>
              <p:nvPicPr>
                <p:cNvPr id="21600" name="Picture 105"/>
                <p:cNvPicPr>
                  <a:picLocks noChangeAspect="1"/>
                </p:cNvPicPr>
                <p:nvPr/>
              </p:nvPicPr>
              <p:blipFill>
                <a:blip r:embed="rId7"/>
                <a:stretch>
                  <a:fillRect/>
                </a:stretch>
              </p:blipFill>
              <p:spPr>
                <a:xfrm>
                  <a:off x="2064" y="3168"/>
                  <a:ext cx="301" cy="548"/>
                </a:xfrm>
                <a:prstGeom prst="rect">
                  <a:avLst/>
                </a:prstGeom>
                <a:noFill/>
                <a:ln w="9525">
                  <a:noFill/>
                </a:ln>
              </p:spPr>
            </p:pic>
            <p:pic>
              <p:nvPicPr>
                <p:cNvPr id="21601" name="Picture 106"/>
                <p:cNvPicPr>
                  <a:picLocks noChangeAspect="1"/>
                </p:cNvPicPr>
                <p:nvPr/>
              </p:nvPicPr>
              <p:blipFill>
                <a:blip r:embed="rId8"/>
                <a:stretch>
                  <a:fillRect/>
                </a:stretch>
              </p:blipFill>
              <p:spPr>
                <a:xfrm>
                  <a:off x="2390" y="3159"/>
                  <a:ext cx="290" cy="531"/>
                </a:xfrm>
                <a:prstGeom prst="rect">
                  <a:avLst/>
                </a:prstGeom>
                <a:noFill/>
                <a:ln w="9525">
                  <a:noFill/>
                </a:ln>
              </p:spPr>
            </p:pic>
          </p:grpSp>
        </p:grpSp>
        <p:graphicFrame>
          <p:nvGraphicFramePr>
            <p:cNvPr id="21602" name="Object 107">
              <a:hlinkClick r:id="" action="ppaction://ole?verb="/>
            </p:cNvPr>
            <p:cNvGraphicFramePr>
              <a:graphicFrameLocks noChangeAspect="1"/>
            </p:cNvGraphicFramePr>
            <p:nvPr/>
          </p:nvGraphicFramePr>
          <p:xfrm>
            <a:off x="2880" y="7920"/>
            <a:ext cx="1440" cy="1080"/>
          </p:xfrm>
          <a:graphic>
            <a:graphicData uri="http://schemas.openxmlformats.org/presentationml/2006/ole">
              <mc:AlternateContent xmlns:mc="http://schemas.openxmlformats.org/markup-compatibility/2006">
                <mc:Choice xmlns:v="urn:schemas-microsoft-com:vml" Requires="v">
                  <p:oleObj spid="_x0000_s3077" name="" showAsIcon="1" r:id="rId9" imgW="914400" imgH="685800" progId="Excel.Sheet.8">
                    <p:embed/>
                  </p:oleObj>
                </mc:Choice>
                <mc:Fallback>
                  <p:oleObj name="" showAsIcon="1" r:id="rId9" imgW="914400" imgH="685800" progId="Excel.Sheet.8">
                    <p:embed/>
                    <p:pic>
                      <p:nvPicPr>
                        <p:cNvPr id="0" name="图片 3076"/>
                        <p:cNvPicPr/>
                        <p:nvPr/>
                      </p:nvPicPr>
                      <p:blipFill>
                        <a:blip r:embed="rId10"/>
                        <a:stretch>
                          <a:fillRect/>
                        </a:stretch>
                      </p:blipFill>
                      <p:spPr>
                        <a:xfrm>
                          <a:off x="2880" y="7920"/>
                          <a:ext cx="1440" cy="1080"/>
                        </a:xfrm>
                        <a:prstGeom prst="rect">
                          <a:avLst/>
                        </a:prstGeom>
                        <a:solidFill>
                          <a:srgbClr val="00FFFF"/>
                        </a:solidFill>
                        <a:ln w="25400" cap="flat" cmpd="sng">
                          <a:solidFill>
                            <a:srgbClr val="0000FF"/>
                          </a:solidFill>
                          <a:prstDash val="sysDot"/>
                          <a:miter/>
                          <a:headEnd type="none" w="med" len="med"/>
                          <a:tailEnd type="none" w="med" len="med"/>
                        </a:ln>
                      </p:spPr>
                    </p:pic>
                  </p:oleObj>
                </mc:Fallback>
              </mc:AlternateContent>
            </a:graphicData>
          </a:graphic>
        </p:graphicFrame>
        <p:graphicFrame>
          <p:nvGraphicFramePr>
            <p:cNvPr id="21603" name="Object 108">
              <a:hlinkClick r:id="" action="ppaction://ole?verb="/>
            </p:cNvPr>
            <p:cNvGraphicFramePr>
              <a:graphicFrameLocks noChangeAspect="1"/>
            </p:cNvGraphicFramePr>
            <p:nvPr/>
          </p:nvGraphicFramePr>
          <p:xfrm>
            <a:off x="6360" y="7800"/>
            <a:ext cx="1440" cy="1080"/>
          </p:xfrm>
          <a:graphic>
            <a:graphicData uri="http://schemas.openxmlformats.org/presentationml/2006/ole">
              <mc:AlternateContent xmlns:mc="http://schemas.openxmlformats.org/markup-compatibility/2006">
                <mc:Choice xmlns:v="urn:schemas-microsoft-com:vml" Requires="v">
                  <p:oleObj spid="_x0000_s3078" name="" showAsIcon="1" r:id="rId11" imgW="914400" imgH="685800" progId="PowerPoint.Show.8">
                    <p:embed/>
                  </p:oleObj>
                </mc:Choice>
                <mc:Fallback>
                  <p:oleObj name="" showAsIcon="1" r:id="rId11" imgW="914400" imgH="685800" progId="PowerPoint.Show.8">
                    <p:embed/>
                    <p:pic>
                      <p:nvPicPr>
                        <p:cNvPr id="0" name="图片 3077"/>
                        <p:cNvPicPr/>
                        <p:nvPr/>
                      </p:nvPicPr>
                      <p:blipFill>
                        <a:blip r:embed="rId12"/>
                        <a:stretch>
                          <a:fillRect/>
                        </a:stretch>
                      </p:blipFill>
                      <p:spPr>
                        <a:xfrm>
                          <a:off x="6360" y="7800"/>
                          <a:ext cx="1440" cy="1080"/>
                        </a:xfrm>
                        <a:prstGeom prst="rect">
                          <a:avLst/>
                        </a:prstGeom>
                        <a:solidFill>
                          <a:srgbClr val="00FFFF"/>
                        </a:solidFill>
                        <a:ln w="25400" cap="flat" cmpd="sng">
                          <a:solidFill>
                            <a:srgbClr val="0000FF"/>
                          </a:solidFill>
                          <a:prstDash val="sysDot"/>
                          <a:miter/>
                          <a:headEnd type="none" w="med" len="med"/>
                          <a:tailEnd type="none" w="med" len="med"/>
                        </a:ln>
                      </p:spPr>
                    </p:pic>
                  </p:oleObj>
                </mc:Fallback>
              </mc:AlternateContent>
            </a:graphicData>
          </a:graphic>
        </p:graphicFrame>
        <p:pic>
          <p:nvPicPr>
            <p:cNvPr id="21604" name="Picture 109"/>
            <p:cNvPicPr>
              <a:picLocks noChangeAspect="1"/>
            </p:cNvPicPr>
            <p:nvPr/>
          </p:nvPicPr>
          <p:blipFill>
            <a:blip r:embed="rId13"/>
            <a:stretch>
              <a:fillRect/>
            </a:stretch>
          </p:blipFill>
          <p:spPr>
            <a:xfrm>
              <a:off x="9240" y="8760"/>
              <a:ext cx="1257" cy="1407"/>
            </a:xfrm>
            <a:prstGeom prst="rect">
              <a:avLst/>
            </a:prstGeom>
            <a:noFill/>
            <a:ln w="9525">
              <a:noFill/>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29" name="Line 10"/>
          <p:cNvSpPr/>
          <p:nvPr/>
        </p:nvSpPr>
        <p:spPr>
          <a:xfrm>
            <a:off x="4171950" y="409575"/>
            <a:ext cx="0" cy="0"/>
          </a:xfrm>
          <a:prstGeom prst="line">
            <a:avLst/>
          </a:prstGeom>
          <a:ln w="12700" cap="rnd" cmpd="sng">
            <a:solidFill>
              <a:srgbClr val="000000"/>
            </a:solidFill>
            <a:prstDash val="solid"/>
            <a:round/>
            <a:headEnd type="none" w="med" len="med"/>
            <a:tailEnd type="none" w="med" len="med"/>
          </a:ln>
        </p:spPr>
      </p:sp>
      <p:sp>
        <p:nvSpPr>
          <p:cNvPr id="22530" name="Line 11"/>
          <p:cNvSpPr/>
          <p:nvPr/>
        </p:nvSpPr>
        <p:spPr>
          <a:xfrm>
            <a:off x="5511800" y="409575"/>
            <a:ext cx="0" cy="0"/>
          </a:xfrm>
          <a:prstGeom prst="line">
            <a:avLst/>
          </a:prstGeom>
          <a:ln w="12700" cap="rnd" cmpd="sng">
            <a:solidFill>
              <a:srgbClr val="000000"/>
            </a:solidFill>
            <a:prstDash val="solid"/>
            <a:round/>
            <a:headEnd type="none" w="med" len="med"/>
            <a:tailEnd type="none" w="med" len="med"/>
          </a:ln>
        </p:spPr>
      </p:sp>
      <p:sp>
        <p:nvSpPr>
          <p:cNvPr id="22531" name="Line 12"/>
          <p:cNvSpPr/>
          <p:nvPr/>
        </p:nvSpPr>
        <p:spPr>
          <a:xfrm>
            <a:off x="5527675" y="409575"/>
            <a:ext cx="0" cy="0"/>
          </a:xfrm>
          <a:prstGeom prst="line">
            <a:avLst/>
          </a:prstGeom>
          <a:ln w="12700" cap="rnd" cmpd="sng">
            <a:solidFill>
              <a:srgbClr val="000000"/>
            </a:solidFill>
            <a:prstDash val="solid"/>
            <a:round/>
            <a:headEnd type="none" w="med" len="med"/>
            <a:tailEnd type="none" w="med" len="med"/>
          </a:ln>
        </p:spPr>
      </p:sp>
      <p:sp>
        <p:nvSpPr>
          <p:cNvPr id="22532" name="Line 13"/>
          <p:cNvSpPr/>
          <p:nvPr/>
        </p:nvSpPr>
        <p:spPr>
          <a:xfrm>
            <a:off x="6838950" y="409575"/>
            <a:ext cx="0" cy="0"/>
          </a:xfrm>
          <a:prstGeom prst="line">
            <a:avLst/>
          </a:prstGeom>
          <a:ln w="12700" cap="rnd" cmpd="sng">
            <a:solidFill>
              <a:srgbClr val="000000"/>
            </a:solidFill>
            <a:prstDash val="solid"/>
            <a:round/>
            <a:headEnd type="none" w="med" len="med"/>
            <a:tailEnd type="none" w="med" len="med"/>
          </a:ln>
        </p:spPr>
      </p:sp>
      <p:sp>
        <p:nvSpPr>
          <p:cNvPr id="22533" name="Line 14"/>
          <p:cNvSpPr/>
          <p:nvPr/>
        </p:nvSpPr>
        <p:spPr>
          <a:xfrm>
            <a:off x="6854825" y="409575"/>
            <a:ext cx="0" cy="0"/>
          </a:xfrm>
          <a:prstGeom prst="line">
            <a:avLst/>
          </a:prstGeom>
          <a:ln w="12700" cap="rnd" cmpd="sng">
            <a:solidFill>
              <a:srgbClr val="000000"/>
            </a:solidFill>
            <a:prstDash val="solid"/>
            <a:round/>
            <a:headEnd type="none" w="med" len="med"/>
            <a:tailEnd type="none" w="med" len="med"/>
          </a:ln>
        </p:spPr>
      </p:sp>
      <p:sp>
        <p:nvSpPr>
          <p:cNvPr id="22534" name="Line 15"/>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2535" name="Line 16"/>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2536" name="Line 17"/>
          <p:cNvSpPr/>
          <p:nvPr/>
        </p:nvSpPr>
        <p:spPr>
          <a:xfrm>
            <a:off x="6838950" y="654050"/>
            <a:ext cx="0" cy="0"/>
          </a:xfrm>
          <a:prstGeom prst="line">
            <a:avLst/>
          </a:prstGeom>
          <a:ln w="12700" cap="rnd" cmpd="sng">
            <a:solidFill>
              <a:srgbClr val="000000"/>
            </a:solidFill>
            <a:prstDash val="solid"/>
            <a:round/>
            <a:headEnd type="none" w="med" len="med"/>
            <a:tailEnd type="none" w="med" len="med"/>
          </a:ln>
        </p:spPr>
      </p:sp>
      <p:sp>
        <p:nvSpPr>
          <p:cNvPr id="22537" name="Line 18"/>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2538" name="Line 19"/>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2539" name="Line 20"/>
          <p:cNvSpPr/>
          <p:nvPr/>
        </p:nvSpPr>
        <p:spPr>
          <a:xfrm>
            <a:off x="8261350" y="654050"/>
            <a:ext cx="0" cy="0"/>
          </a:xfrm>
          <a:prstGeom prst="line">
            <a:avLst/>
          </a:prstGeom>
          <a:ln w="12700" cap="rnd" cmpd="sng">
            <a:solidFill>
              <a:srgbClr val="000000"/>
            </a:solidFill>
            <a:prstDash val="solid"/>
            <a:round/>
            <a:headEnd type="none" w="med" len="med"/>
            <a:tailEnd type="none" w="med" len="med"/>
          </a:ln>
        </p:spPr>
      </p:sp>
      <p:sp>
        <p:nvSpPr>
          <p:cNvPr id="22540" name="Line 21"/>
          <p:cNvSpPr/>
          <p:nvPr/>
        </p:nvSpPr>
        <p:spPr>
          <a:xfrm>
            <a:off x="8277225" y="654050"/>
            <a:ext cx="0" cy="0"/>
          </a:xfrm>
          <a:prstGeom prst="line">
            <a:avLst/>
          </a:prstGeom>
          <a:ln w="12700" cap="rnd" cmpd="sng">
            <a:solidFill>
              <a:srgbClr val="000000"/>
            </a:solidFill>
            <a:prstDash val="solid"/>
            <a:round/>
            <a:headEnd type="none" w="med" len="med"/>
            <a:tailEnd type="none" w="med" len="med"/>
          </a:ln>
        </p:spPr>
      </p:sp>
      <p:sp>
        <p:nvSpPr>
          <p:cNvPr id="22541" name="Line 22"/>
          <p:cNvSpPr/>
          <p:nvPr/>
        </p:nvSpPr>
        <p:spPr>
          <a:xfrm>
            <a:off x="8293100" y="654050"/>
            <a:ext cx="0" cy="0"/>
          </a:xfrm>
          <a:prstGeom prst="line">
            <a:avLst/>
          </a:prstGeom>
          <a:ln w="12700" cap="rnd" cmpd="sng">
            <a:solidFill>
              <a:srgbClr val="000000"/>
            </a:solidFill>
            <a:prstDash val="solid"/>
            <a:round/>
            <a:headEnd type="none" w="med" len="med"/>
            <a:tailEnd type="none" w="med" len="med"/>
          </a:ln>
        </p:spPr>
      </p:sp>
      <p:sp>
        <p:nvSpPr>
          <p:cNvPr id="22542" name="Line 23"/>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2543" name="Line 24"/>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2544" name="Line 25"/>
          <p:cNvSpPr/>
          <p:nvPr/>
        </p:nvSpPr>
        <p:spPr>
          <a:xfrm>
            <a:off x="4171950" y="409575"/>
            <a:ext cx="0" cy="0"/>
          </a:xfrm>
          <a:prstGeom prst="line">
            <a:avLst/>
          </a:prstGeom>
          <a:ln w="12700" cap="rnd" cmpd="sng">
            <a:solidFill>
              <a:srgbClr val="000000"/>
            </a:solidFill>
            <a:prstDash val="solid"/>
            <a:round/>
            <a:headEnd type="none" w="med" len="med"/>
            <a:tailEnd type="none" w="med" len="med"/>
          </a:ln>
        </p:spPr>
      </p:sp>
      <p:sp>
        <p:nvSpPr>
          <p:cNvPr id="22545" name="Line 26"/>
          <p:cNvSpPr/>
          <p:nvPr/>
        </p:nvSpPr>
        <p:spPr>
          <a:xfrm>
            <a:off x="5511800" y="409575"/>
            <a:ext cx="0" cy="0"/>
          </a:xfrm>
          <a:prstGeom prst="line">
            <a:avLst/>
          </a:prstGeom>
          <a:ln w="12700" cap="rnd" cmpd="sng">
            <a:solidFill>
              <a:srgbClr val="000000"/>
            </a:solidFill>
            <a:prstDash val="solid"/>
            <a:round/>
            <a:headEnd type="none" w="med" len="med"/>
            <a:tailEnd type="none" w="med" len="med"/>
          </a:ln>
        </p:spPr>
      </p:sp>
      <p:sp>
        <p:nvSpPr>
          <p:cNvPr id="22546" name="Line 27"/>
          <p:cNvSpPr/>
          <p:nvPr/>
        </p:nvSpPr>
        <p:spPr>
          <a:xfrm>
            <a:off x="5527675" y="409575"/>
            <a:ext cx="0" cy="0"/>
          </a:xfrm>
          <a:prstGeom prst="line">
            <a:avLst/>
          </a:prstGeom>
          <a:ln w="12700" cap="rnd" cmpd="sng">
            <a:solidFill>
              <a:srgbClr val="000000"/>
            </a:solidFill>
            <a:prstDash val="solid"/>
            <a:round/>
            <a:headEnd type="none" w="med" len="med"/>
            <a:tailEnd type="none" w="med" len="med"/>
          </a:ln>
        </p:spPr>
      </p:sp>
      <p:sp>
        <p:nvSpPr>
          <p:cNvPr id="22547" name="Line 28"/>
          <p:cNvSpPr/>
          <p:nvPr/>
        </p:nvSpPr>
        <p:spPr>
          <a:xfrm>
            <a:off x="6823075" y="409575"/>
            <a:ext cx="0" cy="0"/>
          </a:xfrm>
          <a:prstGeom prst="line">
            <a:avLst/>
          </a:prstGeom>
          <a:ln w="12700" cap="rnd" cmpd="sng">
            <a:solidFill>
              <a:srgbClr val="000000"/>
            </a:solidFill>
            <a:prstDash val="solid"/>
            <a:round/>
            <a:headEnd type="none" w="med" len="med"/>
            <a:tailEnd type="none" w="med" len="med"/>
          </a:ln>
        </p:spPr>
      </p:sp>
      <p:sp>
        <p:nvSpPr>
          <p:cNvPr id="22548" name="Line 29"/>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2549" name="Line 30"/>
          <p:cNvSpPr/>
          <p:nvPr/>
        </p:nvSpPr>
        <p:spPr>
          <a:xfrm>
            <a:off x="8324850" y="654050"/>
            <a:ext cx="0" cy="0"/>
          </a:xfrm>
          <a:prstGeom prst="line">
            <a:avLst/>
          </a:prstGeom>
          <a:ln w="12700" cap="rnd" cmpd="sng">
            <a:solidFill>
              <a:srgbClr val="000000"/>
            </a:solidFill>
            <a:prstDash val="solid"/>
            <a:round/>
            <a:headEnd type="none" w="med" len="med"/>
            <a:tailEnd type="none" w="med" len="med"/>
          </a:ln>
        </p:spPr>
      </p:sp>
      <p:sp>
        <p:nvSpPr>
          <p:cNvPr id="22550" name="Line 31"/>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2551" name="Line 32"/>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2552" name="Line 33"/>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2553" name="Line 34"/>
          <p:cNvSpPr/>
          <p:nvPr/>
        </p:nvSpPr>
        <p:spPr>
          <a:xfrm>
            <a:off x="6838950" y="654050"/>
            <a:ext cx="0" cy="0"/>
          </a:xfrm>
          <a:prstGeom prst="line">
            <a:avLst/>
          </a:prstGeom>
          <a:ln w="12700" cap="rnd" cmpd="sng">
            <a:solidFill>
              <a:srgbClr val="000000"/>
            </a:solidFill>
            <a:prstDash val="solid"/>
            <a:round/>
            <a:headEnd type="none" w="med" len="med"/>
            <a:tailEnd type="none" w="med" len="med"/>
          </a:ln>
        </p:spPr>
      </p:sp>
      <p:sp>
        <p:nvSpPr>
          <p:cNvPr id="22554" name="Line 35"/>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2555" name="Line 36"/>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2556" name="Line 37"/>
          <p:cNvSpPr/>
          <p:nvPr/>
        </p:nvSpPr>
        <p:spPr>
          <a:xfrm>
            <a:off x="8261350" y="654050"/>
            <a:ext cx="0" cy="0"/>
          </a:xfrm>
          <a:prstGeom prst="line">
            <a:avLst/>
          </a:prstGeom>
          <a:ln w="12700" cap="rnd" cmpd="sng">
            <a:solidFill>
              <a:srgbClr val="000000"/>
            </a:solidFill>
            <a:prstDash val="solid"/>
            <a:round/>
            <a:headEnd type="none" w="med" len="med"/>
            <a:tailEnd type="none" w="med" len="med"/>
          </a:ln>
        </p:spPr>
      </p:sp>
      <p:sp>
        <p:nvSpPr>
          <p:cNvPr id="22557" name="Line 38"/>
          <p:cNvSpPr/>
          <p:nvPr/>
        </p:nvSpPr>
        <p:spPr>
          <a:xfrm>
            <a:off x="8277225" y="654050"/>
            <a:ext cx="0" cy="0"/>
          </a:xfrm>
          <a:prstGeom prst="line">
            <a:avLst/>
          </a:prstGeom>
          <a:ln w="12700" cap="rnd" cmpd="sng">
            <a:solidFill>
              <a:srgbClr val="000000"/>
            </a:solidFill>
            <a:prstDash val="solid"/>
            <a:round/>
            <a:headEnd type="none" w="med" len="med"/>
            <a:tailEnd type="none" w="med" len="med"/>
          </a:ln>
        </p:spPr>
      </p:sp>
      <p:sp>
        <p:nvSpPr>
          <p:cNvPr id="22558" name="Line 39"/>
          <p:cNvSpPr/>
          <p:nvPr/>
        </p:nvSpPr>
        <p:spPr>
          <a:xfrm>
            <a:off x="8293100" y="654050"/>
            <a:ext cx="0" cy="0"/>
          </a:xfrm>
          <a:prstGeom prst="line">
            <a:avLst/>
          </a:prstGeom>
          <a:ln w="12700" cap="rnd" cmpd="sng">
            <a:solidFill>
              <a:srgbClr val="000000"/>
            </a:solidFill>
            <a:prstDash val="solid"/>
            <a:round/>
            <a:headEnd type="none" w="med" len="med"/>
            <a:tailEnd type="none" w="med" len="med"/>
          </a:ln>
        </p:spPr>
      </p:sp>
      <p:sp>
        <p:nvSpPr>
          <p:cNvPr id="22559" name="Line 40"/>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2560" name="Line 41"/>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2561" name="Line 42"/>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2562" name="Line 43"/>
          <p:cNvSpPr/>
          <p:nvPr/>
        </p:nvSpPr>
        <p:spPr>
          <a:xfrm>
            <a:off x="8324850" y="654050"/>
            <a:ext cx="0" cy="0"/>
          </a:xfrm>
          <a:prstGeom prst="line">
            <a:avLst/>
          </a:prstGeom>
          <a:ln w="12700" cap="rnd" cmpd="sng">
            <a:solidFill>
              <a:srgbClr val="000000"/>
            </a:solidFill>
            <a:prstDash val="solid"/>
            <a:round/>
            <a:headEnd type="none" w="med" len="med"/>
            <a:tailEnd type="none" w="med" len="med"/>
          </a:ln>
        </p:spPr>
      </p:sp>
      <p:sp>
        <p:nvSpPr>
          <p:cNvPr id="22563" name="Line 44"/>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75822" name="Rectangle 46"/>
          <p:cNvSpPr>
            <a:spLocks noChangeArrowheads="1"/>
          </p:cNvSpPr>
          <p:nvPr/>
        </p:nvSpPr>
        <p:spPr bwMode="auto">
          <a:xfrm>
            <a:off x="1828800" y="914400"/>
            <a:ext cx="8069263"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nchor="b"/>
          <a:lstStyle>
            <a:lvl1pPr algn="ctr">
              <a:defRPr sz="4400">
                <a:solidFill>
                  <a:schemeClr val="tx2"/>
                </a:solidFill>
                <a:latin typeface="Arial" panose="020B0604020202020204" pitchFamily="34" charset="0"/>
                <a:ea typeface="宋体" panose="02010600030101010101" pitchFamily="2" charset="-122"/>
              </a:defRPr>
            </a:lvl1pPr>
            <a:lvl2pPr algn="ctr">
              <a:defRPr sz="4400">
                <a:solidFill>
                  <a:schemeClr val="tx2"/>
                </a:solidFill>
                <a:latin typeface="Arial" panose="020B0604020202020204" pitchFamily="34" charset="0"/>
                <a:ea typeface="宋体" panose="02010600030101010101" pitchFamily="2" charset="-122"/>
              </a:defRPr>
            </a:lvl2pPr>
            <a:lvl3pPr algn="ctr">
              <a:defRPr sz="4400">
                <a:solidFill>
                  <a:schemeClr val="tx2"/>
                </a:solidFill>
                <a:latin typeface="Arial" panose="020B0604020202020204" pitchFamily="34" charset="0"/>
                <a:ea typeface="宋体" panose="02010600030101010101" pitchFamily="2" charset="-122"/>
              </a:defRPr>
            </a:lvl3pPr>
            <a:lvl4pPr algn="ctr">
              <a:defRPr sz="4400">
                <a:solidFill>
                  <a:schemeClr val="tx2"/>
                </a:solidFill>
                <a:latin typeface="Arial" panose="020B0604020202020204" pitchFamily="34" charset="0"/>
                <a:ea typeface="宋体" panose="02010600030101010101" pitchFamily="2" charset="-122"/>
              </a:defRPr>
            </a:lvl4pPr>
            <a:lvl5pPr algn="ctr">
              <a:defRPr sz="4400">
                <a:solidFill>
                  <a:schemeClr val="tx2"/>
                </a:solidFill>
                <a:latin typeface="Arial" panose="020B0604020202020204" pitchFamily="34" charset="0"/>
                <a:ea typeface="宋体" panose="02010600030101010101" pitchFamily="2" charset="-122"/>
              </a:defRPr>
            </a:lvl5pPr>
            <a:lvl6pPr marL="4572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安全隐患风险</a:t>
            </a:r>
            <a:r>
              <a:rPr kumimoji="0" lang="zh-TW" altLang="en-US"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管理</a:t>
            </a:r>
            <a:r>
              <a:rPr kumimoji="0" lang="zh-CN" altLang="en-US"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模式</a:t>
            </a:r>
            <a:endParaRPr kumimoji="0" lang="zh-TW" altLang="en-US"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22565" name="Text Box 47"/>
          <p:cNvSpPr txBox="1"/>
          <p:nvPr/>
        </p:nvSpPr>
        <p:spPr>
          <a:xfrm>
            <a:off x="6934200" y="3479800"/>
            <a:ext cx="1612900" cy="522288"/>
          </a:xfrm>
          <a:prstGeom prst="rect">
            <a:avLst/>
          </a:prstGeom>
          <a:solidFill>
            <a:srgbClr val="FFFF66"/>
          </a:solidFill>
          <a:ln w="9525" cap="flat" cmpd="sng">
            <a:solidFill>
              <a:schemeClr val="tx1"/>
            </a:solidFill>
            <a:prstDash val="solid"/>
            <a:miter/>
            <a:headEnd type="none" w="sm" len="sm"/>
            <a:tailEnd type="none" w="sm" len="sm"/>
          </a:ln>
        </p:spPr>
        <p:txBody>
          <a:bodyPr wrap="none" anchor="t" anchorCtr="0">
            <a:spAutoFit/>
          </a:bodyPr>
          <a:p>
            <a:pPr eaLnBrk="0" hangingPunct="0"/>
            <a:r>
              <a:rPr lang="zh-CN" altLang="en-US" sz="2800" b="1" dirty="0">
                <a:solidFill>
                  <a:srgbClr val="00279F"/>
                </a:solidFill>
                <a:latin typeface="微软雅黑" panose="020B0503020204020204" charset="-122"/>
                <a:ea typeface="微软雅黑" panose="020B0503020204020204" charset="-122"/>
              </a:rPr>
              <a:t>风险评价</a:t>
            </a:r>
            <a:endParaRPr lang="zh-TW" altLang="en-US" sz="2800" b="1" dirty="0">
              <a:solidFill>
                <a:srgbClr val="00279F"/>
              </a:solidFill>
              <a:latin typeface="微软雅黑" panose="020B0503020204020204" charset="-122"/>
              <a:ea typeface="微软雅黑" panose="020B0503020204020204" charset="-122"/>
            </a:endParaRPr>
          </a:p>
        </p:txBody>
      </p:sp>
      <p:sp>
        <p:nvSpPr>
          <p:cNvPr id="22566" name="Text Box 48"/>
          <p:cNvSpPr txBox="1"/>
          <p:nvPr/>
        </p:nvSpPr>
        <p:spPr>
          <a:xfrm>
            <a:off x="4343400" y="5791200"/>
            <a:ext cx="1612900" cy="522288"/>
          </a:xfrm>
          <a:prstGeom prst="rect">
            <a:avLst/>
          </a:prstGeom>
          <a:solidFill>
            <a:srgbClr val="FFFF66"/>
          </a:solidFill>
          <a:ln w="9525" cap="flat" cmpd="sng">
            <a:solidFill>
              <a:schemeClr val="tx1"/>
            </a:solidFill>
            <a:prstDash val="solid"/>
            <a:miter/>
            <a:headEnd type="none" w="sm" len="sm"/>
            <a:tailEnd type="none" w="sm" len="sm"/>
          </a:ln>
        </p:spPr>
        <p:txBody>
          <a:bodyPr wrap="none" anchor="t" anchorCtr="0">
            <a:spAutoFit/>
          </a:bodyPr>
          <a:p>
            <a:pPr eaLnBrk="0" hangingPunct="0"/>
            <a:r>
              <a:rPr lang="zh-CN" altLang="en-US" sz="2800" b="1" dirty="0">
                <a:solidFill>
                  <a:srgbClr val="00279F"/>
                </a:solidFill>
                <a:latin typeface="微软雅黑" panose="020B0503020204020204" charset="-122"/>
                <a:ea typeface="微软雅黑" panose="020B0503020204020204" charset="-122"/>
              </a:rPr>
              <a:t>维持管理</a:t>
            </a:r>
            <a:endParaRPr lang="zh-TW" altLang="en-US" sz="2800" b="1" dirty="0">
              <a:solidFill>
                <a:srgbClr val="00279F"/>
              </a:solidFill>
              <a:latin typeface="微软雅黑" panose="020B0503020204020204" charset="-122"/>
              <a:ea typeface="微软雅黑" panose="020B0503020204020204" charset="-122"/>
            </a:endParaRPr>
          </a:p>
        </p:txBody>
      </p:sp>
      <p:sp>
        <p:nvSpPr>
          <p:cNvPr id="22567" name="Text Box 49"/>
          <p:cNvSpPr txBox="1"/>
          <p:nvPr/>
        </p:nvSpPr>
        <p:spPr>
          <a:xfrm>
            <a:off x="2503488" y="3556000"/>
            <a:ext cx="1612900" cy="522288"/>
          </a:xfrm>
          <a:prstGeom prst="rect">
            <a:avLst/>
          </a:prstGeom>
          <a:solidFill>
            <a:srgbClr val="FFFF66"/>
          </a:solidFill>
          <a:ln w="9525" cap="flat" cmpd="sng">
            <a:solidFill>
              <a:schemeClr val="tx1"/>
            </a:solidFill>
            <a:prstDash val="solid"/>
            <a:miter/>
            <a:headEnd type="none" w="sm" len="sm"/>
            <a:tailEnd type="none" w="sm" len="sm"/>
          </a:ln>
        </p:spPr>
        <p:txBody>
          <a:bodyPr wrap="none" anchor="t" anchorCtr="0">
            <a:spAutoFit/>
          </a:bodyPr>
          <a:p>
            <a:pPr eaLnBrk="0" hangingPunct="0"/>
            <a:r>
              <a:rPr lang="zh-CN" altLang="en-US" sz="2800" b="1" dirty="0">
                <a:solidFill>
                  <a:srgbClr val="00279F"/>
                </a:solidFill>
                <a:latin typeface="微软雅黑" panose="020B0503020204020204" charset="-122"/>
                <a:ea typeface="微软雅黑" panose="020B0503020204020204" charset="-122"/>
              </a:rPr>
              <a:t>检查纠正</a:t>
            </a:r>
            <a:endParaRPr lang="zh-TW" altLang="en-US" sz="2800" b="1" dirty="0">
              <a:solidFill>
                <a:srgbClr val="00279F"/>
              </a:solidFill>
              <a:latin typeface="微软雅黑" panose="020B0503020204020204" charset="-122"/>
              <a:ea typeface="微软雅黑" panose="020B0503020204020204" charset="-122"/>
            </a:endParaRPr>
          </a:p>
        </p:txBody>
      </p:sp>
      <p:sp>
        <p:nvSpPr>
          <p:cNvPr id="22568" name="Text Box 50"/>
          <p:cNvSpPr txBox="1"/>
          <p:nvPr/>
        </p:nvSpPr>
        <p:spPr>
          <a:xfrm>
            <a:off x="2573338" y="1727200"/>
            <a:ext cx="1970087" cy="522288"/>
          </a:xfrm>
          <a:prstGeom prst="rect">
            <a:avLst/>
          </a:prstGeom>
          <a:solidFill>
            <a:srgbClr val="FFFF66"/>
          </a:solidFill>
          <a:ln w="9525" cap="flat" cmpd="sng">
            <a:solidFill>
              <a:schemeClr val="tx1"/>
            </a:solidFill>
            <a:prstDash val="solid"/>
            <a:miter/>
            <a:headEnd type="none" w="sm" len="sm"/>
            <a:tailEnd type="none" w="sm" len="sm"/>
          </a:ln>
        </p:spPr>
        <p:txBody>
          <a:bodyPr wrap="none" anchor="t" anchorCtr="0">
            <a:spAutoFit/>
          </a:bodyPr>
          <a:p>
            <a:pPr eaLnBrk="0" hangingPunct="0"/>
            <a:r>
              <a:rPr lang="zh-CN" altLang="en-US" sz="2800" b="1" dirty="0">
                <a:solidFill>
                  <a:srgbClr val="00279F"/>
                </a:solidFill>
                <a:latin typeface="微软雅黑" panose="020B0503020204020204" charset="-122"/>
                <a:ea typeface="微软雅黑" panose="020B0503020204020204" charset="-122"/>
              </a:rPr>
              <a:t>评审，改善</a:t>
            </a:r>
            <a:endParaRPr lang="zh-TW" altLang="en-US" sz="2800" b="1" dirty="0">
              <a:solidFill>
                <a:srgbClr val="00279F"/>
              </a:solidFill>
              <a:latin typeface="微软雅黑" panose="020B0503020204020204" charset="-122"/>
              <a:ea typeface="微软雅黑" panose="020B0503020204020204" charset="-122"/>
            </a:endParaRPr>
          </a:p>
        </p:txBody>
      </p:sp>
      <p:sp>
        <p:nvSpPr>
          <p:cNvPr id="22569" name="AutoShape 51"/>
          <p:cNvSpPr/>
          <p:nvPr/>
        </p:nvSpPr>
        <p:spPr>
          <a:xfrm>
            <a:off x="6553200" y="4572000"/>
            <a:ext cx="2181225" cy="1143000"/>
          </a:xfrm>
          <a:prstGeom prst="diamond">
            <a:avLst/>
          </a:prstGeom>
          <a:noFill/>
          <a:ln w="9525" cap="flat" cmpd="sng">
            <a:solidFill>
              <a:schemeClr val="tx1"/>
            </a:solidFill>
            <a:prstDash val="solid"/>
            <a:miter/>
            <a:headEnd type="none" w="sm" len="sm"/>
            <a:tailEnd type="none" w="sm" len="sm"/>
          </a:ln>
        </p:spPr>
        <p:txBody>
          <a:bodyPr wrap="none" anchor="ctr" anchorCtr="0"/>
          <a:p>
            <a:endParaRPr lang="zh-CN" altLang="en-US" dirty="0">
              <a:latin typeface="微软雅黑" panose="020B0503020204020204" charset="-122"/>
              <a:ea typeface="微软雅黑" panose="020B0503020204020204" charset="-122"/>
            </a:endParaRPr>
          </a:p>
        </p:txBody>
      </p:sp>
      <p:sp>
        <p:nvSpPr>
          <p:cNvPr id="22570" name="Line 52"/>
          <p:cNvSpPr/>
          <p:nvPr/>
        </p:nvSpPr>
        <p:spPr>
          <a:xfrm>
            <a:off x="6511925" y="2362200"/>
            <a:ext cx="2320925" cy="0"/>
          </a:xfrm>
          <a:prstGeom prst="line">
            <a:avLst/>
          </a:prstGeom>
          <a:ln w="9525" cap="flat" cmpd="sng">
            <a:solidFill>
              <a:schemeClr val="tx1"/>
            </a:solidFill>
            <a:prstDash val="solid"/>
            <a:round/>
            <a:headEnd type="none" w="sm" len="sm"/>
            <a:tailEnd type="none" w="sm" len="sm"/>
          </a:ln>
        </p:spPr>
      </p:sp>
      <p:sp>
        <p:nvSpPr>
          <p:cNvPr id="22571" name="Line 53"/>
          <p:cNvSpPr/>
          <p:nvPr/>
        </p:nvSpPr>
        <p:spPr>
          <a:xfrm>
            <a:off x="7567613" y="2209800"/>
            <a:ext cx="0" cy="152400"/>
          </a:xfrm>
          <a:prstGeom prst="line">
            <a:avLst/>
          </a:prstGeom>
          <a:ln w="9525" cap="flat" cmpd="sng">
            <a:solidFill>
              <a:schemeClr val="tx1"/>
            </a:solidFill>
            <a:prstDash val="solid"/>
            <a:round/>
            <a:headEnd type="none" w="sm" len="sm"/>
            <a:tailEnd type="arrow" w="med" len="med"/>
          </a:ln>
        </p:spPr>
      </p:sp>
      <p:sp>
        <p:nvSpPr>
          <p:cNvPr id="22572" name="Line 54"/>
          <p:cNvSpPr/>
          <p:nvPr/>
        </p:nvSpPr>
        <p:spPr>
          <a:xfrm>
            <a:off x="6511925" y="2362200"/>
            <a:ext cx="0" cy="228600"/>
          </a:xfrm>
          <a:prstGeom prst="line">
            <a:avLst/>
          </a:prstGeom>
          <a:ln w="9525" cap="flat" cmpd="sng">
            <a:solidFill>
              <a:schemeClr val="tx1"/>
            </a:solidFill>
            <a:prstDash val="solid"/>
            <a:round/>
            <a:headEnd type="none" w="sm" len="sm"/>
            <a:tailEnd type="arrow" w="med" len="med"/>
          </a:ln>
        </p:spPr>
      </p:sp>
      <p:sp>
        <p:nvSpPr>
          <p:cNvPr id="22573" name="Line 55"/>
          <p:cNvSpPr/>
          <p:nvPr/>
        </p:nvSpPr>
        <p:spPr>
          <a:xfrm>
            <a:off x="8832850" y="2362200"/>
            <a:ext cx="0" cy="228600"/>
          </a:xfrm>
          <a:prstGeom prst="line">
            <a:avLst/>
          </a:prstGeom>
          <a:ln w="9525" cap="flat" cmpd="sng">
            <a:solidFill>
              <a:schemeClr val="tx1"/>
            </a:solidFill>
            <a:prstDash val="solid"/>
            <a:round/>
            <a:headEnd type="none" w="sm" len="sm"/>
            <a:tailEnd type="arrow" w="med" len="med"/>
          </a:ln>
        </p:spPr>
      </p:sp>
      <p:sp>
        <p:nvSpPr>
          <p:cNvPr id="22574" name="Line 56"/>
          <p:cNvSpPr/>
          <p:nvPr/>
        </p:nvSpPr>
        <p:spPr>
          <a:xfrm>
            <a:off x="6511925" y="3352800"/>
            <a:ext cx="2320925" cy="0"/>
          </a:xfrm>
          <a:prstGeom prst="line">
            <a:avLst/>
          </a:prstGeom>
          <a:ln w="9525" cap="flat" cmpd="sng">
            <a:solidFill>
              <a:schemeClr val="tx1"/>
            </a:solidFill>
            <a:prstDash val="solid"/>
            <a:round/>
            <a:headEnd type="none" w="sm" len="sm"/>
            <a:tailEnd type="none" w="sm" len="sm"/>
          </a:ln>
        </p:spPr>
      </p:sp>
      <p:sp>
        <p:nvSpPr>
          <p:cNvPr id="22575" name="Line 57"/>
          <p:cNvSpPr/>
          <p:nvPr/>
        </p:nvSpPr>
        <p:spPr>
          <a:xfrm flipV="1">
            <a:off x="7637463" y="3352800"/>
            <a:ext cx="0" cy="152400"/>
          </a:xfrm>
          <a:prstGeom prst="line">
            <a:avLst/>
          </a:prstGeom>
          <a:ln w="9525" cap="flat" cmpd="sng">
            <a:solidFill>
              <a:schemeClr val="tx1"/>
            </a:solidFill>
            <a:prstDash val="solid"/>
            <a:round/>
            <a:headEnd type="arrow" w="med" len="med"/>
            <a:tailEnd type="none" w="med" len="med"/>
          </a:ln>
        </p:spPr>
      </p:sp>
      <p:sp>
        <p:nvSpPr>
          <p:cNvPr id="22576" name="Line 58"/>
          <p:cNvSpPr/>
          <p:nvPr/>
        </p:nvSpPr>
        <p:spPr>
          <a:xfrm flipV="1">
            <a:off x="6511925" y="3124200"/>
            <a:ext cx="0" cy="228600"/>
          </a:xfrm>
          <a:prstGeom prst="line">
            <a:avLst/>
          </a:prstGeom>
          <a:ln w="9525" cap="flat" cmpd="sng">
            <a:solidFill>
              <a:schemeClr val="tx1"/>
            </a:solidFill>
            <a:prstDash val="solid"/>
            <a:round/>
            <a:headEnd type="none" w="sm" len="sm"/>
            <a:tailEnd type="none" w="sm" len="sm"/>
          </a:ln>
        </p:spPr>
      </p:sp>
      <p:sp>
        <p:nvSpPr>
          <p:cNvPr id="22577" name="Line 59"/>
          <p:cNvSpPr/>
          <p:nvPr/>
        </p:nvSpPr>
        <p:spPr>
          <a:xfrm flipV="1">
            <a:off x="8832850" y="3124200"/>
            <a:ext cx="0" cy="228600"/>
          </a:xfrm>
          <a:prstGeom prst="line">
            <a:avLst/>
          </a:prstGeom>
          <a:ln w="9525" cap="flat" cmpd="sng">
            <a:solidFill>
              <a:schemeClr val="tx1"/>
            </a:solidFill>
            <a:prstDash val="solid"/>
            <a:round/>
            <a:headEnd type="none" w="sm" len="sm"/>
            <a:tailEnd type="none" w="sm" len="sm"/>
          </a:ln>
        </p:spPr>
      </p:sp>
      <p:sp>
        <p:nvSpPr>
          <p:cNvPr id="22578" name="Line 60"/>
          <p:cNvSpPr/>
          <p:nvPr/>
        </p:nvSpPr>
        <p:spPr>
          <a:xfrm>
            <a:off x="7620000" y="4038600"/>
            <a:ext cx="0" cy="533400"/>
          </a:xfrm>
          <a:prstGeom prst="line">
            <a:avLst/>
          </a:prstGeom>
          <a:ln w="9525" cap="flat" cmpd="sng">
            <a:solidFill>
              <a:schemeClr val="tx1"/>
            </a:solidFill>
            <a:prstDash val="solid"/>
            <a:round/>
            <a:headEnd type="none" w="sm" len="sm"/>
            <a:tailEnd type="arrow" w="med" len="med"/>
          </a:ln>
        </p:spPr>
      </p:sp>
      <p:sp>
        <p:nvSpPr>
          <p:cNvPr id="22579" name="Line 61"/>
          <p:cNvSpPr/>
          <p:nvPr/>
        </p:nvSpPr>
        <p:spPr>
          <a:xfrm flipH="1">
            <a:off x="6019800" y="5105400"/>
            <a:ext cx="638175" cy="0"/>
          </a:xfrm>
          <a:prstGeom prst="line">
            <a:avLst/>
          </a:prstGeom>
          <a:ln w="9525" cap="flat" cmpd="sng">
            <a:solidFill>
              <a:schemeClr val="tx1"/>
            </a:solidFill>
            <a:prstDash val="solid"/>
            <a:round/>
            <a:headEnd type="none" w="sm" len="sm"/>
            <a:tailEnd type="arrow" w="med" len="med"/>
          </a:ln>
        </p:spPr>
      </p:sp>
      <p:sp>
        <p:nvSpPr>
          <p:cNvPr id="22580" name="Line 62"/>
          <p:cNvSpPr/>
          <p:nvPr/>
        </p:nvSpPr>
        <p:spPr>
          <a:xfrm flipH="1">
            <a:off x="6019800" y="6019800"/>
            <a:ext cx="1600200" cy="0"/>
          </a:xfrm>
          <a:prstGeom prst="line">
            <a:avLst/>
          </a:prstGeom>
          <a:ln w="9525" cap="flat" cmpd="sng">
            <a:solidFill>
              <a:schemeClr val="tx1"/>
            </a:solidFill>
            <a:prstDash val="solid"/>
            <a:round/>
            <a:headEnd type="none" w="sm" len="sm"/>
            <a:tailEnd type="arrow" w="med" len="med"/>
          </a:ln>
        </p:spPr>
      </p:sp>
      <p:sp>
        <p:nvSpPr>
          <p:cNvPr id="22581" name="Line 63"/>
          <p:cNvSpPr/>
          <p:nvPr/>
        </p:nvSpPr>
        <p:spPr>
          <a:xfrm>
            <a:off x="3346450" y="2286000"/>
            <a:ext cx="0" cy="1295400"/>
          </a:xfrm>
          <a:prstGeom prst="line">
            <a:avLst/>
          </a:prstGeom>
          <a:ln w="9525" cap="flat" cmpd="sng">
            <a:solidFill>
              <a:schemeClr val="tx1"/>
            </a:solidFill>
            <a:prstDash val="solid"/>
            <a:round/>
            <a:headEnd type="arrow" w="med" len="med"/>
            <a:tailEnd type="none" w="med" len="med"/>
          </a:ln>
        </p:spPr>
      </p:sp>
      <p:sp>
        <p:nvSpPr>
          <p:cNvPr id="22582" name="Line 64"/>
          <p:cNvSpPr/>
          <p:nvPr/>
        </p:nvSpPr>
        <p:spPr>
          <a:xfrm>
            <a:off x="3346450" y="4114800"/>
            <a:ext cx="6350" cy="1905000"/>
          </a:xfrm>
          <a:prstGeom prst="line">
            <a:avLst/>
          </a:prstGeom>
          <a:ln w="9525" cap="flat" cmpd="sng">
            <a:solidFill>
              <a:schemeClr val="tx1"/>
            </a:solidFill>
            <a:prstDash val="solid"/>
            <a:round/>
            <a:headEnd type="arrow" w="med" len="med"/>
            <a:tailEnd type="none" w="med" len="med"/>
          </a:ln>
        </p:spPr>
      </p:sp>
      <p:sp>
        <p:nvSpPr>
          <p:cNvPr id="22583" name="Line 65"/>
          <p:cNvSpPr/>
          <p:nvPr/>
        </p:nvSpPr>
        <p:spPr>
          <a:xfrm flipH="1" flipV="1">
            <a:off x="3352800" y="5105400"/>
            <a:ext cx="844550" cy="0"/>
          </a:xfrm>
          <a:prstGeom prst="line">
            <a:avLst/>
          </a:prstGeom>
          <a:ln w="9525" cap="flat" cmpd="sng">
            <a:solidFill>
              <a:schemeClr val="tx1"/>
            </a:solidFill>
            <a:prstDash val="solid"/>
            <a:round/>
            <a:headEnd type="none" w="sm" len="sm"/>
            <a:tailEnd type="arrow" w="med" len="med"/>
          </a:ln>
        </p:spPr>
      </p:sp>
      <p:sp>
        <p:nvSpPr>
          <p:cNvPr id="22584" name="Line 66"/>
          <p:cNvSpPr/>
          <p:nvPr/>
        </p:nvSpPr>
        <p:spPr>
          <a:xfrm>
            <a:off x="3352800" y="6019800"/>
            <a:ext cx="985838" cy="0"/>
          </a:xfrm>
          <a:prstGeom prst="line">
            <a:avLst/>
          </a:prstGeom>
          <a:ln w="9525" cap="flat" cmpd="sng">
            <a:solidFill>
              <a:schemeClr val="tx1"/>
            </a:solidFill>
            <a:prstDash val="solid"/>
            <a:round/>
            <a:headEnd type="arrow" w="med" len="med"/>
            <a:tailEnd type="none" w="med" len="med"/>
          </a:ln>
        </p:spPr>
      </p:sp>
      <p:sp>
        <p:nvSpPr>
          <p:cNvPr id="22585" name="Line 67"/>
          <p:cNvSpPr/>
          <p:nvPr/>
        </p:nvSpPr>
        <p:spPr>
          <a:xfrm flipH="1">
            <a:off x="4572000" y="1981200"/>
            <a:ext cx="2292350" cy="0"/>
          </a:xfrm>
          <a:prstGeom prst="line">
            <a:avLst/>
          </a:prstGeom>
          <a:ln w="9525" cap="flat" cmpd="sng">
            <a:solidFill>
              <a:schemeClr val="tx1"/>
            </a:solidFill>
            <a:prstDash val="solid"/>
            <a:round/>
            <a:headEnd type="arrow" w="med" len="med"/>
            <a:tailEnd type="none" w="sm" len="sm"/>
          </a:ln>
        </p:spPr>
      </p:sp>
      <p:sp>
        <p:nvSpPr>
          <p:cNvPr id="22586" name="Rectangle 68"/>
          <p:cNvSpPr/>
          <p:nvPr/>
        </p:nvSpPr>
        <p:spPr>
          <a:xfrm>
            <a:off x="4267200" y="3352800"/>
            <a:ext cx="2362200" cy="706438"/>
          </a:xfrm>
          <a:prstGeom prst="rect">
            <a:avLst/>
          </a:prstGeom>
          <a:solidFill>
            <a:srgbClr val="339933"/>
          </a:solidFill>
          <a:ln w="9525">
            <a:noFill/>
          </a:ln>
        </p:spPr>
        <p:txBody>
          <a:bodyPr anchor="t" anchorCtr="0">
            <a:spAutoFit/>
          </a:bodyPr>
          <a:p>
            <a:pPr eaLnBrk="0" hangingPunct="0"/>
            <a:r>
              <a:rPr lang="zh-CN" altLang="en-US" sz="4000" b="1" dirty="0">
                <a:solidFill>
                  <a:srgbClr val="FF0000"/>
                </a:solidFill>
                <a:latin typeface="微软雅黑" panose="020B0503020204020204" charset="-122"/>
                <a:ea typeface="微软雅黑" panose="020B0503020204020204" charset="-122"/>
              </a:rPr>
              <a:t>持续改进</a:t>
            </a:r>
            <a:endParaRPr lang="zh-TW" altLang="en-US" sz="4000" b="1" dirty="0">
              <a:solidFill>
                <a:srgbClr val="FF0000"/>
              </a:solidFill>
              <a:latin typeface="微软雅黑" panose="020B0503020204020204" charset="-122"/>
              <a:ea typeface="微软雅黑" panose="020B0503020204020204" charset="-122"/>
            </a:endParaRPr>
          </a:p>
        </p:txBody>
      </p:sp>
      <p:sp>
        <p:nvSpPr>
          <p:cNvPr id="22587" name="Text Box 69"/>
          <p:cNvSpPr txBox="1"/>
          <p:nvPr/>
        </p:nvSpPr>
        <p:spPr>
          <a:xfrm>
            <a:off x="6248400" y="4648200"/>
            <a:ext cx="555625" cy="460375"/>
          </a:xfrm>
          <a:prstGeom prst="rect">
            <a:avLst/>
          </a:prstGeom>
          <a:noFill/>
          <a:ln w="9525">
            <a:noFill/>
          </a:ln>
        </p:spPr>
        <p:txBody>
          <a:bodyPr wrap="none" anchor="t" anchorCtr="0">
            <a:spAutoFit/>
          </a:bodyPr>
          <a:p>
            <a:pPr eaLnBrk="0" hangingPunct="0"/>
            <a:r>
              <a:rPr lang="en-US" altLang="zh-TW" sz="2400" b="1" dirty="0">
                <a:solidFill>
                  <a:schemeClr val="tx2"/>
                </a:solidFill>
                <a:latin typeface="微软雅黑" panose="020B0503020204020204" charset="-122"/>
                <a:ea typeface="微软雅黑" panose="020B0503020204020204" charset="-122"/>
              </a:rPr>
              <a:t>No</a:t>
            </a:r>
            <a:endParaRPr lang="en-US" altLang="zh-TW" sz="2400" b="1" dirty="0">
              <a:solidFill>
                <a:schemeClr val="tx2"/>
              </a:solidFill>
              <a:latin typeface="微软雅黑" panose="020B0503020204020204" charset="-122"/>
              <a:ea typeface="微软雅黑" panose="020B0503020204020204" charset="-122"/>
            </a:endParaRPr>
          </a:p>
        </p:txBody>
      </p:sp>
      <p:sp>
        <p:nvSpPr>
          <p:cNvPr id="22588" name="Text Box 70"/>
          <p:cNvSpPr txBox="1"/>
          <p:nvPr/>
        </p:nvSpPr>
        <p:spPr>
          <a:xfrm>
            <a:off x="6096000" y="5562600"/>
            <a:ext cx="622300" cy="460375"/>
          </a:xfrm>
          <a:prstGeom prst="rect">
            <a:avLst/>
          </a:prstGeom>
          <a:noFill/>
          <a:ln w="9525">
            <a:noFill/>
          </a:ln>
        </p:spPr>
        <p:txBody>
          <a:bodyPr wrap="none" anchor="t" anchorCtr="0">
            <a:spAutoFit/>
          </a:bodyPr>
          <a:p>
            <a:pPr eaLnBrk="0" hangingPunct="0"/>
            <a:r>
              <a:rPr lang="en-US" altLang="zh-TW" sz="2400" b="1" dirty="0">
                <a:solidFill>
                  <a:schemeClr val="tx2"/>
                </a:solidFill>
                <a:latin typeface="微软雅黑" panose="020B0503020204020204" charset="-122"/>
                <a:ea typeface="微软雅黑" panose="020B0503020204020204" charset="-122"/>
              </a:rPr>
              <a:t>Yes</a:t>
            </a:r>
            <a:endParaRPr lang="en-US" altLang="zh-TW" sz="2400" b="1" dirty="0">
              <a:solidFill>
                <a:schemeClr val="tx2"/>
              </a:solidFill>
              <a:latin typeface="微软雅黑" panose="020B0503020204020204" charset="-122"/>
              <a:ea typeface="微软雅黑" panose="020B0503020204020204" charset="-122"/>
            </a:endParaRPr>
          </a:p>
        </p:txBody>
      </p:sp>
      <p:sp>
        <p:nvSpPr>
          <p:cNvPr id="22589" name="Line 71"/>
          <p:cNvSpPr/>
          <p:nvPr/>
        </p:nvSpPr>
        <p:spPr>
          <a:xfrm>
            <a:off x="7620000" y="5715000"/>
            <a:ext cx="0" cy="304800"/>
          </a:xfrm>
          <a:prstGeom prst="line">
            <a:avLst/>
          </a:prstGeom>
          <a:ln w="9525" cap="flat" cmpd="sng">
            <a:solidFill>
              <a:schemeClr val="tx1"/>
            </a:solidFill>
            <a:prstDash val="solid"/>
            <a:round/>
            <a:headEnd type="none" w="sm" len="sm"/>
            <a:tailEnd type="none" w="sm" len="sm"/>
          </a:ln>
        </p:spPr>
      </p:sp>
      <p:sp>
        <p:nvSpPr>
          <p:cNvPr id="22590" name="Oval 72"/>
          <p:cNvSpPr/>
          <p:nvPr/>
        </p:nvSpPr>
        <p:spPr>
          <a:xfrm>
            <a:off x="8839200" y="3657600"/>
            <a:ext cx="1219200" cy="609600"/>
          </a:xfrm>
          <a:prstGeom prst="ellipse">
            <a:avLst/>
          </a:prstGeom>
          <a:solidFill>
            <a:srgbClr val="72E9EC"/>
          </a:solidFill>
          <a:ln w="9525">
            <a:noFill/>
          </a:ln>
          <a:effectLst>
            <a:outerShdw dist="107763" dir="2699999" algn="ctr" rotWithShape="0">
              <a:schemeClr val="bg2"/>
            </a:outerShdw>
          </a:effectLst>
        </p:spPr>
        <p:txBody>
          <a:bodyPr wrap="none" anchor="ctr" anchorCtr="0"/>
          <a:p>
            <a:pPr algn="ctr" eaLnBrk="0" hangingPunct="0"/>
            <a:r>
              <a:rPr lang="en-US" altLang="zh-TW" sz="2000" b="1" dirty="0">
                <a:solidFill>
                  <a:schemeClr val="accent2"/>
                </a:solidFill>
                <a:latin typeface="微软雅黑" panose="020B0503020204020204" charset="-122"/>
                <a:ea typeface="微软雅黑" panose="020B0503020204020204" charset="-122"/>
              </a:rPr>
              <a:t>PLAN</a:t>
            </a:r>
            <a:endParaRPr lang="en-US" altLang="zh-TW" sz="2000" b="1" dirty="0">
              <a:solidFill>
                <a:schemeClr val="hlink"/>
              </a:solidFill>
              <a:latin typeface="微软雅黑" panose="020B0503020204020204" charset="-122"/>
              <a:ea typeface="微软雅黑" panose="020B0503020204020204" charset="-122"/>
            </a:endParaRPr>
          </a:p>
        </p:txBody>
      </p:sp>
      <p:sp>
        <p:nvSpPr>
          <p:cNvPr id="22591" name="Oval 73"/>
          <p:cNvSpPr/>
          <p:nvPr/>
        </p:nvSpPr>
        <p:spPr>
          <a:xfrm>
            <a:off x="1981200" y="5334000"/>
            <a:ext cx="1295400" cy="533400"/>
          </a:xfrm>
          <a:prstGeom prst="ellipse">
            <a:avLst/>
          </a:prstGeom>
          <a:solidFill>
            <a:srgbClr val="72E9EC"/>
          </a:solidFill>
          <a:ln w="9525">
            <a:noFill/>
          </a:ln>
          <a:effectLst>
            <a:outerShdw dist="107763" dir="2699999" algn="ctr" rotWithShape="0">
              <a:schemeClr val="bg2"/>
            </a:outerShdw>
          </a:effectLst>
        </p:spPr>
        <p:txBody>
          <a:bodyPr wrap="none" anchor="ctr" anchorCtr="0"/>
          <a:p>
            <a:pPr algn="ctr" eaLnBrk="0" hangingPunct="0"/>
            <a:r>
              <a:rPr lang="en-US" altLang="zh-TW" sz="2000" b="1" dirty="0">
                <a:solidFill>
                  <a:schemeClr val="accent2"/>
                </a:solidFill>
                <a:latin typeface="微软雅黑" panose="020B0503020204020204" charset="-122"/>
                <a:ea typeface="微软雅黑" panose="020B0503020204020204" charset="-122"/>
              </a:rPr>
              <a:t>DO</a:t>
            </a:r>
            <a:endParaRPr lang="en-US" altLang="zh-TW" sz="2000" b="1" dirty="0">
              <a:solidFill>
                <a:schemeClr val="accent2"/>
              </a:solidFill>
              <a:latin typeface="微软雅黑" panose="020B0503020204020204" charset="-122"/>
              <a:ea typeface="微软雅黑" panose="020B0503020204020204" charset="-122"/>
            </a:endParaRPr>
          </a:p>
        </p:txBody>
      </p:sp>
      <p:sp>
        <p:nvSpPr>
          <p:cNvPr id="22592" name="Oval 74"/>
          <p:cNvSpPr/>
          <p:nvPr/>
        </p:nvSpPr>
        <p:spPr>
          <a:xfrm>
            <a:off x="1981200" y="2895600"/>
            <a:ext cx="1371600" cy="533400"/>
          </a:xfrm>
          <a:prstGeom prst="ellipse">
            <a:avLst/>
          </a:prstGeom>
          <a:solidFill>
            <a:srgbClr val="72E9EC"/>
          </a:solidFill>
          <a:ln w="9525">
            <a:noFill/>
          </a:ln>
          <a:effectLst>
            <a:outerShdw dist="107763" dir="2699999" algn="ctr" rotWithShape="0">
              <a:schemeClr val="bg2"/>
            </a:outerShdw>
          </a:effectLst>
        </p:spPr>
        <p:txBody>
          <a:bodyPr wrap="none" anchor="ctr" anchorCtr="0"/>
          <a:p>
            <a:pPr algn="ctr" eaLnBrk="0" hangingPunct="0"/>
            <a:r>
              <a:rPr lang="en-US" altLang="zh-TW" sz="2000" b="1" dirty="0">
                <a:solidFill>
                  <a:schemeClr val="accent2"/>
                </a:solidFill>
                <a:latin typeface="微软雅黑" panose="020B0503020204020204" charset="-122"/>
                <a:ea typeface="微软雅黑" panose="020B0503020204020204" charset="-122"/>
              </a:rPr>
              <a:t>CHECK</a:t>
            </a:r>
            <a:endParaRPr lang="en-US" altLang="zh-TW" sz="2000" b="1" dirty="0">
              <a:solidFill>
                <a:schemeClr val="hlink"/>
              </a:solidFill>
              <a:latin typeface="微软雅黑" panose="020B0503020204020204" charset="-122"/>
              <a:ea typeface="微软雅黑" panose="020B0503020204020204" charset="-122"/>
            </a:endParaRPr>
          </a:p>
        </p:txBody>
      </p:sp>
      <p:sp>
        <p:nvSpPr>
          <p:cNvPr id="22593" name="Oval 75"/>
          <p:cNvSpPr/>
          <p:nvPr/>
        </p:nvSpPr>
        <p:spPr>
          <a:xfrm>
            <a:off x="1905000" y="1066800"/>
            <a:ext cx="1295400" cy="533400"/>
          </a:xfrm>
          <a:prstGeom prst="ellipse">
            <a:avLst/>
          </a:prstGeom>
          <a:solidFill>
            <a:srgbClr val="72E9EC"/>
          </a:solidFill>
          <a:ln w="9525">
            <a:noFill/>
          </a:ln>
          <a:effectLst>
            <a:outerShdw dist="107763" dir="2699999" algn="ctr" rotWithShape="0">
              <a:schemeClr val="bg2"/>
            </a:outerShdw>
          </a:effectLst>
        </p:spPr>
        <p:txBody>
          <a:bodyPr wrap="none" anchor="ctr" anchorCtr="0"/>
          <a:p>
            <a:pPr algn="ctr" eaLnBrk="0" hangingPunct="0"/>
            <a:r>
              <a:rPr lang="en-US" altLang="zh-TW" sz="2000" b="1" dirty="0">
                <a:solidFill>
                  <a:schemeClr val="accent2"/>
                </a:solidFill>
                <a:latin typeface="微软雅黑" panose="020B0503020204020204" charset="-122"/>
                <a:ea typeface="微软雅黑" panose="020B0503020204020204" charset="-122"/>
              </a:rPr>
              <a:t>ACTION</a:t>
            </a:r>
            <a:endParaRPr lang="en-US" altLang="zh-TW" sz="2000" b="1" dirty="0">
              <a:solidFill>
                <a:schemeClr val="hlink"/>
              </a:solidFill>
              <a:latin typeface="微软雅黑" panose="020B0503020204020204" charset="-122"/>
              <a:ea typeface="微软雅黑" panose="020B0503020204020204" charset="-122"/>
            </a:endParaRPr>
          </a:p>
        </p:txBody>
      </p:sp>
      <p:sp>
        <p:nvSpPr>
          <p:cNvPr id="22594" name="Text Box 76"/>
          <p:cNvSpPr txBox="1"/>
          <p:nvPr/>
        </p:nvSpPr>
        <p:spPr>
          <a:xfrm>
            <a:off x="4191000" y="4572000"/>
            <a:ext cx="1828800" cy="1014413"/>
          </a:xfrm>
          <a:prstGeom prst="rect">
            <a:avLst/>
          </a:prstGeom>
          <a:solidFill>
            <a:srgbClr val="FFFF66"/>
          </a:solidFill>
          <a:ln w="9525" cap="flat" cmpd="sng">
            <a:solidFill>
              <a:schemeClr val="tx2"/>
            </a:solidFill>
            <a:prstDash val="solid"/>
            <a:miter/>
            <a:headEnd type="none" w="med" len="med"/>
            <a:tailEnd type="none" w="med" len="med"/>
          </a:ln>
        </p:spPr>
        <p:txBody>
          <a:bodyPr anchor="t" anchorCtr="0">
            <a:spAutoFit/>
          </a:bodyPr>
          <a:p>
            <a:pPr algn="ctr">
              <a:spcBef>
                <a:spcPct val="50000"/>
              </a:spcBef>
            </a:pPr>
            <a:r>
              <a:rPr lang="zh-CN" altLang="en-US" sz="2400" b="1" dirty="0">
                <a:solidFill>
                  <a:schemeClr val="accent2"/>
                </a:solidFill>
                <a:latin typeface="微软雅黑" panose="020B0503020204020204" charset="-122"/>
                <a:ea typeface="微软雅黑" panose="020B0503020204020204" charset="-122"/>
              </a:rPr>
              <a:t>技术措施</a:t>
            </a:r>
            <a:endParaRPr lang="zh-CN" altLang="en-US" sz="2400" b="1" dirty="0">
              <a:solidFill>
                <a:schemeClr val="accent2"/>
              </a:solidFill>
              <a:latin typeface="微软雅黑" panose="020B0503020204020204" charset="-122"/>
              <a:ea typeface="微软雅黑" panose="020B0503020204020204" charset="-122"/>
            </a:endParaRPr>
          </a:p>
          <a:p>
            <a:pPr algn="ctr">
              <a:spcBef>
                <a:spcPct val="50000"/>
              </a:spcBef>
            </a:pPr>
            <a:r>
              <a:rPr lang="zh-CN" altLang="en-US" sz="2400" b="1" dirty="0">
                <a:solidFill>
                  <a:schemeClr val="accent2"/>
                </a:solidFill>
                <a:latin typeface="微软雅黑" panose="020B0503020204020204" charset="-122"/>
                <a:ea typeface="微软雅黑" panose="020B0503020204020204" charset="-122"/>
              </a:rPr>
              <a:t>管理措施</a:t>
            </a:r>
            <a:endParaRPr lang="zh-CN" altLang="en-US" sz="2400" b="1" dirty="0">
              <a:solidFill>
                <a:schemeClr val="accent2"/>
              </a:solidFill>
              <a:latin typeface="微软雅黑" panose="020B0503020204020204" charset="-122"/>
              <a:ea typeface="微软雅黑" panose="020B0503020204020204" charset="-122"/>
            </a:endParaRPr>
          </a:p>
        </p:txBody>
      </p:sp>
      <p:sp>
        <p:nvSpPr>
          <p:cNvPr id="75853" name="Text Box 77"/>
          <p:cNvSpPr txBox="1">
            <a:spLocks noChangeArrowheads="1"/>
          </p:cNvSpPr>
          <p:nvPr/>
        </p:nvSpPr>
        <p:spPr bwMode="auto">
          <a:xfrm>
            <a:off x="6934200" y="4800600"/>
            <a:ext cx="1447800" cy="755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R="0" algn="ctr" defTabSz="914400">
              <a:lnSpc>
                <a:spcPct val="65000"/>
              </a:lnSpc>
              <a:spcBef>
                <a:spcPct val="50000"/>
              </a:spcBef>
              <a:buClrTx/>
              <a:buSzTx/>
              <a:buFontTx/>
              <a:buNone/>
              <a:defRPr/>
            </a:pPr>
            <a:r>
              <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风险是否</a:t>
            </a:r>
            <a:endPar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R="0" algn="ctr" defTabSz="914400">
              <a:lnSpc>
                <a:spcPct val="65000"/>
              </a:lnSpc>
              <a:spcBef>
                <a:spcPct val="50000"/>
              </a:spcBef>
              <a:buClrTx/>
              <a:buSzTx/>
              <a:buFontTx/>
              <a:buNone/>
              <a:defRPr/>
            </a:pPr>
            <a:r>
              <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可承受</a:t>
            </a:r>
            <a:endPar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22596" name="Text Box 78"/>
          <p:cNvSpPr txBox="1"/>
          <p:nvPr/>
        </p:nvSpPr>
        <p:spPr>
          <a:xfrm>
            <a:off x="6858000" y="1676400"/>
            <a:ext cx="1447800" cy="460375"/>
          </a:xfrm>
          <a:prstGeom prst="rect">
            <a:avLst/>
          </a:prstGeom>
          <a:solidFill>
            <a:srgbClr val="FFCC00"/>
          </a:solidFill>
          <a:ln w="9525" cap="flat" cmpd="sng">
            <a:solidFill>
              <a:schemeClr val="tx2"/>
            </a:solidFill>
            <a:prstDash val="solid"/>
            <a:miter/>
            <a:headEnd type="none" w="med" len="med"/>
            <a:tailEnd type="none" w="med" len="med"/>
          </a:ln>
        </p:spPr>
        <p:txBody>
          <a:bodyPr anchor="t" anchorCtr="0">
            <a:spAutoFit/>
          </a:bodyPr>
          <a:p>
            <a:pPr>
              <a:spcBef>
                <a:spcPct val="50000"/>
              </a:spcBef>
            </a:pPr>
            <a:r>
              <a:rPr lang="zh-CN" altLang="en-US" sz="2400" b="1" dirty="0">
                <a:latin typeface="微软雅黑" panose="020B0503020204020204" charset="-122"/>
                <a:ea typeface="微软雅黑" panose="020B0503020204020204" charset="-122"/>
              </a:rPr>
              <a:t>危害辨识</a:t>
            </a:r>
            <a:endParaRPr lang="zh-CN" altLang="en-US" sz="2400" b="1" dirty="0">
              <a:latin typeface="微软雅黑" panose="020B0503020204020204" charset="-122"/>
              <a:ea typeface="微软雅黑" panose="020B0503020204020204" charset="-122"/>
            </a:endParaRPr>
          </a:p>
        </p:txBody>
      </p:sp>
      <p:sp>
        <p:nvSpPr>
          <p:cNvPr id="22597" name="Text Box 79"/>
          <p:cNvSpPr txBox="1"/>
          <p:nvPr/>
        </p:nvSpPr>
        <p:spPr>
          <a:xfrm>
            <a:off x="7848600" y="2605088"/>
            <a:ext cx="2057400" cy="522287"/>
          </a:xfrm>
          <a:prstGeom prst="rect">
            <a:avLst/>
          </a:prstGeom>
          <a:solidFill>
            <a:srgbClr val="FF99CC"/>
          </a:solidFill>
          <a:ln w="9525">
            <a:noFill/>
          </a:ln>
        </p:spPr>
        <p:txBody>
          <a:bodyPr anchor="t" anchorCtr="0">
            <a:spAutoFit/>
          </a:bodyPr>
          <a:p>
            <a:pPr>
              <a:spcBef>
                <a:spcPct val="50000"/>
              </a:spcBef>
            </a:pPr>
            <a:r>
              <a:rPr lang="zh-CN" altLang="en-US" sz="2800" b="1" dirty="0">
                <a:latin typeface="微软雅黑" panose="020B0503020204020204" charset="-122"/>
                <a:ea typeface="微软雅黑" panose="020B0503020204020204" charset="-122"/>
              </a:rPr>
              <a:t>严重度大小</a:t>
            </a:r>
            <a:endParaRPr lang="zh-CN" altLang="en-US" sz="2800" b="1" dirty="0">
              <a:latin typeface="微软雅黑" panose="020B0503020204020204" charset="-122"/>
              <a:ea typeface="微软雅黑" panose="020B0503020204020204" charset="-122"/>
            </a:endParaRPr>
          </a:p>
        </p:txBody>
      </p:sp>
      <p:sp>
        <p:nvSpPr>
          <p:cNvPr id="22598" name="Text Box 80"/>
          <p:cNvSpPr txBox="1"/>
          <p:nvPr/>
        </p:nvSpPr>
        <p:spPr>
          <a:xfrm>
            <a:off x="5638800" y="2590800"/>
            <a:ext cx="1676400" cy="522288"/>
          </a:xfrm>
          <a:prstGeom prst="rect">
            <a:avLst/>
          </a:prstGeom>
          <a:solidFill>
            <a:srgbClr val="FF99CC"/>
          </a:solidFill>
          <a:ln w="9525">
            <a:noFill/>
          </a:ln>
        </p:spPr>
        <p:txBody>
          <a:bodyPr anchor="t" anchorCtr="0">
            <a:spAutoFit/>
          </a:bodyPr>
          <a:p>
            <a:pPr>
              <a:spcBef>
                <a:spcPct val="50000"/>
              </a:spcBef>
            </a:pPr>
            <a:r>
              <a:rPr lang="zh-CN" altLang="en-US" sz="2800" b="1" dirty="0">
                <a:latin typeface="微软雅黑" panose="020B0503020204020204" charset="-122"/>
                <a:ea typeface="微软雅黑" panose="020B0503020204020204" charset="-122"/>
              </a:rPr>
              <a:t>频率大小</a:t>
            </a:r>
            <a:endParaRPr lang="zh-CN" altLang="en-US" sz="2800" b="1" dirty="0">
              <a:latin typeface="微软雅黑" panose="020B0503020204020204" charset="-122"/>
              <a:ea typeface="微软雅黑" panose="020B0503020204020204"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3" name="Line 10"/>
          <p:cNvSpPr/>
          <p:nvPr/>
        </p:nvSpPr>
        <p:spPr>
          <a:xfrm>
            <a:off x="4171950" y="409575"/>
            <a:ext cx="0" cy="0"/>
          </a:xfrm>
          <a:prstGeom prst="line">
            <a:avLst/>
          </a:prstGeom>
          <a:ln w="12700" cap="rnd" cmpd="sng">
            <a:solidFill>
              <a:srgbClr val="000000"/>
            </a:solidFill>
            <a:prstDash val="solid"/>
            <a:round/>
            <a:headEnd type="none" w="med" len="med"/>
            <a:tailEnd type="none" w="med" len="med"/>
          </a:ln>
        </p:spPr>
      </p:sp>
      <p:sp>
        <p:nvSpPr>
          <p:cNvPr id="23554" name="Line 11"/>
          <p:cNvSpPr/>
          <p:nvPr/>
        </p:nvSpPr>
        <p:spPr>
          <a:xfrm>
            <a:off x="5511800" y="409575"/>
            <a:ext cx="0" cy="0"/>
          </a:xfrm>
          <a:prstGeom prst="line">
            <a:avLst/>
          </a:prstGeom>
          <a:ln w="12700" cap="rnd" cmpd="sng">
            <a:solidFill>
              <a:srgbClr val="000000"/>
            </a:solidFill>
            <a:prstDash val="solid"/>
            <a:round/>
            <a:headEnd type="none" w="med" len="med"/>
            <a:tailEnd type="none" w="med" len="med"/>
          </a:ln>
        </p:spPr>
      </p:sp>
      <p:sp>
        <p:nvSpPr>
          <p:cNvPr id="23555" name="Line 12"/>
          <p:cNvSpPr/>
          <p:nvPr/>
        </p:nvSpPr>
        <p:spPr>
          <a:xfrm>
            <a:off x="5527675" y="409575"/>
            <a:ext cx="0" cy="0"/>
          </a:xfrm>
          <a:prstGeom prst="line">
            <a:avLst/>
          </a:prstGeom>
          <a:ln w="12700" cap="rnd" cmpd="sng">
            <a:solidFill>
              <a:srgbClr val="000000"/>
            </a:solidFill>
            <a:prstDash val="solid"/>
            <a:round/>
            <a:headEnd type="none" w="med" len="med"/>
            <a:tailEnd type="none" w="med" len="med"/>
          </a:ln>
        </p:spPr>
      </p:sp>
      <p:sp>
        <p:nvSpPr>
          <p:cNvPr id="23556" name="Line 13"/>
          <p:cNvSpPr/>
          <p:nvPr/>
        </p:nvSpPr>
        <p:spPr>
          <a:xfrm>
            <a:off x="6838950" y="409575"/>
            <a:ext cx="0" cy="0"/>
          </a:xfrm>
          <a:prstGeom prst="line">
            <a:avLst/>
          </a:prstGeom>
          <a:ln w="12700" cap="rnd" cmpd="sng">
            <a:solidFill>
              <a:srgbClr val="000000"/>
            </a:solidFill>
            <a:prstDash val="solid"/>
            <a:round/>
            <a:headEnd type="none" w="med" len="med"/>
            <a:tailEnd type="none" w="med" len="med"/>
          </a:ln>
        </p:spPr>
      </p:sp>
      <p:sp>
        <p:nvSpPr>
          <p:cNvPr id="23557" name="Line 14"/>
          <p:cNvSpPr/>
          <p:nvPr/>
        </p:nvSpPr>
        <p:spPr>
          <a:xfrm>
            <a:off x="6854825" y="409575"/>
            <a:ext cx="0" cy="0"/>
          </a:xfrm>
          <a:prstGeom prst="line">
            <a:avLst/>
          </a:prstGeom>
          <a:ln w="12700" cap="rnd" cmpd="sng">
            <a:solidFill>
              <a:srgbClr val="000000"/>
            </a:solidFill>
            <a:prstDash val="solid"/>
            <a:round/>
            <a:headEnd type="none" w="med" len="med"/>
            <a:tailEnd type="none" w="med" len="med"/>
          </a:ln>
        </p:spPr>
      </p:sp>
      <p:sp>
        <p:nvSpPr>
          <p:cNvPr id="23558" name="Line 15"/>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3559" name="Line 16"/>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3560" name="Line 17"/>
          <p:cNvSpPr/>
          <p:nvPr/>
        </p:nvSpPr>
        <p:spPr>
          <a:xfrm>
            <a:off x="6838950" y="654050"/>
            <a:ext cx="0" cy="0"/>
          </a:xfrm>
          <a:prstGeom prst="line">
            <a:avLst/>
          </a:prstGeom>
          <a:ln w="12700" cap="rnd" cmpd="sng">
            <a:solidFill>
              <a:srgbClr val="000000"/>
            </a:solidFill>
            <a:prstDash val="solid"/>
            <a:round/>
            <a:headEnd type="none" w="med" len="med"/>
            <a:tailEnd type="none" w="med" len="med"/>
          </a:ln>
        </p:spPr>
      </p:sp>
      <p:sp>
        <p:nvSpPr>
          <p:cNvPr id="23561" name="Line 18"/>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3562" name="Line 19"/>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3563" name="Line 20"/>
          <p:cNvSpPr/>
          <p:nvPr/>
        </p:nvSpPr>
        <p:spPr>
          <a:xfrm>
            <a:off x="8261350" y="654050"/>
            <a:ext cx="0" cy="0"/>
          </a:xfrm>
          <a:prstGeom prst="line">
            <a:avLst/>
          </a:prstGeom>
          <a:ln w="12700" cap="rnd" cmpd="sng">
            <a:solidFill>
              <a:srgbClr val="000000"/>
            </a:solidFill>
            <a:prstDash val="solid"/>
            <a:round/>
            <a:headEnd type="none" w="med" len="med"/>
            <a:tailEnd type="none" w="med" len="med"/>
          </a:ln>
        </p:spPr>
      </p:sp>
      <p:sp>
        <p:nvSpPr>
          <p:cNvPr id="23564" name="Line 21"/>
          <p:cNvSpPr/>
          <p:nvPr/>
        </p:nvSpPr>
        <p:spPr>
          <a:xfrm>
            <a:off x="8277225" y="654050"/>
            <a:ext cx="0" cy="0"/>
          </a:xfrm>
          <a:prstGeom prst="line">
            <a:avLst/>
          </a:prstGeom>
          <a:ln w="12700" cap="rnd" cmpd="sng">
            <a:solidFill>
              <a:srgbClr val="000000"/>
            </a:solidFill>
            <a:prstDash val="solid"/>
            <a:round/>
            <a:headEnd type="none" w="med" len="med"/>
            <a:tailEnd type="none" w="med" len="med"/>
          </a:ln>
        </p:spPr>
      </p:sp>
      <p:sp>
        <p:nvSpPr>
          <p:cNvPr id="23565" name="Line 22"/>
          <p:cNvSpPr/>
          <p:nvPr/>
        </p:nvSpPr>
        <p:spPr>
          <a:xfrm>
            <a:off x="8293100" y="654050"/>
            <a:ext cx="0" cy="0"/>
          </a:xfrm>
          <a:prstGeom prst="line">
            <a:avLst/>
          </a:prstGeom>
          <a:ln w="12700" cap="rnd" cmpd="sng">
            <a:solidFill>
              <a:srgbClr val="000000"/>
            </a:solidFill>
            <a:prstDash val="solid"/>
            <a:round/>
            <a:headEnd type="none" w="med" len="med"/>
            <a:tailEnd type="none" w="med" len="med"/>
          </a:ln>
        </p:spPr>
      </p:sp>
      <p:sp>
        <p:nvSpPr>
          <p:cNvPr id="23566" name="Line 23"/>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3567" name="Line 24"/>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3568" name="Line 25"/>
          <p:cNvSpPr/>
          <p:nvPr/>
        </p:nvSpPr>
        <p:spPr>
          <a:xfrm>
            <a:off x="4171950" y="409575"/>
            <a:ext cx="0" cy="0"/>
          </a:xfrm>
          <a:prstGeom prst="line">
            <a:avLst/>
          </a:prstGeom>
          <a:ln w="12700" cap="rnd" cmpd="sng">
            <a:solidFill>
              <a:srgbClr val="000000"/>
            </a:solidFill>
            <a:prstDash val="solid"/>
            <a:round/>
            <a:headEnd type="none" w="med" len="med"/>
            <a:tailEnd type="none" w="med" len="med"/>
          </a:ln>
        </p:spPr>
      </p:sp>
      <p:sp>
        <p:nvSpPr>
          <p:cNvPr id="23569" name="Line 26"/>
          <p:cNvSpPr/>
          <p:nvPr/>
        </p:nvSpPr>
        <p:spPr>
          <a:xfrm>
            <a:off x="5511800" y="409575"/>
            <a:ext cx="0" cy="0"/>
          </a:xfrm>
          <a:prstGeom prst="line">
            <a:avLst/>
          </a:prstGeom>
          <a:ln w="12700" cap="rnd" cmpd="sng">
            <a:solidFill>
              <a:srgbClr val="000000"/>
            </a:solidFill>
            <a:prstDash val="solid"/>
            <a:round/>
            <a:headEnd type="none" w="med" len="med"/>
            <a:tailEnd type="none" w="med" len="med"/>
          </a:ln>
        </p:spPr>
      </p:sp>
      <p:sp>
        <p:nvSpPr>
          <p:cNvPr id="23570" name="Line 27"/>
          <p:cNvSpPr/>
          <p:nvPr/>
        </p:nvSpPr>
        <p:spPr>
          <a:xfrm>
            <a:off x="5527675" y="409575"/>
            <a:ext cx="0" cy="0"/>
          </a:xfrm>
          <a:prstGeom prst="line">
            <a:avLst/>
          </a:prstGeom>
          <a:ln w="12700" cap="rnd" cmpd="sng">
            <a:solidFill>
              <a:srgbClr val="000000"/>
            </a:solidFill>
            <a:prstDash val="solid"/>
            <a:round/>
            <a:headEnd type="none" w="med" len="med"/>
            <a:tailEnd type="none" w="med" len="med"/>
          </a:ln>
        </p:spPr>
      </p:sp>
      <p:sp>
        <p:nvSpPr>
          <p:cNvPr id="23571" name="Line 28"/>
          <p:cNvSpPr/>
          <p:nvPr/>
        </p:nvSpPr>
        <p:spPr>
          <a:xfrm>
            <a:off x="6823075" y="409575"/>
            <a:ext cx="0" cy="0"/>
          </a:xfrm>
          <a:prstGeom prst="line">
            <a:avLst/>
          </a:prstGeom>
          <a:ln w="12700" cap="rnd" cmpd="sng">
            <a:solidFill>
              <a:srgbClr val="000000"/>
            </a:solidFill>
            <a:prstDash val="solid"/>
            <a:round/>
            <a:headEnd type="none" w="med" len="med"/>
            <a:tailEnd type="none" w="med" len="med"/>
          </a:ln>
        </p:spPr>
      </p:sp>
      <p:sp>
        <p:nvSpPr>
          <p:cNvPr id="23572" name="Line 29"/>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3573" name="Line 30"/>
          <p:cNvSpPr/>
          <p:nvPr/>
        </p:nvSpPr>
        <p:spPr>
          <a:xfrm>
            <a:off x="8324850" y="654050"/>
            <a:ext cx="0" cy="0"/>
          </a:xfrm>
          <a:prstGeom prst="line">
            <a:avLst/>
          </a:prstGeom>
          <a:ln w="12700" cap="rnd" cmpd="sng">
            <a:solidFill>
              <a:srgbClr val="000000"/>
            </a:solidFill>
            <a:prstDash val="solid"/>
            <a:round/>
            <a:headEnd type="none" w="med" len="med"/>
            <a:tailEnd type="none" w="med" len="med"/>
          </a:ln>
        </p:spPr>
      </p:sp>
      <p:sp>
        <p:nvSpPr>
          <p:cNvPr id="23574" name="Line 31"/>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3575" name="Line 32"/>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3576" name="Line 33"/>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3577" name="Line 34"/>
          <p:cNvSpPr/>
          <p:nvPr/>
        </p:nvSpPr>
        <p:spPr>
          <a:xfrm>
            <a:off x="6838950" y="654050"/>
            <a:ext cx="0" cy="0"/>
          </a:xfrm>
          <a:prstGeom prst="line">
            <a:avLst/>
          </a:prstGeom>
          <a:ln w="12700" cap="rnd" cmpd="sng">
            <a:solidFill>
              <a:srgbClr val="000000"/>
            </a:solidFill>
            <a:prstDash val="solid"/>
            <a:round/>
            <a:headEnd type="none" w="med" len="med"/>
            <a:tailEnd type="none" w="med" len="med"/>
          </a:ln>
        </p:spPr>
      </p:sp>
      <p:sp>
        <p:nvSpPr>
          <p:cNvPr id="23578" name="Line 35"/>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3579" name="Line 36"/>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3580" name="Line 37"/>
          <p:cNvSpPr/>
          <p:nvPr/>
        </p:nvSpPr>
        <p:spPr>
          <a:xfrm>
            <a:off x="8261350" y="654050"/>
            <a:ext cx="0" cy="0"/>
          </a:xfrm>
          <a:prstGeom prst="line">
            <a:avLst/>
          </a:prstGeom>
          <a:ln w="12700" cap="rnd" cmpd="sng">
            <a:solidFill>
              <a:srgbClr val="000000"/>
            </a:solidFill>
            <a:prstDash val="solid"/>
            <a:round/>
            <a:headEnd type="none" w="med" len="med"/>
            <a:tailEnd type="none" w="med" len="med"/>
          </a:ln>
        </p:spPr>
      </p:sp>
      <p:sp>
        <p:nvSpPr>
          <p:cNvPr id="23581" name="Line 38"/>
          <p:cNvSpPr/>
          <p:nvPr/>
        </p:nvSpPr>
        <p:spPr>
          <a:xfrm>
            <a:off x="8277225" y="654050"/>
            <a:ext cx="0" cy="0"/>
          </a:xfrm>
          <a:prstGeom prst="line">
            <a:avLst/>
          </a:prstGeom>
          <a:ln w="12700" cap="rnd" cmpd="sng">
            <a:solidFill>
              <a:srgbClr val="000000"/>
            </a:solidFill>
            <a:prstDash val="solid"/>
            <a:round/>
            <a:headEnd type="none" w="med" len="med"/>
            <a:tailEnd type="none" w="med" len="med"/>
          </a:ln>
        </p:spPr>
      </p:sp>
      <p:sp>
        <p:nvSpPr>
          <p:cNvPr id="23582" name="Line 39"/>
          <p:cNvSpPr/>
          <p:nvPr/>
        </p:nvSpPr>
        <p:spPr>
          <a:xfrm>
            <a:off x="8293100" y="654050"/>
            <a:ext cx="0" cy="0"/>
          </a:xfrm>
          <a:prstGeom prst="line">
            <a:avLst/>
          </a:prstGeom>
          <a:ln w="12700" cap="rnd" cmpd="sng">
            <a:solidFill>
              <a:srgbClr val="000000"/>
            </a:solidFill>
            <a:prstDash val="solid"/>
            <a:round/>
            <a:headEnd type="none" w="med" len="med"/>
            <a:tailEnd type="none" w="med" len="med"/>
          </a:ln>
        </p:spPr>
      </p:sp>
      <p:sp>
        <p:nvSpPr>
          <p:cNvPr id="23583" name="Line 40"/>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3584" name="Line 41"/>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3585" name="Line 42"/>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3586" name="Line 43"/>
          <p:cNvSpPr/>
          <p:nvPr/>
        </p:nvSpPr>
        <p:spPr>
          <a:xfrm>
            <a:off x="8324850" y="654050"/>
            <a:ext cx="0" cy="0"/>
          </a:xfrm>
          <a:prstGeom prst="line">
            <a:avLst/>
          </a:prstGeom>
          <a:ln w="12700" cap="rnd" cmpd="sng">
            <a:solidFill>
              <a:srgbClr val="000000"/>
            </a:solidFill>
            <a:prstDash val="solid"/>
            <a:round/>
            <a:headEnd type="none" w="med" len="med"/>
            <a:tailEnd type="none" w="med" len="med"/>
          </a:ln>
        </p:spPr>
      </p:sp>
      <p:sp>
        <p:nvSpPr>
          <p:cNvPr id="23587" name="Line 44"/>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grpSp>
        <p:nvGrpSpPr>
          <p:cNvPr id="23588" name="组合 5"/>
          <p:cNvGrpSpPr/>
          <p:nvPr/>
        </p:nvGrpSpPr>
        <p:grpSpPr>
          <a:xfrm>
            <a:off x="4191000" y="762000"/>
            <a:ext cx="3581400" cy="5251450"/>
            <a:chOff x="6600" y="1800"/>
            <a:chExt cx="5640" cy="8269"/>
          </a:xfrm>
        </p:grpSpPr>
        <p:sp>
          <p:nvSpPr>
            <p:cNvPr id="23589" name="Text Box 45"/>
            <p:cNvSpPr txBox="1"/>
            <p:nvPr/>
          </p:nvSpPr>
          <p:spPr>
            <a:xfrm>
              <a:off x="7080" y="1800"/>
              <a:ext cx="5160" cy="628"/>
            </a:xfrm>
            <a:prstGeom prst="rect">
              <a:avLst/>
            </a:prstGeom>
            <a:noFill/>
            <a:ln w="19050">
              <a:noFill/>
            </a:ln>
          </p:spPr>
          <p:txBody>
            <a:bodyPr anchor="t" anchorCtr="0">
              <a:spAutoFit/>
            </a:bodyPr>
            <a:p>
              <a:pPr>
                <a:spcBef>
                  <a:spcPct val="50000"/>
                </a:spcBef>
              </a:pPr>
              <a:r>
                <a:rPr lang="zh-CN" altLang="en-US" sz="2000" b="1" dirty="0">
                  <a:solidFill>
                    <a:srgbClr val="FF0000"/>
                  </a:solidFill>
                  <a:latin typeface="微软雅黑" panose="020B0503020204020204" charset="-122"/>
                  <a:ea typeface="微软雅黑" panose="020B0503020204020204" charset="-122"/>
                </a:rPr>
                <a:t>安全隐患风险排查步骤：</a:t>
              </a:r>
              <a:endParaRPr lang="zh-CN" altLang="en-US" sz="2000" b="1" dirty="0">
                <a:solidFill>
                  <a:srgbClr val="FF0000"/>
                </a:solidFill>
                <a:latin typeface="微软雅黑" panose="020B0503020204020204" charset="-122"/>
                <a:ea typeface="微软雅黑" panose="020B0503020204020204" charset="-122"/>
              </a:endParaRPr>
            </a:p>
          </p:txBody>
        </p:sp>
        <p:sp>
          <p:nvSpPr>
            <p:cNvPr id="23590" name="Text Box 46"/>
            <p:cNvSpPr txBox="1"/>
            <p:nvPr/>
          </p:nvSpPr>
          <p:spPr>
            <a:xfrm>
              <a:off x="6600" y="2730"/>
              <a:ext cx="5640" cy="725"/>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2400" b="1" dirty="0">
                  <a:solidFill>
                    <a:srgbClr val="0000CC"/>
                  </a:solidFill>
                  <a:latin typeface="微软雅黑" panose="020B0503020204020204" charset="-122"/>
                  <a:ea typeface="微软雅黑" panose="020B0503020204020204" charset="-122"/>
                </a:rPr>
                <a:t>划分作业活动</a:t>
              </a:r>
              <a:endParaRPr lang="zh-CN" altLang="en-US" sz="2400" b="1" dirty="0">
                <a:solidFill>
                  <a:srgbClr val="0000CC"/>
                </a:solidFill>
                <a:latin typeface="微软雅黑" panose="020B0503020204020204" charset="-122"/>
                <a:ea typeface="微软雅黑" panose="020B0503020204020204" charset="-122"/>
              </a:endParaRPr>
            </a:p>
          </p:txBody>
        </p:sp>
        <p:sp>
          <p:nvSpPr>
            <p:cNvPr id="23591" name="Text Box 47"/>
            <p:cNvSpPr txBox="1"/>
            <p:nvPr/>
          </p:nvSpPr>
          <p:spPr>
            <a:xfrm>
              <a:off x="6600" y="3990"/>
              <a:ext cx="5640" cy="725"/>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2400" b="1" dirty="0">
                  <a:solidFill>
                    <a:srgbClr val="0000CC"/>
                  </a:solidFill>
                  <a:latin typeface="微软雅黑" panose="020B0503020204020204" charset="-122"/>
                  <a:ea typeface="微软雅黑" panose="020B0503020204020204" charset="-122"/>
                </a:rPr>
                <a:t>辨识危害</a:t>
              </a:r>
              <a:endParaRPr lang="zh-CN" altLang="en-US" sz="2400" b="1" dirty="0">
                <a:solidFill>
                  <a:srgbClr val="0000CC"/>
                </a:solidFill>
                <a:latin typeface="微软雅黑" panose="020B0503020204020204" charset="-122"/>
                <a:ea typeface="微软雅黑" panose="020B0503020204020204" charset="-122"/>
              </a:endParaRPr>
            </a:p>
          </p:txBody>
        </p:sp>
        <p:sp>
          <p:nvSpPr>
            <p:cNvPr id="23592" name="Text Box 48"/>
            <p:cNvSpPr txBox="1"/>
            <p:nvPr/>
          </p:nvSpPr>
          <p:spPr>
            <a:xfrm>
              <a:off x="6600" y="5280"/>
              <a:ext cx="5640" cy="725"/>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2400" b="1" dirty="0">
                  <a:solidFill>
                    <a:srgbClr val="0000CC"/>
                  </a:solidFill>
                  <a:latin typeface="微软雅黑" panose="020B0503020204020204" charset="-122"/>
                  <a:ea typeface="微软雅黑" panose="020B0503020204020204" charset="-122"/>
                </a:rPr>
                <a:t>确定风险</a:t>
              </a:r>
              <a:endParaRPr lang="zh-CN" altLang="en-US" sz="2400" b="1" dirty="0">
                <a:solidFill>
                  <a:srgbClr val="0000CC"/>
                </a:solidFill>
                <a:latin typeface="微软雅黑" panose="020B0503020204020204" charset="-122"/>
                <a:ea typeface="微软雅黑" panose="020B0503020204020204" charset="-122"/>
              </a:endParaRPr>
            </a:p>
          </p:txBody>
        </p:sp>
        <p:sp>
          <p:nvSpPr>
            <p:cNvPr id="23593" name="Text Box 49"/>
            <p:cNvSpPr txBox="1"/>
            <p:nvPr/>
          </p:nvSpPr>
          <p:spPr>
            <a:xfrm>
              <a:off x="6600" y="6675"/>
              <a:ext cx="5640" cy="725"/>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2400" b="1" dirty="0">
                  <a:solidFill>
                    <a:srgbClr val="0000CC"/>
                  </a:solidFill>
                  <a:latin typeface="微软雅黑" panose="020B0503020204020204" charset="-122"/>
                  <a:ea typeface="微软雅黑" panose="020B0503020204020204" charset="-122"/>
                </a:rPr>
                <a:t>决定是否是可承受风险</a:t>
              </a:r>
              <a:endParaRPr lang="zh-CN" altLang="en-US" sz="2400" b="1" dirty="0">
                <a:solidFill>
                  <a:srgbClr val="0000CC"/>
                </a:solidFill>
                <a:latin typeface="微软雅黑" panose="020B0503020204020204" charset="-122"/>
                <a:ea typeface="微软雅黑" panose="020B0503020204020204" charset="-122"/>
              </a:endParaRPr>
            </a:p>
          </p:txBody>
        </p:sp>
        <p:sp>
          <p:nvSpPr>
            <p:cNvPr id="23594" name="Text Box 50"/>
            <p:cNvSpPr txBox="1"/>
            <p:nvPr/>
          </p:nvSpPr>
          <p:spPr>
            <a:xfrm>
              <a:off x="6600" y="7995"/>
              <a:ext cx="5640" cy="725"/>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2400" b="1" dirty="0">
                  <a:solidFill>
                    <a:srgbClr val="0000CC"/>
                  </a:solidFill>
                  <a:latin typeface="微软雅黑" panose="020B0503020204020204" charset="-122"/>
                  <a:ea typeface="微软雅黑" panose="020B0503020204020204" charset="-122"/>
                </a:rPr>
                <a:t>确定风险控制计划</a:t>
              </a:r>
              <a:endParaRPr lang="zh-CN" altLang="en-US" sz="2400" b="1" dirty="0">
                <a:solidFill>
                  <a:srgbClr val="0000CC"/>
                </a:solidFill>
                <a:latin typeface="微软雅黑" panose="020B0503020204020204" charset="-122"/>
                <a:ea typeface="微软雅黑" panose="020B0503020204020204" charset="-122"/>
              </a:endParaRPr>
            </a:p>
          </p:txBody>
        </p:sp>
        <p:sp>
          <p:nvSpPr>
            <p:cNvPr id="23595" name="Text Box 51"/>
            <p:cNvSpPr txBox="1"/>
            <p:nvPr/>
          </p:nvSpPr>
          <p:spPr>
            <a:xfrm>
              <a:off x="6600" y="9345"/>
              <a:ext cx="5640" cy="725"/>
            </a:xfrm>
            <a:prstGeom prst="rect">
              <a:avLst/>
            </a:prstGeom>
            <a:solidFill>
              <a:srgbClr val="FFFF99">
                <a:alpha val="50195"/>
              </a:srgbClr>
            </a:solidFill>
            <a:ln w="9525" cap="flat" cmpd="sng">
              <a:solidFill>
                <a:srgbClr val="FF0000"/>
              </a:solidFill>
              <a:prstDash val="solid"/>
              <a:miter/>
              <a:headEnd type="none" w="med" len="med"/>
              <a:tailEnd type="none" w="med" len="med"/>
            </a:ln>
          </p:spPr>
          <p:txBody>
            <a:bodyPr anchor="t" anchorCtr="0">
              <a:spAutoFit/>
            </a:bodyPr>
            <a:p>
              <a:pPr algn="ctr">
                <a:spcBef>
                  <a:spcPct val="50000"/>
                </a:spcBef>
              </a:pPr>
              <a:r>
                <a:rPr lang="zh-CN" altLang="en-US" sz="2400" b="1" dirty="0">
                  <a:solidFill>
                    <a:srgbClr val="0000CC"/>
                  </a:solidFill>
                  <a:latin typeface="微软雅黑" panose="020B0503020204020204" charset="-122"/>
                  <a:ea typeface="微软雅黑" panose="020B0503020204020204" charset="-122"/>
                </a:rPr>
                <a:t>风险控制计划的评审</a:t>
              </a:r>
              <a:endParaRPr lang="zh-CN" altLang="en-US" sz="2400" b="1" dirty="0">
                <a:solidFill>
                  <a:srgbClr val="0000CC"/>
                </a:solidFill>
                <a:latin typeface="微软雅黑" panose="020B0503020204020204" charset="-122"/>
                <a:ea typeface="微软雅黑" panose="020B0503020204020204" charset="-122"/>
              </a:endParaRPr>
            </a:p>
          </p:txBody>
        </p:sp>
        <p:sp>
          <p:nvSpPr>
            <p:cNvPr id="23596" name="Line 52"/>
            <p:cNvSpPr/>
            <p:nvPr/>
          </p:nvSpPr>
          <p:spPr>
            <a:xfrm>
              <a:off x="9360" y="3390"/>
              <a:ext cx="0" cy="600"/>
            </a:xfrm>
            <a:prstGeom prst="line">
              <a:avLst/>
            </a:prstGeom>
            <a:ln w="38100" cap="flat" cmpd="sng">
              <a:solidFill>
                <a:srgbClr val="FF0000"/>
              </a:solidFill>
              <a:prstDash val="solid"/>
              <a:round/>
              <a:headEnd type="none" w="med" len="med"/>
              <a:tailEnd type="triangle" w="lg" len="lg"/>
            </a:ln>
          </p:spPr>
        </p:sp>
        <p:sp>
          <p:nvSpPr>
            <p:cNvPr id="23597" name="Line 53"/>
            <p:cNvSpPr/>
            <p:nvPr/>
          </p:nvSpPr>
          <p:spPr>
            <a:xfrm>
              <a:off x="9360" y="4740"/>
              <a:ext cx="0" cy="600"/>
            </a:xfrm>
            <a:prstGeom prst="line">
              <a:avLst/>
            </a:prstGeom>
            <a:ln w="38100" cap="flat" cmpd="sng">
              <a:solidFill>
                <a:srgbClr val="FF0000"/>
              </a:solidFill>
              <a:prstDash val="solid"/>
              <a:round/>
              <a:headEnd type="none" w="med" len="med"/>
              <a:tailEnd type="triangle" w="lg" len="lg"/>
            </a:ln>
          </p:spPr>
        </p:sp>
        <p:sp>
          <p:nvSpPr>
            <p:cNvPr id="23598" name="Line 54"/>
            <p:cNvSpPr/>
            <p:nvPr/>
          </p:nvSpPr>
          <p:spPr>
            <a:xfrm>
              <a:off x="9360" y="6090"/>
              <a:ext cx="0" cy="600"/>
            </a:xfrm>
            <a:prstGeom prst="line">
              <a:avLst/>
            </a:prstGeom>
            <a:ln w="38100" cap="flat" cmpd="sng">
              <a:solidFill>
                <a:srgbClr val="FF0000"/>
              </a:solidFill>
              <a:prstDash val="solid"/>
              <a:round/>
              <a:headEnd type="none" w="med" len="med"/>
              <a:tailEnd type="triangle" w="lg" len="lg"/>
            </a:ln>
          </p:spPr>
        </p:sp>
        <p:sp>
          <p:nvSpPr>
            <p:cNvPr id="23599" name="Line 55"/>
            <p:cNvSpPr/>
            <p:nvPr/>
          </p:nvSpPr>
          <p:spPr>
            <a:xfrm>
              <a:off x="9360" y="7410"/>
              <a:ext cx="0" cy="600"/>
            </a:xfrm>
            <a:prstGeom prst="line">
              <a:avLst/>
            </a:prstGeom>
            <a:ln w="38100" cap="flat" cmpd="sng">
              <a:solidFill>
                <a:srgbClr val="FF0000"/>
              </a:solidFill>
              <a:prstDash val="solid"/>
              <a:round/>
              <a:headEnd type="none" w="med" len="med"/>
              <a:tailEnd type="triangle" w="lg" len="lg"/>
            </a:ln>
          </p:spPr>
        </p:sp>
        <p:sp>
          <p:nvSpPr>
            <p:cNvPr id="23600" name="Line 56"/>
            <p:cNvSpPr/>
            <p:nvPr/>
          </p:nvSpPr>
          <p:spPr>
            <a:xfrm>
              <a:off x="9360" y="8730"/>
              <a:ext cx="0" cy="600"/>
            </a:xfrm>
            <a:prstGeom prst="line">
              <a:avLst/>
            </a:prstGeom>
            <a:ln w="38100" cap="flat" cmpd="sng">
              <a:solidFill>
                <a:srgbClr val="FF0000"/>
              </a:solidFill>
              <a:prstDash val="solid"/>
              <a:round/>
              <a:headEnd type="none" w="med" len="med"/>
              <a:tailEnd type="triangle" w="lg" len="lg"/>
            </a:ln>
          </p:spPr>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7" name="Line 10"/>
          <p:cNvSpPr/>
          <p:nvPr/>
        </p:nvSpPr>
        <p:spPr>
          <a:xfrm>
            <a:off x="4171950" y="409575"/>
            <a:ext cx="0" cy="0"/>
          </a:xfrm>
          <a:prstGeom prst="line">
            <a:avLst/>
          </a:prstGeom>
          <a:ln w="12700" cap="rnd" cmpd="sng">
            <a:solidFill>
              <a:srgbClr val="000000"/>
            </a:solidFill>
            <a:prstDash val="solid"/>
            <a:round/>
            <a:headEnd type="none" w="med" len="med"/>
            <a:tailEnd type="none" w="med" len="med"/>
          </a:ln>
        </p:spPr>
      </p:sp>
      <p:sp>
        <p:nvSpPr>
          <p:cNvPr id="24578" name="Line 11"/>
          <p:cNvSpPr/>
          <p:nvPr/>
        </p:nvSpPr>
        <p:spPr>
          <a:xfrm>
            <a:off x="5511800" y="409575"/>
            <a:ext cx="0" cy="0"/>
          </a:xfrm>
          <a:prstGeom prst="line">
            <a:avLst/>
          </a:prstGeom>
          <a:ln w="12700" cap="rnd" cmpd="sng">
            <a:solidFill>
              <a:srgbClr val="000000"/>
            </a:solidFill>
            <a:prstDash val="solid"/>
            <a:round/>
            <a:headEnd type="none" w="med" len="med"/>
            <a:tailEnd type="none" w="med" len="med"/>
          </a:ln>
        </p:spPr>
      </p:sp>
      <p:sp>
        <p:nvSpPr>
          <p:cNvPr id="24579" name="Line 12"/>
          <p:cNvSpPr/>
          <p:nvPr/>
        </p:nvSpPr>
        <p:spPr>
          <a:xfrm>
            <a:off x="5527675" y="409575"/>
            <a:ext cx="0" cy="0"/>
          </a:xfrm>
          <a:prstGeom prst="line">
            <a:avLst/>
          </a:prstGeom>
          <a:ln w="12700" cap="rnd" cmpd="sng">
            <a:solidFill>
              <a:srgbClr val="000000"/>
            </a:solidFill>
            <a:prstDash val="solid"/>
            <a:round/>
            <a:headEnd type="none" w="med" len="med"/>
            <a:tailEnd type="none" w="med" len="med"/>
          </a:ln>
        </p:spPr>
      </p:sp>
      <p:sp>
        <p:nvSpPr>
          <p:cNvPr id="24580" name="Line 13"/>
          <p:cNvSpPr/>
          <p:nvPr/>
        </p:nvSpPr>
        <p:spPr>
          <a:xfrm>
            <a:off x="6838950" y="409575"/>
            <a:ext cx="0" cy="0"/>
          </a:xfrm>
          <a:prstGeom prst="line">
            <a:avLst/>
          </a:prstGeom>
          <a:ln w="12700" cap="rnd" cmpd="sng">
            <a:solidFill>
              <a:srgbClr val="000000"/>
            </a:solidFill>
            <a:prstDash val="solid"/>
            <a:round/>
            <a:headEnd type="none" w="med" len="med"/>
            <a:tailEnd type="none" w="med" len="med"/>
          </a:ln>
        </p:spPr>
      </p:sp>
      <p:sp>
        <p:nvSpPr>
          <p:cNvPr id="24581" name="Line 14"/>
          <p:cNvSpPr/>
          <p:nvPr/>
        </p:nvSpPr>
        <p:spPr>
          <a:xfrm>
            <a:off x="6854825" y="409575"/>
            <a:ext cx="0" cy="0"/>
          </a:xfrm>
          <a:prstGeom prst="line">
            <a:avLst/>
          </a:prstGeom>
          <a:ln w="12700" cap="rnd" cmpd="sng">
            <a:solidFill>
              <a:srgbClr val="000000"/>
            </a:solidFill>
            <a:prstDash val="solid"/>
            <a:round/>
            <a:headEnd type="none" w="med" len="med"/>
            <a:tailEnd type="none" w="med" len="med"/>
          </a:ln>
        </p:spPr>
      </p:sp>
      <p:sp>
        <p:nvSpPr>
          <p:cNvPr id="24582" name="Line 15"/>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4583" name="Line 16"/>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4584" name="Line 17"/>
          <p:cNvSpPr/>
          <p:nvPr/>
        </p:nvSpPr>
        <p:spPr>
          <a:xfrm>
            <a:off x="6838950" y="654050"/>
            <a:ext cx="0" cy="0"/>
          </a:xfrm>
          <a:prstGeom prst="line">
            <a:avLst/>
          </a:prstGeom>
          <a:ln w="12700" cap="rnd" cmpd="sng">
            <a:solidFill>
              <a:srgbClr val="000000"/>
            </a:solidFill>
            <a:prstDash val="solid"/>
            <a:round/>
            <a:headEnd type="none" w="med" len="med"/>
            <a:tailEnd type="none" w="med" len="med"/>
          </a:ln>
        </p:spPr>
      </p:sp>
      <p:sp>
        <p:nvSpPr>
          <p:cNvPr id="24585" name="Line 18"/>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4586" name="Line 19"/>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4587" name="Line 20"/>
          <p:cNvSpPr/>
          <p:nvPr/>
        </p:nvSpPr>
        <p:spPr>
          <a:xfrm>
            <a:off x="8261350" y="654050"/>
            <a:ext cx="0" cy="0"/>
          </a:xfrm>
          <a:prstGeom prst="line">
            <a:avLst/>
          </a:prstGeom>
          <a:ln w="12700" cap="rnd" cmpd="sng">
            <a:solidFill>
              <a:srgbClr val="000000"/>
            </a:solidFill>
            <a:prstDash val="solid"/>
            <a:round/>
            <a:headEnd type="none" w="med" len="med"/>
            <a:tailEnd type="none" w="med" len="med"/>
          </a:ln>
        </p:spPr>
      </p:sp>
      <p:sp>
        <p:nvSpPr>
          <p:cNvPr id="24588" name="Line 21"/>
          <p:cNvSpPr/>
          <p:nvPr/>
        </p:nvSpPr>
        <p:spPr>
          <a:xfrm>
            <a:off x="8277225" y="654050"/>
            <a:ext cx="0" cy="0"/>
          </a:xfrm>
          <a:prstGeom prst="line">
            <a:avLst/>
          </a:prstGeom>
          <a:ln w="12700" cap="rnd" cmpd="sng">
            <a:solidFill>
              <a:srgbClr val="000000"/>
            </a:solidFill>
            <a:prstDash val="solid"/>
            <a:round/>
            <a:headEnd type="none" w="med" len="med"/>
            <a:tailEnd type="none" w="med" len="med"/>
          </a:ln>
        </p:spPr>
      </p:sp>
      <p:sp>
        <p:nvSpPr>
          <p:cNvPr id="24589" name="Line 22"/>
          <p:cNvSpPr/>
          <p:nvPr/>
        </p:nvSpPr>
        <p:spPr>
          <a:xfrm>
            <a:off x="8293100" y="654050"/>
            <a:ext cx="0" cy="0"/>
          </a:xfrm>
          <a:prstGeom prst="line">
            <a:avLst/>
          </a:prstGeom>
          <a:ln w="12700" cap="rnd" cmpd="sng">
            <a:solidFill>
              <a:srgbClr val="000000"/>
            </a:solidFill>
            <a:prstDash val="solid"/>
            <a:round/>
            <a:headEnd type="none" w="med" len="med"/>
            <a:tailEnd type="none" w="med" len="med"/>
          </a:ln>
        </p:spPr>
      </p:sp>
      <p:sp>
        <p:nvSpPr>
          <p:cNvPr id="24590" name="Line 23"/>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4591" name="Line 24"/>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4592" name="Line 25"/>
          <p:cNvSpPr/>
          <p:nvPr/>
        </p:nvSpPr>
        <p:spPr>
          <a:xfrm>
            <a:off x="4171950" y="409575"/>
            <a:ext cx="0" cy="0"/>
          </a:xfrm>
          <a:prstGeom prst="line">
            <a:avLst/>
          </a:prstGeom>
          <a:ln w="12700" cap="rnd" cmpd="sng">
            <a:solidFill>
              <a:srgbClr val="000000"/>
            </a:solidFill>
            <a:prstDash val="solid"/>
            <a:round/>
            <a:headEnd type="none" w="med" len="med"/>
            <a:tailEnd type="none" w="med" len="med"/>
          </a:ln>
        </p:spPr>
      </p:sp>
      <p:sp>
        <p:nvSpPr>
          <p:cNvPr id="24593" name="Line 26"/>
          <p:cNvSpPr/>
          <p:nvPr/>
        </p:nvSpPr>
        <p:spPr>
          <a:xfrm>
            <a:off x="5511800" y="409575"/>
            <a:ext cx="0" cy="0"/>
          </a:xfrm>
          <a:prstGeom prst="line">
            <a:avLst/>
          </a:prstGeom>
          <a:ln w="12700" cap="rnd" cmpd="sng">
            <a:solidFill>
              <a:srgbClr val="000000"/>
            </a:solidFill>
            <a:prstDash val="solid"/>
            <a:round/>
            <a:headEnd type="none" w="med" len="med"/>
            <a:tailEnd type="none" w="med" len="med"/>
          </a:ln>
        </p:spPr>
      </p:sp>
      <p:sp>
        <p:nvSpPr>
          <p:cNvPr id="24594" name="Line 27"/>
          <p:cNvSpPr/>
          <p:nvPr/>
        </p:nvSpPr>
        <p:spPr>
          <a:xfrm>
            <a:off x="5527675" y="409575"/>
            <a:ext cx="0" cy="0"/>
          </a:xfrm>
          <a:prstGeom prst="line">
            <a:avLst/>
          </a:prstGeom>
          <a:ln w="12700" cap="rnd" cmpd="sng">
            <a:solidFill>
              <a:srgbClr val="000000"/>
            </a:solidFill>
            <a:prstDash val="solid"/>
            <a:round/>
            <a:headEnd type="none" w="med" len="med"/>
            <a:tailEnd type="none" w="med" len="med"/>
          </a:ln>
        </p:spPr>
      </p:sp>
      <p:sp>
        <p:nvSpPr>
          <p:cNvPr id="24595" name="Line 28"/>
          <p:cNvSpPr/>
          <p:nvPr/>
        </p:nvSpPr>
        <p:spPr>
          <a:xfrm>
            <a:off x="6823075" y="409575"/>
            <a:ext cx="0" cy="0"/>
          </a:xfrm>
          <a:prstGeom prst="line">
            <a:avLst/>
          </a:prstGeom>
          <a:ln w="12700" cap="rnd" cmpd="sng">
            <a:solidFill>
              <a:srgbClr val="000000"/>
            </a:solidFill>
            <a:prstDash val="solid"/>
            <a:round/>
            <a:headEnd type="none" w="med" len="med"/>
            <a:tailEnd type="none" w="med" len="med"/>
          </a:ln>
        </p:spPr>
      </p:sp>
      <p:sp>
        <p:nvSpPr>
          <p:cNvPr id="24596" name="Line 29"/>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4597" name="Line 30"/>
          <p:cNvSpPr/>
          <p:nvPr/>
        </p:nvSpPr>
        <p:spPr>
          <a:xfrm>
            <a:off x="8324850" y="654050"/>
            <a:ext cx="0" cy="0"/>
          </a:xfrm>
          <a:prstGeom prst="line">
            <a:avLst/>
          </a:prstGeom>
          <a:ln w="12700" cap="rnd" cmpd="sng">
            <a:solidFill>
              <a:srgbClr val="000000"/>
            </a:solidFill>
            <a:prstDash val="solid"/>
            <a:round/>
            <a:headEnd type="none" w="med" len="med"/>
            <a:tailEnd type="none" w="med" len="med"/>
          </a:ln>
        </p:spPr>
      </p:sp>
      <p:sp>
        <p:nvSpPr>
          <p:cNvPr id="24598" name="Line 31"/>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4599" name="Line 32"/>
          <p:cNvSpPr/>
          <p:nvPr/>
        </p:nvSpPr>
        <p:spPr>
          <a:xfrm>
            <a:off x="8324850" y="409575"/>
            <a:ext cx="0" cy="0"/>
          </a:xfrm>
          <a:prstGeom prst="line">
            <a:avLst/>
          </a:prstGeom>
          <a:ln w="12700" cap="rnd" cmpd="sng">
            <a:solidFill>
              <a:srgbClr val="000000"/>
            </a:solidFill>
            <a:prstDash val="solid"/>
            <a:round/>
            <a:headEnd type="none" w="med" len="med"/>
            <a:tailEnd type="none" w="med" len="med"/>
          </a:ln>
        </p:spPr>
      </p:sp>
      <p:sp>
        <p:nvSpPr>
          <p:cNvPr id="24600" name="Line 33"/>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4601" name="Line 34"/>
          <p:cNvSpPr/>
          <p:nvPr/>
        </p:nvSpPr>
        <p:spPr>
          <a:xfrm>
            <a:off x="6838950" y="654050"/>
            <a:ext cx="0" cy="0"/>
          </a:xfrm>
          <a:prstGeom prst="line">
            <a:avLst/>
          </a:prstGeom>
          <a:ln w="12700" cap="rnd" cmpd="sng">
            <a:solidFill>
              <a:srgbClr val="000000"/>
            </a:solidFill>
            <a:prstDash val="solid"/>
            <a:round/>
            <a:headEnd type="none" w="med" len="med"/>
            <a:tailEnd type="none" w="med" len="med"/>
          </a:ln>
        </p:spPr>
      </p:sp>
      <p:sp>
        <p:nvSpPr>
          <p:cNvPr id="24602" name="Line 35"/>
          <p:cNvSpPr/>
          <p:nvPr/>
        </p:nvSpPr>
        <p:spPr>
          <a:xfrm>
            <a:off x="6854825" y="654050"/>
            <a:ext cx="0" cy="0"/>
          </a:xfrm>
          <a:prstGeom prst="line">
            <a:avLst/>
          </a:prstGeom>
          <a:ln w="12700" cap="rnd" cmpd="sng">
            <a:solidFill>
              <a:srgbClr val="000000"/>
            </a:solidFill>
            <a:prstDash val="solid"/>
            <a:round/>
            <a:headEnd type="none" w="med" len="med"/>
            <a:tailEnd type="none" w="med" len="med"/>
          </a:ln>
        </p:spPr>
      </p:sp>
      <p:sp>
        <p:nvSpPr>
          <p:cNvPr id="24603" name="Line 36"/>
          <p:cNvSpPr/>
          <p:nvPr/>
        </p:nvSpPr>
        <p:spPr>
          <a:xfrm>
            <a:off x="8245475" y="654050"/>
            <a:ext cx="0" cy="0"/>
          </a:xfrm>
          <a:prstGeom prst="line">
            <a:avLst/>
          </a:prstGeom>
          <a:ln w="12700" cap="rnd" cmpd="sng">
            <a:solidFill>
              <a:srgbClr val="000000"/>
            </a:solidFill>
            <a:prstDash val="solid"/>
            <a:round/>
            <a:headEnd type="none" w="med" len="med"/>
            <a:tailEnd type="none" w="med" len="med"/>
          </a:ln>
        </p:spPr>
      </p:sp>
      <p:sp>
        <p:nvSpPr>
          <p:cNvPr id="24604" name="Line 37"/>
          <p:cNvSpPr/>
          <p:nvPr/>
        </p:nvSpPr>
        <p:spPr>
          <a:xfrm>
            <a:off x="8261350" y="654050"/>
            <a:ext cx="0" cy="0"/>
          </a:xfrm>
          <a:prstGeom prst="line">
            <a:avLst/>
          </a:prstGeom>
          <a:ln w="12700" cap="rnd" cmpd="sng">
            <a:solidFill>
              <a:srgbClr val="000000"/>
            </a:solidFill>
            <a:prstDash val="solid"/>
            <a:round/>
            <a:headEnd type="none" w="med" len="med"/>
            <a:tailEnd type="none" w="med" len="med"/>
          </a:ln>
        </p:spPr>
      </p:sp>
      <p:sp>
        <p:nvSpPr>
          <p:cNvPr id="24605" name="Line 38"/>
          <p:cNvSpPr/>
          <p:nvPr/>
        </p:nvSpPr>
        <p:spPr>
          <a:xfrm>
            <a:off x="8277225" y="654050"/>
            <a:ext cx="0" cy="0"/>
          </a:xfrm>
          <a:prstGeom prst="line">
            <a:avLst/>
          </a:prstGeom>
          <a:ln w="12700" cap="rnd" cmpd="sng">
            <a:solidFill>
              <a:srgbClr val="000000"/>
            </a:solidFill>
            <a:prstDash val="solid"/>
            <a:round/>
            <a:headEnd type="none" w="med" len="med"/>
            <a:tailEnd type="none" w="med" len="med"/>
          </a:ln>
        </p:spPr>
      </p:sp>
      <p:sp>
        <p:nvSpPr>
          <p:cNvPr id="24606" name="Line 39"/>
          <p:cNvSpPr/>
          <p:nvPr/>
        </p:nvSpPr>
        <p:spPr>
          <a:xfrm>
            <a:off x="8293100" y="654050"/>
            <a:ext cx="0" cy="0"/>
          </a:xfrm>
          <a:prstGeom prst="line">
            <a:avLst/>
          </a:prstGeom>
          <a:ln w="12700" cap="rnd" cmpd="sng">
            <a:solidFill>
              <a:srgbClr val="000000"/>
            </a:solidFill>
            <a:prstDash val="solid"/>
            <a:round/>
            <a:headEnd type="none" w="med" len="med"/>
            <a:tailEnd type="none" w="med" len="med"/>
          </a:ln>
        </p:spPr>
      </p:sp>
      <p:sp>
        <p:nvSpPr>
          <p:cNvPr id="24607" name="Line 40"/>
          <p:cNvSpPr/>
          <p:nvPr/>
        </p:nvSpPr>
        <p:spPr>
          <a:xfrm>
            <a:off x="6823075" y="654050"/>
            <a:ext cx="0" cy="0"/>
          </a:xfrm>
          <a:prstGeom prst="line">
            <a:avLst/>
          </a:prstGeom>
          <a:ln w="12700" cap="rnd" cmpd="sng">
            <a:solidFill>
              <a:srgbClr val="000000"/>
            </a:solidFill>
            <a:prstDash val="solid"/>
            <a:round/>
            <a:headEnd type="none" w="med" len="med"/>
            <a:tailEnd type="none" w="med" len="med"/>
          </a:ln>
        </p:spPr>
      </p:sp>
      <p:sp>
        <p:nvSpPr>
          <p:cNvPr id="24608" name="Line 41"/>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4609" name="Line 42"/>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4610" name="Line 43"/>
          <p:cNvSpPr/>
          <p:nvPr/>
        </p:nvSpPr>
        <p:spPr>
          <a:xfrm>
            <a:off x="8324850" y="654050"/>
            <a:ext cx="0" cy="0"/>
          </a:xfrm>
          <a:prstGeom prst="line">
            <a:avLst/>
          </a:prstGeom>
          <a:ln w="12700" cap="rnd" cmpd="sng">
            <a:solidFill>
              <a:srgbClr val="000000"/>
            </a:solidFill>
            <a:prstDash val="solid"/>
            <a:round/>
            <a:headEnd type="none" w="med" len="med"/>
            <a:tailEnd type="none" w="med" len="med"/>
          </a:ln>
        </p:spPr>
      </p:sp>
      <p:sp>
        <p:nvSpPr>
          <p:cNvPr id="24611" name="Line 44"/>
          <p:cNvSpPr/>
          <p:nvPr/>
        </p:nvSpPr>
        <p:spPr>
          <a:xfrm>
            <a:off x="8308975" y="654050"/>
            <a:ext cx="0" cy="0"/>
          </a:xfrm>
          <a:prstGeom prst="line">
            <a:avLst/>
          </a:prstGeom>
          <a:ln w="12700" cap="rnd" cmpd="sng">
            <a:solidFill>
              <a:srgbClr val="000000"/>
            </a:solidFill>
            <a:prstDash val="solid"/>
            <a:round/>
            <a:headEnd type="none" w="med" len="med"/>
            <a:tailEnd type="none" w="med" len="med"/>
          </a:ln>
        </p:spPr>
      </p:sp>
      <p:sp>
        <p:nvSpPr>
          <p:cNvPr id="24612" name="Text Box 45"/>
          <p:cNvSpPr txBox="1"/>
          <p:nvPr/>
        </p:nvSpPr>
        <p:spPr>
          <a:xfrm>
            <a:off x="5184775" y="255588"/>
            <a:ext cx="3276600" cy="398462"/>
          </a:xfrm>
          <a:prstGeom prst="rect">
            <a:avLst/>
          </a:prstGeom>
          <a:noFill/>
          <a:ln w="19050">
            <a:noFill/>
          </a:ln>
        </p:spPr>
        <p:txBody>
          <a:bodyPr anchor="t" anchorCtr="0">
            <a:spAutoFit/>
          </a:bodyPr>
          <a:p>
            <a:pPr>
              <a:spcBef>
                <a:spcPct val="50000"/>
              </a:spcBef>
            </a:pPr>
            <a:r>
              <a:rPr lang="zh-CN" altLang="en-US" sz="2000" b="1" dirty="0">
                <a:solidFill>
                  <a:srgbClr val="FF0000"/>
                </a:solidFill>
                <a:latin typeface="微软雅黑" panose="020B0503020204020204" charset="-122"/>
                <a:ea typeface="微软雅黑" panose="020B0503020204020204" charset="-122"/>
              </a:rPr>
              <a:t>安全隐患的量化分析：</a:t>
            </a:r>
            <a:endParaRPr lang="zh-CN" altLang="en-US" sz="2000" b="1" dirty="0">
              <a:solidFill>
                <a:srgbClr val="FF0000"/>
              </a:solidFill>
              <a:latin typeface="微软雅黑" panose="020B0503020204020204" charset="-122"/>
              <a:ea typeface="微软雅黑" panose="020B0503020204020204" charset="-122"/>
            </a:endParaRPr>
          </a:p>
        </p:txBody>
      </p:sp>
      <p:sp>
        <p:nvSpPr>
          <p:cNvPr id="24613" name="Text Box 57"/>
          <p:cNvSpPr txBox="1"/>
          <p:nvPr/>
        </p:nvSpPr>
        <p:spPr>
          <a:xfrm>
            <a:off x="3200400" y="3375025"/>
            <a:ext cx="5618163" cy="460375"/>
          </a:xfrm>
          <a:prstGeom prst="rect">
            <a:avLst/>
          </a:prstGeom>
          <a:noFill/>
          <a:ln w="9525">
            <a:noFill/>
          </a:ln>
        </p:spPr>
        <p:txBody>
          <a:bodyPr wrap="none" anchor="t" anchorCtr="0">
            <a:spAutoFit/>
          </a:bodyPr>
          <a:p>
            <a:r>
              <a:rPr lang="en-US" altLang="zh-CN" sz="2400" dirty="0">
                <a:solidFill>
                  <a:srgbClr val="CC0000"/>
                </a:solidFill>
                <a:latin typeface="微软雅黑" panose="020B0503020204020204" charset="-122"/>
                <a:ea typeface="微软雅黑" panose="020B0503020204020204" charset="-122"/>
              </a:rPr>
              <a:t>L</a:t>
            </a:r>
            <a:r>
              <a:rPr lang="zh-CN" altLang="en-US" sz="2400" dirty="0">
                <a:solidFill>
                  <a:srgbClr val="CC0000"/>
                </a:solidFill>
                <a:latin typeface="微软雅黑" panose="020B0503020204020204" charset="-122"/>
                <a:ea typeface="微软雅黑" panose="020B0503020204020204" charset="-122"/>
              </a:rPr>
              <a:t>：发生的可能性（过往实绩</a:t>
            </a:r>
            <a:r>
              <a:rPr lang="en-US" altLang="zh-CN" sz="2400" dirty="0">
                <a:solidFill>
                  <a:srgbClr val="CC0000"/>
                </a:solidFill>
                <a:latin typeface="微软雅黑" panose="020B0503020204020204" charset="-122"/>
                <a:ea typeface="微软雅黑" panose="020B0503020204020204" charset="-122"/>
              </a:rPr>
              <a:t>/</a:t>
            </a:r>
            <a:r>
              <a:rPr lang="zh-CN" altLang="en-US" sz="2400" dirty="0">
                <a:solidFill>
                  <a:srgbClr val="CC0000"/>
                </a:solidFill>
                <a:latin typeface="微软雅黑" panose="020B0503020204020204" charset="-122"/>
                <a:ea typeface="微软雅黑" panose="020B0503020204020204" charset="-122"/>
              </a:rPr>
              <a:t>预测概率）</a:t>
            </a:r>
            <a:endParaRPr lang="zh-CN" altLang="en-US" sz="2400" dirty="0">
              <a:solidFill>
                <a:srgbClr val="CC0000"/>
              </a:solidFill>
              <a:latin typeface="微软雅黑" panose="020B0503020204020204" charset="-122"/>
              <a:ea typeface="微软雅黑" panose="020B0503020204020204" charset="-122"/>
            </a:endParaRPr>
          </a:p>
        </p:txBody>
      </p:sp>
      <p:sp>
        <p:nvSpPr>
          <p:cNvPr id="24614" name="Text Box 58"/>
          <p:cNvSpPr txBox="1"/>
          <p:nvPr/>
        </p:nvSpPr>
        <p:spPr>
          <a:xfrm>
            <a:off x="3200400" y="1436688"/>
            <a:ext cx="2616200" cy="646112"/>
          </a:xfrm>
          <a:prstGeom prst="rect">
            <a:avLst/>
          </a:prstGeom>
          <a:noFill/>
          <a:ln w="9525">
            <a:noFill/>
          </a:ln>
        </p:spPr>
        <p:txBody>
          <a:bodyPr wrap="none" anchor="t" anchorCtr="0">
            <a:spAutoFit/>
          </a:bodyPr>
          <a:p>
            <a:r>
              <a:rPr lang="en-US" altLang="zh-CN" sz="3600" dirty="0">
                <a:latin typeface="微软雅黑" panose="020B0503020204020204" charset="-122"/>
                <a:ea typeface="微软雅黑" panose="020B0503020204020204" charset="-122"/>
              </a:rPr>
              <a:t>D=L x E x C</a:t>
            </a:r>
            <a:endParaRPr lang="en-US" altLang="zh-CN" sz="3600" dirty="0">
              <a:latin typeface="微软雅黑" panose="020B0503020204020204" charset="-122"/>
              <a:ea typeface="微软雅黑" panose="020B0503020204020204" charset="-122"/>
            </a:endParaRPr>
          </a:p>
        </p:txBody>
      </p:sp>
      <p:sp>
        <p:nvSpPr>
          <p:cNvPr id="24615" name="Text Box 59"/>
          <p:cNvSpPr txBox="1"/>
          <p:nvPr/>
        </p:nvSpPr>
        <p:spPr>
          <a:xfrm>
            <a:off x="3200400" y="5254625"/>
            <a:ext cx="4975225" cy="460375"/>
          </a:xfrm>
          <a:prstGeom prst="rect">
            <a:avLst/>
          </a:prstGeom>
          <a:noFill/>
          <a:ln w="9525">
            <a:noFill/>
          </a:ln>
        </p:spPr>
        <p:txBody>
          <a:bodyPr wrap="none" anchor="t" anchorCtr="0">
            <a:spAutoFit/>
          </a:bodyPr>
          <a:p>
            <a:r>
              <a:rPr lang="en-US" altLang="zh-CN" sz="2400" dirty="0">
                <a:solidFill>
                  <a:srgbClr val="CC0000"/>
                </a:solidFill>
                <a:latin typeface="微软雅黑" panose="020B0503020204020204" charset="-122"/>
                <a:ea typeface="微软雅黑" panose="020B0503020204020204" charset="-122"/>
              </a:rPr>
              <a:t>C</a:t>
            </a:r>
            <a:r>
              <a:rPr lang="zh-CN" altLang="en-US" sz="2400" dirty="0">
                <a:solidFill>
                  <a:srgbClr val="CC0000"/>
                </a:solidFill>
                <a:latin typeface="微软雅黑" panose="020B0503020204020204" charset="-122"/>
                <a:ea typeface="微软雅黑" panose="020B0503020204020204" charset="-122"/>
              </a:rPr>
              <a:t>：事件发生后造成后果的严重程度</a:t>
            </a:r>
            <a:endParaRPr lang="zh-CN" altLang="en-US" sz="2400" dirty="0">
              <a:solidFill>
                <a:srgbClr val="CC0000"/>
              </a:solidFill>
              <a:latin typeface="微软雅黑" panose="020B0503020204020204" charset="-122"/>
              <a:ea typeface="微软雅黑" panose="020B0503020204020204" charset="-122"/>
            </a:endParaRPr>
          </a:p>
        </p:txBody>
      </p:sp>
      <p:sp>
        <p:nvSpPr>
          <p:cNvPr id="24616" name="Text Box 60"/>
          <p:cNvSpPr txBox="1"/>
          <p:nvPr/>
        </p:nvSpPr>
        <p:spPr>
          <a:xfrm>
            <a:off x="3200400" y="4314825"/>
            <a:ext cx="5262563" cy="460375"/>
          </a:xfrm>
          <a:prstGeom prst="rect">
            <a:avLst/>
          </a:prstGeom>
          <a:noFill/>
          <a:ln w="9525">
            <a:noFill/>
          </a:ln>
        </p:spPr>
        <p:txBody>
          <a:bodyPr wrap="none" anchor="t" anchorCtr="0">
            <a:spAutoFit/>
          </a:bodyPr>
          <a:p>
            <a:r>
              <a:rPr lang="en-US" altLang="zh-CN" sz="2400" dirty="0">
                <a:solidFill>
                  <a:srgbClr val="CC0000"/>
                </a:solidFill>
                <a:latin typeface="微软雅黑" panose="020B0503020204020204" charset="-122"/>
                <a:ea typeface="微软雅黑" panose="020B0503020204020204" charset="-122"/>
              </a:rPr>
              <a:t>E</a:t>
            </a:r>
            <a:r>
              <a:rPr lang="zh-CN" altLang="en-US" sz="2400" dirty="0">
                <a:solidFill>
                  <a:srgbClr val="CC0000"/>
                </a:solidFill>
                <a:latin typeface="微软雅黑" panose="020B0503020204020204" charset="-122"/>
                <a:ea typeface="微软雅黑" panose="020B0503020204020204" charset="-122"/>
              </a:rPr>
              <a:t>：操作人员暴露在危险环境里的频率</a:t>
            </a:r>
            <a:endParaRPr lang="zh-CN" altLang="en-US" sz="2400" dirty="0">
              <a:solidFill>
                <a:srgbClr val="CC0000"/>
              </a:solidFill>
              <a:latin typeface="微软雅黑" panose="020B0503020204020204" charset="-122"/>
              <a:ea typeface="微软雅黑" panose="020B0503020204020204" charset="-122"/>
            </a:endParaRPr>
          </a:p>
        </p:txBody>
      </p:sp>
      <p:sp>
        <p:nvSpPr>
          <p:cNvPr id="24617" name="Text Box 61"/>
          <p:cNvSpPr txBox="1"/>
          <p:nvPr/>
        </p:nvSpPr>
        <p:spPr>
          <a:xfrm>
            <a:off x="3200400" y="2435225"/>
            <a:ext cx="1622425" cy="460375"/>
          </a:xfrm>
          <a:prstGeom prst="rect">
            <a:avLst/>
          </a:prstGeom>
          <a:noFill/>
          <a:ln w="9525">
            <a:noFill/>
          </a:ln>
        </p:spPr>
        <p:txBody>
          <a:bodyPr wrap="none" anchor="t" anchorCtr="0">
            <a:spAutoFit/>
          </a:bodyPr>
          <a:p>
            <a:r>
              <a:rPr lang="en-US" altLang="zh-CN" sz="2400" dirty="0">
                <a:solidFill>
                  <a:srgbClr val="CC0000"/>
                </a:solidFill>
                <a:latin typeface="微软雅黑" panose="020B0503020204020204" charset="-122"/>
                <a:ea typeface="微软雅黑" panose="020B0503020204020204" charset="-122"/>
              </a:rPr>
              <a:t>D</a:t>
            </a:r>
            <a:r>
              <a:rPr lang="zh-CN" altLang="en-US" sz="2400" dirty="0">
                <a:solidFill>
                  <a:srgbClr val="CC0000"/>
                </a:solidFill>
                <a:latin typeface="微软雅黑" panose="020B0503020204020204" charset="-122"/>
                <a:ea typeface="微软雅黑" panose="020B0503020204020204" charset="-122"/>
              </a:rPr>
              <a:t>：风险值</a:t>
            </a:r>
            <a:endParaRPr lang="zh-CN" altLang="en-US" sz="2400" dirty="0">
              <a:solidFill>
                <a:srgbClr val="CC0000"/>
              </a:solidFill>
              <a:latin typeface="微软雅黑" panose="020B0503020204020204" charset="-122"/>
              <a:ea typeface="微软雅黑" panose="020B050302020402020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79425" y="1143000"/>
            <a:ext cx="7256145" cy="2802255"/>
          </a:xfrm>
          <a:prstGeom prst="rect">
            <a:avLst/>
          </a:prstGeom>
          <a:noFill/>
        </p:spPr>
        <p:txBody>
          <a:bodyPr wrap="square" rtlCol="0" anchor="t">
            <a:spAutoFit/>
          </a:bodyPr>
          <a:lstStyle/>
          <a:p>
            <a:pPr indent="304800" algn="just">
              <a:lnSpc>
                <a:spcPct val="140000"/>
              </a:lnSpc>
            </a:pP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4572000" y="4343400"/>
            <a:ext cx="6864985" cy="1476375"/>
          </a:xfrm>
          <a:prstGeom prst="rect">
            <a:avLst/>
          </a:prstGeom>
          <a:noFill/>
        </p:spPr>
        <p:txBody>
          <a:bodyPr wrap="square" rtlCol="0" anchor="t">
            <a:spAutoFit/>
          </a:bodyPr>
          <a:lstStyle/>
          <a:p>
            <a:pPr>
              <a:lnSpc>
                <a:spcPct val="150000"/>
              </a:lnSpc>
            </a:pPr>
            <a:r>
              <a:rPr lang="en-US" altLang="zh-CN" b="1" dirty="0">
                <a:solidFill>
                  <a:schemeClr val="dk1"/>
                </a:solidFill>
                <a:latin typeface="+mn-ea"/>
                <a:cs typeface="楷体" panose="02010609060101010101" charset="-122"/>
                <a:sym typeface="+mn-ea"/>
              </a:rPr>
              <a:t>   </a:t>
            </a:r>
            <a:r>
              <a:rPr lang="zh-CN" altLang="en-US" sz="2000" b="1" dirty="0">
                <a:solidFill>
                  <a:schemeClr val="dk1"/>
                </a:solidFill>
                <a:latin typeface="+mn-ea"/>
                <a:cs typeface="宋体" panose="02010600030101010101" pitchFamily="2" charset="-122"/>
                <a:sym typeface="+mn-ea"/>
              </a:rPr>
              <a:t>博富特认为：一个好的培训课程起始于一个好的设计</a:t>
            </a:r>
            <a:r>
              <a:rPr lang="en-US" altLang="zh-CN" sz="2000" b="1" dirty="0">
                <a:solidFill>
                  <a:schemeClr val="dk1"/>
                </a:solidFill>
                <a:latin typeface="+mn-ea"/>
                <a:cs typeface="宋体" panose="02010600030101010101" pitchFamily="2" charset="-122"/>
                <a:sym typeface="+mn-ea"/>
              </a:rPr>
              <a:t>,</a:t>
            </a:r>
            <a:r>
              <a:rPr lang="zh-CN" altLang="en-US" sz="20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20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479489" y="3962400"/>
            <a:ext cx="3763645" cy="2508504"/>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8134033" y="1143000"/>
            <a:ext cx="3745865" cy="2496820"/>
          </a:xfrm>
          <a:prstGeom prst="rect">
            <a:avLst/>
          </a:prstGeom>
        </p:spPr>
      </p:pic>
      <p:sp>
        <p:nvSpPr>
          <p:cNvPr id="6" name="标题 3"/>
          <p:cNvSpPr txBox="1"/>
          <p:nvPr/>
        </p:nvSpPr>
        <p:spPr>
          <a:xfrm>
            <a:off x="119380" y="188595"/>
            <a:ext cx="6815455" cy="596900"/>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8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8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803195" y="188595"/>
            <a:ext cx="1197461" cy="604737"/>
          </a:xfrm>
          <a:prstGeom prst="rect">
            <a:avLst/>
          </a:prstGeom>
        </p:spPr>
      </p:pic>
    </p:spTree>
    <p:custDataLst>
      <p:tags r:id="rId5"/>
    </p:custData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5601" name="组合 1"/>
          <p:cNvGrpSpPr/>
          <p:nvPr/>
        </p:nvGrpSpPr>
        <p:grpSpPr>
          <a:xfrm>
            <a:off x="2705100" y="1149350"/>
            <a:ext cx="6781800" cy="4559300"/>
            <a:chOff x="3000" y="840"/>
            <a:chExt cx="10680" cy="7182"/>
          </a:xfrm>
        </p:grpSpPr>
        <p:sp>
          <p:nvSpPr>
            <p:cNvPr id="77836" name="Rectangle 12"/>
            <p:cNvSpPr>
              <a:spLocks noChangeArrowheads="1"/>
            </p:cNvSpPr>
            <p:nvPr/>
          </p:nvSpPr>
          <p:spPr bwMode="auto">
            <a:xfrm>
              <a:off x="6360" y="840"/>
              <a:ext cx="4626" cy="10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zh-CN" altLang="en-US" sz="36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风险评价方法</a:t>
              </a:r>
              <a:endParaRPr kumimoji="1" lang="zh-CN" altLang="en-US" sz="36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25603" name="Text Box 13"/>
            <p:cNvSpPr txBox="1"/>
            <p:nvPr/>
          </p:nvSpPr>
          <p:spPr>
            <a:xfrm>
              <a:off x="8400" y="2400"/>
              <a:ext cx="5280" cy="4894"/>
            </a:xfrm>
            <a:prstGeom prst="rect">
              <a:avLst/>
            </a:prstGeom>
            <a:solidFill>
              <a:srgbClr val="FFCCCC"/>
            </a:solidFill>
            <a:ln w="9525">
              <a:noFill/>
            </a:ln>
          </p:spPr>
          <p:txBody>
            <a:bodyPr anchor="t" anchorCtr="0">
              <a:spAutoFit/>
            </a:bodyPr>
            <a:p>
              <a:pPr>
                <a:spcBef>
                  <a:spcPct val="50000"/>
                </a:spcBef>
                <a:buChar char="•"/>
              </a:pPr>
              <a:r>
                <a:rPr lang="en-US" altLang="zh-CN" sz="2800" b="1" dirty="0">
                  <a:solidFill>
                    <a:srgbClr val="0000CC"/>
                  </a:solidFill>
                  <a:latin typeface="微软雅黑" panose="020B0503020204020204" charset="-122"/>
                  <a:ea typeface="微软雅黑" panose="020B0503020204020204" charset="-122"/>
                </a:rPr>
                <a:t>LEC</a:t>
              </a:r>
              <a:r>
                <a:rPr lang="zh-CN" altLang="en-US" sz="2800" b="1" dirty="0">
                  <a:solidFill>
                    <a:srgbClr val="0000CC"/>
                  </a:solidFill>
                  <a:latin typeface="微软雅黑" panose="020B0503020204020204" charset="-122"/>
                  <a:ea typeface="微软雅黑" panose="020B0503020204020204" charset="-122"/>
                </a:rPr>
                <a:t>法</a:t>
              </a:r>
              <a:endParaRPr lang="zh-CN" altLang="en-US" sz="2800" b="1" dirty="0">
                <a:solidFill>
                  <a:srgbClr val="0000CC"/>
                </a:solidFill>
                <a:latin typeface="微软雅黑" panose="020B0503020204020204" charset="-122"/>
                <a:ea typeface="微软雅黑" panose="020B0503020204020204" charset="-122"/>
              </a:endParaRPr>
            </a:p>
            <a:p>
              <a:pPr>
                <a:spcBef>
                  <a:spcPct val="50000"/>
                </a:spcBef>
                <a:buChar char="•"/>
              </a:pPr>
              <a:r>
                <a:rPr lang="zh-CN" altLang="en-US" sz="2800" b="1" dirty="0">
                  <a:solidFill>
                    <a:srgbClr val="0000CC"/>
                  </a:solidFill>
                  <a:latin typeface="微软雅黑" panose="020B0503020204020204" charset="-122"/>
                  <a:ea typeface="微软雅黑" panose="020B0503020204020204" charset="-122"/>
                </a:rPr>
                <a:t>矩阵法</a:t>
              </a:r>
              <a:endParaRPr lang="zh-CN" altLang="en-US" sz="2800" b="1" dirty="0">
                <a:solidFill>
                  <a:srgbClr val="0000CC"/>
                </a:solidFill>
                <a:latin typeface="微软雅黑" panose="020B0503020204020204" charset="-122"/>
                <a:ea typeface="微软雅黑" panose="020B0503020204020204" charset="-122"/>
              </a:endParaRPr>
            </a:p>
            <a:p>
              <a:pPr>
                <a:spcBef>
                  <a:spcPct val="50000"/>
                </a:spcBef>
                <a:buChar char="•"/>
              </a:pPr>
              <a:r>
                <a:rPr lang="zh-CN" altLang="en-US" sz="2800" b="1" dirty="0">
                  <a:solidFill>
                    <a:srgbClr val="0000CC"/>
                  </a:solidFill>
                  <a:latin typeface="微软雅黑" panose="020B0503020204020204" charset="-122"/>
                  <a:ea typeface="微软雅黑" panose="020B0503020204020204" charset="-122"/>
                </a:rPr>
                <a:t>预先危险性分析</a:t>
              </a:r>
              <a:endParaRPr lang="zh-CN" altLang="en-US" sz="2800" b="1" dirty="0">
                <a:solidFill>
                  <a:srgbClr val="0000CC"/>
                </a:solidFill>
                <a:latin typeface="微软雅黑" panose="020B0503020204020204" charset="-122"/>
                <a:ea typeface="微软雅黑" panose="020B0503020204020204" charset="-122"/>
              </a:endParaRPr>
            </a:p>
            <a:p>
              <a:pPr>
                <a:spcBef>
                  <a:spcPct val="50000"/>
                </a:spcBef>
                <a:buChar char="•"/>
              </a:pPr>
              <a:r>
                <a:rPr lang="zh-CN" altLang="en-US" sz="2800" b="1" dirty="0">
                  <a:solidFill>
                    <a:srgbClr val="0000CC"/>
                  </a:solidFill>
                  <a:latin typeface="微软雅黑" panose="020B0503020204020204" charset="-122"/>
                  <a:ea typeface="微软雅黑" panose="020B0503020204020204" charset="-122"/>
                </a:rPr>
                <a:t>事故树分析</a:t>
              </a:r>
              <a:endParaRPr lang="zh-CN" altLang="en-US" sz="2800" b="1" dirty="0">
                <a:solidFill>
                  <a:srgbClr val="0000CC"/>
                </a:solidFill>
                <a:latin typeface="微软雅黑" panose="020B0503020204020204" charset="-122"/>
                <a:ea typeface="微软雅黑" panose="020B0503020204020204" charset="-122"/>
              </a:endParaRPr>
            </a:p>
            <a:p>
              <a:pPr>
                <a:spcBef>
                  <a:spcPct val="50000"/>
                </a:spcBef>
                <a:buChar char="•"/>
              </a:pPr>
              <a:r>
                <a:rPr lang="zh-CN" altLang="en-US" sz="2800" b="1" dirty="0">
                  <a:solidFill>
                    <a:srgbClr val="0000CC"/>
                  </a:solidFill>
                  <a:latin typeface="微软雅黑" panose="020B0503020204020204" charset="-122"/>
                  <a:ea typeface="微软雅黑" panose="020B0503020204020204" charset="-122"/>
                </a:rPr>
                <a:t>事件树分析</a:t>
              </a:r>
              <a:endParaRPr lang="zh-CN" altLang="en-US" sz="2800" b="1" dirty="0">
                <a:solidFill>
                  <a:srgbClr val="0000CC"/>
                </a:solidFill>
                <a:latin typeface="微软雅黑" panose="020B0503020204020204" charset="-122"/>
                <a:ea typeface="微软雅黑" panose="020B0503020204020204" charset="-122"/>
              </a:endParaRPr>
            </a:p>
          </p:txBody>
        </p:sp>
        <p:sp>
          <p:nvSpPr>
            <p:cNvPr id="25604" name="Rectangle 15"/>
            <p:cNvSpPr/>
            <p:nvPr/>
          </p:nvSpPr>
          <p:spPr>
            <a:xfrm>
              <a:off x="3000" y="2280"/>
              <a:ext cx="4920" cy="5742"/>
            </a:xfrm>
            <a:prstGeom prst="rect">
              <a:avLst/>
            </a:prstGeom>
            <a:solidFill>
              <a:srgbClr val="99FFCC"/>
            </a:solidFill>
            <a:ln w="9525">
              <a:noFill/>
            </a:ln>
          </p:spPr>
          <p:txBody>
            <a:bodyPr anchor="t" anchorCtr="0">
              <a:spAutoFit/>
            </a:bodyPr>
            <a:p>
              <a:pPr>
                <a:lnSpc>
                  <a:spcPct val="125000"/>
                </a:lnSpc>
                <a:spcBef>
                  <a:spcPct val="50000"/>
                </a:spcBef>
                <a:buChar char="•"/>
              </a:pPr>
              <a:r>
                <a:rPr lang="en-US" altLang="zh-CN" sz="2800" b="1" dirty="0">
                  <a:solidFill>
                    <a:srgbClr val="0000CC"/>
                  </a:solidFill>
                  <a:latin typeface="微软雅黑" panose="020B0503020204020204" charset="-122"/>
                  <a:ea typeface="微软雅黑" panose="020B0503020204020204" charset="-122"/>
                </a:rPr>
                <a:t>  </a:t>
              </a:r>
              <a:r>
                <a:rPr lang="zh-CN" altLang="en-US" sz="2800" b="1" dirty="0">
                  <a:solidFill>
                    <a:srgbClr val="0000CC"/>
                  </a:solidFill>
                  <a:latin typeface="微软雅黑" panose="020B0503020204020204" charset="-122"/>
                  <a:ea typeface="微软雅黑" panose="020B0503020204020204" charset="-122"/>
                </a:rPr>
                <a:t>访谈</a:t>
              </a:r>
              <a:endParaRPr lang="zh-CN" altLang="en-US" sz="2800" b="1" dirty="0">
                <a:solidFill>
                  <a:srgbClr val="0000CC"/>
                </a:solidFill>
                <a:latin typeface="微软雅黑" panose="020B0503020204020204" charset="-122"/>
                <a:ea typeface="微软雅黑" panose="020B0503020204020204" charset="-122"/>
              </a:endParaRPr>
            </a:p>
            <a:p>
              <a:pPr>
                <a:lnSpc>
                  <a:spcPct val="125000"/>
                </a:lnSpc>
                <a:spcBef>
                  <a:spcPct val="50000"/>
                </a:spcBef>
                <a:buChar char="•"/>
              </a:pPr>
              <a:r>
                <a:rPr lang="zh-CN" altLang="en-US" sz="2800" b="1" dirty="0">
                  <a:solidFill>
                    <a:srgbClr val="0000CC"/>
                  </a:solidFill>
                  <a:latin typeface="微软雅黑" panose="020B0503020204020204" charset="-122"/>
                  <a:ea typeface="微软雅黑" panose="020B0503020204020204" charset="-122"/>
                </a:rPr>
                <a:t>  观察和测量</a:t>
              </a:r>
              <a:endParaRPr lang="zh-CN" altLang="en-US" sz="2800" b="1" dirty="0">
                <a:solidFill>
                  <a:srgbClr val="0000CC"/>
                </a:solidFill>
                <a:latin typeface="微软雅黑" panose="020B0503020204020204" charset="-122"/>
                <a:ea typeface="微软雅黑" panose="020B0503020204020204" charset="-122"/>
              </a:endParaRPr>
            </a:p>
            <a:p>
              <a:pPr>
                <a:lnSpc>
                  <a:spcPct val="125000"/>
                </a:lnSpc>
                <a:spcBef>
                  <a:spcPct val="50000"/>
                </a:spcBef>
                <a:buChar char="•"/>
              </a:pPr>
              <a:r>
                <a:rPr lang="zh-CN" altLang="en-US" sz="2800" b="1" dirty="0">
                  <a:solidFill>
                    <a:srgbClr val="0000CC"/>
                  </a:solidFill>
                  <a:latin typeface="微软雅黑" panose="020B0503020204020204" charset="-122"/>
                  <a:ea typeface="微软雅黑" panose="020B0503020204020204" charset="-122"/>
                </a:rPr>
                <a:t>  检查记录</a:t>
              </a:r>
              <a:endParaRPr lang="zh-CN" altLang="en-US" sz="2800" b="1" dirty="0">
                <a:solidFill>
                  <a:srgbClr val="0000CC"/>
                </a:solidFill>
                <a:latin typeface="微软雅黑" panose="020B0503020204020204" charset="-122"/>
                <a:ea typeface="微软雅黑" panose="020B0503020204020204" charset="-122"/>
              </a:endParaRPr>
            </a:p>
            <a:p>
              <a:pPr>
                <a:lnSpc>
                  <a:spcPct val="125000"/>
                </a:lnSpc>
                <a:spcBef>
                  <a:spcPct val="50000"/>
                </a:spcBef>
                <a:buChar char="•"/>
              </a:pPr>
              <a:r>
                <a:rPr lang="zh-CN" altLang="en-US" sz="2800" b="1" dirty="0">
                  <a:solidFill>
                    <a:srgbClr val="0000CC"/>
                  </a:solidFill>
                  <a:latin typeface="微软雅黑" panose="020B0503020204020204" charset="-122"/>
                  <a:ea typeface="微软雅黑" panose="020B0503020204020204" charset="-122"/>
                </a:rPr>
                <a:t>  安全检查表</a:t>
              </a:r>
              <a:endParaRPr lang="zh-CN" altLang="en-US" sz="2800" b="1" dirty="0">
                <a:solidFill>
                  <a:srgbClr val="0000CC"/>
                </a:solidFill>
                <a:latin typeface="微软雅黑" panose="020B0503020204020204" charset="-122"/>
                <a:ea typeface="微软雅黑" panose="020B0503020204020204" charset="-122"/>
              </a:endParaRPr>
            </a:p>
            <a:p>
              <a:pPr>
                <a:lnSpc>
                  <a:spcPct val="125000"/>
                </a:lnSpc>
                <a:spcBef>
                  <a:spcPct val="50000"/>
                </a:spcBef>
                <a:buChar char="•"/>
              </a:pPr>
              <a:r>
                <a:rPr lang="zh-CN" altLang="en-US" sz="2800" b="1" dirty="0">
                  <a:solidFill>
                    <a:srgbClr val="0000CC"/>
                  </a:solidFill>
                  <a:latin typeface="微软雅黑" panose="020B0503020204020204" charset="-122"/>
                  <a:ea typeface="微软雅黑" panose="020B0503020204020204" charset="-122"/>
                </a:rPr>
                <a:t>  工作任务分析</a:t>
              </a:r>
              <a:endParaRPr lang="zh-CN" altLang="en-US" sz="2800" b="1" dirty="0">
                <a:solidFill>
                  <a:srgbClr val="0000CC"/>
                </a:solidFill>
                <a:latin typeface="微软雅黑" panose="020B0503020204020204" charset="-122"/>
                <a:ea typeface="微软雅黑" panose="020B0503020204020204" charset="-122"/>
              </a:endParaRPr>
            </a:p>
          </p:txBody>
        </p:sp>
        <p:sp>
          <p:nvSpPr>
            <p:cNvPr id="25605" name="Oval 16"/>
            <p:cNvSpPr/>
            <p:nvPr/>
          </p:nvSpPr>
          <p:spPr>
            <a:xfrm>
              <a:off x="7680" y="2160"/>
              <a:ext cx="3720" cy="1200"/>
            </a:xfrm>
            <a:prstGeom prst="ellipse">
              <a:avLst/>
            </a:prstGeom>
            <a:noFill/>
            <a:ln w="25400" cap="flat" cmpd="sng">
              <a:solidFill>
                <a:srgbClr val="FF0000"/>
              </a:solidFill>
              <a:prstDash val="sysDot"/>
              <a:round/>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26625" name="组合 1"/>
          <p:cNvGrpSpPr/>
          <p:nvPr/>
        </p:nvGrpSpPr>
        <p:grpSpPr>
          <a:xfrm>
            <a:off x="1905000" y="762000"/>
            <a:ext cx="8077200" cy="5224463"/>
            <a:chOff x="3000" y="1200"/>
            <a:chExt cx="12720" cy="8228"/>
          </a:xfrm>
        </p:grpSpPr>
        <p:sp>
          <p:nvSpPr>
            <p:cNvPr id="26626" name="Text Box 11"/>
            <p:cNvSpPr txBox="1"/>
            <p:nvPr/>
          </p:nvSpPr>
          <p:spPr>
            <a:xfrm flipH="1">
              <a:off x="3000" y="1920"/>
              <a:ext cx="120" cy="725"/>
            </a:xfrm>
            <a:prstGeom prst="rect">
              <a:avLst/>
            </a:prstGeom>
            <a:noFill/>
            <a:ln w="9525">
              <a:noFill/>
            </a:ln>
          </p:spPr>
          <p:txBody>
            <a:bodyPr anchor="t" anchorCtr="0">
              <a:spAutoFit/>
            </a:bodyPr>
            <a:p>
              <a:pPr marL="284480" indent="-284480" eaLnBrk="0" hangingPunct="0">
                <a:spcBef>
                  <a:spcPct val="50000"/>
                </a:spcBef>
                <a:buChar char="•"/>
              </a:pPr>
              <a:endParaRPr lang="zh-CN" altLang="zh-CN" sz="2400" b="1" dirty="0">
                <a:solidFill>
                  <a:srgbClr val="0000CC"/>
                </a:solidFill>
                <a:latin typeface="微软雅黑" panose="020B0503020204020204" charset="-122"/>
                <a:ea typeface="微软雅黑" panose="020B0503020204020204" charset="-122"/>
              </a:endParaRPr>
            </a:p>
          </p:txBody>
        </p:sp>
        <p:sp>
          <p:nvSpPr>
            <p:cNvPr id="78861" name="Rectangle 13"/>
            <p:cNvSpPr>
              <a:spLocks noChangeArrowheads="1"/>
            </p:cNvSpPr>
            <p:nvPr/>
          </p:nvSpPr>
          <p:spPr bwMode="auto">
            <a:xfrm>
              <a:off x="5160" y="1200"/>
              <a:ext cx="9031" cy="8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1" lang="en-US" altLang="zh-CN"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4.2.1</a:t>
              </a:r>
              <a:r>
                <a:rPr kumimoji="1" lang="zh-CN" altLang="zh-CN" sz="2800" b="1" i="0" u="none" strike="noStrike" kern="1200" cap="none" spc="0" normalizeH="0" baseline="0" noProof="0" smtClean="0">
                  <a:ln>
                    <a:noFill/>
                  </a:ln>
                  <a:solidFill>
                    <a:srgbClr val="0000CC"/>
                  </a:solidFill>
                  <a:effectLst/>
                  <a:uLnTx/>
                  <a:uFillTx/>
                  <a:latin typeface="微软雅黑" panose="020B0503020204020204" charset="-122"/>
                  <a:ea typeface="微软雅黑" panose="020B0503020204020204" charset="-122"/>
                  <a:cs typeface="微软雅黑" panose="020B0503020204020204" charset="-122"/>
                </a:rPr>
                <a:t> </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作业条件风险评价法</a:t>
              </a:r>
              <a:r>
                <a:rPr kumimoji="1" lang="en-US" altLang="zh-CN"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(LEC</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法</a:t>
              </a:r>
              <a:r>
                <a:rPr kumimoji="1" lang="en-US" altLang="zh-CN"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a:t>
              </a:r>
              <a:endParaRPr kumimoji="1" lang="en-US" altLang="zh-CN"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78862" name="Rectangle 14"/>
            <p:cNvSpPr>
              <a:spLocks noChangeArrowheads="1"/>
            </p:cNvSpPr>
            <p:nvPr/>
          </p:nvSpPr>
          <p:spPr bwMode="auto">
            <a:xfrm>
              <a:off x="3480" y="2640"/>
              <a:ext cx="12240" cy="67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用与系统危险性有关的三种因素指标值之积来评价系统人员伤亡危险的等级，这三种因素是：</a:t>
              </a:r>
              <a:endPar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Ｌ：作业活动发生事故的可能性大小；</a:t>
              </a:r>
              <a:endPar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Ｅ：人体暴露在危险环境中的频繁程度；</a:t>
              </a:r>
              <a:endPar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Ｃ：一旦发生事故会造成后果的严重程度。</a:t>
              </a:r>
              <a:endPar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Ｄ：危险性分值</a:t>
              </a:r>
              <a:endPar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a:p>
              <a:pPr marL="0" marR="0" lvl="0" indent="0" algn="l" defTabSz="914400" rtl="0" eaLnBrk="0" fontAlgn="base" latinLnBrk="0" hangingPunct="0">
                <a:lnSpc>
                  <a:spcPct val="140000"/>
                </a:lnSpc>
                <a:spcBef>
                  <a:spcPct val="0"/>
                </a:spcBef>
                <a:spcAft>
                  <a:spcPct val="0"/>
                </a:spcAft>
                <a:buClrTx/>
                <a:buSzTx/>
                <a:buFontTx/>
                <a:buNone/>
                <a:defRPr/>
              </a:pPr>
              <a:r>
                <a:rPr kumimoji="1" lang="zh-CN" altLang="en-US" sz="2800" b="1" i="0" u="none" strike="noStrike" kern="1200" cap="none" spc="0" normalizeH="0" baseline="0" noProof="0" smtClean="0">
                  <a:ln>
                    <a:noFill/>
                  </a:ln>
                  <a:solidFill>
                    <a:srgbClr val="0000CC"/>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    </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计算公式是：Ｄ＝Ｌ</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Ｅ</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sym typeface="微软雅黑" panose="020B0503020204020204" charset="-122"/>
                </a:rPr>
                <a:t></a:t>
              </a:r>
              <a:r>
                <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Ｃ</a:t>
              </a:r>
              <a:endParaRPr kumimoji="1" lang="zh-CN" altLang="en-US" sz="28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sp>
          <p:nvSpPr>
            <p:cNvPr id="26629" name="Line 15"/>
            <p:cNvSpPr/>
            <p:nvPr/>
          </p:nvSpPr>
          <p:spPr>
            <a:xfrm>
              <a:off x="5520" y="2160"/>
              <a:ext cx="8280" cy="0"/>
            </a:xfrm>
            <a:prstGeom prst="line">
              <a:avLst/>
            </a:prstGeom>
            <a:ln w="57150" cap="flat" cmpd="thinThick">
              <a:solidFill>
                <a:srgbClr val="FF3300"/>
              </a:solidFill>
              <a:prstDash val="solid"/>
              <a:round/>
              <a:headEnd type="none" w="med" len="med"/>
              <a:tailEnd type="none" w="med" len="med"/>
            </a:ln>
          </p:spPr>
        </p:sp>
      </p:gr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7649" name="Text Box 11"/>
          <p:cNvSpPr txBox="1"/>
          <p:nvPr/>
        </p:nvSpPr>
        <p:spPr>
          <a:xfrm>
            <a:off x="1905000" y="5105400"/>
            <a:ext cx="8534400" cy="460375"/>
          </a:xfrm>
          <a:prstGeom prst="rect">
            <a:avLst/>
          </a:prstGeom>
          <a:noFill/>
          <a:ln w="9525">
            <a:noFill/>
          </a:ln>
        </p:spPr>
        <p:txBody>
          <a:bodyPr anchor="t" anchorCtr="0">
            <a:spAutoFit/>
          </a:bodyPr>
          <a:p>
            <a:pPr marL="284480" indent="-284480" eaLnBrk="0" hangingPunct="0">
              <a:spcBef>
                <a:spcPct val="50000"/>
              </a:spcBef>
              <a:buChar char="•"/>
            </a:pPr>
            <a:endParaRPr lang="zh-CN" altLang="zh-CN" sz="2400" b="1" dirty="0">
              <a:solidFill>
                <a:srgbClr val="0000CC"/>
              </a:solidFill>
              <a:latin typeface="微软雅黑" panose="020B0503020204020204" charset="-122"/>
              <a:ea typeface="微软雅黑" panose="020B0503020204020204" charset="-122"/>
            </a:endParaRPr>
          </a:p>
        </p:txBody>
      </p:sp>
      <p:graphicFrame>
        <p:nvGraphicFramePr>
          <p:cNvPr id="27650" name="Object 13"/>
          <p:cNvGraphicFramePr>
            <a:graphicFrameLocks noChangeAspect="1"/>
          </p:cNvGraphicFramePr>
          <p:nvPr/>
        </p:nvGraphicFramePr>
        <p:xfrm>
          <a:off x="2062163" y="1066800"/>
          <a:ext cx="8072437" cy="5330825"/>
        </p:xfrm>
        <a:graphic>
          <a:graphicData uri="http://schemas.openxmlformats.org/presentationml/2006/ole">
            <mc:AlternateContent xmlns:mc="http://schemas.openxmlformats.org/markup-compatibility/2006">
              <mc:Choice xmlns:v="urn:schemas-microsoft-com:vml" Requires="v">
                <p:oleObj spid="_x0000_s3083" name="" r:id="rId1" imgW="3403600" imgH="2776220" progId="Word.Document.8">
                  <p:embed/>
                </p:oleObj>
              </mc:Choice>
              <mc:Fallback>
                <p:oleObj name="" r:id="rId1" imgW="3403600" imgH="2776220" progId="Word.Document.8">
                  <p:embed/>
                  <p:pic>
                    <p:nvPicPr>
                      <p:cNvPr id="0" name="图片 3082"/>
                      <p:cNvPicPr/>
                      <p:nvPr/>
                    </p:nvPicPr>
                    <p:blipFill>
                      <a:blip r:embed="rId2"/>
                      <a:stretch>
                        <a:fillRect/>
                      </a:stretch>
                    </p:blipFill>
                    <p:spPr>
                      <a:xfrm>
                        <a:off x="2062163" y="1066800"/>
                        <a:ext cx="8072437" cy="5330825"/>
                      </a:xfrm>
                      <a:prstGeom prst="rect">
                        <a:avLst/>
                      </a:prstGeom>
                      <a:noFill/>
                      <a:ln w="38100">
                        <a:noFill/>
                        <a:miter/>
                      </a:ln>
                    </p:spPr>
                  </p:pic>
                </p:oleObj>
              </mc:Fallback>
            </mc:AlternateContent>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73" name="Text Box 11"/>
          <p:cNvSpPr txBox="1"/>
          <p:nvPr/>
        </p:nvSpPr>
        <p:spPr>
          <a:xfrm>
            <a:off x="1905000" y="5105400"/>
            <a:ext cx="8534400" cy="460375"/>
          </a:xfrm>
          <a:prstGeom prst="rect">
            <a:avLst/>
          </a:prstGeom>
          <a:noFill/>
          <a:ln w="9525">
            <a:noFill/>
          </a:ln>
        </p:spPr>
        <p:txBody>
          <a:bodyPr anchor="t" anchorCtr="0">
            <a:spAutoFit/>
          </a:bodyPr>
          <a:p>
            <a:pPr marL="284480" indent="-284480" eaLnBrk="0" hangingPunct="0">
              <a:spcBef>
                <a:spcPct val="50000"/>
              </a:spcBef>
              <a:buChar char="•"/>
            </a:pPr>
            <a:endParaRPr lang="zh-CN" altLang="zh-CN" sz="2400" b="1" dirty="0">
              <a:solidFill>
                <a:srgbClr val="0000CC"/>
              </a:solidFill>
              <a:latin typeface="微软雅黑" panose="020B0503020204020204" charset="-122"/>
              <a:ea typeface="微软雅黑" panose="020B0503020204020204" charset="-122"/>
            </a:endParaRPr>
          </a:p>
        </p:txBody>
      </p:sp>
      <p:graphicFrame>
        <p:nvGraphicFramePr>
          <p:cNvPr id="28674" name="Object 13"/>
          <p:cNvGraphicFramePr>
            <a:graphicFrameLocks noChangeAspect="1"/>
          </p:cNvGraphicFramePr>
          <p:nvPr/>
        </p:nvGraphicFramePr>
        <p:xfrm>
          <a:off x="1911350" y="1368425"/>
          <a:ext cx="7994650" cy="4862513"/>
        </p:xfrm>
        <a:graphic>
          <a:graphicData uri="http://schemas.openxmlformats.org/presentationml/2006/ole">
            <mc:AlternateContent xmlns:mc="http://schemas.openxmlformats.org/markup-compatibility/2006">
              <mc:Choice xmlns:v="urn:schemas-microsoft-com:vml" Requires="v">
                <p:oleObj spid="_x0000_s3082" name="" r:id="rId1" imgW="4061460" imgH="2479040" progId="Word.Document.8">
                  <p:embed/>
                </p:oleObj>
              </mc:Choice>
              <mc:Fallback>
                <p:oleObj name="" r:id="rId1" imgW="4061460" imgH="2479040" progId="Word.Document.8">
                  <p:embed/>
                  <p:pic>
                    <p:nvPicPr>
                      <p:cNvPr id="0" name="图片 3081"/>
                      <p:cNvPicPr/>
                      <p:nvPr/>
                    </p:nvPicPr>
                    <p:blipFill>
                      <a:blip r:embed="rId2"/>
                      <a:stretch>
                        <a:fillRect/>
                      </a:stretch>
                    </p:blipFill>
                    <p:spPr>
                      <a:xfrm>
                        <a:off x="1911350" y="1368425"/>
                        <a:ext cx="7994650" cy="4862513"/>
                      </a:xfrm>
                      <a:prstGeom prst="rect">
                        <a:avLst/>
                      </a:prstGeom>
                      <a:noFill/>
                      <a:ln w="38100">
                        <a:noFill/>
                        <a:miter/>
                      </a:ln>
                    </p:spPr>
                  </p:pic>
                </p:oleObj>
              </mc:Fallback>
            </mc:AlternateContent>
          </a:graphicData>
        </a:graphic>
      </p:graphicFrame>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7" name="Text Box 11"/>
          <p:cNvSpPr txBox="1"/>
          <p:nvPr/>
        </p:nvSpPr>
        <p:spPr>
          <a:xfrm>
            <a:off x="1905000" y="5105400"/>
            <a:ext cx="8534400" cy="460375"/>
          </a:xfrm>
          <a:prstGeom prst="rect">
            <a:avLst/>
          </a:prstGeom>
          <a:noFill/>
          <a:ln w="9525">
            <a:noFill/>
          </a:ln>
        </p:spPr>
        <p:txBody>
          <a:bodyPr anchor="t" anchorCtr="0">
            <a:spAutoFit/>
          </a:bodyPr>
          <a:p>
            <a:pPr marL="284480" indent="-284480" eaLnBrk="0" hangingPunct="0">
              <a:spcBef>
                <a:spcPct val="50000"/>
              </a:spcBef>
              <a:buChar char="•"/>
            </a:pPr>
            <a:endParaRPr lang="zh-CN" altLang="zh-CN" sz="2400" b="1" dirty="0">
              <a:solidFill>
                <a:srgbClr val="0000CC"/>
              </a:solidFill>
              <a:latin typeface="微软雅黑" panose="020B0503020204020204" charset="-122"/>
              <a:ea typeface="微软雅黑" panose="020B0503020204020204" charset="-122"/>
            </a:endParaRPr>
          </a:p>
        </p:txBody>
      </p:sp>
      <p:graphicFrame>
        <p:nvGraphicFramePr>
          <p:cNvPr id="29698" name="Object 13"/>
          <p:cNvGraphicFramePr>
            <a:graphicFrameLocks noChangeAspect="1"/>
          </p:cNvGraphicFramePr>
          <p:nvPr/>
        </p:nvGraphicFramePr>
        <p:xfrm>
          <a:off x="2133600" y="990600"/>
          <a:ext cx="7451725" cy="5135563"/>
        </p:xfrm>
        <a:graphic>
          <a:graphicData uri="http://schemas.openxmlformats.org/presentationml/2006/ole">
            <mc:AlternateContent xmlns:mc="http://schemas.openxmlformats.org/markup-compatibility/2006">
              <mc:Choice xmlns:v="urn:schemas-microsoft-com:vml" Requires="v">
                <p:oleObj spid="_x0000_s3081" name="" r:id="rId1" imgW="7461250" imgH="5137150" progId="Word.Document.8">
                  <p:embed/>
                </p:oleObj>
              </mc:Choice>
              <mc:Fallback>
                <p:oleObj name="" r:id="rId1" imgW="7461250" imgH="5137150" progId="Word.Document.8">
                  <p:embed/>
                  <p:pic>
                    <p:nvPicPr>
                      <p:cNvPr id="0" name="图片 3080"/>
                      <p:cNvPicPr/>
                      <p:nvPr/>
                    </p:nvPicPr>
                    <p:blipFill>
                      <a:blip r:embed="rId2"/>
                      <a:stretch>
                        <a:fillRect/>
                      </a:stretch>
                    </p:blipFill>
                    <p:spPr>
                      <a:xfrm>
                        <a:off x="2133600" y="990600"/>
                        <a:ext cx="7451725" cy="5135563"/>
                      </a:xfrm>
                      <a:prstGeom prst="rect">
                        <a:avLst/>
                      </a:prstGeom>
                      <a:noFill/>
                      <a:ln w="38100">
                        <a:noFill/>
                        <a:miter/>
                      </a:ln>
                    </p:spPr>
                  </p:pic>
                </p:oleObj>
              </mc:Fallback>
            </mc:AlternateContent>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21" name="Text Box 11"/>
          <p:cNvSpPr txBox="1"/>
          <p:nvPr/>
        </p:nvSpPr>
        <p:spPr>
          <a:xfrm>
            <a:off x="1905000" y="5105400"/>
            <a:ext cx="8534400" cy="460375"/>
          </a:xfrm>
          <a:prstGeom prst="rect">
            <a:avLst/>
          </a:prstGeom>
          <a:noFill/>
          <a:ln w="9525">
            <a:noFill/>
          </a:ln>
        </p:spPr>
        <p:txBody>
          <a:bodyPr anchor="t" anchorCtr="0">
            <a:spAutoFit/>
          </a:bodyPr>
          <a:p>
            <a:pPr marL="284480" indent="-284480" eaLnBrk="0" hangingPunct="0">
              <a:spcBef>
                <a:spcPct val="50000"/>
              </a:spcBef>
              <a:buChar char="•"/>
            </a:pPr>
            <a:endParaRPr lang="zh-CN" altLang="zh-CN" sz="2400" b="1" dirty="0">
              <a:solidFill>
                <a:srgbClr val="0000CC"/>
              </a:solidFill>
              <a:latin typeface="微软雅黑" panose="020B0503020204020204" charset="-122"/>
              <a:ea typeface="微软雅黑" panose="020B0503020204020204" charset="-122"/>
            </a:endParaRPr>
          </a:p>
        </p:txBody>
      </p:sp>
      <p:graphicFrame>
        <p:nvGraphicFramePr>
          <p:cNvPr id="30722" name="Object 13"/>
          <p:cNvGraphicFramePr>
            <a:graphicFrameLocks noChangeAspect="1"/>
          </p:cNvGraphicFramePr>
          <p:nvPr/>
        </p:nvGraphicFramePr>
        <p:xfrm>
          <a:off x="1828800" y="1295400"/>
          <a:ext cx="8610600" cy="4506913"/>
        </p:xfrm>
        <a:graphic>
          <a:graphicData uri="http://schemas.openxmlformats.org/presentationml/2006/ole">
            <mc:AlternateContent xmlns:mc="http://schemas.openxmlformats.org/markup-compatibility/2006">
              <mc:Choice xmlns:v="urn:schemas-microsoft-com:vml" Requires="v">
                <p:oleObj spid="_x0000_s3080" name="" r:id="rId1" imgW="3395345" imgH="1779905" progId="Word.Document.8">
                  <p:embed/>
                </p:oleObj>
              </mc:Choice>
              <mc:Fallback>
                <p:oleObj name="" r:id="rId1" imgW="3395345" imgH="1779905" progId="Word.Document.8">
                  <p:embed/>
                  <p:pic>
                    <p:nvPicPr>
                      <p:cNvPr id="0" name="图片 3079"/>
                      <p:cNvPicPr/>
                      <p:nvPr/>
                    </p:nvPicPr>
                    <p:blipFill>
                      <a:blip r:embed="rId2"/>
                      <a:stretch>
                        <a:fillRect/>
                      </a:stretch>
                    </p:blipFill>
                    <p:spPr>
                      <a:xfrm>
                        <a:off x="1828800" y="1295400"/>
                        <a:ext cx="8610600" cy="4506913"/>
                      </a:xfrm>
                      <a:prstGeom prst="rect">
                        <a:avLst/>
                      </a:prstGeom>
                      <a:noFill/>
                      <a:ln w="38100">
                        <a:noFill/>
                        <a:miter/>
                      </a:ln>
                    </p:spPr>
                  </p:pic>
                </p:oleObj>
              </mc:Fallback>
            </mc:AlternateContent>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1745" name="Text Box 12"/>
          <p:cNvSpPr txBox="1"/>
          <p:nvPr/>
        </p:nvSpPr>
        <p:spPr>
          <a:xfrm>
            <a:off x="2743200" y="2209800"/>
            <a:ext cx="4876800" cy="460375"/>
          </a:xfrm>
          <a:prstGeom prst="rect">
            <a:avLst/>
          </a:prstGeom>
          <a:noFill/>
          <a:ln w="9525">
            <a:noFill/>
          </a:ln>
        </p:spPr>
        <p:txBody>
          <a:bodyPr anchor="t" anchorCtr="0">
            <a:spAutoFit/>
          </a:bodyPr>
          <a:p>
            <a:pPr>
              <a:spcBef>
                <a:spcPct val="50000"/>
              </a:spcBef>
            </a:pPr>
            <a:endParaRPr lang="zh-CN" altLang="zh-CN" sz="2400" dirty="0">
              <a:latin typeface="微软雅黑" panose="020B0503020204020204" charset="-122"/>
              <a:ea typeface="微软雅黑" panose="020B0503020204020204" charset="-122"/>
            </a:endParaRPr>
          </a:p>
        </p:txBody>
      </p:sp>
      <p:sp>
        <p:nvSpPr>
          <p:cNvPr id="31746" name="Rectangle 13"/>
          <p:cNvSpPr/>
          <p:nvPr/>
        </p:nvSpPr>
        <p:spPr>
          <a:xfrm>
            <a:off x="1905000" y="1676400"/>
            <a:ext cx="8382000" cy="4495800"/>
          </a:xfrm>
          <a:prstGeom prst="rect">
            <a:avLst/>
          </a:prstGeom>
          <a:solidFill>
            <a:srgbClr val="FFFFFF"/>
          </a:solidFill>
          <a:ln w="9525">
            <a:noFill/>
          </a:ln>
        </p:spPr>
        <p:txBody>
          <a:bodyPr lIns="92075" tIns="46038" rIns="92075" bIns="46038" anchor="t" anchorCtr="0"/>
          <a:p>
            <a:pPr algn="just">
              <a:spcBef>
                <a:spcPct val="20000"/>
              </a:spcBef>
            </a:pPr>
            <a:r>
              <a:rPr lang="en-US" altLang="zh-CN" sz="2000" b="1" dirty="0">
                <a:solidFill>
                  <a:srgbClr val="0000CC"/>
                </a:solidFill>
                <a:latin typeface="微软雅黑" panose="020B0503020204020204" charset="-122"/>
                <a:ea typeface="微软雅黑" panose="020B0503020204020204" charset="-122"/>
              </a:rPr>
              <a:t>     </a:t>
            </a:r>
            <a:endParaRPr lang="en-US" altLang="zh-CN" sz="3200" b="1" dirty="0">
              <a:solidFill>
                <a:srgbClr val="0000CC"/>
              </a:solidFill>
              <a:latin typeface="微软雅黑" panose="020B0503020204020204" charset="-122"/>
              <a:ea typeface="微软雅黑" panose="020B0503020204020204" charset="-122"/>
            </a:endParaRPr>
          </a:p>
        </p:txBody>
      </p:sp>
      <p:sp>
        <p:nvSpPr>
          <p:cNvPr id="83982" name="Rectangle 14"/>
          <p:cNvSpPr>
            <a:spLocks noChangeArrowheads="1"/>
          </p:cNvSpPr>
          <p:nvPr/>
        </p:nvSpPr>
        <p:spPr bwMode="auto">
          <a:xfrm>
            <a:off x="3581400" y="762000"/>
            <a:ext cx="419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LEC</a:t>
            </a:r>
            <a:r>
              <a:rPr kumimoji="1" lang="zh-CN" altLang="en-US"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法举例</a:t>
            </a:r>
            <a:r>
              <a:rPr kumimoji="1" lang="en-US" altLang="zh-CN"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1</a:t>
            </a:r>
            <a:endParaRPr kumimoji="1" lang="en-US" altLang="zh-CN"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graphicFrame>
        <p:nvGraphicFramePr>
          <p:cNvPr id="84054" name="Group 86"/>
          <p:cNvGraphicFramePr>
            <a:graphicFrameLocks noGrp="1"/>
          </p:cNvGraphicFramePr>
          <p:nvPr/>
        </p:nvGraphicFramePr>
        <p:xfrm>
          <a:off x="1981200" y="1600200"/>
          <a:ext cx="8382000" cy="4237038"/>
        </p:xfrm>
        <a:graphic>
          <a:graphicData uri="http://schemas.openxmlformats.org/drawingml/2006/table">
            <a:tbl>
              <a:tblPr/>
              <a:tblGrid>
                <a:gridCol w="932180"/>
                <a:gridCol w="930275"/>
                <a:gridCol w="931545"/>
                <a:gridCol w="932180"/>
                <a:gridCol w="930275"/>
                <a:gridCol w="931545"/>
                <a:gridCol w="932180"/>
                <a:gridCol w="947420"/>
                <a:gridCol w="914400"/>
              </a:tblGrid>
              <a:tr h="8128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作业活动</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危险因素</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可能事故</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L</a:t>
                      </a: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E</a:t>
                      </a: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C</a:t>
                      </a: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1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D</a:t>
                      </a: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是否可承受</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是否重大</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火车驶入隧道</a:t>
                      </a:r>
                      <a:endPar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司机与现场联系不好</a:t>
                      </a:r>
                      <a:endPar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碰撞伤人</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3</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6</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1</a:t>
                      </a:r>
                      <a:endParaRPr kumimoji="0" lang="en-US" altLang="zh-CN" sz="24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18</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是</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否</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800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电磁吊车吊装钢轨</a:t>
                      </a:r>
                      <a:endPar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掉电</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伤人</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6</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6</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7</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252</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p>
                      <a:pPr marL="0" marR="0" lvl="0" indent="0" algn="l" defTabSz="914400" rtl="0" eaLnBrk="1" fontAlgn="base" latinLnBrk="0" hangingPunct="1">
                        <a:lnSpc>
                          <a:spcPct val="100000"/>
                        </a:lnSpc>
                        <a:spcBef>
                          <a:spcPct val="20000"/>
                        </a:spcBef>
                        <a:spcAft>
                          <a:spcPct val="0"/>
                        </a:spcAft>
                        <a:buClrTx/>
                        <a:buSzTx/>
                        <a:buFontTx/>
                        <a:buNone/>
                      </a:pP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否</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是</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铁丝捆绑</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铁丝舞动</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伤人</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3</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6</a:t>
                      </a: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endPar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1</a:t>
                      </a:r>
                      <a:endPar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18</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是</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否</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15925">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撬棍紧固铁丝</a:t>
                      </a:r>
                      <a:endParaRPr kumimoji="0" lang="zh-CN" altLang="en-US" sz="18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身体失衡</a:t>
                      </a:r>
                      <a:endParaRPr kumimoji="0" lang="zh-CN" altLang="en-US" sz="20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摔伤</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6</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6</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rPr>
                        <a:t>  </a:t>
                      </a: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3</a:t>
                      </a:r>
                      <a:endParaRPr kumimoji="0" lang="en-US"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108</a:t>
                      </a:r>
                      <a:endPar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否</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r>
                        <a:rPr kumimoji="0" lang="en-US" altLang="zh-CN"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否</a:t>
                      </a:r>
                      <a:endParaRPr kumimoji="0" lang="zh-CN" altLang="en-US" sz="2400" b="1" i="0" u="none" strike="noStrike" cap="none" normalizeH="0" baseline="0" smtClean="0">
                        <a:ln>
                          <a:noFill/>
                        </a:ln>
                        <a:solidFill>
                          <a:schemeClr val="tx1"/>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2769" name="组合 1"/>
          <p:cNvGrpSpPr/>
          <p:nvPr/>
        </p:nvGrpSpPr>
        <p:grpSpPr>
          <a:xfrm>
            <a:off x="1663700" y="711200"/>
            <a:ext cx="9690100" cy="4941888"/>
            <a:chOff x="3120" y="600"/>
            <a:chExt cx="12720" cy="7783"/>
          </a:xfrm>
        </p:grpSpPr>
        <p:sp>
          <p:nvSpPr>
            <p:cNvPr id="32770" name="Text Box 2"/>
            <p:cNvSpPr txBox="1"/>
            <p:nvPr/>
          </p:nvSpPr>
          <p:spPr>
            <a:xfrm>
              <a:off x="3120" y="1440"/>
              <a:ext cx="12720" cy="6943"/>
            </a:xfrm>
            <a:prstGeom prst="rect">
              <a:avLst/>
            </a:prstGeom>
            <a:noFill/>
            <a:ln w="9525">
              <a:noFill/>
            </a:ln>
          </p:spPr>
          <p:txBody>
            <a:bodyPr anchor="t" anchorCtr="0">
              <a:spAutoFit/>
            </a:bodyPr>
            <a:p>
              <a:pPr>
                <a:lnSpc>
                  <a:spcPct val="120000"/>
                </a:lnSpc>
              </a:pPr>
              <a:r>
                <a:rPr lang="zh-CN" altLang="en-US" b="1" dirty="0">
                  <a:latin typeface="微软雅黑" panose="020B0503020204020204" charset="-122"/>
                  <a:ea typeface="微软雅黑" panose="020B0503020204020204" charset="-122"/>
                </a:rPr>
                <a:t>例如，某涤纶化纤厂在生产短丝过程中有一道组件清洗工序，为了评价这一操作条件的风险度，确定每种因素的分数值为：</a:t>
              </a:r>
              <a:endParaRPr lang="zh-CN" altLang="en-US" b="1" dirty="0">
                <a:latin typeface="微软雅黑" panose="020B0503020204020204" charset="-122"/>
                <a:ea typeface="微软雅黑" panose="020B0503020204020204" charset="-122"/>
              </a:endParaRPr>
            </a:p>
            <a:p>
              <a:pPr>
                <a:lnSpc>
                  <a:spcPct val="120000"/>
                </a:lnSpc>
              </a:pPr>
              <a:r>
                <a:rPr lang="zh-CN" altLang="en-US" b="1" dirty="0">
                  <a:latin typeface="微软雅黑" panose="020B0503020204020204" charset="-122"/>
                  <a:ea typeface="微软雅黑" panose="020B0503020204020204" charset="-122"/>
                </a:rPr>
                <a:t>     事故发生的可能性（Ｌ）：组件清洗 所使用的三甘醇，属四级可燃液体，如加热至沸点时，其蒸汽爆炸极限范围为</a:t>
              </a:r>
              <a:r>
                <a:rPr lang="en-US" altLang="zh-CN" b="1" dirty="0">
                  <a:latin typeface="微软雅黑" panose="020B0503020204020204" charset="-122"/>
                  <a:ea typeface="微软雅黑" panose="020B0503020204020204" charset="-122"/>
                </a:rPr>
                <a:t>0.9</a:t>
              </a:r>
              <a:r>
                <a:rPr lang="zh-CN" altLang="en-US" b="1" dirty="0">
                  <a:latin typeface="微软雅黑" panose="020B0503020204020204" charset="-122"/>
                  <a:ea typeface="微软雅黑" panose="020B0503020204020204" charset="-122"/>
                </a:rPr>
                <a:t>－</a:t>
              </a:r>
              <a:r>
                <a:rPr lang="en-US" altLang="zh-CN" b="1" dirty="0">
                  <a:latin typeface="微软雅黑" panose="020B0503020204020204" charset="-122"/>
                  <a:ea typeface="微软雅黑" panose="020B0503020204020204" charset="-122"/>
                </a:rPr>
                <a:t>9.2</a:t>
              </a:r>
              <a:r>
                <a:rPr lang="zh-CN" altLang="en-US" b="1" dirty="0">
                  <a:latin typeface="微软雅黑" panose="020B0503020204020204" charset="-122"/>
                  <a:ea typeface="微软雅黑" panose="020B0503020204020204" charset="-122"/>
                </a:rPr>
                <a:t>％，属一级可燃蒸汽。而组件清洗 时，需将三甘醇加热后使用，致使三甘醇蒸汽容易扩散的空间，如室内通风设备不良，具有一定的潜在风险，属“可能，但不经常”，其分数值Ｌ＝</a:t>
              </a:r>
              <a:r>
                <a:rPr lang="en-US" altLang="zh-CN" b="1" dirty="0">
                  <a:latin typeface="微软雅黑" panose="020B0503020204020204" charset="-122"/>
                  <a:ea typeface="微软雅黑" panose="020B0503020204020204" charset="-122"/>
                </a:rPr>
                <a:t>3</a:t>
              </a:r>
              <a:r>
                <a:rPr lang="zh-CN" altLang="en-US" b="1" dirty="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a:lnSpc>
                  <a:spcPct val="120000"/>
                </a:lnSpc>
              </a:pPr>
              <a:r>
                <a:rPr lang="zh-CN" altLang="en-US" b="1" dirty="0">
                  <a:latin typeface="微软雅黑" panose="020B0503020204020204" charset="-122"/>
                  <a:ea typeface="微软雅黑" panose="020B0503020204020204" charset="-122"/>
                </a:rPr>
                <a:t>     暴露于风险环境的频繁程度（Ｅ）：清洗人员每天在此环境中工作，取</a:t>
              </a:r>
              <a:r>
                <a:rPr lang="en-US" altLang="zh-CN" b="1" dirty="0">
                  <a:latin typeface="微软雅黑" panose="020B0503020204020204" charset="-122"/>
                  <a:ea typeface="微软雅黑" panose="020B0503020204020204" charset="-122"/>
                </a:rPr>
                <a:t>E</a:t>
              </a:r>
              <a:r>
                <a:rPr lang="zh-CN" altLang="en-US" b="1" dirty="0">
                  <a:latin typeface="微软雅黑" panose="020B0503020204020204" charset="-122"/>
                  <a:ea typeface="微软雅黑" panose="020B0503020204020204" charset="-122"/>
                </a:rPr>
                <a:t>＝</a:t>
              </a:r>
              <a:r>
                <a:rPr lang="en-US" altLang="zh-CN" b="1" dirty="0">
                  <a:latin typeface="微软雅黑" panose="020B0503020204020204" charset="-122"/>
                  <a:ea typeface="微软雅黑" panose="020B0503020204020204" charset="-122"/>
                </a:rPr>
                <a:t>6</a:t>
              </a:r>
              <a:r>
                <a:rPr lang="zh-CN" altLang="en-US" b="1" dirty="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a:lnSpc>
                  <a:spcPct val="120000"/>
                </a:lnSpc>
              </a:pPr>
              <a:r>
                <a:rPr lang="zh-CN" altLang="en-US" b="1" dirty="0">
                  <a:latin typeface="微软雅黑" panose="020B0503020204020204" charset="-122"/>
                  <a:ea typeface="微软雅黑" panose="020B0503020204020204" charset="-122"/>
                </a:rPr>
                <a:t>     发生事故产生的后果（Ｃ）：如果发生燃烧爆炸事故，后果将是非常严重的，可能造成人员的伤亡，取Ｃ＝</a:t>
              </a:r>
              <a:r>
                <a:rPr lang="en-US" altLang="zh-CN" b="1" dirty="0">
                  <a:latin typeface="微软雅黑" panose="020B0503020204020204" charset="-122"/>
                  <a:ea typeface="微软雅黑" panose="020B0503020204020204" charset="-122"/>
                </a:rPr>
                <a:t>15</a:t>
              </a:r>
              <a:r>
                <a:rPr lang="zh-CN" altLang="en-US" b="1" dirty="0">
                  <a:latin typeface="微软雅黑" panose="020B0503020204020204" charset="-122"/>
                  <a:ea typeface="微软雅黑" panose="020B0503020204020204" charset="-122"/>
                </a:rPr>
                <a:t>。</a:t>
              </a:r>
              <a:endParaRPr lang="zh-CN" altLang="en-US" b="1" dirty="0">
                <a:latin typeface="微软雅黑" panose="020B0503020204020204" charset="-122"/>
                <a:ea typeface="微软雅黑" panose="020B0503020204020204" charset="-122"/>
              </a:endParaRPr>
            </a:p>
            <a:p>
              <a:pPr>
                <a:lnSpc>
                  <a:spcPct val="120000"/>
                </a:lnSpc>
              </a:pPr>
              <a:r>
                <a:rPr lang="zh-CN" altLang="en-US" b="1" dirty="0">
                  <a:latin typeface="微软雅黑" panose="020B0503020204020204" charset="-122"/>
                  <a:ea typeface="微软雅黑" panose="020B0503020204020204" charset="-122"/>
                </a:rPr>
                <a:t>	Ｄ＝ＬＥＣ</a:t>
              </a:r>
              <a:endParaRPr lang="zh-CN" altLang="en-US" b="1" dirty="0">
                <a:latin typeface="微软雅黑" panose="020B0503020204020204" charset="-122"/>
                <a:ea typeface="微软雅黑" panose="020B0503020204020204" charset="-122"/>
              </a:endParaRPr>
            </a:p>
            <a:p>
              <a:pPr>
                <a:lnSpc>
                  <a:spcPct val="120000"/>
                </a:lnSpc>
              </a:pPr>
              <a:r>
                <a:rPr lang="zh-CN" altLang="en-US" b="1" dirty="0">
                  <a:latin typeface="微软雅黑" panose="020B0503020204020204" charset="-122"/>
                  <a:ea typeface="微软雅黑" panose="020B0503020204020204" charset="-122"/>
                </a:rPr>
                <a:t>	  ＝</a:t>
              </a:r>
              <a:r>
                <a:rPr lang="en-US" altLang="zh-CN" b="1" dirty="0">
                  <a:latin typeface="微软雅黑" panose="020B0503020204020204" charset="-122"/>
                  <a:ea typeface="微软雅黑" panose="020B0503020204020204" charset="-122"/>
                </a:rPr>
                <a:t>3×6×15</a:t>
              </a:r>
              <a:endParaRPr lang="en-US" altLang="zh-CN" b="1" dirty="0">
                <a:latin typeface="微软雅黑" panose="020B0503020204020204" charset="-122"/>
                <a:ea typeface="微软雅黑" panose="020B0503020204020204" charset="-122"/>
              </a:endParaRPr>
            </a:p>
            <a:p>
              <a:pPr>
                <a:lnSpc>
                  <a:spcPct val="120000"/>
                </a:lnSpc>
              </a:pPr>
              <a:r>
                <a:rPr lang="en-US" altLang="zh-CN" b="1" dirty="0">
                  <a:latin typeface="微软雅黑" panose="020B0503020204020204" charset="-122"/>
                  <a:ea typeface="微软雅黑" panose="020B0503020204020204" charset="-122"/>
                </a:rPr>
                <a:t>	  </a:t>
              </a:r>
              <a:r>
                <a:rPr lang="zh-CN" altLang="en-US" b="1" dirty="0">
                  <a:latin typeface="微软雅黑" panose="020B0503020204020204" charset="-122"/>
                  <a:ea typeface="微软雅黑" panose="020B0503020204020204" charset="-122"/>
                </a:rPr>
                <a:t>＝</a:t>
              </a:r>
              <a:r>
                <a:rPr lang="en-US" altLang="zh-CN" b="1" dirty="0">
                  <a:latin typeface="微软雅黑" panose="020B0503020204020204" charset="-122"/>
                  <a:ea typeface="微软雅黑" panose="020B0503020204020204" charset="-122"/>
                </a:rPr>
                <a:t>270</a:t>
              </a:r>
              <a:endParaRPr lang="en-US" altLang="zh-CN" b="1" dirty="0">
                <a:latin typeface="微软雅黑" panose="020B0503020204020204" charset="-122"/>
                <a:ea typeface="微软雅黑" panose="020B0503020204020204" charset="-122"/>
              </a:endParaRPr>
            </a:p>
            <a:p>
              <a:pPr>
                <a:lnSpc>
                  <a:spcPct val="120000"/>
                </a:lnSpc>
              </a:pPr>
              <a:r>
                <a:rPr lang="en-US" altLang="zh-CN" b="1" dirty="0">
                  <a:latin typeface="微软雅黑" panose="020B0503020204020204" charset="-122"/>
                  <a:ea typeface="微软雅黑" panose="020B0503020204020204" charset="-122"/>
                </a:rPr>
                <a:t>   270</a:t>
              </a:r>
              <a:r>
                <a:rPr lang="zh-CN" altLang="en-US" b="1" dirty="0">
                  <a:latin typeface="微软雅黑" panose="020B0503020204020204" charset="-122"/>
                  <a:ea typeface="微软雅黑" panose="020B0503020204020204" charset="-122"/>
                </a:rPr>
                <a:t>处于</a:t>
              </a:r>
              <a:r>
                <a:rPr lang="en-US" altLang="zh-CN" b="1" dirty="0">
                  <a:latin typeface="微软雅黑" panose="020B0503020204020204" charset="-122"/>
                  <a:ea typeface="微软雅黑" panose="020B0503020204020204" charset="-122"/>
                </a:rPr>
                <a:t>160</a:t>
              </a:r>
              <a:r>
                <a:rPr lang="zh-CN" altLang="en-US" b="1" dirty="0">
                  <a:latin typeface="微软雅黑" panose="020B0503020204020204" charset="-122"/>
                  <a:ea typeface="微软雅黑" panose="020B0503020204020204" charset="-122"/>
                </a:rPr>
                <a:t>－</a:t>
              </a:r>
              <a:r>
                <a:rPr lang="en-US" altLang="zh-CN" b="1" dirty="0">
                  <a:latin typeface="微软雅黑" panose="020B0503020204020204" charset="-122"/>
                  <a:ea typeface="微软雅黑" panose="020B0503020204020204" charset="-122"/>
                </a:rPr>
                <a:t>320</a:t>
              </a:r>
              <a:r>
                <a:rPr lang="zh-CN" altLang="en-US" b="1" dirty="0">
                  <a:latin typeface="微软雅黑" panose="020B0503020204020204" charset="-122"/>
                  <a:ea typeface="微软雅黑" panose="020B0503020204020204" charset="-122"/>
                </a:rPr>
                <a:t>之间，风险等级属＂高度风险、需立即整改＂的范畴。</a:t>
              </a:r>
              <a:endParaRPr lang="zh-CN" altLang="en-US" b="1" dirty="0">
                <a:latin typeface="微软雅黑" panose="020B0503020204020204" charset="-122"/>
                <a:ea typeface="微软雅黑" panose="020B0503020204020204" charset="-122"/>
              </a:endParaRPr>
            </a:p>
          </p:txBody>
        </p:sp>
        <p:sp>
          <p:nvSpPr>
            <p:cNvPr id="89091" name="Rectangle 3"/>
            <p:cNvSpPr>
              <a:spLocks noChangeArrowheads="1"/>
            </p:cNvSpPr>
            <p:nvPr/>
          </p:nvSpPr>
          <p:spPr bwMode="auto">
            <a:xfrm>
              <a:off x="5520" y="600"/>
              <a:ext cx="6600" cy="9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defRPr/>
              </a:pPr>
              <a:r>
                <a:rPr kumimoji="1" lang="en-US" altLang="zh-CN"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LEC</a:t>
              </a:r>
              <a:r>
                <a:rPr kumimoji="1" lang="zh-CN" altLang="en-US"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法举例</a:t>
              </a:r>
              <a:r>
                <a:rPr kumimoji="1" lang="en-US" altLang="zh-CN"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rPr>
                <a:t>2</a:t>
              </a:r>
              <a:endParaRPr kumimoji="1" lang="en-US" altLang="zh-CN" sz="3200" b="1" i="0" u="none" strike="noStrike" kern="1200" cap="none" spc="0" normalizeH="0" baseline="0" noProof="0" smtClean="0">
                <a:ln>
                  <a:noFill/>
                </a:ln>
                <a:solidFill>
                  <a:srgbClr val="FF3300"/>
                </a:solidFill>
                <a:effectLst>
                  <a:outerShdw blurRad="38100" dist="38100" dir="2700000" algn="tl">
                    <a:srgbClr val="C0C0C0"/>
                  </a:outerShdw>
                </a:effectLst>
                <a:uLnTx/>
                <a:uFillTx/>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3" name="Rectangle 12"/>
          <p:cNvSpPr/>
          <p:nvPr/>
        </p:nvSpPr>
        <p:spPr>
          <a:xfrm flipV="1">
            <a:off x="7086600" y="609600"/>
            <a:ext cx="1066800" cy="76200"/>
          </a:xfrm>
          <a:prstGeom prst="rect">
            <a:avLst/>
          </a:prstGeom>
          <a:solidFill>
            <a:schemeClr val="bg1"/>
          </a:solidFill>
          <a:ln w="9525">
            <a:noFill/>
          </a:ln>
        </p:spPr>
        <p:txBody>
          <a:bodyPr rot="10800000" lIns="92075" tIns="46038" rIns="92075" bIns="46038" anchor="t" anchorCtr="0"/>
          <a:p>
            <a:pPr marL="342900" indent="-342900">
              <a:spcBef>
                <a:spcPct val="20000"/>
              </a:spcBef>
            </a:pPr>
            <a:endParaRPr lang="zh-TW" altLang="en-US" sz="2400" b="1" dirty="0">
              <a:solidFill>
                <a:srgbClr val="0000CC"/>
              </a:solidFill>
              <a:latin typeface="微软雅黑" panose="020B0503020204020204" charset="-122"/>
              <a:ea typeface="微软雅黑" panose="020B0503020204020204" charset="-122"/>
            </a:endParaRPr>
          </a:p>
        </p:txBody>
      </p:sp>
      <p:sp>
        <p:nvSpPr>
          <p:cNvPr id="33794" name="Text Box 14"/>
          <p:cNvSpPr txBox="1"/>
          <p:nvPr/>
        </p:nvSpPr>
        <p:spPr>
          <a:xfrm>
            <a:off x="4495800" y="5638800"/>
            <a:ext cx="838200" cy="460375"/>
          </a:xfrm>
          <a:prstGeom prst="rect">
            <a:avLst/>
          </a:prstGeom>
          <a:noFill/>
          <a:ln w="9525">
            <a:noFill/>
          </a:ln>
        </p:spPr>
        <p:txBody>
          <a:bodyPr anchor="t" anchorCtr="0">
            <a:spAutoFit/>
          </a:bodyPr>
          <a:p>
            <a:pPr>
              <a:spcBef>
                <a:spcPct val="50000"/>
              </a:spcBef>
            </a:pPr>
            <a:endParaRPr lang="zh-CN" altLang="zh-CN" sz="2400" b="1" dirty="0">
              <a:solidFill>
                <a:srgbClr val="0000CC"/>
              </a:solidFill>
              <a:latin typeface="微软雅黑" panose="020B0503020204020204" charset="-122"/>
              <a:ea typeface="微软雅黑" panose="020B0503020204020204" charset="-122"/>
            </a:endParaRPr>
          </a:p>
        </p:txBody>
      </p:sp>
      <p:sp>
        <p:nvSpPr>
          <p:cNvPr id="85007" name="Text Box 15"/>
          <p:cNvSpPr txBox="1">
            <a:spLocks noChangeArrowheads="1"/>
          </p:cNvSpPr>
          <p:nvPr/>
        </p:nvSpPr>
        <p:spPr bwMode="auto">
          <a:xfrm>
            <a:off x="2362200" y="914400"/>
            <a:ext cx="52578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eaLnBrk="0" hangingPunct="0">
              <a:spcBef>
                <a:spcPct val="50000"/>
              </a:spcBef>
              <a:buClrTx/>
              <a:buSzTx/>
              <a:buFontTx/>
              <a:buNone/>
              <a:defRPr/>
            </a:pPr>
            <a:r>
              <a:rPr kumimoji="1" lang="zh-CN" altLang="en-US" sz="32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注意事项：</a:t>
            </a:r>
            <a:endParaRPr kumimoji="1" lang="zh-CN" altLang="en-US" sz="3200" b="1" kern="1200" cap="none" spc="0" normalizeH="0" baseline="0" noProof="0" smtClean="0">
              <a:solidFill>
                <a:srgbClr val="FF33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85008" name="Text Box 16"/>
          <p:cNvSpPr txBox="1">
            <a:spLocks noChangeArrowheads="1"/>
          </p:cNvSpPr>
          <p:nvPr/>
        </p:nvSpPr>
        <p:spPr bwMode="auto">
          <a:xfrm>
            <a:off x="673100" y="1981200"/>
            <a:ext cx="11061700" cy="304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R="0" defTabSz="914400" eaLnBrk="0" hangingPunct="0">
              <a:lnSpc>
                <a:spcPct val="150000"/>
              </a:lnSpc>
              <a:spcBef>
                <a:spcPct val="50000"/>
              </a:spcBef>
              <a:buClrTx/>
              <a:buSzTx/>
              <a:buFontTx/>
              <a:buNone/>
              <a:defRPr/>
            </a:pPr>
            <a:r>
              <a:rPr kumimoji="1" lang="en-US" altLang="zh-CN" sz="28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    </a:t>
            </a:r>
            <a:r>
              <a:rPr kumimoji="1" lang="zh-CN" altLang="en-US"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每种评价方法都有局限性，作业条件风险评价法也不例外。因为它是针对保护员工作业时的安全而设计的方法，所以在评价职业病时，</a:t>
            </a:r>
            <a:r>
              <a:rPr kumimoji="1" lang="en-US" altLang="zh-CN"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C</a:t>
            </a:r>
            <a:r>
              <a:rPr kumimoji="1" lang="zh-CN" altLang="en-US"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不容易赋值；在评价重大经济损失时；</a:t>
            </a:r>
            <a:r>
              <a:rPr kumimoji="1" lang="en-US" altLang="zh-CN"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E</a:t>
            </a:r>
            <a:r>
              <a:rPr kumimoji="1" lang="zh-CN" altLang="en-US"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a:t>
            </a:r>
            <a:r>
              <a:rPr kumimoji="1" lang="en-US" altLang="zh-CN"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C</a:t>
            </a:r>
            <a:r>
              <a:rPr kumimoji="1" lang="zh-CN" altLang="en-US"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，特别时</a:t>
            </a:r>
            <a:r>
              <a:rPr kumimoji="1" lang="en-US" altLang="zh-CN"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E</a:t>
            </a:r>
            <a:r>
              <a:rPr kumimoji="1" lang="zh-CN" altLang="en-US"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，不容易赋值。最好配合其他方法。</a:t>
            </a:r>
            <a:endParaRPr kumimoji="1" lang="zh-CN" altLang="en-US" sz="3200" b="1"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4817" name="组合 5"/>
          <p:cNvGrpSpPr/>
          <p:nvPr/>
        </p:nvGrpSpPr>
        <p:grpSpPr>
          <a:xfrm>
            <a:off x="444500" y="749300"/>
            <a:ext cx="10477500" cy="5880100"/>
            <a:chOff x="2760" y="0"/>
            <a:chExt cx="13200" cy="11040"/>
          </a:xfrm>
        </p:grpSpPr>
        <p:sp>
          <p:nvSpPr>
            <p:cNvPr id="91139" name="Text Box 3"/>
            <p:cNvSpPr txBox="1">
              <a:spLocks noChangeArrowheads="1"/>
            </p:cNvSpPr>
            <p:nvPr/>
          </p:nvSpPr>
          <p:spPr bwMode="auto">
            <a:xfrm>
              <a:off x="2880" y="0"/>
              <a:ext cx="3720"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sz="2400" b="1" kern="1200" cap="none" spc="0" normalizeH="0" baseline="0" noProof="0" smtClean="0">
                  <a:solidFill>
                    <a:srgbClr val="0000CC"/>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风险控制决策</a:t>
              </a:r>
              <a:endParaRPr kumimoji="1" lang="zh-CN" altLang="en-US" sz="2400" b="1" kern="1200" cap="none" spc="0" normalizeH="0" baseline="0" noProof="0" smtClean="0">
                <a:solidFill>
                  <a:srgbClr val="0000CC"/>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grpSp>
          <p:nvGrpSpPr>
            <p:cNvPr id="34819" name="Group 19"/>
            <p:cNvGrpSpPr/>
            <p:nvPr/>
          </p:nvGrpSpPr>
          <p:grpSpPr>
            <a:xfrm>
              <a:off x="3600" y="720"/>
              <a:ext cx="12360" cy="3776"/>
              <a:chOff x="576" y="432"/>
              <a:chExt cx="4944" cy="2215"/>
            </a:xfrm>
          </p:grpSpPr>
          <p:sp>
            <p:nvSpPr>
              <p:cNvPr id="34820" name="AutoShape 4"/>
              <p:cNvSpPr/>
              <p:nvPr/>
            </p:nvSpPr>
            <p:spPr>
              <a:xfrm>
                <a:off x="1488" y="432"/>
                <a:ext cx="2736" cy="2112"/>
              </a:xfrm>
              <a:prstGeom prst="triangle">
                <a:avLst>
                  <a:gd name="adj" fmla="val 50000"/>
                </a:avLst>
              </a:prstGeom>
              <a:solidFill>
                <a:srgbClr val="FFFF99">
                  <a:alpha val="50195"/>
                </a:srgbClr>
              </a:solidFill>
              <a:ln w="28575" cap="flat" cmpd="sng">
                <a:solidFill>
                  <a:schemeClr val="tx1"/>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4821" name="Line 5"/>
              <p:cNvSpPr/>
              <p:nvPr/>
            </p:nvSpPr>
            <p:spPr>
              <a:xfrm>
                <a:off x="1488" y="960"/>
                <a:ext cx="4032" cy="0"/>
              </a:xfrm>
              <a:prstGeom prst="line">
                <a:avLst/>
              </a:prstGeom>
              <a:ln w="9525" cap="flat" cmpd="sng">
                <a:solidFill>
                  <a:schemeClr val="tx1"/>
                </a:solidFill>
                <a:prstDash val="dash"/>
                <a:round/>
                <a:headEnd type="none" w="med" len="med"/>
                <a:tailEnd type="none" w="med" len="med"/>
              </a:ln>
            </p:spPr>
          </p:sp>
          <p:sp>
            <p:nvSpPr>
              <p:cNvPr id="34822" name="Line 6"/>
              <p:cNvSpPr/>
              <p:nvPr/>
            </p:nvSpPr>
            <p:spPr>
              <a:xfrm>
                <a:off x="1488" y="2112"/>
                <a:ext cx="4032" cy="0"/>
              </a:xfrm>
              <a:prstGeom prst="line">
                <a:avLst/>
              </a:prstGeom>
              <a:ln w="9525" cap="flat" cmpd="sng">
                <a:solidFill>
                  <a:schemeClr val="tx1"/>
                </a:solidFill>
                <a:prstDash val="dash"/>
                <a:round/>
                <a:headEnd type="none" w="med" len="med"/>
                <a:tailEnd type="none" w="med" len="med"/>
              </a:ln>
            </p:spPr>
          </p:sp>
          <p:sp>
            <p:nvSpPr>
              <p:cNvPr id="34823" name="Text Box 7"/>
              <p:cNvSpPr txBox="1"/>
              <p:nvPr/>
            </p:nvSpPr>
            <p:spPr>
              <a:xfrm>
                <a:off x="3409" y="672"/>
                <a:ext cx="1535" cy="439"/>
              </a:xfrm>
              <a:prstGeom prst="rect">
                <a:avLst/>
              </a:prstGeom>
              <a:noFill/>
              <a:ln w="9525">
                <a:noFill/>
              </a:ln>
            </p:spPr>
            <p:txBody>
              <a:bodyPr anchor="t" anchorCtr="0">
                <a:spAutoFit/>
              </a:bodyPr>
              <a:p>
                <a:pPr>
                  <a:spcBef>
                    <a:spcPct val="50000"/>
                  </a:spcBef>
                </a:pPr>
                <a:r>
                  <a:rPr lang="zh-CN" altLang="en-US" sz="2000" b="1" dirty="0">
                    <a:solidFill>
                      <a:srgbClr val="0000CC"/>
                    </a:solidFill>
                    <a:latin typeface="微软雅黑" panose="020B0503020204020204" charset="-122"/>
                    <a:ea typeface="微软雅黑" panose="020B0503020204020204" charset="-122"/>
                  </a:rPr>
                  <a:t>不可接受的风险</a:t>
                </a:r>
                <a:endParaRPr lang="zh-CN" altLang="en-US" sz="2000" b="1" dirty="0">
                  <a:solidFill>
                    <a:srgbClr val="0000CC"/>
                  </a:solidFill>
                  <a:latin typeface="微软雅黑" panose="020B0503020204020204" charset="-122"/>
                  <a:ea typeface="微软雅黑" panose="020B0503020204020204" charset="-122"/>
                </a:endParaRPr>
              </a:p>
            </p:txBody>
          </p:sp>
          <p:sp>
            <p:nvSpPr>
              <p:cNvPr id="34824" name="Text Box 8"/>
              <p:cNvSpPr txBox="1"/>
              <p:nvPr/>
            </p:nvSpPr>
            <p:spPr>
              <a:xfrm>
                <a:off x="3840" y="1392"/>
                <a:ext cx="1536" cy="439"/>
              </a:xfrm>
              <a:prstGeom prst="rect">
                <a:avLst/>
              </a:prstGeom>
              <a:noFill/>
              <a:ln w="9525">
                <a:noFill/>
              </a:ln>
            </p:spPr>
            <p:txBody>
              <a:bodyPr anchor="t" anchorCtr="0">
                <a:spAutoFit/>
              </a:bodyPr>
              <a:p>
                <a:pPr>
                  <a:spcBef>
                    <a:spcPct val="50000"/>
                  </a:spcBef>
                </a:pPr>
                <a:r>
                  <a:rPr lang="zh-CN" altLang="en-US" sz="2000" b="1" dirty="0">
                    <a:solidFill>
                      <a:srgbClr val="0000CC"/>
                    </a:solidFill>
                    <a:latin typeface="微软雅黑" panose="020B0503020204020204" charset="-122"/>
                    <a:ea typeface="微软雅黑" panose="020B0503020204020204" charset="-122"/>
                  </a:rPr>
                  <a:t>尽可能降低的风险</a:t>
                </a:r>
                <a:endParaRPr lang="zh-CN" altLang="en-US" sz="2000" b="1" dirty="0">
                  <a:solidFill>
                    <a:srgbClr val="0000CC"/>
                  </a:solidFill>
                  <a:latin typeface="微软雅黑" panose="020B0503020204020204" charset="-122"/>
                  <a:ea typeface="微软雅黑" panose="020B0503020204020204" charset="-122"/>
                </a:endParaRPr>
              </a:p>
            </p:txBody>
          </p:sp>
          <p:sp>
            <p:nvSpPr>
              <p:cNvPr id="34825" name="Text Box 9"/>
              <p:cNvSpPr txBox="1"/>
              <p:nvPr/>
            </p:nvSpPr>
            <p:spPr>
              <a:xfrm>
                <a:off x="4320" y="2208"/>
                <a:ext cx="1200" cy="439"/>
              </a:xfrm>
              <a:prstGeom prst="rect">
                <a:avLst/>
              </a:prstGeom>
              <a:noFill/>
              <a:ln w="9525">
                <a:noFill/>
              </a:ln>
            </p:spPr>
            <p:txBody>
              <a:bodyPr anchor="t" anchorCtr="0">
                <a:spAutoFit/>
              </a:bodyPr>
              <a:p>
                <a:pPr>
                  <a:spcBef>
                    <a:spcPct val="50000"/>
                  </a:spcBef>
                </a:pPr>
                <a:r>
                  <a:rPr lang="zh-CN" altLang="en-US" sz="2000" b="1" dirty="0">
                    <a:solidFill>
                      <a:srgbClr val="0000CC"/>
                    </a:solidFill>
                    <a:latin typeface="微软雅黑" panose="020B0503020204020204" charset="-122"/>
                    <a:ea typeface="微软雅黑" panose="020B0503020204020204" charset="-122"/>
                  </a:rPr>
                  <a:t>可容许的风险</a:t>
                </a:r>
                <a:endParaRPr lang="zh-CN" altLang="en-US" sz="2000" b="1" dirty="0">
                  <a:solidFill>
                    <a:srgbClr val="0000CC"/>
                  </a:solidFill>
                  <a:latin typeface="微软雅黑" panose="020B0503020204020204" charset="-122"/>
                  <a:ea typeface="微软雅黑" panose="020B0503020204020204" charset="-122"/>
                </a:endParaRPr>
              </a:p>
            </p:txBody>
          </p:sp>
          <p:sp>
            <p:nvSpPr>
              <p:cNvPr id="34826" name="Line 10"/>
              <p:cNvSpPr/>
              <p:nvPr/>
            </p:nvSpPr>
            <p:spPr>
              <a:xfrm flipH="1">
                <a:off x="2880" y="816"/>
                <a:ext cx="432" cy="0"/>
              </a:xfrm>
              <a:prstGeom prst="line">
                <a:avLst/>
              </a:prstGeom>
              <a:ln w="38100" cap="flat" cmpd="sng">
                <a:solidFill>
                  <a:srgbClr val="FF0000"/>
                </a:solidFill>
                <a:prstDash val="solid"/>
                <a:round/>
                <a:headEnd type="none" w="med" len="med"/>
                <a:tailEnd type="triangle" w="med" len="lg"/>
              </a:ln>
            </p:spPr>
          </p:sp>
          <p:sp>
            <p:nvSpPr>
              <p:cNvPr id="34827" name="Line 11"/>
              <p:cNvSpPr/>
              <p:nvPr/>
            </p:nvSpPr>
            <p:spPr>
              <a:xfrm flipH="1">
                <a:off x="3324" y="1524"/>
                <a:ext cx="432" cy="0"/>
              </a:xfrm>
              <a:prstGeom prst="line">
                <a:avLst/>
              </a:prstGeom>
              <a:ln w="38100" cap="flat" cmpd="sng">
                <a:solidFill>
                  <a:srgbClr val="FF0000"/>
                </a:solidFill>
                <a:prstDash val="solid"/>
                <a:round/>
                <a:headEnd type="none" w="med" len="med"/>
                <a:tailEnd type="triangle" w="med" len="lg"/>
              </a:ln>
            </p:spPr>
          </p:sp>
          <p:sp>
            <p:nvSpPr>
              <p:cNvPr id="34828" name="Line 12"/>
              <p:cNvSpPr/>
              <p:nvPr/>
            </p:nvSpPr>
            <p:spPr>
              <a:xfrm flipH="1">
                <a:off x="3864" y="2352"/>
                <a:ext cx="432" cy="0"/>
              </a:xfrm>
              <a:prstGeom prst="line">
                <a:avLst/>
              </a:prstGeom>
              <a:ln w="38100" cap="flat" cmpd="sng">
                <a:solidFill>
                  <a:srgbClr val="FF0000"/>
                </a:solidFill>
                <a:prstDash val="solid"/>
                <a:round/>
                <a:headEnd type="none" w="med" len="med"/>
                <a:tailEnd type="triangle" w="med" len="lg"/>
              </a:ln>
            </p:spPr>
          </p:sp>
          <p:sp>
            <p:nvSpPr>
              <p:cNvPr id="34829" name="Line 13"/>
              <p:cNvSpPr/>
              <p:nvPr/>
            </p:nvSpPr>
            <p:spPr>
              <a:xfrm flipH="1">
                <a:off x="576" y="2544"/>
                <a:ext cx="1296" cy="0"/>
              </a:xfrm>
              <a:prstGeom prst="line">
                <a:avLst/>
              </a:prstGeom>
              <a:ln w="9525" cap="flat" cmpd="sng">
                <a:solidFill>
                  <a:schemeClr val="tx1"/>
                </a:solidFill>
                <a:prstDash val="solid"/>
                <a:round/>
                <a:headEnd type="none" w="med" len="med"/>
                <a:tailEnd type="none" w="med" len="med"/>
              </a:ln>
            </p:spPr>
          </p:sp>
          <p:sp>
            <p:nvSpPr>
              <p:cNvPr id="34830" name="Line 14"/>
              <p:cNvSpPr/>
              <p:nvPr/>
            </p:nvSpPr>
            <p:spPr>
              <a:xfrm flipV="1">
                <a:off x="864" y="672"/>
                <a:ext cx="0" cy="1872"/>
              </a:xfrm>
              <a:prstGeom prst="line">
                <a:avLst/>
              </a:prstGeom>
              <a:ln w="28575" cap="flat" cmpd="sng">
                <a:solidFill>
                  <a:srgbClr val="FF0000"/>
                </a:solidFill>
                <a:prstDash val="solid"/>
                <a:round/>
                <a:headEnd type="none" w="med" len="med"/>
                <a:tailEnd type="triangle" w="med" len="lg"/>
              </a:ln>
            </p:spPr>
          </p:sp>
          <p:sp>
            <p:nvSpPr>
              <p:cNvPr id="34831" name="Text Box 15"/>
              <p:cNvSpPr txBox="1"/>
              <p:nvPr/>
            </p:nvSpPr>
            <p:spPr>
              <a:xfrm>
                <a:off x="576" y="432"/>
                <a:ext cx="624" cy="445"/>
              </a:xfrm>
              <a:prstGeom prst="rect">
                <a:avLst/>
              </a:prstGeom>
              <a:noFill/>
              <a:ln w="9525">
                <a:noFill/>
              </a:ln>
            </p:spPr>
            <p:txBody>
              <a:bodyPr anchor="t" anchorCtr="0">
                <a:spAutoFit/>
              </a:bodyPr>
              <a:p>
                <a:pPr>
                  <a:spcBef>
                    <a:spcPct val="50000"/>
                  </a:spcBef>
                </a:pPr>
                <a:r>
                  <a:rPr lang="zh-CN" altLang="en-US" sz="2000" b="1" dirty="0">
                    <a:solidFill>
                      <a:srgbClr val="0000CC"/>
                    </a:solidFill>
                    <a:latin typeface="微软雅黑" panose="020B0503020204020204" charset="-122"/>
                    <a:ea typeface="微软雅黑" panose="020B0503020204020204" charset="-122"/>
                  </a:rPr>
                  <a:t>风险性</a:t>
                </a:r>
                <a:endParaRPr lang="zh-CN" altLang="en-US" sz="2000" b="1" dirty="0">
                  <a:solidFill>
                    <a:srgbClr val="0000CC"/>
                  </a:solidFill>
                  <a:latin typeface="微软雅黑" panose="020B0503020204020204" charset="-122"/>
                  <a:ea typeface="微软雅黑" panose="020B0503020204020204" charset="-122"/>
                </a:endParaRPr>
              </a:p>
            </p:txBody>
          </p:sp>
        </p:grpSp>
        <p:sp>
          <p:nvSpPr>
            <p:cNvPr id="91153" name="Text Box 17"/>
            <p:cNvSpPr txBox="1">
              <a:spLocks noChangeArrowheads="1"/>
            </p:cNvSpPr>
            <p:nvPr/>
          </p:nvSpPr>
          <p:spPr bwMode="auto">
            <a:xfrm>
              <a:off x="2760" y="4463"/>
              <a:ext cx="4320" cy="8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风险控制原则</a:t>
              </a:r>
              <a:endPar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graphicFrame>
          <p:nvGraphicFramePr>
            <p:cNvPr id="34833" name="Object 18"/>
            <p:cNvGraphicFramePr>
              <a:graphicFrameLocks noChangeAspect="1"/>
            </p:cNvGraphicFramePr>
            <p:nvPr/>
          </p:nvGraphicFramePr>
          <p:xfrm>
            <a:off x="3662" y="5422"/>
            <a:ext cx="12057" cy="5617"/>
          </p:xfrm>
          <a:graphic>
            <a:graphicData uri="http://schemas.openxmlformats.org/presentationml/2006/ole">
              <mc:AlternateContent xmlns:mc="http://schemas.openxmlformats.org/markup-compatibility/2006">
                <mc:Choice xmlns:v="urn:schemas-microsoft-com:vml" Requires="v">
                  <p:oleObj spid="_x0000_s3079" name="" r:id="rId1" imgW="4895215" imgH="2746375" progId="Word.Document.8">
                    <p:embed/>
                  </p:oleObj>
                </mc:Choice>
                <mc:Fallback>
                  <p:oleObj name="" r:id="rId1" imgW="4895215" imgH="2746375" progId="Word.Document.8">
                    <p:embed/>
                    <p:pic>
                      <p:nvPicPr>
                        <p:cNvPr id="0" name="图片 3078"/>
                        <p:cNvPicPr/>
                        <p:nvPr/>
                      </p:nvPicPr>
                      <p:blipFill>
                        <a:blip r:embed="rId2"/>
                        <a:stretch>
                          <a:fillRect/>
                        </a:stretch>
                      </p:blipFill>
                      <p:spPr>
                        <a:xfrm>
                          <a:off x="3662" y="5422"/>
                          <a:ext cx="12057" cy="5617"/>
                        </a:xfrm>
                        <a:prstGeom prst="rect">
                          <a:avLst/>
                        </a:prstGeom>
                        <a:noFill/>
                        <a:ln w="38100">
                          <a:noFill/>
                          <a:miter/>
                        </a:ln>
                      </p:spPr>
                    </p:pic>
                  </p:oleObj>
                </mc:Fallback>
              </mc:AlternateContent>
            </a:graphicData>
          </a:graphic>
        </p:graphicFrame>
      </p:grpSp>
    </p:spTree>
  </p:cSld>
  <p:clrMapOvr>
    <a:masterClrMapping/>
  </p:clrMapOvr>
  <p:transition>
    <p:pull/>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grpSp>
        <p:nvGrpSpPr>
          <p:cNvPr id="6146" name="Group 2"/>
          <p:cNvGrpSpPr/>
          <p:nvPr/>
        </p:nvGrpSpPr>
        <p:grpSpPr>
          <a:xfrm>
            <a:off x="2376488" y="2990850"/>
            <a:ext cx="6840537" cy="3529013"/>
            <a:chOff x="68" y="1797"/>
            <a:chExt cx="3175" cy="2223"/>
          </a:xfrm>
        </p:grpSpPr>
        <p:sp>
          <p:nvSpPr>
            <p:cNvPr id="6147" name="AutoShape 3"/>
            <p:cNvSpPr/>
            <p:nvPr/>
          </p:nvSpPr>
          <p:spPr>
            <a:xfrm>
              <a:off x="68" y="1797"/>
              <a:ext cx="3175" cy="2223"/>
            </a:xfrm>
            <a:prstGeom prst="flowChartExtract">
              <a:avLst/>
            </a:prstGeom>
            <a:solidFill>
              <a:srgbClr val="33CCCC"/>
            </a:solidFill>
            <a:ln w="9525" cap="flat" cmpd="sng">
              <a:solidFill>
                <a:srgbClr val="CC99FF"/>
              </a:solidFill>
              <a:prstDash val="solid"/>
              <a:miter/>
              <a:headEnd type="none" w="med" len="med"/>
              <a:tailEnd type="none" w="med" len="med"/>
            </a:ln>
            <a:effectLst>
              <a:outerShdw dist="107763" dir="18900000" algn="ctr" rotWithShape="0">
                <a:schemeClr val="bg2">
                  <a:alpha val="50000"/>
                </a:schemeClr>
              </a:outerShdw>
            </a:effectLst>
          </p:spPr>
          <p:txBody>
            <a:bodyPr wrap="none" anchor="ctr" anchorCtr="0"/>
            <a:p>
              <a:pPr algn="ctr"/>
              <a:endParaRPr lang="zh-CN" altLang="zh-CN" dirty="0">
                <a:latin typeface="微软雅黑" panose="020B0503020204020204" charset="-122"/>
                <a:ea typeface="微软雅黑" panose="020B0503020204020204" charset="-122"/>
              </a:endParaRPr>
            </a:p>
          </p:txBody>
        </p:sp>
        <p:sp>
          <p:nvSpPr>
            <p:cNvPr id="6148" name="Line 4"/>
            <p:cNvSpPr/>
            <p:nvPr/>
          </p:nvSpPr>
          <p:spPr>
            <a:xfrm>
              <a:off x="930" y="2795"/>
              <a:ext cx="1406" cy="0"/>
            </a:xfrm>
            <a:prstGeom prst="line">
              <a:avLst/>
            </a:prstGeom>
            <a:ln w="28575" cap="flat" cmpd="sng">
              <a:solidFill>
                <a:schemeClr val="tx2"/>
              </a:solidFill>
              <a:prstDash val="solid"/>
              <a:round/>
              <a:headEnd type="none" w="med" len="med"/>
              <a:tailEnd type="none" w="med" len="med"/>
            </a:ln>
          </p:spPr>
        </p:sp>
        <p:sp>
          <p:nvSpPr>
            <p:cNvPr id="6149" name="Line 5"/>
            <p:cNvSpPr/>
            <p:nvPr/>
          </p:nvSpPr>
          <p:spPr>
            <a:xfrm>
              <a:off x="476" y="3475"/>
              <a:ext cx="2359" cy="0"/>
            </a:xfrm>
            <a:prstGeom prst="line">
              <a:avLst/>
            </a:prstGeom>
            <a:ln w="28575" cap="flat" cmpd="sng">
              <a:solidFill>
                <a:schemeClr val="tx2"/>
              </a:solidFill>
              <a:prstDash val="solid"/>
              <a:round/>
              <a:headEnd type="none" w="med" len="med"/>
              <a:tailEnd type="none" w="med" len="med"/>
            </a:ln>
          </p:spPr>
        </p:sp>
        <p:sp>
          <p:nvSpPr>
            <p:cNvPr id="6150" name="Rectangle 6"/>
            <p:cNvSpPr/>
            <p:nvPr/>
          </p:nvSpPr>
          <p:spPr>
            <a:xfrm>
              <a:off x="1202" y="2432"/>
              <a:ext cx="907" cy="363"/>
            </a:xfrm>
            <a:prstGeom prst="rect">
              <a:avLst/>
            </a:prstGeom>
            <a:noFill/>
            <a:ln w="9525">
              <a:noFill/>
            </a:ln>
          </p:spPr>
          <p:txBody>
            <a:bodyPr wrap="none" anchor="ctr" anchorCtr="0"/>
            <a:p>
              <a:pPr algn="ctr"/>
              <a:r>
                <a:rPr lang="en-US" altLang="zh-CN" sz="2800" b="1" dirty="0">
                  <a:solidFill>
                    <a:srgbClr val="000000"/>
                  </a:solidFill>
                  <a:latin typeface="微软雅黑" panose="020B0503020204020204" charset="-122"/>
                  <a:ea typeface="微软雅黑" panose="020B0503020204020204" charset="-122"/>
                </a:rPr>
                <a:t>“0”</a:t>
              </a:r>
              <a:r>
                <a:rPr lang="zh-CN" altLang="en-US" sz="2800" b="1" dirty="0">
                  <a:solidFill>
                    <a:srgbClr val="000000"/>
                  </a:solidFill>
                  <a:latin typeface="微软雅黑" panose="020B0503020204020204" charset="-122"/>
                  <a:ea typeface="微软雅黑" panose="020B0503020204020204" charset="-122"/>
                </a:rPr>
                <a:t>伤害原则</a:t>
              </a:r>
              <a:endParaRPr lang="zh-CN" altLang="en-US" sz="2800" b="1" dirty="0">
                <a:solidFill>
                  <a:srgbClr val="000000"/>
                </a:solidFill>
                <a:latin typeface="微软雅黑" panose="020B0503020204020204" charset="-122"/>
                <a:ea typeface="微软雅黑" panose="020B0503020204020204" charset="-122"/>
              </a:endParaRPr>
            </a:p>
          </p:txBody>
        </p:sp>
        <p:sp>
          <p:nvSpPr>
            <p:cNvPr id="6151" name="Rectangle 7"/>
            <p:cNvSpPr/>
            <p:nvPr/>
          </p:nvSpPr>
          <p:spPr>
            <a:xfrm>
              <a:off x="975" y="2886"/>
              <a:ext cx="1315" cy="499"/>
            </a:xfrm>
            <a:prstGeom prst="rect">
              <a:avLst/>
            </a:prstGeom>
            <a:noFill/>
            <a:ln w="9525">
              <a:noFill/>
            </a:ln>
          </p:spPr>
          <p:txBody>
            <a:bodyPr wrap="none" anchor="ctr" anchorCtr="0"/>
            <a:p>
              <a:pPr algn="ctr"/>
              <a:r>
                <a:rPr lang="zh-CN" altLang="en-US" sz="2800" b="1" dirty="0">
                  <a:solidFill>
                    <a:srgbClr val="000000"/>
                  </a:solidFill>
                  <a:latin typeface="微软雅黑" panose="020B0503020204020204" charset="-122"/>
                  <a:ea typeface="微软雅黑" panose="020B0503020204020204" charset="-122"/>
                </a:rPr>
                <a:t>预防原则</a:t>
              </a:r>
              <a:endParaRPr lang="zh-CN" altLang="en-US" sz="2800" b="1" dirty="0">
                <a:solidFill>
                  <a:srgbClr val="000000"/>
                </a:solidFill>
                <a:latin typeface="微软雅黑" panose="020B0503020204020204" charset="-122"/>
                <a:ea typeface="微软雅黑" panose="020B0503020204020204" charset="-122"/>
              </a:endParaRPr>
            </a:p>
          </p:txBody>
        </p:sp>
        <p:sp>
          <p:nvSpPr>
            <p:cNvPr id="6152" name="Rectangle 8"/>
            <p:cNvSpPr/>
            <p:nvPr/>
          </p:nvSpPr>
          <p:spPr>
            <a:xfrm>
              <a:off x="793" y="3430"/>
              <a:ext cx="1679" cy="499"/>
            </a:xfrm>
            <a:prstGeom prst="rect">
              <a:avLst/>
            </a:prstGeom>
            <a:noFill/>
            <a:ln w="9525">
              <a:noFill/>
            </a:ln>
          </p:spPr>
          <p:txBody>
            <a:bodyPr wrap="none" anchor="ctr" anchorCtr="0"/>
            <a:p>
              <a:pPr algn="ctr"/>
              <a:r>
                <a:rPr lang="zh-CN" altLang="en-US" sz="2800" b="1" dirty="0">
                  <a:solidFill>
                    <a:srgbClr val="000000"/>
                  </a:solidFill>
                  <a:latin typeface="微软雅黑" panose="020B0503020204020204" charset="-122"/>
                  <a:ea typeface="微软雅黑" panose="020B0503020204020204" charset="-122"/>
                </a:rPr>
                <a:t>全员参与原则</a:t>
              </a:r>
              <a:endParaRPr lang="zh-CN" altLang="en-US" sz="2800" b="1" dirty="0">
                <a:solidFill>
                  <a:srgbClr val="000000"/>
                </a:solidFill>
                <a:latin typeface="微软雅黑" panose="020B0503020204020204" charset="-122"/>
                <a:ea typeface="微软雅黑" panose="020B0503020204020204" charset="-122"/>
              </a:endParaRPr>
            </a:p>
          </p:txBody>
        </p:sp>
      </p:grpSp>
      <p:sp>
        <p:nvSpPr>
          <p:cNvPr id="6153" name="Rectangle 9"/>
          <p:cNvSpPr>
            <a:spLocks noGrp="1"/>
          </p:cNvSpPr>
          <p:nvPr>
            <p:ph idx="1"/>
          </p:nvPr>
        </p:nvSpPr>
        <p:spPr>
          <a:xfrm>
            <a:off x="3054350" y="1682750"/>
            <a:ext cx="6084888" cy="504825"/>
          </a:xfrm>
          <a:ln/>
        </p:spPr>
        <p:txBody>
          <a:bodyPr vert="horz" wrap="square" lIns="91440" tIns="45720" rIns="91440" bIns="45720" anchor="t" anchorCtr="0"/>
          <a:p>
            <a:pPr eaLnBrk="1" hangingPunct="1">
              <a:lnSpc>
                <a:spcPct val="80000"/>
              </a:lnSpc>
            </a:pPr>
            <a:r>
              <a:rPr lang="en-US" altLang="zh-CN" b="1" dirty="0">
                <a:solidFill>
                  <a:srgbClr val="FF0000"/>
                </a:solidFill>
              </a:rPr>
              <a:t>“</a:t>
            </a:r>
            <a:r>
              <a:rPr lang="en-US" altLang="zh-CN" b="1" dirty="0">
                <a:solidFill>
                  <a:srgbClr val="FF0000"/>
                </a:solidFill>
              </a:rPr>
              <a:t>0</a:t>
            </a:r>
            <a:r>
              <a:rPr lang="en-US" altLang="zh-CN" b="1" dirty="0">
                <a:solidFill>
                  <a:srgbClr val="FF0000"/>
                </a:solidFill>
              </a:rPr>
              <a:t>”</a:t>
            </a:r>
            <a:r>
              <a:rPr lang="zh-CN" altLang="en-US" b="1" dirty="0">
                <a:solidFill>
                  <a:srgbClr val="FF0000"/>
                </a:solidFill>
              </a:rPr>
              <a:t>灾害安全理念三原则</a:t>
            </a:r>
            <a:endParaRPr lang="zh-CN" altLang="en-US" b="1" dirty="0">
              <a:solidFill>
                <a:srgbClr val="FF0000"/>
              </a:solidFill>
            </a:endParaRPr>
          </a:p>
        </p:txBody>
      </p:sp>
      <p:pic>
        <p:nvPicPr>
          <p:cNvPr id="6154" name="Picture 10" descr="J0079115"/>
          <p:cNvPicPr>
            <a:picLocks noChangeAspect="1"/>
          </p:cNvPicPr>
          <p:nvPr/>
        </p:nvPicPr>
        <p:blipFill>
          <a:blip r:embed="rId1"/>
          <a:stretch>
            <a:fillRect/>
          </a:stretch>
        </p:blipFill>
        <p:spPr>
          <a:xfrm>
            <a:off x="8823325" y="2058988"/>
            <a:ext cx="1782763" cy="2516187"/>
          </a:xfrm>
          <a:prstGeom prst="rect">
            <a:avLst/>
          </a:prstGeom>
          <a:noFill/>
          <a:ln w="9525">
            <a:noFill/>
          </a:ln>
        </p:spPr>
      </p:pic>
      <p:sp>
        <p:nvSpPr>
          <p:cNvPr id="6155" name="Rectangle 11"/>
          <p:cNvSpPr>
            <a:spLocks noGrp="1" noRot="1"/>
          </p:cNvSpPr>
          <p:nvPr>
            <p:ph type="title"/>
          </p:nvPr>
        </p:nvSpPr>
        <p:spPr>
          <a:xfrm>
            <a:off x="2135188" y="331788"/>
            <a:ext cx="7921625" cy="627062"/>
          </a:xfrm>
          <a:ln/>
        </p:spPr>
        <p:txBody>
          <a:bodyPr vert="horz" wrap="square" lIns="91440" tIns="45720" rIns="91440" bIns="45720" anchor="ctr" anchorCtr="0"/>
          <a:p>
            <a:pPr eaLnBrk="1" hangingPunct="1"/>
            <a:r>
              <a:rPr lang="zh-CN" altLang="en-US" dirty="0">
                <a:solidFill>
                  <a:srgbClr val="000000"/>
                </a:solidFill>
              </a:rPr>
              <a:t>安全理念：</a:t>
            </a:r>
            <a:r>
              <a:rPr lang="zh-CN" altLang="en-US" dirty="0">
                <a:solidFill>
                  <a:srgbClr val="000000"/>
                </a:solidFill>
              </a:rPr>
              <a:t>“</a:t>
            </a:r>
            <a:r>
              <a:rPr lang="en-US" altLang="zh-CN" dirty="0">
                <a:solidFill>
                  <a:srgbClr val="000000"/>
                </a:solidFill>
              </a:rPr>
              <a:t>0</a:t>
            </a:r>
            <a:r>
              <a:rPr lang="en-US" altLang="zh-CN" dirty="0">
                <a:solidFill>
                  <a:srgbClr val="000000"/>
                </a:solidFill>
              </a:rPr>
              <a:t>”</a:t>
            </a:r>
            <a:r>
              <a:rPr lang="en-US" altLang="zh-CN" dirty="0">
                <a:solidFill>
                  <a:srgbClr val="000000"/>
                </a:solidFill>
              </a:rPr>
              <a:t> </a:t>
            </a:r>
            <a:r>
              <a:rPr lang="zh-CN" altLang="en-US" dirty="0">
                <a:solidFill>
                  <a:srgbClr val="000000"/>
                </a:solidFill>
              </a:rPr>
              <a:t>灾害</a:t>
            </a:r>
            <a:endParaRPr lang="zh-CN" altLang="en-US" dirty="0">
              <a:solidFill>
                <a:srgbClr val="000000"/>
              </a:solidFill>
            </a:endParaRPr>
          </a:p>
        </p:txBody>
      </p:sp>
      <p:pic>
        <p:nvPicPr>
          <p:cNvPr id="4" name="图片 3" descr="&amp;pky8989670720&amp;"/>
          <p:cNvPicPr>
            <a:picLocks noChangeAspect="1"/>
          </p:cNvPicPr>
          <p:nvPr/>
        </p:nvPicPr>
        <p:blipFill>
          <a:blip r:embed="rId2"/>
          <a:stretch>
            <a:fillRect/>
          </a:stretch>
        </p:blipFill>
        <p:spPr>
          <a:xfrm rot="5400000">
            <a:off x="31115" y="-31115"/>
            <a:ext cx="3075305" cy="3137534"/>
          </a:xfrm>
          <a:prstGeom prst="rtTriangle">
            <a:avLst/>
          </a:prstGeom>
        </p:spPr>
      </p:pic>
      <p:pic>
        <p:nvPicPr>
          <p:cNvPr id="2" name="图片 1" descr="&amp;pky8989670720&amp;"/>
          <p:cNvPicPr>
            <a:picLocks noChangeAspect="1"/>
          </p:cNvPicPr>
          <p:nvPr/>
        </p:nvPicPr>
        <p:blipFill>
          <a:blip r:embed="rId2"/>
          <a:stretch>
            <a:fillRect/>
          </a:stretch>
        </p:blipFill>
        <p:spPr>
          <a:xfrm rot="16200000">
            <a:off x="9085580" y="3934460"/>
            <a:ext cx="3075305" cy="3137534"/>
          </a:xfrm>
          <a:prstGeom prst="rtTriangle">
            <a:avLst/>
          </a:prstGeom>
        </p:spPr>
      </p:pic>
    </p:spTree>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35841" name="组合 5"/>
          <p:cNvGrpSpPr/>
          <p:nvPr/>
        </p:nvGrpSpPr>
        <p:grpSpPr>
          <a:xfrm>
            <a:off x="2019300" y="685800"/>
            <a:ext cx="8980488" cy="5086350"/>
            <a:chOff x="2760" y="600"/>
            <a:chExt cx="13182" cy="8494"/>
          </a:xfrm>
        </p:grpSpPr>
        <p:sp>
          <p:nvSpPr>
            <p:cNvPr id="35842" name="Rectangle 3"/>
            <p:cNvSpPr/>
            <p:nvPr/>
          </p:nvSpPr>
          <p:spPr>
            <a:xfrm>
              <a:off x="4337" y="8340"/>
              <a:ext cx="11605" cy="680"/>
            </a:xfrm>
            <a:prstGeom prst="rect">
              <a:avLst/>
            </a:prstGeom>
            <a:noFill/>
            <a:ln w="25400" cap="flat" cmpd="sng">
              <a:solidFill>
                <a:srgbClr val="081D58"/>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3" name="Rectangle 4"/>
            <p:cNvSpPr/>
            <p:nvPr/>
          </p:nvSpPr>
          <p:spPr>
            <a:xfrm>
              <a:off x="5657" y="7680"/>
              <a:ext cx="10285" cy="680"/>
            </a:xfrm>
            <a:prstGeom prst="rect">
              <a:avLst/>
            </a:prstGeom>
            <a:noFill/>
            <a:ln w="25400" cap="flat" cmpd="sng">
              <a:solidFill>
                <a:schemeClr val="tx1"/>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4" name="Rectangle 5"/>
            <p:cNvSpPr/>
            <p:nvPr/>
          </p:nvSpPr>
          <p:spPr>
            <a:xfrm>
              <a:off x="6977" y="6990"/>
              <a:ext cx="8965" cy="680"/>
            </a:xfrm>
            <a:prstGeom prst="rect">
              <a:avLst/>
            </a:prstGeom>
            <a:noFill/>
            <a:ln w="25400" cap="flat" cmpd="sng">
              <a:solidFill>
                <a:srgbClr val="009688"/>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5" name="Rectangle 6"/>
            <p:cNvSpPr/>
            <p:nvPr/>
          </p:nvSpPr>
          <p:spPr>
            <a:xfrm>
              <a:off x="8417" y="6330"/>
              <a:ext cx="7525" cy="680"/>
            </a:xfrm>
            <a:prstGeom prst="rect">
              <a:avLst/>
            </a:prstGeom>
            <a:noFill/>
            <a:ln w="25400" cap="flat" cmpd="sng">
              <a:solidFill>
                <a:schemeClr val="tx2"/>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6" name="Rectangle 7"/>
            <p:cNvSpPr/>
            <p:nvPr/>
          </p:nvSpPr>
          <p:spPr>
            <a:xfrm>
              <a:off x="9857" y="5640"/>
              <a:ext cx="6085" cy="680"/>
            </a:xfrm>
            <a:prstGeom prst="rect">
              <a:avLst/>
            </a:prstGeom>
            <a:noFill/>
            <a:ln w="25400" cap="flat" cmpd="sng">
              <a:solidFill>
                <a:schemeClr val="accent2"/>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7" name="Rectangle 8"/>
            <p:cNvSpPr/>
            <p:nvPr/>
          </p:nvSpPr>
          <p:spPr>
            <a:xfrm>
              <a:off x="11297" y="4980"/>
              <a:ext cx="4645" cy="680"/>
            </a:xfrm>
            <a:prstGeom prst="rect">
              <a:avLst/>
            </a:prstGeom>
            <a:noFill/>
            <a:ln w="25400" cap="flat" cmpd="sng">
              <a:solidFill>
                <a:srgbClr val="F57B49"/>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8" name="Rectangle 9"/>
            <p:cNvSpPr/>
            <p:nvPr/>
          </p:nvSpPr>
          <p:spPr>
            <a:xfrm>
              <a:off x="12497" y="4290"/>
              <a:ext cx="3445" cy="680"/>
            </a:xfrm>
            <a:prstGeom prst="rect">
              <a:avLst/>
            </a:prstGeom>
            <a:noFill/>
            <a:ln w="25400" cap="flat" cmpd="sng">
              <a:solidFill>
                <a:srgbClr val="AD6900"/>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49" name="Rectangle 10"/>
            <p:cNvSpPr/>
            <p:nvPr/>
          </p:nvSpPr>
          <p:spPr>
            <a:xfrm>
              <a:off x="13577" y="3600"/>
              <a:ext cx="2365" cy="680"/>
            </a:xfrm>
            <a:prstGeom prst="rect">
              <a:avLst/>
            </a:prstGeom>
            <a:noFill/>
            <a:ln w="25400" cap="flat" cmpd="sng">
              <a:solidFill>
                <a:srgbClr val="D93192"/>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50" name="Rectangle 11"/>
            <p:cNvSpPr/>
            <p:nvPr/>
          </p:nvSpPr>
          <p:spPr>
            <a:xfrm>
              <a:off x="4505" y="8325"/>
              <a:ext cx="9775" cy="769"/>
            </a:xfrm>
            <a:prstGeom prst="rect">
              <a:avLst/>
            </a:prstGeom>
            <a:noFill/>
            <a:ln w="9525">
              <a:noFill/>
            </a:ln>
          </p:spPr>
          <p:txBody>
            <a:bodyPr lIns="92075" tIns="46038" rIns="92075" bIns="46038" anchor="t" anchorCtr="0">
              <a:spAutoFit/>
            </a:bodyPr>
            <a:p>
              <a:pPr eaLnBrk="0" hangingPunct="0"/>
              <a:r>
                <a:rPr lang="zh-CN" altLang="en-US" sz="2400" b="1" dirty="0">
                  <a:solidFill>
                    <a:srgbClr val="081D58"/>
                  </a:solidFill>
                  <a:latin typeface="微软雅黑" panose="020B0503020204020204" charset="-122"/>
                  <a:ea typeface="微软雅黑" panose="020B0503020204020204" charset="-122"/>
                </a:rPr>
                <a:t>停止使用该危害性物质，或以无害物代替</a:t>
              </a:r>
              <a:endParaRPr lang="zh-TW" altLang="en-US" sz="2400" b="1" dirty="0">
                <a:solidFill>
                  <a:srgbClr val="081D58"/>
                </a:solidFill>
                <a:latin typeface="微软雅黑" panose="020B0503020204020204" charset="-122"/>
                <a:ea typeface="微软雅黑" panose="020B0503020204020204" charset="-122"/>
              </a:endParaRPr>
            </a:p>
          </p:txBody>
        </p:sp>
        <p:sp>
          <p:nvSpPr>
            <p:cNvPr id="35851" name="Rectangle 12"/>
            <p:cNvSpPr/>
            <p:nvPr/>
          </p:nvSpPr>
          <p:spPr>
            <a:xfrm>
              <a:off x="6095" y="7605"/>
              <a:ext cx="5592" cy="769"/>
            </a:xfrm>
            <a:prstGeom prst="rect">
              <a:avLst/>
            </a:prstGeom>
            <a:noFill/>
            <a:ln w="9525">
              <a:noFill/>
            </a:ln>
          </p:spPr>
          <p:txBody>
            <a:bodyPr wrap="square" lIns="92075" tIns="46038" rIns="92075" bIns="46038" anchor="t" anchorCtr="0">
              <a:spAutoFit/>
            </a:bodyPr>
            <a:p>
              <a:pPr eaLnBrk="0" hangingPunct="0"/>
              <a:r>
                <a:rPr lang="zh-CN" altLang="en-US" sz="2400" b="1" dirty="0">
                  <a:solidFill>
                    <a:srgbClr val="00279F"/>
                  </a:solidFill>
                  <a:latin typeface="微软雅黑" panose="020B0503020204020204" charset="-122"/>
                  <a:ea typeface="微软雅黑" panose="020B0503020204020204" charset="-122"/>
                </a:rPr>
                <a:t>改使用危害性较低的物质</a:t>
              </a:r>
              <a:endParaRPr lang="zh-TW" altLang="en-US" sz="2400" b="1" dirty="0">
                <a:solidFill>
                  <a:srgbClr val="00279F"/>
                </a:solidFill>
                <a:latin typeface="微软雅黑" panose="020B0503020204020204" charset="-122"/>
                <a:ea typeface="微软雅黑" panose="020B0503020204020204" charset="-122"/>
              </a:endParaRPr>
            </a:p>
          </p:txBody>
        </p:sp>
        <p:sp>
          <p:nvSpPr>
            <p:cNvPr id="35852" name="Rectangle 13"/>
            <p:cNvSpPr/>
            <p:nvPr/>
          </p:nvSpPr>
          <p:spPr>
            <a:xfrm>
              <a:off x="7415" y="6945"/>
              <a:ext cx="5110" cy="769"/>
            </a:xfrm>
            <a:prstGeom prst="rect">
              <a:avLst/>
            </a:prstGeom>
            <a:noFill/>
            <a:ln w="9525">
              <a:noFill/>
            </a:ln>
          </p:spPr>
          <p:txBody>
            <a:bodyPr wrap="square" lIns="92075" tIns="46038" rIns="92075" bIns="46038" anchor="t" anchorCtr="0">
              <a:spAutoFit/>
            </a:bodyPr>
            <a:p>
              <a:pPr eaLnBrk="0" hangingPunct="0"/>
              <a:r>
                <a:rPr lang="zh-CN" altLang="en-US" sz="2400" b="1" dirty="0">
                  <a:solidFill>
                    <a:srgbClr val="009688"/>
                  </a:solidFill>
                  <a:latin typeface="微软雅黑" panose="020B0503020204020204" charset="-122"/>
                  <a:ea typeface="微软雅黑" panose="020B0503020204020204" charset="-122"/>
                </a:rPr>
                <a:t>修改程序以减轻危害性</a:t>
              </a:r>
              <a:endParaRPr lang="zh-TW" altLang="en-US" sz="2400" b="1" dirty="0">
                <a:solidFill>
                  <a:srgbClr val="009688"/>
                </a:solidFill>
                <a:latin typeface="微软雅黑" panose="020B0503020204020204" charset="-122"/>
                <a:ea typeface="微软雅黑" panose="020B0503020204020204" charset="-122"/>
              </a:endParaRPr>
            </a:p>
          </p:txBody>
        </p:sp>
        <p:sp>
          <p:nvSpPr>
            <p:cNvPr id="35853" name="Rectangle 14"/>
            <p:cNvSpPr/>
            <p:nvPr/>
          </p:nvSpPr>
          <p:spPr>
            <a:xfrm>
              <a:off x="8975" y="6285"/>
              <a:ext cx="3664" cy="769"/>
            </a:xfrm>
            <a:prstGeom prst="rect">
              <a:avLst/>
            </a:prstGeom>
            <a:noFill/>
            <a:ln w="9525">
              <a:noFill/>
            </a:ln>
          </p:spPr>
          <p:txBody>
            <a:bodyPr wrap="square" lIns="92075" tIns="46038" rIns="92075" bIns="46038" anchor="t" anchorCtr="0">
              <a:spAutoFit/>
            </a:bodyPr>
            <a:p>
              <a:pPr eaLnBrk="0" hangingPunct="0"/>
              <a:r>
                <a:rPr lang="zh-CN" altLang="en-US" sz="2400" b="1" dirty="0">
                  <a:solidFill>
                    <a:schemeClr val="tx2"/>
                  </a:solidFill>
                  <a:latin typeface="微软雅黑" panose="020B0503020204020204" charset="-122"/>
                  <a:ea typeface="微软雅黑" panose="020B0503020204020204" charset="-122"/>
                </a:rPr>
                <a:t>隔离人员或危害</a:t>
              </a:r>
              <a:endParaRPr lang="zh-TW" altLang="en-US" sz="2400" b="1" dirty="0">
                <a:solidFill>
                  <a:schemeClr val="tx2"/>
                </a:solidFill>
                <a:latin typeface="微软雅黑" panose="020B0503020204020204" charset="-122"/>
                <a:ea typeface="微软雅黑" panose="020B0503020204020204" charset="-122"/>
              </a:endParaRPr>
            </a:p>
          </p:txBody>
        </p:sp>
        <p:sp>
          <p:nvSpPr>
            <p:cNvPr id="35854" name="Rectangle 15"/>
            <p:cNvSpPr/>
            <p:nvPr/>
          </p:nvSpPr>
          <p:spPr>
            <a:xfrm>
              <a:off x="10440" y="5613"/>
              <a:ext cx="2520" cy="769"/>
            </a:xfrm>
            <a:prstGeom prst="rect">
              <a:avLst/>
            </a:prstGeom>
            <a:noFill/>
            <a:ln w="9525">
              <a:noFill/>
            </a:ln>
          </p:spPr>
          <p:txBody>
            <a:bodyPr lIns="92075" tIns="46038" rIns="92075" bIns="46038" anchor="t" anchorCtr="0">
              <a:spAutoFit/>
            </a:bodyPr>
            <a:p>
              <a:pPr eaLnBrk="0" hangingPunct="0"/>
              <a:r>
                <a:rPr lang="zh-CN" altLang="en-US" sz="2400" b="1" dirty="0">
                  <a:solidFill>
                    <a:schemeClr val="accent2"/>
                  </a:solidFill>
                  <a:latin typeface="微软雅黑" panose="020B0503020204020204" charset="-122"/>
                  <a:ea typeface="微软雅黑" panose="020B0503020204020204" charset="-122"/>
                </a:rPr>
                <a:t>局限危害</a:t>
              </a:r>
              <a:endParaRPr lang="zh-TW" altLang="en-US" sz="2400" b="1" dirty="0">
                <a:solidFill>
                  <a:schemeClr val="accent2"/>
                </a:solidFill>
                <a:latin typeface="微软雅黑" panose="020B0503020204020204" charset="-122"/>
                <a:ea typeface="微软雅黑" panose="020B0503020204020204" charset="-122"/>
              </a:endParaRPr>
            </a:p>
          </p:txBody>
        </p:sp>
        <p:sp>
          <p:nvSpPr>
            <p:cNvPr id="35855" name="Rectangle 16"/>
            <p:cNvSpPr/>
            <p:nvPr/>
          </p:nvSpPr>
          <p:spPr>
            <a:xfrm>
              <a:off x="11975" y="4965"/>
              <a:ext cx="3182" cy="769"/>
            </a:xfrm>
            <a:prstGeom prst="rect">
              <a:avLst/>
            </a:prstGeom>
            <a:noFill/>
            <a:ln w="9525">
              <a:noFill/>
            </a:ln>
          </p:spPr>
          <p:txBody>
            <a:bodyPr wrap="square" lIns="92075" tIns="46038" rIns="92075" bIns="46038" anchor="t" anchorCtr="0">
              <a:spAutoFit/>
            </a:bodyPr>
            <a:p>
              <a:pPr eaLnBrk="0" hangingPunct="0"/>
              <a:r>
                <a:rPr lang="zh-CN" altLang="en-US" sz="2400" b="1" dirty="0">
                  <a:solidFill>
                    <a:srgbClr val="F57B49"/>
                  </a:solidFill>
                  <a:latin typeface="微软雅黑" panose="020B0503020204020204" charset="-122"/>
                  <a:ea typeface="微软雅黑" panose="020B0503020204020204" charset="-122"/>
                </a:rPr>
                <a:t>工程技术控制</a:t>
              </a:r>
              <a:endParaRPr lang="zh-TW" altLang="en-US" sz="2400" b="1" dirty="0">
                <a:solidFill>
                  <a:srgbClr val="F57B49"/>
                </a:solidFill>
                <a:latin typeface="微软雅黑" panose="020B0503020204020204" charset="-122"/>
                <a:ea typeface="微软雅黑" panose="020B0503020204020204" charset="-122"/>
              </a:endParaRPr>
            </a:p>
          </p:txBody>
        </p:sp>
        <p:sp>
          <p:nvSpPr>
            <p:cNvPr id="35856" name="Rectangle 17"/>
            <p:cNvSpPr/>
            <p:nvPr/>
          </p:nvSpPr>
          <p:spPr>
            <a:xfrm>
              <a:off x="13055" y="4275"/>
              <a:ext cx="2218" cy="769"/>
            </a:xfrm>
            <a:prstGeom prst="rect">
              <a:avLst/>
            </a:prstGeom>
            <a:noFill/>
            <a:ln w="9525">
              <a:noFill/>
            </a:ln>
          </p:spPr>
          <p:txBody>
            <a:bodyPr wrap="square" lIns="92075" tIns="46038" rIns="92075" bIns="46038" anchor="t" anchorCtr="0">
              <a:spAutoFit/>
            </a:bodyPr>
            <a:p>
              <a:pPr eaLnBrk="0" hangingPunct="0"/>
              <a:r>
                <a:rPr lang="zh-CN" altLang="en-US" sz="2400" b="1" dirty="0">
                  <a:solidFill>
                    <a:srgbClr val="AD6900"/>
                  </a:solidFill>
                  <a:latin typeface="微软雅黑" panose="020B0503020204020204" charset="-122"/>
                  <a:ea typeface="微软雅黑" panose="020B0503020204020204" charset="-122"/>
                </a:rPr>
                <a:t>管理控制</a:t>
              </a:r>
              <a:endParaRPr lang="zh-TW" altLang="en-US" sz="2400" b="1" dirty="0">
                <a:solidFill>
                  <a:srgbClr val="AD6900"/>
                </a:solidFill>
                <a:latin typeface="微软雅黑" panose="020B0503020204020204" charset="-122"/>
                <a:ea typeface="微软雅黑" panose="020B0503020204020204" charset="-122"/>
              </a:endParaRPr>
            </a:p>
          </p:txBody>
        </p:sp>
        <p:sp>
          <p:nvSpPr>
            <p:cNvPr id="35857" name="Rectangle 18"/>
            <p:cNvSpPr/>
            <p:nvPr/>
          </p:nvSpPr>
          <p:spPr>
            <a:xfrm>
              <a:off x="13655" y="3555"/>
              <a:ext cx="2218" cy="769"/>
            </a:xfrm>
            <a:prstGeom prst="rect">
              <a:avLst/>
            </a:prstGeom>
            <a:noFill/>
            <a:ln w="9525">
              <a:noFill/>
            </a:ln>
          </p:spPr>
          <p:txBody>
            <a:bodyPr wrap="square" lIns="92075" tIns="46038" rIns="92075" bIns="46038" anchor="t" anchorCtr="0">
              <a:spAutoFit/>
            </a:bodyPr>
            <a:p>
              <a:pPr eaLnBrk="0" hangingPunct="0"/>
              <a:r>
                <a:rPr lang="zh-CN" altLang="en-US" sz="2400" b="1" dirty="0">
                  <a:solidFill>
                    <a:srgbClr val="D93192"/>
                  </a:solidFill>
                  <a:latin typeface="微软雅黑" panose="020B0503020204020204" charset="-122"/>
                  <a:ea typeface="微软雅黑" panose="020B0503020204020204" charset="-122"/>
                </a:rPr>
                <a:t>个体防护</a:t>
              </a:r>
              <a:endParaRPr lang="zh-TW" altLang="en-US" sz="2400" b="1" dirty="0">
                <a:solidFill>
                  <a:srgbClr val="D93192"/>
                </a:solidFill>
                <a:latin typeface="微软雅黑" panose="020B0503020204020204" charset="-122"/>
                <a:ea typeface="微软雅黑" panose="020B0503020204020204" charset="-122"/>
              </a:endParaRPr>
            </a:p>
          </p:txBody>
        </p:sp>
        <p:sp>
          <p:nvSpPr>
            <p:cNvPr id="35858" name="Oval 19"/>
            <p:cNvSpPr/>
            <p:nvPr/>
          </p:nvSpPr>
          <p:spPr>
            <a:xfrm>
              <a:off x="5897" y="3120"/>
              <a:ext cx="1045" cy="1040"/>
            </a:xfrm>
            <a:prstGeom prst="ellipse">
              <a:avLst/>
            </a:prstGeom>
            <a:noFill/>
            <a:ln w="25400" cap="flat" cmpd="sng">
              <a:solidFill>
                <a:schemeClr val="tx1"/>
              </a:solidFill>
              <a:prstDash val="solid"/>
              <a:round/>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59" name="Line 20"/>
            <p:cNvSpPr/>
            <p:nvPr/>
          </p:nvSpPr>
          <p:spPr>
            <a:xfrm>
              <a:off x="6480" y="7660"/>
              <a:ext cx="360" cy="0"/>
            </a:xfrm>
            <a:prstGeom prst="line">
              <a:avLst/>
            </a:prstGeom>
            <a:ln w="25400" cap="flat" cmpd="sng">
              <a:solidFill>
                <a:schemeClr val="tx1"/>
              </a:solidFill>
              <a:prstDash val="solid"/>
              <a:round/>
              <a:headEnd type="none" w="sm" len="sm"/>
              <a:tailEnd type="none" w="sm" len="sm"/>
            </a:ln>
          </p:spPr>
        </p:sp>
        <p:sp>
          <p:nvSpPr>
            <p:cNvPr id="35860" name="Line 21"/>
            <p:cNvSpPr/>
            <p:nvPr/>
          </p:nvSpPr>
          <p:spPr>
            <a:xfrm>
              <a:off x="6480" y="5980"/>
              <a:ext cx="840" cy="360"/>
            </a:xfrm>
            <a:prstGeom prst="line">
              <a:avLst/>
            </a:prstGeom>
            <a:ln w="25400" cap="flat" cmpd="sng">
              <a:solidFill>
                <a:schemeClr val="tx1"/>
              </a:solidFill>
              <a:prstDash val="solid"/>
              <a:round/>
              <a:headEnd type="none" w="sm" len="sm"/>
              <a:tailEnd type="none" w="sm" len="sm"/>
            </a:ln>
          </p:spPr>
        </p:sp>
        <p:sp>
          <p:nvSpPr>
            <p:cNvPr id="35861" name="Line 22"/>
            <p:cNvSpPr/>
            <p:nvPr/>
          </p:nvSpPr>
          <p:spPr>
            <a:xfrm>
              <a:off x="7320" y="6340"/>
              <a:ext cx="0" cy="600"/>
            </a:xfrm>
            <a:prstGeom prst="line">
              <a:avLst/>
            </a:prstGeom>
            <a:ln w="25400" cap="flat" cmpd="sng">
              <a:solidFill>
                <a:schemeClr val="tx1"/>
              </a:solidFill>
              <a:prstDash val="solid"/>
              <a:round/>
              <a:headEnd type="none" w="sm" len="sm"/>
              <a:tailEnd type="none" w="sm" len="sm"/>
            </a:ln>
          </p:spPr>
        </p:sp>
        <p:sp>
          <p:nvSpPr>
            <p:cNvPr id="35862" name="Line 23"/>
            <p:cNvSpPr/>
            <p:nvPr/>
          </p:nvSpPr>
          <p:spPr>
            <a:xfrm>
              <a:off x="7320" y="6940"/>
              <a:ext cx="240" cy="0"/>
            </a:xfrm>
            <a:prstGeom prst="line">
              <a:avLst/>
            </a:prstGeom>
            <a:ln w="25400" cap="flat" cmpd="sng">
              <a:solidFill>
                <a:schemeClr val="tx1"/>
              </a:solidFill>
              <a:prstDash val="solid"/>
              <a:round/>
              <a:headEnd type="none" w="sm" len="sm"/>
              <a:tailEnd type="none" w="sm" len="sm"/>
            </a:ln>
          </p:spPr>
        </p:sp>
        <p:sp>
          <p:nvSpPr>
            <p:cNvPr id="35863" name="Line 24"/>
            <p:cNvSpPr/>
            <p:nvPr/>
          </p:nvSpPr>
          <p:spPr>
            <a:xfrm flipV="1">
              <a:off x="6480" y="4180"/>
              <a:ext cx="0" cy="3480"/>
            </a:xfrm>
            <a:prstGeom prst="line">
              <a:avLst/>
            </a:prstGeom>
            <a:ln w="25400" cap="flat" cmpd="sng">
              <a:solidFill>
                <a:schemeClr val="tx1"/>
              </a:solidFill>
              <a:prstDash val="solid"/>
              <a:round/>
              <a:headEnd type="none" w="sm" len="sm"/>
              <a:tailEnd type="none" w="sm" len="sm"/>
            </a:ln>
          </p:spPr>
        </p:sp>
        <p:sp>
          <p:nvSpPr>
            <p:cNvPr id="35864" name="Line 25"/>
            <p:cNvSpPr/>
            <p:nvPr/>
          </p:nvSpPr>
          <p:spPr>
            <a:xfrm>
              <a:off x="6480" y="4900"/>
              <a:ext cx="720" cy="360"/>
            </a:xfrm>
            <a:prstGeom prst="line">
              <a:avLst/>
            </a:prstGeom>
            <a:ln w="25400" cap="flat" cmpd="sng">
              <a:solidFill>
                <a:schemeClr val="tx1"/>
              </a:solidFill>
              <a:prstDash val="solid"/>
              <a:round/>
              <a:headEnd type="none" w="sm" len="sm"/>
              <a:tailEnd type="none" w="sm" len="sm"/>
            </a:ln>
          </p:spPr>
        </p:sp>
        <p:sp>
          <p:nvSpPr>
            <p:cNvPr id="35865" name="Line 26"/>
            <p:cNvSpPr/>
            <p:nvPr/>
          </p:nvSpPr>
          <p:spPr>
            <a:xfrm>
              <a:off x="7200" y="5260"/>
              <a:ext cx="0" cy="360"/>
            </a:xfrm>
            <a:prstGeom prst="line">
              <a:avLst/>
            </a:prstGeom>
            <a:ln w="25400" cap="flat" cmpd="sng">
              <a:solidFill>
                <a:schemeClr val="tx1"/>
              </a:solidFill>
              <a:prstDash val="solid"/>
              <a:round/>
              <a:headEnd type="none" w="sm" len="sm"/>
              <a:tailEnd type="none" w="sm" len="sm"/>
            </a:ln>
          </p:spPr>
        </p:sp>
        <p:sp>
          <p:nvSpPr>
            <p:cNvPr id="35866" name="AutoShape 27"/>
            <p:cNvSpPr/>
            <p:nvPr/>
          </p:nvSpPr>
          <p:spPr>
            <a:xfrm>
              <a:off x="3840" y="5320"/>
              <a:ext cx="960" cy="1320"/>
            </a:xfrm>
            <a:prstGeom prst="upArrow">
              <a:avLst>
                <a:gd name="adj1" fmla="val 50000"/>
                <a:gd name="adj2" fmla="val 73040"/>
              </a:avLst>
            </a:prstGeom>
            <a:gradFill rotWithShape="0">
              <a:gsLst>
                <a:gs pos="0">
                  <a:srgbClr val="66FF33"/>
                </a:gs>
                <a:gs pos="100000">
                  <a:schemeClr val="accent1"/>
                </a:gs>
              </a:gsLst>
              <a:lin ang="5400000" scaled="1"/>
              <a:tileRect/>
            </a:gradFill>
            <a:ln w="9525">
              <a:noFill/>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67" name="AutoShape 28"/>
            <p:cNvSpPr/>
            <p:nvPr/>
          </p:nvSpPr>
          <p:spPr>
            <a:xfrm>
              <a:off x="3840" y="2800"/>
              <a:ext cx="960" cy="1320"/>
            </a:xfrm>
            <a:prstGeom prst="upArrow">
              <a:avLst>
                <a:gd name="adj1" fmla="val 50000"/>
                <a:gd name="adj2" fmla="val 73040"/>
              </a:avLst>
            </a:prstGeom>
            <a:gradFill rotWithShape="0">
              <a:gsLst>
                <a:gs pos="0">
                  <a:srgbClr val="FF3399"/>
                </a:gs>
                <a:gs pos="100000">
                  <a:srgbClr val="66FF33"/>
                </a:gs>
              </a:gsLst>
              <a:lin ang="5400000" scaled="1"/>
              <a:tileRect/>
            </a:gradFill>
            <a:ln w="9525">
              <a:noFill/>
            </a:ln>
          </p:spPr>
          <p:txBody>
            <a:bodyPr wrap="none" anchor="ctr" anchorCtr="0"/>
            <a:p>
              <a:endParaRPr lang="zh-CN" altLang="en-US" dirty="0">
                <a:latin typeface="微软雅黑" panose="020B0503020204020204" charset="-122"/>
                <a:ea typeface="微软雅黑" panose="020B0503020204020204" charset="-122"/>
              </a:endParaRPr>
            </a:p>
          </p:txBody>
        </p:sp>
        <p:sp>
          <p:nvSpPr>
            <p:cNvPr id="35868" name="Text Box 29"/>
            <p:cNvSpPr txBox="1"/>
            <p:nvPr/>
          </p:nvSpPr>
          <p:spPr>
            <a:xfrm>
              <a:off x="3240" y="6600"/>
              <a:ext cx="2540" cy="871"/>
            </a:xfrm>
            <a:prstGeom prst="rect">
              <a:avLst/>
            </a:prstGeom>
            <a:noFill/>
            <a:ln w="9525">
              <a:noFill/>
            </a:ln>
          </p:spPr>
          <p:txBody>
            <a:bodyPr wrap="square" anchor="t" anchorCtr="0">
              <a:spAutoFit/>
            </a:bodyPr>
            <a:p>
              <a:pPr eaLnBrk="0" hangingPunct="0"/>
              <a:r>
                <a:rPr lang="zh-CN" altLang="en-US" sz="2800" b="1" dirty="0">
                  <a:latin typeface="微软雅黑" panose="020B0503020204020204" charset="-122"/>
                  <a:ea typeface="微软雅黑" panose="020B0503020204020204" charset="-122"/>
                </a:rPr>
                <a:t>消除风险</a:t>
              </a:r>
              <a:endParaRPr lang="zh-TW" altLang="en-US" sz="2800" b="1" dirty="0">
                <a:latin typeface="微软雅黑" panose="020B0503020204020204" charset="-122"/>
                <a:ea typeface="微软雅黑" panose="020B0503020204020204" charset="-122"/>
              </a:endParaRPr>
            </a:p>
          </p:txBody>
        </p:sp>
        <p:sp>
          <p:nvSpPr>
            <p:cNvPr id="35869" name="Text Box 30"/>
            <p:cNvSpPr txBox="1"/>
            <p:nvPr/>
          </p:nvSpPr>
          <p:spPr>
            <a:xfrm>
              <a:off x="3240" y="4320"/>
              <a:ext cx="2540" cy="871"/>
            </a:xfrm>
            <a:prstGeom prst="rect">
              <a:avLst/>
            </a:prstGeom>
            <a:noFill/>
            <a:ln w="9525">
              <a:noFill/>
            </a:ln>
          </p:spPr>
          <p:txBody>
            <a:bodyPr wrap="square" anchor="t" anchorCtr="0">
              <a:spAutoFit/>
            </a:bodyPr>
            <a:p>
              <a:pPr eaLnBrk="0" hangingPunct="0"/>
              <a:r>
                <a:rPr lang="zh-CN" altLang="en-US" sz="2800" b="1" dirty="0">
                  <a:solidFill>
                    <a:schemeClr val="accent2"/>
                  </a:solidFill>
                  <a:latin typeface="微软雅黑" panose="020B0503020204020204" charset="-122"/>
                  <a:ea typeface="微软雅黑" panose="020B0503020204020204" charset="-122"/>
                </a:rPr>
                <a:t>降低风险</a:t>
              </a:r>
              <a:endParaRPr lang="zh-TW" altLang="en-US" sz="2800" b="1" dirty="0">
                <a:solidFill>
                  <a:schemeClr val="accent2"/>
                </a:solidFill>
                <a:latin typeface="微软雅黑" panose="020B0503020204020204" charset="-122"/>
                <a:ea typeface="微软雅黑" panose="020B0503020204020204" charset="-122"/>
              </a:endParaRPr>
            </a:p>
          </p:txBody>
        </p:sp>
        <p:sp>
          <p:nvSpPr>
            <p:cNvPr id="35870" name="Text Box 31"/>
            <p:cNvSpPr txBox="1"/>
            <p:nvPr/>
          </p:nvSpPr>
          <p:spPr>
            <a:xfrm>
              <a:off x="3240" y="1680"/>
              <a:ext cx="2540" cy="871"/>
            </a:xfrm>
            <a:prstGeom prst="rect">
              <a:avLst/>
            </a:prstGeom>
            <a:noFill/>
            <a:ln w="9525">
              <a:noFill/>
            </a:ln>
          </p:spPr>
          <p:txBody>
            <a:bodyPr wrap="square" anchor="t" anchorCtr="0">
              <a:spAutoFit/>
            </a:bodyPr>
            <a:p>
              <a:pPr eaLnBrk="0" hangingPunct="0"/>
              <a:r>
                <a:rPr lang="zh-CN" altLang="en-US" sz="2800" b="1" dirty="0">
                  <a:solidFill>
                    <a:srgbClr val="FF0066"/>
                  </a:solidFill>
                  <a:latin typeface="微软雅黑" panose="020B0503020204020204" charset="-122"/>
                  <a:ea typeface="微软雅黑" panose="020B0503020204020204" charset="-122"/>
                </a:rPr>
                <a:t>个体防护</a:t>
              </a:r>
              <a:endParaRPr lang="zh-TW" altLang="en-US" sz="2800" b="1" dirty="0">
                <a:solidFill>
                  <a:srgbClr val="FF0066"/>
                </a:solidFill>
                <a:latin typeface="微软雅黑" panose="020B0503020204020204" charset="-122"/>
                <a:ea typeface="微软雅黑" panose="020B0503020204020204" charset="-122"/>
              </a:endParaRPr>
            </a:p>
          </p:txBody>
        </p:sp>
        <p:sp>
          <p:nvSpPr>
            <p:cNvPr id="93216" name="Text Box 32"/>
            <p:cNvSpPr txBox="1">
              <a:spLocks noChangeArrowheads="1"/>
            </p:cNvSpPr>
            <p:nvPr/>
          </p:nvSpPr>
          <p:spPr bwMode="auto">
            <a:xfrm>
              <a:off x="2760" y="600"/>
              <a:ext cx="4320" cy="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defTabSz="914400">
                <a:spcBef>
                  <a:spcPct val="50000"/>
                </a:spcBef>
                <a:buClrTx/>
                <a:buSzTx/>
                <a:buFontTx/>
                <a:buNone/>
                <a:defRPr/>
              </a:pPr>
              <a:r>
                <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风险控制方法</a:t>
              </a:r>
              <a:endParaRPr kumimoji="1" lang="zh-CN" altLang="en-US" sz="2400" b="1" kern="1200" cap="none" spc="0" normalizeH="0" baseline="0" noProof="0" smtClean="0">
                <a:solidFill>
                  <a:schemeClr val="accent2"/>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grpSp>
    </p:spTree>
  </p:cSld>
  <p:clrMapOvr>
    <a:masterClrMapping/>
  </p:clrMapOvr>
  <p:transition>
    <p:pull/>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Text Box 2"/>
          <p:cNvSpPr txBox="1">
            <a:spLocks noChangeArrowheads="1"/>
          </p:cNvSpPr>
          <p:nvPr/>
        </p:nvSpPr>
        <p:spPr bwMode="auto">
          <a:xfrm>
            <a:off x="2819400" y="1143000"/>
            <a:ext cx="6248400"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R="0" algn="ctr" defTabSz="914400">
              <a:spcBef>
                <a:spcPct val="50000"/>
              </a:spcBef>
              <a:buClrTx/>
              <a:buSzTx/>
              <a:buFontTx/>
              <a:buNone/>
              <a:defRPr/>
            </a:pPr>
            <a:r>
              <a:rPr kumimoji="1" lang="zh-CN" altLang="en-US" sz="3200" b="1" u="sng" kern="1200" cap="none" spc="0" normalizeH="0" baseline="0" noProof="0" smtClean="0">
                <a:solidFill>
                  <a:srgbClr val="FF0000"/>
                </a:solidFill>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rPr>
              <a:t>安全隐患辨识、风险评价练习</a:t>
            </a:r>
            <a:endParaRPr kumimoji="1" lang="zh-CN" altLang="en-US" sz="2400" kern="1200" cap="none" spc="0" normalizeH="0" baseline="0" noProof="0" smtClean="0">
              <a:effectLst>
                <a:outerShdw blurRad="38100" dist="38100" dir="2700000" algn="tl">
                  <a:srgbClr val="C0C0C0"/>
                </a:outerShdw>
              </a:effectLst>
              <a:latin typeface="微软雅黑" panose="020B0503020204020204" charset="-122"/>
              <a:ea typeface="微软雅黑" panose="020B0503020204020204" charset="-122"/>
              <a:cs typeface="微软雅黑" panose="020B0503020204020204" charset="-122"/>
            </a:endParaRPr>
          </a:p>
        </p:txBody>
      </p:sp>
      <p:sp>
        <p:nvSpPr>
          <p:cNvPr id="36866" name="Rectangle 3"/>
          <p:cNvSpPr/>
          <p:nvPr/>
        </p:nvSpPr>
        <p:spPr>
          <a:xfrm>
            <a:off x="2514600" y="2133600"/>
            <a:ext cx="7315200" cy="2306638"/>
          </a:xfrm>
          <a:prstGeom prst="rect">
            <a:avLst/>
          </a:prstGeom>
          <a:noFill/>
          <a:ln w="9525">
            <a:noFill/>
          </a:ln>
        </p:spPr>
        <p:txBody>
          <a:bodyPr anchor="t" anchorCtr="0">
            <a:spAutoFit/>
          </a:bodyPr>
          <a:p>
            <a:pPr>
              <a:lnSpc>
                <a:spcPct val="180000"/>
              </a:lnSpc>
            </a:pPr>
            <a:r>
              <a:rPr lang="en-US" altLang="zh-CN" sz="2000" b="1" dirty="0">
                <a:solidFill>
                  <a:schemeClr val="accent2"/>
                </a:solidFill>
                <a:latin typeface="微软雅黑" panose="020B0503020204020204" charset="-122"/>
                <a:ea typeface="微软雅黑" panose="020B0503020204020204" charset="-122"/>
              </a:rPr>
              <a:t>1</a:t>
            </a:r>
            <a:r>
              <a:rPr lang="zh-CN" altLang="en-US" sz="2000" b="1" dirty="0">
                <a:solidFill>
                  <a:schemeClr val="accent2"/>
                </a:solidFill>
                <a:latin typeface="微软雅黑" panose="020B0503020204020204" charset="-122"/>
                <a:ea typeface="微软雅黑" panose="020B0503020204020204" charset="-122"/>
              </a:rPr>
              <a:t>、辨识</a:t>
            </a:r>
            <a:r>
              <a:rPr lang="en-US" altLang="zh-CN" sz="2000" b="1" dirty="0">
                <a:solidFill>
                  <a:schemeClr val="accent2"/>
                </a:solidFill>
                <a:latin typeface="微软雅黑" panose="020B0503020204020204" charset="-122"/>
                <a:ea typeface="微软雅黑" panose="020B0503020204020204" charset="-122"/>
              </a:rPr>
              <a:t>CHAM</a:t>
            </a:r>
            <a:r>
              <a:rPr lang="zh-CN" altLang="en-US" sz="2000" b="1" dirty="0">
                <a:solidFill>
                  <a:schemeClr val="accent2"/>
                </a:solidFill>
                <a:latin typeface="微软雅黑" panose="020B0503020204020204" charset="-122"/>
                <a:ea typeface="微软雅黑" panose="020B0503020204020204" charset="-122"/>
              </a:rPr>
              <a:t>有哪些职业安全卫生风险</a:t>
            </a:r>
            <a:endParaRPr lang="zh-CN" altLang="en-US" sz="2000" b="1" dirty="0">
              <a:solidFill>
                <a:schemeClr val="accent2"/>
              </a:solidFill>
              <a:latin typeface="微软雅黑" panose="020B0503020204020204" charset="-122"/>
              <a:ea typeface="微软雅黑" panose="020B0503020204020204" charset="-122"/>
            </a:endParaRPr>
          </a:p>
          <a:p>
            <a:pPr>
              <a:lnSpc>
                <a:spcPct val="180000"/>
              </a:lnSpc>
            </a:pPr>
            <a:r>
              <a:rPr lang="en-US" altLang="zh-CN" sz="2000" b="1" dirty="0">
                <a:solidFill>
                  <a:schemeClr val="accent2"/>
                </a:solidFill>
                <a:latin typeface="微软雅黑" panose="020B0503020204020204" charset="-122"/>
                <a:ea typeface="微软雅黑" panose="020B0503020204020204" charset="-122"/>
              </a:rPr>
              <a:t>2</a:t>
            </a:r>
            <a:r>
              <a:rPr lang="zh-CN" altLang="en-US" sz="2000" b="1" dirty="0">
                <a:solidFill>
                  <a:schemeClr val="accent2"/>
                </a:solidFill>
                <a:latin typeface="微软雅黑" panose="020B0503020204020204" charset="-122"/>
                <a:ea typeface="微软雅黑" panose="020B0503020204020204" charset="-122"/>
              </a:rPr>
              <a:t>、用</a:t>
            </a:r>
            <a:r>
              <a:rPr lang="en-US" altLang="zh-CN" sz="2000" b="1" dirty="0">
                <a:solidFill>
                  <a:schemeClr val="accent2"/>
                </a:solidFill>
                <a:latin typeface="微软雅黑" panose="020B0503020204020204" charset="-122"/>
                <a:ea typeface="微软雅黑" panose="020B0503020204020204" charset="-122"/>
              </a:rPr>
              <a:t>LEC</a:t>
            </a:r>
            <a:r>
              <a:rPr lang="zh-CN" altLang="en-US" sz="2000" b="1" dirty="0">
                <a:solidFill>
                  <a:schemeClr val="accent2"/>
                </a:solidFill>
                <a:latin typeface="微软雅黑" panose="020B0503020204020204" charset="-122"/>
                <a:ea typeface="微软雅黑" panose="020B0503020204020204" charset="-122"/>
              </a:rPr>
              <a:t>法进行风险评价</a:t>
            </a:r>
            <a:endParaRPr lang="zh-CN" altLang="en-US" sz="2000" b="1" dirty="0">
              <a:solidFill>
                <a:schemeClr val="accent2"/>
              </a:solidFill>
              <a:latin typeface="微软雅黑" panose="020B0503020204020204" charset="-122"/>
              <a:ea typeface="微软雅黑" panose="020B0503020204020204" charset="-122"/>
            </a:endParaRPr>
          </a:p>
          <a:p>
            <a:pPr>
              <a:lnSpc>
                <a:spcPct val="180000"/>
              </a:lnSpc>
            </a:pPr>
            <a:r>
              <a:rPr lang="en-US" altLang="zh-CN" sz="2000" b="1" dirty="0">
                <a:solidFill>
                  <a:schemeClr val="accent2"/>
                </a:solidFill>
                <a:latin typeface="微软雅黑" panose="020B0503020204020204" charset="-122"/>
                <a:ea typeface="微软雅黑" panose="020B0503020204020204" charset="-122"/>
              </a:rPr>
              <a:t>3</a:t>
            </a:r>
            <a:r>
              <a:rPr lang="zh-CN" altLang="en-US" sz="2000" b="1" dirty="0">
                <a:solidFill>
                  <a:schemeClr val="accent2"/>
                </a:solidFill>
                <a:latin typeface="微软雅黑" panose="020B0503020204020204" charset="-122"/>
                <a:ea typeface="微软雅黑" panose="020B0503020204020204" charset="-122"/>
              </a:rPr>
              <a:t>、确定风险等级</a:t>
            </a:r>
            <a:endParaRPr lang="zh-CN" altLang="en-US" sz="2000" b="1" dirty="0">
              <a:solidFill>
                <a:schemeClr val="accent2"/>
              </a:solidFill>
              <a:latin typeface="微软雅黑" panose="020B0503020204020204" charset="-122"/>
              <a:ea typeface="微软雅黑" panose="020B0503020204020204" charset="-122"/>
            </a:endParaRPr>
          </a:p>
          <a:p>
            <a:pPr>
              <a:lnSpc>
                <a:spcPct val="180000"/>
              </a:lnSpc>
            </a:pPr>
            <a:r>
              <a:rPr lang="en-US" altLang="zh-CN" sz="2000" b="1" dirty="0">
                <a:solidFill>
                  <a:schemeClr val="accent2"/>
                </a:solidFill>
                <a:latin typeface="微软雅黑" panose="020B0503020204020204" charset="-122"/>
                <a:ea typeface="微软雅黑" panose="020B0503020204020204" charset="-122"/>
              </a:rPr>
              <a:t>4</a:t>
            </a:r>
            <a:r>
              <a:rPr lang="zh-CN" altLang="en-US" sz="2000" b="1" dirty="0">
                <a:solidFill>
                  <a:schemeClr val="accent2"/>
                </a:solidFill>
                <a:latin typeface="微软雅黑" panose="020B0503020204020204" charset="-122"/>
                <a:ea typeface="微软雅黑" panose="020B0503020204020204" charset="-122"/>
              </a:rPr>
              <a:t>、您认为哪些属于不可接受风险</a:t>
            </a:r>
            <a:endParaRPr lang="zh-CN" altLang="en-US" sz="2000" b="1" dirty="0">
              <a:solidFill>
                <a:schemeClr val="accent2"/>
              </a:solidFill>
              <a:latin typeface="微软雅黑" panose="020B0503020204020204" charset="-122"/>
              <a:ea typeface="微软雅黑" panose="020B0503020204020204" charset="-122"/>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7889" name="Picture 8"/>
          <p:cNvPicPr>
            <a:picLocks noChangeAspect="1"/>
          </p:cNvPicPr>
          <p:nvPr/>
        </p:nvPicPr>
        <p:blipFill>
          <a:blip r:embed="rId1"/>
          <a:stretch>
            <a:fillRect/>
          </a:stretch>
        </p:blipFill>
        <p:spPr>
          <a:xfrm>
            <a:off x="1524000" y="609600"/>
            <a:ext cx="9144000" cy="6248400"/>
          </a:xfrm>
          <a:prstGeom prst="rect">
            <a:avLst/>
          </a:prstGeom>
          <a:noFill/>
          <a:ln w="9525">
            <a:noFill/>
          </a:ln>
        </p:spPr>
      </p:pic>
      <p:sp>
        <p:nvSpPr>
          <p:cNvPr id="37890" name="Rectangle 5"/>
          <p:cNvSpPr/>
          <p:nvPr/>
        </p:nvSpPr>
        <p:spPr>
          <a:xfrm>
            <a:off x="3733800" y="79375"/>
            <a:ext cx="5380038" cy="460375"/>
          </a:xfrm>
          <a:prstGeom prst="rect">
            <a:avLst/>
          </a:prstGeom>
          <a:noFill/>
          <a:ln w="9525">
            <a:noFill/>
          </a:ln>
        </p:spPr>
        <p:txBody>
          <a:bodyPr wrap="none" anchor="t" anchorCtr="0">
            <a:spAutoFit/>
          </a:bodyPr>
          <a:p>
            <a:r>
              <a:rPr lang="en-US" altLang="zh-CN" sz="2400" b="1" dirty="0">
                <a:latin typeface="微软雅黑" panose="020B0503020204020204" charset="-122"/>
                <a:ea typeface="微软雅黑" panose="020B0503020204020204" charset="-122"/>
              </a:rPr>
              <a:t>CHAM</a:t>
            </a:r>
            <a:r>
              <a:rPr lang="zh-CN" altLang="en-US" sz="2400" b="1" dirty="0">
                <a:latin typeface="微软雅黑" panose="020B0503020204020204" charset="-122"/>
                <a:ea typeface="微软雅黑" panose="020B0503020204020204" charset="-122"/>
              </a:rPr>
              <a:t>安全隐患排查评价表（</a:t>
            </a:r>
            <a:r>
              <a:rPr lang="en-US" altLang="zh-CN" sz="2400" b="1" dirty="0">
                <a:latin typeface="微软雅黑" panose="020B0503020204020204" charset="-122"/>
                <a:ea typeface="微软雅黑" panose="020B0503020204020204" charset="-122"/>
              </a:rPr>
              <a:t>LEC</a:t>
            </a:r>
            <a:r>
              <a:rPr lang="zh-CN" altLang="en-US" sz="2400" b="1" dirty="0">
                <a:latin typeface="微软雅黑" panose="020B0503020204020204" charset="-122"/>
                <a:ea typeface="微软雅黑" panose="020B0503020204020204" charset="-122"/>
              </a:rPr>
              <a:t>法）</a:t>
            </a:r>
            <a:endParaRPr lang="zh-CN" altLang="en-US" sz="2400" b="1" dirty="0">
              <a:latin typeface="微软雅黑" panose="020B0503020204020204" charset="-122"/>
              <a:ea typeface="微软雅黑" panose="020B0503020204020204" charset="-122"/>
            </a:endParaRPr>
          </a:p>
        </p:txBody>
      </p:sp>
      <p:graphicFrame>
        <p:nvGraphicFramePr>
          <p:cNvPr id="37891" name="Object 9"/>
          <p:cNvGraphicFramePr>
            <a:graphicFrameLocks noChangeAspect="1"/>
          </p:cNvGraphicFramePr>
          <p:nvPr/>
        </p:nvGraphicFramePr>
        <p:xfrm>
          <a:off x="4953000" y="3048000"/>
          <a:ext cx="2209800" cy="1657350"/>
        </p:xfrm>
        <a:graphic>
          <a:graphicData uri="http://schemas.openxmlformats.org/presentationml/2006/ole">
            <mc:AlternateContent xmlns:mc="http://schemas.openxmlformats.org/markup-compatibility/2006">
              <mc:Choice xmlns:v="urn:schemas-microsoft-com:vml" Requires="v">
                <p:oleObj spid="_x0000_s3076" name="" showAsIcon="1" r:id="rId2" imgW="914400" imgH="685800" progId="Excel.Sheet.8">
                  <p:embed/>
                </p:oleObj>
              </mc:Choice>
              <mc:Fallback>
                <p:oleObj name="" showAsIcon="1" r:id="rId2" imgW="914400" imgH="685800" progId="Excel.Sheet.8">
                  <p:embed/>
                  <p:pic>
                    <p:nvPicPr>
                      <p:cNvPr id="0" name="图片 3075"/>
                      <p:cNvPicPr/>
                      <p:nvPr/>
                    </p:nvPicPr>
                    <p:blipFill>
                      <a:blip r:embed="rId3"/>
                      <a:stretch>
                        <a:fillRect/>
                      </a:stretch>
                    </p:blipFill>
                    <p:spPr>
                      <a:xfrm>
                        <a:off x="4953000" y="3048000"/>
                        <a:ext cx="2209800" cy="1657350"/>
                      </a:xfrm>
                      <a:prstGeom prst="rect">
                        <a:avLst/>
                      </a:prstGeom>
                      <a:solidFill>
                        <a:srgbClr val="00FFFF"/>
                      </a:solidFill>
                      <a:ln w="9525" cap="flat" cmpd="sng">
                        <a:solidFill>
                          <a:srgbClr val="00FF00"/>
                        </a:solidFill>
                        <a:prstDash val="dash"/>
                        <a:miter/>
                        <a:headEnd type="none" w="med" len="med"/>
                        <a:tailEnd type="none" w="med" len="med"/>
                      </a:ln>
                    </p:spPr>
                  </p:pic>
                </p:oleObj>
              </mc:Fallback>
            </mc:AlternateContent>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1055279" y="1484741"/>
            <a:ext cx="5284399" cy="1179607"/>
          </a:xfrm>
        </p:spPr>
        <p:txBody>
          <a:bodyPr>
            <a:noAutofit/>
          </a:bodyPr>
          <a:lstStyle/>
          <a:p>
            <a:r>
              <a:rPr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660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7858125" y="4149090"/>
            <a:ext cx="3913505" cy="158432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pic>
        <p:nvPicPr>
          <p:cNvPr id="5" name="图片 4" descr="公众号二维码"/>
          <p:cNvPicPr>
            <a:picLocks noChangeAspect="1"/>
          </p:cNvPicPr>
          <p:nvPr/>
        </p:nvPicPr>
        <p:blipFill>
          <a:blip r:embed="rId3"/>
          <a:stretch>
            <a:fillRect/>
          </a:stretch>
        </p:blipFill>
        <p:spPr>
          <a:xfrm>
            <a:off x="9281795" y="4213215"/>
            <a:ext cx="1188000" cy="1188000"/>
          </a:xfrm>
          <a:prstGeom prst="rect">
            <a:avLst/>
          </a:prstGeom>
        </p:spPr>
      </p:pic>
      <p:sp>
        <p:nvSpPr>
          <p:cNvPr id="2" name="文本框 1"/>
          <p:cNvSpPr txBox="1"/>
          <p:nvPr>
            <p:custDataLst>
              <p:tags r:id="rId4"/>
            </p:custDataLst>
          </p:nvPr>
        </p:nvSpPr>
        <p:spPr>
          <a:xfrm>
            <a:off x="7903703" y="4478267"/>
            <a:ext cx="1257935" cy="86931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400" dirty="0">
                <a:solidFill>
                  <a:schemeClr val="tx1"/>
                </a:solidFill>
                <a:latin typeface="宋体" panose="02010600030101010101" pitchFamily="2" charset="-122"/>
                <a:ea typeface="宋体" panose="02010600030101010101" pitchFamily="2" charset="-122"/>
              </a:rPr>
              <a:t>扫码关注我们</a:t>
            </a:r>
            <a:endParaRPr lang="zh-CN" altLang="en-US" sz="1400" dirty="0">
              <a:solidFill>
                <a:schemeClr val="tx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400" b="1" dirty="0">
                <a:solidFill>
                  <a:schemeClr val="tx1"/>
                </a:solidFill>
                <a:latin typeface="微软雅黑" panose="020B0503020204020204" charset="-122"/>
                <a:ea typeface="微软雅黑" panose="020B0503020204020204" charset="-122"/>
              </a:rPr>
              <a:t>获取第一手安全资讯</a:t>
            </a:r>
            <a:endParaRPr lang="zh-CN" altLang="en-US" sz="1400" b="1" dirty="0">
              <a:solidFill>
                <a:schemeClr val="tx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10560685" y="4267191"/>
            <a:ext cx="1106729" cy="1080000"/>
          </a:xfrm>
          <a:prstGeom prst="rect">
            <a:avLst/>
          </a:prstGeom>
        </p:spPr>
      </p:pic>
      <p:sp>
        <p:nvSpPr>
          <p:cNvPr id="7" name="文本框 6"/>
          <p:cNvSpPr txBox="1"/>
          <p:nvPr>
            <p:custDataLst>
              <p:tags r:id="rId6"/>
            </p:custDataLst>
          </p:nvPr>
        </p:nvSpPr>
        <p:spPr>
          <a:xfrm>
            <a:off x="1703961" y="4292843"/>
            <a:ext cx="4020049" cy="1006475"/>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400" b="1" dirty="0">
              <a:solidFill>
                <a:schemeClr val="accent1">
                  <a:lumMod val="50000"/>
                </a:schemeClr>
              </a:solidFill>
              <a:cs typeface="+mn-ea"/>
              <a:sym typeface="+mn-lt"/>
            </a:endParaRPr>
          </a:p>
          <a:p>
            <a:pPr algn="ctr">
              <a:lnSpc>
                <a:spcPct val="125000"/>
              </a:lnSpc>
            </a:pPr>
            <a:r>
              <a:rPr lang="zh-CN" altLang="en-US" sz="1400" b="1" dirty="0">
                <a:solidFill>
                  <a:schemeClr val="accent5">
                    <a:lumMod val="50000"/>
                  </a:schemeClr>
                </a:solidFill>
                <a:cs typeface="+mn-ea"/>
                <a:sym typeface="+mn-lt"/>
              </a:rPr>
              <a:t>联系我们 </a:t>
            </a:r>
            <a:r>
              <a:rPr lang="en-US" altLang="zh-CN" sz="1400" dirty="0">
                <a:solidFill>
                  <a:schemeClr val="accent5">
                    <a:lumMod val="50000"/>
                  </a:schemeClr>
                </a:solidFill>
                <a:cs typeface="+mn-ea"/>
                <a:sym typeface="+mn-lt"/>
              </a:rPr>
              <a:t>| </a:t>
            </a:r>
            <a:r>
              <a:rPr lang="en-US" altLang="zh-CN" sz="1400" kern="900" dirty="0">
                <a:solidFill>
                  <a:schemeClr val="accent5">
                    <a:lumMod val="50000"/>
                  </a:schemeClr>
                </a:solidFill>
                <a:cs typeface="+mn-ea"/>
                <a:sym typeface="+mn-lt"/>
              </a:rPr>
              <a:t>15250014332 / 0512-68637852</a:t>
            </a:r>
            <a:endParaRPr lang="en-US" altLang="zh-CN" sz="1400" kern="900" dirty="0">
              <a:solidFill>
                <a:schemeClr val="accent5">
                  <a:lumMod val="50000"/>
                </a:schemeClr>
              </a:solidFill>
              <a:cs typeface="+mn-ea"/>
              <a:sym typeface="+mn-lt"/>
            </a:endParaRPr>
          </a:p>
        </p:txBody>
      </p:sp>
      <p:sp>
        <p:nvSpPr>
          <p:cNvPr id="8" name="文本框 7"/>
          <p:cNvSpPr txBox="1"/>
          <p:nvPr/>
        </p:nvSpPr>
        <p:spPr>
          <a:xfrm>
            <a:off x="2124711" y="2996952"/>
            <a:ext cx="3146425" cy="1048385"/>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6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6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6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400" b="1" dirty="0">
                <a:solidFill>
                  <a:schemeClr val="accent5">
                    <a:lumMod val="50000"/>
                  </a:schemeClr>
                </a:solidFill>
                <a:cs typeface="+mn-ea"/>
                <a:sym typeface="+mn-lt"/>
              </a:rPr>
              <a:t>公司官网</a:t>
            </a:r>
            <a:r>
              <a:rPr lang="zh-CN" altLang="en-US" sz="1600" b="1"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rPr>
              <a:t>| </a:t>
            </a:r>
            <a:r>
              <a:rPr lang="en-US" altLang="zh-CN" sz="1600" dirty="0">
                <a:solidFill>
                  <a:schemeClr val="accent5">
                    <a:lumMod val="50000"/>
                  </a:schemeClr>
                </a:solidFill>
                <a:cs typeface="+mn-ea"/>
                <a:sym typeface="+mn-lt"/>
                <a:hlinkClick r:id="rId7"/>
              </a:rPr>
              <a:t>http://www.bofety.com/</a:t>
            </a:r>
            <a:endParaRPr lang="zh-CN" altLang="en-US" sz="16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9408368" y="5401215"/>
            <a:ext cx="936104" cy="260350"/>
          </a:xfrm>
          <a:prstGeom prst="rect">
            <a:avLst/>
          </a:prstGeom>
          <a:noFill/>
        </p:spPr>
        <p:txBody>
          <a:bodyPr wrap="square" rtlCol="0">
            <a:spAutoFit/>
          </a:bodyPr>
          <a:lstStyle/>
          <a:p>
            <a:pPr algn="ctr"/>
            <a:r>
              <a:rPr lang="zh-CN" altLang="en-US" sz="1100" dirty="0"/>
              <a:t>微信公众号</a:t>
            </a:r>
            <a:endParaRPr lang="zh-CN" altLang="en-US" sz="1100" dirty="0"/>
          </a:p>
        </p:txBody>
      </p:sp>
      <p:sp>
        <p:nvSpPr>
          <p:cNvPr id="9" name="文本框 8"/>
          <p:cNvSpPr txBox="1"/>
          <p:nvPr/>
        </p:nvSpPr>
        <p:spPr>
          <a:xfrm>
            <a:off x="10589999" y="5399960"/>
            <a:ext cx="936104" cy="260350"/>
          </a:xfrm>
          <a:prstGeom prst="rect">
            <a:avLst/>
          </a:prstGeom>
          <a:noFill/>
        </p:spPr>
        <p:txBody>
          <a:bodyPr wrap="square" rtlCol="0">
            <a:spAutoFit/>
          </a:bodyPr>
          <a:lstStyle/>
          <a:p>
            <a:pPr algn="ctr"/>
            <a:r>
              <a:rPr lang="zh-CN" altLang="en-US" sz="1100" dirty="0"/>
              <a:t>抖音</a:t>
            </a:r>
            <a:endParaRPr lang="zh-CN" altLang="en-US" sz="1100" dirty="0"/>
          </a:p>
        </p:txBody>
      </p:sp>
    </p:spTree>
    <p:custDataLst>
      <p:tags r:id="rId8"/>
    </p:custData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9" name="Rectangle 3"/>
          <p:cNvSpPr>
            <a:spLocks noGrp="1"/>
          </p:cNvSpPr>
          <p:nvPr>
            <p:ph type="body" sz="half" idx="1"/>
          </p:nvPr>
        </p:nvSpPr>
        <p:spPr>
          <a:xfrm>
            <a:off x="1444625" y="1339850"/>
            <a:ext cx="10029825" cy="4178300"/>
          </a:xfrm>
          <a:ln w="28575"/>
        </p:spPr>
        <p:txBody>
          <a:bodyPr vert="horz" wrap="square" lIns="91440" tIns="45720" rIns="91440" bIns="45720" anchor="t" anchorCtr="0"/>
          <a:p>
            <a:pPr marL="262255" indent="-262255" eaLnBrk="1" hangingPunct="1">
              <a:lnSpc>
                <a:spcPct val="120000"/>
              </a:lnSpc>
              <a:spcBef>
                <a:spcPct val="30000"/>
              </a:spcBef>
              <a:buClrTx/>
              <a:buSzTx/>
              <a:buFontTx/>
              <a:buNone/>
            </a:pPr>
            <a:r>
              <a:rPr lang="en-US" altLang="zh-CN" b="1" dirty="0">
                <a:solidFill>
                  <a:srgbClr val="FF0000"/>
                </a:solidFill>
              </a:rPr>
              <a:t>1.“0” </a:t>
            </a:r>
            <a:r>
              <a:rPr lang="zh-CN" altLang="en-US" b="1" dirty="0">
                <a:solidFill>
                  <a:srgbClr val="FF0000"/>
                </a:solidFill>
              </a:rPr>
              <a:t>伤害原则</a:t>
            </a:r>
            <a:endParaRPr lang="zh-CN" altLang="en-US" b="1" dirty="0">
              <a:solidFill>
                <a:srgbClr val="FF0000"/>
              </a:solidFill>
            </a:endParaRPr>
          </a:p>
          <a:p>
            <a:pPr marL="262255" indent="-262255" eaLnBrk="1" fontAlgn="ctr" hangingPunct="1">
              <a:lnSpc>
                <a:spcPct val="120000"/>
              </a:lnSpc>
              <a:spcBef>
                <a:spcPct val="30000"/>
              </a:spcBef>
              <a:buClrTx/>
              <a:buSzTx/>
              <a:buFontTx/>
              <a:buNone/>
            </a:pPr>
            <a:r>
              <a:rPr lang="zh-CN" altLang="en-US" sz="2800" b="1" dirty="0">
                <a:solidFill>
                  <a:srgbClr val="000000"/>
                </a:solidFill>
              </a:rPr>
              <a:t>★</a:t>
            </a:r>
            <a:r>
              <a:rPr lang="zh-CN" altLang="en-US" b="1" dirty="0">
                <a:solidFill>
                  <a:srgbClr val="000000"/>
                </a:solidFill>
              </a:rPr>
              <a:t>不是单纯的考虑到不出现死亡和停工</a:t>
            </a:r>
            <a:endParaRPr lang="zh-CN" altLang="en-US" b="1" dirty="0">
              <a:solidFill>
                <a:srgbClr val="000000"/>
              </a:solidFill>
            </a:endParaRPr>
          </a:p>
          <a:p>
            <a:pPr marL="262255" indent="-262255" eaLnBrk="1" fontAlgn="ctr" hangingPunct="1">
              <a:lnSpc>
                <a:spcPct val="120000"/>
              </a:lnSpc>
              <a:spcBef>
                <a:spcPct val="30000"/>
              </a:spcBef>
              <a:buClrTx/>
              <a:buSzTx/>
              <a:buFontTx/>
              <a:buNone/>
            </a:pPr>
            <a:r>
              <a:rPr lang="zh-CN" altLang="en-US" sz="2800" b="1" dirty="0">
                <a:solidFill>
                  <a:srgbClr val="000000"/>
                </a:solidFill>
              </a:rPr>
              <a:t>★</a:t>
            </a:r>
            <a:r>
              <a:rPr lang="zh-CN" altLang="en-US" b="1" dirty="0">
                <a:solidFill>
                  <a:srgbClr val="000000"/>
                </a:solidFill>
              </a:rPr>
              <a:t>对车间、作业台等有潜在危险的地方存在的潜在危险进行及时地发现并解决</a:t>
            </a:r>
            <a:endParaRPr lang="zh-CN" altLang="en-US" b="1" dirty="0">
              <a:solidFill>
                <a:srgbClr val="000000"/>
              </a:solidFill>
            </a:endParaRPr>
          </a:p>
          <a:p>
            <a:pPr marL="262255" indent="-262255" eaLnBrk="1" fontAlgn="ctr" hangingPunct="1">
              <a:lnSpc>
                <a:spcPct val="120000"/>
              </a:lnSpc>
              <a:spcBef>
                <a:spcPct val="30000"/>
              </a:spcBef>
              <a:buClrTx/>
              <a:buSzTx/>
              <a:buFontTx/>
              <a:buNone/>
            </a:pPr>
            <a:r>
              <a:rPr lang="zh-CN" altLang="en-US" sz="2800" b="1" dirty="0">
                <a:solidFill>
                  <a:srgbClr val="000000"/>
                </a:solidFill>
              </a:rPr>
              <a:t>★</a:t>
            </a:r>
            <a:r>
              <a:rPr lang="zh-CN" altLang="en-US" b="1" dirty="0">
                <a:solidFill>
                  <a:srgbClr val="000000"/>
                </a:solidFill>
              </a:rPr>
              <a:t>将工伤、职业病以及包括交通事故在内的一切灾害降到</a:t>
            </a:r>
            <a:r>
              <a:rPr lang="en-US" altLang="zh-CN" b="1" dirty="0">
                <a:solidFill>
                  <a:srgbClr val="000000"/>
                </a:solidFill>
              </a:rPr>
              <a:t>0</a:t>
            </a:r>
            <a:endParaRPr lang="en-US" altLang="zh-CN" b="1" u="sng" dirty="0">
              <a:solidFill>
                <a:srgbClr val="000000"/>
              </a:solidFill>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Rectangle 2"/>
          <p:cNvSpPr>
            <a:spLocks noGrp="1"/>
          </p:cNvSpPr>
          <p:nvPr>
            <p:ph idx="1"/>
          </p:nvPr>
        </p:nvSpPr>
        <p:spPr>
          <a:xfrm>
            <a:off x="1703388" y="990600"/>
            <a:ext cx="4105275" cy="5867400"/>
          </a:xfrm>
          <a:ln w="28575"/>
        </p:spPr>
        <p:txBody>
          <a:bodyPr vert="horz" wrap="square" lIns="91440" tIns="45720" rIns="91440" bIns="45720" anchor="t" anchorCtr="0"/>
          <a:p>
            <a:pPr marL="0" indent="0" eaLnBrk="1" hangingPunct="1">
              <a:buNone/>
            </a:pPr>
            <a:r>
              <a:rPr lang="en-US" altLang="zh-CN" b="1" dirty="0">
                <a:solidFill>
                  <a:srgbClr val="FF0000"/>
                </a:solidFill>
              </a:rPr>
              <a:t>2.“</a:t>
            </a:r>
            <a:r>
              <a:rPr lang="zh-CN" altLang="en-US" b="1" dirty="0">
                <a:solidFill>
                  <a:srgbClr val="FF0000"/>
                </a:solidFill>
              </a:rPr>
              <a:t>提前预防”原则</a:t>
            </a:r>
            <a:endParaRPr lang="zh-CN" altLang="en-US" b="1" dirty="0">
              <a:solidFill>
                <a:srgbClr val="FF0000"/>
              </a:solidFill>
            </a:endParaRPr>
          </a:p>
          <a:p>
            <a:pPr marL="0" indent="0" eaLnBrk="1" hangingPunct="1">
              <a:lnSpc>
                <a:spcPct val="120000"/>
              </a:lnSpc>
              <a:buNone/>
            </a:pPr>
            <a:r>
              <a:rPr lang="zh-CN" altLang="en-US" b="1" dirty="0">
                <a:solidFill>
                  <a:schemeClr val="tx2"/>
                </a:solidFill>
              </a:rPr>
              <a:t>    </a:t>
            </a:r>
            <a:r>
              <a:rPr lang="zh-CN" altLang="en-US" b="1" dirty="0">
                <a:solidFill>
                  <a:srgbClr val="000000"/>
                </a:solidFill>
              </a:rPr>
              <a:t>生产车间作业及日常工作中都潜在着危险，在事故发生前发现、认识并避免其发生</a:t>
            </a:r>
            <a:endParaRPr lang="zh-CN" altLang="en-US" b="1" dirty="0">
              <a:solidFill>
                <a:srgbClr val="000000"/>
              </a:solidFill>
            </a:endParaRPr>
          </a:p>
          <a:p>
            <a:pPr marL="0" indent="0" eaLnBrk="1" hangingPunct="1">
              <a:lnSpc>
                <a:spcPct val="120000"/>
              </a:lnSpc>
              <a:buNone/>
            </a:pPr>
            <a:r>
              <a:rPr lang="zh-CN" altLang="en-US" b="1" u="sng" dirty="0">
                <a:solidFill>
                  <a:schemeClr val="tx2"/>
                </a:solidFill>
              </a:rPr>
              <a:t>预防灾害事故的发生！</a:t>
            </a:r>
            <a:r>
              <a:rPr lang="zh-CN" altLang="en-US" b="1" u="sng" dirty="0">
                <a:solidFill>
                  <a:srgbClr val="FF0000"/>
                </a:solidFill>
              </a:rPr>
              <a:t>  </a:t>
            </a:r>
            <a:endParaRPr lang="zh-CN" altLang="en-US" b="1" u="sng" dirty="0">
              <a:solidFill>
                <a:srgbClr val="FF0000"/>
              </a:solidFill>
            </a:endParaRPr>
          </a:p>
        </p:txBody>
      </p:sp>
      <p:grpSp>
        <p:nvGrpSpPr>
          <p:cNvPr id="8194" name="Group 3"/>
          <p:cNvGrpSpPr/>
          <p:nvPr/>
        </p:nvGrpSpPr>
        <p:grpSpPr>
          <a:xfrm>
            <a:off x="5562600" y="3505200"/>
            <a:ext cx="4787900" cy="2592388"/>
            <a:chOff x="476" y="1344"/>
            <a:chExt cx="4944" cy="2268"/>
          </a:xfrm>
        </p:grpSpPr>
        <p:sp>
          <p:nvSpPr>
            <p:cNvPr id="8195" name="AutoShape 4"/>
            <p:cNvSpPr/>
            <p:nvPr/>
          </p:nvSpPr>
          <p:spPr>
            <a:xfrm>
              <a:off x="703" y="1344"/>
              <a:ext cx="4127" cy="2268"/>
            </a:xfrm>
            <a:prstGeom prst="flowChartExtract">
              <a:avLst/>
            </a:prstGeom>
            <a:gradFill rotWithShape="1">
              <a:gsLst>
                <a:gs pos="0">
                  <a:schemeClr val="bg1"/>
                </a:gs>
                <a:gs pos="100000">
                  <a:srgbClr val="0066FF"/>
                </a:gs>
              </a:gsLst>
              <a:lin ang="5400000" scaled="1"/>
              <a:tileRect/>
            </a:gradFill>
            <a:ln w="9525" cap="flat" cmpd="sng">
              <a:solidFill>
                <a:schemeClr val="tx2"/>
              </a:solidFill>
              <a:prstDash val="solid"/>
              <a:miter/>
              <a:headEnd type="none" w="med" len="med"/>
              <a:tailEnd type="none" w="med" len="med"/>
            </a:ln>
            <a:effectLst>
              <a:outerShdw dist="107763" dir="18900000" algn="ctr" rotWithShape="0">
                <a:schemeClr val="bg2">
                  <a:alpha val="50000"/>
                </a:schemeClr>
              </a:outerShdw>
            </a:effectLst>
          </p:spPr>
          <p:txBody>
            <a:bodyPr wrap="none" anchor="ctr" anchorCtr="0"/>
            <a:p>
              <a:endParaRPr lang="zh-CN" altLang="en-US" dirty="0">
                <a:latin typeface="微软雅黑" panose="020B0503020204020204" charset="-122"/>
                <a:ea typeface="微软雅黑" panose="020B0503020204020204" charset="-122"/>
              </a:endParaRPr>
            </a:p>
          </p:txBody>
        </p:sp>
        <p:sp>
          <p:nvSpPr>
            <p:cNvPr id="8196" name="Line 5"/>
            <p:cNvSpPr/>
            <p:nvPr/>
          </p:nvSpPr>
          <p:spPr>
            <a:xfrm>
              <a:off x="2236" y="1933"/>
              <a:ext cx="1043" cy="0"/>
            </a:xfrm>
            <a:prstGeom prst="line">
              <a:avLst/>
            </a:prstGeom>
            <a:ln w="9525" cap="flat" cmpd="sng">
              <a:solidFill>
                <a:schemeClr val="tx1"/>
              </a:solidFill>
              <a:prstDash val="solid"/>
              <a:round/>
              <a:headEnd type="none" w="med" len="med"/>
              <a:tailEnd type="none" w="med" len="med"/>
            </a:ln>
          </p:spPr>
        </p:sp>
        <p:sp>
          <p:nvSpPr>
            <p:cNvPr id="8197" name="Line 6"/>
            <p:cNvSpPr/>
            <p:nvPr/>
          </p:nvSpPr>
          <p:spPr>
            <a:xfrm>
              <a:off x="1882" y="2341"/>
              <a:ext cx="1769" cy="0"/>
            </a:xfrm>
            <a:prstGeom prst="line">
              <a:avLst/>
            </a:prstGeom>
            <a:ln w="9525" cap="flat" cmpd="sng">
              <a:solidFill>
                <a:schemeClr val="tx1"/>
              </a:solidFill>
              <a:prstDash val="solid"/>
              <a:round/>
              <a:headEnd type="none" w="med" len="med"/>
              <a:tailEnd type="none" w="med" len="med"/>
            </a:ln>
          </p:spPr>
        </p:sp>
        <p:sp>
          <p:nvSpPr>
            <p:cNvPr id="8198" name="Line 7"/>
            <p:cNvSpPr/>
            <p:nvPr/>
          </p:nvSpPr>
          <p:spPr>
            <a:xfrm>
              <a:off x="1474" y="2750"/>
              <a:ext cx="2585" cy="0"/>
            </a:xfrm>
            <a:prstGeom prst="line">
              <a:avLst/>
            </a:prstGeom>
            <a:ln w="9525" cap="flat" cmpd="sng">
              <a:solidFill>
                <a:schemeClr val="tx1"/>
              </a:solidFill>
              <a:prstDash val="solid"/>
              <a:round/>
              <a:headEnd type="none" w="med" len="med"/>
              <a:tailEnd type="none" w="med" len="med"/>
            </a:ln>
          </p:spPr>
        </p:sp>
        <p:sp>
          <p:nvSpPr>
            <p:cNvPr id="8199" name="Line 8"/>
            <p:cNvSpPr/>
            <p:nvPr/>
          </p:nvSpPr>
          <p:spPr>
            <a:xfrm>
              <a:off x="567" y="3203"/>
              <a:ext cx="3810" cy="0"/>
            </a:xfrm>
            <a:prstGeom prst="line">
              <a:avLst/>
            </a:prstGeom>
            <a:ln w="9525" cap="flat" cmpd="sng">
              <a:solidFill>
                <a:schemeClr val="tx1"/>
              </a:solidFill>
              <a:prstDash val="solid"/>
              <a:round/>
              <a:headEnd type="none" w="med" len="med"/>
              <a:tailEnd type="none" w="med" len="med"/>
            </a:ln>
          </p:spPr>
        </p:sp>
        <p:sp>
          <p:nvSpPr>
            <p:cNvPr id="8200" name="Rectangle 9"/>
            <p:cNvSpPr/>
            <p:nvPr/>
          </p:nvSpPr>
          <p:spPr>
            <a:xfrm>
              <a:off x="2562" y="1616"/>
              <a:ext cx="454" cy="272"/>
            </a:xfrm>
            <a:prstGeom prst="rect">
              <a:avLst/>
            </a:prstGeom>
            <a:noFill/>
            <a:ln w="9525">
              <a:noFill/>
            </a:ln>
          </p:spPr>
          <p:txBody>
            <a:bodyPr wrap="none" anchor="ctr" anchorCtr="0"/>
            <a:p>
              <a:pPr algn="ctr"/>
              <a:r>
                <a:rPr lang="zh-CN" altLang="en-US" b="1" dirty="0">
                  <a:solidFill>
                    <a:srgbClr val="FF0000"/>
                  </a:solidFill>
                  <a:latin typeface="微软雅黑" panose="020B0503020204020204" charset="-122"/>
                  <a:ea typeface="微软雅黑" panose="020B0503020204020204" charset="-122"/>
                </a:rPr>
                <a:t>死亡</a:t>
              </a:r>
              <a:endParaRPr lang="zh-CN" altLang="en-US" b="1" dirty="0">
                <a:solidFill>
                  <a:srgbClr val="FF0000"/>
                </a:solidFill>
                <a:latin typeface="微软雅黑" panose="020B0503020204020204" charset="-122"/>
                <a:ea typeface="微软雅黑" panose="020B0503020204020204" charset="-122"/>
              </a:endParaRPr>
            </a:p>
          </p:txBody>
        </p:sp>
        <p:sp>
          <p:nvSpPr>
            <p:cNvPr id="8201" name="Rectangle 10"/>
            <p:cNvSpPr/>
            <p:nvPr/>
          </p:nvSpPr>
          <p:spPr>
            <a:xfrm>
              <a:off x="2562" y="1979"/>
              <a:ext cx="454" cy="272"/>
            </a:xfrm>
            <a:prstGeom prst="rect">
              <a:avLst/>
            </a:prstGeom>
            <a:noFill/>
            <a:ln w="9525">
              <a:noFill/>
            </a:ln>
          </p:spPr>
          <p:txBody>
            <a:bodyPr wrap="none" anchor="ctr" anchorCtr="0"/>
            <a:p>
              <a:pPr algn="ctr"/>
              <a:r>
                <a:rPr lang="zh-CN" altLang="en-US" b="1" dirty="0">
                  <a:solidFill>
                    <a:srgbClr val="FF0000"/>
                  </a:solidFill>
                  <a:latin typeface="微软雅黑" panose="020B0503020204020204" charset="-122"/>
                  <a:ea typeface="微软雅黑" panose="020B0503020204020204" charset="-122"/>
                </a:rPr>
                <a:t>重伤</a:t>
              </a:r>
              <a:endParaRPr lang="zh-CN" altLang="en-US" b="1" dirty="0">
                <a:solidFill>
                  <a:srgbClr val="FF0000"/>
                </a:solidFill>
                <a:latin typeface="微软雅黑" panose="020B0503020204020204" charset="-122"/>
                <a:ea typeface="微软雅黑" panose="020B0503020204020204" charset="-122"/>
              </a:endParaRPr>
            </a:p>
          </p:txBody>
        </p:sp>
        <p:sp>
          <p:nvSpPr>
            <p:cNvPr id="8202" name="Rectangle 11"/>
            <p:cNvSpPr/>
            <p:nvPr/>
          </p:nvSpPr>
          <p:spPr>
            <a:xfrm>
              <a:off x="2562" y="2387"/>
              <a:ext cx="454" cy="272"/>
            </a:xfrm>
            <a:prstGeom prst="rect">
              <a:avLst/>
            </a:prstGeom>
            <a:noFill/>
            <a:ln w="9525">
              <a:noFill/>
            </a:ln>
          </p:spPr>
          <p:txBody>
            <a:bodyPr wrap="none" anchor="ctr" anchorCtr="0"/>
            <a:p>
              <a:pPr algn="ctr"/>
              <a:r>
                <a:rPr lang="zh-CN" altLang="en-US" b="1" dirty="0">
                  <a:solidFill>
                    <a:srgbClr val="FF0000"/>
                  </a:solidFill>
                  <a:latin typeface="微软雅黑" panose="020B0503020204020204" charset="-122"/>
                  <a:ea typeface="微软雅黑" panose="020B0503020204020204" charset="-122"/>
                </a:rPr>
                <a:t>轻伤</a:t>
              </a:r>
              <a:endParaRPr lang="zh-CN" altLang="en-US" b="1" dirty="0">
                <a:solidFill>
                  <a:srgbClr val="FF0000"/>
                </a:solidFill>
                <a:latin typeface="微软雅黑" panose="020B0503020204020204" charset="-122"/>
                <a:ea typeface="微软雅黑" panose="020B0503020204020204" charset="-122"/>
              </a:endParaRPr>
            </a:p>
          </p:txBody>
        </p:sp>
        <p:sp>
          <p:nvSpPr>
            <p:cNvPr id="8203" name="Rectangle 12"/>
            <p:cNvSpPr/>
            <p:nvPr/>
          </p:nvSpPr>
          <p:spPr>
            <a:xfrm>
              <a:off x="2200" y="2886"/>
              <a:ext cx="1270" cy="227"/>
            </a:xfrm>
            <a:prstGeom prst="rect">
              <a:avLst/>
            </a:prstGeom>
            <a:noFill/>
            <a:ln w="9525">
              <a:noFill/>
            </a:ln>
          </p:spPr>
          <p:txBody>
            <a:bodyPr wrap="none" anchor="ctr" anchorCtr="0"/>
            <a:p>
              <a:pPr algn="ctr"/>
              <a:r>
                <a:rPr lang="zh-CN" altLang="en-US" b="1" dirty="0">
                  <a:solidFill>
                    <a:srgbClr val="000000"/>
                  </a:solidFill>
                  <a:latin typeface="微软雅黑" panose="020B0503020204020204" charset="-122"/>
                  <a:ea typeface="微软雅黑" panose="020B0503020204020204" charset="-122"/>
                </a:rPr>
                <a:t>无伤害事故</a:t>
              </a:r>
              <a:endParaRPr lang="zh-CN" altLang="en-US" b="1" dirty="0">
                <a:solidFill>
                  <a:srgbClr val="000000"/>
                </a:solidFill>
                <a:latin typeface="微软雅黑" panose="020B0503020204020204" charset="-122"/>
                <a:ea typeface="微软雅黑" panose="020B0503020204020204" charset="-122"/>
              </a:endParaRPr>
            </a:p>
          </p:txBody>
        </p:sp>
        <p:sp>
          <p:nvSpPr>
            <p:cNvPr id="8204" name="Rectangle 13"/>
            <p:cNvSpPr/>
            <p:nvPr/>
          </p:nvSpPr>
          <p:spPr>
            <a:xfrm>
              <a:off x="2562" y="3249"/>
              <a:ext cx="454" cy="272"/>
            </a:xfrm>
            <a:prstGeom prst="rect">
              <a:avLst/>
            </a:prstGeom>
            <a:noFill/>
            <a:ln w="9525">
              <a:noFill/>
            </a:ln>
          </p:spPr>
          <p:txBody>
            <a:bodyPr wrap="none" anchor="ctr" anchorCtr="0"/>
            <a:p>
              <a:pPr algn="ctr"/>
              <a:r>
                <a:rPr lang="zh-CN" altLang="en-US" b="1" dirty="0">
                  <a:solidFill>
                    <a:srgbClr val="000000"/>
                  </a:solidFill>
                  <a:latin typeface="微软雅黑" panose="020B0503020204020204" charset="-122"/>
                  <a:ea typeface="微软雅黑" panose="020B0503020204020204" charset="-122"/>
                </a:rPr>
                <a:t>不安全行为、不安全状态</a:t>
              </a:r>
              <a:endParaRPr lang="zh-CN" altLang="en-US" b="1" dirty="0">
                <a:solidFill>
                  <a:srgbClr val="000000"/>
                </a:solidFill>
                <a:latin typeface="微软雅黑" panose="020B0503020204020204" charset="-122"/>
                <a:ea typeface="微软雅黑" panose="020B0503020204020204" charset="-122"/>
              </a:endParaRPr>
            </a:p>
          </p:txBody>
        </p:sp>
        <p:sp>
          <p:nvSpPr>
            <p:cNvPr id="8205" name="Line 14"/>
            <p:cNvSpPr/>
            <p:nvPr/>
          </p:nvSpPr>
          <p:spPr>
            <a:xfrm>
              <a:off x="612" y="1344"/>
              <a:ext cx="3810" cy="0"/>
            </a:xfrm>
            <a:prstGeom prst="line">
              <a:avLst/>
            </a:prstGeom>
            <a:ln w="19050" cap="flat" cmpd="sng">
              <a:solidFill>
                <a:srgbClr val="FF00FF"/>
              </a:solidFill>
              <a:prstDash val="dash"/>
              <a:round/>
              <a:headEnd type="none" w="med" len="med"/>
              <a:tailEnd type="none" w="med" len="med"/>
            </a:ln>
          </p:spPr>
        </p:sp>
        <p:sp>
          <p:nvSpPr>
            <p:cNvPr id="8206" name="Line 15"/>
            <p:cNvSpPr/>
            <p:nvPr/>
          </p:nvSpPr>
          <p:spPr>
            <a:xfrm>
              <a:off x="567" y="2387"/>
              <a:ext cx="3946" cy="0"/>
            </a:xfrm>
            <a:prstGeom prst="line">
              <a:avLst/>
            </a:prstGeom>
            <a:ln w="19050" cap="flat" cmpd="sng">
              <a:solidFill>
                <a:srgbClr val="FF00FF"/>
              </a:solidFill>
              <a:prstDash val="dash"/>
              <a:round/>
              <a:headEnd type="none" w="med" len="med"/>
              <a:tailEnd type="none" w="med" len="med"/>
            </a:ln>
          </p:spPr>
        </p:sp>
        <p:sp>
          <p:nvSpPr>
            <p:cNvPr id="8207" name="AutoShape 16"/>
            <p:cNvSpPr/>
            <p:nvPr/>
          </p:nvSpPr>
          <p:spPr>
            <a:xfrm>
              <a:off x="4558" y="1344"/>
              <a:ext cx="136" cy="1043"/>
            </a:xfrm>
            <a:prstGeom prst="rightBrace">
              <a:avLst>
                <a:gd name="adj1" fmla="val 63873"/>
                <a:gd name="adj2" fmla="val 50000"/>
              </a:avLst>
            </a:prstGeom>
            <a:noFill/>
            <a:ln w="9525" cap="flat" cmpd="sng">
              <a:solidFill>
                <a:srgbClr val="FF00FF"/>
              </a:solidFill>
              <a:prstDash val="solid"/>
              <a:round/>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8208" name="Rectangle 17"/>
            <p:cNvSpPr/>
            <p:nvPr/>
          </p:nvSpPr>
          <p:spPr>
            <a:xfrm>
              <a:off x="3651" y="1706"/>
              <a:ext cx="771" cy="409"/>
            </a:xfrm>
            <a:prstGeom prst="rect">
              <a:avLst/>
            </a:prstGeom>
            <a:noFill/>
            <a:ln w="9525">
              <a:noFill/>
            </a:ln>
          </p:spPr>
          <p:txBody>
            <a:bodyPr wrap="none" anchor="ctr" anchorCtr="0"/>
            <a:p>
              <a:pPr algn="ctr"/>
              <a:r>
                <a:rPr lang="zh-CN" altLang="en-US" b="1" dirty="0">
                  <a:solidFill>
                    <a:srgbClr val="000000"/>
                  </a:solidFill>
                  <a:latin typeface="微软雅黑" panose="020B0503020204020204" charset="-122"/>
                  <a:ea typeface="微软雅黑" panose="020B0503020204020204" charset="-122"/>
                </a:rPr>
                <a:t>休业灾害</a:t>
              </a:r>
              <a:endParaRPr lang="zh-CN" altLang="en-US" b="1" dirty="0">
                <a:solidFill>
                  <a:srgbClr val="000000"/>
                </a:solidFill>
                <a:latin typeface="微软雅黑" panose="020B0503020204020204" charset="-122"/>
                <a:ea typeface="微软雅黑" panose="020B0503020204020204" charset="-122"/>
              </a:endParaRPr>
            </a:p>
          </p:txBody>
        </p:sp>
        <p:sp>
          <p:nvSpPr>
            <p:cNvPr id="8209" name="Rectangle 18"/>
            <p:cNvSpPr/>
            <p:nvPr/>
          </p:nvSpPr>
          <p:spPr>
            <a:xfrm>
              <a:off x="4377" y="2478"/>
              <a:ext cx="771" cy="317"/>
            </a:xfrm>
            <a:prstGeom prst="rect">
              <a:avLst/>
            </a:prstGeom>
            <a:noFill/>
            <a:ln w="9525">
              <a:noFill/>
            </a:ln>
          </p:spPr>
          <p:txBody>
            <a:bodyPr wrap="none" anchor="ctr" anchorCtr="0"/>
            <a:p>
              <a:pPr algn="ctr"/>
              <a:r>
                <a:rPr lang="zh-CN" altLang="en-US" b="1" dirty="0">
                  <a:solidFill>
                    <a:srgbClr val="000000"/>
                  </a:solidFill>
                  <a:latin typeface="微软雅黑" panose="020B0503020204020204" charset="-122"/>
                  <a:ea typeface="微软雅黑" panose="020B0503020204020204" charset="-122"/>
                </a:rPr>
                <a:t>不休灾害</a:t>
              </a:r>
              <a:endParaRPr lang="zh-CN" altLang="en-US" b="1" dirty="0">
                <a:solidFill>
                  <a:srgbClr val="000000"/>
                </a:solidFill>
                <a:latin typeface="微软雅黑" panose="020B0503020204020204" charset="-122"/>
                <a:ea typeface="微软雅黑" panose="020B0503020204020204" charset="-122"/>
              </a:endParaRPr>
            </a:p>
          </p:txBody>
        </p:sp>
        <p:sp>
          <p:nvSpPr>
            <p:cNvPr id="8210" name="Rectangle 19"/>
            <p:cNvSpPr/>
            <p:nvPr/>
          </p:nvSpPr>
          <p:spPr>
            <a:xfrm>
              <a:off x="4830" y="3067"/>
              <a:ext cx="590" cy="363"/>
            </a:xfrm>
            <a:prstGeom prst="rect">
              <a:avLst/>
            </a:prstGeom>
            <a:noFill/>
            <a:ln w="9525">
              <a:noFill/>
            </a:ln>
          </p:spPr>
          <p:txBody>
            <a:bodyPr wrap="none" anchor="ctr" anchorCtr="0"/>
            <a:p>
              <a:pPr algn="ctr"/>
              <a:r>
                <a:rPr lang="zh-CN" altLang="en-US" b="1" dirty="0">
                  <a:solidFill>
                    <a:srgbClr val="000000"/>
                  </a:solidFill>
                  <a:latin typeface="微软雅黑" panose="020B0503020204020204" charset="-122"/>
                  <a:ea typeface="微软雅黑" panose="020B0503020204020204" charset="-122"/>
                </a:rPr>
                <a:t>惊吓事件</a:t>
              </a:r>
              <a:endParaRPr lang="zh-CN" altLang="en-US" b="1" dirty="0">
                <a:solidFill>
                  <a:srgbClr val="000000"/>
                </a:solidFill>
                <a:latin typeface="微软雅黑" panose="020B0503020204020204" charset="-122"/>
                <a:ea typeface="微软雅黑" panose="020B0503020204020204" charset="-122"/>
              </a:endParaRPr>
            </a:p>
          </p:txBody>
        </p:sp>
        <p:sp>
          <p:nvSpPr>
            <p:cNvPr id="8211" name="Line 20"/>
            <p:cNvSpPr/>
            <p:nvPr/>
          </p:nvSpPr>
          <p:spPr>
            <a:xfrm>
              <a:off x="567" y="2750"/>
              <a:ext cx="4082" cy="0"/>
            </a:xfrm>
            <a:prstGeom prst="line">
              <a:avLst/>
            </a:prstGeom>
            <a:ln w="19050" cap="flat" cmpd="sng">
              <a:solidFill>
                <a:srgbClr val="FF00FF"/>
              </a:solidFill>
              <a:prstDash val="dash"/>
              <a:round/>
              <a:headEnd type="none" w="med" len="med"/>
              <a:tailEnd type="none" w="med" len="med"/>
            </a:ln>
          </p:spPr>
        </p:sp>
        <p:sp>
          <p:nvSpPr>
            <p:cNvPr id="8212" name="Rectangle 21"/>
            <p:cNvSpPr/>
            <p:nvPr/>
          </p:nvSpPr>
          <p:spPr>
            <a:xfrm>
              <a:off x="476" y="1752"/>
              <a:ext cx="589" cy="272"/>
            </a:xfrm>
            <a:prstGeom prst="rect">
              <a:avLst/>
            </a:prstGeom>
            <a:noFill/>
            <a:ln w="9525">
              <a:noFill/>
            </a:ln>
          </p:spPr>
          <p:txBody>
            <a:bodyPr wrap="none" anchor="ctr" anchorCtr="0"/>
            <a:p>
              <a:pPr algn="ctr"/>
              <a:r>
                <a:rPr lang="en-US" altLang="zh-CN" b="1" dirty="0">
                  <a:solidFill>
                    <a:srgbClr val="000000"/>
                  </a:solidFill>
                  <a:latin typeface="微软雅黑" panose="020B0503020204020204" charset="-122"/>
                  <a:ea typeface="微软雅黑" panose="020B0503020204020204" charset="-122"/>
                </a:rPr>
                <a:t>1</a:t>
              </a:r>
              <a:endParaRPr lang="en-US" altLang="zh-CN" b="1" dirty="0">
                <a:solidFill>
                  <a:srgbClr val="000000"/>
                </a:solidFill>
                <a:latin typeface="微软雅黑" panose="020B0503020204020204" charset="-122"/>
                <a:ea typeface="微软雅黑" panose="020B0503020204020204" charset="-122"/>
              </a:endParaRPr>
            </a:p>
          </p:txBody>
        </p:sp>
        <p:sp>
          <p:nvSpPr>
            <p:cNvPr id="8213" name="Rectangle 22"/>
            <p:cNvSpPr/>
            <p:nvPr/>
          </p:nvSpPr>
          <p:spPr>
            <a:xfrm>
              <a:off x="476" y="2478"/>
              <a:ext cx="544" cy="181"/>
            </a:xfrm>
            <a:prstGeom prst="rect">
              <a:avLst/>
            </a:prstGeom>
            <a:noFill/>
            <a:ln w="9525">
              <a:noFill/>
            </a:ln>
          </p:spPr>
          <p:txBody>
            <a:bodyPr wrap="none" anchor="ctr" anchorCtr="0"/>
            <a:p>
              <a:pPr algn="ctr"/>
              <a:r>
                <a:rPr lang="en-US" altLang="zh-CN" b="1" dirty="0">
                  <a:solidFill>
                    <a:srgbClr val="000000"/>
                  </a:solidFill>
                  <a:latin typeface="微软雅黑" panose="020B0503020204020204" charset="-122"/>
                  <a:ea typeface="微软雅黑" panose="020B0503020204020204" charset="-122"/>
                </a:rPr>
                <a:t>29</a:t>
              </a:r>
              <a:endParaRPr lang="en-US" altLang="zh-CN" b="1" dirty="0">
                <a:solidFill>
                  <a:srgbClr val="000000"/>
                </a:solidFill>
                <a:latin typeface="微软雅黑" panose="020B0503020204020204" charset="-122"/>
                <a:ea typeface="微软雅黑" panose="020B0503020204020204" charset="-122"/>
              </a:endParaRPr>
            </a:p>
          </p:txBody>
        </p:sp>
        <p:sp>
          <p:nvSpPr>
            <p:cNvPr id="8214" name="Line 23"/>
            <p:cNvSpPr/>
            <p:nvPr/>
          </p:nvSpPr>
          <p:spPr>
            <a:xfrm>
              <a:off x="657" y="3203"/>
              <a:ext cx="4082" cy="0"/>
            </a:xfrm>
            <a:prstGeom prst="line">
              <a:avLst/>
            </a:prstGeom>
            <a:ln w="19050" cap="flat" cmpd="sng">
              <a:solidFill>
                <a:srgbClr val="FF00FF"/>
              </a:solidFill>
              <a:prstDash val="dash"/>
              <a:round/>
              <a:headEnd type="none" w="med" len="med"/>
              <a:tailEnd type="none" w="med" len="med"/>
            </a:ln>
          </p:spPr>
        </p:sp>
        <p:sp>
          <p:nvSpPr>
            <p:cNvPr id="8215" name="Rectangle 24"/>
            <p:cNvSpPr/>
            <p:nvPr/>
          </p:nvSpPr>
          <p:spPr>
            <a:xfrm>
              <a:off x="476" y="2886"/>
              <a:ext cx="454" cy="181"/>
            </a:xfrm>
            <a:prstGeom prst="rect">
              <a:avLst/>
            </a:prstGeom>
            <a:noFill/>
            <a:ln w="9525">
              <a:noFill/>
            </a:ln>
          </p:spPr>
          <p:txBody>
            <a:bodyPr wrap="none" anchor="ctr" anchorCtr="0"/>
            <a:p>
              <a:pPr algn="ctr"/>
              <a:r>
                <a:rPr lang="en-US" altLang="zh-CN" b="1" dirty="0">
                  <a:solidFill>
                    <a:srgbClr val="000000"/>
                  </a:solidFill>
                  <a:latin typeface="微软雅黑" panose="020B0503020204020204" charset="-122"/>
                  <a:ea typeface="微软雅黑" panose="020B0503020204020204" charset="-122"/>
                </a:rPr>
                <a:t>300</a:t>
              </a:r>
              <a:endParaRPr lang="en-US" altLang="zh-CN" b="1" dirty="0">
                <a:solidFill>
                  <a:srgbClr val="000000"/>
                </a:solidFill>
                <a:latin typeface="微软雅黑" panose="020B0503020204020204" charset="-122"/>
                <a:ea typeface="微软雅黑" panose="020B0503020204020204" charset="-122"/>
              </a:endParaRPr>
            </a:p>
          </p:txBody>
        </p:sp>
        <p:sp>
          <p:nvSpPr>
            <p:cNvPr id="8216" name="Rectangle 25"/>
            <p:cNvSpPr/>
            <p:nvPr/>
          </p:nvSpPr>
          <p:spPr>
            <a:xfrm>
              <a:off x="476" y="3294"/>
              <a:ext cx="363" cy="227"/>
            </a:xfrm>
            <a:prstGeom prst="rect">
              <a:avLst/>
            </a:prstGeom>
            <a:noFill/>
            <a:ln w="9525">
              <a:noFill/>
            </a:ln>
          </p:spPr>
          <p:txBody>
            <a:bodyPr wrap="none" anchor="ctr" anchorCtr="0"/>
            <a:p>
              <a:pPr algn="ctr"/>
              <a:r>
                <a:rPr lang="zh-CN" altLang="en-US" sz="2800" b="1" dirty="0">
                  <a:solidFill>
                    <a:srgbClr val="000000"/>
                  </a:solidFill>
                  <a:latin typeface="微软雅黑" panose="020B0503020204020204" charset="-122"/>
                  <a:ea typeface="微软雅黑" panose="020B0503020204020204" charset="-122"/>
                </a:rPr>
                <a:t>？</a:t>
              </a:r>
              <a:endParaRPr lang="zh-CN" altLang="en-US" sz="2800" b="1" dirty="0">
                <a:solidFill>
                  <a:srgbClr val="000000"/>
                </a:solidFill>
                <a:latin typeface="微软雅黑" panose="020B0503020204020204" charset="-122"/>
                <a:ea typeface="微软雅黑" panose="020B0503020204020204" charset="-122"/>
              </a:endParaRPr>
            </a:p>
          </p:txBody>
        </p:sp>
      </p:grpSp>
      <p:sp>
        <p:nvSpPr>
          <p:cNvPr id="8217" name="Rectangle 26"/>
          <p:cNvSpPr/>
          <p:nvPr/>
        </p:nvSpPr>
        <p:spPr>
          <a:xfrm>
            <a:off x="6477000" y="990600"/>
            <a:ext cx="3598863" cy="1371600"/>
          </a:xfrm>
          <a:prstGeom prst="rect">
            <a:avLst/>
          </a:prstGeom>
          <a:noFill/>
          <a:ln w="28575">
            <a:noFill/>
          </a:ln>
        </p:spPr>
        <p:txBody>
          <a:bodyPr anchor="t" anchorCtr="0"/>
          <a:p>
            <a:pPr marL="342900" indent="-342900">
              <a:spcBef>
                <a:spcPct val="20000"/>
              </a:spcBef>
            </a:pPr>
            <a:r>
              <a:rPr lang="zh-CN" altLang="en-US" sz="2800" dirty="0">
                <a:solidFill>
                  <a:srgbClr val="FF0000"/>
                </a:solidFill>
                <a:latin typeface="微软雅黑" panose="020B0503020204020204" charset="-122"/>
                <a:ea typeface="微软雅黑" panose="020B0503020204020204" charset="-122"/>
              </a:rPr>
              <a:t>海因里希法则</a:t>
            </a:r>
            <a:endParaRPr lang="zh-CN" altLang="en-US" sz="2800" dirty="0">
              <a:solidFill>
                <a:srgbClr val="FF0000"/>
              </a:solidFill>
              <a:latin typeface="微软雅黑" panose="020B0503020204020204" charset="-122"/>
              <a:ea typeface="微软雅黑" panose="020B0503020204020204" charset="-122"/>
            </a:endParaRPr>
          </a:p>
          <a:p>
            <a:pPr marL="342900" indent="-342900">
              <a:spcBef>
                <a:spcPct val="20000"/>
              </a:spcBef>
              <a:buChar char="•"/>
            </a:pPr>
            <a:r>
              <a:rPr lang="zh-CN" altLang="en-US" sz="2400" dirty="0">
                <a:solidFill>
                  <a:srgbClr val="FF0000"/>
                </a:solidFill>
                <a:latin typeface="微软雅黑" panose="020B0503020204020204" charset="-122"/>
                <a:ea typeface="微软雅黑" panose="020B0503020204020204" charset="-122"/>
              </a:rPr>
              <a:t>事故三角形</a:t>
            </a:r>
            <a:endParaRPr lang="zh-CN" altLang="en-US" sz="2400" dirty="0">
              <a:solidFill>
                <a:srgbClr val="FF0000"/>
              </a:solidFill>
              <a:latin typeface="微软雅黑" panose="020B0503020204020204" charset="-122"/>
              <a:ea typeface="微软雅黑" panose="020B0503020204020204" charset="-122"/>
            </a:endParaRPr>
          </a:p>
          <a:p>
            <a:pPr marL="342900" indent="-342900">
              <a:spcBef>
                <a:spcPct val="20000"/>
              </a:spcBef>
              <a:buChar char="•"/>
            </a:pPr>
            <a:r>
              <a:rPr lang="en-US" altLang="zh-CN" sz="2400" dirty="0">
                <a:solidFill>
                  <a:srgbClr val="FF0000"/>
                </a:solidFill>
                <a:latin typeface="微软雅黑" panose="020B0503020204020204" charset="-122"/>
                <a:ea typeface="微软雅黑" panose="020B0503020204020204" charset="-122"/>
              </a:rPr>
              <a:t>300</a:t>
            </a:r>
            <a:r>
              <a:rPr lang="zh-CN" altLang="en-US" sz="2400" dirty="0">
                <a:solidFill>
                  <a:srgbClr val="FF0000"/>
                </a:solidFill>
                <a:latin typeface="微软雅黑" panose="020B0503020204020204" charset="-122"/>
                <a:ea typeface="微软雅黑" panose="020B0503020204020204" charset="-122"/>
              </a:rPr>
              <a:t>：</a:t>
            </a:r>
            <a:r>
              <a:rPr lang="en-US" altLang="zh-CN" sz="2400" dirty="0">
                <a:solidFill>
                  <a:srgbClr val="FF0000"/>
                </a:solidFill>
                <a:latin typeface="微软雅黑" panose="020B0503020204020204" charset="-122"/>
                <a:ea typeface="微软雅黑" panose="020B0503020204020204" charset="-122"/>
              </a:rPr>
              <a:t>29</a:t>
            </a:r>
            <a:r>
              <a:rPr lang="zh-CN" altLang="en-US" sz="2400" dirty="0">
                <a:solidFill>
                  <a:srgbClr val="FF0000"/>
                </a:solidFill>
                <a:latin typeface="微软雅黑" panose="020B0503020204020204" charset="-122"/>
                <a:ea typeface="微软雅黑" panose="020B0503020204020204" charset="-122"/>
              </a:rPr>
              <a:t>：</a:t>
            </a:r>
            <a:r>
              <a:rPr lang="en-US" altLang="zh-CN" sz="2400" dirty="0">
                <a:solidFill>
                  <a:srgbClr val="FF0000"/>
                </a:solidFill>
                <a:latin typeface="微软雅黑" panose="020B0503020204020204" charset="-122"/>
                <a:ea typeface="微软雅黑" panose="020B0503020204020204" charset="-122"/>
              </a:rPr>
              <a:t>1</a:t>
            </a:r>
            <a:endParaRPr lang="en-US" altLang="zh-CN" sz="2400" dirty="0">
              <a:solidFill>
                <a:srgbClr val="FF0000"/>
              </a:solidFill>
              <a:latin typeface="微软雅黑" panose="020B0503020204020204" charset="-122"/>
              <a:ea typeface="微软雅黑" panose="020B0503020204020204" charset="-122"/>
            </a:endParaRPr>
          </a:p>
          <a:p>
            <a:pPr marL="342900" indent="-342900">
              <a:spcBef>
                <a:spcPct val="20000"/>
              </a:spcBef>
            </a:pPr>
            <a:endParaRPr lang="en-US" altLang="zh-CN" sz="2800" dirty="0">
              <a:solidFill>
                <a:srgbClr val="FF0000"/>
              </a:solidFill>
              <a:latin typeface="微软雅黑" panose="020B0503020204020204" charset="-122"/>
              <a:ea typeface="微软雅黑" panose="020B0503020204020204" charset="-122"/>
            </a:endParaRPr>
          </a:p>
        </p:txBody>
      </p:sp>
      <p:sp>
        <p:nvSpPr>
          <p:cNvPr id="8218" name="Rectangle 29"/>
          <p:cNvSpPr/>
          <p:nvPr/>
        </p:nvSpPr>
        <p:spPr>
          <a:xfrm>
            <a:off x="5562600" y="2362200"/>
            <a:ext cx="4876800" cy="457200"/>
          </a:xfrm>
          <a:prstGeom prst="rect">
            <a:avLst/>
          </a:prstGeom>
          <a:noFill/>
          <a:ln w="9525">
            <a:noFill/>
          </a:ln>
        </p:spPr>
        <p:txBody>
          <a:bodyPr wrap="none" anchor="ctr" anchorCtr="0"/>
          <a:p>
            <a:r>
              <a:rPr lang="en-US" altLang="zh-CN" sz="2400" dirty="0">
                <a:latin typeface="微软雅黑" panose="020B0503020204020204" charset="-122"/>
                <a:ea typeface="微软雅黑" panose="020B0503020204020204" charset="-122"/>
              </a:rPr>
              <a:t>Heinrich</a:t>
            </a:r>
            <a:r>
              <a:rPr lang="zh-CN" altLang="en-US" sz="2400" dirty="0">
                <a:latin typeface="微软雅黑" panose="020B0503020204020204" charset="-122"/>
                <a:ea typeface="微软雅黑" panose="020B0503020204020204" charset="-122"/>
              </a:rPr>
              <a:t>统计了</a:t>
            </a:r>
            <a:r>
              <a:rPr lang="en-US" altLang="zh-CN" sz="2400" dirty="0">
                <a:latin typeface="微软雅黑" panose="020B0503020204020204" charset="-122"/>
                <a:ea typeface="微软雅黑" panose="020B0503020204020204" charset="-122"/>
              </a:rPr>
              <a:t>55</a:t>
            </a:r>
            <a:r>
              <a:rPr lang="zh-CN" altLang="en-US" sz="2400" dirty="0">
                <a:latin typeface="微软雅黑" panose="020B0503020204020204" charset="-122"/>
                <a:ea typeface="微软雅黑" panose="020B0503020204020204" charset="-122"/>
              </a:rPr>
              <a:t>万起灾害事件</a:t>
            </a:r>
            <a:r>
              <a:rPr lang="en-US" altLang="zh-CN" sz="2400" dirty="0">
                <a:latin typeface="微软雅黑" panose="020B0503020204020204" charset="-122"/>
                <a:ea typeface="微软雅黑" panose="020B0503020204020204" charset="-122"/>
              </a:rPr>
              <a:t>…</a:t>
            </a:r>
            <a:endParaRPr lang="en-US" altLang="zh-CN" sz="2400" dirty="0">
              <a:latin typeface="微软雅黑" panose="020B0503020204020204" charset="-122"/>
              <a:ea typeface="微软雅黑" panose="020B0503020204020204" charset="-122"/>
            </a:endParaRPr>
          </a:p>
        </p:txBody>
      </p:sp>
      <p:sp>
        <p:nvSpPr>
          <p:cNvPr id="16414" name="Rectangle 30"/>
          <p:cNvSpPr/>
          <p:nvPr/>
        </p:nvSpPr>
        <p:spPr>
          <a:xfrm>
            <a:off x="6475413" y="2819400"/>
            <a:ext cx="2389187" cy="398463"/>
          </a:xfrm>
          <a:prstGeom prst="rect">
            <a:avLst/>
          </a:prstGeom>
          <a:noFill/>
          <a:ln w="19050">
            <a:noFill/>
          </a:ln>
        </p:spPr>
        <p:txBody>
          <a:bodyPr wrap="none" anchor="t" anchorCtr="0">
            <a:spAutoFit/>
          </a:bodyPr>
          <a:p>
            <a:pPr algn="ctr"/>
            <a:r>
              <a:rPr lang="zh-CN" altLang="en-US" sz="2000" b="1" dirty="0">
                <a:latin typeface="微软雅黑" panose="020B0503020204020204" charset="-122"/>
                <a:ea typeface="微软雅黑" panose="020B0503020204020204" charset="-122"/>
              </a:rPr>
              <a:t>每</a:t>
            </a:r>
            <a:r>
              <a:rPr lang="en-US" altLang="zh-CN" sz="2000" b="1" dirty="0">
                <a:latin typeface="微软雅黑" panose="020B0503020204020204" charset="-122"/>
                <a:ea typeface="微软雅黑" panose="020B0503020204020204" charset="-122"/>
              </a:rPr>
              <a:t>330</a:t>
            </a:r>
            <a:r>
              <a:rPr lang="zh-CN" altLang="en-US" sz="2000" b="1" dirty="0">
                <a:latin typeface="微软雅黑" panose="020B0503020204020204" charset="-122"/>
                <a:ea typeface="微软雅黑" panose="020B0503020204020204" charset="-122"/>
              </a:rPr>
              <a:t>起同类事件中</a:t>
            </a:r>
            <a:endParaRPr lang="zh-CN" altLang="en-US" sz="2000" b="1" dirty="0">
              <a:latin typeface="微软雅黑" panose="020B0503020204020204" charset="-122"/>
              <a:ea typeface="微软雅黑" panose="020B050302020402020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16414"/>
                                        </p:tgtEl>
                                        <p:attrNameLst>
                                          <p:attrName>ppt_x</p:attrName>
                                        </p:attrNameLst>
                                      </p:cBhvr>
                                      <p:tavLst>
                                        <p:tav tm="0">
                                          <p:val>
                                            <p:strVal val="ppt_x"/>
                                          </p:val>
                                        </p:tav>
                                        <p:tav tm="100000">
                                          <p:val>
                                            <p:strVal val="ppt_x"/>
                                          </p:val>
                                        </p:tav>
                                      </p:tavLst>
                                    </p:anim>
                                    <p:anim calcmode="lin" valueType="num">
                                      <p:cBhvr additive="base">
                                        <p:cTn id="7" dur="500"/>
                                        <p:tgtEl>
                                          <p:spTgt spid="16414"/>
                                        </p:tgtEl>
                                        <p:attrNameLst>
                                          <p:attrName>ppt_y</p:attrName>
                                        </p:attrNameLst>
                                      </p:cBhvr>
                                      <p:tavLst>
                                        <p:tav tm="0">
                                          <p:val>
                                            <p:strVal val="ppt_y"/>
                                          </p:val>
                                        </p:tav>
                                        <p:tav tm="100000">
                                          <p:val>
                                            <p:strVal val="1+ppt_h/2"/>
                                          </p:val>
                                        </p:tav>
                                      </p:tavLst>
                                    </p:anim>
                                    <p:set>
                                      <p:cBhvr>
                                        <p:cTn id="8" dur="1" fill="hold">
                                          <p:stCondLst>
                                            <p:cond delay="499"/>
                                          </p:stCondLst>
                                        </p:cTn>
                                        <p:tgtEl>
                                          <p:spTgt spid="164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1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217" name="Rectangle 2"/>
          <p:cNvSpPr>
            <a:spLocks noGrp="1"/>
          </p:cNvSpPr>
          <p:nvPr>
            <p:ph idx="1"/>
          </p:nvPr>
        </p:nvSpPr>
        <p:spPr>
          <a:xfrm>
            <a:off x="1385888" y="1509713"/>
            <a:ext cx="9498012" cy="3887787"/>
          </a:xfrm>
          <a:ln/>
        </p:spPr>
        <p:txBody>
          <a:bodyPr vert="horz" wrap="square" lIns="91440" tIns="45720" rIns="91440" bIns="45720" anchor="t" anchorCtr="0"/>
          <a:p>
            <a:pPr eaLnBrk="1" hangingPunct="1">
              <a:lnSpc>
                <a:spcPct val="120000"/>
              </a:lnSpc>
              <a:buNone/>
            </a:pPr>
            <a:r>
              <a:rPr lang="en-US" altLang="zh-CN" b="1" dirty="0">
                <a:solidFill>
                  <a:srgbClr val="FF0000"/>
                </a:solidFill>
              </a:rPr>
              <a:t>3.</a:t>
            </a:r>
            <a:r>
              <a:rPr lang="en-US" altLang="zh-CN" b="1" dirty="0">
                <a:solidFill>
                  <a:srgbClr val="FF0000"/>
                </a:solidFill>
              </a:rPr>
              <a:t>“</a:t>
            </a:r>
            <a:r>
              <a:rPr lang="zh-CN" altLang="en-US" b="1" dirty="0">
                <a:solidFill>
                  <a:srgbClr val="FF0000"/>
                </a:solidFill>
              </a:rPr>
              <a:t>参与</a:t>
            </a:r>
            <a:r>
              <a:rPr lang="zh-CN" altLang="en-US" b="1" dirty="0">
                <a:solidFill>
                  <a:srgbClr val="FF0000"/>
                </a:solidFill>
              </a:rPr>
              <a:t>”</a:t>
            </a:r>
            <a:r>
              <a:rPr lang="zh-CN" altLang="en-US" b="1" dirty="0">
                <a:solidFill>
                  <a:srgbClr val="FF0000"/>
                </a:solidFill>
              </a:rPr>
              <a:t>原则</a:t>
            </a:r>
            <a:endParaRPr lang="zh-CN" altLang="en-US" b="1" dirty="0">
              <a:solidFill>
                <a:srgbClr val="FF0000"/>
              </a:solidFill>
            </a:endParaRPr>
          </a:p>
          <a:p>
            <a:pPr eaLnBrk="1" fontAlgn="b" hangingPunct="1">
              <a:lnSpc>
                <a:spcPct val="120000"/>
              </a:lnSpc>
              <a:buNone/>
            </a:pPr>
            <a:r>
              <a:rPr lang="zh-CN" altLang="en-US" b="1" dirty="0">
                <a:solidFill>
                  <a:schemeClr val="tx2"/>
                </a:solidFill>
              </a:rPr>
              <a:t>★</a:t>
            </a:r>
            <a:r>
              <a:rPr lang="zh-CN" altLang="en-US" b="1" dirty="0">
                <a:solidFill>
                  <a:srgbClr val="000000"/>
                </a:solidFill>
              </a:rPr>
              <a:t>是为了发现、掌握、解决潜伏在车间及工作台的危险（问题）</a:t>
            </a:r>
            <a:endParaRPr lang="zh-CN" altLang="en-US" b="1" dirty="0">
              <a:solidFill>
                <a:srgbClr val="000000"/>
              </a:solidFill>
            </a:endParaRPr>
          </a:p>
          <a:p>
            <a:pPr eaLnBrk="1" fontAlgn="b" hangingPunct="1">
              <a:lnSpc>
                <a:spcPct val="120000"/>
              </a:lnSpc>
              <a:buNone/>
            </a:pPr>
            <a:r>
              <a:rPr lang="zh-CN" altLang="en-US" b="1" dirty="0">
                <a:solidFill>
                  <a:schemeClr val="tx2"/>
                </a:solidFill>
              </a:rPr>
              <a:t>★</a:t>
            </a:r>
            <a:r>
              <a:rPr lang="zh-CN" altLang="en-US" b="1" dirty="0">
                <a:solidFill>
                  <a:srgbClr val="000000"/>
                </a:solidFill>
              </a:rPr>
              <a:t>全体员工团结一致，自主自发的参与</a:t>
            </a:r>
            <a:endParaRPr lang="zh-CN" altLang="en-US" b="1" dirty="0">
              <a:solidFill>
                <a:srgbClr val="000000"/>
              </a:solidFill>
            </a:endParaRPr>
          </a:p>
          <a:p>
            <a:pPr eaLnBrk="1" fontAlgn="b" hangingPunct="1">
              <a:lnSpc>
                <a:spcPct val="120000"/>
              </a:lnSpc>
              <a:buNone/>
            </a:pPr>
            <a:r>
              <a:rPr lang="zh-CN" altLang="en-US" b="1" dirty="0">
                <a:solidFill>
                  <a:schemeClr val="tx2"/>
                </a:solidFill>
              </a:rPr>
              <a:t>★</a:t>
            </a:r>
            <a:r>
              <a:rPr lang="zh-CN" altLang="en-US" b="1" dirty="0">
                <a:solidFill>
                  <a:srgbClr val="000000"/>
                </a:solidFill>
              </a:rPr>
              <a:t>是下定决心一定要解决问题的参与</a:t>
            </a:r>
            <a:endParaRPr lang="zh-CN" altLang="en-US" b="1" dirty="0">
              <a:solidFill>
                <a:srgbClr val="000000"/>
              </a:solidFill>
            </a:endParaRPr>
          </a:p>
          <a:p>
            <a:pPr eaLnBrk="1" fontAlgn="b" hangingPunct="1">
              <a:lnSpc>
                <a:spcPct val="120000"/>
              </a:lnSpc>
              <a:buNone/>
            </a:pPr>
            <a:r>
              <a:rPr lang="zh-CN" altLang="en-US" b="1" u="sng" dirty="0">
                <a:solidFill>
                  <a:schemeClr val="tx2"/>
                </a:solidFill>
              </a:rPr>
              <a:t>积极参与，齐心协力定能做到</a:t>
            </a:r>
            <a:r>
              <a:rPr lang="zh-CN" altLang="en-US" b="1" u="sng" dirty="0">
                <a:solidFill>
                  <a:schemeClr val="tx2"/>
                </a:solidFill>
              </a:rPr>
              <a:t>“</a:t>
            </a:r>
            <a:r>
              <a:rPr lang="en-US" altLang="zh-CN" b="1" u="sng" dirty="0">
                <a:solidFill>
                  <a:schemeClr val="tx2"/>
                </a:solidFill>
              </a:rPr>
              <a:t>0</a:t>
            </a:r>
            <a:r>
              <a:rPr lang="en-US" altLang="zh-CN" b="1" u="sng" dirty="0">
                <a:solidFill>
                  <a:schemeClr val="tx2"/>
                </a:solidFill>
              </a:rPr>
              <a:t>”</a:t>
            </a:r>
            <a:r>
              <a:rPr lang="zh-CN" altLang="en-US" b="1" u="sng" dirty="0">
                <a:solidFill>
                  <a:schemeClr val="tx2"/>
                </a:solidFill>
              </a:rPr>
              <a:t>事故！</a:t>
            </a:r>
            <a:endParaRPr lang="zh-CN" altLang="en-US" b="1" u="sng" dirty="0">
              <a:solidFill>
                <a:schemeClr val="tx2"/>
              </a:solidFill>
            </a:endParaRPr>
          </a:p>
        </p:txBody>
      </p:sp>
      <p:sp>
        <p:nvSpPr>
          <p:cNvPr id="9218" name="Rectangle 3"/>
          <p:cNvSpPr/>
          <p:nvPr/>
        </p:nvSpPr>
        <p:spPr>
          <a:xfrm>
            <a:off x="3471863" y="1141413"/>
            <a:ext cx="309562" cy="368300"/>
          </a:xfrm>
          <a:prstGeom prst="rect">
            <a:avLst/>
          </a:prstGeom>
          <a:noFill/>
          <a:ln w="9525">
            <a:noFill/>
          </a:ln>
        </p:spPr>
        <p:txBody>
          <a:bodyPr wrap="none" anchor="t" anchorCtr="0">
            <a:spAutoFit/>
          </a:bodyPr>
          <a:p>
            <a:endParaRPr lang="zh-CN" altLang="en-US" dirty="0">
              <a:latin typeface="微软雅黑" panose="020B0503020204020204" charset="-122"/>
              <a:ea typeface="微软雅黑" panose="020B0503020204020204" charset="-122"/>
            </a:endParaRPr>
          </a:p>
        </p:txBody>
      </p:sp>
      <p:graphicFrame>
        <p:nvGraphicFramePr>
          <p:cNvPr id="18436" name="Group 4"/>
          <p:cNvGraphicFramePr>
            <a:graphicFrameLocks noGrp="1"/>
          </p:cNvGraphicFramePr>
          <p:nvPr/>
        </p:nvGraphicFramePr>
        <p:xfrm>
          <a:off x="3481388" y="1150938"/>
          <a:ext cx="676275" cy="517525"/>
        </p:xfrm>
        <a:graphic>
          <a:graphicData uri="http://schemas.openxmlformats.org/drawingml/2006/table">
            <a:tbl>
              <a:tblPr/>
              <a:tblGrid>
                <a:gridCol w="676275"/>
              </a:tblGrid>
              <a:tr h="518160">
                <a:tc>
                  <a:txBody>
                    <a:bodyPr/>
                    <a:lstStyle>
                      <a:lvl1pPr>
                        <a:spcBef>
                          <a:spcPct val="20000"/>
                        </a:spcBef>
                        <a:defRPr sz="2800">
                          <a:solidFill>
                            <a:schemeClr val="tx1"/>
                          </a:solidFill>
                          <a:latin typeface="Arial" panose="020B0604020202020204" pitchFamily="34" charset="0"/>
                          <a:ea typeface="宋体" panose="02010600030101010101" pitchFamily="2" charset="-122"/>
                        </a:defRPr>
                      </a:lvl1pPr>
                      <a:lvl2pPr>
                        <a:spcBef>
                          <a:spcPct val="20000"/>
                        </a:spcBef>
                        <a:defRPr sz="2400">
                          <a:solidFill>
                            <a:schemeClr val="tx1"/>
                          </a:solidFill>
                          <a:latin typeface="Arial" panose="020B0604020202020204" pitchFamily="34" charset="0"/>
                          <a:ea typeface="宋体" panose="02010600030101010101" pitchFamily="2" charset="-122"/>
                        </a:defRPr>
                      </a:lvl2pPr>
                      <a:lvl3pPr>
                        <a:spcBef>
                          <a:spcPct val="20000"/>
                        </a:spcBef>
                        <a:defRPr sz="2000">
                          <a:solidFill>
                            <a:schemeClr val="tx1"/>
                          </a:solidFill>
                          <a:latin typeface="Arial" panose="020B0604020202020204" pitchFamily="34" charset="0"/>
                          <a:ea typeface="宋体" panose="02010600030101010101" pitchFamily="2" charset="-122"/>
                        </a:defRPr>
                      </a:lvl3pPr>
                      <a:lvl4pPr>
                        <a:spcBef>
                          <a:spcPct val="20000"/>
                        </a:spcBef>
                        <a:defRPr>
                          <a:solidFill>
                            <a:schemeClr val="tx1"/>
                          </a:solidFill>
                          <a:latin typeface="Arial" panose="020B0604020202020204" pitchFamily="34" charset="0"/>
                          <a:ea typeface="宋体" panose="02010600030101010101" pitchFamily="2" charset="-122"/>
                        </a:defRPr>
                      </a:lvl4pPr>
                      <a:lvl5pPr>
                        <a:spcBef>
                          <a:spcPct val="20000"/>
                        </a:spcBef>
                        <a:defRPr>
                          <a:solidFill>
                            <a:schemeClr val="tx1"/>
                          </a:solidFill>
                          <a:latin typeface="Arial" panose="020B0604020202020204" pitchFamily="34" charset="0"/>
                          <a:ea typeface="宋体" panose="02010600030101010101" pitchFamily="2" charset="-122"/>
                        </a:defRPr>
                      </a:lvl5pPr>
                      <a:lvl6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6pPr>
                      <a:lvl7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7pPr>
                      <a:lvl8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8pPr>
                      <a:lvl9pPr fontAlgn="base">
                        <a:spcBef>
                          <a:spcPct val="20000"/>
                        </a:spcBef>
                        <a:spcAft>
                          <a:spcPct val="0"/>
                        </a:spcAft>
                        <a:defRPr>
                          <a:solidFill>
                            <a:schemeClr val="tx1"/>
                          </a:solidFill>
                          <a:latin typeface="Arial" panose="020B0604020202020204" pitchFamily="34" charset="0"/>
                          <a:ea typeface="宋体" panose="02010600030101010101" pitchFamily="2" charset="-122"/>
                        </a:defRPr>
                      </a:lvl9pPr>
                    </a:lstStyle>
                    <a:p>
                      <a:pPr marL="0" marR="0" lvl="0" indent="0" algn="l" defTabSz="914400" rtl="0" eaLnBrk="1" fontAlgn="base" latinLnBrk="0" hangingPunct="1">
                        <a:lnSpc>
                          <a:spcPct val="100000"/>
                        </a:lnSpc>
                        <a:spcBef>
                          <a:spcPct val="20000"/>
                        </a:spcBef>
                        <a:spcAft>
                          <a:spcPct val="0"/>
                        </a:spcAft>
                        <a:buClrTx/>
                        <a:buSzTx/>
                        <a:buFontTx/>
                        <a:buNone/>
                      </a:pPr>
                      <a:endParaRPr kumimoji="0" lang="zh-CN" altLang="zh-CN" sz="2800" b="0" i="0" u="none" strike="noStrike" cap="none" normalizeH="0" baseline="0" smtClean="0">
                        <a:ln>
                          <a:noFill/>
                        </a:ln>
                        <a:solidFill>
                          <a:schemeClr val="tx1"/>
                        </a:solidFill>
                        <a:effectLst/>
                        <a:latin typeface="微软雅黑" panose="020B0503020204020204" charset="-122"/>
                        <a:ea typeface="微软雅黑" panose="020B0503020204020204" charset="-122"/>
                        <a:cs typeface="微软雅黑" panose="020B0503020204020204" charset="-122"/>
                      </a:endParaRPr>
                    </a:p>
                  </a:txBody>
                  <a:tcPr anchor="b" horzOverflow="overflow">
                    <a:lnL cap="flat">
                      <a:noFill/>
                    </a:lnL>
                    <a:lnR cap="flat">
                      <a:noFill/>
                    </a:lnR>
                    <a:lnT cap="flat">
                      <a:noFill/>
                    </a:lnT>
                    <a:lnB cap="flat">
                      <a:noFill/>
                    </a:lnB>
                    <a:lnTlToBr>
                      <a:noFill/>
                    </a:lnTlToBr>
                    <a:lnBlToTr>
                      <a:noFill/>
                    </a:lnBlToTr>
                    <a:noFill/>
                  </a:tcPr>
                </a:tc>
              </a:tr>
            </a:tbl>
          </a:graphicData>
        </a:graphic>
      </p:graphicFrame>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6" name="AutoShape 2"/>
          <p:cNvSpPr/>
          <p:nvPr/>
        </p:nvSpPr>
        <p:spPr>
          <a:xfrm>
            <a:off x="2209800" y="3595688"/>
            <a:ext cx="2743200" cy="595312"/>
          </a:xfrm>
          <a:prstGeom prst="homePlate">
            <a:avLst>
              <a:gd name="adj" fmla="val 78634"/>
            </a:avLst>
          </a:prstGeom>
          <a:gradFill rotWithShape="1">
            <a:gsLst>
              <a:gs pos="0">
                <a:srgbClr val="797900"/>
              </a:gs>
              <a:gs pos="100000">
                <a:srgbClr val="FFFF00"/>
              </a:gs>
            </a:gsLst>
            <a:lin ang="0" scaled="1"/>
            <a:tileRect/>
          </a:gradFill>
          <a:ln w="9525" cap="flat" cmpd="sng">
            <a:solidFill>
              <a:schemeClr val="bg1"/>
            </a:solidFill>
            <a:prstDash val="solid"/>
            <a:miter/>
            <a:headEnd type="none" w="med" len="med"/>
            <a:tailEnd type="none" w="med" len="med"/>
          </a:ln>
        </p:spPr>
        <p:txBody>
          <a:bodyPr wrap="none" anchor="ctr" anchorCtr="0"/>
          <a:p>
            <a:pPr algn="ctr"/>
            <a:r>
              <a:rPr lang="en-US" altLang="zh-CN" sz="1400" b="1" dirty="0">
                <a:solidFill>
                  <a:srgbClr val="333333"/>
                </a:solidFill>
                <a:latin typeface="微软雅黑" panose="020B0503020204020204" charset="-122"/>
                <a:ea typeface="微软雅黑" panose="020B0503020204020204" charset="-122"/>
              </a:rPr>
              <a:t>    </a:t>
            </a:r>
            <a:r>
              <a:rPr lang="zh-CN" altLang="en-US" sz="1400" b="1" dirty="0">
                <a:solidFill>
                  <a:srgbClr val="333333"/>
                </a:solidFill>
                <a:latin typeface="微软雅黑" panose="020B0503020204020204" charset="-122"/>
                <a:ea typeface="微软雅黑" panose="020B0503020204020204" charset="-122"/>
              </a:rPr>
              <a:t>不安全行为</a:t>
            </a:r>
            <a:endParaRPr lang="zh-CN" altLang="en-US" sz="1400" b="1" dirty="0">
              <a:solidFill>
                <a:srgbClr val="333333"/>
              </a:solidFill>
              <a:latin typeface="微软雅黑" panose="020B0503020204020204" charset="-122"/>
              <a:ea typeface="微软雅黑" panose="020B0503020204020204" charset="-122"/>
            </a:endParaRPr>
          </a:p>
          <a:p>
            <a:pPr algn="ctr"/>
            <a:r>
              <a:rPr lang="zh-CN" altLang="en-US" sz="1400" b="1" dirty="0">
                <a:solidFill>
                  <a:srgbClr val="333333"/>
                </a:solidFill>
                <a:latin typeface="微软雅黑" panose="020B0503020204020204" charset="-122"/>
                <a:ea typeface="微软雅黑" panose="020B0503020204020204" charset="-122"/>
              </a:rPr>
              <a:t>    不安全状态</a:t>
            </a:r>
            <a:endParaRPr lang="zh-CN" altLang="en-US" sz="1400" b="1" dirty="0">
              <a:solidFill>
                <a:srgbClr val="333333"/>
              </a:solidFill>
              <a:latin typeface="微软雅黑" panose="020B0503020204020204" charset="-122"/>
              <a:ea typeface="微软雅黑" panose="020B0503020204020204" charset="-122"/>
            </a:endParaRPr>
          </a:p>
        </p:txBody>
      </p:sp>
      <p:sp>
        <p:nvSpPr>
          <p:cNvPr id="6147" name="AutoShape 3"/>
          <p:cNvSpPr/>
          <p:nvPr/>
        </p:nvSpPr>
        <p:spPr>
          <a:xfrm>
            <a:off x="4572000" y="3595688"/>
            <a:ext cx="1752600" cy="595312"/>
          </a:xfrm>
          <a:prstGeom prst="chevron">
            <a:avLst>
              <a:gd name="adj" fmla="val 73586"/>
            </a:avLst>
          </a:prstGeom>
          <a:gradFill rotWithShape="1">
            <a:gsLst>
              <a:gs pos="0">
                <a:srgbClr val="755800"/>
              </a:gs>
              <a:gs pos="100000">
                <a:srgbClr val="CC9900"/>
              </a:gs>
            </a:gsLst>
            <a:lin ang="0" scaled="1"/>
            <a:tileRect/>
          </a:gradFill>
          <a:ln w="9525" cap="flat" cmpd="sng">
            <a:solidFill>
              <a:schemeClr val="bg1"/>
            </a:solidFill>
            <a:prstDash val="solid"/>
            <a:miter/>
            <a:headEnd type="none" w="med" len="med"/>
            <a:tailEnd type="none" w="med" len="med"/>
          </a:ln>
        </p:spPr>
        <p:txBody>
          <a:bodyPr wrap="none" anchor="ctr" anchorCtr="0"/>
          <a:p>
            <a:pPr algn="ctr"/>
            <a:r>
              <a:rPr lang="en-US" altLang="zh-CN" sz="1400" b="1" dirty="0">
                <a:solidFill>
                  <a:srgbClr val="333333"/>
                </a:solidFill>
                <a:latin typeface="微软雅黑" panose="020B0503020204020204" charset="-122"/>
                <a:ea typeface="微软雅黑" panose="020B0503020204020204" charset="-122"/>
              </a:rPr>
              <a:t>      </a:t>
            </a:r>
            <a:r>
              <a:rPr lang="zh-CN" altLang="en-US" sz="1400" b="1" dirty="0">
                <a:solidFill>
                  <a:srgbClr val="333333"/>
                </a:solidFill>
                <a:latin typeface="微软雅黑" panose="020B0503020204020204" charset="-122"/>
                <a:ea typeface="微软雅黑" panose="020B0503020204020204" charset="-122"/>
              </a:rPr>
              <a:t>吓一跳</a:t>
            </a:r>
            <a:endParaRPr lang="zh-CN" altLang="en-US" sz="1400" b="1" dirty="0">
              <a:solidFill>
                <a:srgbClr val="333333"/>
              </a:solidFill>
              <a:latin typeface="微软雅黑" panose="020B0503020204020204" charset="-122"/>
              <a:ea typeface="微软雅黑" panose="020B0503020204020204" charset="-122"/>
            </a:endParaRPr>
          </a:p>
          <a:p>
            <a:pPr algn="ctr"/>
            <a:r>
              <a:rPr lang="zh-CN" altLang="en-US" sz="1400" b="1" dirty="0">
                <a:solidFill>
                  <a:srgbClr val="333333"/>
                </a:solidFill>
                <a:latin typeface="微软雅黑" panose="020B0503020204020204" charset="-122"/>
                <a:ea typeface="微软雅黑" panose="020B0503020204020204" charset="-122"/>
              </a:rPr>
              <a:t>      冒冷汗</a:t>
            </a:r>
            <a:endParaRPr lang="zh-CN" altLang="en-US" sz="1400" b="1" dirty="0">
              <a:solidFill>
                <a:srgbClr val="333333"/>
              </a:solidFill>
              <a:latin typeface="微软雅黑" panose="020B0503020204020204" charset="-122"/>
              <a:ea typeface="微软雅黑" panose="020B0503020204020204" charset="-122"/>
            </a:endParaRPr>
          </a:p>
        </p:txBody>
      </p:sp>
      <p:sp>
        <p:nvSpPr>
          <p:cNvPr id="6148" name="AutoShape 4"/>
          <p:cNvSpPr/>
          <p:nvPr/>
        </p:nvSpPr>
        <p:spPr>
          <a:xfrm>
            <a:off x="5943600" y="3595688"/>
            <a:ext cx="1600200" cy="595312"/>
          </a:xfrm>
          <a:prstGeom prst="chevron">
            <a:avLst>
              <a:gd name="adj" fmla="val 74741"/>
            </a:avLst>
          </a:prstGeom>
          <a:solidFill>
            <a:srgbClr val="CC9900"/>
          </a:solidFill>
          <a:ln w="9525" cap="flat" cmpd="sng">
            <a:solidFill>
              <a:schemeClr val="bg1"/>
            </a:solidFill>
            <a:prstDash val="solid"/>
            <a:miter/>
            <a:headEnd type="none" w="med" len="med"/>
            <a:tailEnd type="none" w="med" len="med"/>
          </a:ln>
        </p:spPr>
        <p:txBody>
          <a:bodyPr wrap="none" anchor="ctr" anchorCtr="0"/>
          <a:p>
            <a:pPr algn="ctr"/>
            <a:r>
              <a:rPr lang="en-US" altLang="zh-CN" sz="1400" b="1" dirty="0">
                <a:solidFill>
                  <a:srgbClr val="333333"/>
                </a:solidFill>
                <a:latin typeface="微软雅黑" panose="020B0503020204020204" charset="-122"/>
                <a:ea typeface="微软雅黑" panose="020B0503020204020204" charset="-122"/>
              </a:rPr>
              <a:t>      </a:t>
            </a:r>
            <a:r>
              <a:rPr lang="zh-CN" altLang="en-US" sz="1400" b="1" dirty="0">
                <a:solidFill>
                  <a:srgbClr val="333333"/>
                </a:solidFill>
                <a:latin typeface="微软雅黑" panose="020B0503020204020204" charset="-122"/>
                <a:ea typeface="微软雅黑" panose="020B0503020204020204" charset="-122"/>
              </a:rPr>
              <a:t>未遂事故</a:t>
            </a:r>
            <a:endParaRPr lang="zh-CN" altLang="en-US" sz="1400" b="1" dirty="0">
              <a:solidFill>
                <a:srgbClr val="333333"/>
              </a:solidFill>
              <a:latin typeface="微软雅黑" panose="020B0503020204020204" charset="-122"/>
              <a:ea typeface="微软雅黑" panose="020B0503020204020204" charset="-122"/>
            </a:endParaRPr>
          </a:p>
          <a:p>
            <a:pPr algn="ctr"/>
            <a:r>
              <a:rPr lang="zh-CN" altLang="en-US" sz="1400" b="1" dirty="0">
                <a:solidFill>
                  <a:srgbClr val="333333"/>
                </a:solidFill>
                <a:latin typeface="微软雅黑" panose="020B0503020204020204" charset="-122"/>
                <a:ea typeface="微软雅黑" panose="020B0503020204020204" charset="-122"/>
              </a:rPr>
              <a:t>    轻微受伤</a:t>
            </a:r>
            <a:endParaRPr lang="zh-CN" altLang="en-US" sz="1400" b="1" dirty="0">
              <a:solidFill>
                <a:srgbClr val="333333"/>
              </a:solidFill>
              <a:latin typeface="微软雅黑" panose="020B0503020204020204" charset="-122"/>
              <a:ea typeface="微软雅黑" panose="020B0503020204020204" charset="-122"/>
            </a:endParaRPr>
          </a:p>
        </p:txBody>
      </p:sp>
      <p:sp>
        <p:nvSpPr>
          <p:cNvPr id="6149" name="AutoShape 5"/>
          <p:cNvSpPr/>
          <p:nvPr/>
        </p:nvSpPr>
        <p:spPr>
          <a:xfrm>
            <a:off x="7162800" y="3595688"/>
            <a:ext cx="1676400" cy="595312"/>
          </a:xfrm>
          <a:prstGeom prst="chevron">
            <a:avLst>
              <a:gd name="adj" fmla="val 75458"/>
            </a:avLst>
          </a:prstGeom>
          <a:gradFill rotWithShape="1">
            <a:gsLst>
              <a:gs pos="0">
                <a:srgbClr val="8A0000"/>
              </a:gs>
              <a:gs pos="100000">
                <a:srgbClr val="FF0000"/>
              </a:gs>
            </a:gsLst>
            <a:lin ang="0" scaled="1"/>
            <a:tileRect/>
          </a:gradFill>
          <a:ln w="9525" cap="flat" cmpd="sng">
            <a:solidFill>
              <a:schemeClr val="bg1"/>
            </a:solidFill>
            <a:prstDash val="solid"/>
            <a:miter/>
            <a:headEnd type="none" w="med" len="med"/>
            <a:tailEnd type="none" w="med" len="med"/>
          </a:ln>
        </p:spPr>
        <p:txBody>
          <a:bodyPr wrap="none" anchor="ctr" anchorCtr="0"/>
          <a:p>
            <a:r>
              <a:rPr lang="en-US" altLang="zh-CN" sz="1400" b="1" dirty="0">
                <a:solidFill>
                  <a:srgbClr val="333333"/>
                </a:solidFill>
                <a:latin typeface="微软雅黑" panose="020B0503020204020204" charset="-122"/>
                <a:ea typeface="微软雅黑" panose="020B0503020204020204" charset="-122"/>
              </a:rPr>
              <a:t>                  </a:t>
            </a:r>
            <a:r>
              <a:rPr lang="zh-CN" altLang="en-US" sz="1400" b="1" dirty="0">
                <a:solidFill>
                  <a:srgbClr val="333333"/>
                </a:solidFill>
                <a:latin typeface="微软雅黑" panose="020B0503020204020204" charset="-122"/>
                <a:ea typeface="微软雅黑" panose="020B0503020204020204" charset="-122"/>
              </a:rPr>
              <a:t>轻伤</a:t>
            </a:r>
            <a:endParaRPr lang="zh-CN" altLang="en-US" sz="1400" b="1" dirty="0">
              <a:solidFill>
                <a:srgbClr val="333333"/>
              </a:solidFill>
              <a:latin typeface="微软雅黑" panose="020B0503020204020204" charset="-122"/>
              <a:ea typeface="微软雅黑" panose="020B0503020204020204" charset="-122"/>
            </a:endParaRPr>
          </a:p>
        </p:txBody>
      </p:sp>
      <p:sp>
        <p:nvSpPr>
          <p:cNvPr id="6150" name="AutoShape 6"/>
          <p:cNvSpPr/>
          <p:nvPr/>
        </p:nvSpPr>
        <p:spPr>
          <a:xfrm>
            <a:off x="8915400" y="3595688"/>
            <a:ext cx="990600" cy="595312"/>
          </a:xfrm>
          <a:prstGeom prst="chevron">
            <a:avLst>
              <a:gd name="adj" fmla="val 77075"/>
            </a:avLst>
          </a:prstGeom>
          <a:solidFill>
            <a:srgbClr val="FF0000"/>
          </a:solidFill>
          <a:ln w="9525" cap="flat" cmpd="sng">
            <a:solidFill>
              <a:schemeClr val="bg1"/>
            </a:solidFill>
            <a:prstDash val="solid"/>
            <a:miter/>
            <a:headEnd type="none" w="med" len="med"/>
            <a:tailEnd type="none" w="med" len="med"/>
          </a:ln>
        </p:spPr>
        <p:txBody>
          <a:bodyPr wrap="none" anchor="ctr" anchorCtr="0"/>
          <a:p>
            <a:r>
              <a:rPr lang="en-US" altLang="zh-CN" sz="1400" b="1" dirty="0">
                <a:solidFill>
                  <a:srgbClr val="333333"/>
                </a:solidFill>
                <a:latin typeface="微软雅黑" panose="020B0503020204020204" charset="-122"/>
                <a:ea typeface="微软雅黑" panose="020B0503020204020204" charset="-122"/>
              </a:rPr>
              <a:t>        </a:t>
            </a:r>
            <a:r>
              <a:rPr lang="zh-CN" altLang="en-US" sz="1400" b="1" dirty="0">
                <a:solidFill>
                  <a:srgbClr val="333333"/>
                </a:solidFill>
                <a:latin typeface="微软雅黑" panose="020B0503020204020204" charset="-122"/>
                <a:ea typeface="微软雅黑" panose="020B0503020204020204" charset="-122"/>
              </a:rPr>
              <a:t>死亡</a:t>
            </a:r>
            <a:endParaRPr lang="zh-CN" altLang="en-US" sz="1400" b="1" dirty="0">
              <a:solidFill>
                <a:srgbClr val="333333"/>
              </a:solidFill>
              <a:latin typeface="微软雅黑" panose="020B0503020204020204" charset="-122"/>
              <a:ea typeface="微软雅黑" panose="020B0503020204020204" charset="-122"/>
            </a:endParaRPr>
          </a:p>
        </p:txBody>
      </p:sp>
      <p:sp>
        <p:nvSpPr>
          <p:cNvPr id="6151" name="AutoShape 7"/>
          <p:cNvSpPr/>
          <p:nvPr/>
        </p:nvSpPr>
        <p:spPr>
          <a:xfrm>
            <a:off x="8382000" y="3595688"/>
            <a:ext cx="990600" cy="595312"/>
          </a:xfrm>
          <a:prstGeom prst="chevron">
            <a:avLst>
              <a:gd name="adj" fmla="val 77075"/>
            </a:avLst>
          </a:prstGeom>
          <a:solidFill>
            <a:srgbClr val="FF0000"/>
          </a:solidFill>
          <a:ln w="9525" cap="flat" cmpd="sng">
            <a:solidFill>
              <a:schemeClr val="bg1"/>
            </a:solidFill>
            <a:prstDash val="solid"/>
            <a:miter/>
            <a:headEnd type="none" w="med" len="med"/>
            <a:tailEnd type="none" w="med" len="med"/>
          </a:ln>
        </p:spPr>
        <p:txBody>
          <a:bodyPr wrap="none" anchor="ctr" anchorCtr="0"/>
          <a:p>
            <a:pPr algn="r"/>
            <a:r>
              <a:rPr lang="en-US" altLang="zh-CN" sz="1200" b="1" dirty="0">
                <a:solidFill>
                  <a:srgbClr val="333333"/>
                </a:solidFill>
                <a:latin typeface="微软雅黑" panose="020B0503020204020204" charset="-122"/>
                <a:ea typeface="微软雅黑" panose="020B0503020204020204" charset="-122"/>
              </a:rPr>
              <a:t>                 </a:t>
            </a:r>
            <a:r>
              <a:rPr lang="zh-CN" altLang="en-US" sz="1200" b="1" dirty="0">
                <a:solidFill>
                  <a:srgbClr val="333333"/>
                </a:solidFill>
                <a:latin typeface="微软雅黑" panose="020B0503020204020204" charset="-122"/>
                <a:ea typeface="微软雅黑" panose="020B0503020204020204" charset="-122"/>
              </a:rPr>
              <a:t>重伤</a:t>
            </a:r>
            <a:endParaRPr lang="zh-CN" altLang="en-US" sz="1200" b="1" dirty="0">
              <a:solidFill>
                <a:srgbClr val="333333"/>
              </a:solidFill>
              <a:latin typeface="微软雅黑" panose="020B0503020204020204" charset="-122"/>
              <a:ea typeface="微软雅黑" panose="020B0503020204020204" charset="-122"/>
            </a:endParaRPr>
          </a:p>
        </p:txBody>
      </p:sp>
      <p:sp>
        <p:nvSpPr>
          <p:cNvPr id="6152" name="Text Box 8"/>
          <p:cNvSpPr txBox="1"/>
          <p:nvPr/>
        </p:nvSpPr>
        <p:spPr>
          <a:xfrm>
            <a:off x="5472113" y="3276600"/>
            <a:ext cx="762000" cy="306388"/>
          </a:xfrm>
          <a:prstGeom prst="rect">
            <a:avLst/>
          </a:prstGeom>
          <a:noFill/>
          <a:ln w="9525">
            <a:noFill/>
          </a:ln>
        </p:spPr>
        <p:txBody>
          <a:bodyPr anchor="t" anchorCtr="0">
            <a:spAutoFit/>
          </a:bodyPr>
          <a:p>
            <a:pPr algn="ctr">
              <a:spcBef>
                <a:spcPct val="50000"/>
              </a:spcBef>
            </a:pPr>
            <a:r>
              <a:rPr lang="en-US" altLang="zh-CN" sz="1400" b="1" dirty="0">
                <a:latin typeface="微软雅黑" panose="020B0503020204020204" charset="-122"/>
                <a:ea typeface="微软雅黑" panose="020B0503020204020204" charset="-122"/>
              </a:rPr>
              <a:t>⑵</a:t>
            </a:r>
            <a:r>
              <a:rPr lang="zh-CN" altLang="en-US" sz="1400" b="1" dirty="0">
                <a:solidFill>
                  <a:srgbClr val="333333"/>
                </a:solidFill>
                <a:latin typeface="微软雅黑" panose="020B0503020204020204" charset="-122"/>
                <a:ea typeface="微软雅黑" panose="020B0503020204020204" charset="-122"/>
              </a:rPr>
              <a:t>事件</a:t>
            </a:r>
            <a:endParaRPr lang="zh-CN" altLang="en-US" sz="1400" b="1" dirty="0">
              <a:solidFill>
                <a:srgbClr val="333333"/>
              </a:solidFill>
              <a:latin typeface="微软雅黑" panose="020B0503020204020204" charset="-122"/>
              <a:ea typeface="微软雅黑" panose="020B0503020204020204" charset="-122"/>
            </a:endParaRPr>
          </a:p>
        </p:txBody>
      </p:sp>
      <p:sp>
        <p:nvSpPr>
          <p:cNvPr id="6153" name="Text Box 9"/>
          <p:cNvSpPr txBox="1"/>
          <p:nvPr/>
        </p:nvSpPr>
        <p:spPr>
          <a:xfrm>
            <a:off x="8077200" y="3276600"/>
            <a:ext cx="762000" cy="306388"/>
          </a:xfrm>
          <a:prstGeom prst="rect">
            <a:avLst/>
          </a:prstGeom>
          <a:noFill/>
          <a:ln w="9525">
            <a:noFill/>
          </a:ln>
        </p:spPr>
        <p:txBody>
          <a:bodyPr anchor="t" anchorCtr="0">
            <a:spAutoFit/>
          </a:bodyPr>
          <a:p>
            <a:pPr algn="ctr">
              <a:spcBef>
                <a:spcPct val="50000"/>
              </a:spcBef>
            </a:pPr>
            <a:r>
              <a:rPr lang="en-US" altLang="zh-CN" sz="1400" b="1" dirty="0">
                <a:latin typeface="微软雅黑" panose="020B0503020204020204" charset="-122"/>
                <a:ea typeface="微软雅黑" panose="020B0503020204020204" charset="-122"/>
              </a:rPr>
              <a:t>⑶</a:t>
            </a:r>
            <a:r>
              <a:rPr lang="zh-CN" altLang="en-US" sz="1400" b="1" dirty="0">
                <a:solidFill>
                  <a:srgbClr val="333333"/>
                </a:solidFill>
                <a:latin typeface="微软雅黑" panose="020B0503020204020204" charset="-122"/>
                <a:ea typeface="微软雅黑" panose="020B0503020204020204" charset="-122"/>
              </a:rPr>
              <a:t>事故</a:t>
            </a:r>
            <a:endParaRPr lang="zh-CN" altLang="en-US" sz="1400" b="1" dirty="0">
              <a:solidFill>
                <a:srgbClr val="333333"/>
              </a:solidFill>
              <a:latin typeface="微软雅黑" panose="020B0503020204020204" charset="-122"/>
              <a:ea typeface="微软雅黑" panose="020B0503020204020204" charset="-122"/>
            </a:endParaRPr>
          </a:p>
        </p:txBody>
      </p:sp>
      <p:sp>
        <p:nvSpPr>
          <p:cNvPr id="10249" name="Rectangle 10"/>
          <p:cNvSpPr/>
          <p:nvPr/>
        </p:nvSpPr>
        <p:spPr>
          <a:xfrm>
            <a:off x="1905000" y="1235075"/>
            <a:ext cx="4038600" cy="460375"/>
          </a:xfrm>
          <a:prstGeom prst="rect">
            <a:avLst/>
          </a:prstGeom>
          <a:noFill/>
          <a:ln w="9525">
            <a:noFill/>
          </a:ln>
        </p:spPr>
        <p:txBody>
          <a:bodyPr anchor="t" anchorCtr="0">
            <a:spAutoFit/>
          </a:bodyPr>
          <a:p>
            <a:r>
              <a:rPr lang="zh-CN" altLang="en-US" sz="2400" dirty="0">
                <a:latin typeface="微软雅黑" panose="020B0503020204020204" charset="-122"/>
                <a:ea typeface="微软雅黑" panose="020B0503020204020204" charset="-122"/>
              </a:rPr>
              <a:t>首先，事故是怎么形成的</a:t>
            </a:r>
            <a:r>
              <a:rPr lang="en-US" altLang="zh-CN" sz="2400" dirty="0">
                <a:latin typeface="微软雅黑" panose="020B0503020204020204" charset="-122"/>
                <a:ea typeface="微软雅黑" panose="020B0503020204020204" charset="-122"/>
              </a:rPr>
              <a:t>…</a:t>
            </a:r>
            <a:endParaRPr lang="en-US" altLang="zh-CN" sz="2400" dirty="0">
              <a:latin typeface="微软雅黑" panose="020B0503020204020204" charset="-122"/>
              <a:ea typeface="微软雅黑" panose="020B0503020204020204" charset="-122"/>
            </a:endParaRPr>
          </a:p>
        </p:txBody>
      </p:sp>
      <p:pic>
        <p:nvPicPr>
          <p:cNvPr id="6155" name="Picture 11" descr="IMG_0350"/>
          <p:cNvPicPr>
            <a:picLocks noGrp="1" noChangeAspect="1"/>
          </p:cNvPicPr>
          <p:nvPr>
            <p:ph sz="half" idx="1"/>
          </p:nvPr>
        </p:nvPicPr>
        <p:blipFill>
          <a:blip r:embed="rId1"/>
          <a:srcRect l="65939" t="1888" r="11133" b="57062"/>
          <a:stretch>
            <a:fillRect/>
          </a:stretch>
        </p:blipFill>
        <p:spPr>
          <a:xfrm>
            <a:off x="3124200" y="2387600"/>
            <a:ext cx="685800" cy="750888"/>
          </a:xfrm>
          <a:ln/>
        </p:spPr>
      </p:pic>
      <p:pic>
        <p:nvPicPr>
          <p:cNvPr id="6156" name="Picture 12" descr="IMG_0350"/>
          <p:cNvPicPr>
            <a:picLocks noGrp="1" noChangeAspect="1"/>
          </p:cNvPicPr>
          <p:nvPr>
            <p:ph sz="quarter" idx="2"/>
          </p:nvPr>
        </p:nvPicPr>
        <p:blipFill>
          <a:blip r:embed="rId2"/>
          <a:srcRect l="11320" t="-2734" r="56604" b="46484"/>
          <a:stretch>
            <a:fillRect/>
          </a:stretch>
        </p:blipFill>
        <p:spPr>
          <a:xfrm>
            <a:off x="7086600" y="1676400"/>
            <a:ext cx="1066800" cy="1371600"/>
          </a:xfrm>
          <a:ln/>
        </p:spPr>
      </p:pic>
      <p:pic>
        <p:nvPicPr>
          <p:cNvPr id="6157" name="Picture 13" descr="IMG_0347"/>
          <p:cNvPicPr>
            <a:picLocks noGrp="1" noChangeAspect="1"/>
          </p:cNvPicPr>
          <p:nvPr>
            <p:ph sz="quarter" idx="3"/>
          </p:nvPr>
        </p:nvPicPr>
        <p:blipFill>
          <a:blip r:embed="rId3"/>
          <a:stretch>
            <a:fillRect/>
          </a:stretch>
        </p:blipFill>
        <p:spPr>
          <a:xfrm>
            <a:off x="8458200" y="1981200"/>
            <a:ext cx="1447800" cy="1143000"/>
          </a:xfrm>
          <a:ln/>
        </p:spPr>
      </p:pic>
      <p:sp>
        <p:nvSpPr>
          <p:cNvPr id="6158" name="Text Box 14"/>
          <p:cNvSpPr txBox="1"/>
          <p:nvPr/>
        </p:nvSpPr>
        <p:spPr>
          <a:xfrm>
            <a:off x="2971800" y="3276600"/>
            <a:ext cx="762000" cy="306388"/>
          </a:xfrm>
          <a:prstGeom prst="rect">
            <a:avLst/>
          </a:prstGeom>
          <a:noFill/>
          <a:ln w="9525">
            <a:noFill/>
          </a:ln>
        </p:spPr>
        <p:txBody>
          <a:bodyPr anchor="t" anchorCtr="0">
            <a:spAutoFit/>
          </a:bodyPr>
          <a:p>
            <a:pPr algn="ctr">
              <a:spcBef>
                <a:spcPct val="50000"/>
              </a:spcBef>
            </a:pPr>
            <a:r>
              <a:rPr lang="en-US" altLang="zh-CN" sz="1400" b="1" dirty="0">
                <a:latin typeface="微软雅黑" panose="020B0503020204020204" charset="-122"/>
                <a:ea typeface="微软雅黑" panose="020B0503020204020204" charset="-122"/>
              </a:rPr>
              <a:t>⑴</a:t>
            </a:r>
            <a:r>
              <a:rPr lang="zh-CN" altLang="en-US" sz="1400" b="1" dirty="0">
                <a:solidFill>
                  <a:srgbClr val="333333"/>
                </a:solidFill>
                <a:latin typeface="微软雅黑" panose="020B0503020204020204" charset="-122"/>
                <a:ea typeface="微软雅黑" panose="020B0503020204020204" charset="-122"/>
              </a:rPr>
              <a:t>危险</a:t>
            </a:r>
            <a:endParaRPr lang="zh-CN" altLang="en-US" sz="1400" b="1" dirty="0">
              <a:solidFill>
                <a:srgbClr val="333333"/>
              </a:solidFill>
              <a:latin typeface="微软雅黑" panose="020B0503020204020204" charset="-122"/>
              <a:ea typeface="微软雅黑" panose="020B0503020204020204" charset="-122"/>
            </a:endParaRPr>
          </a:p>
        </p:txBody>
      </p:sp>
      <p:pic>
        <p:nvPicPr>
          <p:cNvPr id="6159" name="Picture 15" descr="IMG_0350"/>
          <p:cNvPicPr>
            <a:picLocks noChangeAspect="1"/>
          </p:cNvPicPr>
          <p:nvPr/>
        </p:nvPicPr>
        <p:blipFill>
          <a:blip r:embed="rId2"/>
          <a:srcRect l="29649" t="391" r="58896" b="68359"/>
          <a:stretch>
            <a:fillRect/>
          </a:stretch>
        </p:blipFill>
        <p:spPr>
          <a:xfrm>
            <a:off x="5667375" y="1662113"/>
            <a:ext cx="381000" cy="762000"/>
          </a:xfrm>
          <a:prstGeom prst="rect">
            <a:avLst/>
          </a:prstGeom>
          <a:noFill/>
          <a:ln w="9525">
            <a:noFill/>
          </a:ln>
        </p:spPr>
      </p:pic>
      <p:sp>
        <p:nvSpPr>
          <p:cNvPr id="6160" name="Line 16"/>
          <p:cNvSpPr/>
          <p:nvPr/>
        </p:nvSpPr>
        <p:spPr>
          <a:xfrm>
            <a:off x="3733800" y="3429000"/>
            <a:ext cx="1752600" cy="0"/>
          </a:xfrm>
          <a:prstGeom prst="line">
            <a:avLst/>
          </a:prstGeom>
          <a:ln w="38100" cap="flat" cmpd="sng">
            <a:solidFill>
              <a:srgbClr val="FF0000"/>
            </a:solidFill>
            <a:prstDash val="solid"/>
            <a:round/>
            <a:headEnd type="none" w="med" len="med"/>
            <a:tailEnd type="triangle" w="med" len="med"/>
          </a:ln>
        </p:spPr>
      </p:sp>
      <p:sp>
        <p:nvSpPr>
          <p:cNvPr id="6161" name="Line 17"/>
          <p:cNvSpPr/>
          <p:nvPr/>
        </p:nvSpPr>
        <p:spPr>
          <a:xfrm>
            <a:off x="6248400" y="3429000"/>
            <a:ext cx="1828800" cy="0"/>
          </a:xfrm>
          <a:prstGeom prst="line">
            <a:avLst/>
          </a:prstGeom>
          <a:ln w="38100" cap="flat" cmpd="sng">
            <a:solidFill>
              <a:srgbClr val="FF0000"/>
            </a:solidFill>
            <a:prstDash val="solid"/>
            <a:round/>
            <a:headEnd type="none" w="med" len="med"/>
            <a:tailEnd type="triangle" w="med" len="med"/>
          </a:ln>
        </p:spPr>
      </p:sp>
      <p:pic>
        <p:nvPicPr>
          <p:cNvPr id="10257" name="Picture 18" descr="IMG_0350"/>
          <p:cNvPicPr>
            <a:picLocks noChangeAspect="1"/>
          </p:cNvPicPr>
          <p:nvPr/>
        </p:nvPicPr>
        <p:blipFill>
          <a:blip r:embed="rId1"/>
          <a:srcRect l="65939" t="1888" r="11133" b="57062"/>
          <a:stretch>
            <a:fillRect/>
          </a:stretch>
        </p:blipFill>
        <p:spPr>
          <a:xfrm>
            <a:off x="3124200" y="2362200"/>
            <a:ext cx="685800" cy="750888"/>
          </a:xfrm>
          <a:prstGeom prst="rect">
            <a:avLst/>
          </a:prstGeom>
          <a:noFill/>
          <a:ln w="9525">
            <a:noFill/>
          </a:ln>
        </p:spPr>
      </p:pic>
      <p:sp>
        <p:nvSpPr>
          <p:cNvPr id="6163" name="Text Box 19"/>
          <p:cNvSpPr txBox="1"/>
          <p:nvPr/>
        </p:nvSpPr>
        <p:spPr>
          <a:xfrm>
            <a:off x="2286000" y="5715000"/>
            <a:ext cx="7010400" cy="368300"/>
          </a:xfrm>
          <a:prstGeom prst="rect">
            <a:avLst/>
          </a:prstGeom>
          <a:noFill/>
          <a:ln w="9525">
            <a:noFill/>
          </a:ln>
        </p:spPr>
        <p:txBody>
          <a:bodyPr anchor="t" anchorCtr="0">
            <a:spAutoFit/>
          </a:bodyPr>
          <a:p>
            <a:pPr>
              <a:spcBef>
                <a:spcPct val="50000"/>
              </a:spcBef>
            </a:pPr>
            <a:r>
              <a:rPr lang="zh-CN" altLang="en-US" b="1" dirty="0">
                <a:latin typeface="微软雅黑" panose="020B0503020204020204" charset="-122"/>
                <a:ea typeface="微软雅黑" panose="020B0503020204020204" charset="-122"/>
              </a:rPr>
              <a:t>但是，综合看：事故</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事件</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危险之间存在怎样的关联呢</a:t>
            </a:r>
            <a:r>
              <a:rPr lang="en-US" altLang="zh-CN" b="1" dirty="0">
                <a:latin typeface="微软雅黑" panose="020B0503020204020204" charset="-122"/>
                <a:ea typeface="微软雅黑" panose="020B0503020204020204" charset="-122"/>
              </a:rPr>
              <a:t>…</a:t>
            </a:r>
            <a:endParaRPr lang="en-US" altLang="zh-CN" b="1" dirty="0">
              <a:latin typeface="微软雅黑" panose="020B0503020204020204" charset="-122"/>
              <a:ea typeface="微软雅黑" panose="020B0503020204020204" charset="-122"/>
            </a:endParaRPr>
          </a:p>
        </p:txBody>
      </p:sp>
      <p:sp>
        <p:nvSpPr>
          <p:cNvPr id="6165" name="Text Box 21"/>
          <p:cNvSpPr txBox="1"/>
          <p:nvPr/>
        </p:nvSpPr>
        <p:spPr>
          <a:xfrm>
            <a:off x="2209800" y="5410200"/>
            <a:ext cx="7010400" cy="368300"/>
          </a:xfrm>
          <a:prstGeom prst="rect">
            <a:avLst/>
          </a:prstGeom>
          <a:noFill/>
          <a:ln w="9525">
            <a:noFill/>
          </a:ln>
        </p:spPr>
        <p:txBody>
          <a:bodyPr anchor="t" anchorCtr="0">
            <a:spAutoFit/>
          </a:bodyPr>
          <a:p>
            <a:pPr>
              <a:spcBef>
                <a:spcPct val="50000"/>
              </a:spcBef>
            </a:pPr>
            <a:r>
              <a:rPr lang="zh-CN" altLang="en-US" b="1" dirty="0">
                <a:latin typeface="微软雅黑" panose="020B0503020204020204" charset="-122"/>
                <a:ea typeface="微软雅黑" panose="020B0503020204020204" charset="-122"/>
              </a:rPr>
              <a:t>单独看一起事故，事故链的构成要素之间：前后是有因果关系的</a:t>
            </a:r>
            <a:endParaRPr lang="zh-CN" altLang="en-US" b="1" dirty="0">
              <a:latin typeface="微软雅黑" panose="020B0503020204020204" charset="-122"/>
              <a:ea typeface="微软雅黑" panose="020B0503020204020204" charset="-122"/>
            </a:endParaRPr>
          </a:p>
        </p:txBody>
      </p:sp>
      <p:sp>
        <p:nvSpPr>
          <p:cNvPr id="6166" name="Rectangle 22"/>
          <p:cNvSpPr/>
          <p:nvPr/>
        </p:nvSpPr>
        <p:spPr>
          <a:xfrm>
            <a:off x="2209800" y="4419600"/>
            <a:ext cx="7924800" cy="922338"/>
          </a:xfrm>
          <a:prstGeom prst="rect">
            <a:avLst/>
          </a:prstGeom>
          <a:noFill/>
          <a:ln w="9525">
            <a:noFill/>
          </a:ln>
        </p:spPr>
        <p:txBody>
          <a:bodyPr anchor="t" anchorCtr="0">
            <a:spAutoFit/>
          </a:bodyPr>
          <a:p>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危险</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事件</a:t>
            </a:r>
            <a:r>
              <a:rPr lang="en-US" altLang="zh-CN" b="1" dirty="0">
                <a:latin typeface="微软雅黑" panose="020B0503020204020204" charset="-122"/>
                <a:ea typeface="微软雅黑" panose="020B0503020204020204" charset="-122"/>
              </a:rPr>
              <a:t>——</a:t>
            </a:r>
            <a:r>
              <a:rPr lang="zh-CN" altLang="en-US" b="1" dirty="0">
                <a:latin typeface="微软雅黑" panose="020B0503020204020204" charset="-122"/>
                <a:ea typeface="微软雅黑" panose="020B0503020204020204" charset="-122"/>
              </a:rPr>
              <a:t>事故构成了“事故链”：事故会不会发生，完全取决于致害物是否接触和接触后的伤害程度。所以，从本质上看，事故就是一种“随机事件”（事件），它发生于人▪物轨迹意外交叉的“时空”。）</a:t>
            </a:r>
            <a:endParaRPr lang="zh-CN" altLang="en-US" b="1" dirty="0">
              <a:latin typeface="微软雅黑" panose="020B0503020204020204" charset="-122"/>
              <a:ea typeface="微软雅黑" panose="020B0503020204020204" charset="-122"/>
            </a:endParaRPr>
          </a:p>
        </p:txBody>
      </p:sp>
      <p:sp>
        <p:nvSpPr>
          <p:cNvPr id="6167" name="AutoShape 23"/>
          <p:cNvSpPr/>
          <p:nvPr/>
        </p:nvSpPr>
        <p:spPr>
          <a:xfrm flipV="1">
            <a:off x="2209800" y="3125788"/>
            <a:ext cx="7543800" cy="198437"/>
          </a:xfrm>
          <a:prstGeom prst="rightArrow">
            <a:avLst>
              <a:gd name="adj1" fmla="val 30185"/>
              <a:gd name="adj2" fmla="val 134288"/>
            </a:avLst>
          </a:prstGeom>
          <a:gradFill rotWithShape="1">
            <a:gsLst>
              <a:gs pos="0">
                <a:srgbClr val="C2C2C2"/>
              </a:gs>
              <a:gs pos="100000">
                <a:srgbClr val="5F5F5F"/>
              </a:gs>
            </a:gsLst>
            <a:lin ang="0" scaled="1"/>
            <a:tileRect/>
          </a:gradFill>
          <a:ln w="19050">
            <a:noFill/>
          </a:ln>
        </p:spPr>
        <p:txBody>
          <a:bodyPr wrap="none" anchor="ctr" anchorCtr="0"/>
          <a:p>
            <a:endParaRPr lang="zh-CN" altLang="en-US" dirty="0">
              <a:latin typeface="微软雅黑" panose="020B0503020204020204" charset="-122"/>
              <a:ea typeface="微软雅黑" panose="020B0503020204020204" charset="-122"/>
            </a:endParaRPr>
          </a:p>
        </p:txBody>
      </p:sp>
      <p:sp>
        <p:nvSpPr>
          <p:cNvPr id="6168" name="Text Box 24"/>
          <p:cNvSpPr txBox="1"/>
          <p:nvPr/>
        </p:nvSpPr>
        <p:spPr>
          <a:xfrm>
            <a:off x="5942013" y="1371600"/>
            <a:ext cx="398462" cy="838200"/>
          </a:xfrm>
          <a:prstGeom prst="rect">
            <a:avLst/>
          </a:prstGeom>
          <a:noFill/>
          <a:ln w="19050">
            <a:noFill/>
          </a:ln>
        </p:spPr>
        <p:txBody>
          <a:bodyPr vert="eaVert" anchor="t" anchorCtr="0">
            <a:spAutoFit/>
          </a:bodyPr>
          <a:p>
            <a:pPr algn="ctr">
              <a:spcBef>
                <a:spcPct val="50000"/>
              </a:spcBef>
            </a:pPr>
            <a:r>
              <a:rPr lang="zh-CN" altLang="en-US" sz="1400" dirty="0">
                <a:solidFill>
                  <a:srgbClr val="FF0000"/>
                </a:solidFill>
                <a:latin typeface="微软雅黑" panose="020B0503020204020204" charset="-122"/>
                <a:ea typeface="微软雅黑" panose="020B0503020204020204" charset="-122"/>
              </a:rPr>
              <a:t>致害物</a:t>
            </a:r>
            <a:endParaRPr lang="zh-CN" altLang="en-US" sz="1400" dirty="0">
              <a:solidFill>
                <a:srgbClr val="FF0000"/>
              </a:solidFill>
              <a:latin typeface="微软雅黑" panose="020B0503020204020204" charset="-122"/>
              <a:ea typeface="微软雅黑" panose="020B0503020204020204" charset="-122"/>
            </a:endParaRPr>
          </a:p>
        </p:txBody>
      </p:sp>
      <p:sp>
        <p:nvSpPr>
          <p:cNvPr id="10263" name="Rectangle 25"/>
          <p:cNvSpPr/>
          <p:nvPr/>
        </p:nvSpPr>
        <p:spPr>
          <a:xfrm>
            <a:off x="3897313" y="193675"/>
            <a:ext cx="4397375" cy="460375"/>
          </a:xfrm>
          <a:prstGeom prst="rect">
            <a:avLst/>
          </a:prstGeom>
          <a:noFill/>
          <a:ln w="9525">
            <a:noFill/>
          </a:ln>
        </p:spPr>
        <p:txBody>
          <a:bodyPr wrap="none" anchor="t" anchorCtr="0">
            <a:spAutoFit/>
          </a:bodyPr>
          <a:p>
            <a:r>
              <a:rPr lang="en-US" altLang="zh-CN"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提前预防”原则</a:t>
            </a:r>
            <a:r>
              <a:rPr lang="en-US" altLang="zh-CN" sz="2400" b="1" dirty="0">
                <a:solidFill>
                  <a:srgbClr val="FF0000"/>
                </a:solidFill>
                <a:latin typeface="微软雅黑" panose="020B0503020204020204" charset="-122"/>
                <a:ea typeface="微软雅黑" panose="020B0503020204020204" charset="-122"/>
              </a:rPr>
              <a:t>---</a:t>
            </a:r>
            <a:r>
              <a:rPr lang="zh-CN" altLang="en-US" sz="2400" b="1" dirty="0">
                <a:solidFill>
                  <a:srgbClr val="FF0000"/>
                </a:solidFill>
                <a:latin typeface="微软雅黑" panose="020B0503020204020204" charset="-122"/>
                <a:ea typeface="微软雅黑" panose="020B0503020204020204" charset="-122"/>
              </a:rPr>
              <a:t>事故的形成</a:t>
            </a:r>
            <a:endParaRPr lang="zh-CN" altLang="en-US" sz="2400" b="1" dirty="0">
              <a:solidFill>
                <a:srgbClr val="FF0000"/>
              </a:solidFill>
              <a:latin typeface="微软雅黑" panose="020B0503020204020204" charset="-122"/>
              <a:ea typeface="微软雅黑" panose="020B050302020402020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6167"/>
                                        </p:tgtEl>
                                        <p:attrNameLst>
                                          <p:attrName>style.visibility</p:attrName>
                                        </p:attrNameLst>
                                      </p:cBhvr>
                                      <p:to>
                                        <p:strVal val="visible"/>
                                      </p:to>
                                    </p:set>
                                    <p:anim calcmode="lin" valueType="num">
                                      <p:cBhvr>
                                        <p:cTn id="7" dur="500" fill="hold"/>
                                        <p:tgtEl>
                                          <p:spTgt spid="6167"/>
                                        </p:tgtEl>
                                        <p:attrNameLst>
                                          <p:attrName>ppt_w</p:attrName>
                                        </p:attrNameLst>
                                      </p:cBhvr>
                                      <p:tavLst>
                                        <p:tav tm="0">
                                          <p:val>
                                            <p:fltVal val="0.000000"/>
                                          </p:val>
                                        </p:tav>
                                        <p:tav tm="100000">
                                          <p:val>
                                            <p:strVal val="#ppt_w"/>
                                          </p:val>
                                        </p:tav>
                                      </p:tavLst>
                                    </p:anim>
                                    <p:anim calcmode="lin" valueType="num">
                                      <p:cBhvr>
                                        <p:cTn id="8" dur="500" fill="hold"/>
                                        <p:tgtEl>
                                          <p:spTgt spid="6167"/>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grpId="0" nodeType="clickEffect">
                                  <p:stCondLst>
                                    <p:cond delay="0"/>
                                  </p:stCondLst>
                                  <p:childTnLst>
                                    <p:set>
                                      <p:cBhvr>
                                        <p:cTn id="12" dur="1" fill="hold">
                                          <p:stCondLst>
                                            <p:cond delay="0"/>
                                          </p:stCondLst>
                                        </p:cTn>
                                        <p:tgtEl>
                                          <p:spTgt spid="6158"/>
                                        </p:tgtEl>
                                        <p:attrNameLst>
                                          <p:attrName>style.visibility</p:attrName>
                                        </p:attrNameLst>
                                      </p:cBhvr>
                                      <p:to>
                                        <p:strVal val="visible"/>
                                      </p:to>
                                    </p:set>
                                    <p:animEffect transition="in" filter="box(in)">
                                      <p:cBhvr>
                                        <p:cTn id="13" dur="500"/>
                                        <p:tgtEl>
                                          <p:spTgt spid="6158"/>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146"/>
                                        </p:tgtEl>
                                        <p:attrNameLst>
                                          <p:attrName>style.visibility</p:attrName>
                                        </p:attrNameLst>
                                      </p:cBhvr>
                                      <p:to>
                                        <p:strVal val="visible"/>
                                      </p:to>
                                    </p:set>
                                    <p:animEffect transition="in" filter="box(in)">
                                      <p:cBhvr>
                                        <p:cTn id="18" dur="500"/>
                                        <p:tgtEl>
                                          <p:spTgt spid="6146"/>
                                        </p:tgtEl>
                                      </p:cBhvr>
                                    </p:animEffect>
                                  </p:childTnLst>
                                </p:cTn>
                              </p:par>
                            </p:childTnLst>
                          </p:cTn>
                        </p:par>
                      </p:childTnLst>
                    </p:cTn>
                  </p:par>
                  <p:par>
                    <p:cTn id="19" fill="hold">
                      <p:stCondLst>
                        <p:cond delay="indefinite"/>
                      </p:stCondLst>
                      <p:childTnLst>
                        <p:par>
                          <p:cTn id="20" fill="hold">
                            <p:stCondLst>
                              <p:cond delay="0"/>
                            </p:stCondLst>
                            <p:childTnLst>
                              <p:par>
                                <p:cTn id="21" presetID="63" presetClass="path" presetSubtype="0" accel="50000" decel="50000" fill="hold" nodeType="clickEffect">
                                  <p:stCondLst>
                                    <p:cond delay="0"/>
                                  </p:stCondLst>
                                  <p:childTnLst>
                                    <p:animMotion origin="layout" path="M 2.77556E-17 -2.13873E-6 L 0.2375 -0.00277 " pathEditMode="relative" rAng="0" ptsTypes="AA">
                                      <p:cBhvr>
                                        <p:cTn id="22" dur="2000" fill="hold"/>
                                        <p:tgtEl>
                                          <p:spTgt spid="6155"/>
                                        </p:tgtEl>
                                        <p:attrNameLst>
                                          <p:attrName>ppt_x</p:attrName>
                                          <p:attrName>ppt_y</p:attrName>
                                        </p:attrNameLst>
                                      </p:cBhvr>
                                      <p:rCtr x="11900" y="-100"/>
                                    </p:animMotion>
                                  </p:childTnLst>
                                </p:cTn>
                              </p:par>
                            </p:childTnLst>
                          </p:cTn>
                        </p:par>
                      </p:childTnLst>
                    </p:cTn>
                  </p:par>
                  <p:par>
                    <p:cTn id="23" fill="hold">
                      <p:stCondLst>
                        <p:cond delay="indefinite"/>
                      </p:stCondLst>
                      <p:childTnLst>
                        <p:par>
                          <p:cTn id="24" fill="hold">
                            <p:stCondLst>
                              <p:cond delay="0"/>
                            </p:stCondLst>
                            <p:childTnLst>
                              <p:par>
                                <p:cTn id="25" presetID="2" presetClass="entr" presetSubtype="1" fill="hold" nodeType="clickEffect">
                                  <p:stCondLst>
                                    <p:cond delay="0"/>
                                  </p:stCondLst>
                                  <p:childTnLst>
                                    <p:set>
                                      <p:cBhvr>
                                        <p:cTn id="26" dur="1" fill="hold">
                                          <p:stCondLst>
                                            <p:cond delay="0"/>
                                          </p:stCondLst>
                                        </p:cTn>
                                        <p:tgtEl>
                                          <p:spTgt spid="6159"/>
                                        </p:tgtEl>
                                        <p:attrNameLst>
                                          <p:attrName>style.visibility</p:attrName>
                                        </p:attrNameLst>
                                      </p:cBhvr>
                                      <p:to>
                                        <p:strVal val="visible"/>
                                      </p:to>
                                    </p:set>
                                    <p:anim calcmode="lin" valueType="num">
                                      <p:cBhvr additive="base">
                                        <p:cTn id="27" dur="500" fill="hold"/>
                                        <p:tgtEl>
                                          <p:spTgt spid="6159"/>
                                        </p:tgtEl>
                                        <p:attrNameLst>
                                          <p:attrName>ppt_x</p:attrName>
                                        </p:attrNameLst>
                                      </p:cBhvr>
                                      <p:tavLst>
                                        <p:tav tm="0">
                                          <p:val>
                                            <p:strVal val="#ppt_x"/>
                                          </p:val>
                                        </p:tav>
                                        <p:tav tm="100000">
                                          <p:val>
                                            <p:strVal val="#ppt_x"/>
                                          </p:val>
                                        </p:tav>
                                      </p:tavLst>
                                    </p:anim>
                                    <p:anim calcmode="lin" valueType="num">
                                      <p:cBhvr additive="base">
                                        <p:cTn id="28" dur="500" fill="hold"/>
                                        <p:tgtEl>
                                          <p:spTgt spid="6159"/>
                                        </p:tgtEl>
                                        <p:attrNameLst>
                                          <p:attrName>ppt_y</p:attrName>
                                        </p:attrNameLst>
                                      </p:cBhvr>
                                      <p:tavLst>
                                        <p:tav tm="0">
                                          <p:val>
                                            <p:strVal val="0-#ppt_h/2"/>
                                          </p:val>
                                        </p:tav>
                                        <p:tav tm="100000">
                                          <p:val>
                                            <p:strVal val="#ppt_y"/>
                                          </p:val>
                                        </p:tav>
                                      </p:tavLst>
                                    </p:anim>
                                  </p:childTnLst>
                                </p:cTn>
                              </p:par>
                              <p:par>
                                <p:cTn id="29" presetID="2" presetClass="entr" presetSubtype="1" fill="hold" nodeType="withEffect">
                                  <p:stCondLst>
                                    <p:cond delay="0"/>
                                  </p:stCondLst>
                                  <p:childTnLst>
                                    <p:set>
                                      <p:cBhvr>
                                        <p:cTn id="30" dur="1" fill="hold">
                                          <p:stCondLst>
                                            <p:cond delay="0"/>
                                          </p:stCondLst>
                                        </p:cTn>
                                        <p:tgtEl>
                                          <p:spTgt spid="6168"/>
                                        </p:tgtEl>
                                        <p:attrNameLst>
                                          <p:attrName>style.visibility</p:attrName>
                                        </p:attrNameLst>
                                      </p:cBhvr>
                                      <p:to>
                                        <p:strVal val="visible"/>
                                      </p:to>
                                    </p:set>
                                    <p:anim calcmode="lin" valueType="num">
                                      <p:cBhvr additive="base">
                                        <p:cTn id="31" dur="500" fill="hold"/>
                                        <p:tgtEl>
                                          <p:spTgt spid="6168"/>
                                        </p:tgtEl>
                                        <p:attrNameLst>
                                          <p:attrName>ppt_x</p:attrName>
                                        </p:attrNameLst>
                                      </p:cBhvr>
                                      <p:tavLst>
                                        <p:tav tm="0">
                                          <p:val>
                                            <p:strVal val="#ppt_x"/>
                                          </p:val>
                                        </p:tav>
                                        <p:tav tm="100000">
                                          <p:val>
                                            <p:strVal val="#ppt_x"/>
                                          </p:val>
                                        </p:tav>
                                      </p:tavLst>
                                    </p:anim>
                                    <p:anim calcmode="lin" valueType="num">
                                      <p:cBhvr additive="base">
                                        <p:cTn id="32" dur="500" fill="hold"/>
                                        <p:tgtEl>
                                          <p:spTgt spid="6168"/>
                                        </p:tgtEl>
                                        <p:attrNameLst>
                                          <p:attrName>ppt_y</p:attrName>
                                        </p:attrNameLst>
                                      </p:cBhvr>
                                      <p:tavLst>
                                        <p:tav tm="0">
                                          <p:val>
                                            <p:strVal val="0-#ppt_h/2"/>
                                          </p:val>
                                        </p:tav>
                                        <p:tav tm="100000">
                                          <p:val>
                                            <p:strVal val="#ppt_y"/>
                                          </p:val>
                                        </p:tav>
                                      </p:tavLst>
                                    </p:anim>
                                  </p:childTnLst>
                                </p:cTn>
                              </p:par>
                              <p:par>
                                <p:cTn id="33" presetID="3" presetClass="entr" presetSubtype="10" fill="hold" nodeType="withEffect">
                                  <p:stCondLst>
                                    <p:cond delay="0"/>
                                  </p:stCondLst>
                                  <p:childTnLst>
                                    <p:set>
                                      <p:cBhvr>
                                        <p:cTn id="34" dur="1" fill="hold">
                                          <p:stCondLst>
                                            <p:cond delay="0"/>
                                          </p:stCondLst>
                                        </p:cTn>
                                        <p:tgtEl>
                                          <p:spTgt spid="6160"/>
                                        </p:tgtEl>
                                        <p:attrNameLst>
                                          <p:attrName>style.visibility</p:attrName>
                                        </p:attrNameLst>
                                      </p:cBhvr>
                                      <p:to>
                                        <p:strVal val="visible"/>
                                      </p:to>
                                    </p:set>
                                    <p:animEffect transition="in" filter="blinds(horizontal)">
                                      <p:cBhvr>
                                        <p:cTn id="35" dur="500"/>
                                        <p:tgtEl>
                                          <p:spTgt spid="6160"/>
                                        </p:tgtEl>
                                      </p:cBhvr>
                                    </p:animEffect>
                                  </p:childTnLst>
                                </p:cTn>
                              </p:par>
                              <p:par>
                                <p:cTn id="36" presetID="3" presetClass="entr" presetSubtype="10" fill="hold" grpId="0" nodeType="withEffect">
                                  <p:stCondLst>
                                    <p:cond delay="0"/>
                                  </p:stCondLst>
                                  <p:childTnLst>
                                    <p:set>
                                      <p:cBhvr>
                                        <p:cTn id="37" dur="1" fill="hold">
                                          <p:stCondLst>
                                            <p:cond delay="0"/>
                                          </p:stCondLst>
                                        </p:cTn>
                                        <p:tgtEl>
                                          <p:spTgt spid="6152"/>
                                        </p:tgtEl>
                                        <p:attrNameLst>
                                          <p:attrName>style.visibility</p:attrName>
                                        </p:attrNameLst>
                                      </p:cBhvr>
                                      <p:to>
                                        <p:strVal val="visible"/>
                                      </p:to>
                                    </p:set>
                                    <p:animEffect transition="in" filter="blinds(horizontal)">
                                      <p:cBhvr>
                                        <p:cTn id="38" dur="500"/>
                                        <p:tgtEl>
                                          <p:spTgt spid="6152"/>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6147"/>
                                        </p:tgtEl>
                                        <p:attrNameLst>
                                          <p:attrName>style.visibility</p:attrName>
                                        </p:attrNameLst>
                                      </p:cBhvr>
                                      <p:to>
                                        <p:strVal val="visible"/>
                                      </p:to>
                                    </p:set>
                                    <p:animEffect transition="in" filter="box(in)">
                                      <p:cBhvr>
                                        <p:cTn id="43" dur="500"/>
                                        <p:tgtEl>
                                          <p:spTgt spid="6147"/>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6148"/>
                                        </p:tgtEl>
                                        <p:attrNameLst>
                                          <p:attrName>style.visibility</p:attrName>
                                        </p:attrNameLst>
                                      </p:cBhvr>
                                      <p:to>
                                        <p:strVal val="visible"/>
                                      </p:to>
                                    </p:set>
                                    <p:animEffect transition="in" filter="box(in)">
                                      <p:cBhvr>
                                        <p:cTn id="48" dur="500"/>
                                        <p:tgtEl>
                                          <p:spTgt spid="6148"/>
                                        </p:tgtEl>
                                      </p:cBhvr>
                                    </p:animEffect>
                                  </p:childTnLst>
                                </p:cTn>
                              </p:par>
                            </p:childTnLst>
                          </p:cTn>
                        </p:par>
                      </p:childTnLst>
                    </p:cTn>
                  </p:par>
                  <p:par>
                    <p:cTn id="49" fill="hold">
                      <p:stCondLst>
                        <p:cond delay="indefinite"/>
                      </p:stCondLst>
                      <p:childTnLst>
                        <p:par>
                          <p:cTn id="50" fill="hold">
                            <p:stCondLst>
                              <p:cond delay="0"/>
                            </p:stCondLst>
                            <p:childTnLst>
                              <p:par>
                                <p:cTn id="51" presetID="3" presetClass="entr" presetSubtype="10" fill="hold" nodeType="clickEffect">
                                  <p:stCondLst>
                                    <p:cond delay="0"/>
                                  </p:stCondLst>
                                  <p:childTnLst>
                                    <p:set>
                                      <p:cBhvr>
                                        <p:cTn id="52" dur="1" fill="hold">
                                          <p:stCondLst>
                                            <p:cond delay="0"/>
                                          </p:stCondLst>
                                        </p:cTn>
                                        <p:tgtEl>
                                          <p:spTgt spid="6156"/>
                                        </p:tgtEl>
                                        <p:attrNameLst>
                                          <p:attrName>style.visibility</p:attrName>
                                        </p:attrNameLst>
                                      </p:cBhvr>
                                      <p:to>
                                        <p:strVal val="visible"/>
                                      </p:to>
                                    </p:set>
                                    <p:animEffect transition="in" filter="blinds(horizontal)">
                                      <p:cBhvr>
                                        <p:cTn id="53" dur="500"/>
                                        <p:tgtEl>
                                          <p:spTgt spid="6156"/>
                                        </p:tgtEl>
                                      </p:cBhvr>
                                    </p:animEffect>
                                  </p:childTnLst>
                                </p:cTn>
                              </p:par>
                            </p:childTnLst>
                          </p:cTn>
                        </p:par>
                      </p:childTnLst>
                    </p:cTn>
                  </p:par>
                  <p:par>
                    <p:cTn id="54" fill="hold">
                      <p:stCondLst>
                        <p:cond delay="indefinite"/>
                      </p:stCondLst>
                      <p:childTnLst>
                        <p:par>
                          <p:cTn id="55" fill="hold">
                            <p:stCondLst>
                              <p:cond delay="0"/>
                            </p:stCondLst>
                            <p:childTnLst>
                              <p:par>
                                <p:cTn id="56" presetID="3" presetClass="entr" presetSubtype="10" fill="hold" nodeType="clickEffect">
                                  <p:stCondLst>
                                    <p:cond delay="0"/>
                                  </p:stCondLst>
                                  <p:childTnLst>
                                    <p:set>
                                      <p:cBhvr>
                                        <p:cTn id="57" dur="1" fill="hold">
                                          <p:stCondLst>
                                            <p:cond delay="0"/>
                                          </p:stCondLst>
                                        </p:cTn>
                                        <p:tgtEl>
                                          <p:spTgt spid="6161"/>
                                        </p:tgtEl>
                                        <p:attrNameLst>
                                          <p:attrName>style.visibility</p:attrName>
                                        </p:attrNameLst>
                                      </p:cBhvr>
                                      <p:to>
                                        <p:strVal val="visible"/>
                                      </p:to>
                                    </p:set>
                                    <p:animEffect transition="in" filter="blinds(horizontal)">
                                      <p:cBhvr>
                                        <p:cTn id="58" dur="500"/>
                                        <p:tgtEl>
                                          <p:spTgt spid="6161"/>
                                        </p:tgtEl>
                                      </p:cBhvr>
                                    </p:animEffect>
                                  </p:childTnLst>
                                </p:cTn>
                              </p:par>
                            </p:childTnLst>
                          </p:cTn>
                        </p:par>
                      </p:childTnLst>
                    </p:cTn>
                  </p:par>
                  <p:par>
                    <p:cTn id="59" fill="hold">
                      <p:stCondLst>
                        <p:cond delay="indefinite"/>
                      </p:stCondLst>
                      <p:childTnLst>
                        <p:par>
                          <p:cTn id="60" fill="hold">
                            <p:stCondLst>
                              <p:cond delay="0"/>
                            </p:stCondLst>
                            <p:childTnLst>
                              <p:par>
                                <p:cTn id="61" presetID="3" presetClass="entr" presetSubtype="10" fill="hold" grpId="0" nodeType="clickEffect">
                                  <p:stCondLst>
                                    <p:cond delay="0"/>
                                  </p:stCondLst>
                                  <p:childTnLst>
                                    <p:set>
                                      <p:cBhvr>
                                        <p:cTn id="62" dur="1" fill="hold">
                                          <p:stCondLst>
                                            <p:cond delay="0"/>
                                          </p:stCondLst>
                                        </p:cTn>
                                        <p:tgtEl>
                                          <p:spTgt spid="6153"/>
                                        </p:tgtEl>
                                        <p:attrNameLst>
                                          <p:attrName>style.visibility</p:attrName>
                                        </p:attrNameLst>
                                      </p:cBhvr>
                                      <p:to>
                                        <p:strVal val="visible"/>
                                      </p:to>
                                    </p:set>
                                    <p:animEffect transition="in" filter="blinds(horizontal)">
                                      <p:cBhvr>
                                        <p:cTn id="63" dur="500"/>
                                        <p:tgtEl>
                                          <p:spTgt spid="6153"/>
                                        </p:tgtEl>
                                      </p:cBhvr>
                                    </p:animEffect>
                                  </p:childTnLst>
                                </p:cTn>
                              </p:par>
                              <p:par>
                                <p:cTn id="64" presetID="4" presetClass="entr" presetSubtype="16" fill="hold" nodeType="withEffect">
                                  <p:stCondLst>
                                    <p:cond delay="0"/>
                                  </p:stCondLst>
                                  <p:childTnLst>
                                    <p:set>
                                      <p:cBhvr>
                                        <p:cTn id="65" dur="1" fill="hold">
                                          <p:stCondLst>
                                            <p:cond delay="0"/>
                                          </p:stCondLst>
                                        </p:cTn>
                                        <p:tgtEl>
                                          <p:spTgt spid="6157"/>
                                        </p:tgtEl>
                                        <p:attrNameLst>
                                          <p:attrName>style.visibility</p:attrName>
                                        </p:attrNameLst>
                                      </p:cBhvr>
                                      <p:to>
                                        <p:strVal val="visible"/>
                                      </p:to>
                                    </p:set>
                                    <p:animEffect transition="in" filter="box(in)">
                                      <p:cBhvr>
                                        <p:cTn id="66" dur="500"/>
                                        <p:tgtEl>
                                          <p:spTgt spid="6157"/>
                                        </p:tgtEl>
                                      </p:cBhvr>
                                    </p:animEffect>
                                  </p:childTnLst>
                                </p:cTn>
                              </p:par>
                            </p:childTnLst>
                          </p:cTn>
                        </p:par>
                      </p:childTnLst>
                    </p:cTn>
                  </p:par>
                  <p:par>
                    <p:cTn id="67" fill="hold">
                      <p:stCondLst>
                        <p:cond delay="indefinite"/>
                      </p:stCondLst>
                      <p:childTnLst>
                        <p:par>
                          <p:cTn id="68" fill="hold">
                            <p:stCondLst>
                              <p:cond delay="0"/>
                            </p:stCondLst>
                            <p:childTnLst>
                              <p:par>
                                <p:cTn id="69" presetID="4" presetClass="entr" presetSubtype="16" fill="hold" grpId="0" nodeType="clickEffect">
                                  <p:stCondLst>
                                    <p:cond delay="0"/>
                                  </p:stCondLst>
                                  <p:childTnLst>
                                    <p:set>
                                      <p:cBhvr>
                                        <p:cTn id="70" dur="1" fill="hold">
                                          <p:stCondLst>
                                            <p:cond delay="0"/>
                                          </p:stCondLst>
                                        </p:cTn>
                                        <p:tgtEl>
                                          <p:spTgt spid="6149"/>
                                        </p:tgtEl>
                                        <p:attrNameLst>
                                          <p:attrName>style.visibility</p:attrName>
                                        </p:attrNameLst>
                                      </p:cBhvr>
                                      <p:to>
                                        <p:strVal val="visible"/>
                                      </p:to>
                                    </p:set>
                                    <p:animEffect transition="in" filter="box(in)">
                                      <p:cBhvr>
                                        <p:cTn id="71" dur="500"/>
                                        <p:tgtEl>
                                          <p:spTgt spid="6149"/>
                                        </p:tgtEl>
                                      </p:cBhvr>
                                    </p:animEffect>
                                  </p:childTnLst>
                                </p:cTn>
                              </p:par>
                            </p:childTnLst>
                          </p:cTn>
                        </p:par>
                      </p:childTnLst>
                    </p:cTn>
                  </p:par>
                  <p:par>
                    <p:cTn id="72" fill="hold">
                      <p:stCondLst>
                        <p:cond delay="indefinite"/>
                      </p:stCondLst>
                      <p:childTnLst>
                        <p:par>
                          <p:cTn id="73" fill="hold">
                            <p:stCondLst>
                              <p:cond delay="0"/>
                            </p:stCondLst>
                            <p:childTnLst>
                              <p:par>
                                <p:cTn id="74" presetID="4" presetClass="entr" presetSubtype="16" fill="hold" grpId="0" nodeType="clickEffect">
                                  <p:stCondLst>
                                    <p:cond delay="0"/>
                                  </p:stCondLst>
                                  <p:childTnLst>
                                    <p:set>
                                      <p:cBhvr>
                                        <p:cTn id="75" dur="1" fill="hold">
                                          <p:stCondLst>
                                            <p:cond delay="0"/>
                                          </p:stCondLst>
                                        </p:cTn>
                                        <p:tgtEl>
                                          <p:spTgt spid="6151"/>
                                        </p:tgtEl>
                                        <p:attrNameLst>
                                          <p:attrName>style.visibility</p:attrName>
                                        </p:attrNameLst>
                                      </p:cBhvr>
                                      <p:to>
                                        <p:strVal val="visible"/>
                                      </p:to>
                                    </p:set>
                                    <p:animEffect transition="in" filter="box(in)">
                                      <p:cBhvr>
                                        <p:cTn id="76" dur="1000"/>
                                        <p:tgtEl>
                                          <p:spTgt spid="6151"/>
                                        </p:tgtEl>
                                      </p:cBhvr>
                                    </p:animEffect>
                                  </p:childTnLst>
                                </p:cTn>
                              </p:par>
                            </p:childTnLst>
                          </p:cTn>
                        </p:par>
                      </p:childTnLst>
                    </p:cTn>
                  </p:par>
                  <p:par>
                    <p:cTn id="77" fill="hold">
                      <p:stCondLst>
                        <p:cond delay="indefinite"/>
                      </p:stCondLst>
                      <p:childTnLst>
                        <p:par>
                          <p:cTn id="78" fill="hold">
                            <p:stCondLst>
                              <p:cond delay="0"/>
                            </p:stCondLst>
                            <p:childTnLst>
                              <p:par>
                                <p:cTn id="79" presetID="4" presetClass="entr" presetSubtype="16" fill="hold" grpId="0" nodeType="clickEffect">
                                  <p:stCondLst>
                                    <p:cond delay="0"/>
                                  </p:stCondLst>
                                  <p:childTnLst>
                                    <p:set>
                                      <p:cBhvr>
                                        <p:cTn id="80" dur="1" fill="hold">
                                          <p:stCondLst>
                                            <p:cond delay="0"/>
                                          </p:stCondLst>
                                        </p:cTn>
                                        <p:tgtEl>
                                          <p:spTgt spid="6150"/>
                                        </p:tgtEl>
                                        <p:attrNameLst>
                                          <p:attrName>style.visibility</p:attrName>
                                        </p:attrNameLst>
                                      </p:cBhvr>
                                      <p:to>
                                        <p:strVal val="visible"/>
                                      </p:to>
                                    </p:set>
                                    <p:animEffect transition="in" filter="box(in)">
                                      <p:cBhvr>
                                        <p:cTn id="81" dur="1000"/>
                                        <p:tgtEl>
                                          <p:spTgt spid="6150"/>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ntr" presetSubtype="16" fill="hold" grpId="0" nodeType="clickEffect">
                                  <p:stCondLst>
                                    <p:cond delay="0"/>
                                  </p:stCondLst>
                                  <p:childTnLst>
                                    <p:set>
                                      <p:cBhvr>
                                        <p:cTn id="85" dur="1" fill="hold">
                                          <p:stCondLst>
                                            <p:cond delay="0"/>
                                          </p:stCondLst>
                                        </p:cTn>
                                        <p:tgtEl>
                                          <p:spTgt spid="6166"/>
                                        </p:tgtEl>
                                        <p:attrNameLst>
                                          <p:attrName>style.visibility</p:attrName>
                                        </p:attrNameLst>
                                      </p:cBhvr>
                                      <p:to>
                                        <p:strVal val="visible"/>
                                      </p:to>
                                    </p:set>
                                    <p:animEffect transition="in" filter="box(in)">
                                      <p:cBhvr>
                                        <p:cTn id="86" dur="500"/>
                                        <p:tgtEl>
                                          <p:spTgt spid="6166"/>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6165"/>
                                        </p:tgtEl>
                                        <p:attrNameLst>
                                          <p:attrName>style.visibility</p:attrName>
                                        </p:attrNameLst>
                                      </p:cBhvr>
                                      <p:to>
                                        <p:strVal val="visible"/>
                                      </p:to>
                                    </p:set>
                                    <p:animEffect transition="in" filter="box(in)">
                                      <p:cBhvr>
                                        <p:cTn id="91" dur="500"/>
                                        <p:tgtEl>
                                          <p:spTgt spid="6165"/>
                                        </p:tgtEl>
                                      </p:cBhvr>
                                    </p:animEffect>
                                  </p:childTnLst>
                                </p:cTn>
                              </p:par>
                              <p:par>
                                <p:cTn id="92" presetID="4" presetClass="entr" presetSubtype="16" fill="hold" nodeType="withEffect">
                                  <p:stCondLst>
                                    <p:cond delay="0"/>
                                  </p:stCondLst>
                                  <p:childTnLst>
                                    <p:set>
                                      <p:cBhvr>
                                        <p:cTn id="93" dur="1" fill="hold">
                                          <p:stCondLst>
                                            <p:cond delay="0"/>
                                          </p:stCondLst>
                                        </p:cTn>
                                        <p:tgtEl>
                                          <p:spTgt spid="6163"/>
                                        </p:tgtEl>
                                        <p:attrNameLst>
                                          <p:attrName>style.visibility</p:attrName>
                                        </p:attrNameLst>
                                      </p:cBhvr>
                                      <p:to>
                                        <p:strVal val="visible"/>
                                      </p:to>
                                    </p:set>
                                    <p:animEffect transition="in" filter="box(in)">
                                      <p:cBhvr>
                                        <p:cTn id="94" dur="500"/>
                                        <p:tgtEl>
                                          <p:spTgt spid="61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ldLvl="0" animBg="1"/>
      <p:bldP spid="6147" grpId="0" bldLvl="0" animBg="1"/>
      <p:bldP spid="6148" grpId="0" bldLvl="0" animBg="1"/>
      <p:bldP spid="6149" grpId="0" bldLvl="0" animBg="1"/>
      <p:bldP spid="6150" grpId="0" bldLvl="0" animBg="1"/>
      <p:bldP spid="6151" grpId="0" bldLvl="0" animBg="1"/>
      <p:bldP spid="6152" grpId="0"/>
      <p:bldP spid="6153" grpId="0"/>
      <p:bldP spid="6158" grpId="0"/>
      <p:bldP spid="6165" grpId="0"/>
      <p:bldP spid="6166" grpId="0"/>
      <p:bldP spid="6167" grpId="0" bldLvl="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1265" name="组合 1"/>
          <p:cNvGrpSpPr/>
          <p:nvPr/>
        </p:nvGrpSpPr>
        <p:grpSpPr>
          <a:xfrm>
            <a:off x="0" y="0"/>
            <a:ext cx="12192000" cy="6858000"/>
            <a:chOff x="2400" y="0"/>
            <a:chExt cx="14400" cy="10800"/>
          </a:xfrm>
        </p:grpSpPr>
        <p:sp>
          <p:nvSpPr>
            <p:cNvPr id="11266" name="Text Box 2"/>
            <p:cNvSpPr txBox="1"/>
            <p:nvPr/>
          </p:nvSpPr>
          <p:spPr>
            <a:xfrm>
              <a:off x="11160" y="360"/>
              <a:ext cx="4560" cy="871"/>
            </a:xfrm>
            <a:prstGeom prst="rect">
              <a:avLst/>
            </a:prstGeom>
            <a:noFill/>
            <a:ln w="9525">
              <a:noFill/>
            </a:ln>
          </p:spPr>
          <p:txBody>
            <a:bodyPr anchor="t" anchorCtr="0">
              <a:spAutoFit/>
            </a:bodyPr>
            <a:p>
              <a:pPr>
                <a:spcBef>
                  <a:spcPct val="50000"/>
                </a:spcBef>
              </a:pPr>
              <a:r>
                <a:rPr lang="zh-CN" altLang="en-US" sz="3000" dirty="0">
                  <a:solidFill>
                    <a:srgbClr val="FF0000"/>
                  </a:solidFill>
                  <a:latin typeface="微软雅黑" panose="020B0503020204020204" charset="-122"/>
                  <a:ea typeface="微软雅黑" panose="020B0503020204020204" charset="-122"/>
                </a:rPr>
                <a:t>一</a:t>
              </a:r>
              <a:r>
                <a:rPr lang="en-US" altLang="zh-CN" sz="3000" dirty="0">
                  <a:solidFill>
                    <a:srgbClr val="FF0000"/>
                  </a:solidFill>
                  <a:latin typeface="微软雅黑" panose="020B0503020204020204" charset="-122"/>
                  <a:ea typeface="微软雅黑" panose="020B0503020204020204" charset="-122"/>
                </a:rPr>
                <a:t>.</a:t>
              </a:r>
              <a:r>
                <a:rPr lang="zh-CN" altLang="en-US" sz="3000" dirty="0">
                  <a:solidFill>
                    <a:srgbClr val="FF0000"/>
                  </a:solidFill>
                  <a:latin typeface="微软雅黑" panose="020B0503020204020204" charset="-122"/>
                  <a:ea typeface="微软雅黑" panose="020B0503020204020204" charset="-122"/>
                </a:rPr>
                <a:t>背景</a:t>
              </a:r>
              <a:r>
                <a:rPr lang="en-US" altLang="zh-CN" sz="3000" dirty="0">
                  <a:solidFill>
                    <a:srgbClr val="FF0000"/>
                  </a:solidFill>
                  <a:latin typeface="微软雅黑" panose="020B0503020204020204" charset="-122"/>
                  <a:ea typeface="微软雅黑" panose="020B0503020204020204" charset="-122"/>
                </a:rPr>
                <a:t>—Why</a:t>
              </a:r>
              <a:endParaRPr lang="en-US" altLang="zh-CN" sz="3000" dirty="0">
                <a:solidFill>
                  <a:srgbClr val="FF0000"/>
                </a:solidFill>
                <a:latin typeface="微软雅黑" panose="020B0503020204020204" charset="-122"/>
                <a:ea typeface="微软雅黑" panose="020B0503020204020204" charset="-122"/>
              </a:endParaRPr>
            </a:p>
          </p:txBody>
        </p:sp>
        <p:sp>
          <p:nvSpPr>
            <p:cNvPr id="8195" name="Rectangle 3"/>
            <p:cNvSpPr>
              <a:spLocks noChangeArrowheads="1"/>
            </p:cNvSpPr>
            <p:nvPr/>
          </p:nvSpPr>
          <p:spPr bwMode="auto">
            <a:xfrm>
              <a:off x="2400" y="0"/>
              <a:ext cx="14400" cy="4365"/>
            </a:xfrm>
            <a:prstGeom prst="rect">
              <a:avLst/>
            </a:prstGeom>
            <a:gradFill rotWithShape="1">
              <a:gsLst>
                <a:gs pos="0">
                  <a:schemeClr val="hlink"/>
                </a:gs>
                <a:gs pos="100000">
                  <a:schemeClr val="hlink">
                    <a:gamma/>
                    <a:tint val="0"/>
                    <a:invGamma/>
                  </a:schemeClr>
                </a:gs>
              </a:gsLst>
              <a:lin ang="5400000" scaled="1"/>
            </a:gradFill>
            <a:ln>
              <a:noFill/>
            </a:ln>
            <a:effectLst/>
            <a:extLs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268" name="Rectangle 4"/>
            <p:cNvSpPr/>
            <p:nvPr/>
          </p:nvSpPr>
          <p:spPr>
            <a:xfrm>
              <a:off x="2400" y="5950"/>
              <a:ext cx="14400" cy="4850"/>
            </a:xfrm>
            <a:prstGeom prst="rect">
              <a:avLst/>
            </a:prstGeom>
            <a:solidFill>
              <a:srgbClr val="0099CC"/>
            </a:solidFill>
            <a:ln w="9525">
              <a:noFill/>
            </a:ln>
          </p:spPr>
          <p:txBody>
            <a:bodyPr wrap="none" anchor="ctr" anchorCtr="0"/>
            <a:p>
              <a:pPr algn="ctr" eaLnBrk="0" hangingPunct="0"/>
              <a:endParaRPr lang="zh-CN" altLang="zh-CN" sz="2400" dirty="0">
                <a:solidFill>
                  <a:srgbClr val="0033CC"/>
                </a:solidFill>
                <a:latin typeface="微软雅黑" panose="020B0503020204020204" charset="-122"/>
                <a:ea typeface="微软雅黑" panose="020B0503020204020204" charset="-122"/>
              </a:endParaRPr>
            </a:p>
          </p:txBody>
        </p:sp>
        <p:sp>
          <p:nvSpPr>
            <p:cNvPr id="11269" name="Rectangle 5"/>
            <p:cNvSpPr/>
            <p:nvPr/>
          </p:nvSpPr>
          <p:spPr>
            <a:xfrm>
              <a:off x="2400" y="4335"/>
              <a:ext cx="14400" cy="830"/>
            </a:xfrm>
            <a:prstGeom prst="rect">
              <a:avLst/>
            </a:prstGeom>
            <a:solidFill>
              <a:srgbClr val="0033CC"/>
            </a:solidFill>
            <a:ln w="9525">
              <a:noFill/>
            </a:ln>
          </p:spPr>
          <p:txBody>
            <a:bodyPr wrap="none" anchor="ctr" anchorCtr="0"/>
            <a:p>
              <a:endParaRPr lang="zh-CN" altLang="en-US" dirty="0">
                <a:latin typeface="微软雅黑" panose="020B0503020204020204" charset="-122"/>
                <a:ea typeface="微软雅黑" panose="020B0503020204020204" charset="-122"/>
              </a:endParaRPr>
            </a:p>
          </p:txBody>
        </p:sp>
        <p:sp>
          <p:nvSpPr>
            <p:cNvPr id="8198" name="Freeform 6"/>
            <p:cNvSpPr/>
            <p:nvPr/>
          </p:nvSpPr>
          <p:spPr bwMode="auto">
            <a:xfrm>
              <a:off x="2400" y="3132"/>
              <a:ext cx="14400" cy="1197"/>
            </a:xfrm>
            <a:custGeom>
              <a:avLst/>
              <a:gdLst>
                <a:gd name="T0" fmla="*/ 28 w 4608"/>
                <a:gd name="T1" fmla="*/ 262 h 488"/>
                <a:gd name="T2" fmla="*/ 93 w 4608"/>
                <a:gd name="T3" fmla="*/ 245 h 488"/>
                <a:gd name="T4" fmla="*/ 151 w 4608"/>
                <a:gd name="T5" fmla="*/ 188 h 488"/>
                <a:gd name="T6" fmla="*/ 208 w 4608"/>
                <a:gd name="T7" fmla="*/ 147 h 488"/>
                <a:gd name="T8" fmla="*/ 363 w 4608"/>
                <a:gd name="T9" fmla="*/ 33 h 488"/>
                <a:gd name="T10" fmla="*/ 428 w 4608"/>
                <a:gd name="T11" fmla="*/ 82 h 488"/>
                <a:gd name="T12" fmla="*/ 681 w 4608"/>
                <a:gd name="T13" fmla="*/ 139 h 488"/>
                <a:gd name="T14" fmla="*/ 706 w 4608"/>
                <a:gd name="T15" fmla="*/ 147 h 488"/>
                <a:gd name="T16" fmla="*/ 746 w 4608"/>
                <a:gd name="T17" fmla="*/ 213 h 488"/>
                <a:gd name="T18" fmla="*/ 820 w 4608"/>
                <a:gd name="T19" fmla="*/ 237 h 488"/>
                <a:gd name="T20" fmla="*/ 844 w 4608"/>
                <a:gd name="T21" fmla="*/ 245 h 488"/>
                <a:gd name="T22" fmla="*/ 959 w 4608"/>
                <a:gd name="T23" fmla="*/ 229 h 488"/>
                <a:gd name="T24" fmla="*/ 1065 w 4608"/>
                <a:gd name="T25" fmla="*/ 164 h 488"/>
                <a:gd name="T26" fmla="*/ 1228 w 4608"/>
                <a:gd name="T27" fmla="*/ 0 h 488"/>
                <a:gd name="T28" fmla="*/ 1359 w 4608"/>
                <a:gd name="T29" fmla="*/ 82 h 488"/>
                <a:gd name="T30" fmla="*/ 1440 w 4608"/>
                <a:gd name="T31" fmla="*/ 155 h 488"/>
                <a:gd name="T32" fmla="*/ 1661 w 4608"/>
                <a:gd name="T33" fmla="*/ 245 h 488"/>
                <a:gd name="T34" fmla="*/ 1710 w 4608"/>
                <a:gd name="T35" fmla="*/ 237 h 488"/>
                <a:gd name="T36" fmla="*/ 1759 w 4608"/>
                <a:gd name="T37" fmla="*/ 221 h 488"/>
                <a:gd name="T38" fmla="*/ 1848 w 4608"/>
                <a:gd name="T39" fmla="*/ 245 h 488"/>
                <a:gd name="T40" fmla="*/ 1865 w 4608"/>
                <a:gd name="T41" fmla="*/ 262 h 488"/>
                <a:gd name="T42" fmla="*/ 1897 w 4608"/>
                <a:gd name="T43" fmla="*/ 221 h 488"/>
                <a:gd name="T44" fmla="*/ 1946 w 4608"/>
                <a:gd name="T45" fmla="*/ 139 h 488"/>
                <a:gd name="T46" fmla="*/ 1979 w 4608"/>
                <a:gd name="T47" fmla="*/ 106 h 488"/>
                <a:gd name="T48" fmla="*/ 2028 w 4608"/>
                <a:gd name="T49" fmla="*/ 90 h 488"/>
                <a:gd name="T50" fmla="*/ 2110 w 4608"/>
                <a:gd name="T51" fmla="*/ 155 h 488"/>
                <a:gd name="T52" fmla="*/ 2232 w 4608"/>
                <a:gd name="T53" fmla="*/ 172 h 488"/>
                <a:gd name="T54" fmla="*/ 2297 w 4608"/>
                <a:gd name="T55" fmla="*/ 204 h 488"/>
                <a:gd name="T56" fmla="*/ 2387 w 4608"/>
                <a:gd name="T57" fmla="*/ 237 h 488"/>
                <a:gd name="T58" fmla="*/ 2461 w 4608"/>
                <a:gd name="T59" fmla="*/ 270 h 488"/>
                <a:gd name="T60" fmla="*/ 2559 w 4608"/>
                <a:gd name="T61" fmla="*/ 278 h 488"/>
                <a:gd name="T62" fmla="*/ 2648 w 4608"/>
                <a:gd name="T63" fmla="*/ 221 h 488"/>
                <a:gd name="T64" fmla="*/ 2976 w 4608"/>
                <a:gd name="T65" fmla="*/ 104 h 488"/>
                <a:gd name="T66" fmla="*/ 3114 w 4608"/>
                <a:gd name="T67" fmla="*/ 147 h 488"/>
                <a:gd name="T68" fmla="*/ 3360 w 4608"/>
                <a:gd name="T69" fmla="*/ 248 h 488"/>
                <a:gd name="T70" fmla="*/ 3552 w 4608"/>
                <a:gd name="T71" fmla="*/ 8 h 488"/>
                <a:gd name="T72" fmla="*/ 3888 w 4608"/>
                <a:gd name="T73" fmla="*/ 104 h 488"/>
                <a:gd name="T74" fmla="*/ 4128 w 4608"/>
                <a:gd name="T75" fmla="*/ 296 h 488"/>
                <a:gd name="T76" fmla="*/ 4608 w 4608"/>
                <a:gd name="T77" fmla="*/ 344 h 488"/>
                <a:gd name="T78" fmla="*/ 4608 w 4608"/>
                <a:gd name="T79" fmla="*/ 488 h 488"/>
                <a:gd name="T80" fmla="*/ 0 w 4608"/>
                <a:gd name="T81" fmla="*/ 488 h 488"/>
                <a:gd name="T82" fmla="*/ 28 w 4608"/>
                <a:gd name="T83" fmla="*/ 262 h 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608" h="488">
                  <a:moveTo>
                    <a:pt x="28" y="262"/>
                  </a:moveTo>
                  <a:cubicBezTo>
                    <a:pt x="49" y="254"/>
                    <a:pt x="72" y="253"/>
                    <a:pt x="93" y="245"/>
                  </a:cubicBezTo>
                  <a:cubicBezTo>
                    <a:pt x="133" y="227"/>
                    <a:pt x="121" y="217"/>
                    <a:pt x="151" y="188"/>
                  </a:cubicBezTo>
                  <a:cubicBezTo>
                    <a:pt x="167" y="171"/>
                    <a:pt x="190" y="162"/>
                    <a:pt x="208" y="147"/>
                  </a:cubicBezTo>
                  <a:cubicBezTo>
                    <a:pt x="259" y="99"/>
                    <a:pt x="293" y="55"/>
                    <a:pt x="363" y="33"/>
                  </a:cubicBezTo>
                  <a:cubicBezTo>
                    <a:pt x="395" y="43"/>
                    <a:pt x="396" y="68"/>
                    <a:pt x="428" y="82"/>
                  </a:cubicBezTo>
                  <a:cubicBezTo>
                    <a:pt x="508" y="117"/>
                    <a:pt x="594" y="130"/>
                    <a:pt x="681" y="139"/>
                  </a:cubicBezTo>
                  <a:cubicBezTo>
                    <a:pt x="689" y="141"/>
                    <a:pt x="699" y="140"/>
                    <a:pt x="706" y="147"/>
                  </a:cubicBezTo>
                  <a:cubicBezTo>
                    <a:pt x="719" y="160"/>
                    <a:pt x="720" y="199"/>
                    <a:pt x="746" y="213"/>
                  </a:cubicBezTo>
                  <a:cubicBezTo>
                    <a:pt x="748" y="214"/>
                    <a:pt x="806" y="232"/>
                    <a:pt x="820" y="237"/>
                  </a:cubicBezTo>
                  <a:cubicBezTo>
                    <a:pt x="828" y="239"/>
                    <a:pt x="844" y="245"/>
                    <a:pt x="844" y="245"/>
                  </a:cubicBezTo>
                  <a:cubicBezTo>
                    <a:pt x="877" y="278"/>
                    <a:pt x="920" y="243"/>
                    <a:pt x="959" y="229"/>
                  </a:cubicBezTo>
                  <a:cubicBezTo>
                    <a:pt x="1001" y="195"/>
                    <a:pt x="1009" y="174"/>
                    <a:pt x="1065" y="164"/>
                  </a:cubicBezTo>
                  <a:cubicBezTo>
                    <a:pt x="1119" y="109"/>
                    <a:pt x="1164" y="45"/>
                    <a:pt x="1228" y="0"/>
                  </a:cubicBezTo>
                  <a:cubicBezTo>
                    <a:pt x="1280" y="12"/>
                    <a:pt x="1319" y="47"/>
                    <a:pt x="1359" y="82"/>
                  </a:cubicBezTo>
                  <a:cubicBezTo>
                    <a:pt x="1384" y="104"/>
                    <a:pt x="1407" y="140"/>
                    <a:pt x="1440" y="155"/>
                  </a:cubicBezTo>
                  <a:cubicBezTo>
                    <a:pt x="1512" y="187"/>
                    <a:pt x="1593" y="201"/>
                    <a:pt x="1661" y="245"/>
                  </a:cubicBezTo>
                  <a:cubicBezTo>
                    <a:pt x="1677" y="242"/>
                    <a:pt x="1693" y="240"/>
                    <a:pt x="1710" y="237"/>
                  </a:cubicBezTo>
                  <a:cubicBezTo>
                    <a:pt x="1726" y="232"/>
                    <a:pt x="1759" y="221"/>
                    <a:pt x="1759" y="221"/>
                  </a:cubicBezTo>
                  <a:cubicBezTo>
                    <a:pt x="1832" y="239"/>
                    <a:pt x="1802" y="229"/>
                    <a:pt x="1848" y="245"/>
                  </a:cubicBezTo>
                  <a:cubicBezTo>
                    <a:pt x="1853" y="250"/>
                    <a:pt x="1856" y="262"/>
                    <a:pt x="1865" y="262"/>
                  </a:cubicBezTo>
                  <a:cubicBezTo>
                    <a:pt x="1871" y="262"/>
                    <a:pt x="1896" y="221"/>
                    <a:pt x="1897" y="221"/>
                  </a:cubicBezTo>
                  <a:cubicBezTo>
                    <a:pt x="1913" y="193"/>
                    <a:pt x="1922" y="160"/>
                    <a:pt x="1946" y="139"/>
                  </a:cubicBezTo>
                  <a:cubicBezTo>
                    <a:pt x="1957" y="128"/>
                    <a:pt x="1965" y="113"/>
                    <a:pt x="1979" y="106"/>
                  </a:cubicBezTo>
                  <a:cubicBezTo>
                    <a:pt x="1994" y="98"/>
                    <a:pt x="2028" y="90"/>
                    <a:pt x="2028" y="90"/>
                  </a:cubicBezTo>
                  <a:cubicBezTo>
                    <a:pt x="2082" y="108"/>
                    <a:pt x="2073" y="132"/>
                    <a:pt x="2110" y="155"/>
                  </a:cubicBezTo>
                  <a:cubicBezTo>
                    <a:pt x="2140" y="173"/>
                    <a:pt x="2218" y="170"/>
                    <a:pt x="2232" y="172"/>
                  </a:cubicBezTo>
                  <a:cubicBezTo>
                    <a:pt x="2297" y="193"/>
                    <a:pt x="2203" y="160"/>
                    <a:pt x="2297" y="204"/>
                  </a:cubicBezTo>
                  <a:cubicBezTo>
                    <a:pt x="2326" y="217"/>
                    <a:pt x="2358" y="222"/>
                    <a:pt x="2387" y="237"/>
                  </a:cubicBezTo>
                  <a:cubicBezTo>
                    <a:pt x="2412" y="249"/>
                    <a:pt x="2433" y="261"/>
                    <a:pt x="2461" y="270"/>
                  </a:cubicBezTo>
                  <a:cubicBezTo>
                    <a:pt x="2503" y="298"/>
                    <a:pt x="2506" y="294"/>
                    <a:pt x="2559" y="278"/>
                  </a:cubicBezTo>
                  <a:cubicBezTo>
                    <a:pt x="2577" y="265"/>
                    <a:pt x="2630" y="238"/>
                    <a:pt x="2648" y="221"/>
                  </a:cubicBezTo>
                  <a:cubicBezTo>
                    <a:pt x="2757" y="182"/>
                    <a:pt x="2865" y="139"/>
                    <a:pt x="2976" y="104"/>
                  </a:cubicBezTo>
                  <a:cubicBezTo>
                    <a:pt x="3022" y="89"/>
                    <a:pt x="3065" y="147"/>
                    <a:pt x="3114" y="147"/>
                  </a:cubicBezTo>
                  <a:lnTo>
                    <a:pt x="3360" y="248"/>
                  </a:lnTo>
                  <a:lnTo>
                    <a:pt x="3552" y="8"/>
                  </a:lnTo>
                  <a:lnTo>
                    <a:pt x="3888" y="104"/>
                  </a:lnTo>
                  <a:lnTo>
                    <a:pt x="4128" y="296"/>
                  </a:lnTo>
                  <a:lnTo>
                    <a:pt x="4608" y="344"/>
                  </a:lnTo>
                  <a:lnTo>
                    <a:pt x="4608" y="488"/>
                  </a:lnTo>
                  <a:lnTo>
                    <a:pt x="0" y="488"/>
                  </a:lnTo>
                  <a:lnTo>
                    <a:pt x="28" y="262"/>
                  </a:lnTo>
                  <a:close/>
                </a:path>
              </a:pathLst>
            </a:custGeom>
            <a:gradFill rotWithShape="1">
              <a:gsLst>
                <a:gs pos="0">
                  <a:schemeClr val="folHlink">
                    <a:gamma/>
                    <a:shade val="46275"/>
                    <a:invGamma/>
                  </a:schemeClr>
                </a:gs>
                <a:gs pos="100000">
                  <a:schemeClr val="folHlink"/>
                </a:gs>
              </a:gsLst>
              <a:lin ang="5400000" scaled="1"/>
            </a:gradFill>
            <a:ln w="9525">
              <a:solidFill>
                <a:schemeClr val="tx1"/>
              </a:solidFill>
              <a:rou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smtClean="0">
                <a:ln>
                  <a:noFill/>
                </a:ln>
                <a:solidFill>
                  <a:schemeClr val="tx1"/>
                </a:solidFill>
                <a:effectLst/>
                <a:uLnTx/>
                <a:uFillTx/>
                <a:latin typeface="微软雅黑" panose="020B0503020204020204" charset="-122"/>
                <a:ea typeface="微软雅黑" panose="020B0503020204020204" charset="-122"/>
                <a:cs typeface="微软雅黑" panose="020B0503020204020204" charset="-122"/>
              </a:endParaRPr>
            </a:p>
          </p:txBody>
        </p:sp>
        <p:sp>
          <p:nvSpPr>
            <p:cNvPr id="11271" name="Freeform 7"/>
            <p:cNvSpPr/>
            <p:nvPr/>
          </p:nvSpPr>
          <p:spPr>
            <a:xfrm>
              <a:off x="8235" y="3490"/>
              <a:ext cx="2780" cy="1712"/>
            </a:xfrm>
            <a:custGeom>
              <a:avLst/>
              <a:gdLst/>
              <a:ahLst/>
              <a:cxnLst>
                <a:cxn ang="0">
                  <a:pos x="0" y="1087438"/>
                </a:cxn>
                <a:cxn ang="0">
                  <a:pos x="50800" y="866775"/>
                </a:cxn>
                <a:cxn ang="0">
                  <a:pos x="168275" y="841375"/>
                </a:cxn>
                <a:cxn ang="0">
                  <a:pos x="258763" y="763588"/>
                </a:cxn>
                <a:cxn ang="0">
                  <a:pos x="349250" y="685800"/>
                </a:cxn>
                <a:cxn ang="0">
                  <a:pos x="401638" y="608013"/>
                </a:cxn>
                <a:cxn ang="0">
                  <a:pos x="517525" y="414338"/>
                </a:cxn>
                <a:cxn ang="0">
                  <a:pos x="700088" y="128588"/>
                </a:cxn>
                <a:cxn ang="0">
                  <a:pos x="971550" y="77788"/>
                </a:cxn>
                <a:cxn ang="0">
                  <a:pos x="1139825" y="0"/>
                </a:cxn>
                <a:cxn ang="0">
                  <a:pos x="1282700" y="38100"/>
                </a:cxn>
                <a:cxn ang="0">
                  <a:pos x="1308100" y="77788"/>
                </a:cxn>
                <a:cxn ang="0">
                  <a:pos x="1320800" y="115888"/>
                </a:cxn>
                <a:cxn ang="0">
                  <a:pos x="1385888" y="193675"/>
                </a:cxn>
                <a:cxn ang="0">
                  <a:pos x="1460500" y="309563"/>
                </a:cxn>
                <a:cxn ang="0">
                  <a:pos x="1536700" y="538163"/>
                </a:cxn>
                <a:cxn ang="0">
                  <a:pos x="1765300" y="1071563"/>
                </a:cxn>
                <a:cxn ang="0">
                  <a:pos x="0" y="1087438"/>
                </a:cxn>
              </a:cxnLst>
              <a:pathLst>
                <a:path w="1112" h="685">
                  <a:moveTo>
                    <a:pt x="0" y="685"/>
                  </a:moveTo>
                  <a:cubicBezTo>
                    <a:pt x="2" y="667"/>
                    <a:pt x="16" y="565"/>
                    <a:pt x="32" y="546"/>
                  </a:cubicBezTo>
                  <a:cubicBezTo>
                    <a:pt x="47" y="526"/>
                    <a:pt x="81" y="534"/>
                    <a:pt x="106" y="530"/>
                  </a:cubicBezTo>
                  <a:cubicBezTo>
                    <a:pt x="128" y="515"/>
                    <a:pt x="144" y="500"/>
                    <a:pt x="163" y="481"/>
                  </a:cubicBezTo>
                  <a:cubicBezTo>
                    <a:pt x="174" y="445"/>
                    <a:pt x="182" y="441"/>
                    <a:pt x="220" y="432"/>
                  </a:cubicBezTo>
                  <a:cubicBezTo>
                    <a:pt x="238" y="375"/>
                    <a:pt x="212" y="443"/>
                    <a:pt x="253" y="383"/>
                  </a:cubicBezTo>
                  <a:cubicBezTo>
                    <a:pt x="282" y="338"/>
                    <a:pt x="277" y="293"/>
                    <a:pt x="326" y="261"/>
                  </a:cubicBezTo>
                  <a:cubicBezTo>
                    <a:pt x="357" y="213"/>
                    <a:pt x="395" y="108"/>
                    <a:pt x="441" y="81"/>
                  </a:cubicBezTo>
                  <a:cubicBezTo>
                    <a:pt x="482" y="55"/>
                    <a:pt x="567" y="53"/>
                    <a:pt x="612" y="49"/>
                  </a:cubicBezTo>
                  <a:cubicBezTo>
                    <a:pt x="666" y="36"/>
                    <a:pt x="673" y="29"/>
                    <a:pt x="718" y="0"/>
                  </a:cubicBezTo>
                  <a:cubicBezTo>
                    <a:pt x="748" y="7"/>
                    <a:pt x="777" y="16"/>
                    <a:pt x="808" y="24"/>
                  </a:cubicBezTo>
                  <a:cubicBezTo>
                    <a:pt x="813" y="32"/>
                    <a:pt x="819" y="40"/>
                    <a:pt x="824" y="49"/>
                  </a:cubicBezTo>
                  <a:cubicBezTo>
                    <a:pt x="827" y="56"/>
                    <a:pt x="827" y="65"/>
                    <a:pt x="832" y="73"/>
                  </a:cubicBezTo>
                  <a:cubicBezTo>
                    <a:pt x="843" y="91"/>
                    <a:pt x="862" y="101"/>
                    <a:pt x="873" y="122"/>
                  </a:cubicBezTo>
                  <a:lnTo>
                    <a:pt x="920" y="195"/>
                  </a:lnTo>
                  <a:lnTo>
                    <a:pt x="968" y="339"/>
                  </a:lnTo>
                  <a:lnTo>
                    <a:pt x="1112" y="675"/>
                  </a:lnTo>
                  <a:lnTo>
                    <a:pt x="0" y="685"/>
                  </a:lnTo>
                  <a:close/>
                </a:path>
              </a:pathLst>
            </a:custGeom>
            <a:gradFill rotWithShape="1">
              <a:gsLst>
                <a:gs pos="0">
                  <a:srgbClr val="FFFFFF"/>
                </a:gs>
                <a:gs pos="100000">
                  <a:srgbClr val="DDDDDD"/>
                </a:gs>
              </a:gsLst>
              <a:lin ang="5400000" scaled="1"/>
              <a:tileRect/>
            </a:gradFill>
            <a:ln w="9525">
              <a:noFill/>
            </a:ln>
          </p:spPr>
          <p:txBody>
            <a:bodyPr/>
            <a:p>
              <a:endParaRPr lang="zh-CN" altLang="en-US"/>
            </a:p>
          </p:txBody>
        </p:sp>
        <p:sp>
          <p:nvSpPr>
            <p:cNvPr id="11272" name="Freeform 8"/>
            <p:cNvSpPr/>
            <p:nvPr/>
          </p:nvSpPr>
          <p:spPr>
            <a:xfrm>
              <a:off x="6005" y="5147"/>
              <a:ext cx="7800" cy="5040"/>
            </a:xfrm>
            <a:custGeom>
              <a:avLst/>
              <a:gdLst/>
              <a:ahLst/>
              <a:cxnLst>
                <a:cxn ang="0">
                  <a:pos x="1422400" y="15875"/>
                </a:cxn>
                <a:cxn ang="0">
                  <a:pos x="1189038" y="133350"/>
                </a:cxn>
                <a:cxn ang="0">
                  <a:pos x="1071563" y="249238"/>
                </a:cxn>
                <a:cxn ang="0">
                  <a:pos x="993775" y="301625"/>
                </a:cxn>
                <a:cxn ang="0">
                  <a:pos x="955675" y="327025"/>
                </a:cxn>
                <a:cxn ang="0">
                  <a:pos x="928688" y="482600"/>
                </a:cxn>
                <a:cxn ang="0">
                  <a:pos x="968375" y="508000"/>
                </a:cxn>
                <a:cxn ang="0">
                  <a:pos x="762000" y="914400"/>
                </a:cxn>
                <a:cxn ang="0">
                  <a:pos x="609600" y="990600"/>
                </a:cxn>
                <a:cxn ang="0">
                  <a:pos x="381000" y="1371600"/>
                </a:cxn>
                <a:cxn ang="0">
                  <a:pos x="152400" y="1447800"/>
                </a:cxn>
                <a:cxn ang="0">
                  <a:pos x="152400" y="1600200"/>
                </a:cxn>
                <a:cxn ang="0">
                  <a:pos x="0" y="1981200"/>
                </a:cxn>
                <a:cxn ang="0">
                  <a:pos x="152400" y="2362200"/>
                </a:cxn>
                <a:cxn ang="0">
                  <a:pos x="609600" y="2743200"/>
                </a:cxn>
                <a:cxn ang="0">
                  <a:pos x="762000" y="3048000"/>
                </a:cxn>
                <a:cxn ang="0">
                  <a:pos x="2438400" y="3200400"/>
                </a:cxn>
                <a:cxn ang="0">
                  <a:pos x="2667000" y="3124200"/>
                </a:cxn>
                <a:cxn ang="0">
                  <a:pos x="3048000" y="3200400"/>
                </a:cxn>
                <a:cxn ang="0">
                  <a:pos x="3429000" y="2895600"/>
                </a:cxn>
                <a:cxn ang="0">
                  <a:pos x="4191000" y="3200400"/>
                </a:cxn>
                <a:cxn ang="0">
                  <a:pos x="4572000" y="3048000"/>
                </a:cxn>
                <a:cxn ang="0">
                  <a:pos x="4648200" y="2971800"/>
                </a:cxn>
                <a:cxn ang="0">
                  <a:pos x="4648200" y="2819400"/>
                </a:cxn>
                <a:cxn ang="0">
                  <a:pos x="4800600" y="2667000"/>
                </a:cxn>
                <a:cxn ang="0">
                  <a:pos x="4876800" y="2590800"/>
                </a:cxn>
                <a:cxn ang="0">
                  <a:pos x="4800600" y="2514600"/>
                </a:cxn>
                <a:cxn ang="0">
                  <a:pos x="4876800" y="2362200"/>
                </a:cxn>
                <a:cxn ang="0">
                  <a:pos x="4800600" y="2133600"/>
                </a:cxn>
                <a:cxn ang="0">
                  <a:pos x="4953000" y="1828800"/>
                </a:cxn>
                <a:cxn ang="0">
                  <a:pos x="4572000" y="1447800"/>
                </a:cxn>
                <a:cxn ang="0">
                  <a:pos x="4419600" y="990600"/>
                </a:cxn>
                <a:cxn ang="0">
                  <a:pos x="4114800" y="838200"/>
                </a:cxn>
                <a:cxn ang="0">
                  <a:pos x="4191000" y="762000"/>
                </a:cxn>
                <a:cxn ang="0">
                  <a:pos x="4114800" y="609600"/>
                </a:cxn>
                <a:cxn ang="0">
                  <a:pos x="3810000" y="381000"/>
                </a:cxn>
                <a:cxn ang="0">
                  <a:pos x="3581400" y="381000"/>
                </a:cxn>
                <a:cxn ang="0">
                  <a:pos x="3505200" y="304800"/>
                </a:cxn>
                <a:cxn ang="0">
                  <a:pos x="3352800" y="228600"/>
                </a:cxn>
                <a:cxn ang="0">
                  <a:pos x="3200400" y="76200"/>
                </a:cxn>
                <a:cxn ang="0">
                  <a:pos x="3200400" y="0"/>
                </a:cxn>
                <a:cxn ang="0">
                  <a:pos x="1422400" y="15875"/>
                </a:cxn>
              </a:cxnLst>
              <a:pathLst>
                <a:path w="3120" h="2016">
                  <a:moveTo>
                    <a:pt x="896" y="10"/>
                  </a:moveTo>
                  <a:cubicBezTo>
                    <a:pt x="846" y="31"/>
                    <a:pt x="794" y="53"/>
                    <a:pt x="749" y="84"/>
                  </a:cubicBezTo>
                  <a:cubicBezTo>
                    <a:pt x="720" y="103"/>
                    <a:pt x="703" y="137"/>
                    <a:pt x="675" y="157"/>
                  </a:cubicBezTo>
                  <a:cubicBezTo>
                    <a:pt x="658" y="168"/>
                    <a:pt x="642" y="179"/>
                    <a:pt x="626" y="190"/>
                  </a:cubicBezTo>
                  <a:cubicBezTo>
                    <a:pt x="618" y="195"/>
                    <a:pt x="602" y="206"/>
                    <a:pt x="602" y="206"/>
                  </a:cubicBezTo>
                  <a:cubicBezTo>
                    <a:pt x="580" y="237"/>
                    <a:pt x="564" y="263"/>
                    <a:pt x="585" y="304"/>
                  </a:cubicBezTo>
                  <a:cubicBezTo>
                    <a:pt x="589" y="312"/>
                    <a:pt x="610" y="320"/>
                    <a:pt x="610" y="320"/>
                  </a:cubicBezTo>
                  <a:lnTo>
                    <a:pt x="480" y="576"/>
                  </a:lnTo>
                  <a:lnTo>
                    <a:pt x="384" y="624"/>
                  </a:lnTo>
                  <a:lnTo>
                    <a:pt x="240" y="864"/>
                  </a:lnTo>
                  <a:lnTo>
                    <a:pt x="96" y="912"/>
                  </a:lnTo>
                  <a:lnTo>
                    <a:pt x="96" y="1008"/>
                  </a:lnTo>
                  <a:lnTo>
                    <a:pt x="0" y="1248"/>
                  </a:lnTo>
                  <a:lnTo>
                    <a:pt x="96" y="1488"/>
                  </a:lnTo>
                  <a:lnTo>
                    <a:pt x="384" y="1728"/>
                  </a:lnTo>
                  <a:lnTo>
                    <a:pt x="480" y="1920"/>
                  </a:lnTo>
                  <a:lnTo>
                    <a:pt x="1536" y="2016"/>
                  </a:lnTo>
                  <a:lnTo>
                    <a:pt x="1680" y="1968"/>
                  </a:lnTo>
                  <a:lnTo>
                    <a:pt x="1920" y="2016"/>
                  </a:lnTo>
                  <a:lnTo>
                    <a:pt x="2160" y="1824"/>
                  </a:lnTo>
                  <a:lnTo>
                    <a:pt x="2640" y="2016"/>
                  </a:lnTo>
                  <a:lnTo>
                    <a:pt x="2880" y="1920"/>
                  </a:lnTo>
                  <a:lnTo>
                    <a:pt x="2928" y="1872"/>
                  </a:lnTo>
                  <a:lnTo>
                    <a:pt x="2928" y="1776"/>
                  </a:lnTo>
                  <a:lnTo>
                    <a:pt x="3024" y="1680"/>
                  </a:lnTo>
                  <a:lnTo>
                    <a:pt x="3072" y="1632"/>
                  </a:lnTo>
                  <a:lnTo>
                    <a:pt x="3024" y="1584"/>
                  </a:lnTo>
                  <a:lnTo>
                    <a:pt x="3072" y="1488"/>
                  </a:lnTo>
                  <a:lnTo>
                    <a:pt x="3024" y="1344"/>
                  </a:lnTo>
                  <a:lnTo>
                    <a:pt x="3120" y="1152"/>
                  </a:lnTo>
                  <a:lnTo>
                    <a:pt x="2880" y="912"/>
                  </a:lnTo>
                  <a:lnTo>
                    <a:pt x="2784" y="624"/>
                  </a:lnTo>
                  <a:lnTo>
                    <a:pt x="2592" y="528"/>
                  </a:lnTo>
                  <a:lnTo>
                    <a:pt x="2640" y="480"/>
                  </a:lnTo>
                  <a:lnTo>
                    <a:pt x="2592" y="384"/>
                  </a:lnTo>
                  <a:lnTo>
                    <a:pt x="2400" y="240"/>
                  </a:lnTo>
                  <a:lnTo>
                    <a:pt x="2256" y="240"/>
                  </a:lnTo>
                  <a:lnTo>
                    <a:pt x="2208" y="192"/>
                  </a:lnTo>
                  <a:lnTo>
                    <a:pt x="2112" y="144"/>
                  </a:lnTo>
                  <a:lnTo>
                    <a:pt x="2016" y="48"/>
                  </a:lnTo>
                  <a:lnTo>
                    <a:pt x="2016" y="0"/>
                  </a:lnTo>
                  <a:lnTo>
                    <a:pt x="896" y="10"/>
                  </a:lnTo>
                  <a:close/>
                </a:path>
              </a:pathLst>
            </a:custGeom>
            <a:solidFill>
              <a:srgbClr val="DDDDDD"/>
            </a:solidFill>
            <a:ln w="9525">
              <a:noFill/>
            </a:ln>
          </p:spPr>
          <p:txBody>
            <a:bodyPr/>
            <a:p>
              <a:endParaRPr lang="zh-CN" altLang="en-US"/>
            </a:p>
          </p:txBody>
        </p:sp>
        <p:sp>
          <p:nvSpPr>
            <p:cNvPr id="11273" name="Rectangle 14"/>
            <p:cNvSpPr/>
            <p:nvPr/>
          </p:nvSpPr>
          <p:spPr>
            <a:xfrm>
              <a:off x="2400" y="5122"/>
              <a:ext cx="14400" cy="830"/>
            </a:xfrm>
            <a:prstGeom prst="rect">
              <a:avLst/>
            </a:prstGeom>
            <a:gradFill rotWithShape="0">
              <a:gsLst>
                <a:gs pos="0">
                  <a:srgbClr val="0033CC"/>
                </a:gs>
                <a:gs pos="100000">
                  <a:srgbClr val="0099CC"/>
                </a:gs>
              </a:gsLst>
              <a:lin ang="5400000" scaled="1"/>
              <a:tileRect/>
            </a:gradFill>
            <a:ln w="9525">
              <a:noFill/>
            </a:ln>
          </p:spPr>
          <p:txBody>
            <a:bodyPr wrap="none" anchor="ctr" anchorCtr="0"/>
            <a:p>
              <a:pPr algn="ctr" eaLnBrk="0" hangingPunct="0"/>
              <a:endParaRPr lang="zh-CN" altLang="zh-CN" sz="2400" dirty="0">
                <a:latin typeface="微软雅黑" panose="020B0503020204020204" charset="-122"/>
                <a:ea typeface="微软雅黑" panose="020B0503020204020204" charset="-122"/>
              </a:endParaRPr>
            </a:p>
          </p:txBody>
        </p:sp>
        <p:grpSp>
          <p:nvGrpSpPr>
            <p:cNvPr id="11274" name="Group 15"/>
            <p:cNvGrpSpPr/>
            <p:nvPr/>
          </p:nvGrpSpPr>
          <p:grpSpPr>
            <a:xfrm>
              <a:off x="7680" y="4767"/>
              <a:ext cx="4347" cy="1112"/>
              <a:chOff x="2112" y="1907"/>
              <a:chExt cx="1739" cy="445"/>
            </a:xfrm>
          </p:grpSpPr>
          <p:sp>
            <p:nvSpPr>
              <p:cNvPr id="11275" name="Freeform 16"/>
              <p:cNvSpPr/>
              <p:nvPr/>
            </p:nvSpPr>
            <p:spPr>
              <a:xfrm>
                <a:off x="2112" y="2112"/>
                <a:ext cx="336" cy="240"/>
              </a:xfrm>
              <a:custGeom>
                <a:avLst/>
                <a:gdLst/>
                <a:ahLst/>
                <a:cxnLst>
                  <a:cxn ang="0">
                    <a:pos x="96" y="0"/>
                  </a:cxn>
                  <a:cxn ang="0">
                    <a:pos x="0" y="96"/>
                  </a:cxn>
                  <a:cxn ang="0">
                    <a:pos x="96" y="192"/>
                  </a:cxn>
                  <a:cxn ang="0">
                    <a:pos x="240" y="192"/>
                  </a:cxn>
                  <a:cxn ang="0">
                    <a:pos x="336" y="240"/>
                  </a:cxn>
                </a:cxnLst>
                <a:pathLst>
                  <a:path w="336" h="240">
                    <a:moveTo>
                      <a:pt x="96" y="0"/>
                    </a:moveTo>
                    <a:cubicBezTo>
                      <a:pt x="48" y="32"/>
                      <a:pt x="0" y="64"/>
                      <a:pt x="0" y="96"/>
                    </a:cubicBezTo>
                    <a:cubicBezTo>
                      <a:pt x="0" y="128"/>
                      <a:pt x="56" y="176"/>
                      <a:pt x="96" y="192"/>
                    </a:cubicBezTo>
                    <a:cubicBezTo>
                      <a:pt x="136" y="208"/>
                      <a:pt x="200" y="184"/>
                      <a:pt x="240" y="192"/>
                    </a:cubicBezTo>
                    <a:cubicBezTo>
                      <a:pt x="279" y="199"/>
                      <a:pt x="307" y="219"/>
                      <a:pt x="336" y="240"/>
                    </a:cubicBezTo>
                  </a:path>
                </a:pathLst>
              </a:custGeom>
              <a:noFill/>
              <a:ln w="15875" cap="flat" cmpd="sng">
                <a:solidFill>
                  <a:srgbClr val="FFFFFF"/>
                </a:solidFill>
                <a:prstDash val="solid"/>
                <a:round/>
                <a:headEnd type="none" w="med" len="med"/>
                <a:tailEnd type="none" w="med" len="med"/>
              </a:ln>
            </p:spPr>
            <p:txBody>
              <a:bodyPr/>
              <a:p>
                <a:endParaRPr lang="zh-CN" altLang="en-US"/>
              </a:p>
            </p:txBody>
          </p:sp>
          <p:sp>
            <p:nvSpPr>
              <p:cNvPr id="11276" name="Freeform 17"/>
              <p:cNvSpPr/>
              <p:nvPr/>
            </p:nvSpPr>
            <p:spPr>
              <a:xfrm>
                <a:off x="3349" y="1939"/>
                <a:ext cx="288" cy="248"/>
              </a:xfrm>
              <a:custGeom>
                <a:avLst/>
                <a:gdLst/>
                <a:ahLst/>
                <a:cxnLst>
                  <a:cxn ang="0">
                    <a:pos x="234" y="0"/>
                  </a:cxn>
                  <a:cxn ang="0">
                    <a:pos x="281" y="48"/>
                  </a:cxn>
                  <a:cxn ang="0">
                    <a:pos x="281" y="144"/>
                  </a:cxn>
                  <a:cxn ang="0">
                    <a:pos x="234" y="192"/>
                  </a:cxn>
                  <a:cxn ang="0">
                    <a:pos x="187" y="240"/>
                  </a:cxn>
                  <a:cxn ang="0">
                    <a:pos x="47" y="240"/>
                  </a:cxn>
                  <a:cxn ang="0">
                    <a:pos x="0" y="240"/>
                  </a:cxn>
                </a:cxnLst>
                <a:pathLst>
                  <a:path w="295" h="248">
                    <a:moveTo>
                      <a:pt x="240" y="0"/>
                    </a:moveTo>
                    <a:cubicBezTo>
                      <a:pt x="260" y="12"/>
                      <a:pt x="280" y="24"/>
                      <a:pt x="288" y="48"/>
                    </a:cubicBezTo>
                    <a:cubicBezTo>
                      <a:pt x="295" y="71"/>
                      <a:pt x="295" y="120"/>
                      <a:pt x="288" y="144"/>
                    </a:cubicBezTo>
                    <a:cubicBezTo>
                      <a:pt x="280" y="167"/>
                      <a:pt x="256" y="176"/>
                      <a:pt x="240" y="192"/>
                    </a:cubicBezTo>
                    <a:cubicBezTo>
                      <a:pt x="224" y="208"/>
                      <a:pt x="224" y="231"/>
                      <a:pt x="192" y="240"/>
                    </a:cubicBezTo>
                    <a:cubicBezTo>
                      <a:pt x="159" y="248"/>
                      <a:pt x="80" y="240"/>
                      <a:pt x="48" y="240"/>
                    </a:cubicBezTo>
                    <a:cubicBezTo>
                      <a:pt x="16" y="240"/>
                      <a:pt x="8" y="240"/>
                      <a:pt x="0" y="240"/>
                    </a:cubicBezTo>
                  </a:path>
                </a:pathLst>
              </a:custGeom>
              <a:noFill/>
              <a:ln w="15875" cap="flat" cmpd="sng">
                <a:solidFill>
                  <a:srgbClr val="FFFFFF"/>
                </a:solidFill>
                <a:prstDash val="solid"/>
                <a:round/>
                <a:headEnd type="none" w="med" len="med"/>
                <a:tailEnd type="none" w="med" len="med"/>
              </a:ln>
            </p:spPr>
            <p:txBody>
              <a:bodyPr/>
              <a:p>
                <a:endParaRPr lang="zh-CN" altLang="en-US"/>
              </a:p>
            </p:txBody>
          </p:sp>
          <p:sp>
            <p:nvSpPr>
              <p:cNvPr id="11277" name="Freeform 18"/>
              <p:cNvSpPr/>
              <p:nvPr/>
            </p:nvSpPr>
            <p:spPr>
              <a:xfrm>
                <a:off x="2330" y="2126"/>
                <a:ext cx="336" cy="160"/>
              </a:xfrm>
              <a:custGeom>
                <a:avLst/>
                <a:gdLst/>
                <a:ahLst/>
                <a:cxnLst>
                  <a:cxn ang="0">
                    <a:pos x="0" y="0"/>
                  </a:cxn>
                  <a:cxn ang="0">
                    <a:pos x="144" y="144"/>
                  </a:cxn>
                  <a:cxn ang="0">
                    <a:pos x="240" y="96"/>
                  </a:cxn>
                  <a:cxn ang="0">
                    <a:pos x="288" y="144"/>
                  </a:cxn>
                  <a:cxn ang="0">
                    <a:pos x="336" y="144"/>
                  </a:cxn>
                </a:cxnLst>
                <a:pathLst>
                  <a:path w="336" h="160">
                    <a:moveTo>
                      <a:pt x="0" y="0"/>
                    </a:moveTo>
                    <a:cubicBezTo>
                      <a:pt x="52" y="64"/>
                      <a:pt x="104" y="128"/>
                      <a:pt x="144" y="144"/>
                    </a:cubicBezTo>
                    <a:cubicBezTo>
                      <a:pt x="184" y="160"/>
                      <a:pt x="216" y="96"/>
                      <a:pt x="240" y="96"/>
                    </a:cubicBezTo>
                    <a:cubicBezTo>
                      <a:pt x="264" y="96"/>
                      <a:pt x="272" y="136"/>
                      <a:pt x="288" y="144"/>
                    </a:cubicBezTo>
                    <a:cubicBezTo>
                      <a:pt x="303" y="151"/>
                      <a:pt x="319" y="147"/>
                      <a:pt x="336" y="144"/>
                    </a:cubicBezTo>
                  </a:path>
                </a:pathLst>
              </a:custGeom>
              <a:noFill/>
              <a:ln w="15875" cap="flat" cmpd="sng">
                <a:solidFill>
                  <a:srgbClr val="FFFFFF"/>
                </a:solidFill>
                <a:prstDash val="solid"/>
                <a:round/>
                <a:headEnd type="none" w="med" len="med"/>
                <a:tailEnd type="none" w="med" len="med"/>
              </a:ln>
            </p:spPr>
            <p:txBody>
              <a:bodyPr/>
              <a:p>
                <a:endParaRPr lang="zh-CN" altLang="en-US"/>
              </a:p>
            </p:txBody>
          </p:sp>
          <p:sp>
            <p:nvSpPr>
              <p:cNvPr id="11278" name="Freeform 19"/>
              <p:cNvSpPr/>
              <p:nvPr/>
            </p:nvSpPr>
            <p:spPr>
              <a:xfrm>
                <a:off x="3238" y="2181"/>
                <a:ext cx="432" cy="144"/>
              </a:xfrm>
              <a:custGeom>
                <a:avLst/>
                <a:gdLst/>
                <a:ahLst/>
                <a:cxnLst>
                  <a:cxn ang="0">
                    <a:pos x="432" y="0"/>
                  </a:cxn>
                  <a:cxn ang="0">
                    <a:pos x="288" y="96"/>
                  </a:cxn>
                  <a:cxn ang="0">
                    <a:pos x="192" y="144"/>
                  </a:cxn>
                  <a:cxn ang="0">
                    <a:pos x="144" y="96"/>
                  </a:cxn>
                  <a:cxn ang="0">
                    <a:pos x="48" y="96"/>
                  </a:cxn>
                  <a:cxn ang="0">
                    <a:pos x="0" y="96"/>
                  </a:cxn>
                </a:cxnLst>
                <a:pathLst>
                  <a:path w="432" h="144">
                    <a:moveTo>
                      <a:pt x="432" y="0"/>
                    </a:moveTo>
                    <a:cubicBezTo>
                      <a:pt x="379" y="36"/>
                      <a:pt x="327" y="72"/>
                      <a:pt x="288" y="96"/>
                    </a:cubicBezTo>
                    <a:cubicBezTo>
                      <a:pt x="248" y="119"/>
                      <a:pt x="216" y="144"/>
                      <a:pt x="192" y="144"/>
                    </a:cubicBezTo>
                    <a:cubicBezTo>
                      <a:pt x="168" y="144"/>
                      <a:pt x="167" y="103"/>
                      <a:pt x="144" y="96"/>
                    </a:cubicBezTo>
                    <a:cubicBezTo>
                      <a:pt x="120" y="88"/>
                      <a:pt x="72" y="96"/>
                      <a:pt x="48" y="96"/>
                    </a:cubicBezTo>
                    <a:cubicBezTo>
                      <a:pt x="24" y="96"/>
                      <a:pt x="12" y="96"/>
                      <a:pt x="0" y="96"/>
                    </a:cubicBezTo>
                  </a:path>
                </a:pathLst>
              </a:custGeom>
              <a:noFill/>
              <a:ln w="15875" cap="flat" cmpd="sng">
                <a:solidFill>
                  <a:srgbClr val="FFFFFF"/>
                </a:solidFill>
                <a:prstDash val="solid"/>
                <a:round/>
                <a:headEnd type="none" w="med" len="med"/>
                <a:tailEnd type="none" w="med" len="med"/>
              </a:ln>
            </p:spPr>
            <p:txBody>
              <a:bodyPr/>
              <a:p>
                <a:endParaRPr lang="zh-CN" altLang="en-US"/>
              </a:p>
            </p:txBody>
          </p:sp>
          <p:sp>
            <p:nvSpPr>
              <p:cNvPr id="11279" name="Freeform 20"/>
              <p:cNvSpPr/>
              <p:nvPr/>
            </p:nvSpPr>
            <p:spPr>
              <a:xfrm>
                <a:off x="2126" y="1907"/>
                <a:ext cx="336" cy="96"/>
              </a:xfrm>
              <a:custGeom>
                <a:avLst/>
                <a:gdLst/>
                <a:ahLst/>
                <a:cxnLst>
                  <a:cxn ang="0">
                    <a:pos x="0" y="96"/>
                  </a:cxn>
                  <a:cxn ang="0">
                    <a:pos x="96" y="48"/>
                  </a:cxn>
                  <a:cxn ang="0">
                    <a:pos x="336" y="0"/>
                  </a:cxn>
                </a:cxnLst>
                <a:pathLst>
                  <a:path w="336" h="96">
                    <a:moveTo>
                      <a:pt x="0" y="96"/>
                    </a:moveTo>
                    <a:cubicBezTo>
                      <a:pt x="20" y="79"/>
                      <a:pt x="40" y="63"/>
                      <a:pt x="96" y="48"/>
                    </a:cubicBezTo>
                    <a:cubicBezTo>
                      <a:pt x="151" y="32"/>
                      <a:pt x="243" y="16"/>
                      <a:pt x="336" y="0"/>
                    </a:cubicBezTo>
                  </a:path>
                </a:pathLst>
              </a:custGeom>
              <a:noFill/>
              <a:ln w="15875" cap="flat" cmpd="sng">
                <a:solidFill>
                  <a:srgbClr val="FFFFFF"/>
                </a:solidFill>
                <a:prstDash val="solid"/>
                <a:round/>
                <a:headEnd type="none" w="med" len="med"/>
                <a:tailEnd type="none" w="med" len="med"/>
              </a:ln>
            </p:spPr>
            <p:txBody>
              <a:bodyPr/>
              <a:p>
                <a:endParaRPr lang="zh-CN" altLang="en-US"/>
              </a:p>
            </p:txBody>
          </p:sp>
          <p:sp>
            <p:nvSpPr>
              <p:cNvPr id="11280" name="Freeform 21"/>
              <p:cNvSpPr/>
              <p:nvPr/>
            </p:nvSpPr>
            <p:spPr>
              <a:xfrm>
                <a:off x="3609" y="1981"/>
                <a:ext cx="242" cy="339"/>
              </a:xfrm>
              <a:custGeom>
                <a:avLst/>
                <a:gdLst/>
                <a:ahLst/>
                <a:cxnLst>
                  <a:cxn ang="0">
                    <a:pos x="197" y="0"/>
                  </a:cxn>
                  <a:cxn ang="0">
                    <a:pos x="236" y="66"/>
                  </a:cxn>
                  <a:cxn ang="0">
                    <a:pos x="236" y="197"/>
                  </a:cxn>
                  <a:cxn ang="0">
                    <a:pos x="197" y="262"/>
                  </a:cxn>
                  <a:cxn ang="0">
                    <a:pos x="158" y="328"/>
                  </a:cxn>
                  <a:cxn ang="0">
                    <a:pos x="39" y="328"/>
                  </a:cxn>
                  <a:cxn ang="0">
                    <a:pos x="0" y="328"/>
                  </a:cxn>
                </a:cxnLst>
                <a:pathLst>
                  <a:path w="295" h="248">
                    <a:moveTo>
                      <a:pt x="240" y="0"/>
                    </a:moveTo>
                    <a:cubicBezTo>
                      <a:pt x="260" y="12"/>
                      <a:pt x="280" y="24"/>
                      <a:pt x="288" y="48"/>
                    </a:cubicBezTo>
                    <a:cubicBezTo>
                      <a:pt x="295" y="71"/>
                      <a:pt x="295" y="120"/>
                      <a:pt x="288" y="144"/>
                    </a:cubicBezTo>
                    <a:cubicBezTo>
                      <a:pt x="280" y="167"/>
                      <a:pt x="256" y="176"/>
                      <a:pt x="240" y="192"/>
                    </a:cubicBezTo>
                    <a:cubicBezTo>
                      <a:pt x="224" y="208"/>
                      <a:pt x="224" y="231"/>
                      <a:pt x="192" y="240"/>
                    </a:cubicBezTo>
                    <a:cubicBezTo>
                      <a:pt x="159" y="248"/>
                      <a:pt x="80" y="240"/>
                      <a:pt x="48" y="240"/>
                    </a:cubicBezTo>
                    <a:cubicBezTo>
                      <a:pt x="16" y="240"/>
                      <a:pt x="8" y="240"/>
                      <a:pt x="0" y="240"/>
                    </a:cubicBezTo>
                  </a:path>
                </a:pathLst>
              </a:custGeom>
              <a:noFill/>
              <a:ln w="15875" cap="flat" cmpd="sng">
                <a:solidFill>
                  <a:srgbClr val="FFFFFF"/>
                </a:solidFill>
                <a:prstDash val="solid"/>
                <a:round/>
                <a:headEnd type="none" w="med" len="med"/>
                <a:tailEnd type="none" w="med" len="med"/>
              </a:ln>
            </p:spPr>
            <p:txBody>
              <a:bodyPr/>
              <a:p>
                <a:endParaRPr lang="zh-CN" altLang="en-US"/>
              </a:p>
            </p:txBody>
          </p:sp>
        </p:grpSp>
        <p:sp>
          <p:nvSpPr>
            <p:cNvPr id="11281" name="Text Box 22"/>
            <p:cNvSpPr txBox="1"/>
            <p:nvPr/>
          </p:nvSpPr>
          <p:spPr>
            <a:xfrm>
              <a:off x="2400" y="0"/>
              <a:ext cx="6600" cy="822"/>
            </a:xfrm>
            <a:prstGeom prst="rect">
              <a:avLst/>
            </a:prstGeom>
            <a:noFill/>
            <a:ln w="19050">
              <a:noFill/>
            </a:ln>
          </p:spPr>
          <p:txBody>
            <a:bodyPr anchor="t" anchorCtr="0">
              <a:spAutoFit/>
            </a:bodyPr>
            <a:p>
              <a:pPr algn="ctr">
                <a:spcBef>
                  <a:spcPct val="50000"/>
                </a:spcBef>
              </a:pPr>
              <a:r>
                <a:rPr lang="zh-CN" altLang="en-US" sz="2800" b="1" dirty="0">
                  <a:solidFill>
                    <a:schemeClr val="bg1"/>
                  </a:solidFill>
                  <a:latin typeface="微软雅黑" panose="020B0503020204020204" charset="-122"/>
                  <a:ea typeface="微软雅黑" panose="020B0503020204020204" charset="-122"/>
                </a:rPr>
                <a:t>海因里希法则引伸</a:t>
              </a:r>
              <a:r>
                <a:rPr lang="en-US" altLang="zh-CN" sz="2800" b="1" dirty="0">
                  <a:solidFill>
                    <a:schemeClr val="bg1"/>
                  </a:solidFill>
                  <a:latin typeface="微软雅黑" panose="020B0503020204020204" charset="-122"/>
                  <a:ea typeface="微软雅黑" panose="020B0503020204020204" charset="-122"/>
                </a:rPr>
                <a:t>……</a:t>
              </a:r>
              <a:endParaRPr lang="en-US" altLang="zh-CN" sz="2800" b="1" dirty="0">
                <a:solidFill>
                  <a:schemeClr val="bg1"/>
                </a:solidFill>
                <a:latin typeface="微软雅黑" panose="020B0503020204020204" charset="-122"/>
                <a:ea typeface="微软雅黑" panose="020B0503020204020204" charset="-122"/>
              </a:endParaRPr>
            </a:p>
          </p:txBody>
        </p:sp>
        <p:sp>
          <p:nvSpPr>
            <p:cNvPr id="11282" name="Text Box 23"/>
            <p:cNvSpPr txBox="1"/>
            <p:nvPr/>
          </p:nvSpPr>
          <p:spPr>
            <a:xfrm>
              <a:off x="2640" y="9600"/>
              <a:ext cx="13920" cy="677"/>
            </a:xfrm>
            <a:prstGeom prst="rect">
              <a:avLst/>
            </a:prstGeom>
            <a:noFill/>
            <a:ln w="19050">
              <a:noFill/>
            </a:ln>
          </p:spPr>
          <p:txBody>
            <a:bodyPr anchor="t" anchorCtr="0">
              <a:spAutoFit/>
            </a:bodyPr>
            <a:p>
              <a:pPr>
                <a:spcBef>
                  <a:spcPct val="50000"/>
                </a:spcBef>
              </a:pPr>
              <a:r>
                <a:rPr lang="zh-CN" altLang="en-US" sz="2200" dirty="0">
                  <a:solidFill>
                    <a:srgbClr val="CC0000"/>
                  </a:solidFill>
                  <a:latin typeface="微软雅黑" panose="020B0503020204020204" charset="-122"/>
                  <a:ea typeface="微软雅黑" panose="020B0503020204020204" charset="-122"/>
                </a:rPr>
                <a:t>而人们往往看到的只是露在水面上的事故危害</a:t>
              </a:r>
              <a:r>
                <a:rPr lang="en-US" altLang="zh-CN" sz="2200" dirty="0">
                  <a:solidFill>
                    <a:srgbClr val="CC0000"/>
                  </a:solidFill>
                  <a:latin typeface="微软雅黑" panose="020B0503020204020204" charset="-122"/>
                  <a:ea typeface="微软雅黑" panose="020B0503020204020204" charset="-122"/>
                </a:rPr>
                <a:t>,</a:t>
              </a:r>
              <a:r>
                <a:rPr lang="zh-CN" altLang="en-US" sz="2200" dirty="0">
                  <a:solidFill>
                    <a:srgbClr val="CC0000"/>
                  </a:solidFill>
                  <a:latin typeface="微软雅黑" panose="020B0503020204020204" charset="-122"/>
                  <a:ea typeface="微软雅黑" panose="020B0503020204020204" charset="-122"/>
                </a:rPr>
                <a:t>并没有意识到隐藏于下面的大量危险的存在</a:t>
              </a:r>
              <a:r>
                <a:rPr lang="en-US" altLang="zh-CN" sz="2200" dirty="0">
                  <a:solidFill>
                    <a:srgbClr val="CC0000"/>
                  </a:solidFill>
                  <a:latin typeface="微软雅黑" panose="020B0503020204020204" charset="-122"/>
                  <a:ea typeface="微软雅黑" panose="020B0503020204020204" charset="-122"/>
                </a:rPr>
                <a:t>…</a:t>
              </a:r>
              <a:endParaRPr lang="en-US" altLang="zh-CN" sz="2200" dirty="0">
                <a:solidFill>
                  <a:srgbClr val="CC0000"/>
                </a:solidFill>
                <a:latin typeface="微软雅黑" panose="020B0503020204020204" charset="-122"/>
                <a:ea typeface="微软雅黑" panose="020B0503020204020204" charset="-122"/>
              </a:endParaRPr>
            </a:p>
          </p:txBody>
        </p:sp>
        <p:sp>
          <p:nvSpPr>
            <p:cNvPr id="11283" name="Text Box 24"/>
            <p:cNvSpPr txBox="1"/>
            <p:nvPr/>
          </p:nvSpPr>
          <p:spPr>
            <a:xfrm>
              <a:off x="13080" y="0"/>
              <a:ext cx="3480" cy="822"/>
            </a:xfrm>
            <a:prstGeom prst="rect">
              <a:avLst/>
            </a:prstGeom>
            <a:noFill/>
            <a:ln w="19050">
              <a:noFill/>
            </a:ln>
          </p:spPr>
          <p:txBody>
            <a:bodyPr anchor="t" anchorCtr="0">
              <a:spAutoFit/>
            </a:bodyPr>
            <a:p>
              <a:pPr algn="ctr">
                <a:spcBef>
                  <a:spcPct val="50000"/>
                </a:spcBef>
              </a:pPr>
              <a:r>
                <a:rPr lang="zh-CN" altLang="en-US" sz="2800" b="1" dirty="0">
                  <a:solidFill>
                    <a:schemeClr val="bg1"/>
                  </a:solidFill>
                  <a:latin typeface="微软雅黑" panose="020B0503020204020204" charset="-122"/>
                  <a:ea typeface="微软雅黑" panose="020B0503020204020204" charset="-122"/>
                </a:rPr>
                <a:t>冰山理论</a:t>
              </a:r>
              <a:endParaRPr lang="zh-CN" altLang="en-US" sz="2800" b="1" dirty="0">
                <a:solidFill>
                  <a:schemeClr val="bg1"/>
                </a:solidFill>
                <a:latin typeface="微软雅黑" panose="020B0503020204020204" charset="-122"/>
                <a:ea typeface="微软雅黑" panose="020B0503020204020204" charset="-122"/>
              </a:endParaRPr>
            </a:p>
          </p:txBody>
        </p:sp>
        <p:sp>
          <p:nvSpPr>
            <p:cNvPr id="11284" name="AutoShape 26"/>
            <p:cNvSpPr/>
            <p:nvPr/>
          </p:nvSpPr>
          <p:spPr>
            <a:xfrm>
              <a:off x="2400" y="4320"/>
              <a:ext cx="14400" cy="12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11285" name="AutoShape 27"/>
            <p:cNvSpPr/>
            <p:nvPr/>
          </p:nvSpPr>
          <p:spPr>
            <a:xfrm rot="5400000">
              <a:off x="4380" y="5340"/>
              <a:ext cx="10800" cy="120"/>
            </a:xfrm>
            <a:prstGeom prst="flowChartTerminator">
              <a:avLst/>
            </a:prstGeom>
            <a:solidFill>
              <a:schemeClr val="accent1"/>
            </a:solidFill>
            <a:ln w="9525" cap="flat" cmpd="sng">
              <a:solidFill>
                <a:schemeClr val="tx1"/>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11286" name="Text Box 10"/>
            <p:cNvSpPr txBox="1"/>
            <p:nvPr/>
          </p:nvSpPr>
          <p:spPr>
            <a:xfrm>
              <a:off x="8926" y="4035"/>
              <a:ext cx="1648" cy="1016"/>
            </a:xfrm>
            <a:prstGeom prst="rect">
              <a:avLst/>
            </a:prstGeom>
            <a:noFill/>
            <a:ln w="9525">
              <a:noFill/>
            </a:ln>
          </p:spPr>
          <p:txBody>
            <a:bodyPr wrap="square" anchor="t" anchorCtr="0">
              <a:spAutoFit/>
            </a:bodyPr>
            <a:p>
              <a:pPr algn="ctr" eaLnBrk="0" hangingPunct="0"/>
              <a:r>
                <a:rPr lang="en-US" altLang="zh-CN" b="1" dirty="0">
                  <a:solidFill>
                    <a:srgbClr val="000066"/>
                  </a:solidFill>
                  <a:latin typeface="微软雅黑" panose="020B0503020204020204" charset="-122"/>
                  <a:ea typeface="微软雅黑" panose="020B0503020204020204" charset="-122"/>
                </a:rPr>
                <a:t>Accident</a:t>
              </a:r>
              <a:endParaRPr lang="en-US" altLang="zh-CN" b="1" dirty="0">
                <a:solidFill>
                  <a:srgbClr val="000066"/>
                </a:solidFill>
                <a:latin typeface="微软雅黑" panose="020B0503020204020204" charset="-122"/>
                <a:ea typeface="微软雅黑" panose="020B0503020204020204" charset="-122"/>
              </a:endParaRPr>
            </a:p>
            <a:p>
              <a:pPr algn="ctr" eaLnBrk="0" hangingPunct="0"/>
              <a:r>
                <a:rPr lang="zh-CN" altLang="en-US" b="1" dirty="0">
                  <a:solidFill>
                    <a:srgbClr val="000066"/>
                  </a:solidFill>
                  <a:latin typeface="微软雅黑" panose="020B0503020204020204" charset="-122"/>
                  <a:ea typeface="微软雅黑" panose="020B0503020204020204" charset="-122"/>
                </a:rPr>
                <a:t>事故</a:t>
              </a:r>
              <a:endParaRPr lang="zh-CN" altLang="en-US" b="1" dirty="0">
                <a:solidFill>
                  <a:srgbClr val="000066"/>
                </a:solidFill>
                <a:latin typeface="微软雅黑" panose="020B0503020204020204" charset="-122"/>
                <a:ea typeface="微软雅黑" panose="020B0503020204020204" charset="-122"/>
              </a:endParaRPr>
            </a:p>
          </p:txBody>
        </p:sp>
        <p:sp>
          <p:nvSpPr>
            <p:cNvPr id="11287" name="Text Box 9"/>
            <p:cNvSpPr txBox="1"/>
            <p:nvPr/>
          </p:nvSpPr>
          <p:spPr>
            <a:xfrm>
              <a:off x="6600" y="7270"/>
              <a:ext cx="6840" cy="1985"/>
            </a:xfrm>
            <a:prstGeom prst="rect">
              <a:avLst/>
            </a:prstGeom>
            <a:noFill/>
            <a:ln w="9525">
              <a:noFill/>
            </a:ln>
          </p:spPr>
          <p:txBody>
            <a:bodyPr anchor="t" anchorCtr="0">
              <a:spAutoFit/>
            </a:bodyPr>
            <a:p>
              <a:pPr algn="ctr" eaLnBrk="0" hangingPunct="0"/>
              <a:r>
                <a:rPr lang="en-US" altLang="zh-CN" sz="3600" b="1" dirty="0">
                  <a:solidFill>
                    <a:srgbClr val="FF0000"/>
                  </a:solidFill>
                  <a:latin typeface="微软雅黑" panose="020B0503020204020204" charset="-122"/>
                  <a:ea typeface="微软雅黑" panose="020B0503020204020204" charset="-122"/>
                </a:rPr>
                <a:t>KIKEN</a:t>
              </a:r>
              <a:endParaRPr lang="en-US" altLang="zh-CN" sz="3600" b="1" dirty="0">
                <a:solidFill>
                  <a:srgbClr val="FF0000"/>
                </a:solidFill>
                <a:latin typeface="微软雅黑" panose="020B0503020204020204" charset="-122"/>
                <a:ea typeface="微软雅黑" panose="020B0503020204020204" charset="-122"/>
              </a:endParaRPr>
            </a:p>
            <a:p>
              <a:pPr algn="ctr" eaLnBrk="0" hangingPunct="0"/>
              <a:r>
                <a:rPr lang="zh-CN" altLang="en-US" sz="2000" b="1" dirty="0">
                  <a:solidFill>
                    <a:srgbClr val="000066"/>
                  </a:solidFill>
                  <a:latin typeface="微软雅黑" panose="020B0503020204020204" charset="-122"/>
                  <a:ea typeface="微软雅黑" panose="020B0503020204020204" charset="-122"/>
                </a:rPr>
                <a:t>有可能成为劳动灾害或事故的原因，以及不安全行为和不安全状态。</a:t>
              </a:r>
              <a:endParaRPr lang="zh-CN" altLang="en-US" sz="2000" b="1" dirty="0">
                <a:solidFill>
                  <a:srgbClr val="000066"/>
                </a:solidFill>
                <a:latin typeface="微软雅黑" panose="020B0503020204020204" charset="-122"/>
                <a:ea typeface="微软雅黑" panose="020B0503020204020204" charset="-122"/>
              </a:endParaRPr>
            </a:p>
          </p:txBody>
        </p:sp>
        <p:sp>
          <p:nvSpPr>
            <p:cNvPr id="11288" name="Rectangle 28"/>
            <p:cNvSpPr/>
            <p:nvPr/>
          </p:nvSpPr>
          <p:spPr>
            <a:xfrm>
              <a:off x="3582" y="2150"/>
              <a:ext cx="1560" cy="707"/>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algn="ctr"/>
              <a:r>
                <a:rPr lang="zh-CN" altLang="zh-CN" dirty="0">
                  <a:latin typeface="微软雅黑" panose="020B0503020204020204" charset="-122"/>
                  <a:ea typeface="微软雅黑" panose="020B0503020204020204" charset="-122"/>
                </a:rPr>
                <a:t>直接的</a:t>
              </a:r>
              <a:endParaRPr lang="zh-CN" altLang="zh-CN" dirty="0">
                <a:latin typeface="微软雅黑" panose="020B0503020204020204" charset="-122"/>
                <a:ea typeface="微软雅黑" panose="020B0503020204020204" charset="-122"/>
              </a:endParaRPr>
            </a:p>
          </p:txBody>
        </p:sp>
        <p:sp>
          <p:nvSpPr>
            <p:cNvPr id="11289" name="Text Box 29"/>
            <p:cNvSpPr txBox="1"/>
            <p:nvPr/>
          </p:nvSpPr>
          <p:spPr>
            <a:xfrm>
              <a:off x="6100" y="1545"/>
              <a:ext cx="1800" cy="725"/>
            </a:xfrm>
            <a:prstGeom prst="rect">
              <a:avLst/>
            </a:prstGeom>
            <a:noFill/>
            <a:ln w="9525">
              <a:noFill/>
            </a:ln>
          </p:spPr>
          <p:txBody>
            <a:bodyPr anchor="t" anchorCtr="0">
              <a:spAutoFit/>
            </a:bodyPr>
            <a:p>
              <a:pPr algn="ctr">
                <a:spcBef>
                  <a:spcPct val="50000"/>
                </a:spcBef>
              </a:pPr>
              <a:r>
                <a:rPr lang="zh-CN" altLang="zh-CN" sz="2400" b="1" dirty="0">
                  <a:latin typeface="微软雅黑" panose="020B0503020204020204" charset="-122"/>
                  <a:ea typeface="微软雅黑" panose="020B0503020204020204" charset="-122"/>
                </a:rPr>
                <a:t>成本</a:t>
              </a:r>
              <a:endParaRPr lang="zh-CN" altLang="zh-CN" sz="2400" b="1" dirty="0">
                <a:latin typeface="微软雅黑" panose="020B0503020204020204" charset="-122"/>
                <a:ea typeface="微软雅黑" panose="020B0503020204020204" charset="-122"/>
              </a:endParaRPr>
            </a:p>
          </p:txBody>
        </p:sp>
        <p:sp>
          <p:nvSpPr>
            <p:cNvPr id="11290" name="Text Box 30"/>
            <p:cNvSpPr txBox="1"/>
            <p:nvPr/>
          </p:nvSpPr>
          <p:spPr>
            <a:xfrm>
              <a:off x="5760" y="2225"/>
              <a:ext cx="2520" cy="1695"/>
            </a:xfrm>
            <a:prstGeom prst="rect">
              <a:avLst/>
            </a:prstGeom>
            <a:noFill/>
            <a:ln w="9525">
              <a:noFill/>
            </a:ln>
          </p:spPr>
          <p:txBody>
            <a:bodyPr anchor="t" anchorCtr="0">
              <a:spAutoFit/>
            </a:bodyPr>
            <a:p>
              <a:pPr algn="ctr">
                <a:spcBef>
                  <a:spcPct val="50000"/>
                </a:spcBef>
              </a:pPr>
              <a:r>
                <a:rPr lang="zh-CN" altLang="zh-CN" sz="1600" b="1" dirty="0">
                  <a:latin typeface="微软雅黑" panose="020B0503020204020204" charset="-122"/>
                  <a:ea typeface="微软雅黑" panose="020B0503020204020204" charset="-122"/>
                </a:rPr>
                <a:t>医疗费用</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护理费用</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赔偿费用</a:t>
              </a:r>
              <a:endParaRPr lang="zh-CN" altLang="zh-CN" sz="1600" b="1" dirty="0">
                <a:latin typeface="微软雅黑" panose="020B0503020204020204" charset="-122"/>
                <a:ea typeface="微软雅黑" panose="020B0503020204020204" charset="-122"/>
              </a:endParaRPr>
            </a:p>
          </p:txBody>
        </p:sp>
        <p:sp>
          <p:nvSpPr>
            <p:cNvPr id="11291" name="Oval 13"/>
            <p:cNvSpPr/>
            <p:nvPr/>
          </p:nvSpPr>
          <p:spPr>
            <a:xfrm>
              <a:off x="7320" y="480"/>
              <a:ext cx="4920" cy="1320"/>
            </a:xfrm>
            <a:prstGeom prst="ellipse">
              <a:avLst/>
            </a:prstGeom>
            <a:solidFill>
              <a:srgbClr val="FFFF00"/>
            </a:solidFill>
            <a:ln w="9525" cap="flat" cmpd="sng">
              <a:solidFill>
                <a:srgbClr val="FF0000"/>
              </a:solidFill>
              <a:prstDash val="solid"/>
              <a:round/>
              <a:headEnd type="none" w="med" len="med"/>
              <a:tailEnd type="none" w="med" len="med"/>
            </a:ln>
            <a:effectLst>
              <a:outerShdw dist="35921" dir="2699999" algn="ctr" rotWithShape="0">
                <a:schemeClr val="tx2"/>
              </a:outerShdw>
            </a:effectLst>
          </p:spPr>
          <p:txBody>
            <a:bodyPr wrap="none" anchor="ctr" anchorCtr="0"/>
            <a:p>
              <a:pPr algn="ctr"/>
              <a:r>
                <a:rPr lang="en-US" altLang="zh-CN" sz="1200" b="1" dirty="0">
                  <a:solidFill>
                    <a:srgbClr val="FF0000"/>
                  </a:solidFill>
                  <a:latin typeface="微软雅黑" panose="020B0503020204020204" charset="-122"/>
                  <a:ea typeface="微软雅黑" panose="020B0503020204020204" charset="-122"/>
                </a:rPr>
                <a:t>A accident is just the tip of the iceberg</a:t>
              </a:r>
              <a:r>
                <a:rPr lang="zh-CN" altLang="en-US" sz="1200" b="1" dirty="0">
                  <a:solidFill>
                    <a:srgbClr val="FF0000"/>
                  </a:solidFill>
                  <a:latin typeface="微软雅黑" panose="020B0503020204020204" charset="-122"/>
                  <a:ea typeface="微软雅黑" panose="020B0503020204020204" charset="-122"/>
                </a:rPr>
                <a:t>！</a:t>
              </a:r>
              <a:endParaRPr lang="zh-CN" altLang="en-US" sz="1200" b="1" dirty="0">
                <a:solidFill>
                  <a:srgbClr val="FF0000"/>
                </a:solidFill>
                <a:latin typeface="微软雅黑" panose="020B0503020204020204" charset="-122"/>
                <a:ea typeface="微软雅黑" panose="020B0503020204020204" charset="-122"/>
              </a:endParaRPr>
            </a:p>
            <a:p>
              <a:pPr algn="ctr"/>
              <a:r>
                <a:rPr lang="zh-CN" altLang="en-US" sz="1200" b="1" dirty="0">
                  <a:solidFill>
                    <a:srgbClr val="FF0000"/>
                  </a:solidFill>
                  <a:latin typeface="微软雅黑" panose="020B0503020204020204" charset="-122"/>
                  <a:ea typeface="微软雅黑" panose="020B0503020204020204" charset="-122"/>
                </a:rPr>
                <a:t>事故只是冰山的一个小尖</a:t>
              </a:r>
              <a:endParaRPr lang="zh-CN" altLang="en-US" sz="1200" b="1" dirty="0">
                <a:solidFill>
                  <a:srgbClr val="FF0000"/>
                </a:solidFill>
                <a:latin typeface="微软雅黑" panose="020B0503020204020204" charset="-122"/>
                <a:ea typeface="微软雅黑" panose="020B0503020204020204" charset="-122"/>
              </a:endParaRPr>
            </a:p>
          </p:txBody>
        </p:sp>
        <p:sp>
          <p:nvSpPr>
            <p:cNvPr id="11292" name="Rectangle 31"/>
            <p:cNvSpPr/>
            <p:nvPr/>
          </p:nvSpPr>
          <p:spPr>
            <a:xfrm>
              <a:off x="15000" y="2150"/>
              <a:ext cx="1560" cy="707"/>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algn="ctr"/>
              <a:r>
                <a:rPr lang="zh-CN" altLang="zh-CN" dirty="0">
                  <a:latin typeface="微软雅黑" panose="020B0503020204020204" charset="-122"/>
                  <a:ea typeface="微软雅黑" panose="020B0503020204020204" charset="-122"/>
                </a:rPr>
                <a:t>可见的</a:t>
              </a:r>
              <a:endParaRPr lang="zh-CN" altLang="zh-CN" dirty="0">
                <a:latin typeface="微软雅黑" panose="020B0503020204020204" charset="-122"/>
                <a:ea typeface="微软雅黑" panose="020B0503020204020204" charset="-122"/>
              </a:endParaRPr>
            </a:p>
          </p:txBody>
        </p:sp>
        <p:sp>
          <p:nvSpPr>
            <p:cNvPr id="11293" name="Text Box 32"/>
            <p:cNvSpPr txBox="1"/>
            <p:nvPr/>
          </p:nvSpPr>
          <p:spPr>
            <a:xfrm>
              <a:off x="11660" y="1545"/>
              <a:ext cx="2400" cy="725"/>
            </a:xfrm>
            <a:prstGeom prst="rect">
              <a:avLst/>
            </a:prstGeom>
            <a:noFill/>
            <a:ln w="9525">
              <a:noFill/>
            </a:ln>
          </p:spPr>
          <p:txBody>
            <a:bodyPr anchor="t" anchorCtr="0">
              <a:spAutoFit/>
            </a:bodyPr>
            <a:p>
              <a:pPr algn="ctr">
                <a:spcBef>
                  <a:spcPct val="50000"/>
                </a:spcBef>
              </a:pPr>
              <a:r>
                <a:rPr lang="zh-CN" altLang="zh-CN" sz="2400" b="1" dirty="0">
                  <a:latin typeface="微软雅黑" panose="020B0503020204020204" charset="-122"/>
                  <a:ea typeface="微软雅黑" panose="020B0503020204020204" charset="-122"/>
                </a:rPr>
                <a:t>事故</a:t>
              </a:r>
              <a:endParaRPr lang="zh-CN" altLang="zh-CN" sz="2400" b="1" dirty="0">
                <a:latin typeface="微软雅黑" panose="020B0503020204020204" charset="-122"/>
                <a:ea typeface="微软雅黑" panose="020B0503020204020204" charset="-122"/>
              </a:endParaRPr>
            </a:p>
          </p:txBody>
        </p:sp>
        <p:sp>
          <p:nvSpPr>
            <p:cNvPr id="11294" name="Text Box 33"/>
            <p:cNvSpPr txBox="1"/>
            <p:nvPr/>
          </p:nvSpPr>
          <p:spPr>
            <a:xfrm>
              <a:off x="10868" y="2225"/>
              <a:ext cx="3840" cy="1695"/>
            </a:xfrm>
            <a:prstGeom prst="rect">
              <a:avLst/>
            </a:prstGeom>
            <a:noFill/>
            <a:ln w="9525">
              <a:noFill/>
            </a:ln>
          </p:spPr>
          <p:txBody>
            <a:bodyPr anchor="t" anchorCtr="0">
              <a:spAutoFit/>
            </a:bodyPr>
            <a:p>
              <a:pPr algn="ctr">
                <a:spcBef>
                  <a:spcPct val="50000"/>
                </a:spcBef>
              </a:pPr>
              <a:r>
                <a:rPr lang="zh-CN" altLang="zh-CN" sz="1600" b="1" dirty="0">
                  <a:latin typeface="微软雅黑" panose="020B0503020204020204" charset="-122"/>
                  <a:ea typeface="微软雅黑" panose="020B0503020204020204" charset="-122"/>
                </a:rPr>
                <a:t>致命∕致残事故</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需要医疗期的工伤事故</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一般医疗事故等</a:t>
              </a:r>
              <a:endParaRPr lang="zh-CN" altLang="zh-CN" sz="1600" b="1" dirty="0">
                <a:latin typeface="微软雅黑" panose="020B0503020204020204" charset="-122"/>
                <a:ea typeface="微软雅黑" panose="020B0503020204020204" charset="-122"/>
              </a:endParaRPr>
            </a:p>
          </p:txBody>
        </p:sp>
        <p:sp>
          <p:nvSpPr>
            <p:cNvPr id="11295" name="Text Box 11"/>
            <p:cNvSpPr txBox="1"/>
            <p:nvPr/>
          </p:nvSpPr>
          <p:spPr>
            <a:xfrm>
              <a:off x="8368" y="5878"/>
              <a:ext cx="2672" cy="1452"/>
            </a:xfrm>
            <a:prstGeom prst="rect">
              <a:avLst/>
            </a:prstGeom>
            <a:noFill/>
            <a:ln w="9525">
              <a:noFill/>
            </a:ln>
          </p:spPr>
          <p:txBody>
            <a:bodyPr anchor="t" anchorCtr="0">
              <a:spAutoFit/>
            </a:bodyPr>
            <a:p>
              <a:pPr algn="ctr" eaLnBrk="0" hangingPunct="0"/>
              <a:r>
                <a:rPr lang="en-US" altLang="zh-CN" b="1" dirty="0">
                  <a:solidFill>
                    <a:srgbClr val="000066"/>
                  </a:solidFill>
                  <a:latin typeface="微软雅黑" panose="020B0503020204020204" charset="-122"/>
                  <a:ea typeface="微软雅黑" panose="020B0503020204020204" charset="-122"/>
                </a:rPr>
                <a:t>Hidden </a:t>
              </a:r>
              <a:endParaRPr lang="en-US" altLang="zh-CN" b="1" dirty="0">
                <a:solidFill>
                  <a:srgbClr val="000066"/>
                </a:solidFill>
                <a:latin typeface="微软雅黑" panose="020B0503020204020204" charset="-122"/>
                <a:ea typeface="微软雅黑" panose="020B0503020204020204" charset="-122"/>
              </a:endParaRPr>
            </a:p>
            <a:p>
              <a:pPr algn="ctr" eaLnBrk="0" hangingPunct="0"/>
              <a:r>
                <a:rPr lang="en-US" altLang="zh-CN" b="1" dirty="0">
                  <a:solidFill>
                    <a:srgbClr val="000066"/>
                  </a:solidFill>
                  <a:latin typeface="微软雅黑" panose="020B0503020204020204" charset="-122"/>
                  <a:ea typeface="微软雅黑" panose="020B0503020204020204" charset="-122"/>
                </a:rPr>
                <a:t>Defects</a:t>
              </a:r>
              <a:endParaRPr lang="en-US" altLang="zh-CN" b="1" dirty="0">
                <a:solidFill>
                  <a:srgbClr val="000066"/>
                </a:solidFill>
                <a:latin typeface="微软雅黑" panose="020B0503020204020204" charset="-122"/>
                <a:ea typeface="微软雅黑" panose="020B0503020204020204" charset="-122"/>
              </a:endParaRPr>
            </a:p>
            <a:p>
              <a:pPr algn="ctr" eaLnBrk="0" hangingPunct="0"/>
              <a:r>
                <a:rPr lang="zh-CN" altLang="en-US" b="1" dirty="0">
                  <a:solidFill>
                    <a:srgbClr val="000066"/>
                  </a:solidFill>
                  <a:latin typeface="微软雅黑" panose="020B0503020204020204" charset="-122"/>
                  <a:ea typeface="微软雅黑" panose="020B0503020204020204" charset="-122"/>
                </a:rPr>
                <a:t>潜在的问题</a:t>
              </a:r>
              <a:endParaRPr lang="zh-CN" altLang="en-US" dirty="0">
                <a:solidFill>
                  <a:srgbClr val="000066"/>
                </a:solidFill>
                <a:latin typeface="微软雅黑" panose="020B0503020204020204" charset="-122"/>
                <a:ea typeface="微软雅黑" panose="020B0503020204020204" charset="-122"/>
              </a:endParaRPr>
            </a:p>
          </p:txBody>
        </p:sp>
        <p:sp>
          <p:nvSpPr>
            <p:cNvPr id="11296" name="Rectangle 34"/>
            <p:cNvSpPr/>
            <p:nvPr/>
          </p:nvSpPr>
          <p:spPr>
            <a:xfrm>
              <a:off x="3720" y="8640"/>
              <a:ext cx="1560" cy="710"/>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algn="ctr"/>
              <a:r>
                <a:rPr lang="zh-CN" altLang="zh-CN" dirty="0">
                  <a:latin typeface="微软雅黑" panose="020B0503020204020204" charset="-122"/>
                  <a:ea typeface="微软雅黑" panose="020B0503020204020204" charset="-122"/>
                </a:rPr>
                <a:t>间接的</a:t>
              </a:r>
              <a:endParaRPr lang="zh-CN" altLang="zh-CN" dirty="0">
                <a:latin typeface="微软雅黑" panose="020B0503020204020204" charset="-122"/>
                <a:ea typeface="微软雅黑" panose="020B0503020204020204" charset="-122"/>
              </a:endParaRPr>
            </a:p>
          </p:txBody>
        </p:sp>
        <p:sp>
          <p:nvSpPr>
            <p:cNvPr id="11297" name="Text Box 35"/>
            <p:cNvSpPr txBox="1"/>
            <p:nvPr/>
          </p:nvSpPr>
          <p:spPr>
            <a:xfrm>
              <a:off x="4920" y="4560"/>
              <a:ext cx="3720" cy="4021"/>
            </a:xfrm>
            <a:prstGeom prst="rect">
              <a:avLst/>
            </a:prstGeom>
            <a:noFill/>
            <a:ln w="9525">
              <a:noFill/>
            </a:ln>
          </p:spPr>
          <p:txBody>
            <a:bodyPr anchor="t" anchorCtr="0">
              <a:spAutoFit/>
            </a:bodyPr>
            <a:p>
              <a:pPr algn="ctr">
                <a:spcBef>
                  <a:spcPct val="50000"/>
                </a:spcBef>
              </a:pPr>
              <a:r>
                <a:rPr lang="zh-CN" altLang="zh-CN" sz="1600" b="1" dirty="0">
                  <a:latin typeface="微软雅黑" panose="020B0503020204020204" charset="-122"/>
                  <a:ea typeface="微软雅黑" panose="020B0503020204020204" charset="-122"/>
                </a:rPr>
                <a:t>生产延误</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要有同仁代替工作</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要有人加班</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管理者时间</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设备损坏</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等等</a:t>
              </a:r>
              <a:endParaRPr lang="zh-CN" altLang="zh-CN" sz="1600" b="1" dirty="0">
                <a:latin typeface="微软雅黑" panose="020B0503020204020204" charset="-122"/>
                <a:ea typeface="微软雅黑" panose="020B0503020204020204" charset="-122"/>
              </a:endParaRPr>
            </a:p>
            <a:p>
              <a:pPr algn="ctr">
                <a:spcBef>
                  <a:spcPct val="50000"/>
                </a:spcBef>
              </a:pPr>
              <a:endParaRPr lang="zh-CN" altLang="zh-CN" sz="1600" b="1" dirty="0">
                <a:latin typeface="微软雅黑" panose="020B0503020204020204" charset="-122"/>
                <a:ea typeface="微软雅黑" panose="020B0503020204020204" charset="-122"/>
              </a:endParaRPr>
            </a:p>
          </p:txBody>
        </p:sp>
        <p:sp>
          <p:nvSpPr>
            <p:cNvPr id="11298" name="AutoShape 36"/>
            <p:cNvSpPr/>
            <p:nvPr/>
          </p:nvSpPr>
          <p:spPr>
            <a:xfrm>
              <a:off x="2400" y="4440"/>
              <a:ext cx="2880" cy="2880"/>
            </a:xfrm>
            <a:prstGeom prst="cloudCallout">
              <a:avLst>
                <a:gd name="adj1" fmla="val 89148"/>
                <a:gd name="adj2" fmla="val 56162"/>
              </a:avLst>
            </a:prstGeom>
            <a:solidFill>
              <a:srgbClr val="FFFFCC"/>
            </a:solidFill>
            <a:ln w="9525" cap="flat" cmpd="sng">
              <a:solidFill>
                <a:schemeClr val="tx1"/>
              </a:solidFill>
              <a:prstDash val="solid"/>
              <a:round/>
              <a:headEnd type="none" w="med" len="med"/>
              <a:tailEnd type="none" w="med" len="med"/>
            </a:ln>
          </p:spPr>
          <p:txBody>
            <a:bodyPr anchor="ctr" anchorCtr="0"/>
            <a:p>
              <a:pPr algn="ctr"/>
              <a:r>
                <a:rPr lang="zh-CN" altLang="zh-CN" sz="1600" b="1" dirty="0">
                  <a:latin typeface="微软雅黑" panose="020B0503020204020204" charset="-122"/>
                  <a:ea typeface="微软雅黑" panose="020B0503020204020204" charset="-122"/>
                </a:rPr>
                <a:t>间接的损失是直接损失</a:t>
              </a:r>
              <a:r>
                <a:rPr lang="en-US" altLang="zh-CN" sz="1600" b="1" dirty="0">
                  <a:latin typeface="微软雅黑" panose="020B0503020204020204" charset="-122"/>
                  <a:ea typeface="微软雅黑" panose="020B0503020204020204" charset="-122"/>
                </a:rPr>
                <a:t>3</a:t>
              </a:r>
              <a:r>
                <a:rPr lang="zh-CN" altLang="zh-CN" sz="1600" b="1" dirty="0">
                  <a:latin typeface="微软雅黑" panose="020B0503020204020204" charset="-122"/>
                  <a:ea typeface="微软雅黑" panose="020B0503020204020204" charset="-122"/>
                </a:rPr>
                <a:t>倍</a:t>
              </a:r>
              <a:endParaRPr lang="zh-CN" altLang="zh-CN" sz="1600" b="1" dirty="0">
                <a:latin typeface="微软雅黑" panose="020B0503020204020204" charset="-122"/>
                <a:ea typeface="微软雅黑" panose="020B0503020204020204" charset="-122"/>
              </a:endParaRPr>
            </a:p>
          </p:txBody>
        </p:sp>
        <p:sp>
          <p:nvSpPr>
            <p:cNvPr id="11299" name="Rectangle 37"/>
            <p:cNvSpPr/>
            <p:nvPr/>
          </p:nvSpPr>
          <p:spPr>
            <a:xfrm>
              <a:off x="15000" y="8652"/>
              <a:ext cx="1560" cy="707"/>
            </a:xfrm>
            <a:prstGeom prst="rect">
              <a:avLst/>
            </a:prstGeom>
            <a:solidFill>
              <a:srgbClr val="99CCFF"/>
            </a:solidFill>
            <a:ln w="9525" cap="flat" cmpd="sng">
              <a:solidFill>
                <a:schemeClr val="tx1"/>
              </a:solidFill>
              <a:prstDash val="solid"/>
              <a:miter/>
              <a:headEnd type="none" w="med" len="med"/>
              <a:tailEnd type="none" w="med" len="med"/>
            </a:ln>
          </p:spPr>
          <p:txBody>
            <a:bodyPr wrap="none" anchor="ctr" anchorCtr="0"/>
            <a:p>
              <a:pPr algn="ctr"/>
              <a:r>
                <a:rPr lang="zh-CN" altLang="zh-CN" dirty="0">
                  <a:latin typeface="微软雅黑" panose="020B0503020204020204" charset="-122"/>
                  <a:ea typeface="微软雅黑" panose="020B0503020204020204" charset="-122"/>
                </a:rPr>
                <a:t>不可见的</a:t>
              </a:r>
              <a:endParaRPr lang="zh-CN" altLang="zh-CN" dirty="0">
                <a:latin typeface="微软雅黑" panose="020B0503020204020204" charset="-122"/>
                <a:ea typeface="微软雅黑" panose="020B0503020204020204" charset="-122"/>
              </a:endParaRPr>
            </a:p>
          </p:txBody>
        </p:sp>
        <p:sp>
          <p:nvSpPr>
            <p:cNvPr id="11300" name="Text Box 38"/>
            <p:cNvSpPr txBox="1"/>
            <p:nvPr/>
          </p:nvSpPr>
          <p:spPr>
            <a:xfrm>
              <a:off x="10920" y="5060"/>
              <a:ext cx="4440" cy="1695"/>
            </a:xfrm>
            <a:prstGeom prst="rect">
              <a:avLst/>
            </a:prstGeom>
            <a:noFill/>
            <a:ln w="9525">
              <a:noFill/>
            </a:ln>
          </p:spPr>
          <p:txBody>
            <a:bodyPr anchor="t" anchorCtr="0">
              <a:spAutoFit/>
            </a:bodyPr>
            <a:p>
              <a:pPr algn="ctr">
                <a:spcBef>
                  <a:spcPct val="50000"/>
                </a:spcBef>
              </a:pPr>
              <a:r>
                <a:rPr lang="zh-CN" altLang="zh-CN" sz="1600" b="1" dirty="0">
                  <a:latin typeface="微软雅黑" panose="020B0503020204020204" charset="-122"/>
                  <a:ea typeface="微软雅黑" panose="020B0503020204020204" charset="-122"/>
                </a:rPr>
                <a:t>事故末遂的危行为</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虚惊事件</a:t>
              </a:r>
              <a:endParaRPr lang="zh-CN" altLang="zh-CN" sz="1600" b="1" dirty="0">
                <a:latin typeface="微软雅黑" panose="020B0503020204020204" charset="-122"/>
                <a:ea typeface="微软雅黑" panose="020B0503020204020204" charset="-122"/>
              </a:endParaRPr>
            </a:p>
            <a:p>
              <a:pPr algn="ctr">
                <a:spcBef>
                  <a:spcPct val="50000"/>
                </a:spcBef>
              </a:pPr>
              <a:r>
                <a:rPr lang="zh-CN" altLang="zh-CN" sz="1600" b="1" dirty="0">
                  <a:latin typeface="微软雅黑" panose="020B0503020204020204" charset="-122"/>
                  <a:ea typeface="微软雅黑" panose="020B0503020204020204" charset="-122"/>
                </a:rPr>
                <a:t>危险的状况</a:t>
              </a:r>
              <a:endParaRPr lang="zh-CN" altLang="zh-CN" sz="1600" b="1" dirty="0">
                <a:latin typeface="微软雅黑" panose="020B0503020204020204" charset="-122"/>
                <a:ea typeface="微软雅黑" panose="020B0503020204020204" charset="-122"/>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2289" name="组合 1"/>
          <p:cNvGrpSpPr/>
          <p:nvPr/>
        </p:nvGrpSpPr>
        <p:grpSpPr>
          <a:xfrm>
            <a:off x="2293938" y="471488"/>
            <a:ext cx="8126412" cy="5526087"/>
            <a:chOff x="3360" y="425"/>
            <a:chExt cx="12240" cy="9042"/>
          </a:xfrm>
        </p:grpSpPr>
        <p:sp>
          <p:nvSpPr>
            <p:cNvPr id="12290" name="Rectangle 2"/>
            <p:cNvSpPr/>
            <p:nvPr/>
          </p:nvSpPr>
          <p:spPr>
            <a:xfrm>
              <a:off x="3480" y="4440"/>
              <a:ext cx="11640" cy="2160"/>
            </a:xfrm>
            <a:prstGeom prst="rect">
              <a:avLst/>
            </a:prstGeom>
            <a:gradFill rotWithShape="1">
              <a:gsLst>
                <a:gs pos="0">
                  <a:srgbClr val="FFFFFF"/>
                </a:gs>
                <a:gs pos="100000">
                  <a:srgbClr val="FFFFCC"/>
                </a:gs>
              </a:gsLst>
              <a:lin ang="5400000" scaled="1"/>
              <a:tileRect/>
            </a:gradFill>
            <a:ln w="57150" cap="flat" cmpd="thinThick">
              <a:solidFill>
                <a:srgbClr val="B2B2B2"/>
              </a:solidFill>
              <a:prstDash val="solid"/>
              <a:miter/>
              <a:headEnd type="none" w="med" len="med"/>
              <a:tailEnd type="none" w="med" len="med"/>
            </a:ln>
          </p:spPr>
          <p:txBody>
            <a:bodyPr wrap="none" anchor="ctr" anchorCtr="0"/>
            <a:p>
              <a:endParaRPr lang="zh-CN" altLang="en-US" dirty="0">
                <a:latin typeface="微软雅黑" panose="020B0503020204020204" charset="-122"/>
                <a:ea typeface="微软雅黑" panose="020B0503020204020204" charset="-122"/>
              </a:endParaRPr>
            </a:p>
          </p:txBody>
        </p:sp>
        <p:sp>
          <p:nvSpPr>
            <p:cNvPr id="12291" name="Text Box 3"/>
            <p:cNvSpPr txBox="1"/>
            <p:nvPr/>
          </p:nvSpPr>
          <p:spPr>
            <a:xfrm>
              <a:off x="5760" y="4440"/>
              <a:ext cx="8160" cy="1962"/>
            </a:xfrm>
            <a:prstGeom prst="rect">
              <a:avLst/>
            </a:prstGeom>
            <a:noFill/>
            <a:ln w="9525">
              <a:noFill/>
            </a:ln>
            <a:effectLst>
              <a:outerShdw dist="35921" dir="2699999" algn="ctr" rotWithShape="0">
                <a:schemeClr val="bg1">
                  <a:alpha val="50000"/>
                </a:schemeClr>
              </a:outerShdw>
            </a:effectLst>
          </p:spPr>
          <p:txBody>
            <a:bodyPr anchor="t" anchorCtr="0">
              <a:spAutoFit/>
            </a:bodyPr>
            <a:p>
              <a:pPr>
                <a:spcBef>
                  <a:spcPct val="50000"/>
                </a:spcBef>
              </a:pPr>
              <a:r>
                <a:rPr lang="en-US" altLang="zh-CN" sz="7200" b="1" i="1" dirty="0">
                  <a:solidFill>
                    <a:srgbClr val="D60093"/>
                  </a:solidFill>
                  <a:latin typeface="微软雅黑" panose="020B0503020204020204" charset="-122"/>
                  <a:ea typeface="微软雅黑" panose="020B0503020204020204" charset="-122"/>
                </a:rPr>
                <a:t>100 -1= 0</a:t>
              </a:r>
              <a:endParaRPr lang="en-US" altLang="en-US" sz="7200" b="1" i="1" dirty="0">
                <a:solidFill>
                  <a:srgbClr val="D60093"/>
                </a:solidFill>
                <a:latin typeface="微软雅黑" panose="020B0503020204020204" charset="-122"/>
                <a:ea typeface="微软雅黑" panose="020B0503020204020204" charset="-122"/>
              </a:endParaRPr>
            </a:p>
          </p:txBody>
        </p:sp>
        <p:sp>
          <p:nvSpPr>
            <p:cNvPr id="12292" name="Rectangle 4"/>
            <p:cNvSpPr/>
            <p:nvPr/>
          </p:nvSpPr>
          <p:spPr>
            <a:xfrm>
              <a:off x="3360" y="1994"/>
              <a:ext cx="11880" cy="2059"/>
            </a:xfrm>
            <a:prstGeom prst="rect">
              <a:avLst/>
            </a:prstGeom>
            <a:noFill/>
            <a:ln w="9525">
              <a:noFill/>
            </a:ln>
          </p:spPr>
          <p:txBody>
            <a:bodyPr anchor="ctr" anchorCtr="0">
              <a:spAutoFit/>
            </a:bodyPr>
            <a:p>
              <a:pPr>
                <a:lnSpc>
                  <a:spcPct val="115000"/>
                </a:lnSpc>
              </a:pPr>
              <a:r>
                <a:rPr lang="en-US" altLang="zh-CN" sz="2200" b="1" dirty="0">
                  <a:latin typeface="微软雅黑" panose="020B0503020204020204" charset="-122"/>
                  <a:ea typeface="微软雅黑" panose="020B0503020204020204" charset="-122"/>
                </a:rPr>
                <a:t>    </a:t>
              </a:r>
              <a:r>
                <a:rPr lang="zh-CN" altLang="en-US" sz="2200" b="1" dirty="0">
                  <a:latin typeface="微软雅黑" panose="020B0503020204020204" charset="-122"/>
                  <a:ea typeface="微软雅黑" panose="020B0503020204020204" charset="-122"/>
                </a:rPr>
                <a:t>任何一件事情，如果客观存在着发生某种事故的可能性，不管这个可能性有多小，如果重复去做时，事故总会在某一时刻发生。  </a:t>
              </a:r>
              <a:endParaRPr lang="zh-CN" altLang="en-US" sz="2200" b="1" dirty="0">
                <a:latin typeface="微软雅黑" panose="020B0503020204020204" charset="-122"/>
                <a:ea typeface="微软雅黑" panose="020B0503020204020204" charset="-122"/>
              </a:endParaRPr>
            </a:p>
          </p:txBody>
        </p:sp>
        <p:sp>
          <p:nvSpPr>
            <p:cNvPr id="12293" name="Rectangle 5"/>
            <p:cNvSpPr/>
            <p:nvPr/>
          </p:nvSpPr>
          <p:spPr>
            <a:xfrm>
              <a:off x="3720" y="4560"/>
              <a:ext cx="1560" cy="1660"/>
            </a:xfrm>
            <a:prstGeom prst="rect">
              <a:avLst/>
            </a:prstGeom>
            <a:noFill/>
            <a:ln w="19050">
              <a:noFill/>
            </a:ln>
          </p:spPr>
          <p:txBody>
            <a:bodyPr anchor="t" anchorCtr="0">
              <a:spAutoFit/>
            </a:bodyPr>
            <a:p>
              <a:pPr algn="ctr">
                <a:lnSpc>
                  <a:spcPct val="125000"/>
                </a:lnSpc>
              </a:pPr>
              <a:r>
                <a:rPr lang="zh-CN" altLang="en-US" sz="2400" u="sng" dirty="0">
                  <a:solidFill>
                    <a:srgbClr val="009999"/>
                  </a:solidFill>
                  <a:latin typeface="微软雅黑" panose="020B0503020204020204" charset="-122"/>
                  <a:ea typeface="微软雅黑" panose="020B0503020204020204" charset="-122"/>
                </a:rPr>
                <a:t>墨菲定律</a:t>
              </a:r>
              <a:endParaRPr lang="zh-CN" altLang="en-US" sz="2400" u="sng" dirty="0">
                <a:solidFill>
                  <a:srgbClr val="009999"/>
                </a:solidFill>
                <a:latin typeface="微软雅黑" panose="020B0503020204020204" charset="-122"/>
                <a:ea typeface="微软雅黑" panose="020B0503020204020204" charset="-122"/>
              </a:endParaRPr>
            </a:p>
          </p:txBody>
        </p:sp>
        <p:sp>
          <p:nvSpPr>
            <p:cNvPr id="12294" name="Rectangle 6"/>
            <p:cNvSpPr/>
            <p:nvPr/>
          </p:nvSpPr>
          <p:spPr>
            <a:xfrm>
              <a:off x="3600" y="7143"/>
              <a:ext cx="12000" cy="2324"/>
            </a:xfrm>
            <a:prstGeom prst="rect">
              <a:avLst/>
            </a:prstGeom>
            <a:noFill/>
            <a:ln w="9525">
              <a:noFill/>
            </a:ln>
          </p:spPr>
          <p:txBody>
            <a:bodyPr anchor="ctr" anchorCtr="0">
              <a:spAutoFit/>
            </a:bodyPr>
            <a:p>
              <a:pPr>
                <a:lnSpc>
                  <a:spcPct val="120000"/>
                </a:lnSpc>
              </a:pPr>
              <a:r>
                <a:rPr lang="en-US" altLang="zh-CN" sz="2400" b="1" dirty="0">
                  <a:latin typeface="微软雅黑" panose="020B0503020204020204" charset="-122"/>
                  <a:ea typeface="微软雅黑" panose="020B0503020204020204" charset="-122"/>
                </a:rPr>
                <a:t>         </a:t>
              </a:r>
              <a:r>
                <a:rPr lang="zh-CN" altLang="en-US" sz="2400" b="1" dirty="0">
                  <a:latin typeface="微软雅黑" panose="020B0503020204020204" charset="-122"/>
                  <a:ea typeface="微软雅黑" panose="020B0503020204020204" charset="-122"/>
                </a:rPr>
                <a:t>在安全生产中，有些小的隐患和违章在一次或数十次过程中也许不能导致事故。但是总维持这样终究是会发生事故的。侥幸和麻痹是很多血淋淋的事故根源。</a:t>
              </a:r>
              <a:endParaRPr lang="zh-CN" altLang="en-US" sz="2400" b="1" dirty="0">
                <a:latin typeface="微软雅黑" panose="020B0503020204020204" charset="-122"/>
                <a:ea typeface="微软雅黑" panose="020B0503020204020204" charset="-122"/>
              </a:endParaRPr>
            </a:p>
          </p:txBody>
        </p:sp>
        <p:sp>
          <p:nvSpPr>
            <p:cNvPr id="12295" name="AutoShape 7"/>
            <p:cNvSpPr/>
            <p:nvPr/>
          </p:nvSpPr>
          <p:spPr>
            <a:xfrm>
              <a:off x="3720" y="7470"/>
              <a:ext cx="1320" cy="405"/>
            </a:xfrm>
            <a:prstGeom prst="rightArrow">
              <a:avLst>
                <a:gd name="adj1" fmla="val 50000"/>
                <a:gd name="adj2" fmla="val 81466"/>
              </a:avLst>
            </a:prstGeom>
            <a:gradFill rotWithShape="1">
              <a:gsLst>
                <a:gs pos="0">
                  <a:srgbClr val="FFFFFF"/>
                </a:gs>
                <a:gs pos="100000">
                  <a:srgbClr val="FF0000"/>
                </a:gs>
              </a:gsLst>
              <a:lin ang="0" scaled="1"/>
              <a:tileRect/>
            </a:gradFill>
            <a:ln w="19050">
              <a:noFill/>
            </a:ln>
          </p:spPr>
          <p:txBody>
            <a:bodyPr wrap="none" anchor="ctr" anchorCtr="0"/>
            <a:p>
              <a:endParaRPr lang="zh-CN" altLang="en-US" dirty="0">
                <a:latin typeface="微软雅黑" panose="020B0503020204020204" charset="-122"/>
                <a:ea typeface="微软雅黑" panose="020B0503020204020204" charset="-122"/>
              </a:endParaRPr>
            </a:p>
          </p:txBody>
        </p:sp>
        <p:sp>
          <p:nvSpPr>
            <p:cNvPr id="12296" name="AutoShape 8"/>
            <p:cNvSpPr/>
            <p:nvPr/>
          </p:nvSpPr>
          <p:spPr>
            <a:xfrm>
              <a:off x="5880" y="3720"/>
              <a:ext cx="360" cy="1080"/>
            </a:xfrm>
            <a:prstGeom prst="downArrow">
              <a:avLst>
                <a:gd name="adj1" fmla="val 50000"/>
                <a:gd name="adj2" fmla="val 75000"/>
              </a:avLst>
            </a:prstGeom>
            <a:gradFill rotWithShape="1">
              <a:gsLst>
                <a:gs pos="0">
                  <a:srgbClr val="FFFFFF"/>
                </a:gs>
                <a:gs pos="100000">
                  <a:srgbClr val="0000CC"/>
                </a:gs>
              </a:gsLst>
              <a:lin ang="5400000" scaled="1"/>
              <a:tileRect/>
            </a:gradFill>
            <a:ln w="19050">
              <a:noFill/>
            </a:ln>
          </p:spPr>
          <p:txBody>
            <a:bodyPr wrap="none" anchor="ctr" anchorCtr="0"/>
            <a:p>
              <a:endParaRPr lang="zh-CN" altLang="en-US" dirty="0">
                <a:latin typeface="微软雅黑" panose="020B0503020204020204" charset="-122"/>
                <a:ea typeface="微软雅黑" panose="020B0503020204020204" charset="-122"/>
              </a:endParaRPr>
            </a:p>
          </p:txBody>
        </p:sp>
        <p:sp>
          <p:nvSpPr>
            <p:cNvPr id="12297" name="Text Box 9"/>
            <p:cNvSpPr txBox="1"/>
            <p:nvPr/>
          </p:nvSpPr>
          <p:spPr>
            <a:xfrm>
              <a:off x="12720" y="5423"/>
              <a:ext cx="2040" cy="753"/>
            </a:xfrm>
            <a:prstGeom prst="rect">
              <a:avLst/>
            </a:prstGeom>
            <a:noFill/>
            <a:ln w="19050">
              <a:noFill/>
            </a:ln>
          </p:spPr>
          <p:txBody>
            <a:bodyPr anchor="t" anchorCtr="0">
              <a:spAutoFit/>
            </a:bodyPr>
            <a:p>
              <a:pPr algn="ctr">
                <a:spcBef>
                  <a:spcPct val="50000"/>
                </a:spcBef>
              </a:pPr>
              <a:r>
                <a:rPr lang="zh-CN" altLang="en-US" sz="2400" b="1" dirty="0">
                  <a:solidFill>
                    <a:schemeClr val="accent2"/>
                  </a:solidFill>
                  <a:latin typeface="微软雅黑" panose="020B0503020204020204" charset="-122"/>
                  <a:ea typeface="微软雅黑" panose="020B0503020204020204" charset="-122"/>
                </a:rPr>
                <a:t>的关系</a:t>
              </a:r>
              <a:endParaRPr lang="zh-CN" altLang="en-US" sz="2400" b="1" dirty="0">
                <a:solidFill>
                  <a:schemeClr val="accent2"/>
                </a:solidFill>
                <a:latin typeface="微软雅黑" panose="020B0503020204020204" charset="-122"/>
                <a:ea typeface="微软雅黑" panose="020B0503020204020204" charset="-122"/>
              </a:endParaRPr>
            </a:p>
          </p:txBody>
        </p:sp>
        <p:sp>
          <p:nvSpPr>
            <p:cNvPr id="12298" name="Text Box 10"/>
            <p:cNvSpPr txBox="1"/>
            <p:nvPr/>
          </p:nvSpPr>
          <p:spPr>
            <a:xfrm>
              <a:off x="5700" y="425"/>
              <a:ext cx="6600" cy="854"/>
            </a:xfrm>
            <a:prstGeom prst="rect">
              <a:avLst/>
            </a:prstGeom>
            <a:noFill/>
            <a:ln w="19050">
              <a:noFill/>
            </a:ln>
          </p:spPr>
          <p:txBody>
            <a:bodyPr anchor="t" anchorCtr="0">
              <a:spAutoFit/>
            </a:bodyPr>
            <a:p>
              <a:pPr algn="ctr">
                <a:spcBef>
                  <a:spcPct val="50000"/>
                </a:spcBef>
              </a:pPr>
              <a:r>
                <a:rPr lang="zh-CN" altLang="en-US" sz="2800" b="1" dirty="0">
                  <a:solidFill>
                    <a:srgbClr val="CC0000"/>
                  </a:solidFill>
                  <a:latin typeface="微软雅黑" panose="020B0503020204020204" charset="-122"/>
                  <a:ea typeface="微软雅黑" panose="020B0503020204020204" charset="-122"/>
                </a:rPr>
                <a:t>海因里希法则引伸</a:t>
              </a:r>
              <a:r>
                <a:rPr lang="en-US" altLang="zh-CN" sz="2800" b="1" dirty="0">
                  <a:solidFill>
                    <a:srgbClr val="CC0000"/>
                  </a:solidFill>
                  <a:latin typeface="微软雅黑" panose="020B0503020204020204" charset="-122"/>
                  <a:ea typeface="微软雅黑" panose="020B0503020204020204" charset="-122"/>
                </a:rPr>
                <a:t>……</a:t>
              </a:r>
              <a:endParaRPr lang="en-US" altLang="zh-CN" sz="2800" b="1" dirty="0">
                <a:solidFill>
                  <a:srgbClr val="CC0000"/>
                </a:solidFill>
                <a:latin typeface="微软雅黑" panose="020B0503020204020204" charset="-122"/>
                <a:ea typeface="微软雅黑" panose="020B0503020204020204" charset="-122"/>
              </a:endParaRPr>
            </a:p>
          </p:txBody>
        </p:sp>
      </p:gr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3.xml><?xml version="1.0" encoding="utf-8"?>
<p:tagLst xmlns:p="http://schemas.openxmlformats.org/presentationml/2006/main">
  <p:tag name="KSO_WM_SPECIAL_SOURCE" val="bdnull"/>
</p:tagLst>
</file>

<file path=ppt/tags/tag14.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5.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6.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7.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18.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19.xml><?xml version="1.0" encoding="utf-8"?>
<p:tagLst xmlns:p="http://schemas.openxmlformats.org/presentationml/2006/main">
  <p:tag name="commondata" val="eyJoZGlkIjoiZTVlNmE2ZmI1ZjYwNzY0MzcxMzc3ZmQ0YThkN2JhMWYifQ=="/>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ags/tag9.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微软雅黑"/>
        <a:ea typeface="微软雅黑"/>
        <a:cs typeface=""/>
      </a:majorFont>
      <a:minorFont>
        <a:latin typeface="微软雅黑"/>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ajorFont>
      <a:minorFont>
        <a:latin typeface="微软雅黑"/>
        <a:ea typeface=""/>
        <a:cs typeface=""/>
        <a:font script="Jpan" typeface="ＭＳ Ｐゴシック"/>
        <a:font script="Hang" typeface="맑은 고딕"/>
        <a:font script="Hans" typeface="微软雅黑"/>
        <a:font script="Hant" typeface="新細明體"/>
        <a:font script="Arab" typeface="微软雅黑"/>
        <a:font script="Hebr" typeface="微软雅黑"/>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微软雅黑"/>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4112</Words>
  <Application>WPS 演示</Application>
  <PresentationFormat/>
  <Paragraphs>673</Paragraphs>
  <Slides>33</Slides>
  <Notes>2</Notes>
  <HiddenSlides>2</HiddenSlides>
  <MMClips>0</MMClips>
  <ScaleCrop>false</ScaleCrop>
  <HeadingPairs>
    <vt:vector size="8" baseType="variant">
      <vt:variant>
        <vt:lpstr>已用的字体</vt:lpstr>
      </vt:variant>
      <vt:variant>
        <vt:i4>33</vt:i4>
      </vt:variant>
      <vt:variant>
        <vt:lpstr>主题</vt:lpstr>
      </vt:variant>
      <vt:variant>
        <vt:i4>1</vt:i4>
      </vt:variant>
      <vt:variant>
        <vt:lpstr>嵌入 OLE 服务器</vt:lpstr>
      </vt:variant>
      <vt:variant>
        <vt:i4>9</vt:i4>
      </vt:variant>
      <vt:variant>
        <vt:lpstr>幻灯片标题</vt:lpstr>
      </vt:variant>
      <vt:variant>
        <vt:i4>33</vt:i4>
      </vt:variant>
    </vt:vector>
  </HeadingPairs>
  <TitlesOfParts>
    <vt:vector size="76" baseType="lpstr">
      <vt:lpstr>Arial</vt:lpstr>
      <vt:lpstr>宋体</vt:lpstr>
      <vt:lpstr>Wingdings</vt:lpstr>
      <vt:lpstr>黑体</vt:lpstr>
      <vt:lpstr>新宋体</vt:lpstr>
      <vt:lpstr>隶书</vt:lpstr>
      <vt:lpstr>微软雅黑</vt:lpstr>
      <vt:lpstr>华文中宋</vt:lpstr>
      <vt:lpstr>Lucida Console</vt:lpstr>
      <vt:lpstr>楷体_GB2312</vt:lpstr>
      <vt:lpstr>仿宋_GB2312</vt:lpstr>
      <vt:lpstr>仿宋</vt:lpstr>
      <vt:lpstr>华文新魏</vt:lpstr>
      <vt:lpstr>华文楷体</vt:lpstr>
      <vt:lpstr>Times</vt:lpstr>
      <vt:lpstr>Times New Roman</vt:lpstr>
      <vt:lpstr>Tahoma</vt:lpstr>
      <vt:lpstr>华文琥珀</vt:lpstr>
      <vt:lpstr>MS PGothic</vt:lpstr>
      <vt:lpstr>HGPｺﾞｼｯｸE</vt:lpstr>
      <vt:lpstr>MS Mincho</vt:lpstr>
      <vt:lpstr>Verdana</vt:lpstr>
      <vt:lpstr>DFKai-SB</vt:lpstr>
      <vt:lpstr>文鼎粗行楷</vt:lpstr>
      <vt:lpstr>华文细黑</vt:lpstr>
      <vt:lpstr>Symbol</vt:lpstr>
      <vt:lpstr>華康楷書體W5</vt:lpstr>
      <vt:lpstr>华文行楷</vt:lpstr>
      <vt:lpstr>Calibri</vt:lpstr>
      <vt:lpstr>Arial Unicode MS</vt:lpstr>
      <vt:lpstr>汉仪旗黑-85S</vt:lpstr>
      <vt:lpstr>Arial Unicode MS</vt:lpstr>
      <vt:lpstr>楷体</vt:lpstr>
      <vt:lpstr>默认设计模板</vt:lpstr>
      <vt:lpstr>Excel.Sheet.8</vt:lpstr>
      <vt:lpstr>Excel.Sheet.8</vt:lpstr>
      <vt:lpstr>PowerPoint.Show.8</vt:lpstr>
      <vt:lpstr>Word.Document.8</vt:lpstr>
      <vt:lpstr>Word.Document.8</vt:lpstr>
      <vt:lpstr>Word.Document.8</vt:lpstr>
      <vt:lpstr>Word.Document.8</vt:lpstr>
      <vt:lpstr>Word.Document.8</vt:lpstr>
      <vt:lpstr>Excel.Sheet.8</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little fairy</cp:lastModifiedBy>
  <cp:revision>3</cp:revision>
  <dcterms:created xsi:type="dcterms:W3CDTF">2020-11-29T12:47:36Z</dcterms:created>
  <dcterms:modified xsi:type="dcterms:W3CDTF">2024-03-27T02:34:21Z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r8>1</vt:r8>
  </property>
  <property fmtid="{D5CDD505-2E9C-101B-9397-08002B2CF9AE}" pid="3" name="KSOProductBuildVer">
    <vt:lpwstr>2052-12.1.0.16417</vt:lpwstr>
  </property>
  <property fmtid="{D5CDD505-2E9C-101B-9397-08002B2CF9AE}" pid="4" name="ICV">
    <vt:lpwstr>9ECD0AFD8AA8486C99D557FD7392D962_13</vt:lpwstr>
  </property>
</Properties>
</file>