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64" r:id="rId4"/>
    <p:sldMasterId id="2147483667" r:id="rId5"/>
    <p:sldMasterId id="2147483670" r:id="rId6"/>
    <p:sldMasterId id="2147483673" r:id="rId7"/>
  </p:sldMasterIdLst>
  <p:notesMasterIdLst>
    <p:notesMasterId r:id="rId9"/>
  </p:notesMasterIdLst>
  <p:sldIdLst>
    <p:sldId id="424" r:id="rId8"/>
    <p:sldId id="486" r:id="rId10"/>
    <p:sldId id="400" r:id="rId11"/>
    <p:sldId id="387" r:id="rId12"/>
    <p:sldId id="450" r:id="rId13"/>
    <p:sldId id="451" r:id="rId14"/>
    <p:sldId id="452" r:id="rId15"/>
    <p:sldId id="468" r:id="rId16"/>
    <p:sldId id="454" r:id="rId17"/>
    <p:sldId id="469" r:id="rId18"/>
    <p:sldId id="470" r:id="rId19"/>
    <p:sldId id="458" r:id="rId20"/>
    <p:sldId id="456" r:id="rId21"/>
    <p:sldId id="459" r:id="rId22"/>
    <p:sldId id="471" r:id="rId23"/>
    <p:sldId id="472" r:id="rId24"/>
    <p:sldId id="462" r:id="rId25"/>
    <p:sldId id="473" r:id="rId26"/>
    <p:sldId id="464" r:id="rId27"/>
    <p:sldId id="466" r:id="rId28"/>
    <p:sldId id="474" r:id="rId29"/>
    <p:sldId id="467" r:id="rId30"/>
    <p:sldId id="475" r:id="rId31"/>
    <p:sldId id="477" r:id="rId32"/>
    <p:sldId id="488" r:id="rId33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0" clrIdx="0"/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C0C0C0"/>
    <a:srgbClr val="800000"/>
    <a:srgbClr val="0000FF"/>
    <a:srgbClr val="000099"/>
    <a:srgbClr val="CC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253" autoAdjust="0"/>
  </p:normalViewPr>
  <p:slideViewPr>
    <p:cSldViewPr snapToGrid="0" showGuides="1">
      <p:cViewPr varScale="1">
        <p:scale>
          <a:sx n="72" d="100"/>
          <a:sy n="72" d="100"/>
        </p:scale>
        <p:origin x="822" y="7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gs" Target="tags/tag22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23276-20ED-4C6A-A226-9D27DB0A17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709BE-4B53-43E1-A863-A27B364C2F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09BE-4B53-43E1-A863-A27B364C2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E205-FBE7-4B48-852B-C336F092241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978F-A1EE-4333-AB35-428CA5A6B7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E205-FBE7-4B48-852B-C336F09224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978F-A1EE-4333-AB35-428CA5A6B7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E205-FBE7-4B48-852B-C336F09224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978F-A1EE-4333-AB35-428CA5A6B7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E205-FBE7-4B48-852B-C336F09224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978F-A1EE-4333-AB35-428CA5A6B7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E205-FBE7-4B48-852B-C336F09224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978F-A1EE-4333-AB35-428CA5A6B7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E205-FBE7-4B48-852B-C336F09224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978F-A1EE-4333-AB35-428CA5A6B7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E205-FBE7-4B48-852B-C336F09224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978F-A1EE-4333-AB35-428CA5A6B7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E205-FBE7-4B48-852B-C336F09224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978F-A1EE-4333-AB35-428CA5A6B7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E205-FBE7-4B48-852B-C336F09224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978F-A1EE-4333-AB35-428CA5A6B7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E205-FBE7-4B48-852B-C336F09224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978F-A1EE-4333-AB35-428CA5A6B7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E205-FBE7-4B48-852B-C336F09224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978F-A1EE-4333-AB35-428CA5A6B7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E205-FBE7-4B48-852B-C336F09224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978F-A1EE-4333-AB35-428CA5A6B7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" y="0"/>
            <a:ext cx="12191677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8E205-FBE7-4B48-852B-C336F092241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5978F-A1EE-4333-AB35-428CA5A6B7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" y="-1"/>
            <a:ext cx="12191838" cy="6858091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8E205-FBE7-4B48-852B-C336F09224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3" y="6356356"/>
            <a:ext cx="2103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5978F-A1EE-4333-AB35-428CA5A6B70D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16.xml"/><Relationship Id="rId4" Type="http://schemas.openxmlformats.org/officeDocument/2006/relationships/image" Target="../media/image2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21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0.xml"/><Relationship Id="rId5" Type="http://schemas.openxmlformats.org/officeDocument/2006/relationships/image" Target="../media/image33.jpeg"/><Relationship Id="rId4" Type="http://schemas.openxmlformats.org/officeDocument/2006/relationships/tags" Target="../tags/tag19.xml"/><Relationship Id="rId3" Type="http://schemas.openxmlformats.org/officeDocument/2006/relationships/image" Target="../media/image32.jpe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ctrTitle" idx="4294967295"/>
          </p:nvPr>
        </p:nvSpPr>
        <p:spPr>
          <a:xfrm>
            <a:off x="2189180" y="3743864"/>
            <a:ext cx="7772400" cy="107379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American Typewriter"/>
              </a:rPr>
              <a:t>紧急救护</a:t>
            </a:r>
            <a:b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American Typewriter"/>
              </a:rPr>
            </a:b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American Typewriter"/>
              </a:rPr>
              <a:t>First Aid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  <a:cs typeface="American Typewriter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7597140" y="434009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7147140" y="558802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椭圆 1"/>
          <p:cNvSpPr/>
          <p:nvPr>
            <p:custDataLst>
              <p:tags r:id="rId3"/>
            </p:custDataLst>
          </p:nvPr>
        </p:nvSpPr>
        <p:spPr>
          <a:xfrm>
            <a:off x="8390255" y="558863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9633370" y="558802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695" y="1323833"/>
            <a:ext cx="7383439" cy="500872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spcBef>
                <a:spcPts val="12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特点：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）怀疑伤口的性质：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spcBef>
                <a:spcPts val="12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）如外伤，坠落，打击，腹部穿透伤，压伤或钝器伤；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spcBef>
                <a:spcPts val="12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）常见于骨盆骨折；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）检查：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spcBef>
                <a:spcPts val="12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）压痛，瘀伤；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spcBef>
                <a:spcPts val="12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）腹部僵硬，呕吐物中有血液，直肠出血；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）没有任何原因的晕厥。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 fontAlgn="ctr">
              <a:lnSpc>
                <a:spcPct val="120000"/>
              </a:lnSpc>
              <a:buNone/>
            </a:pPr>
            <a:endParaRPr lang="zh-CN" altLang="en-US" sz="5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081" y="614149"/>
            <a:ext cx="4039737" cy="68238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indent="0" fontAlgn="ctr">
              <a:lnSpc>
                <a:spcPct val="120000"/>
              </a:lnSpc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内出血的特点及处理方法：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823" y="518614"/>
            <a:ext cx="7137778" cy="566382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处理方法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）立即得到医疗救助；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）保持休息或安抚：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）保持安静，避免不需要的移动；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）不能给任何事物或饮料；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）控制任何外在流血；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）监测：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0000"/>
              </a:lnSpc>
              <a:spcBef>
                <a:spcPts val="12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）脉搏，呼气和颜色；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0000"/>
              </a:lnSpc>
              <a:spcBef>
                <a:spcPts val="12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）皮肤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湿冷；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0000"/>
              </a:lnSpc>
              <a:spcBef>
                <a:spcPts val="12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）抬高腿除非头部受伤；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）准备治疗休克。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包扎</a:t>
            </a:r>
            <a:endParaRPr lang="zh-CN" altLang="en-US" sz="3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9834349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dirty="0"/>
              <a:t>包扎伤口可以止血、保护伤口、防止污染、固定辅料，有利于伤口尽早愈合。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38" y="3343701"/>
            <a:ext cx="8112195" cy="23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830" y="300250"/>
            <a:ext cx="10208526" cy="499508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just" fontAlgn="ctr">
              <a:spcBef>
                <a:spcPts val="12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包扎要点：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ctr"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）包扎时，动作要轻巧、准确、包的严密牢固、松紧适宜；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ctr"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）包扎时一般必须使用绷带。 绷带通常分硬绷带和软绷带两大类；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ctr"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）应用绷带包扎，应注意如下几项使用原则：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 fontAlgn="ctr">
              <a:spcBef>
                <a:spcPts val="12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）必须先在创面覆盖消毒纱布，然后使用绷带；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 fontAlgn="ctr">
              <a:spcBef>
                <a:spcPts val="12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）包扎时应由伤口低处向上，通常是由左向右，从下到上进行缠绕；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 fontAlgn="ctr">
              <a:spcBef>
                <a:spcPts val="12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）包扎绷带不宜过紧，以免引起局部肿胀也不宜太松，以免滑脱；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 fontAlgn="ctr">
              <a:spcBef>
                <a:spcPts val="12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）为了保持肢体的功能位置，一般包扎手臂时要弯着绑，包扎腿部时，要直着绑。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93" y="4012443"/>
            <a:ext cx="4769124" cy="268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zh-CN" altLang="en-US" dirty="0"/>
              <a:t>骨折的判断（疼痛、肢体变形），一般骨折分为开放性骨折和封闭性骨折。</a:t>
            </a:r>
            <a:endParaRPr lang="en-US" altLang="zh-CN" dirty="0"/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zh-CN" altLang="en-US" dirty="0"/>
              <a:t>骨折固定注意事项：止血、包扎、固定并大体复位，固定包括上下两关节，在骨突出加棉垫防止皮肤压迫坏死。</a:t>
            </a:r>
            <a:endParaRPr lang="en-US" altLang="zh-CN" dirty="0"/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zh-CN" altLang="en-US" dirty="0"/>
              <a:t>固定材料：医用夹板，或别的临时用的固定材料。</a:t>
            </a:r>
            <a:endParaRPr lang="en-US" altLang="zh-CN" dirty="0"/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zh-CN" altLang="en-US" dirty="0"/>
              <a:t>临时固定方法。</a:t>
            </a:r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固定</a:t>
            </a:r>
            <a:endParaRPr lang="zh-CN" altLang="en-US" sz="3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206" y="559557"/>
            <a:ext cx="3220872" cy="95534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just" fontAlgn="ctr">
              <a:lnSpc>
                <a:spcPct val="12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骨折的分类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3707" y="1337482"/>
            <a:ext cx="8134065" cy="166502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just" fontAlgn="ctr">
              <a:spcBef>
                <a:spcPts val="12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）开放型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开放性伤口骨折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 fontAlgn="ctr">
              <a:spcBef>
                <a:spcPts val="12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）关闭型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：在皮肤表面无伤口和创伤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 fontAlgn="ctr">
              <a:spcBef>
                <a:spcPts val="12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）复杂性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：涉及到其他结构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457200" indent="-457200" algn="just" fontAlgn="ctr">
              <a:lnSpc>
                <a:spcPct val="120000"/>
              </a:lnSpc>
              <a:buFont typeface="+mj-lt"/>
              <a:buAutoNum type="arabicPeriod"/>
            </a:pP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2374710" y="2754461"/>
            <a:ext cx="6756803" cy="365414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5"/>
          <p:cNvSpPr txBox="1"/>
          <p:nvPr/>
        </p:nvSpPr>
        <p:spPr>
          <a:xfrm>
            <a:off x="2499530" y="3158681"/>
            <a:ext cx="1581150" cy="301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>
              <a:lnSpc>
                <a:spcPts val="2495"/>
              </a:lnSpc>
              <a:spcBef>
                <a:spcPts val="775"/>
              </a:spcBef>
            </a:pPr>
            <a:r>
              <a:rPr sz="20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闭合型</a:t>
            </a:r>
            <a:endParaRPr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4323257" y="3140408"/>
            <a:ext cx="2929890" cy="301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3130">
              <a:lnSpc>
                <a:spcPts val="2495"/>
              </a:lnSpc>
              <a:spcBef>
                <a:spcPts val="365"/>
              </a:spcBef>
            </a:pPr>
            <a:r>
              <a:rPr sz="20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复杂型</a:t>
            </a:r>
            <a:endParaRPr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53147" y="3053298"/>
            <a:ext cx="1705970" cy="393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algn="ctr">
              <a:lnSpc>
                <a:spcPts val="2495"/>
              </a:lnSpc>
              <a:spcBef>
                <a:spcPts val="775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开放型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716" y="409432"/>
            <a:ext cx="11109278" cy="27159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just" fontAlgn="ctr">
              <a:spcBef>
                <a:spcPts val="12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固定：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ctr">
              <a:spcBef>
                <a:spcPts val="12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）小夹板固定：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可用木板、竹片或杉树皮等，削成长宽合度的小夹板。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ctr">
              <a:spcBef>
                <a:spcPts val="12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）石膏绷带固定：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有无水硫酸钙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熟石膏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的细粉末，均匀撒在特制的稀纱布绷带上做成。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ctr">
              <a:spcBef>
                <a:spcPts val="12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）外展架固定：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用铅丝夹板、铅板或木板制成的外展架，再用石膏绷带包于病人胸廓侧方后，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ctr"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可将肩、肘、腕关节固定于功能位。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74537" y="3148110"/>
            <a:ext cx="9224227" cy="3075351"/>
            <a:chOff x="1160058" y="3148110"/>
            <a:chExt cx="9224227" cy="307535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058" y="3148110"/>
              <a:ext cx="4599297" cy="3075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264" y="3148110"/>
              <a:ext cx="4079021" cy="3075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搬运和输送</a:t>
            </a:r>
            <a:endParaRPr lang="zh-CN" altLang="en-US" sz="3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dirty="0"/>
              <a:t>需要根据外伤病人的伤情，妥善搬运和输送。脊柱骨折的病人，在搬运时要特别注意，一定要使脊柱保持在伸直的姿势，绝对不能使颈部和驱赶前屈旋转，绝对禁止一个人抬肩、一个人抬脚的方法，以避免断端骨刺刺伤脊髓，而造成更大的伤害。</a:t>
            </a:r>
            <a:endParaRPr lang="en-US" altLang="zh-CN" dirty="0"/>
          </a:p>
          <a:p>
            <a:pPr marL="0" indent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dirty="0"/>
              <a:t>并不是所有受伤的人员都需要搬运。若自己可以走动，在确保保护好自身伤处的前提下，自己走动。若不能走动才考虑搬运。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714" y="204715"/>
            <a:ext cx="11778019" cy="6005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just" fontAlgn="ctr">
              <a:spcBef>
                <a:spcPts val="12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急救搬运方法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ctr">
              <a:spcBef>
                <a:spcPts val="12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）单人抱持法：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一手抱住伤者的背部，另一手托住伤者大腿窝，然后将伤者抱起，伤者的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ctr"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一侧臂挂在急救者的肩上。适用于伤势轻、神志清醒但较软弱的伤者。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ctr">
              <a:spcBef>
                <a:spcPts val="12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）托椅式抱持法：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两个人的一只手互相握住对方的前臂，另一手互搭在对方的肩上，伤者坐在急救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ctr"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者互握的手上，背部支持于急救者的另一臂上，伤者两手分别搭于两名急救者的肩上。适用于神志清醒、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ctr"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足部损伤而行走困难的伤者。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ctr">
              <a:spcBef>
                <a:spcPts val="12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）卧式三人搬运法：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三名急救者同站于伤者的一侧，第一个人以外侧的肘关节支持伤者的头颈部，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ctr"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另一肘置于伤者的肩胛下部，第二人用双手自腰至臀托抱伤者，第三人托抱伤者的大腿下部及小腿上部。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ctr"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搬运的过程中切记三人行走要协调一致。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68979" y="4517912"/>
            <a:ext cx="6629617" cy="1973448"/>
            <a:chOff x="491315" y="4671300"/>
            <a:chExt cx="6629617" cy="197344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68"/>
            <a:stretch>
              <a:fillRect/>
            </a:stretch>
          </p:blipFill>
          <p:spPr bwMode="auto">
            <a:xfrm>
              <a:off x="491315" y="4673834"/>
              <a:ext cx="1637734" cy="1970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333" y="4673833"/>
              <a:ext cx="1544756" cy="197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278" y="4671300"/>
              <a:ext cx="2708654" cy="1973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、心肺复苏术（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CPR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9834349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CN" altLang="en-US" b="1" dirty="0"/>
              <a:t>定义：</a:t>
            </a:r>
            <a:endParaRPr lang="en-US" altLang="zh-CN" b="1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（</a:t>
            </a:r>
            <a:r>
              <a:rPr lang="en-US" altLang="zh-CN" sz="2000" dirty="0"/>
              <a:t>1</a:t>
            </a:r>
            <a:r>
              <a:rPr lang="zh-CN" altLang="en-US" sz="2000" dirty="0"/>
              <a:t>）当呼吸终止及心跳停顿时，合并使用人工呼吸及心外按压来进行急救的一种技术。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）最新的按压与人工呼吸的比例为：</a:t>
            </a:r>
            <a:r>
              <a:rPr lang="en-US" altLang="zh-CN" sz="2000" dirty="0"/>
              <a:t>30:2</a:t>
            </a:r>
            <a:r>
              <a:rPr lang="zh-CN" altLang="en-US" sz="2000" dirty="0"/>
              <a:t>（单人）。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（</a:t>
            </a:r>
            <a:r>
              <a:rPr lang="en-US" altLang="zh-CN" sz="2000" dirty="0"/>
              <a:t>3</a:t>
            </a:r>
            <a:r>
              <a:rPr lang="zh-CN" altLang="en-US" sz="2000" dirty="0"/>
              <a:t>）心肺复苏 </a:t>
            </a:r>
            <a:r>
              <a:rPr lang="en-US" altLang="zh-CN" sz="2000" dirty="0"/>
              <a:t>= (</a:t>
            </a:r>
            <a:r>
              <a:rPr lang="zh-CN" altLang="en-US" sz="2000" dirty="0"/>
              <a:t>清理呼吸道</a:t>
            </a:r>
            <a:r>
              <a:rPr lang="en-US" altLang="zh-CN" sz="2000" dirty="0"/>
              <a:t>) + </a:t>
            </a:r>
            <a:r>
              <a:rPr lang="zh-CN" altLang="en-US" sz="2000" dirty="0"/>
              <a:t>人工呼吸 </a:t>
            </a:r>
            <a:r>
              <a:rPr lang="en-US" altLang="zh-CN" sz="2000" dirty="0"/>
              <a:t>+ </a:t>
            </a:r>
            <a:r>
              <a:rPr lang="zh-CN" altLang="en-US" sz="2000" dirty="0"/>
              <a:t>胸外按压 </a:t>
            </a:r>
            <a:r>
              <a:rPr lang="en-US" altLang="zh-CN" sz="2000" dirty="0"/>
              <a:t>+ </a:t>
            </a:r>
            <a:r>
              <a:rPr lang="zh-CN" altLang="en-US" sz="2000" dirty="0"/>
              <a:t>后续的专业用药。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（</a:t>
            </a:r>
            <a:r>
              <a:rPr lang="en-US" altLang="zh-CN" sz="2000" dirty="0"/>
              <a:t>4</a:t>
            </a:r>
            <a:r>
              <a:rPr lang="zh-CN" altLang="en-US" sz="2000" dirty="0"/>
              <a:t>）</a:t>
            </a:r>
            <a:r>
              <a:rPr lang="en-US" altLang="zh-CN" sz="2000" dirty="0"/>
              <a:t>CAB</a:t>
            </a:r>
            <a:r>
              <a:rPr lang="zh-CN" altLang="en-US" sz="2000" dirty="0"/>
              <a:t>：</a:t>
            </a:r>
            <a:r>
              <a:rPr lang="en-US" altLang="zh-CN" sz="2000" dirty="0"/>
              <a:t>Compressions</a:t>
            </a:r>
            <a:r>
              <a:rPr lang="zh-CN" altLang="en-US" sz="2000" dirty="0"/>
              <a:t>（按压）、</a:t>
            </a:r>
            <a:r>
              <a:rPr lang="en-US" altLang="zh-CN" sz="2000" dirty="0"/>
              <a:t>Airway</a:t>
            </a:r>
            <a:r>
              <a:rPr lang="zh-CN" altLang="en-US" sz="2000" dirty="0"/>
              <a:t>（打开气道）、</a:t>
            </a:r>
            <a:r>
              <a:rPr lang="en-US" altLang="zh-CN" sz="2000" dirty="0"/>
              <a:t>Breathing</a:t>
            </a:r>
            <a:r>
              <a:rPr lang="zh-CN" altLang="en-US" sz="2000" dirty="0"/>
              <a:t>（人工呼吸）。</a:t>
            </a:r>
            <a:endParaRPr lang="zh-CN" altLang="en-US" sz="2000" dirty="0"/>
          </a:p>
        </p:txBody>
      </p:sp>
      <p:pic>
        <p:nvPicPr>
          <p:cNvPr id="1026" name="Picture 2" descr="D:\Users\USER\Desktop\roYBAFOWVa6ABMOSAAA0wQbqbLc91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93" y="4276858"/>
            <a:ext cx="2889155" cy="219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4833" y="598444"/>
            <a:ext cx="11297504" cy="395990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zh-CN" altLang="en-US" b="1" dirty="0"/>
              <a:t>操作步骤：</a:t>
            </a:r>
            <a:endParaRPr lang="en-US" altLang="zh-CN" b="1" dirty="0"/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（</a:t>
            </a:r>
            <a:r>
              <a:rPr lang="en-US" altLang="zh-CN" sz="2000" dirty="0"/>
              <a:t>1</a:t>
            </a:r>
            <a:r>
              <a:rPr lang="zh-CN" altLang="en-US" sz="2000" dirty="0"/>
              <a:t>）</a:t>
            </a:r>
            <a:r>
              <a:rPr lang="zh-CN" altLang="en-US" sz="2000" b="1" dirty="0"/>
              <a:t>判断意识</a:t>
            </a:r>
            <a:r>
              <a:rPr lang="zh-CN" altLang="en-US" sz="2000" dirty="0"/>
              <a:t>：用双手轻拍病人，问：“喂，你怎么了？”。若无反应，则立呼救并拨打</a:t>
            </a:r>
            <a:r>
              <a:rPr lang="en-US" altLang="zh-CN" sz="2000" dirty="0"/>
              <a:t>120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</a:t>
            </a:r>
            <a:r>
              <a:rPr lang="zh-CN" altLang="en-US" sz="2000" b="1" dirty="0"/>
              <a:t>检查呼吸和心跳</a:t>
            </a:r>
            <a:r>
              <a:rPr lang="zh-CN" altLang="en-US" sz="2000" dirty="0"/>
              <a:t>：手指放在颈动脉上 确认是否有脉搏跳动，脸颊靠近鼻孔，确认是否有微风</a:t>
            </a:r>
            <a:endParaRPr lang="en-US" altLang="zh-CN" sz="2000" dirty="0"/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拂面感觉。</a:t>
            </a:r>
            <a:endParaRPr lang="en-US" altLang="zh-CN" sz="2000" dirty="0"/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（</a:t>
            </a:r>
            <a:r>
              <a:rPr lang="en-US" altLang="zh-CN" sz="2000" dirty="0"/>
              <a:t>3</a:t>
            </a:r>
            <a:r>
              <a:rPr lang="zh-CN" altLang="en-US" sz="2000" dirty="0"/>
              <a:t>）</a:t>
            </a:r>
            <a:r>
              <a:rPr lang="zh-CN" altLang="en-US" sz="2000" b="1" dirty="0"/>
              <a:t>胸外按压</a:t>
            </a:r>
            <a:r>
              <a:rPr lang="zh-CN" altLang="en-US" sz="2000" dirty="0"/>
              <a:t>：对病人进行胸外按压，按压的相关事项如下：</a:t>
            </a:r>
            <a:endParaRPr lang="en-US" altLang="zh-CN" sz="2000" dirty="0"/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sz="2000" dirty="0"/>
              <a:t>    </a:t>
            </a:r>
            <a:endParaRPr lang="en-US" altLang="zh-CN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77" y="3146895"/>
            <a:ext cx="6358859" cy="317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5552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b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endParaRPr kumimoji="0" lang="zh-CN" altLang="zh-CN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</a:t>
            </a:r>
            <a:endParaRPr kumimoji="0" lang="zh-CN" altLang="zh-CN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235623" y="277721"/>
            <a:ext cx="6490647" cy="519979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sz="2000" dirty="0"/>
              <a:t>    - </a:t>
            </a:r>
            <a:r>
              <a:rPr lang="zh-CN" altLang="en-US" sz="2000" dirty="0"/>
              <a:t>按压的位置：两肋骨交叉点向上两手指（食指与中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指）宽度与中间肋骨交叉点。或两乳头连线与中间肋骨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交叉点；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sz="2000" dirty="0"/>
              <a:t>    - </a:t>
            </a:r>
            <a:r>
              <a:rPr lang="zh-CN" altLang="en-US" sz="2000" dirty="0"/>
              <a:t>按压方法：双掌叠加，手指不触及胸部，下面手掌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手指向上，上面手掌手指勾住下面手指。用掌跟按住按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压点；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sz="2000" dirty="0"/>
              <a:t>    - </a:t>
            </a:r>
            <a:r>
              <a:rPr lang="zh-CN" altLang="en-US" sz="2000" dirty="0"/>
              <a:t>按压频率：</a:t>
            </a:r>
            <a:r>
              <a:rPr lang="en-US" altLang="zh-CN" sz="2000" dirty="0"/>
              <a:t>100</a:t>
            </a:r>
            <a:r>
              <a:rPr lang="zh-CN" altLang="en-US" sz="2000" dirty="0"/>
              <a:t>次</a:t>
            </a:r>
            <a:r>
              <a:rPr lang="en-US" altLang="zh-CN" sz="2000" dirty="0"/>
              <a:t>/min</a:t>
            </a:r>
            <a:r>
              <a:rPr lang="zh-CN" altLang="en-US" sz="2000" dirty="0"/>
              <a:t>，按压与呼吸比例为</a:t>
            </a:r>
            <a:r>
              <a:rPr lang="en-US" altLang="zh-CN" sz="2000" dirty="0"/>
              <a:t>30:2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sz="2000" dirty="0"/>
              <a:t>    - </a:t>
            </a:r>
            <a:r>
              <a:rPr lang="zh-CN" altLang="en-US" sz="2000" dirty="0"/>
              <a:t>按压幅度：</a:t>
            </a:r>
            <a:r>
              <a:rPr lang="en-US" altLang="zh-CN" sz="2000" dirty="0"/>
              <a:t>4-5</a:t>
            </a:r>
            <a:r>
              <a:rPr lang="zh-CN" altLang="en-US" sz="2000" dirty="0"/>
              <a:t>厘米；</a:t>
            </a:r>
            <a:endParaRPr lang="en-US" altLang="zh-CN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1" y="3815259"/>
            <a:ext cx="27241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194" y="3815258"/>
            <a:ext cx="29432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13"/>
          <p:cNvSpPr/>
          <p:nvPr/>
        </p:nvSpPr>
        <p:spPr>
          <a:xfrm>
            <a:off x="6821805" y="1132765"/>
            <a:ext cx="2281074" cy="2060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8"/>
          <p:cNvSpPr/>
          <p:nvPr/>
        </p:nvSpPr>
        <p:spPr>
          <a:xfrm>
            <a:off x="9102879" y="1132765"/>
            <a:ext cx="2156524" cy="2006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24" y="3908909"/>
            <a:ext cx="3474630" cy="267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3678" y="221130"/>
            <a:ext cx="11103590" cy="33300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（</a:t>
            </a:r>
            <a:r>
              <a:rPr lang="en-US" altLang="zh-CN" sz="2000" dirty="0"/>
              <a:t>4</a:t>
            </a:r>
            <a:r>
              <a:rPr lang="zh-CN" altLang="en-US" sz="2000" dirty="0"/>
              <a:t>）</a:t>
            </a:r>
            <a:r>
              <a:rPr lang="zh-CN" altLang="en-US" sz="2000" b="1" dirty="0"/>
              <a:t>打开气道</a:t>
            </a:r>
            <a:r>
              <a:rPr lang="zh-CN" altLang="en-US" sz="2000" dirty="0"/>
              <a:t>：采用仰头抬颏法、推举下颌法。取出患者口内异物、呕吐物、假牙等。（具</a:t>
            </a:r>
            <a:endParaRPr lang="en-US" altLang="zh-CN" sz="2000" dirty="0"/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体做法为：用一只手掌放在病人额头上，另一只手中指和食指抬起病人的下巴，使病人的下巴、</a:t>
            </a:r>
            <a:endParaRPr lang="en-US" altLang="zh-CN" sz="2000" dirty="0"/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耳朵连线与地面成</a:t>
            </a:r>
            <a:r>
              <a:rPr lang="en-US" altLang="zh-CN" sz="2000" dirty="0"/>
              <a:t>90</a:t>
            </a:r>
            <a:r>
              <a:rPr lang="zh-CN" altLang="en-US" sz="2000" dirty="0"/>
              <a:t>度夹角。将病人的头扭向一边，打开病人的嘴确认口腔内是否有异物堵住，</a:t>
            </a:r>
            <a:endParaRPr lang="en-US" altLang="zh-CN" sz="2000" dirty="0"/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若有则清理病人口腔内异物，然后将头扭回）。</a:t>
            </a:r>
            <a:endParaRPr lang="en-US" altLang="zh-CN" sz="2000" dirty="0"/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（</a:t>
            </a:r>
            <a:r>
              <a:rPr lang="en-US" altLang="zh-CN" sz="2000" dirty="0"/>
              <a:t>5</a:t>
            </a:r>
            <a:r>
              <a:rPr lang="zh-CN" altLang="en-US" sz="2000" dirty="0"/>
              <a:t>）</a:t>
            </a:r>
            <a:r>
              <a:rPr lang="zh-CN" altLang="en-US" sz="2000" b="1" dirty="0"/>
              <a:t>人工呼吸</a:t>
            </a:r>
            <a:r>
              <a:rPr lang="zh-CN" altLang="en-US" sz="2000" dirty="0"/>
              <a:t>：用放在额头上的手大拇指和食指捏住病人的鼻子，保持病人的气道打开的姿势，</a:t>
            </a:r>
            <a:endParaRPr lang="en-US" altLang="zh-CN" sz="2000" dirty="0"/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另一只手中指和食指抬着病人下巴，嘴对嘴进行吹气。同时须观察病人胸腔的起伏情况。吹气的</a:t>
            </a:r>
            <a:endParaRPr lang="en-US" altLang="zh-CN" sz="2000" dirty="0"/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频率为</a:t>
            </a:r>
            <a:r>
              <a:rPr lang="en-US" altLang="zh-CN" sz="2000" dirty="0"/>
              <a:t>10-12</a:t>
            </a:r>
            <a:r>
              <a:rPr lang="zh-CN" altLang="en-US" sz="2000" dirty="0"/>
              <a:t>次</a:t>
            </a:r>
            <a:r>
              <a:rPr lang="en-US" altLang="zh-CN" sz="2000" dirty="0"/>
              <a:t>/min</a:t>
            </a:r>
            <a:r>
              <a:rPr lang="zh-CN" altLang="en-US" sz="2000" dirty="0"/>
              <a:t>，每次通气在</a:t>
            </a:r>
            <a:r>
              <a:rPr lang="en-US" altLang="zh-CN" sz="2000" dirty="0"/>
              <a:t>1s</a:t>
            </a:r>
            <a:r>
              <a:rPr lang="zh-CN" altLang="en-US" sz="2000" dirty="0"/>
              <a:t>以上。</a:t>
            </a:r>
            <a:endParaRPr lang="en-US" altLang="zh-CN" sz="2000" dirty="0"/>
          </a:p>
        </p:txBody>
      </p:sp>
      <p:grpSp>
        <p:nvGrpSpPr>
          <p:cNvPr id="4" name="组合 3"/>
          <p:cNvGrpSpPr/>
          <p:nvPr/>
        </p:nvGrpSpPr>
        <p:grpSpPr>
          <a:xfrm>
            <a:off x="1289713" y="3551187"/>
            <a:ext cx="9321780" cy="3104260"/>
            <a:chOff x="1003110" y="3543394"/>
            <a:chExt cx="9321780" cy="310426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793" y="3543394"/>
              <a:ext cx="2442950" cy="2550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184" y="3543395"/>
              <a:ext cx="3310706" cy="2353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110" y="3551187"/>
              <a:ext cx="2333768" cy="2542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289713" y="6115390"/>
              <a:ext cx="1760561" cy="53226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0" indent="0" algn="just" fontAlgn="ctr">
                <a:lnSpc>
                  <a:spcPct val="120000"/>
                </a:lnSpc>
                <a:buNone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气道堵塞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529599" y="665089"/>
            <a:ext cx="10949932" cy="356571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（</a:t>
            </a:r>
            <a:r>
              <a:rPr lang="en-US" altLang="zh-CN" sz="2000" dirty="0"/>
              <a:t>6</a:t>
            </a:r>
            <a:r>
              <a:rPr lang="zh-CN" altLang="en-US" sz="2000" dirty="0"/>
              <a:t>）</a:t>
            </a:r>
            <a:r>
              <a:rPr lang="zh-CN" altLang="en-US" sz="2000" b="1" dirty="0"/>
              <a:t>检查呼吸和心跳</a:t>
            </a:r>
            <a:r>
              <a:rPr lang="zh-CN" altLang="en-US" sz="2000" dirty="0"/>
              <a:t>：按压和人工呼吸</a:t>
            </a:r>
            <a:r>
              <a:rPr lang="en-US" altLang="zh-CN" sz="2000" dirty="0"/>
              <a:t>5</a:t>
            </a:r>
            <a:r>
              <a:rPr lang="zh-CN" altLang="en-US" sz="2000" dirty="0"/>
              <a:t>个周期之后，需要检查一下是否有心跳和呼吸。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    </a:t>
            </a:r>
            <a:r>
              <a:rPr lang="en-US" altLang="zh-CN" sz="2000" dirty="0"/>
              <a:t>- </a:t>
            </a:r>
            <a:r>
              <a:rPr lang="zh-CN" altLang="en-US" sz="2000" dirty="0"/>
              <a:t>一看（将耳朵贴近病人口鼻处，头部侧向病人腹部，眼睛观察胸部是否有起伏）；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sz="2000" dirty="0"/>
              <a:t>    - </a:t>
            </a:r>
            <a:r>
              <a:rPr lang="zh-CN" altLang="en-US" sz="2000" dirty="0"/>
              <a:t>二听（听病人口鼻处是否有气流响声）；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sz="2000" dirty="0"/>
              <a:t>    - </a:t>
            </a:r>
            <a:r>
              <a:rPr lang="zh-CN" altLang="en-US" sz="2000" dirty="0"/>
              <a:t>三感觉（脸颊是否能够感觉到微风拂面）。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dirty="0"/>
              <a:t>（</a:t>
            </a:r>
            <a:r>
              <a:rPr lang="en-US" altLang="zh-CN" sz="2000" dirty="0"/>
              <a:t>7</a:t>
            </a:r>
            <a:r>
              <a:rPr lang="zh-CN" altLang="en-US" sz="2000" dirty="0"/>
              <a:t>）</a:t>
            </a:r>
            <a:r>
              <a:rPr lang="zh-CN" altLang="en-US" sz="2000" b="1" dirty="0"/>
              <a:t>若无呼吸和心跳，则继续进行</a:t>
            </a:r>
            <a:r>
              <a:rPr lang="en-US" altLang="zh-CN" sz="2000" b="1" dirty="0"/>
              <a:t>CPR</a:t>
            </a:r>
            <a:r>
              <a:rPr lang="zh-CN" altLang="en-US" sz="2000" b="1" dirty="0"/>
              <a:t>，直到专业医生到达现场。</a:t>
            </a:r>
            <a:endParaRPr lang="en-US" altLang="zh-CN" sz="2000" b="1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15255" y="3122595"/>
            <a:ext cx="7793772" cy="3374148"/>
            <a:chOff x="353942" y="3588059"/>
            <a:chExt cx="6497233" cy="275284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42" y="3588059"/>
              <a:ext cx="4504662" cy="2752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275462" y="5854521"/>
              <a:ext cx="3575713" cy="36166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indent="0" algn="just" fontAlgn="ctr">
                <a:lnSpc>
                  <a:spcPct val="120000"/>
                </a:lnSpc>
                <a:buNone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康复姿势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课程回顾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920087" y="1924334"/>
            <a:ext cx="9793406" cy="46620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zh-CN" altLang="en-US" b="1" dirty="0">
                <a:cs typeface="Arial" panose="020B0604020202020204" pitchFamily="34" charset="0"/>
              </a:rPr>
              <a:t>（</a:t>
            </a:r>
            <a:r>
              <a:rPr lang="en-US" altLang="zh-CN" b="1" dirty="0">
                <a:cs typeface="Arial" panose="020B0604020202020204" pitchFamily="34" charset="0"/>
              </a:rPr>
              <a:t>1</a:t>
            </a:r>
            <a:r>
              <a:rPr lang="zh-CN" altLang="en-US" b="1" dirty="0">
                <a:cs typeface="Arial" panose="020B0604020202020204" pitchFamily="34" charset="0"/>
              </a:rPr>
              <a:t>）现场急救的程序和原则？</a:t>
            </a:r>
            <a:endParaRPr lang="en-US" altLang="zh-CN" b="1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zh-CN" altLang="en-US" b="1" dirty="0">
                <a:cs typeface="Arial" panose="020B0604020202020204" pitchFamily="34" charset="0"/>
              </a:rPr>
              <a:t>（</a:t>
            </a:r>
            <a:r>
              <a:rPr lang="en-US" altLang="zh-CN" b="1" dirty="0">
                <a:cs typeface="Arial" panose="020B0604020202020204" pitchFamily="34" charset="0"/>
              </a:rPr>
              <a:t>2</a:t>
            </a:r>
            <a:r>
              <a:rPr lang="zh-CN" altLang="en-US" b="1" dirty="0">
                <a:cs typeface="Arial" panose="020B0604020202020204" pitchFamily="34" charset="0"/>
              </a:rPr>
              <a:t>）外伤救治的基本技术？</a:t>
            </a:r>
            <a:endParaRPr lang="en-US" altLang="zh-CN" b="1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zh-CN" altLang="en-US" b="1" dirty="0">
                <a:cs typeface="Arial" panose="020B0604020202020204" pitchFamily="34" charset="0"/>
              </a:rPr>
              <a:t>（</a:t>
            </a:r>
            <a:r>
              <a:rPr lang="en-US" altLang="zh-CN" b="1" dirty="0">
                <a:cs typeface="Arial" panose="020B0604020202020204" pitchFamily="34" charset="0"/>
              </a:rPr>
              <a:t>3</a:t>
            </a:r>
            <a:r>
              <a:rPr lang="zh-CN" altLang="en-US" b="1" dirty="0">
                <a:cs typeface="Arial" panose="020B0604020202020204" pitchFamily="34" charset="0"/>
              </a:rPr>
              <a:t>）心肺复苏术（</a:t>
            </a:r>
            <a:r>
              <a:rPr lang="en-US" altLang="zh-CN" b="1" dirty="0">
                <a:cs typeface="Arial" panose="020B0604020202020204" pitchFamily="34" charset="0"/>
              </a:rPr>
              <a:t>CPR</a:t>
            </a:r>
            <a:r>
              <a:rPr lang="zh-CN" altLang="en-US" b="1" dirty="0">
                <a:cs typeface="Arial" panose="020B0604020202020204" pitchFamily="34" charset="0"/>
              </a:rPr>
              <a:t>）的操作步骤？</a:t>
            </a:r>
            <a:endParaRPr lang="en-US" altLang="zh-CN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820025" y="4149090"/>
            <a:ext cx="3951605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932913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79002" y="1525863"/>
            <a:ext cx="4048118" cy="702761"/>
            <a:chOff x="1167472" y="1105694"/>
            <a:chExt cx="4048118" cy="773037"/>
          </a:xfrm>
        </p:grpSpPr>
        <p:sp>
          <p:nvSpPr>
            <p:cNvPr id="5" name="TextBox 25"/>
            <p:cNvSpPr txBox="1"/>
            <p:nvPr/>
          </p:nvSpPr>
          <p:spPr>
            <a:xfrm>
              <a:off x="1379265" y="1273270"/>
              <a:ext cx="3836325" cy="605461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急救一般原则</a:t>
              </a:r>
              <a:endPara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1167472" y="1105694"/>
              <a:ext cx="504056" cy="504056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rgbClr val="D9D9D9">
                  <a:alpha val="63922"/>
                </a:srgbClr>
              </a:solidFill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/>
            <a:lstStyle/>
            <a:p>
              <a:pPr algn="ctr" defTabSz="913765"/>
              <a:r>
                <a:rPr lang="en-US" altLang="zh-CN" sz="2400" b="1" dirty="0">
                  <a:solidFill>
                    <a:schemeClr val="bg1">
                      <a:alpha val="9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2400" b="1" dirty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79002" y="2459054"/>
            <a:ext cx="4046330" cy="737399"/>
            <a:chOff x="1169260" y="2041798"/>
            <a:chExt cx="4046330" cy="811139"/>
          </a:xfrm>
        </p:grpSpPr>
        <p:sp>
          <p:nvSpPr>
            <p:cNvPr id="8" name="TextBox 29"/>
            <p:cNvSpPr txBox="1"/>
            <p:nvPr/>
          </p:nvSpPr>
          <p:spPr>
            <a:xfrm>
              <a:off x="1403648" y="2247476"/>
              <a:ext cx="3811942" cy="605461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外伤救治基本技术</a:t>
              </a:r>
              <a:endPara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169260" y="2041798"/>
              <a:ext cx="502269" cy="502269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rgbClr val="D9D9D9">
                  <a:alpha val="63922"/>
                </a:srgbClr>
              </a:solidFill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/>
            <a:lstStyle/>
            <a:p>
              <a:pPr algn="ctr" defTabSz="913765"/>
              <a:r>
                <a:rPr lang="en-US" altLang="zh-CN" sz="2400" b="1" dirty="0">
                  <a:solidFill>
                    <a:schemeClr val="bg1">
                      <a:alpha val="9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2400" b="1" dirty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682578" y="3453898"/>
            <a:ext cx="4048118" cy="720081"/>
            <a:chOff x="1167472" y="2977902"/>
            <a:chExt cx="4048118" cy="792088"/>
          </a:xfrm>
        </p:grpSpPr>
        <p:sp>
          <p:nvSpPr>
            <p:cNvPr id="11" name="TextBox 31"/>
            <p:cNvSpPr txBox="1"/>
            <p:nvPr/>
          </p:nvSpPr>
          <p:spPr>
            <a:xfrm>
              <a:off x="1403648" y="3164529"/>
              <a:ext cx="3811942" cy="605461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心肺复苏术（</a:t>
              </a:r>
              <a:r>
                <a:rPr lang="en-US" altLang="zh-CN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CPR</a:t>
              </a:r>
              <a:r>
                <a:rPr lang="zh-CN" alt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1167472" y="2977902"/>
              <a:ext cx="524210" cy="524210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rgbClr val="D9D9D9">
                  <a:alpha val="63922"/>
                </a:srgbClr>
              </a:solidFill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/>
            <a:lstStyle/>
            <a:p>
              <a:pPr algn="ctr" defTabSz="913765"/>
              <a:r>
                <a:rPr lang="en-US" altLang="zh-CN" sz="2400" b="1" dirty="0">
                  <a:solidFill>
                    <a:schemeClr val="bg1">
                      <a:alpha val="9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2400" b="1" dirty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77214" y="4429486"/>
            <a:ext cx="4048118" cy="720081"/>
            <a:chOff x="1167472" y="2977902"/>
            <a:chExt cx="4048118" cy="792088"/>
          </a:xfrm>
        </p:grpSpPr>
        <p:sp>
          <p:nvSpPr>
            <p:cNvPr id="14" name="TextBox 31"/>
            <p:cNvSpPr txBox="1"/>
            <p:nvPr/>
          </p:nvSpPr>
          <p:spPr>
            <a:xfrm>
              <a:off x="1403648" y="3164529"/>
              <a:ext cx="3811942" cy="605461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zh-CN" altLang="en-US" sz="28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课程回顾</a:t>
              </a:r>
              <a:endPara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167472" y="2977902"/>
              <a:ext cx="524210" cy="524210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rgbClr val="D9D9D9">
                  <a:alpha val="63922"/>
                </a:srgbClr>
              </a:solidFill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/>
            <a:lstStyle/>
            <a:p>
              <a:pPr algn="ctr" defTabSz="913765"/>
              <a:r>
                <a:rPr lang="en-US" altLang="zh-CN" sz="2400" b="1" dirty="0">
                  <a:solidFill>
                    <a:schemeClr val="bg1">
                      <a:alpha val="9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2400" b="1" dirty="0"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14401" y="341194"/>
            <a:ext cx="2279176" cy="80521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just" fontAlgn="ctr">
              <a:lnSpc>
                <a:spcPct val="120000"/>
              </a:lnSpc>
              <a:buNone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14901"/>
            <a:ext cx="9793406" cy="46620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zh-CN" altLang="en-US" b="1" dirty="0">
                <a:cs typeface="Arial" panose="020B0604020202020204" pitchFamily="34" charset="0"/>
              </a:rPr>
              <a:t>了解急救的基本原则</a:t>
            </a:r>
            <a:endParaRPr lang="en-US" altLang="zh-CN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zh-CN" altLang="en-US" b="1" dirty="0">
                <a:cs typeface="Arial" panose="020B0604020202020204" pitchFamily="34" charset="0"/>
              </a:rPr>
              <a:t>了解急救的基本技术</a:t>
            </a:r>
            <a:endParaRPr lang="en-US" altLang="zh-CN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zh-CN" altLang="en-US" b="1" dirty="0">
                <a:cs typeface="Arial" panose="020B0604020202020204" pitchFamily="34" charset="0"/>
              </a:rPr>
              <a:t>掌握心肺复苏术（</a:t>
            </a:r>
            <a:r>
              <a:rPr lang="en-US" altLang="zh-CN" b="1" dirty="0">
                <a:cs typeface="Arial" panose="020B0604020202020204" pitchFamily="34" charset="0"/>
              </a:rPr>
              <a:t>CPR</a:t>
            </a:r>
            <a:r>
              <a:rPr lang="zh-CN" altLang="en-US" b="1" dirty="0">
                <a:cs typeface="Arial" panose="020B0604020202020204" pitchFamily="34" charset="0"/>
              </a:rPr>
              <a:t>）操作技能</a:t>
            </a:r>
            <a:endParaRPr lang="en-US" altLang="zh-CN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、急救一般原则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14901"/>
            <a:ext cx="9793406" cy="46620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CN" altLang="en-US" b="1" dirty="0">
                <a:cs typeface="Arial" panose="020B0604020202020204" pitchFamily="34" charset="0"/>
              </a:rPr>
              <a:t>现场急救的任务</a:t>
            </a:r>
            <a:endParaRPr lang="en-US" altLang="zh-CN" b="1" dirty="0">
              <a:cs typeface="Arial" panose="020B0604020202020204" pitchFamily="34" charset="0"/>
            </a:endParaRPr>
          </a:p>
          <a:p>
            <a:pPr marL="0" indent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400" dirty="0">
                <a:cs typeface="Arial" panose="020B0604020202020204" pitchFamily="34" charset="0"/>
              </a:rPr>
              <a:t>主要是维持受害者的生命（生命体征：呼吸及循环功能）稳定伤情，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0" indent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400" dirty="0">
                <a:cs typeface="Arial" panose="020B0604020202020204" pitchFamily="34" charset="0"/>
              </a:rPr>
              <a:t>防止继发性损伤和迅速送医疗机构救治。</a:t>
            </a:r>
            <a:endParaRPr lang="en-US" altLang="zh-CN" sz="24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CN" altLang="en-US" b="1" dirty="0">
                <a:cs typeface="Arial" panose="020B0604020202020204" pitchFamily="34" charset="0"/>
              </a:rPr>
              <a:t>现场急救的程序和原则</a:t>
            </a:r>
            <a:endParaRPr lang="en-US" altLang="zh-CN" b="1" dirty="0">
              <a:cs typeface="Arial" panose="020B0604020202020204" pitchFamily="34" charset="0"/>
            </a:endParaRPr>
          </a:p>
          <a:p>
            <a:pPr marL="0" indent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- </a:t>
            </a:r>
            <a:r>
              <a:rPr lang="zh-CN" altLang="en-US" sz="2400" dirty="0">
                <a:cs typeface="Arial" panose="020B0604020202020204" pitchFamily="34" charset="0"/>
              </a:rPr>
              <a:t>迅速切断伤害源；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0" indent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- </a:t>
            </a:r>
            <a:r>
              <a:rPr lang="zh-CN" altLang="en-US" sz="2400" dirty="0">
                <a:cs typeface="Arial" panose="020B0604020202020204" pitchFamily="34" charset="0"/>
              </a:rPr>
              <a:t>初步判断伤情；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0" indent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- </a:t>
            </a:r>
            <a:r>
              <a:rPr lang="zh-CN" altLang="en-US" sz="2400" dirty="0">
                <a:cs typeface="Arial" panose="020B0604020202020204" pitchFamily="34" charset="0"/>
              </a:rPr>
              <a:t>妥善处理伤口；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0" indent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- </a:t>
            </a:r>
            <a:r>
              <a:rPr lang="zh-CN" altLang="en-US" sz="2400" dirty="0">
                <a:cs typeface="Arial" panose="020B0604020202020204" pitchFamily="34" charset="0"/>
              </a:rPr>
              <a:t>保存好离断组织；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0" indent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- </a:t>
            </a:r>
            <a:r>
              <a:rPr lang="zh-CN" altLang="en-US" sz="2400" dirty="0">
                <a:cs typeface="Arial" panose="020B0604020202020204" pitchFamily="34" charset="0"/>
              </a:rPr>
              <a:t>及时送往医院。</a:t>
            </a:r>
            <a:endParaRPr lang="en-US" altLang="zh-CN" sz="2400" dirty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9" t="41033" r="7784"/>
          <a:stretch>
            <a:fillRect/>
          </a:stretch>
        </p:blipFill>
        <p:spPr bwMode="auto">
          <a:xfrm>
            <a:off x="7124131" y="3425589"/>
            <a:ext cx="3302758" cy="296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、外伤救治基本技术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9779758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b="1" dirty="0"/>
              <a:t>外伤救治的四项基本技术：</a:t>
            </a:r>
            <a:endParaRPr lang="en-US" altLang="zh-CN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CN" altLang="en-US" sz="2400" dirty="0"/>
              <a:t>止血</a:t>
            </a:r>
            <a:endParaRPr lang="en-US" altLang="zh-CN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CN" altLang="en-US" sz="2400" dirty="0"/>
              <a:t>包扎</a:t>
            </a:r>
            <a:endParaRPr lang="en-US" altLang="zh-CN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CN" altLang="en-US" sz="2400" dirty="0"/>
              <a:t>固定</a:t>
            </a:r>
            <a:endParaRPr lang="en-US" altLang="zh-CN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CN" altLang="en-US" sz="2400" dirty="0"/>
              <a:t>搬运和输送</a:t>
            </a:r>
            <a:endParaRPr lang="zh-CN" alt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8"/>
          <a:stretch>
            <a:fillRect/>
          </a:stretch>
        </p:blipFill>
        <p:spPr bwMode="auto">
          <a:xfrm>
            <a:off x="5340962" y="2606722"/>
            <a:ext cx="4447639" cy="30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3484" y="1187354"/>
            <a:ext cx="9793406" cy="49759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CN" altLang="en-US" b="1" dirty="0"/>
              <a:t>出血的分类及特点</a:t>
            </a:r>
            <a:endParaRPr lang="en-US" altLang="zh-CN" b="1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）按破裂血管不同</a:t>
            </a:r>
            <a:endParaRPr lang="en-US" altLang="zh-CN" sz="2400" dirty="0"/>
          </a:p>
          <a:p>
            <a:pPr marL="0" indent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sz="2000" dirty="0"/>
              <a:t>1</a:t>
            </a:r>
            <a:r>
              <a:rPr lang="zh-CN" altLang="en-US" sz="2000" dirty="0"/>
              <a:t>）动脉出血；</a:t>
            </a:r>
            <a:r>
              <a:rPr lang="en-US" altLang="zh-CN" sz="2000" dirty="0"/>
              <a:t>2</a:t>
            </a:r>
            <a:r>
              <a:rPr lang="zh-CN" altLang="en-US" sz="2000" dirty="0"/>
              <a:t>）静脉出血；</a:t>
            </a:r>
            <a:r>
              <a:rPr lang="en-US" altLang="zh-CN" sz="2000" dirty="0"/>
              <a:t>3</a:t>
            </a:r>
            <a:r>
              <a:rPr lang="zh-CN" altLang="en-US" sz="2000" dirty="0"/>
              <a:t>）毛细血管出血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）按失血量多少</a:t>
            </a:r>
            <a:endParaRPr lang="en-US" altLang="zh-CN" sz="2400" dirty="0"/>
          </a:p>
          <a:p>
            <a:pPr marL="0" indent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sz="2000" dirty="0"/>
              <a:t>1</a:t>
            </a:r>
            <a:r>
              <a:rPr lang="zh-CN" altLang="en-US" sz="2000" dirty="0"/>
              <a:t>）小量失血：</a:t>
            </a:r>
            <a:r>
              <a:rPr lang="en-US" altLang="zh-CN" sz="2000" dirty="0"/>
              <a:t>&lt;500ml</a:t>
            </a:r>
            <a:r>
              <a:rPr lang="zh-CN" altLang="en-US" sz="2000" dirty="0"/>
              <a:t>；</a:t>
            </a:r>
            <a:r>
              <a:rPr lang="en-US" altLang="zh-CN" sz="2000" dirty="0"/>
              <a:t>2</a:t>
            </a:r>
            <a:r>
              <a:rPr lang="zh-CN" altLang="en-US" sz="2000" dirty="0"/>
              <a:t>）中量失血：</a:t>
            </a:r>
            <a:r>
              <a:rPr lang="en-US" altLang="zh-CN" sz="2000" dirty="0"/>
              <a:t>500-2000ml</a:t>
            </a:r>
            <a:r>
              <a:rPr lang="zh-CN" altLang="en-US" sz="2000" dirty="0"/>
              <a:t>；</a:t>
            </a:r>
            <a:r>
              <a:rPr lang="en-US" altLang="zh-CN" sz="2000" dirty="0"/>
              <a:t>3</a:t>
            </a:r>
            <a:r>
              <a:rPr lang="zh-CN" altLang="en-US" sz="2000" dirty="0"/>
              <a:t>）大量出血</a:t>
            </a:r>
            <a:r>
              <a:rPr lang="en-US" altLang="zh-CN" sz="2000" dirty="0"/>
              <a:t>&gt;2000ml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3</a:t>
            </a:r>
            <a:r>
              <a:rPr lang="zh-CN" altLang="en-US" sz="2400" dirty="0"/>
              <a:t>）按出血的流向</a:t>
            </a:r>
            <a:endParaRPr lang="en-US" altLang="zh-CN" sz="2400" dirty="0"/>
          </a:p>
          <a:p>
            <a:pPr marL="0" indent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sz="2000" dirty="0"/>
              <a:t>1</a:t>
            </a:r>
            <a:r>
              <a:rPr lang="zh-CN" altLang="en-US" sz="2000" dirty="0"/>
              <a:t>）外出血；</a:t>
            </a:r>
            <a:r>
              <a:rPr lang="en-US" altLang="zh-CN" sz="2000" dirty="0"/>
              <a:t>2</a:t>
            </a:r>
            <a:r>
              <a:rPr lang="zh-CN" altLang="en-US" sz="2000" dirty="0"/>
              <a:t>）内出血</a:t>
            </a:r>
            <a:endParaRPr lang="zh-CN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69" y="3794074"/>
            <a:ext cx="3158263" cy="259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728" y="272952"/>
            <a:ext cx="1951630" cy="65509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62500" lnSpcReduction="20000"/>
          </a:bodyPr>
          <a:lstStyle/>
          <a:p>
            <a:pPr marL="0" indent="0" algn="just" fontAlgn="ctr">
              <a:lnSpc>
                <a:spcPct val="120000"/>
              </a:lnSpc>
              <a:buNone/>
            </a:pPr>
            <a:r>
              <a:rPr lang="zh-CN" altLang="en-US" sz="5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止血</a:t>
            </a:r>
            <a:endParaRPr lang="zh-CN" altLang="en-US" sz="5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432" y="477672"/>
            <a:ext cx="4039737" cy="68238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indent="0" fontAlgn="ctr">
              <a:lnSpc>
                <a:spcPct val="120000"/>
              </a:lnSpc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外出血的特点及处理方法：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433" y="989462"/>
            <a:ext cx="11286698" cy="313898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spcBef>
                <a:spcPts val="12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特点：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）可能明显和严重：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可能是裂伤或切口，经常是动脉或静脉；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）可能被掩盖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检查衣服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可能是穿刺伤口（如骨折或刺痛）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）可能是轻微的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通常是毛细血管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经常磨损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433" y="2825086"/>
            <a:ext cx="5950424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0" indent="0" algn="just" fontAlgn="ctr">
              <a:lnSpc>
                <a:spcPct val="120000"/>
              </a:lnSpc>
              <a:buNone/>
            </a:pPr>
            <a:endParaRPr lang="zh-CN" altLang="en-US" sz="5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537" y="3575713"/>
            <a:ext cx="5540991" cy="212905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indent="0" algn="just" fontAlgn="ctr">
              <a:lnSpc>
                <a:spcPct val="120000"/>
              </a:lnSpc>
              <a:buNone/>
            </a:pPr>
            <a:endParaRPr lang="zh-CN" altLang="en-US" sz="56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1" y="2873851"/>
            <a:ext cx="6144332" cy="301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57" y="2873851"/>
            <a:ext cx="5347083" cy="295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841" y="327543"/>
            <a:ext cx="5773004" cy="337099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处理方法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）如果流血严重：控制出血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0000"/>
              </a:lnSpc>
              <a:spcBef>
                <a:spcPts val="12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）高度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如有可能抬高腿和受影响的部分；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0000"/>
              </a:lnSpc>
              <a:spcBef>
                <a:spcPts val="12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）压力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直接按压或用绷带；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0000"/>
              </a:lnSpc>
              <a:spcBef>
                <a:spcPts val="12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）垫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一旦垫上不要移动；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0000"/>
              </a:lnSpc>
              <a:spcBef>
                <a:spcPts val="12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）让受伤者躺倒，观察并监测。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841" y="3698544"/>
            <a:ext cx="5568286" cy="173326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）如果流血是轻微的：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>
              <a:lnSpc>
                <a:spcPct val="120000"/>
              </a:lnSpc>
              <a:spcBef>
                <a:spcPts val="12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）组织感染；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>
              <a:lnSpc>
                <a:spcPct val="120000"/>
              </a:lnSpc>
              <a:spcBef>
                <a:spcPts val="12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）清洁伤口，提供合适的绷带。</a:t>
            </a:r>
            <a:endParaRPr lang="zh-CN" altLang="en-US" sz="56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1" y="327544"/>
            <a:ext cx="4394579" cy="295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1" y="3698543"/>
            <a:ext cx="4394579" cy="24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1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2.xml><?xml version="1.0" encoding="utf-8"?>
<p:tagLst xmlns:p="http://schemas.openxmlformats.org/presentationml/2006/main">
  <p:tag name="commondata" val="eyJoZGlkIjoiZTVlNmE2ZmI1ZjYwNzY0MzcxMzc3ZmQ0YThkN2JhMW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25000" lnSpcReduction="20000"/>
      </a:bodyPr>
      <a:lstStyle>
        <a:defPPr marL="0" indent="0" algn="just" fontAlgn="ctr">
          <a:lnSpc>
            <a:spcPct val="120000"/>
          </a:lnSpc>
          <a:buNone/>
          <a:defRPr sz="5600" dirty="0">
            <a:solidFill>
              <a:srgbClr val="FF0000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3126</Words>
  <Application>WPS 演示</Application>
  <PresentationFormat>宽屏</PresentationFormat>
  <Paragraphs>238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宋体</vt:lpstr>
      <vt:lpstr>Wingdings</vt:lpstr>
      <vt:lpstr>黑体</vt:lpstr>
      <vt:lpstr>微软雅黑</vt:lpstr>
      <vt:lpstr>Calibri</vt:lpstr>
      <vt:lpstr>American Typewriter</vt:lpstr>
      <vt:lpstr>Arial Unicode MS</vt:lpstr>
      <vt:lpstr>楷体</vt:lpstr>
      <vt:lpstr>汉仪旗黑-85S</vt:lpstr>
      <vt:lpstr>2_Office 主题</vt:lpstr>
      <vt:lpstr>1_Office 主题</vt:lpstr>
      <vt:lpstr>3_Office 主题</vt:lpstr>
      <vt:lpstr>4_Office 主题</vt:lpstr>
      <vt:lpstr>5_Office 主题</vt:lpstr>
      <vt:lpstr>6_Office 主题</vt:lpstr>
      <vt:lpstr>紧急救护 First Aid</vt:lpstr>
      <vt:lpstr>PowerPoint 演示文稿</vt:lpstr>
      <vt:lpstr>PowerPoint 演示文稿</vt:lpstr>
      <vt:lpstr>目标</vt:lpstr>
      <vt:lpstr>1、急救一般原则</vt:lpstr>
      <vt:lpstr>2、外伤救治基本技术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包扎</vt:lpstr>
      <vt:lpstr>PowerPoint 演示文稿</vt:lpstr>
      <vt:lpstr>固定</vt:lpstr>
      <vt:lpstr>PowerPoint 演示文稿</vt:lpstr>
      <vt:lpstr>PowerPoint 演示文稿</vt:lpstr>
      <vt:lpstr>搬运和输送</vt:lpstr>
      <vt:lpstr>PowerPoint 演示文稿</vt:lpstr>
      <vt:lpstr>3、心肺复苏术（CPR）</vt:lpstr>
      <vt:lpstr>PowerPoint 演示文稿</vt:lpstr>
      <vt:lpstr>PowerPoint 演示文稿</vt:lpstr>
      <vt:lpstr>PowerPoint 演示文稿</vt:lpstr>
      <vt:lpstr>PowerPoint 演示文稿</vt:lpstr>
      <vt:lpstr>4、课程回顾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紧急救护 First Aid</dc:title>
  <dc:creator/>
  <cp:lastModifiedBy>little fairy</cp:lastModifiedBy>
  <cp:revision>1</cp:revision>
  <dcterms:created xsi:type="dcterms:W3CDTF">2024-03-27T08:44:56Z</dcterms:created>
  <dcterms:modified xsi:type="dcterms:W3CDTF">2024-03-27T08:44:56Z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4A4E286992DA4250BEE599424D77A5F5_13</vt:lpwstr>
  </property>
</Properties>
</file>