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38"/>
  </p:notesMasterIdLst>
  <p:sldIdLst>
    <p:sldId id="293" r:id="rId4"/>
    <p:sldId id="294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5" r:id="rId37"/>
  </p:sldIdLst>
  <p:sldSz cx="6858000" cy="9906000" type="A4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311" userDrawn="1">
          <p15:clr>
            <a:srgbClr val="A4A3A4"/>
          </p15:clr>
        </p15:guide>
        <p15:guide id="4" pos="39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56F"/>
    <a:srgbClr val="BDF271"/>
    <a:srgbClr val="01A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17" autoAdjust="0"/>
    <p:restoredTop sz="93438" autoAdjust="0"/>
  </p:normalViewPr>
  <p:slideViewPr>
    <p:cSldViewPr snapToGrid="0" showGuides="1">
      <p:cViewPr>
        <p:scale>
          <a:sx n="33" d="100"/>
          <a:sy n="33" d="100"/>
        </p:scale>
        <p:origin x="2120" y="384"/>
      </p:cViewPr>
      <p:guideLst>
        <p:guide orient="horz" pos="3120"/>
        <p:guide pos="2160"/>
        <p:guide pos="311"/>
        <p:guide pos="39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79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9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9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90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90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8E78-BAD6-45B0-B45C-A1F7668D09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A562-F746-4667-A042-0D6B23B1FD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887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8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8E78-BAD6-45B0-B45C-A1F7668D09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A562-F746-4667-A042-0D6B23B1FD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868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8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8E78-BAD6-45B0-B45C-A1F7668D09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A562-F746-4667-A042-0D6B23B1FD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536224" y="1161430"/>
            <a:ext cx="3038775" cy="7803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2362841" y="2600533"/>
            <a:ext cx="2012302" cy="5167392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02525" y="3846063"/>
            <a:ext cx="2972474" cy="170387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602525" y="5706094"/>
            <a:ext cx="2972474" cy="1183218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257175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74325" y="1320800"/>
            <a:ext cx="5512050" cy="3712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74325" y="5142800"/>
            <a:ext cx="5512050" cy="21268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40502" y="8216477"/>
            <a:ext cx="3973427" cy="685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800"/>
            <a:ext cx="6170175" cy="101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42225" y="2152800"/>
            <a:ext cx="6170175" cy="6874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19825" y="5558800"/>
            <a:ext cx="4369950" cy="11076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119825" y="6666400"/>
            <a:ext cx="4369950" cy="12532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800"/>
            <a:ext cx="6170175" cy="101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42225" y="2168400"/>
            <a:ext cx="2911950" cy="68588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606525" y="2168400"/>
            <a:ext cx="2911950" cy="68588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800"/>
            <a:ext cx="6170175" cy="101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42225" y="2064400"/>
            <a:ext cx="3005100" cy="551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42225" y="2678000"/>
            <a:ext cx="3005100" cy="63492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507609" y="2053609"/>
            <a:ext cx="3005100" cy="551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507609" y="2678000"/>
            <a:ext cx="3005100" cy="63492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800"/>
            <a:ext cx="6170175" cy="101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04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8E78-BAD6-45B0-B45C-A1F7668D09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A562-F746-4667-A042-0D6B23B1FD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42225" y="2246400"/>
            <a:ext cx="2943606" cy="66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572101" y="2246400"/>
            <a:ext cx="2940300" cy="66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42225" y="1118000"/>
            <a:ext cx="6172201" cy="79196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74325" y="3588000"/>
            <a:ext cx="5512050" cy="14716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74325" y="5142800"/>
            <a:ext cx="5512050" cy="6812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1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88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8E78-BAD6-45B0-B45C-A1F7668D09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A562-F746-4667-A042-0D6B23B1FD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85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85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8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8E78-BAD6-45B0-B45C-A1F7668D09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A562-F746-4667-A042-0D6B23B1FD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85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5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85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59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86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8E78-BAD6-45B0-B45C-A1F7668D09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A562-F746-4667-A042-0D6B23B1FD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86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8E78-BAD6-45B0-B45C-A1F7668D09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A562-F746-4667-A042-0D6B23B1FD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8E78-BAD6-45B0-B45C-A1F7668D09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A562-F746-4667-A042-0D6B23B1FD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892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89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8E78-BAD6-45B0-B45C-A1F7668D09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A562-F746-4667-A042-0D6B23B1FD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5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87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887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8E78-BAD6-45B0-B45C-A1F7668D09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A562-F746-4667-A042-0D6B23B1FD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08E78-BAD6-45B0-B45C-A1F7668D09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A562-F746-4667-A042-0D6B23B1FD09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85" y="85090"/>
            <a:ext cx="1224915" cy="619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42225" y="878800"/>
            <a:ext cx="6170175" cy="101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42225" y="2152800"/>
            <a:ext cx="6170175" cy="6874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344250" y="9120800"/>
            <a:ext cx="1518750" cy="4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315250" y="9120800"/>
            <a:ext cx="2227500" cy="4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4993650" y="9120800"/>
            <a:ext cx="1518750" cy="4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7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7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77.xml"/><Relationship Id="rId5" Type="http://schemas.openxmlformats.org/officeDocument/2006/relationships/image" Target="../media/image10.jpeg"/><Relationship Id="rId4" Type="http://schemas.openxmlformats.org/officeDocument/2006/relationships/tags" Target="../tags/tag76.xml"/><Relationship Id="rId3" Type="http://schemas.openxmlformats.org/officeDocument/2006/relationships/image" Target="../media/image9.jpe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tags" Target="../tags/tag73.xml"/><Relationship Id="rId1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74675" y="1824990"/>
            <a:ext cx="4625340" cy="98933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员工安全手册</a:t>
            </a:r>
            <a:endParaRPr lang="zh-CN" altLang="en-US" sz="400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1176655" y="2925445"/>
            <a:ext cx="3421380" cy="55308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35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35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866140" y="3780790"/>
            <a:ext cx="1078230" cy="107823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2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2348230" y="3780790"/>
            <a:ext cx="1078230" cy="107823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2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3830320" y="3780790"/>
            <a:ext cx="1078230" cy="107823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2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654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655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56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57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三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58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59" name="矩形 1"/>
          <p:cNvSpPr/>
          <p:nvPr/>
        </p:nvSpPr>
        <p:spPr>
          <a:xfrm>
            <a:off x="2682179" y="822128"/>
            <a:ext cx="19608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防机械伤害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60" name="矩形 5"/>
          <p:cNvSpPr/>
          <p:nvPr/>
        </p:nvSpPr>
        <p:spPr>
          <a:xfrm>
            <a:off x="476250" y="2644638"/>
            <a:ext cx="5832474" cy="5492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发现安全故障或隐患时，应采取相应防护措施，并报告有关领导，及时整改。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检修中拆除了安全栏杆、围墙等安全设施后，必须以临时措施代替，检修后按原设计修复或恢复。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对运转设备或车辆检修后，应由检修人员、操作人员共同认可，由操作人员试车。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员工严禁跨越皮带、托辊、机电的旋转的机械设备，禁止隔机传递工具，上、下传递工具时不许掷、抛。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对设备的转动部位加油时，须使用长嘴加油器。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661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662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63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64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四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65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66" name="矩形 2"/>
          <p:cNvSpPr/>
          <p:nvPr/>
        </p:nvSpPr>
        <p:spPr>
          <a:xfrm>
            <a:off x="2747396" y="828404"/>
            <a:ext cx="19608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防起重伤害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67" name="矩形 7"/>
          <p:cNvSpPr/>
          <p:nvPr/>
        </p:nvSpPr>
        <p:spPr>
          <a:xfrm>
            <a:off x="476249" y="2183608"/>
            <a:ext cx="583247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吊车司机必须认真执行“十不吊”。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68" name="箭头: V 形 11"/>
          <p:cNvSpPr/>
          <p:nvPr/>
        </p:nvSpPr>
        <p:spPr>
          <a:xfrm>
            <a:off x="697293" y="2883792"/>
            <a:ext cx="229807" cy="292100"/>
          </a:xfrm>
          <a:prstGeom prst="chevron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69" name="矩形 12"/>
          <p:cNvSpPr/>
          <p:nvPr/>
        </p:nvSpPr>
        <p:spPr>
          <a:xfrm>
            <a:off x="1032385" y="2845176"/>
            <a:ext cx="133223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超负荷不吊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70" name="箭头: V 形 13"/>
          <p:cNvSpPr/>
          <p:nvPr/>
        </p:nvSpPr>
        <p:spPr>
          <a:xfrm>
            <a:off x="3339405" y="2883792"/>
            <a:ext cx="229807" cy="292100"/>
          </a:xfrm>
          <a:prstGeom prst="chevron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71" name="矩形 14"/>
          <p:cNvSpPr/>
          <p:nvPr/>
        </p:nvSpPr>
        <p:spPr>
          <a:xfrm>
            <a:off x="3627630" y="2845176"/>
            <a:ext cx="15621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斜拉歪拽不吊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72" name="箭头: V 形 15"/>
          <p:cNvSpPr/>
          <p:nvPr/>
        </p:nvSpPr>
        <p:spPr>
          <a:xfrm>
            <a:off x="697293" y="3504952"/>
            <a:ext cx="229807" cy="292100"/>
          </a:xfrm>
          <a:prstGeom prst="chevron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73" name="矩形 16"/>
          <p:cNvSpPr/>
          <p:nvPr/>
        </p:nvSpPr>
        <p:spPr>
          <a:xfrm>
            <a:off x="1054099" y="3466336"/>
            <a:ext cx="179197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吊物上站人不吊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74" name="箭头: V 形 17"/>
          <p:cNvSpPr/>
          <p:nvPr/>
        </p:nvSpPr>
        <p:spPr>
          <a:xfrm>
            <a:off x="3339405" y="3503494"/>
            <a:ext cx="229807" cy="292100"/>
          </a:xfrm>
          <a:prstGeom prst="chevron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75" name="矩形 18"/>
          <p:cNvSpPr/>
          <p:nvPr/>
        </p:nvSpPr>
        <p:spPr>
          <a:xfrm>
            <a:off x="3627630" y="3466336"/>
            <a:ext cx="20218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物体埋在地下不吊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76" name="箭头: V 形 19"/>
          <p:cNvSpPr/>
          <p:nvPr/>
        </p:nvSpPr>
        <p:spPr>
          <a:xfrm>
            <a:off x="697293" y="4123240"/>
            <a:ext cx="229807" cy="292100"/>
          </a:xfrm>
          <a:prstGeom prst="chevron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77" name="箭头: V 形 20"/>
          <p:cNvSpPr/>
          <p:nvPr/>
        </p:nvSpPr>
        <p:spPr>
          <a:xfrm>
            <a:off x="697293" y="4741528"/>
            <a:ext cx="229807" cy="292100"/>
          </a:xfrm>
          <a:prstGeom prst="chevron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78" name="矩形 21"/>
          <p:cNvSpPr/>
          <p:nvPr/>
        </p:nvSpPr>
        <p:spPr>
          <a:xfrm>
            <a:off x="1054099" y="4087496"/>
            <a:ext cx="15621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重量不清不吊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79" name="箭头: V 形 22"/>
          <p:cNvSpPr/>
          <p:nvPr/>
        </p:nvSpPr>
        <p:spPr>
          <a:xfrm>
            <a:off x="3339405" y="4123196"/>
            <a:ext cx="229807" cy="292100"/>
          </a:xfrm>
          <a:prstGeom prst="chevron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80" name="矩形 23"/>
          <p:cNvSpPr/>
          <p:nvPr/>
        </p:nvSpPr>
        <p:spPr>
          <a:xfrm>
            <a:off x="3627629" y="4069123"/>
            <a:ext cx="20218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易燃易爆物品不吊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81" name="箭头: V 形 24"/>
          <p:cNvSpPr/>
          <p:nvPr/>
        </p:nvSpPr>
        <p:spPr>
          <a:xfrm>
            <a:off x="3339405" y="4741528"/>
            <a:ext cx="229807" cy="292100"/>
          </a:xfrm>
          <a:prstGeom prst="chevron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82" name="矩形 25"/>
          <p:cNvSpPr/>
          <p:nvPr/>
        </p:nvSpPr>
        <p:spPr>
          <a:xfrm>
            <a:off x="1054099" y="4728846"/>
            <a:ext cx="20218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安全装置不灵不吊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83" name="矩形 26"/>
          <p:cNvSpPr/>
          <p:nvPr/>
        </p:nvSpPr>
        <p:spPr>
          <a:xfrm>
            <a:off x="3627629" y="4702912"/>
            <a:ext cx="317119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捆绑不实、物体不在中心不吊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84" name="箭头: V 形 27"/>
          <p:cNvSpPr/>
          <p:nvPr/>
        </p:nvSpPr>
        <p:spPr>
          <a:xfrm>
            <a:off x="697293" y="5358453"/>
            <a:ext cx="229807" cy="292100"/>
          </a:xfrm>
          <a:prstGeom prst="chevron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85" name="矩形 28"/>
          <p:cNvSpPr/>
          <p:nvPr/>
        </p:nvSpPr>
        <p:spPr>
          <a:xfrm>
            <a:off x="1054099" y="5281221"/>
            <a:ext cx="15621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信号不清不吊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86" name="箭头: V 形 29"/>
          <p:cNvSpPr/>
          <p:nvPr/>
        </p:nvSpPr>
        <p:spPr>
          <a:xfrm>
            <a:off x="3339405" y="5358020"/>
            <a:ext cx="229807" cy="292100"/>
          </a:xfrm>
          <a:prstGeom prst="chevron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8687" name="矩形 30"/>
          <p:cNvSpPr/>
          <p:nvPr/>
        </p:nvSpPr>
        <p:spPr>
          <a:xfrm>
            <a:off x="3627629" y="5297138"/>
            <a:ext cx="2711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无人指挥或违章指挥不吊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88" name="矩形 31"/>
          <p:cNvSpPr/>
          <p:nvPr/>
        </p:nvSpPr>
        <p:spPr>
          <a:xfrm>
            <a:off x="476248" y="6044791"/>
            <a:ext cx="5832475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吊装物品时，必须有防倾倒措施，坠落半径内不准有人。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严禁超负荷使用各类起重设备和工具。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进行起重作业前，应检查所有的工具是否存有缺陷。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690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691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92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93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四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94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95" name="矩形 2"/>
          <p:cNvSpPr/>
          <p:nvPr/>
        </p:nvSpPr>
        <p:spPr>
          <a:xfrm>
            <a:off x="2747396" y="828404"/>
            <a:ext cx="19608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防起重伤害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96" name="矩形 1"/>
          <p:cNvSpPr/>
          <p:nvPr/>
        </p:nvSpPr>
        <p:spPr>
          <a:xfrm>
            <a:off x="476249" y="2233028"/>
            <a:ext cx="5832475" cy="673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起重支点、吊点、固定点必须确认牢靠。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吊车在坑、沟边沿及架空线下作业，应保持足够的安全距离。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7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配合吊车作业的人员不得站在吊臂下及旋转范围内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吊有尖锐棱角物体时，要在钢丝绳与物体棱角间加保护垫，防止因重物尖锐棱角对钢丝绳产生折损而造成绳断，物体坠落伤人。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9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多人进行起重作业时，必须由一人统一指挥，指挥手势、信号要明确。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吊物不准从人体或重要设备上经过，物体吊运过程中不得拖拉碰撞，吊物上不准站人。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697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698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99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0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四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01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2" name="矩形 2"/>
          <p:cNvSpPr/>
          <p:nvPr/>
        </p:nvSpPr>
        <p:spPr>
          <a:xfrm>
            <a:off x="2747396" y="828404"/>
            <a:ext cx="19608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防起重伤害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03" name="矩形 5"/>
          <p:cNvSpPr/>
          <p:nvPr/>
        </p:nvSpPr>
        <p:spPr>
          <a:xfrm>
            <a:off x="476249" y="3221212"/>
            <a:ext cx="5832475" cy="383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11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检修天车时，必须停电、挂牌，必要时地面设警戒线，并指派专人监护。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天车对汽车进行装卸货物时，汽车司机禁止待在驾驶室内。免费资料关注公众号:安全生产管理；在装卸过程中，天车起吊或落吊时汽车上禁止有人。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13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上下天车、龙门吊等起重设备时，要与司机联系好，待车停稳后，再上下车。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704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705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6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7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五 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08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9" name="矩形 1"/>
          <p:cNvSpPr/>
          <p:nvPr/>
        </p:nvSpPr>
        <p:spPr>
          <a:xfrm>
            <a:off x="2850356" y="836752"/>
            <a:ext cx="19608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防触电伤害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10" name="矩形 7"/>
          <p:cNvSpPr/>
          <p:nvPr/>
        </p:nvSpPr>
        <p:spPr>
          <a:xfrm>
            <a:off x="476249" y="2190238"/>
            <a:ext cx="5832475" cy="673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非电气专业人员不得进行电器安装与维修，不得擅自接电源。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电气专业人员在安装、维护、检修电器设备后，不得留有隐患。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严禁使用未经检测合格的绝缘工器具。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移动电器电源线不准拖拉，电源接长线只允许有一个接头，并不准裸露金属线。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手持电动工具、移动式电气设备，必须执行“一机一闸一保护”制度，并定期校验，确保灵敏可靠。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对电风扇、电焊机等可移动式电气设备，在移动时应做到先拉闸、后移动。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711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712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13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14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五 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15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16" name="矩形 1"/>
          <p:cNvSpPr/>
          <p:nvPr/>
        </p:nvSpPr>
        <p:spPr>
          <a:xfrm>
            <a:off x="2850356" y="836752"/>
            <a:ext cx="19608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防触电伤害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17" name="矩形 2"/>
          <p:cNvSpPr/>
          <p:nvPr/>
        </p:nvSpPr>
        <p:spPr>
          <a:xfrm>
            <a:off x="476249" y="2289985"/>
            <a:ext cx="5832475" cy="632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7.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任何人未经许可，不得私自拆除电气连锁装置、防护装置、信号装置。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8.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擦拭清理电器设备时应先停电，不准用水冲、不准用酸、碱水擦洗。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9.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电焊机的一次线（电源线）长度一般不得超过5米。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10.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使用的明电线（滑触线）高度不宜小于3.5米，如低于3.5米的明电线应有安全网罩，并设置明显的安全标志或信号指示灯。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11.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严禁在雨天室外使用电钻、手砂轮、手电锯等电动工具。使用手灯时必须使用36V以下的安全电压供电，在潮湿的环境作业应使用绝缘柄的手灯。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718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719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20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21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五 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22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23" name="矩形 1"/>
          <p:cNvSpPr/>
          <p:nvPr/>
        </p:nvSpPr>
        <p:spPr>
          <a:xfrm>
            <a:off x="2850356" y="836752"/>
            <a:ext cx="19608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防触电伤害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24" name="矩形 5"/>
          <p:cNvSpPr/>
          <p:nvPr/>
        </p:nvSpPr>
        <p:spPr>
          <a:xfrm>
            <a:off x="474345" y="2353934"/>
            <a:ext cx="5832475" cy="632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办公使用电器时插头与插座/插盘应按规定正确接线，插座/插盘的保护接地极在任何情况下都必须单独与保护线可靠连接，插座/插盘应置于避免溅水位置。严禁在插头(座)内将保护接地极与工作中性线连接在一起。在插拔插头时人体不得接触导电极，不应对电源线施加拉力。用电设备在暂停或停止使用、发生故障或遇突然停电时均应及时切断电源，必要时应采取相应技术措施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当电气装置的绝缘或外壳损坏，可能导致人体触及带电部分时，应立即停止使用，并及时修复或更换。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室内的重要办公设备如电脑、打印机、复印机、传真机、扫描仪要妥善保管使用，下班前应确保一切设备处于关闭状态。长时间不用电器时（如节假日）还须把插头拔下，以防开关失灵、长时间通电损坏电器，造成火灾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725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726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27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28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五 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29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30" name="矩形 1"/>
          <p:cNvSpPr/>
          <p:nvPr/>
        </p:nvSpPr>
        <p:spPr>
          <a:xfrm>
            <a:off x="2850356" y="836752"/>
            <a:ext cx="19608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防触电伤害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31" name="矩形 7"/>
          <p:cNvSpPr/>
          <p:nvPr/>
        </p:nvSpPr>
        <p:spPr>
          <a:xfrm>
            <a:off x="475817" y="2457785"/>
            <a:ext cx="5832908" cy="632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14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迅速脱离电源的方法：</a:t>
            </a:r>
            <a:endParaRPr lang="zh-CN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——发现有人触电时，应立即拉闸停电。距电闸较远时，可使用绝缘钳或干燥木柄斧子切断电源。</a:t>
            </a:r>
            <a:endParaRPr lang="en-US" altLang="zh-CN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——救护人员不得用手拉或用金属棒、潮湿物品救护，应使用绝缘器具使触电人员脱离电源。</a:t>
            </a:r>
            <a:endParaRPr lang="zh-CN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——在电容器或电缆线路中解救时，应切断电源进行放电后，再去救护触电人员。</a:t>
            </a:r>
            <a:endParaRPr lang="zh-CN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——高压触电，应在保救护人员的安全情况下，因地制宜采用相应救护措施。</a:t>
            </a:r>
            <a:endParaRPr lang="zh-CN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——解救触电人员时，要做好防护，以免触电人员再受二次伤害。</a:t>
            </a:r>
            <a:endParaRPr lang="zh-CN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732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733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34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35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六 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36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37" name="矩形 2"/>
          <p:cNvSpPr/>
          <p:nvPr/>
        </p:nvSpPr>
        <p:spPr>
          <a:xfrm>
            <a:off x="2498657" y="830681"/>
            <a:ext cx="26720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防压力容器伤害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38" name="矩形 5"/>
          <p:cNvSpPr/>
          <p:nvPr/>
        </p:nvSpPr>
        <p:spPr>
          <a:xfrm>
            <a:off x="479877" y="2080098"/>
            <a:ext cx="5828847" cy="71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压力容器运行不准超过最高工作压力。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安全附件不齐全或附件损坏，不准使用。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不准随意调整、拆卸安全阀。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应经常检查压力、温度、液位，发现不正常立即上报，采取有效措施。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安全阀使用前必须经过检验合格后，方可使用。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压力容器应确保防腐层完好无损，安全装置齐全、灵敏、紧固件必须完整可靠，材料符合设计要求。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7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上氧气表应先打开总阀稍放一点气，吹净接口处的灰尘，再上气表，气表旋入深度不得少于5扣，开气时不准气口对准人。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739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740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41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42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六 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43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44" name="矩形 2"/>
          <p:cNvSpPr/>
          <p:nvPr/>
        </p:nvSpPr>
        <p:spPr>
          <a:xfrm>
            <a:off x="2498657" y="830681"/>
            <a:ext cx="26720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防压力容器伤害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45" name="矩形 1"/>
          <p:cNvSpPr/>
          <p:nvPr/>
        </p:nvSpPr>
        <p:spPr>
          <a:xfrm>
            <a:off x="476249" y="2458917"/>
            <a:ext cx="5832475" cy="632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开氧气时，先开气瓶总开关再顶气表顶丝，防止气瓶冲天杆扭坏冲出伤人。关氧气时，先松气表顶丝，后关总阀。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气瓶阀门不准一次开得过大，压力不足时再进行调整。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气瓶的各种漆色，须保持完好，不得涂改。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气瓶应距离暖气和其他水暖设备1米以外，夏季存放避免曝晒；气瓶与明火的距离不得小于10米,乙炔、氧气瓶距离不得少于5米。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瓶阀冻结时严禁用火烘烤，必要时用温水解冻。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严禁用电磁吊和链绳吊装搬运。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330" y="1278255"/>
            <a:ext cx="3227705" cy="8462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70000"/>
              </a:lnSpc>
            </a:pPr>
            <a:r>
              <a:rPr 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7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587750" y="3771900"/>
            <a:ext cx="3129280" cy="3230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1015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12185" y="7204710"/>
            <a:ext cx="3005455" cy="2003425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12185" y="1483360"/>
            <a:ext cx="3128645" cy="208597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347186" y="505182"/>
            <a:ext cx="3833693" cy="335756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746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747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48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49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六 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50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51" name="矩形 2"/>
          <p:cNvSpPr/>
          <p:nvPr/>
        </p:nvSpPr>
        <p:spPr>
          <a:xfrm>
            <a:off x="2498657" y="830681"/>
            <a:ext cx="26720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防压力容器伤害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52" name="矩形 5"/>
          <p:cNvSpPr/>
          <p:nvPr/>
        </p:nvSpPr>
        <p:spPr>
          <a:xfrm>
            <a:off x="476250" y="2496250"/>
            <a:ext cx="5832475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搬运气瓶时要轻装轻放，严禁抛、滑、敲击碰撞。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乙炔瓶使用时要注意固定，防止倾倒，严禁卧放使用。严禁把气瓶同电气接地线相连。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乙炔瓶严禁放在通风不良或有放射线的场所，且不得放在橡胶等绝缘体上。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氧气瓶、乙炔瓶，胶皮管不准有油污，严禁使用无防震圈、无安全帽和无校验钢印及无阻火器的氧气瓶和乙炔瓶。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乙炔气瓶使用时必须装上专用减压器，回火防止器，开启时操作要轻、缓，身体应站在阀门的侧后方。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754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755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56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57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六 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58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59" name="矩形 2"/>
          <p:cNvSpPr/>
          <p:nvPr/>
        </p:nvSpPr>
        <p:spPr>
          <a:xfrm>
            <a:off x="2498657" y="830681"/>
            <a:ext cx="26720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防压力容器伤害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60" name="矩形 1"/>
          <p:cNvSpPr/>
          <p:nvPr/>
        </p:nvSpPr>
        <p:spPr>
          <a:xfrm>
            <a:off x="476251" y="1958658"/>
            <a:ext cx="5832474" cy="7570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瓶内气体严禁用尽，必须留有一定的剩余压力。剩余压力与环境温度如下表：(温度℃ ，压力MPa)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环境温度  &lt; 0；0--15；5--25；25--40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剩余压力0.05；0.1；   0.2；     0.3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气瓶在使用、运输和储存时，环境温度一般不能超过40℃，超过时应采取有效措施。而且不得同易燃易爆物品同车运输。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21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储存间应有专人管理，并应有“危险”“严禁烟火”等标志。现场存放的气瓶不得超过5瓶。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储存间与明火(含火花)的距离不得小于15米。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瓶上有裂纹或压伤，瓶嘴零件损坏；瓶嘴不合乎规定时，禁止使用。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高空作业时，乙炔瓶、氧气瓶必须离开作业区5米。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761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762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63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64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七 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65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66" name="矩形 5"/>
          <p:cNvSpPr/>
          <p:nvPr/>
        </p:nvSpPr>
        <p:spPr>
          <a:xfrm>
            <a:off x="2601351" y="838129"/>
            <a:ext cx="26720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防中毒窒息伤害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67" name="矩形 7"/>
          <p:cNvSpPr/>
          <p:nvPr/>
        </p:nvSpPr>
        <p:spPr>
          <a:xfrm>
            <a:off x="476250" y="2219841"/>
            <a:ext cx="5822950" cy="673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煤气区域禁止停留、吸烟、烤火等。动火作业必须办理动火证，带煤气作业必须办理许可证。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进入容器、储罐、槽、池、沟、坑、管道等内作业检修时，必须采取可靠的安全防护措施，经检测确认无误后，方可作业。作业现场设专人监护， 并准备救护工具及联络信号。进入污水沟、井等作业时，必须检测确认，无误后，方可作业,并要有专人监护。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冬季在工作区域内禁止使用明火取暖。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通过煤气排水器时，应尽量远离设施通过，遇有煤气泄漏时，应服从现场专业人员指挥,或向上风头侧逃生。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员工在可能接触到有毒气体、液体的设备内作业时，需设监护人；直接接触酸碱时须戴胶质手套与防护眼镜。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768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769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70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71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八 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72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73" name="矩形 1"/>
          <p:cNvSpPr/>
          <p:nvPr/>
        </p:nvSpPr>
        <p:spPr>
          <a:xfrm>
            <a:off x="2394459" y="859316"/>
            <a:ext cx="26720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防高处坠落伤害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74" name="矩形 2"/>
          <p:cNvSpPr/>
          <p:nvPr/>
        </p:nvSpPr>
        <p:spPr>
          <a:xfrm>
            <a:off x="476249" y="2063834"/>
            <a:ext cx="5832475" cy="71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在二米以上（含二米）高处或临边（如屋顶、窗口、滴水檐等）作业时（含悬挂钟表、换电池、擦拭玻璃、登高清洁等），必须系好安全带。无法系安全带的作业必须采取可靠安全措施。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高处作业时首先应检查梯子（踩踏物）、安全带等工具是否牢靠完整。严禁使用不符合规定的工具。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二米以下登高作业，踩踏物品要牢靠，不得用易碎、易折物品做为踩踏物。凡患有高空禁忌病症的人员，一律不能从事高处作业。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高处作业时要设专人监护，必要时设警戒线，防止行人、车辆穿过。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高处作业需传递工具时，应用带绳传递物料，不得上下抛掷。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775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776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77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78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八 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79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80" name="矩形 5"/>
          <p:cNvSpPr/>
          <p:nvPr/>
        </p:nvSpPr>
        <p:spPr>
          <a:xfrm>
            <a:off x="477270" y="2602404"/>
            <a:ext cx="5832474" cy="5492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严禁直接在石棉瓦等易碎易折的板材顶棚上作业或行走。如需在在轻型顶棚内或顶棚上作业时，应铺设脚手板操作。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不准在六级以上强风或大雨、雪、雾等恶劣天气下从事露天高处作业。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高处作业中涉及到垂直交叉作业时要采取安全确认办法，设专人监护或设置隔板。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挖土方工作时，深度超过1.5米要有防塌方措施。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搭设的平台、脚手架不得超负荷使用。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81" name="矩形 11"/>
          <p:cNvSpPr/>
          <p:nvPr/>
        </p:nvSpPr>
        <p:spPr>
          <a:xfrm>
            <a:off x="2394459" y="859316"/>
            <a:ext cx="26720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防高处坠落伤害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782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783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84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85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九 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86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87" name="矩形 1"/>
          <p:cNvSpPr/>
          <p:nvPr/>
        </p:nvSpPr>
        <p:spPr>
          <a:xfrm>
            <a:off x="2706686" y="836752"/>
            <a:ext cx="19608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防车辆伤害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88" name="矩形 2"/>
          <p:cNvSpPr/>
          <p:nvPr/>
        </p:nvSpPr>
        <p:spPr>
          <a:xfrm>
            <a:off x="476249" y="3419144"/>
            <a:ext cx="583247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行人须遵守下列规定：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 不准在车行道、桥梁、隧道或交通安全设施等处长时间逗留。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  不准穿越、攀登或跨越高速公路隔离设施。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  不准横过划有中心实线的车行道。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789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790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91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92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九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93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94" name="矩形 1"/>
          <p:cNvSpPr/>
          <p:nvPr/>
        </p:nvSpPr>
        <p:spPr>
          <a:xfrm>
            <a:off x="2706686" y="836752"/>
            <a:ext cx="19608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防车辆伤害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95" name="矩形 5"/>
          <p:cNvSpPr/>
          <p:nvPr/>
        </p:nvSpPr>
        <p:spPr>
          <a:xfrm>
            <a:off x="476250" y="2891129"/>
            <a:ext cx="5805561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乘车人须遵守下列规定：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 不准在机动车道上等候车辆。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  在车行道上不得从机动车左侧上下车，开关车门时，不准妨碍其他车辆和行人通行。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  驾驶机动车的人员无驾驶证或饮酒后应制止并拒乘。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  车辆在行驶中不准与驾驶员闲谈或妨碍驾驶员操作。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  不准向车外投掷物品。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796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797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98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99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九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00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01" name="矩形 1"/>
          <p:cNvSpPr/>
          <p:nvPr/>
        </p:nvSpPr>
        <p:spPr>
          <a:xfrm>
            <a:off x="2706686" y="836752"/>
            <a:ext cx="19608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防车辆伤害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02" name="矩形 5"/>
          <p:cNvSpPr/>
          <p:nvPr/>
        </p:nvSpPr>
        <p:spPr>
          <a:xfrm>
            <a:off x="503163" y="2800205"/>
            <a:ext cx="5805561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乘车人须遵守下列规定：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  乘坐二轮摩托车只准坐在驾驶员身后的座位上，不准侧坐或倒坐。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  乘坐公交车辆、通勤班车，依次在站点候车，待车停稳后，方可按顺序上下。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  不准在车辆行驶中开启车门、车厢。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  机动车发生故障或交通事故须在车行道停车时，除紧急救险外，乘车人须迅速离开车辆和车行道。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803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804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05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06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九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07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08" name="矩形 1"/>
          <p:cNvSpPr/>
          <p:nvPr/>
        </p:nvSpPr>
        <p:spPr>
          <a:xfrm>
            <a:off x="2706686" y="836752"/>
            <a:ext cx="19608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防车辆伤害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09" name="矩形 2"/>
          <p:cNvSpPr/>
          <p:nvPr/>
        </p:nvSpPr>
        <p:spPr>
          <a:xfrm>
            <a:off x="476250" y="1857152"/>
            <a:ext cx="5832475" cy="7570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厂区行驶司机须遵守下列规定：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 司机负责监装监卸，确保装物符合规定，并做到运输途中不散落、掉物。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  检修自卸汽车时，必须在翻斗撑起时，加保护支撑和垫木，防止翻斗下落伤人。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  厂内行驶车辆严禁超速、超长、超宽、超高、超重，不得人货混装。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铲车、叉车、吊车不准违章带人。机动车必须按指定位置停放。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  倒车时要确认周围人员安全，指挥倒车人员要注意自我保护。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  司机行车要严格遵守有关安全交通法规、噪声控制法规及公司交通安全管理规定，发现违章及时制止和处理，加强车辆日常维护和保养，确保车辆符合安全要求。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810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811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12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13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九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14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15" name="矩形 5"/>
          <p:cNvSpPr/>
          <p:nvPr/>
        </p:nvSpPr>
        <p:spPr>
          <a:xfrm>
            <a:off x="2392647" y="867766"/>
            <a:ext cx="26720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工器具使用安全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16" name="矩形 7"/>
          <p:cNvSpPr/>
          <p:nvPr/>
        </p:nvSpPr>
        <p:spPr>
          <a:xfrm>
            <a:off x="476250" y="2949131"/>
            <a:ext cx="5822950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脚扣、安全带（腰绳）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　脚扣、安全带（腰绳）使用前应检查是否结实可靠，有无开焊、断裂，铁环及钉头有无伤痕，皮带有无硬脆、开线现象。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　根据电杆的规格直径选用和调整脚扣，上杆时跨步应合适，脚扣不应相撞。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　使用安全带（腰绳）松紧要合适、系牢，结扣处应放在前侧的左右。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1.4　腰绳直径不得小于20MM，不准有接头，使用时应系死扣。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　在杆上或高处作业时，安全带（腰绳）不得拴在杆尖、横担、瓷瓶、拉带或其它活动构架上。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6000"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828"/>
          <p:cNvPicPr>
            <a:picLocks noChangeAspect="1"/>
          </p:cNvPicPr>
          <p:nvPr/>
        </p:nvPicPr>
        <p:blipFill>
          <a:blip r:embed="rId2"/>
          <a:srcRect l="11437" t="7660" r="12439" b="2122"/>
          <a:stretch>
            <a:fillRect/>
          </a:stretch>
        </p:blipFill>
        <p:spPr>
          <a:xfrm>
            <a:off x="-91751" y="0"/>
            <a:ext cx="7041502" cy="9906000"/>
          </a:xfrm>
          <a:custGeom>
            <a:avLst/>
            <a:gdLst>
              <a:gd name="connsiteX0" fmla="*/ 0 w 7374233"/>
              <a:gd name="connsiteY0" fmla="*/ 0 h 10374086"/>
              <a:gd name="connsiteX1" fmla="*/ 7374233 w 7374233"/>
              <a:gd name="connsiteY1" fmla="*/ 0 h 10374086"/>
              <a:gd name="connsiteX2" fmla="*/ 7374233 w 7374233"/>
              <a:gd name="connsiteY2" fmla="*/ 10374086 h 10374086"/>
              <a:gd name="connsiteX3" fmla="*/ 0 w 7374233"/>
              <a:gd name="connsiteY3" fmla="*/ 10374086 h 1037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233" h="10374086">
                <a:moveTo>
                  <a:pt x="0" y="0"/>
                </a:moveTo>
                <a:lnTo>
                  <a:pt x="7374233" y="0"/>
                </a:lnTo>
                <a:lnTo>
                  <a:pt x="7374233" y="10374086"/>
                </a:lnTo>
                <a:lnTo>
                  <a:pt x="0" y="10374086"/>
                </a:lnTo>
                <a:close/>
              </a:path>
            </a:pathLst>
          </a:custGeom>
        </p:spPr>
      </p:pic>
      <p:sp>
        <p:nvSpPr>
          <p:cNvPr id="1048586" name="菱形 1581"/>
          <p:cNvSpPr/>
          <p:nvPr/>
        </p:nvSpPr>
        <p:spPr>
          <a:xfrm>
            <a:off x="2545955" y="4093025"/>
            <a:ext cx="3265714" cy="3265714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7" name="菱形 831"/>
          <p:cNvSpPr/>
          <p:nvPr/>
        </p:nvSpPr>
        <p:spPr>
          <a:xfrm>
            <a:off x="1573908" y="3666031"/>
            <a:ext cx="1887494" cy="1887494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8" name="菱形 832"/>
          <p:cNvSpPr/>
          <p:nvPr/>
        </p:nvSpPr>
        <p:spPr>
          <a:xfrm>
            <a:off x="1498084" y="5553525"/>
            <a:ext cx="1282704" cy="1282704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9" name="菱形 833"/>
          <p:cNvSpPr/>
          <p:nvPr/>
        </p:nvSpPr>
        <p:spPr>
          <a:xfrm>
            <a:off x="5072741" y="6114139"/>
            <a:ext cx="1407887" cy="1407887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90" name="菱形 834"/>
          <p:cNvSpPr/>
          <p:nvPr/>
        </p:nvSpPr>
        <p:spPr>
          <a:xfrm>
            <a:off x="6163642" y="7207505"/>
            <a:ext cx="629041" cy="629041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1614"/>
          <p:cNvGrpSpPr/>
          <p:nvPr/>
        </p:nvGrpSpPr>
        <p:grpSpPr>
          <a:xfrm>
            <a:off x="3469243" y="5092870"/>
            <a:ext cx="1483698" cy="1021269"/>
            <a:chOff x="5466053" y="2770592"/>
            <a:chExt cx="1483698" cy="1021269"/>
          </a:xfrm>
        </p:grpSpPr>
        <p:sp>
          <p:nvSpPr>
            <p:cNvPr id="1048591" name="Freeform 813"/>
            <p:cNvSpPr>
              <a:spLocks noEditPoints="1"/>
            </p:cNvSpPr>
            <p:nvPr/>
          </p:nvSpPr>
          <p:spPr bwMode="auto">
            <a:xfrm>
              <a:off x="5559029" y="2879514"/>
              <a:ext cx="1297745" cy="726148"/>
            </a:xfrm>
            <a:custGeom>
              <a:avLst/>
              <a:gdLst>
                <a:gd name="T0" fmla="*/ 1274 w 1982"/>
                <a:gd name="T1" fmla="*/ 613 h 1108"/>
                <a:gd name="T2" fmla="*/ 1274 w 1982"/>
                <a:gd name="T3" fmla="*/ 70 h 1108"/>
                <a:gd name="T4" fmla="*/ 1203 w 1982"/>
                <a:gd name="T5" fmla="*/ 0 h 1108"/>
                <a:gd name="T6" fmla="*/ 1132 w 1982"/>
                <a:gd name="T7" fmla="*/ 70 h 1108"/>
                <a:gd name="T8" fmla="*/ 1132 w 1982"/>
                <a:gd name="T9" fmla="*/ 613 h 1108"/>
                <a:gd name="T10" fmla="*/ 1203 w 1982"/>
                <a:gd name="T11" fmla="*/ 684 h 1108"/>
                <a:gd name="T12" fmla="*/ 1274 w 1982"/>
                <a:gd name="T13" fmla="*/ 613 h 1108"/>
                <a:gd name="T14" fmla="*/ 849 w 1982"/>
                <a:gd name="T15" fmla="*/ 613 h 1108"/>
                <a:gd name="T16" fmla="*/ 849 w 1982"/>
                <a:gd name="T17" fmla="*/ 70 h 1108"/>
                <a:gd name="T18" fmla="*/ 778 w 1982"/>
                <a:gd name="T19" fmla="*/ 0 h 1108"/>
                <a:gd name="T20" fmla="*/ 708 w 1982"/>
                <a:gd name="T21" fmla="*/ 70 h 1108"/>
                <a:gd name="T22" fmla="*/ 708 w 1982"/>
                <a:gd name="T23" fmla="*/ 613 h 1108"/>
                <a:gd name="T24" fmla="*/ 778 w 1982"/>
                <a:gd name="T25" fmla="*/ 684 h 1108"/>
                <a:gd name="T26" fmla="*/ 849 w 1982"/>
                <a:gd name="T27" fmla="*/ 613 h 1108"/>
                <a:gd name="T28" fmla="*/ 70 w 1982"/>
                <a:gd name="T29" fmla="*/ 1108 h 1108"/>
                <a:gd name="T30" fmla="*/ 1911 w 1982"/>
                <a:gd name="T31" fmla="*/ 1108 h 1108"/>
                <a:gd name="T32" fmla="*/ 1982 w 1982"/>
                <a:gd name="T33" fmla="*/ 1038 h 1108"/>
                <a:gd name="T34" fmla="*/ 1911 w 1982"/>
                <a:gd name="T35" fmla="*/ 967 h 1108"/>
                <a:gd name="T36" fmla="*/ 70 w 1982"/>
                <a:gd name="T37" fmla="*/ 967 h 1108"/>
                <a:gd name="T38" fmla="*/ 0 w 1982"/>
                <a:gd name="T39" fmla="*/ 1038 h 1108"/>
                <a:gd name="T40" fmla="*/ 70 w 1982"/>
                <a:gd name="T41" fmla="*/ 1108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82" h="1108">
                  <a:moveTo>
                    <a:pt x="1274" y="613"/>
                  </a:moveTo>
                  <a:cubicBezTo>
                    <a:pt x="1274" y="70"/>
                    <a:pt x="1274" y="70"/>
                    <a:pt x="1274" y="70"/>
                  </a:cubicBezTo>
                  <a:cubicBezTo>
                    <a:pt x="1274" y="31"/>
                    <a:pt x="1242" y="0"/>
                    <a:pt x="1203" y="0"/>
                  </a:cubicBezTo>
                  <a:cubicBezTo>
                    <a:pt x="1164" y="0"/>
                    <a:pt x="1132" y="31"/>
                    <a:pt x="1132" y="70"/>
                  </a:cubicBezTo>
                  <a:cubicBezTo>
                    <a:pt x="1132" y="613"/>
                    <a:pt x="1132" y="613"/>
                    <a:pt x="1132" y="613"/>
                  </a:cubicBezTo>
                  <a:cubicBezTo>
                    <a:pt x="1132" y="652"/>
                    <a:pt x="1164" y="684"/>
                    <a:pt x="1203" y="684"/>
                  </a:cubicBezTo>
                  <a:cubicBezTo>
                    <a:pt x="1242" y="684"/>
                    <a:pt x="1274" y="652"/>
                    <a:pt x="1274" y="613"/>
                  </a:cubicBezTo>
                  <a:moveTo>
                    <a:pt x="849" y="613"/>
                  </a:moveTo>
                  <a:cubicBezTo>
                    <a:pt x="849" y="70"/>
                    <a:pt x="849" y="70"/>
                    <a:pt x="849" y="70"/>
                  </a:cubicBezTo>
                  <a:cubicBezTo>
                    <a:pt x="849" y="31"/>
                    <a:pt x="817" y="0"/>
                    <a:pt x="778" y="0"/>
                  </a:cubicBezTo>
                  <a:cubicBezTo>
                    <a:pt x="739" y="0"/>
                    <a:pt x="708" y="31"/>
                    <a:pt x="708" y="70"/>
                  </a:cubicBezTo>
                  <a:cubicBezTo>
                    <a:pt x="708" y="613"/>
                    <a:pt x="708" y="613"/>
                    <a:pt x="708" y="613"/>
                  </a:cubicBezTo>
                  <a:cubicBezTo>
                    <a:pt x="708" y="652"/>
                    <a:pt x="739" y="684"/>
                    <a:pt x="778" y="684"/>
                  </a:cubicBezTo>
                  <a:cubicBezTo>
                    <a:pt x="817" y="684"/>
                    <a:pt x="849" y="652"/>
                    <a:pt x="849" y="613"/>
                  </a:cubicBezTo>
                  <a:moveTo>
                    <a:pt x="70" y="1108"/>
                  </a:moveTo>
                  <a:cubicBezTo>
                    <a:pt x="1911" y="1108"/>
                    <a:pt x="1911" y="1108"/>
                    <a:pt x="1911" y="1108"/>
                  </a:cubicBezTo>
                  <a:cubicBezTo>
                    <a:pt x="1950" y="1108"/>
                    <a:pt x="1982" y="1077"/>
                    <a:pt x="1982" y="1038"/>
                  </a:cubicBezTo>
                  <a:cubicBezTo>
                    <a:pt x="1982" y="999"/>
                    <a:pt x="1950" y="967"/>
                    <a:pt x="1911" y="967"/>
                  </a:cubicBezTo>
                  <a:cubicBezTo>
                    <a:pt x="70" y="967"/>
                    <a:pt x="70" y="967"/>
                    <a:pt x="70" y="967"/>
                  </a:cubicBezTo>
                  <a:cubicBezTo>
                    <a:pt x="31" y="967"/>
                    <a:pt x="0" y="999"/>
                    <a:pt x="0" y="1038"/>
                  </a:cubicBezTo>
                  <a:cubicBezTo>
                    <a:pt x="0" y="1077"/>
                    <a:pt x="31" y="1108"/>
                    <a:pt x="70" y="1108"/>
                  </a:cubicBezTo>
                </a:path>
              </a:pathLst>
            </a:custGeom>
            <a:solidFill>
              <a:srgbClr val="0475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8592" name="Freeform 814"/>
            <p:cNvSpPr>
              <a:spLocks noEditPoints="1"/>
            </p:cNvSpPr>
            <p:nvPr/>
          </p:nvSpPr>
          <p:spPr bwMode="auto">
            <a:xfrm>
              <a:off x="5466053" y="2770592"/>
              <a:ext cx="1483698" cy="1021269"/>
            </a:xfrm>
            <a:custGeom>
              <a:avLst/>
              <a:gdLst>
                <a:gd name="T0" fmla="*/ 2124 w 2266"/>
                <a:gd name="T1" fmla="*/ 1146 h 1558"/>
                <a:gd name="T2" fmla="*/ 2124 w 2266"/>
                <a:gd name="T3" fmla="*/ 1133 h 1558"/>
                <a:gd name="T4" fmla="*/ 1413 w 2266"/>
                <a:gd name="T5" fmla="*/ 182 h 1558"/>
                <a:gd name="T6" fmla="*/ 1204 w 2266"/>
                <a:gd name="T7" fmla="*/ 0 h 1558"/>
                <a:gd name="T8" fmla="*/ 1062 w 2266"/>
                <a:gd name="T9" fmla="*/ 0 h 1558"/>
                <a:gd name="T10" fmla="*/ 853 w 2266"/>
                <a:gd name="T11" fmla="*/ 182 h 1558"/>
                <a:gd name="T12" fmla="*/ 142 w 2266"/>
                <a:gd name="T13" fmla="*/ 1133 h 1558"/>
                <a:gd name="T14" fmla="*/ 142 w 2266"/>
                <a:gd name="T15" fmla="*/ 1146 h 1558"/>
                <a:gd name="T16" fmla="*/ 0 w 2266"/>
                <a:gd name="T17" fmla="*/ 1345 h 1558"/>
                <a:gd name="T18" fmla="*/ 212 w 2266"/>
                <a:gd name="T19" fmla="*/ 1558 h 1558"/>
                <a:gd name="T20" fmla="*/ 2053 w 2266"/>
                <a:gd name="T21" fmla="*/ 1558 h 1558"/>
                <a:gd name="T22" fmla="*/ 2266 w 2266"/>
                <a:gd name="T23" fmla="*/ 1345 h 1558"/>
                <a:gd name="T24" fmla="*/ 2124 w 2266"/>
                <a:gd name="T25" fmla="*/ 1146 h 1558"/>
                <a:gd name="T26" fmla="*/ 2053 w 2266"/>
                <a:gd name="T27" fmla="*/ 1416 h 1558"/>
                <a:gd name="T28" fmla="*/ 212 w 2266"/>
                <a:gd name="T29" fmla="*/ 1416 h 1558"/>
                <a:gd name="T30" fmla="*/ 142 w 2266"/>
                <a:gd name="T31" fmla="*/ 1345 h 1558"/>
                <a:gd name="T32" fmla="*/ 212 w 2266"/>
                <a:gd name="T33" fmla="*/ 1274 h 1558"/>
                <a:gd name="T34" fmla="*/ 262 w 2266"/>
                <a:gd name="T35" fmla="*/ 1254 h 1558"/>
                <a:gd name="T36" fmla="*/ 283 w 2266"/>
                <a:gd name="T37" fmla="*/ 1204 h 1558"/>
                <a:gd name="T38" fmla="*/ 283 w 2266"/>
                <a:gd name="T39" fmla="*/ 1133 h 1558"/>
                <a:gd name="T40" fmla="*/ 937 w 2266"/>
                <a:gd name="T41" fmla="*/ 305 h 1558"/>
                <a:gd name="T42" fmla="*/ 991 w 2266"/>
                <a:gd name="T43" fmla="*/ 236 h 1558"/>
                <a:gd name="T44" fmla="*/ 991 w 2266"/>
                <a:gd name="T45" fmla="*/ 212 h 1558"/>
                <a:gd name="T46" fmla="*/ 1062 w 2266"/>
                <a:gd name="T47" fmla="*/ 142 h 1558"/>
                <a:gd name="T48" fmla="*/ 1204 w 2266"/>
                <a:gd name="T49" fmla="*/ 142 h 1558"/>
                <a:gd name="T50" fmla="*/ 1274 w 2266"/>
                <a:gd name="T51" fmla="*/ 212 h 1558"/>
                <a:gd name="T52" fmla="*/ 1274 w 2266"/>
                <a:gd name="T53" fmla="*/ 236 h 1558"/>
                <a:gd name="T54" fmla="*/ 1329 w 2266"/>
                <a:gd name="T55" fmla="*/ 305 h 1558"/>
                <a:gd name="T56" fmla="*/ 1982 w 2266"/>
                <a:gd name="T57" fmla="*/ 1133 h 1558"/>
                <a:gd name="T58" fmla="*/ 1982 w 2266"/>
                <a:gd name="T59" fmla="*/ 1204 h 1558"/>
                <a:gd name="T60" fmla="*/ 2003 w 2266"/>
                <a:gd name="T61" fmla="*/ 1254 h 1558"/>
                <a:gd name="T62" fmla="*/ 2053 w 2266"/>
                <a:gd name="T63" fmla="*/ 1274 h 1558"/>
                <a:gd name="T64" fmla="*/ 2124 w 2266"/>
                <a:gd name="T65" fmla="*/ 1345 h 1558"/>
                <a:gd name="T66" fmla="*/ 2053 w 2266"/>
                <a:gd name="T67" fmla="*/ 1416 h 1558"/>
                <a:gd name="T68" fmla="*/ 2053 w 2266"/>
                <a:gd name="T69" fmla="*/ 1416 h 1558"/>
                <a:gd name="T70" fmla="*/ 2053 w 2266"/>
                <a:gd name="T71" fmla="*/ 1416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6" h="1558">
                  <a:moveTo>
                    <a:pt x="2124" y="1146"/>
                  </a:moveTo>
                  <a:cubicBezTo>
                    <a:pt x="2124" y="1133"/>
                    <a:pt x="2124" y="1133"/>
                    <a:pt x="2124" y="1133"/>
                  </a:cubicBezTo>
                  <a:cubicBezTo>
                    <a:pt x="2124" y="683"/>
                    <a:pt x="1824" y="303"/>
                    <a:pt x="1413" y="182"/>
                  </a:cubicBezTo>
                  <a:cubicBezTo>
                    <a:pt x="1398" y="79"/>
                    <a:pt x="1311" y="0"/>
                    <a:pt x="1204" y="0"/>
                  </a:cubicBezTo>
                  <a:cubicBezTo>
                    <a:pt x="1062" y="0"/>
                    <a:pt x="1062" y="0"/>
                    <a:pt x="1062" y="0"/>
                  </a:cubicBezTo>
                  <a:cubicBezTo>
                    <a:pt x="955" y="0"/>
                    <a:pt x="868" y="79"/>
                    <a:pt x="853" y="182"/>
                  </a:cubicBezTo>
                  <a:cubicBezTo>
                    <a:pt x="441" y="303"/>
                    <a:pt x="142" y="683"/>
                    <a:pt x="142" y="1133"/>
                  </a:cubicBezTo>
                  <a:cubicBezTo>
                    <a:pt x="142" y="1146"/>
                    <a:pt x="142" y="1146"/>
                    <a:pt x="142" y="1146"/>
                  </a:cubicBezTo>
                  <a:cubicBezTo>
                    <a:pt x="59" y="1175"/>
                    <a:pt x="0" y="1253"/>
                    <a:pt x="0" y="1345"/>
                  </a:cubicBezTo>
                  <a:cubicBezTo>
                    <a:pt x="0" y="1463"/>
                    <a:pt x="95" y="1557"/>
                    <a:pt x="212" y="1558"/>
                  </a:cubicBezTo>
                  <a:cubicBezTo>
                    <a:pt x="2053" y="1558"/>
                    <a:pt x="2053" y="1558"/>
                    <a:pt x="2053" y="1558"/>
                  </a:cubicBezTo>
                  <a:cubicBezTo>
                    <a:pt x="2171" y="1557"/>
                    <a:pt x="2265" y="1463"/>
                    <a:pt x="2266" y="1345"/>
                  </a:cubicBezTo>
                  <a:cubicBezTo>
                    <a:pt x="2265" y="1253"/>
                    <a:pt x="2206" y="1175"/>
                    <a:pt x="2124" y="1146"/>
                  </a:cubicBezTo>
                  <a:close/>
                  <a:moveTo>
                    <a:pt x="2053" y="1416"/>
                  </a:moveTo>
                  <a:cubicBezTo>
                    <a:pt x="212" y="1416"/>
                    <a:pt x="212" y="1416"/>
                    <a:pt x="212" y="1416"/>
                  </a:cubicBezTo>
                  <a:cubicBezTo>
                    <a:pt x="174" y="1416"/>
                    <a:pt x="142" y="1384"/>
                    <a:pt x="142" y="1345"/>
                  </a:cubicBezTo>
                  <a:cubicBezTo>
                    <a:pt x="142" y="1307"/>
                    <a:pt x="174" y="1274"/>
                    <a:pt x="212" y="1274"/>
                  </a:cubicBezTo>
                  <a:cubicBezTo>
                    <a:pt x="231" y="1274"/>
                    <a:pt x="249" y="1267"/>
                    <a:pt x="262" y="1254"/>
                  </a:cubicBezTo>
                  <a:cubicBezTo>
                    <a:pt x="276" y="1240"/>
                    <a:pt x="283" y="1222"/>
                    <a:pt x="283" y="1204"/>
                  </a:cubicBezTo>
                  <a:cubicBezTo>
                    <a:pt x="283" y="1133"/>
                    <a:pt x="283" y="1133"/>
                    <a:pt x="283" y="1133"/>
                  </a:cubicBezTo>
                  <a:cubicBezTo>
                    <a:pt x="283" y="732"/>
                    <a:pt x="562" y="394"/>
                    <a:pt x="937" y="305"/>
                  </a:cubicBezTo>
                  <a:cubicBezTo>
                    <a:pt x="969" y="298"/>
                    <a:pt x="991" y="269"/>
                    <a:pt x="991" y="236"/>
                  </a:cubicBezTo>
                  <a:cubicBezTo>
                    <a:pt x="991" y="212"/>
                    <a:pt x="991" y="212"/>
                    <a:pt x="991" y="212"/>
                  </a:cubicBezTo>
                  <a:cubicBezTo>
                    <a:pt x="991" y="174"/>
                    <a:pt x="1024" y="142"/>
                    <a:pt x="1062" y="142"/>
                  </a:cubicBezTo>
                  <a:cubicBezTo>
                    <a:pt x="1204" y="142"/>
                    <a:pt x="1204" y="142"/>
                    <a:pt x="1204" y="142"/>
                  </a:cubicBezTo>
                  <a:cubicBezTo>
                    <a:pt x="1242" y="142"/>
                    <a:pt x="1274" y="174"/>
                    <a:pt x="1274" y="212"/>
                  </a:cubicBezTo>
                  <a:cubicBezTo>
                    <a:pt x="1274" y="236"/>
                    <a:pt x="1274" y="236"/>
                    <a:pt x="1274" y="236"/>
                  </a:cubicBezTo>
                  <a:cubicBezTo>
                    <a:pt x="1274" y="269"/>
                    <a:pt x="1297" y="298"/>
                    <a:pt x="1329" y="305"/>
                  </a:cubicBezTo>
                  <a:cubicBezTo>
                    <a:pt x="1704" y="394"/>
                    <a:pt x="1983" y="732"/>
                    <a:pt x="1982" y="1133"/>
                  </a:cubicBezTo>
                  <a:cubicBezTo>
                    <a:pt x="1982" y="1204"/>
                    <a:pt x="1982" y="1204"/>
                    <a:pt x="1982" y="1204"/>
                  </a:cubicBezTo>
                  <a:cubicBezTo>
                    <a:pt x="1982" y="1222"/>
                    <a:pt x="1990" y="1240"/>
                    <a:pt x="2003" y="1254"/>
                  </a:cubicBezTo>
                  <a:cubicBezTo>
                    <a:pt x="2016" y="1267"/>
                    <a:pt x="2034" y="1274"/>
                    <a:pt x="2053" y="1274"/>
                  </a:cubicBezTo>
                  <a:cubicBezTo>
                    <a:pt x="2092" y="1274"/>
                    <a:pt x="2124" y="1307"/>
                    <a:pt x="2124" y="1345"/>
                  </a:cubicBezTo>
                  <a:cubicBezTo>
                    <a:pt x="2124" y="1384"/>
                    <a:pt x="2092" y="1416"/>
                    <a:pt x="2053" y="1416"/>
                  </a:cubicBezTo>
                  <a:close/>
                  <a:moveTo>
                    <a:pt x="2053" y="1416"/>
                  </a:moveTo>
                  <a:cubicBezTo>
                    <a:pt x="2053" y="1416"/>
                    <a:pt x="2053" y="1416"/>
                    <a:pt x="2053" y="1416"/>
                  </a:cubicBezTo>
                </a:path>
              </a:pathLst>
            </a:custGeom>
            <a:solidFill>
              <a:srgbClr val="0475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842"/>
          <p:cNvGrpSpPr/>
          <p:nvPr/>
        </p:nvGrpSpPr>
        <p:grpSpPr>
          <a:xfrm>
            <a:off x="4475575" y="884753"/>
            <a:ext cx="954731" cy="657167"/>
            <a:chOff x="5466053" y="2770592"/>
            <a:chExt cx="1483698" cy="1021269"/>
          </a:xfrm>
        </p:grpSpPr>
        <p:sp>
          <p:nvSpPr>
            <p:cNvPr id="1048593" name="Freeform 813"/>
            <p:cNvSpPr>
              <a:spLocks noEditPoints="1"/>
            </p:cNvSpPr>
            <p:nvPr/>
          </p:nvSpPr>
          <p:spPr bwMode="auto">
            <a:xfrm>
              <a:off x="5559029" y="2879514"/>
              <a:ext cx="1297745" cy="726148"/>
            </a:xfrm>
            <a:custGeom>
              <a:avLst/>
              <a:gdLst>
                <a:gd name="T0" fmla="*/ 1274 w 1982"/>
                <a:gd name="T1" fmla="*/ 613 h 1108"/>
                <a:gd name="T2" fmla="*/ 1274 w 1982"/>
                <a:gd name="T3" fmla="*/ 70 h 1108"/>
                <a:gd name="T4" fmla="*/ 1203 w 1982"/>
                <a:gd name="T5" fmla="*/ 0 h 1108"/>
                <a:gd name="T6" fmla="*/ 1132 w 1982"/>
                <a:gd name="T7" fmla="*/ 70 h 1108"/>
                <a:gd name="T8" fmla="*/ 1132 w 1982"/>
                <a:gd name="T9" fmla="*/ 613 h 1108"/>
                <a:gd name="T10" fmla="*/ 1203 w 1982"/>
                <a:gd name="T11" fmla="*/ 684 h 1108"/>
                <a:gd name="T12" fmla="*/ 1274 w 1982"/>
                <a:gd name="T13" fmla="*/ 613 h 1108"/>
                <a:gd name="T14" fmla="*/ 849 w 1982"/>
                <a:gd name="T15" fmla="*/ 613 h 1108"/>
                <a:gd name="T16" fmla="*/ 849 w 1982"/>
                <a:gd name="T17" fmla="*/ 70 h 1108"/>
                <a:gd name="T18" fmla="*/ 778 w 1982"/>
                <a:gd name="T19" fmla="*/ 0 h 1108"/>
                <a:gd name="T20" fmla="*/ 708 w 1982"/>
                <a:gd name="T21" fmla="*/ 70 h 1108"/>
                <a:gd name="T22" fmla="*/ 708 w 1982"/>
                <a:gd name="T23" fmla="*/ 613 h 1108"/>
                <a:gd name="T24" fmla="*/ 778 w 1982"/>
                <a:gd name="T25" fmla="*/ 684 h 1108"/>
                <a:gd name="T26" fmla="*/ 849 w 1982"/>
                <a:gd name="T27" fmla="*/ 613 h 1108"/>
                <a:gd name="T28" fmla="*/ 70 w 1982"/>
                <a:gd name="T29" fmla="*/ 1108 h 1108"/>
                <a:gd name="T30" fmla="*/ 1911 w 1982"/>
                <a:gd name="T31" fmla="*/ 1108 h 1108"/>
                <a:gd name="T32" fmla="*/ 1982 w 1982"/>
                <a:gd name="T33" fmla="*/ 1038 h 1108"/>
                <a:gd name="T34" fmla="*/ 1911 w 1982"/>
                <a:gd name="T35" fmla="*/ 967 h 1108"/>
                <a:gd name="T36" fmla="*/ 70 w 1982"/>
                <a:gd name="T37" fmla="*/ 967 h 1108"/>
                <a:gd name="T38" fmla="*/ 0 w 1982"/>
                <a:gd name="T39" fmla="*/ 1038 h 1108"/>
                <a:gd name="T40" fmla="*/ 70 w 1982"/>
                <a:gd name="T41" fmla="*/ 1108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82" h="1108">
                  <a:moveTo>
                    <a:pt x="1274" y="613"/>
                  </a:moveTo>
                  <a:cubicBezTo>
                    <a:pt x="1274" y="70"/>
                    <a:pt x="1274" y="70"/>
                    <a:pt x="1274" y="70"/>
                  </a:cubicBezTo>
                  <a:cubicBezTo>
                    <a:pt x="1274" y="31"/>
                    <a:pt x="1242" y="0"/>
                    <a:pt x="1203" y="0"/>
                  </a:cubicBezTo>
                  <a:cubicBezTo>
                    <a:pt x="1164" y="0"/>
                    <a:pt x="1132" y="31"/>
                    <a:pt x="1132" y="70"/>
                  </a:cubicBezTo>
                  <a:cubicBezTo>
                    <a:pt x="1132" y="613"/>
                    <a:pt x="1132" y="613"/>
                    <a:pt x="1132" y="613"/>
                  </a:cubicBezTo>
                  <a:cubicBezTo>
                    <a:pt x="1132" y="652"/>
                    <a:pt x="1164" y="684"/>
                    <a:pt x="1203" y="684"/>
                  </a:cubicBezTo>
                  <a:cubicBezTo>
                    <a:pt x="1242" y="684"/>
                    <a:pt x="1274" y="652"/>
                    <a:pt x="1274" y="613"/>
                  </a:cubicBezTo>
                  <a:moveTo>
                    <a:pt x="849" y="613"/>
                  </a:moveTo>
                  <a:cubicBezTo>
                    <a:pt x="849" y="70"/>
                    <a:pt x="849" y="70"/>
                    <a:pt x="849" y="70"/>
                  </a:cubicBezTo>
                  <a:cubicBezTo>
                    <a:pt x="849" y="31"/>
                    <a:pt x="817" y="0"/>
                    <a:pt x="778" y="0"/>
                  </a:cubicBezTo>
                  <a:cubicBezTo>
                    <a:pt x="739" y="0"/>
                    <a:pt x="708" y="31"/>
                    <a:pt x="708" y="70"/>
                  </a:cubicBezTo>
                  <a:cubicBezTo>
                    <a:pt x="708" y="613"/>
                    <a:pt x="708" y="613"/>
                    <a:pt x="708" y="613"/>
                  </a:cubicBezTo>
                  <a:cubicBezTo>
                    <a:pt x="708" y="652"/>
                    <a:pt x="739" y="684"/>
                    <a:pt x="778" y="684"/>
                  </a:cubicBezTo>
                  <a:cubicBezTo>
                    <a:pt x="817" y="684"/>
                    <a:pt x="849" y="652"/>
                    <a:pt x="849" y="613"/>
                  </a:cubicBezTo>
                  <a:moveTo>
                    <a:pt x="70" y="1108"/>
                  </a:moveTo>
                  <a:cubicBezTo>
                    <a:pt x="1911" y="1108"/>
                    <a:pt x="1911" y="1108"/>
                    <a:pt x="1911" y="1108"/>
                  </a:cubicBezTo>
                  <a:cubicBezTo>
                    <a:pt x="1950" y="1108"/>
                    <a:pt x="1982" y="1077"/>
                    <a:pt x="1982" y="1038"/>
                  </a:cubicBezTo>
                  <a:cubicBezTo>
                    <a:pt x="1982" y="999"/>
                    <a:pt x="1950" y="967"/>
                    <a:pt x="1911" y="967"/>
                  </a:cubicBezTo>
                  <a:cubicBezTo>
                    <a:pt x="70" y="967"/>
                    <a:pt x="70" y="967"/>
                    <a:pt x="70" y="967"/>
                  </a:cubicBezTo>
                  <a:cubicBezTo>
                    <a:pt x="31" y="967"/>
                    <a:pt x="0" y="999"/>
                    <a:pt x="0" y="1038"/>
                  </a:cubicBezTo>
                  <a:cubicBezTo>
                    <a:pt x="0" y="1077"/>
                    <a:pt x="31" y="1108"/>
                    <a:pt x="70" y="1108"/>
                  </a:cubicBezTo>
                </a:path>
              </a:pathLst>
            </a:custGeom>
            <a:solidFill>
              <a:srgbClr val="0475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8594" name="Freeform 814"/>
            <p:cNvSpPr>
              <a:spLocks noEditPoints="1"/>
            </p:cNvSpPr>
            <p:nvPr/>
          </p:nvSpPr>
          <p:spPr bwMode="auto">
            <a:xfrm>
              <a:off x="5466053" y="2770592"/>
              <a:ext cx="1483698" cy="1021269"/>
            </a:xfrm>
            <a:custGeom>
              <a:avLst/>
              <a:gdLst>
                <a:gd name="T0" fmla="*/ 2124 w 2266"/>
                <a:gd name="T1" fmla="*/ 1146 h 1558"/>
                <a:gd name="T2" fmla="*/ 2124 w 2266"/>
                <a:gd name="T3" fmla="*/ 1133 h 1558"/>
                <a:gd name="T4" fmla="*/ 1413 w 2266"/>
                <a:gd name="T5" fmla="*/ 182 h 1558"/>
                <a:gd name="T6" fmla="*/ 1204 w 2266"/>
                <a:gd name="T7" fmla="*/ 0 h 1558"/>
                <a:gd name="T8" fmla="*/ 1062 w 2266"/>
                <a:gd name="T9" fmla="*/ 0 h 1558"/>
                <a:gd name="T10" fmla="*/ 853 w 2266"/>
                <a:gd name="T11" fmla="*/ 182 h 1558"/>
                <a:gd name="T12" fmla="*/ 142 w 2266"/>
                <a:gd name="T13" fmla="*/ 1133 h 1558"/>
                <a:gd name="T14" fmla="*/ 142 w 2266"/>
                <a:gd name="T15" fmla="*/ 1146 h 1558"/>
                <a:gd name="T16" fmla="*/ 0 w 2266"/>
                <a:gd name="T17" fmla="*/ 1345 h 1558"/>
                <a:gd name="T18" fmla="*/ 212 w 2266"/>
                <a:gd name="T19" fmla="*/ 1558 h 1558"/>
                <a:gd name="T20" fmla="*/ 2053 w 2266"/>
                <a:gd name="T21" fmla="*/ 1558 h 1558"/>
                <a:gd name="T22" fmla="*/ 2266 w 2266"/>
                <a:gd name="T23" fmla="*/ 1345 h 1558"/>
                <a:gd name="T24" fmla="*/ 2124 w 2266"/>
                <a:gd name="T25" fmla="*/ 1146 h 1558"/>
                <a:gd name="T26" fmla="*/ 2053 w 2266"/>
                <a:gd name="T27" fmla="*/ 1416 h 1558"/>
                <a:gd name="T28" fmla="*/ 212 w 2266"/>
                <a:gd name="T29" fmla="*/ 1416 h 1558"/>
                <a:gd name="T30" fmla="*/ 142 w 2266"/>
                <a:gd name="T31" fmla="*/ 1345 h 1558"/>
                <a:gd name="T32" fmla="*/ 212 w 2266"/>
                <a:gd name="T33" fmla="*/ 1274 h 1558"/>
                <a:gd name="T34" fmla="*/ 262 w 2266"/>
                <a:gd name="T35" fmla="*/ 1254 h 1558"/>
                <a:gd name="T36" fmla="*/ 283 w 2266"/>
                <a:gd name="T37" fmla="*/ 1204 h 1558"/>
                <a:gd name="T38" fmla="*/ 283 w 2266"/>
                <a:gd name="T39" fmla="*/ 1133 h 1558"/>
                <a:gd name="T40" fmla="*/ 937 w 2266"/>
                <a:gd name="T41" fmla="*/ 305 h 1558"/>
                <a:gd name="T42" fmla="*/ 991 w 2266"/>
                <a:gd name="T43" fmla="*/ 236 h 1558"/>
                <a:gd name="T44" fmla="*/ 991 w 2266"/>
                <a:gd name="T45" fmla="*/ 212 h 1558"/>
                <a:gd name="T46" fmla="*/ 1062 w 2266"/>
                <a:gd name="T47" fmla="*/ 142 h 1558"/>
                <a:gd name="T48" fmla="*/ 1204 w 2266"/>
                <a:gd name="T49" fmla="*/ 142 h 1558"/>
                <a:gd name="T50" fmla="*/ 1274 w 2266"/>
                <a:gd name="T51" fmla="*/ 212 h 1558"/>
                <a:gd name="T52" fmla="*/ 1274 w 2266"/>
                <a:gd name="T53" fmla="*/ 236 h 1558"/>
                <a:gd name="T54" fmla="*/ 1329 w 2266"/>
                <a:gd name="T55" fmla="*/ 305 h 1558"/>
                <a:gd name="T56" fmla="*/ 1982 w 2266"/>
                <a:gd name="T57" fmla="*/ 1133 h 1558"/>
                <a:gd name="T58" fmla="*/ 1982 w 2266"/>
                <a:gd name="T59" fmla="*/ 1204 h 1558"/>
                <a:gd name="T60" fmla="*/ 2003 w 2266"/>
                <a:gd name="T61" fmla="*/ 1254 h 1558"/>
                <a:gd name="T62" fmla="*/ 2053 w 2266"/>
                <a:gd name="T63" fmla="*/ 1274 h 1558"/>
                <a:gd name="T64" fmla="*/ 2124 w 2266"/>
                <a:gd name="T65" fmla="*/ 1345 h 1558"/>
                <a:gd name="T66" fmla="*/ 2053 w 2266"/>
                <a:gd name="T67" fmla="*/ 1416 h 1558"/>
                <a:gd name="T68" fmla="*/ 2053 w 2266"/>
                <a:gd name="T69" fmla="*/ 1416 h 1558"/>
                <a:gd name="T70" fmla="*/ 2053 w 2266"/>
                <a:gd name="T71" fmla="*/ 1416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6" h="1558">
                  <a:moveTo>
                    <a:pt x="2124" y="1146"/>
                  </a:moveTo>
                  <a:cubicBezTo>
                    <a:pt x="2124" y="1133"/>
                    <a:pt x="2124" y="1133"/>
                    <a:pt x="2124" y="1133"/>
                  </a:cubicBezTo>
                  <a:cubicBezTo>
                    <a:pt x="2124" y="683"/>
                    <a:pt x="1824" y="303"/>
                    <a:pt x="1413" y="182"/>
                  </a:cubicBezTo>
                  <a:cubicBezTo>
                    <a:pt x="1398" y="79"/>
                    <a:pt x="1311" y="0"/>
                    <a:pt x="1204" y="0"/>
                  </a:cubicBezTo>
                  <a:cubicBezTo>
                    <a:pt x="1062" y="0"/>
                    <a:pt x="1062" y="0"/>
                    <a:pt x="1062" y="0"/>
                  </a:cubicBezTo>
                  <a:cubicBezTo>
                    <a:pt x="955" y="0"/>
                    <a:pt x="868" y="79"/>
                    <a:pt x="853" y="182"/>
                  </a:cubicBezTo>
                  <a:cubicBezTo>
                    <a:pt x="441" y="303"/>
                    <a:pt x="142" y="683"/>
                    <a:pt x="142" y="1133"/>
                  </a:cubicBezTo>
                  <a:cubicBezTo>
                    <a:pt x="142" y="1146"/>
                    <a:pt x="142" y="1146"/>
                    <a:pt x="142" y="1146"/>
                  </a:cubicBezTo>
                  <a:cubicBezTo>
                    <a:pt x="59" y="1175"/>
                    <a:pt x="0" y="1253"/>
                    <a:pt x="0" y="1345"/>
                  </a:cubicBezTo>
                  <a:cubicBezTo>
                    <a:pt x="0" y="1463"/>
                    <a:pt x="95" y="1557"/>
                    <a:pt x="212" y="1558"/>
                  </a:cubicBezTo>
                  <a:cubicBezTo>
                    <a:pt x="2053" y="1558"/>
                    <a:pt x="2053" y="1558"/>
                    <a:pt x="2053" y="1558"/>
                  </a:cubicBezTo>
                  <a:cubicBezTo>
                    <a:pt x="2171" y="1557"/>
                    <a:pt x="2265" y="1463"/>
                    <a:pt x="2266" y="1345"/>
                  </a:cubicBezTo>
                  <a:cubicBezTo>
                    <a:pt x="2265" y="1253"/>
                    <a:pt x="2206" y="1175"/>
                    <a:pt x="2124" y="1146"/>
                  </a:cubicBezTo>
                  <a:close/>
                  <a:moveTo>
                    <a:pt x="2053" y="1416"/>
                  </a:moveTo>
                  <a:cubicBezTo>
                    <a:pt x="212" y="1416"/>
                    <a:pt x="212" y="1416"/>
                    <a:pt x="212" y="1416"/>
                  </a:cubicBezTo>
                  <a:cubicBezTo>
                    <a:pt x="174" y="1416"/>
                    <a:pt x="142" y="1384"/>
                    <a:pt x="142" y="1345"/>
                  </a:cubicBezTo>
                  <a:cubicBezTo>
                    <a:pt x="142" y="1307"/>
                    <a:pt x="174" y="1274"/>
                    <a:pt x="212" y="1274"/>
                  </a:cubicBezTo>
                  <a:cubicBezTo>
                    <a:pt x="231" y="1274"/>
                    <a:pt x="249" y="1267"/>
                    <a:pt x="262" y="1254"/>
                  </a:cubicBezTo>
                  <a:cubicBezTo>
                    <a:pt x="276" y="1240"/>
                    <a:pt x="283" y="1222"/>
                    <a:pt x="283" y="1204"/>
                  </a:cubicBezTo>
                  <a:cubicBezTo>
                    <a:pt x="283" y="1133"/>
                    <a:pt x="283" y="1133"/>
                    <a:pt x="283" y="1133"/>
                  </a:cubicBezTo>
                  <a:cubicBezTo>
                    <a:pt x="283" y="732"/>
                    <a:pt x="562" y="394"/>
                    <a:pt x="937" y="305"/>
                  </a:cubicBezTo>
                  <a:cubicBezTo>
                    <a:pt x="969" y="298"/>
                    <a:pt x="991" y="269"/>
                    <a:pt x="991" y="236"/>
                  </a:cubicBezTo>
                  <a:cubicBezTo>
                    <a:pt x="991" y="212"/>
                    <a:pt x="991" y="212"/>
                    <a:pt x="991" y="212"/>
                  </a:cubicBezTo>
                  <a:cubicBezTo>
                    <a:pt x="991" y="174"/>
                    <a:pt x="1024" y="142"/>
                    <a:pt x="1062" y="142"/>
                  </a:cubicBezTo>
                  <a:cubicBezTo>
                    <a:pt x="1204" y="142"/>
                    <a:pt x="1204" y="142"/>
                    <a:pt x="1204" y="142"/>
                  </a:cubicBezTo>
                  <a:cubicBezTo>
                    <a:pt x="1242" y="142"/>
                    <a:pt x="1274" y="174"/>
                    <a:pt x="1274" y="212"/>
                  </a:cubicBezTo>
                  <a:cubicBezTo>
                    <a:pt x="1274" y="236"/>
                    <a:pt x="1274" y="236"/>
                    <a:pt x="1274" y="236"/>
                  </a:cubicBezTo>
                  <a:cubicBezTo>
                    <a:pt x="1274" y="269"/>
                    <a:pt x="1297" y="298"/>
                    <a:pt x="1329" y="305"/>
                  </a:cubicBezTo>
                  <a:cubicBezTo>
                    <a:pt x="1704" y="394"/>
                    <a:pt x="1983" y="732"/>
                    <a:pt x="1982" y="1133"/>
                  </a:cubicBezTo>
                  <a:cubicBezTo>
                    <a:pt x="1982" y="1204"/>
                    <a:pt x="1982" y="1204"/>
                    <a:pt x="1982" y="1204"/>
                  </a:cubicBezTo>
                  <a:cubicBezTo>
                    <a:pt x="1982" y="1222"/>
                    <a:pt x="1990" y="1240"/>
                    <a:pt x="2003" y="1254"/>
                  </a:cubicBezTo>
                  <a:cubicBezTo>
                    <a:pt x="2016" y="1267"/>
                    <a:pt x="2034" y="1274"/>
                    <a:pt x="2053" y="1274"/>
                  </a:cubicBezTo>
                  <a:cubicBezTo>
                    <a:pt x="2092" y="1274"/>
                    <a:pt x="2124" y="1307"/>
                    <a:pt x="2124" y="1345"/>
                  </a:cubicBezTo>
                  <a:cubicBezTo>
                    <a:pt x="2124" y="1384"/>
                    <a:pt x="2092" y="1416"/>
                    <a:pt x="2053" y="1416"/>
                  </a:cubicBezTo>
                  <a:close/>
                  <a:moveTo>
                    <a:pt x="2053" y="1416"/>
                  </a:moveTo>
                  <a:cubicBezTo>
                    <a:pt x="2053" y="1416"/>
                    <a:pt x="2053" y="1416"/>
                    <a:pt x="2053" y="1416"/>
                  </a:cubicBezTo>
                </a:path>
              </a:pathLst>
            </a:custGeom>
            <a:solidFill>
              <a:srgbClr val="0475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48595" name="矩形 1615"/>
          <p:cNvSpPr/>
          <p:nvPr/>
        </p:nvSpPr>
        <p:spPr>
          <a:xfrm>
            <a:off x="-359280" y="1462269"/>
            <a:ext cx="4299985" cy="257794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96" name="文本框 1618"/>
          <p:cNvSpPr txBox="1"/>
          <p:nvPr/>
        </p:nvSpPr>
        <p:spPr>
          <a:xfrm>
            <a:off x="222906" y="517681"/>
            <a:ext cx="394321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员工安全手册</a:t>
            </a:r>
            <a:endParaRPr lang="zh-CN" altLang="en-US" sz="4800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97" name="文本框 1619"/>
          <p:cNvSpPr txBox="1"/>
          <p:nvPr/>
        </p:nvSpPr>
        <p:spPr>
          <a:xfrm>
            <a:off x="-91440" y="1423035"/>
            <a:ext cx="43897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Staff Safety Handbook</a:t>
            </a:r>
            <a:endParaRPr lang="en-US" altLang="zh-CN" sz="16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98" name="矩形 1622"/>
          <p:cNvSpPr/>
          <p:nvPr/>
        </p:nvSpPr>
        <p:spPr>
          <a:xfrm>
            <a:off x="379846" y="1836554"/>
            <a:ext cx="5899343" cy="5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行为手册的实施能够达到强化员工操作安全行为、提高员工安全意识、减少安全生产事故的目的，可鉴之广之。</a:t>
            </a:r>
            <a:endParaRPr lang="zh-CN" altLang="en-US" sz="1100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99" name="文本框 1623"/>
          <p:cNvSpPr txBox="1"/>
          <p:nvPr/>
        </p:nvSpPr>
        <p:spPr>
          <a:xfrm>
            <a:off x="751828" y="7468281"/>
            <a:ext cx="220727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BDF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适用企业：</a:t>
            </a:r>
            <a:r>
              <a:rPr lang="en-US" altLang="zh-CN" sz="1200" b="1" dirty="0">
                <a:solidFill>
                  <a:srgbClr val="BDF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XXXX</a:t>
            </a:r>
            <a:endParaRPr lang="zh-CN" altLang="en-US" sz="1200" b="1" dirty="0">
              <a:solidFill>
                <a:srgbClr val="BDF2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0" name="文本框 850"/>
          <p:cNvSpPr txBox="1"/>
          <p:nvPr/>
        </p:nvSpPr>
        <p:spPr>
          <a:xfrm>
            <a:off x="751828" y="7773404"/>
            <a:ext cx="220727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BDF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设计段位：</a:t>
            </a:r>
            <a:r>
              <a:rPr lang="en-US" altLang="zh-CN" sz="1200" b="1" dirty="0">
                <a:solidFill>
                  <a:srgbClr val="BDF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XXXX</a:t>
            </a:r>
            <a:endParaRPr lang="zh-CN" altLang="en-US" sz="1200" b="1" dirty="0">
              <a:solidFill>
                <a:srgbClr val="BDF2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1" name="矩形 851"/>
          <p:cNvSpPr/>
          <p:nvPr/>
        </p:nvSpPr>
        <p:spPr>
          <a:xfrm>
            <a:off x="738616" y="8123467"/>
            <a:ext cx="2937917" cy="75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行为手册的实施能够达到强化员工操作安全行为、提高员工安全意识、减少安全生产事故的目的，可鉴之广之。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818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819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20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21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九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22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23" name="矩形 5"/>
          <p:cNvSpPr/>
          <p:nvPr/>
        </p:nvSpPr>
        <p:spPr>
          <a:xfrm>
            <a:off x="2392647" y="867766"/>
            <a:ext cx="26720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工器具使用安全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24" name="矩形 1"/>
          <p:cNvSpPr/>
          <p:nvPr/>
        </p:nvSpPr>
        <p:spPr>
          <a:xfrm>
            <a:off x="476250" y="3366258"/>
            <a:ext cx="5822950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梯子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2.1　定期进行检查及试验，对不符合要求的梯子不准使用。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2.2　梯子应能承受工作人员及携带工具攀登的重量。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2.3　梯子的下部应有防滑胶皮。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2.4　直梯使用时倾斜角应保持60°左右，上梯子时应有专人扶梯，扶梯人应戴安全帽，直梯不准平放使用。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2.5　不准两人同上一梯工作。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2.6　在梯子上作业时，应注意全身重心，有人工作时不准移动。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825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826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27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28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九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29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30" name="矩形 5"/>
          <p:cNvSpPr/>
          <p:nvPr/>
        </p:nvSpPr>
        <p:spPr>
          <a:xfrm>
            <a:off x="2392647" y="867766"/>
            <a:ext cx="26720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工器具使用安全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31" name="矩形 2"/>
          <p:cNvSpPr/>
          <p:nvPr/>
        </p:nvSpPr>
        <p:spPr>
          <a:xfrm>
            <a:off x="512762" y="2277920"/>
            <a:ext cx="5832475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3.手持式电动工具和移动式电器设备</a:t>
            </a: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3.1　应设专人负责保管，定期维修保养和检修。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3.2　每次使用前，必须经过外观检查和电气检查，其绝缘强度必须保持在合格状态。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3.3　手持式电动工具（不含Ⅲ类）和移动式机电设备，必须按要求使用漏电保护器。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3.4　导线必须使用橡胶绝缘软线，禁止用塑护套线，导线两端连接牢固，中间不许有接头。使用的护套线必须有一芯专接保护性接地（接零），黄绿相间导线做接地（接零）用。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矩形 3"/>
          <p:cNvSpPr/>
          <p:nvPr/>
        </p:nvSpPr>
        <p:spPr>
          <a:xfrm>
            <a:off x="512762" y="3441523"/>
            <a:ext cx="583247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3.手持式电动工具和移动式电器设备</a:t>
            </a: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3.5　应在干燥、无腐蚀性气体、无导电灰尘的场所使用，雨、雪天气不得露天作业。高处作业应有相应的安全措施。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　必须遵守有关的专业规定，并配备使用相应的安全工具。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833" name="矩形 4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34" name="菱形 5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35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九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36" name="矩形 7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37" name="矩形 8"/>
          <p:cNvSpPr/>
          <p:nvPr/>
        </p:nvSpPr>
        <p:spPr>
          <a:xfrm>
            <a:off x="2392647" y="867766"/>
            <a:ext cx="26720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工器具使用安全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矩形 4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39" name="菱形 5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40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九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41" name="矩形 7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42" name="矩形 8"/>
          <p:cNvSpPr/>
          <p:nvPr/>
        </p:nvSpPr>
        <p:spPr>
          <a:xfrm>
            <a:off x="2392647" y="867766"/>
            <a:ext cx="26720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工器具使用安全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43" name="矩形 2"/>
          <p:cNvSpPr/>
          <p:nvPr/>
        </p:nvSpPr>
        <p:spPr>
          <a:xfrm>
            <a:off x="498249" y="2375716"/>
            <a:ext cx="5832474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4.临时用电线路</a:t>
            </a: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4.1　安装临时线路前必须进行申请，审核批准后方可施工。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4.2　临时线路施工必须在主管电气人员、安技人员监督下进行，在易燃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易爆场所架设临时线还应有安全人员参加。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4.3　临时线路必须沿墙或悬空按固定线路架设，必须采用绝缘良好的橡皮线，线路必须与负荷相匹配，必须设总开关控制，如有分路应设与负荷相匹配的熔断器，露天作业的要有防雨措施。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4.4　临时线路必须设有专人负责，实行安装、使用、拆除全过程管理。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4.5　临时线路上的作业，停送电等事宜均按固定线路规定进行。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42969" y="788494"/>
            <a:ext cx="2972474" cy="663529"/>
          </a:xfrm>
        </p:spPr>
        <p:txBody>
          <a:bodyPr>
            <a:noAutofit/>
          </a:bodyPr>
          <a:lstStyle/>
          <a:p>
            <a:r>
              <a:rPr sz="48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8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42290" y="7832725"/>
            <a:ext cx="5824220" cy="19450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965" y="7822565"/>
            <a:ext cx="1550670" cy="155067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47370" y="8159750"/>
            <a:ext cx="1966595" cy="135953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4518025" y="7832725"/>
            <a:ext cx="1444625" cy="141097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942465" y="4953000"/>
            <a:ext cx="2908935" cy="2722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28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28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43355" y="1991360"/>
            <a:ext cx="3971925" cy="171259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 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78430" y="9379585"/>
            <a:ext cx="1221740" cy="257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dirty="0"/>
              <a:t>微信公众号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4629785" y="9345930"/>
            <a:ext cx="1221105" cy="431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dirty="0"/>
              <a:t>抖音</a:t>
            </a:r>
            <a:endParaRPr lang="zh-CN" altLang="en-US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6000"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608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609" name="Freeform 6"/>
          <p:cNvSpPr/>
          <p:nvPr/>
        </p:nvSpPr>
        <p:spPr bwMode="auto">
          <a:xfrm>
            <a:off x="3025776" y="4533901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610" name="矩形 10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11" name="菱形 9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12" name="矩形 11"/>
          <p:cNvSpPr/>
          <p:nvPr/>
        </p:nvSpPr>
        <p:spPr>
          <a:xfrm>
            <a:off x="1873984" y="827082"/>
            <a:ext cx="3738881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员工安全行为标准通则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13" name="文本框 12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一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14" name="矩形 13"/>
          <p:cNvSpPr/>
          <p:nvPr/>
        </p:nvSpPr>
        <p:spPr>
          <a:xfrm>
            <a:off x="495300" y="2170840"/>
            <a:ext cx="5803900" cy="71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上岗前，应按照操作要求和本工种规定穿戴好劳动防护用品。所用劳保用品损坏、失效及时按公司规定程序申领。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现场要注意现场标识、提示信号等各种安全警示，要服从现场安全规定和指挥，不得跨越运转设备，不得擅自进入明令禁止入内的危险区域，不得指使他人违反安全操作规程和作业标准进行操作，不得动用他人设备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工作前应确认工作环境与现场是否整洁有序，路面、楼梯、走廊是否平整，有无油污、积水、积雪、和积冰。确认工作环境有充足的采光，栏杆完整，井盖齐全。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上岗前应充分了解作业内容，检查现场作业中有无造成触电、着火、爆炸、坠落、中毒、中暑、烫伤、烧伤等不安全因素，是否采取有效的防范措施，确认后方可上岗作业。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5" name="矩形 14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616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617" name="Freeform 6"/>
          <p:cNvSpPr/>
          <p:nvPr/>
        </p:nvSpPr>
        <p:spPr bwMode="auto">
          <a:xfrm>
            <a:off x="3025776" y="4533901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618" name="矩形 10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19" name="菱形 9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20" name="矩形 11"/>
          <p:cNvSpPr/>
          <p:nvPr/>
        </p:nvSpPr>
        <p:spPr>
          <a:xfrm>
            <a:off x="1873984" y="827082"/>
            <a:ext cx="3738881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员工安全行为标准通则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21" name="文本框 12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一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22" name="矩形 14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23" name="矩形 1"/>
          <p:cNvSpPr/>
          <p:nvPr/>
        </p:nvSpPr>
        <p:spPr>
          <a:xfrm>
            <a:off x="476250" y="2277920"/>
            <a:ext cx="5832475" cy="673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非本岗位人员不准乱动电气、机械设备、氧气、乙炔等各类阀门开关。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严禁在禁烟区内吸烟。班前、班中不准饮酒、班中不准窜岗、打逗。不准将与工作无关的人员或物品带入作业现场。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不得在厂区和办公场所焚烧杂物。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员工应熟悉火灾应急预案，发生火灾时应尽可能切断电源，拔打火警电话119。扑救初起火灾，要选用正确的消防器材并站在上风侧。日常准备毛巾等必备的防火逃生工具，火势无法控制时要及时撤离。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员工在进行带压清扫堵塞的管道时，出口法兰处禁止站人。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624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625" name="Freeform 6"/>
          <p:cNvSpPr/>
          <p:nvPr/>
        </p:nvSpPr>
        <p:spPr bwMode="auto">
          <a:xfrm>
            <a:off x="3025776" y="4533901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626" name="矩形 10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27" name="菱形 9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28" name="矩形 11"/>
          <p:cNvSpPr/>
          <p:nvPr/>
        </p:nvSpPr>
        <p:spPr>
          <a:xfrm>
            <a:off x="1873984" y="827082"/>
            <a:ext cx="3738881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员工安全行为标准通则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29" name="文本框 12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一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30" name="矩形 14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31" name="矩形 1"/>
          <p:cNvSpPr/>
          <p:nvPr/>
        </p:nvSpPr>
        <p:spPr>
          <a:xfrm>
            <a:off x="476250" y="1947720"/>
            <a:ext cx="5832475" cy="7570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切割或拆除管道、钢结构架等重物时，应站在可靠固定的一侧。可能坠落或切割可能弹动的一侧应用绳子或链式起重机牵引、缓慢落地。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用人力垂直或倾斜地拉动物体应有防止突然坠落、断落、脱落的措施。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使用大锤时，禁止戴手套和对面打锤。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堆放物品时应由低往高堆放，形成梯形，底脚卡牢，下大上小；平面物品要压缝堆放，取出物品时应自上而下，禁止从中间抽取。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拆除工作前应有安全预案，并做到自上而下逐步确认，预防倒塌，时刻注意自己和他人的安全。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工作场所内不准坐、靠栏杆休息，上下楼梯必须手扶栏杆。严禁翻越平台、窗台、门梁、护栏等。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3" name="图片 42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2656840" y="6580505"/>
            <a:ext cx="3925570" cy="381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632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633" name="Freeform 6"/>
          <p:cNvSpPr/>
          <p:nvPr/>
        </p:nvSpPr>
        <p:spPr bwMode="auto">
          <a:xfrm>
            <a:off x="3025776" y="4533901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634" name="矩形 10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35" name="菱形 9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36" name="矩形 11"/>
          <p:cNvSpPr/>
          <p:nvPr/>
        </p:nvSpPr>
        <p:spPr>
          <a:xfrm>
            <a:off x="1873984" y="827082"/>
            <a:ext cx="3738881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员工安全行为标准通则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37" name="文本框 12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一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38" name="矩形 14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39" name="矩形 1"/>
          <p:cNvSpPr/>
          <p:nvPr/>
        </p:nvSpPr>
        <p:spPr>
          <a:xfrm>
            <a:off x="476250" y="2208503"/>
            <a:ext cx="5832475" cy="673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工作场所内不准坐、靠栏杆休息，上下楼梯必须手扶栏杆。严禁翻越平台、窗台、门梁、护栏等。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徒手搬运重物（尤其楼梯处）要注意搬运的适当姿势和施力，持稳后再慢慢垂直起身，防止造成身体的扭伤或拉伤，或重物掉落造成压伤或挫伤，注意周围环境状况，保持警觉。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在过道、室内、洗手间等湿滑地面行走要注意慢行，防止滑倒摔伤。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热水时，必须先将热水瓶口对准热水龙头口再打开龙头，水满时及时关闭龙头。提水上楼，要提稳走实并使热水瓶与身体保持一定安全距离，以防热水瓶爆裂造成烫伤。定期检查热水瓶支胆托和提把的安全可靠程度，不合格就及时更换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640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641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42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43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二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44" name="矩形 7"/>
          <p:cNvSpPr/>
          <p:nvPr/>
        </p:nvSpPr>
        <p:spPr>
          <a:xfrm>
            <a:off x="1992692" y="822128"/>
            <a:ext cx="36118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员工安全行为"十不准"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45" name="矩形 8"/>
          <p:cNvSpPr/>
          <p:nvPr/>
        </p:nvSpPr>
        <p:spPr>
          <a:xfrm>
            <a:off x="476250" y="2412226"/>
            <a:ext cx="4984750" cy="640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不准违章操作、违章指挥。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不准班前、班中饮酒。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不准脱岗、睡岗。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不准开超速车。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不准随意进入要害部位。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不准擅自开动各种开关、阀门和设备。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不准穿戴不规范防护用品上岗。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不准在起吊物下行走或逗留。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不准在厂房内奔跑。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不准在厂内燃放烟花爆竹。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46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75420" y="2001511"/>
            <a:ext cx="9405376" cy="7017631"/>
          </a:xfrm>
          <a:prstGeom prst="rect">
            <a:avLst/>
          </a:prstGeom>
        </p:spPr>
      </p:pic>
      <p:sp>
        <p:nvSpPr>
          <p:cNvPr id="1048647" name="Freeform 5"/>
          <p:cNvSpPr/>
          <p:nvPr/>
        </p:nvSpPr>
        <p:spPr bwMode="auto">
          <a:xfrm>
            <a:off x="-598487" y="701235"/>
            <a:ext cx="6897687" cy="5130800"/>
          </a:xfrm>
          <a:custGeom>
            <a:avLst/>
            <a:gdLst>
              <a:gd name="T0" fmla="*/ 355 w 4345"/>
              <a:gd name="T1" fmla="*/ 0 h 3232"/>
              <a:gd name="T2" fmla="*/ 0 w 4345"/>
              <a:gd name="T3" fmla="*/ 350 h 3232"/>
              <a:gd name="T4" fmla="*/ 2877 w 4345"/>
              <a:gd name="T5" fmla="*/ 3232 h 3232"/>
              <a:gd name="T6" fmla="*/ 4345 w 4345"/>
              <a:gd name="T7" fmla="*/ 1761 h 3232"/>
              <a:gd name="T8" fmla="*/ 3000 w 4345"/>
              <a:gd name="T9" fmla="*/ 414 h 3232"/>
              <a:gd name="T10" fmla="*/ 2079 w 4345"/>
              <a:gd name="T11" fmla="*/ 1332 h 3232"/>
              <a:gd name="T12" fmla="*/ 2842 w 4345"/>
              <a:gd name="T13" fmla="*/ 2097 h 3232"/>
              <a:gd name="T14" fmla="*/ 3192 w 4345"/>
              <a:gd name="T15" fmla="*/ 1742 h 3232"/>
              <a:gd name="T16" fmla="*/ 2783 w 4345"/>
              <a:gd name="T17" fmla="*/ 1332 h 3232"/>
              <a:gd name="T18" fmla="*/ 3000 w 4345"/>
              <a:gd name="T19" fmla="*/ 1120 h 3232"/>
              <a:gd name="T20" fmla="*/ 3641 w 4345"/>
              <a:gd name="T21" fmla="*/ 1761 h 3232"/>
              <a:gd name="T22" fmla="*/ 2877 w 4345"/>
              <a:gd name="T23" fmla="*/ 2526 h 3232"/>
              <a:gd name="T24" fmla="*/ 355 w 4345"/>
              <a:gd name="T25" fmla="*/ 0 h 3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5" h="3232">
                <a:moveTo>
                  <a:pt x="355" y="0"/>
                </a:moveTo>
                <a:lnTo>
                  <a:pt x="0" y="350"/>
                </a:lnTo>
                <a:lnTo>
                  <a:pt x="2877" y="3232"/>
                </a:lnTo>
                <a:lnTo>
                  <a:pt x="4345" y="1761"/>
                </a:lnTo>
                <a:lnTo>
                  <a:pt x="3000" y="414"/>
                </a:lnTo>
                <a:lnTo>
                  <a:pt x="2079" y="1332"/>
                </a:lnTo>
                <a:lnTo>
                  <a:pt x="2842" y="2097"/>
                </a:lnTo>
                <a:lnTo>
                  <a:pt x="3192" y="1742"/>
                </a:lnTo>
                <a:lnTo>
                  <a:pt x="2783" y="1332"/>
                </a:lnTo>
                <a:lnTo>
                  <a:pt x="3000" y="1120"/>
                </a:lnTo>
                <a:lnTo>
                  <a:pt x="3641" y="1761"/>
                </a:lnTo>
                <a:lnTo>
                  <a:pt x="2877" y="2526"/>
                </a:lnTo>
                <a:lnTo>
                  <a:pt x="355" y="0"/>
                </a:lnTo>
                <a:close/>
              </a:path>
            </a:pathLst>
          </a:custGeom>
          <a:solidFill>
            <a:srgbClr val="F7F7F7">
              <a:alpha val="5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648" name="矩形 3"/>
          <p:cNvSpPr/>
          <p:nvPr/>
        </p:nvSpPr>
        <p:spPr>
          <a:xfrm>
            <a:off x="0" y="772286"/>
            <a:ext cx="6210300" cy="687696"/>
          </a:xfrm>
          <a:prstGeom prst="rect">
            <a:avLst/>
          </a:prstGeom>
          <a:solidFill>
            <a:srgbClr val="01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49" name="菱形 4"/>
          <p:cNvSpPr/>
          <p:nvPr/>
        </p:nvSpPr>
        <p:spPr>
          <a:xfrm>
            <a:off x="406400" y="440992"/>
            <a:ext cx="1295399" cy="1295399"/>
          </a:xfrm>
          <a:prstGeom prst="diamond">
            <a:avLst/>
          </a:prstGeom>
          <a:solidFill>
            <a:srgbClr val="BDF271"/>
          </a:solidFill>
          <a:ln>
            <a:noFill/>
          </a:ln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50" name="文本框 6"/>
          <p:cNvSpPr txBox="1"/>
          <p:nvPr/>
        </p:nvSpPr>
        <p:spPr>
          <a:xfrm>
            <a:off x="697293" y="82212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4756F"/>
                </a:solidFill>
                <a:latin typeface="黑体" panose="02010609060101010101" charset="-122"/>
                <a:ea typeface="黑体" panose="02010609060101010101" charset="-122"/>
              </a:rPr>
              <a:t>三</a:t>
            </a:r>
            <a:endParaRPr lang="zh-CN" altLang="en-US" sz="2800" b="1" dirty="0">
              <a:solidFill>
                <a:srgbClr val="04756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51" name="矩形 9"/>
          <p:cNvSpPr/>
          <p:nvPr/>
        </p:nvSpPr>
        <p:spPr>
          <a:xfrm>
            <a:off x="0" y="9779001"/>
            <a:ext cx="6858000" cy="126999"/>
          </a:xfrm>
          <a:prstGeom prst="rect">
            <a:avLst/>
          </a:prstGeom>
          <a:solidFill>
            <a:srgbClr val="04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52" name="矩形 1"/>
          <p:cNvSpPr/>
          <p:nvPr/>
        </p:nvSpPr>
        <p:spPr>
          <a:xfrm>
            <a:off x="2682179" y="822128"/>
            <a:ext cx="19608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防机械伤害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53" name="矩形 2"/>
          <p:cNvSpPr/>
          <p:nvPr/>
        </p:nvSpPr>
        <p:spPr>
          <a:xfrm>
            <a:off x="476249" y="2652743"/>
            <a:ext cx="5832475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工作前认真检查工具是否安全可靠，不使用不合格工具。工作结束后工具应放在规定的位置。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开动设备前，必须与相关及周围人员联系（鸣铃示警等），做好现场确认，无误后方可开动。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不开动防护设施短缺或失效的设备。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rgbClr val="0475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检修、清扫、调整、润滑机械设备时，应停机、拉闸挂牌。必须在运行中调整的，要设专人监护，并有防止人体与运动部位接触的措施。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rgbClr val="047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5-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设备检修、清理后，应恢复安全防护设施，并保证齐全有效。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66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67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7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7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79.xml><?xml version="1.0" encoding="utf-8"?>
<p:tagLst xmlns:p="http://schemas.openxmlformats.org/presentationml/2006/main">
  <p:tag name="KSO_WPP_MARK_KEY" val="cfc19894-5943-497f-b5f7-9bb24a5ff01e"/>
  <p:tag name="COMMONDATA" val="eyJoZGlkIjoiZDYyZWEzMGEyOTgzNjMyODIwYmE0OTZmMjRkNDUyMDEifQ=="/>
  <p:tag name="commondata" val="eyJoZGlkIjoiM2Q4Y2M0MTAxMGRmZTZkMWUzZjg0NGZmZDVmMDc3NjU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免费资料关注公众号:安全生产管理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免费资料关注公众号: 安全生产管理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6918</Words>
  <Application>WPS 演示</Application>
  <PresentationFormat>A4 纸张(210x297 毫米)</PresentationFormat>
  <Paragraphs>489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9" baseType="lpstr">
      <vt:lpstr>Arial</vt:lpstr>
      <vt:lpstr>宋体</vt:lpstr>
      <vt:lpstr>Wingdings</vt:lpstr>
      <vt:lpstr>汉仪旗黑-85S</vt:lpstr>
      <vt:lpstr>黑体</vt:lpstr>
      <vt:lpstr>微软雅黑</vt:lpstr>
      <vt:lpstr>Wingdings</vt:lpstr>
      <vt:lpstr>楷体</vt:lpstr>
      <vt:lpstr>等线</vt:lpstr>
      <vt:lpstr>Calibri</vt:lpstr>
      <vt:lpstr>Arial Unicode MS</vt:lpstr>
      <vt:lpstr>等线 Light</vt:lpstr>
      <vt:lpstr>Calibri Light</vt:lpstr>
      <vt:lpstr>免费资料关注公众号:安全生产管理</vt:lpstr>
      <vt:lpstr>免费资料关注公众号: 安全生产管理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微信公众号:安全生产管理</dc:title>
  <dc:creator>微信公众号:安全生产管理</dc:creator>
  <cp:keywords>微信公众号:安全生产管理</cp:keywords>
  <dc:description>海量安全资料加入知识星球:安全精品资料库</dc:description>
  <dc:subject>免费资料关注公众号:安全生产管理</dc:subject>
  <cp:category>免费资料关注公众号:安全生产管理</cp:category>
  <cp:lastModifiedBy>玲俐</cp:lastModifiedBy>
  <cp:revision>6</cp:revision>
  <dcterms:created xsi:type="dcterms:W3CDTF">2021-08-06T00:04:00Z</dcterms:created>
  <dcterms:modified xsi:type="dcterms:W3CDTF">2024-06-28T06:37:23Z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714C00C8BD734134A29D63C268DE09C1_13</vt:lpwstr>
  </property>
</Properties>
</file>