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48"/>
  </p:handoutMasterIdLst>
  <p:sldIdLst>
    <p:sldId id="429" r:id="rId3"/>
    <p:sldId id="430" r:id="rId4"/>
    <p:sldId id="278" r:id="rId5"/>
    <p:sldId id="391" r:id="rId7"/>
    <p:sldId id="379" r:id="rId8"/>
    <p:sldId id="366" r:id="rId9"/>
    <p:sldId id="358" r:id="rId10"/>
    <p:sldId id="367" r:id="rId11"/>
    <p:sldId id="360" r:id="rId12"/>
    <p:sldId id="361" r:id="rId13"/>
    <p:sldId id="362" r:id="rId14"/>
    <p:sldId id="364" r:id="rId15"/>
    <p:sldId id="347" r:id="rId16"/>
    <p:sldId id="353" r:id="rId17"/>
    <p:sldId id="432" r:id="rId18"/>
    <p:sldId id="351" r:id="rId19"/>
    <p:sldId id="352" r:id="rId20"/>
    <p:sldId id="350" r:id="rId21"/>
    <p:sldId id="369" r:id="rId22"/>
    <p:sldId id="370" r:id="rId23"/>
    <p:sldId id="371" r:id="rId24"/>
    <p:sldId id="372" r:id="rId25"/>
    <p:sldId id="373" r:id="rId26"/>
    <p:sldId id="374" r:id="rId27"/>
    <p:sldId id="354" r:id="rId28"/>
    <p:sldId id="355" r:id="rId29"/>
    <p:sldId id="357" r:id="rId30"/>
    <p:sldId id="376" r:id="rId31"/>
    <p:sldId id="433" r:id="rId32"/>
    <p:sldId id="377" r:id="rId33"/>
    <p:sldId id="378" r:id="rId34"/>
    <p:sldId id="393" r:id="rId35"/>
    <p:sldId id="368" r:id="rId36"/>
    <p:sldId id="365" r:id="rId37"/>
    <p:sldId id="380" r:id="rId38"/>
    <p:sldId id="381" r:id="rId39"/>
    <p:sldId id="382" r:id="rId40"/>
    <p:sldId id="434" r:id="rId41"/>
    <p:sldId id="384" r:id="rId42"/>
    <p:sldId id="385" r:id="rId43"/>
    <p:sldId id="386" r:id="rId44"/>
    <p:sldId id="387" r:id="rId45"/>
    <p:sldId id="388" r:id="rId46"/>
    <p:sldId id="431" r:id="rId47"/>
  </p:sldIdLst>
  <p:sldSz cx="9144000" cy="6858000" type="screen4x3"/>
  <p:notesSz cx="6858000" cy="9144000"/>
  <p:custDataLst>
    <p:tags r:id="rId53"/>
  </p:custDataLst>
  <p:defaultTextStyle>
    <a:defPPr>
      <a:defRPr lang="zh-CN"/>
    </a:defPPr>
    <a:lvl1pPr marL="0" lvl="0"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00"/>
    <a:srgbClr val="E8E8E8"/>
    <a:srgbClr val="F7F7F7"/>
    <a:srgbClr val="F0F0F0"/>
    <a:srgbClr val="FFFF99"/>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748"/>
    <p:restoredTop sz="94685"/>
  </p:normalViewPr>
  <p:slideViewPr>
    <p:cSldViewPr showGuides="1">
      <p:cViewPr varScale="1">
        <p:scale>
          <a:sx n="61" d="100"/>
          <a:sy n="61" d="100"/>
        </p:scale>
        <p:origin x="-1578" y="-8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3" Type="http://schemas.openxmlformats.org/officeDocument/2006/relationships/tags" Target="tags/tag21.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b="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b="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b="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en-US" altLang="zh-CN" sz="1200" b="0" dirty="0">
                <a:ea typeface="宋体" panose="02010600030101010101" pitchFamily="2" charset="-122"/>
              </a:rPr>
            </a:fld>
            <a:endParaRPr lang="en-US" altLang="zh-CN" sz="1200" b="0" dirty="0">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b="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b="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5300"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b="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en-US" altLang="zh-CN" sz="1200" b="0" dirty="0">
                <a:ea typeface="宋体" panose="02010600030101010101" pitchFamily="2" charset="-122"/>
              </a:rPr>
            </a:fld>
            <a:endParaRPr lang="en-US" altLang="zh-CN" sz="1200" b="0" dirty="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b="0" dirty="0">
                <a:ea typeface="宋体" panose="02010600030101010101" pitchFamily="2" charset="-122"/>
              </a:rPr>
            </a:fld>
            <a:endParaRPr lang="en-US" altLang="zh-CN" sz="1200" b="0" dirty="0">
              <a:ea typeface="宋体" panose="02010600030101010101" pitchFamily="2" charset="-122"/>
            </a:endParaRPr>
          </a:p>
        </p:txBody>
      </p:sp>
      <p:sp>
        <p:nvSpPr>
          <p:cNvPr id="56323" name="Rectangle 2"/>
          <p:cNvSpPr>
            <a:spLocks noRot="1" noTextEdit="1"/>
          </p:cNvSpPr>
          <p:nvPr>
            <p:ph type="sldImg"/>
          </p:nvPr>
        </p:nvSpPr>
        <p:spPr/>
      </p:sp>
      <p:sp>
        <p:nvSpPr>
          <p:cNvPr id="56324" name="Rectangle 3"/>
          <p:cNvSpPr>
            <a:spLocks noGrp="1"/>
          </p:cNvSpPr>
          <p:nvPr>
            <p:ph type="body" idx="1"/>
          </p:nvPr>
        </p:nvSpPr>
        <p:spPr/>
        <p:txBody>
          <a:bodyPr wrap="square" lIns="91440" tIns="45720" rIns="91440" bIns="45720" anchor="t" anchorCtr="0"/>
          <a:p>
            <a:pPr lvl="0" eaLnBrk="1" hangingPunct="1"/>
            <a:endParaRPr lang="zh-TW"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b="0" dirty="0">
                <a:ea typeface="宋体" panose="02010600030101010101" pitchFamily="2" charset="-122"/>
              </a:rPr>
            </a:fld>
            <a:endParaRPr lang="en-US" altLang="zh-CN" sz="1200" b="0" dirty="0">
              <a:ea typeface="宋体" panose="02010600030101010101" pitchFamily="2" charset="-122"/>
            </a:endParaRPr>
          </a:p>
        </p:txBody>
      </p:sp>
      <p:sp>
        <p:nvSpPr>
          <p:cNvPr id="57347" name="Rectangle 2"/>
          <p:cNvSpPr>
            <a:spLocks noRot="1" noTextEdit="1"/>
          </p:cNvSpPr>
          <p:nvPr>
            <p:ph type="sldImg"/>
          </p:nvPr>
        </p:nvSpPr>
        <p:spPr/>
      </p:sp>
      <p:sp>
        <p:nvSpPr>
          <p:cNvPr id="57348" name="Rectangle 3"/>
          <p:cNvSpPr>
            <a:spLocks noGrp="1"/>
          </p:cNvSpPr>
          <p:nvPr>
            <p:ph type="body" idx="1"/>
          </p:nvPr>
        </p:nvSpPr>
        <p:spPr/>
        <p:txBody>
          <a:bodyPr wrap="square" lIns="91440" tIns="45720" rIns="91440" bIns="45720" anchor="t" anchorCtr="0"/>
          <a:p>
            <a:pPr lvl="0" eaLnBrk="1" hangingPunct="1"/>
            <a:endParaRPr lang="zh-TW"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b="0" dirty="0">
                <a:ea typeface="宋体" panose="02010600030101010101" pitchFamily="2" charset="-122"/>
              </a:rPr>
            </a:fld>
            <a:endParaRPr lang="en-US" altLang="zh-CN" sz="1200" b="0" dirty="0">
              <a:ea typeface="宋体" panose="02010600030101010101" pitchFamily="2" charset="-122"/>
            </a:endParaRPr>
          </a:p>
        </p:txBody>
      </p:sp>
      <p:sp>
        <p:nvSpPr>
          <p:cNvPr id="58371" name="Rectangle 2"/>
          <p:cNvSpPr>
            <a:spLocks noRot="1" noTextEdit="1"/>
          </p:cNvSpPr>
          <p:nvPr>
            <p:ph type="sldImg"/>
          </p:nvPr>
        </p:nvSpPr>
        <p:spPr/>
      </p:sp>
      <p:sp>
        <p:nvSpPr>
          <p:cNvPr id="58372" name="Rectangle 3"/>
          <p:cNvSpPr>
            <a:spLocks noGrp="1"/>
          </p:cNvSpPr>
          <p:nvPr>
            <p:ph type="body" idx="1"/>
          </p:nvPr>
        </p:nvSpPr>
        <p:spPr/>
        <p:txBody>
          <a:bodyPr wrap="square" lIns="91440" tIns="45720" rIns="91440" bIns="45720" anchor="t" anchorCtr="0"/>
          <a:p>
            <a:pPr lvl="0" eaLnBrk="1" hangingPunct="1"/>
            <a:endParaRPr lang="zh-TW"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E8E8E8"/>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10" name="日期占位符 3"/>
          <p:cNvSpPr>
            <a:spLocks noGrp="1"/>
          </p:cNvSpPr>
          <p:nvPr>
            <p:ph type="dt" sz="half" idx="2"/>
          </p:nvPr>
        </p:nvSpPr>
        <p:spPr bwMode="auto">
          <a:xfrm>
            <a:off x="685800" y="6248400"/>
            <a:ext cx="19050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B2C1831-1E59-4BE5-AE42-D095EFC32C42}" type="datetime1">
              <a:rPr kumimoji="1"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fld>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1" name="页脚占位符 4"/>
          <p:cNvSpPr>
            <a:spLocks noGrp="1"/>
          </p:cNvSpPr>
          <p:nvPr>
            <p:ph type="ftr" sz="quarter" idx="3"/>
          </p:nvPr>
        </p:nvSpPr>
        <p:spPr bwMode="auto">
          <a:xfrm>
            <a:off x="3124200" y="6248400"/>
            <a:ext cx="28956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2" name="灯片编号占位符 5"/>
          <p:cNvSpPr>
            <a:spLocks noGrp="1"/>
          </p:cNvSpPr>
          <p:nvPr>
            <p:ph type="sldNum" sz="quarter" idx="4"/>
          </p:nvPr>
        </p:nvSpPr>
        <p:spPr bwMode="auto">
          <a:xfrm>
            <a:off x="6553200" y="6248400"/>
            <a:ext cx="1905000" cy="457200"/>
          </a:xfrm>
          <a:prstGeom prst="rect">
            <a:avLst/>
          </a:prstGeom>
          <a:noFill/>
          <a:ln>
            <a:miter lim="800000"/>
          </a:ln>
        </p:spPr>
        <p:txBody>
          <a:bodyPr vert="horz" wrap="square" lIns="91440" tIns="45720" rIns="91440" bIns="45720" numCol="1" anchor="t" anchorCtr="0" compatLnSpc="1"/>
          <a:p>
            <a:pPr algn="r"/>
            <a:fld id="{9A0DB2DC-4C9A-4742-B13C-FB6460FD3503}" type="slidenum">
              <a:rPr lang="en-US" altLang="zh-CN" dirty="0">
                <a:ea typeface="宋体" panose="02010600030101010101" pitchFamily="2" charset="-122"/>
              </a:rPr>
            </a:fld>
            <a:endParaRPr lang="en-US" altLang="zh-CN" dirty="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solidFill>
          <a:srgbClr val="E8E8E8"/>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日期占位符 3"/>
          <p:cNvSpPr>
            <a:spLocks noGrp="1"/>
          </p:cNvSpPr>
          <p:nvPr>
            <p:ph type="dt" sz="half" idx="2"/>
          </p:nvPr>
        </p:nvSpPr>
        <p:spPr bwMode="auto">
          <a:xfrm>
            <a:off x="685800" y="6248400"/>
            <a:ext cx="19050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6AF49F6-0155-49DE-A73C-3B70A5AF3972}" type="datetime1">
              <a:rPr kumimoji="1"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fld>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1" name="页脚占位符 4"/>
          <p:cNvSpPr>
            <a:spLocks noGrp="1"/>
          </p:cNvSpPr>
          <p:nvPr>
            <p:ph type="ftr" sz="quarter" idx="3"/>
          </p:nvPr>
        </p:nvSpPr>
        <p:spPr bwMode="auto">
          <a:xfrm>
            <a:off x="3124200" y="6248400"/>
            <a:ext cx="28956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2" name="灯片编号占位符 5"/>
          <p:cNvSpPr>
            <a:spLocks noGrp="1"/>
          </p:cNvSpPr>
          <p:nvPr>
            <p:ph type="sldNum" sz="quarter" idx="4"/>
          </p:nvPr>
        </p:nvSpPr>
        <p:spPr bwMode="auto">
          <a:xfrm>
            <a:off x="6553200" y="6248400"/>
            <a:ext cx="1905000" cy="457200"/>
          </a:xfrm>
          <a:prstGeom prst="rect">
            <a:avLst/>
          </a:prstGeom>
          <a:noFill/>
          <a:ln>
            <a:miter lim="800000"/>
          </a:ln>
        </p:spPr>
        <p:txBody>
          <a:bodyPr vert="horz" wrap="square" lIns="91440" tIns="45720" rIns="91440" bIns="45720" numCol="1" anchor="t" anchorCtr="0" compatLnSpc="1"/>
          <a:p>
            <a:pPr algn="r"/>
            <a:fld id="{9A0DB2DC-4C9A-4742-B13C-FB6460FD3503}" type="slidenum">
              <a:rPr lang="en-US" altLang="zh-CN" dirty="0">
                <a:ea typeface="宋体" panose="02010600030101010101" pitchFamily="2" charset="-122"/>
              </a:rPr>
            </a:fld>
            <a:endParaRPr lang="en-US" altLang="zh-CN" dirty="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solidFill>
          <a:srgbClr val="E8E8E8"/>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日期占位符 3"/>
          <p:cNvSpPr>
            <a:spLocks noGrp="1"/>
          </p:cNvSpPr>
          <p:nvPr>
            <p:ph type="dt" sz="half" idx="2"/>
          </p:nvPr>
        </p:nvSpPr>
        <p:spPr bwMode="auto">
          <a:xfrm>
            <a:off x="685800" y="6248400"/>
            <a:ext cx="19050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5C647D3-BE4B-450F-9F18-22F92E14E927}" type="datetime1">
              <a:rPr kumimoji="1"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fld>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1" name="页脚占位符 4"/>
          <p:cNvSpPr>
            <a:spLocks noGrp="1"/>
          </p:cNvSpPr>
          <p:nvPr>
            <p:ph type="ftr" sz="quarter" idx="3"/>
          </p:nvPr>
        </p:nvSpPr>
        <p:spPr bwMode="auto">
          <a:xfrm>
            <a:off x="3124200" y="6248400"/>
            <a:ext cx="28956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2" name="灯片编号占位符 5"/>
          <p:cNvSpPr>
            <a:spLocks noGrp="1"/>
          </p:cNvSpPr>
          <p:nvPr>
            <p:ph type="sldNum" sz="quarter" idx="4"/>
          </p:nvPr>
        </p:nvSpPr>
        <p:spPr bwMode="auto">
          <a:xfrm>
            <a:off x="6553200" y="6248400"/>
            <a:ext cx="1905000" cy="457200"/>
          </a:xfrm>
          <a:prstGeom prst="rect">
            <a:avLst/>
          </a:prstGeom>
          <a:noFill/>
          <a:ln>
            <a:miter lim="800000"/>
          </a:ln>
        </p:spPr>
        <p:txBody>
          <a:bodyPr vert="horz" wrap="square" lIns="91440" tIns="45720" rIns="91440" bIns="45720" numCol="1" anchor="t" anchorCtr="0" compatLnSpc="1"/>
          <a:p>
            <a:pPr algn="r"/>
            <a:fld id="{9A0DB2DC-4C9A-4742-B13C-FB6460FD3503}" type="slidenum">
              <a:rPr lang="en-US" altLang="zh-CN" dirty="0">
                <a:ea typeface="宋体" panose="02010600030101010101" pitchFamily="2" charset="-122"/>
              </a:rPr>
            </a:fld>
            <a:endParaRPr lang="en-US" altLang="zh-CN" dirty="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showMasterSp="0">
  <p:cSld name="内容">
    <p:bg>
      <p:bgPr>
        <a:solidFill>
          <a:srgbClr val="E8E8E8"/>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685800" y="609600"/>
            <a:ext cx="7772400" cy="54864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日期占位符 2"/>
          <p:cNvSpPr>
            <a:spLocks noGrp="1"/>
          </p:cNvSpPr>
          <p:nvPr>
            <p:ph type="dt" sz="half" idx="2"/>
          </p:nvPr>
        </p:nvSpPr>
        <p:spPr bwMode="auto">
          <a:xfrm>
            <a:off x="685800" y="6248400"/>
            <a:ext cx="19050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6B177E7-AC31-4962-B5C7-78D78AE02B2A}" type="datetime1">
              <a:rPr kumimoji="1"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fld>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1" name="页脚占位符 3"/>
          <p:cNvSpPr>
            <a:spLocks noGrp="1"/>
          </p:cNvSpPr>
          <p:nvPr>
            <p:ph type="ftr" sz="quarter" idx="3"/>
          </p:nvPr>
        </p:nvSpPr>
        <p:spPr bwMode="auto">
          <a:xfrm>
            <a:off x="3124200" y="6248400"/>
            <a:ext cx="28956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2" name="灯片编号占位符 4"/>
          <p:cNvSpPr>
            <a:spLocks noGrp="1"/>
          </p:cNvSpPr>
          <p:nvPr>
            <p:ph type="sldNum" sz="quarter" idx="4"/>
          </p:nvPr>
        </p:nvSpPr>
        <p:spPr bwMode="auto">
          <a:xfrm>
            <a:off x="6553200" y="6248400"/>
            <a:ext cx="1905000" cy="457200"/>
          </a:xfrm>
          <a:prstGeom prst="rect">
            <a:avLst/>
          </a:prstGeom>
          <a:noFill/>
          <a:ln>
            <a:miter lim="800000"/>
          </a:ln>
        </p:spPr>
        <p:txBody>
          <a:bodyPr vert="horz" wrap="square" lIns="91440" tIns="45720" rIns="91440" bIns="45720" numCol="1" anchor="t" anchorCtr="0" compatLnSpc="1"/>
          <a:p>
            <a:pPr algn="r"/>
            <a:fld id="{9A0DB2DC-4C9A-4742-B13C-FB6460FD3503}" type="slidenum">
              <a:rPr lang="en-US" altLang="zh-CN" dirty="0">
                <a:ea typeface="宋体" panose="02010600030101010101" pitchFamily="2" charset="-122"/>
              </a:rPr>
            </a:fld>
            <a:endParaRPr lang="en-US" altLang="zh-CN" dirty="0">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showMasterSp="0">
  <p:cSld name="标题，文本与内容">
    <p:bg>
      <p:bgPr>
        <a:solidFill>
          <a:srgbClr val="E8E8E8"/>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日期占位符 4"/>
          <p:cNvSpPr>
            <a:spLocks noGrp="1"/>
          </p:cNvSpPr>
          <p:nvPr>
            <p:ph type="dt" sz="half" idx="12"/>
          </p:nvPr>
        </p:nvSpPr>
        <p:spPr bwMode="auto">
          <a:xfrm>
            <a:off x="685800" y="6248400"/>
            <a:ext cx="19050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64E7669-91AE-4D62-8AE6-3803CD3AAD90}" type="datetime1">
              <a:rPr kumimoji="1"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fld>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1" name="页脚占位符 5"/>
          <p:cNvSpPr>
            <a:spLocks noGrp="1"/>
          </p:cNvSpPr>
          <p:nvPr>
            <p:ph type="ftr" sz="quarter" idx="3"/>
          </p:nvPr>
        </p:nvSpPr>
        <p:spPr bwMode="auto">
          <a:xfrm>
            <a:off x="3124200" y="6248400"/>
            <a:ext cx="28956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2" name="灯片编号占位符 6"/>
          <p:cNvSpPr>
            <a:spLocks noGrp="1"/>
          </p:cNvSpPr>
          <p:nvPr>
            <p:ph type="sldNum" sz="quarter" idx="4"/>
          </p:nvPr>
        </p:nvSpPr>
        <p:spPr bwMode="auto">
          <a:xfrm>
            <a:off x="6553200" y="6248400"/>
            <a:ext cx="1905000" cy="457200"/>
          </a:xfrm>
          <a:prstGeom prst="rect">
            <a:avLst/>
          </a:prstGeom>
          <a:noFill/>
          <a:ln>
            <a:miter lim="800000"/>
          </a:ln>
        </p:spPr>
        <p:txBody>
          <a:bodyPr vert="horz" wrap="square" lIns="91440" tIns="45720" rIns="91440" bIns="45720" numCol="1" anchor="t" anchorCtr="0" compatLnSpc="1"/>
          <a:p>
            <a:pPr algn="r"/>
            <a:fld id="{9A0DB2DC-4C9A-4742-B13C-FB6460FD3503}" type="slidenum">
              <a:rPr lang="en-US" altLang="zh-CN" dirty="0">
                <a:ea typeface="宋体" panose="02010600030101010101" pitchFamily="2" charset="-122"/>
              </a:rPr>
            </a:fld>
            <a:endParaRPr lang="en-US" altLang="zh-CN" dirty="0">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280" y="190500"/>
            <a:ext cx="928370" cy="53149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solidFill>
          <a:srgbClr val="E8E8E8"/>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日期占位符 3"/>
          <p:cNvSpPr>
            <a:spLocks noGrp="1"/>
          </p:cNvSpPr>
          <p:nvPr>
            <p:ph type="dt" sz="half" idx="2"/>
          </p:nvPr>
        </p:nvSpPr>
        <p:spPr bwMode="auto">
          <a:xfrm>
            <a:off x="685800" y="6248400"/>
            <a:ext cx="19050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66C4E7B-977A-4B6F-9291-964409CFDA07}" type="datetime1">
              <a:rPr kumimoji="1"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fld>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1" name="页脚占位符 4"/>
          <p:cNvSpPr>
            <a:spLocks noGrp="1"/>
          </p:cNvSpPr>
          <p:nvPr>
            <p:ph type="ftr" sz="quarter" idx="3"/>
          </p:nvPr>
        </p:nvSpPr>
        <p:spPr bwMode="auto">
          <a:xfrm>
            <a:off x="3124200" y="6248400"/>
            <a:ext cx="28956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2" name="灯片编号占位符 5"/>
          <p:cNvSpPr>
            <a:spLocks noGrp="1"/>
          </p:cNvSpPr>
          <p:nvPr>
            <p:ph type="sldNum" sz="quarter" idx="4"/>
          </p:nvPr>
        </p:nvSpPr>
        <p:spPr bwMode="auto">
          <a:xfrm>
            <a:off x="6553200" y="6248400"/>
            <a:ext cx="1905000" cy="457200"/>
          </a:xfrm>
          <a:prstGeom prst="rect">
            <a:avLst/>
          </a:prstGeom>
          <a:noFill/>
          <a:ln>
            <a:miter lim="800000"/>
          </a:ln>
        </p:spPr>
        <p:txBody>
          <a:bodyPr vert="horz" wrap="square" lIns="91440" tIns="45720" rIns="91440" bIns="45720" numCol="1" anchor="t" anchorCtr="0" compatLnSpc="1"/>
          <a:p>
            <a:pPr algn="r"/>
            <a:fld id="{9A0DB2DC-4C9A-4742-B13C-FB6460FD3503}" type="slidenum">
              <a:rPr lang="en-US" altLang="zh-CN" dirty="0">
                <a:ea typeface="宋体" panose="02010600030101010101" pitchFamily="2" charset="-122"/>
              </a:rPr>
            </a:fld>
            <a:endParaRPr lang="en-US" altLang="zh-CN" dirty="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rgbClr val="E8E8E8"/>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10" name="日期占位符 3"/>
          <p:cNvSpPr>
            <a:spLocks noGrp="1"/>
          </p:cNvSpPr>
          <p:nvPr>
            <p:ph type="dt" sz="half" idx="2"/>
          </p:nvPr>
        </p:nvSpPr>
        <p:spPr bwMode="auto">
          <a:xfrm>
            <a:off x="685800" y="6248400"/>
            <a:ext cx="19050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ABB2CFA-A910-400D-A9D7-2CA36BD1525C}" type="datetime1">
              <a:rPr kumimoji="1"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fld>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1" name="页脚占位符 4"/>
          <p:cNvSpPr>
            <a:spLocks noGrp="1"/>
          </p:cNvSpPr>
          <p:nvPr>
            <p:ph type="ftr" sz="quarter" idx="3"/>
          </p:nvPr>
        </p:nvSpPr>
        <p:spPr bwMode="auto">
          <a:xfrm>
            <a:off x="3124200" y="6248400"/>
            <a:ext cx="28956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2" name="灯片编号占位符 5"/>
          <p:cNvSpPr>
            <a:spLocks noGrp="1"/>
          </p:cNvSpPr>
          <p:nvPr>
            <p:ph type="sldNum" sz="quarter" idx="4"/>
          </p:nvPr>
        </p:nvSpPr>
        <p:spPr bwMode="auto">
          <a:xfrm>
            <a:off x="6553200" y="6248400"/>
            <a:ext cx="1905000" cy="457200"/>
          </a:xfrm>
          <a:prstGeom prst="rect">
            <a:avLst/>
          </a:prstGeom>
          <a:noFill/>
          <a:ln>
            <a:miter lim="800000"/>
          </a:ln>
        </p:spPr>
        <p:txBody>
          <a:bodyPr vert="horz" wrap="square" lIns="91440" tIns="45720" rIns="91440" bIns="45720" numCol="1" anchor="t" anchorCtr="0" compatLnSpc="1"/>
          <a:p>
            <a:pPr algn="r"/>
            <a:fld id="{9A0DB2DC-4C9A-4742-B13C-FB6460FD3503}" type="slidenum">
              <a:rPr lang="en-US" altLang="zh-CN" dirty="0">
                <a:ea typeface="宋体" panose="02010600030101010101" pitchFamily="2" charset="-122"/>
              </a:rPr>
            </a:fld>
            <a:endParaRPr lang="en-US" altLang="zh-CN" dirty="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solidFill>
          <a:srgbClr val="E8E8E8"/>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日期占位符 4"/>
          <p:cNvSpPr>
            <a:spLocks noGrp="1"/>
          </p:cNvSpPr>
          <p:nvPr>
            <p:ph type="dt" sz="half" idx="12"/>
          </p:nvPr>
        </p:nvSpPr>
        <p:spPr bwMode="auto">
          <a:xfrm>
            <a:off x="685800" y="6248400"/>
            <a:ext cx="19050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F32DAB9-15B8-4265-B4B9-2B70EA3FB318}" type="datetime1">
              <a:rPr kumimoji="1"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fld>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1" name="页脚占位符 5"/>
          <p:cNvSpPr>
            <a:spLocks noGrp="1"/>
          </p:cNvSpPr>
          <p:nvPr>
            <p:ph type="ftr" sz="quarter" idx="3"/>
          </p:nvPr>
        </p:nvSpPr>
        <p:spPr bwMode="auto">
          <a:xfrm>
            <a:off x="3124200" y="6248400"/>
            <a:ext cx="28956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2" name="灯片编号占位符 6"/>
          <p:cNvSpPr>
            <a:spLocks noGrp="1"/>
          </p:cNvSpPr>
          <p:nvPr>
            <p:ph type="sldNum" sz="quarter" idx="4"/>
          </p:nvPr>
        </p:nvSpPr>
        <p:spPr bwMode="auto">
          <a:xfrm>
            <a:off x="6553200" y="6248400"/>
            <a:ext cx="1905000" cy="457200"/>
          </a:xfrm>
          <a:prstGeom prst="rect">
            <a:avLst/>
          </a:prstGeom>
          <a:noFill/>
          <a:ln>
            <a:miter lim="800000"/>
          </a:ln>
        </p:spPr>
        <p:txBody>
          <a:bodyPr vert="horz" wrap="square" lIns="91440" tIns="45720" rIns="91440" bIns="45720" numCol="1" anchor="t" anchorCtr="0" compatLnSpc="1"/>
          <a:p>
            <a:pPr algn="r"/>
            <a:fld id="{9A0DB2DC-4C9A-4742-B13C-FB6460FD3503}" type="slidenum">
              <a:rPr lang="en-US" altLang="zh-CN" dirty="0">
                <a:ea typeface="宋体" panose="02010600030101010101" pitchFamily="2" charset="-122"/>
              </a:rPr>
            </a:fld>
            <a:endParaRPr lang="en-US" altLang="zh-CN" dirty="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solidFill>
          <a:srgbClr val="E8E8E8"/>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日期占位符 6"/>
          <p:cNvSpPr>
            <a:spLocks noGrp="1"/>
          </p:cNvSpPr>
          <p:nvPr>
            <p:ph type="dt" sz="half" idx="12"/>
          </p:nvPr>
        </p:nvSpPr>
        <p:spPr bwMode="auto">
          <a:xfrm>
            <a:off x="685800" y="6248400"/>
            <a:ext cx="19050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7ADBB28-25D7-4822-9FC0-ED512DCEB172}" type="datetime1">
              <a:rPr kumimoji="1"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fld>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1" name="页脚占位符 7"/>
          <p:cNvSpPr>
            <a:spLocks noGrp="1"/>
          </p:cNvSpPr>
          <p:nvPr>
            <p:ph type="ftr" sz="quarter" idx="13"/>
          </p:nvPr>
        </p:nvSpPr>
        <p:spPr bwMode="auto">
          <a:xfrm>
            <a:off x="3124200" y="6248400"/>
            <a:ext cx="28956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2" name="灯片编号占位符 8"/>
          <p:cNvSpPr>
            <a:spLocks noGrp="1"/>
          </p:cNvSpPr>
          <p:nvPr>
            <p:ph type="sldNum" sz="quarter" idx="14"/>
          </p:nvPr>
        </p:nvSpPr>
        <p:spPr bwMode="auto">
          <a:xfrm>
            <a:off x="6553200" y="6248400"/>
            <a:ext cx="1905000" cy="457200"/>
          </a:xfrm>
          <a:prstGeom prst="rect">
            <a:avLst/>
          </a:prstGeom>
          <a:noFill/>
          <a:ln>
            <a:miter lim="800000"/>
          </a:ln>
        </p:spPr>
        <p:txBody>
          <a:bodyPr vert="horz" wrap="square" lIns="91440" tIns="45720" rIns="91440" bIns="45720" numCol="1" anchor="t" anchorCtr="0" compatLnSpc="1"/>
          <a:p>
            <a:pPr algn="r"/>
            <a:fld id="{9A0DB2DC-4C9A-4742-B13C-FB6460FD3503}" type="slidenum">
              <a:rPr lang="en-US" altLang="zh-CN" dirty="0">
                <a:ea typeface="宋体" panose="02010600030101010101" pitchFamily="2" charset="-122"/>
              </a:rPr>
            </a:fld>
            <a:endParaRPr lang="en-US" altLang="zh-CN" dirty="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solidFill>
          <a:srgbClr val="E8E8E8"/>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10" name="日期占位符 2"/>
          <p:cNvSpPr>
            <a:spLocks noGrp="1"/>
          </p:cNvSpPr>
          <p:nvPr>
            <p:ph type="dt" sz="half" idx="2"/>
          </p:nvPr>
        </p:nvSpPr>
        <p:spPr bwMode="auto">
          <a:xfrm>
            <a:off x="685800" y="6248400"/>
            <a:ext cx="19050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1E55FA4-A759-45F6-A823-307C02D29246}" type="datetime1">
              <a:rPr kumimoji="1"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fld>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1" name="页脚占位符 3"/>
          <p:cNvSpPr>
            <a:spLocks noGrp="1"/>
          </p:cNvSpPr>
          <p:nvPr>
            <p:ph type="ftr" sz="quarter" idx="3"/>
          </p:nvPr>
        </p:nvSpPr>
        <p:spPr bwMode="auto">
          <a:xfrm>
            <a:off x="3124200" y="6248400"/>
            <a:ext cx="28956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2" name="灯片编号占位符 4"/>
          <p:cNvSpPr>
            <a:spLocks noGrp="1"/>
          </p:cNvSpPr>
          <p:nvPr>
            <p:ph type="sldNum" sz="quarter" idx="4"/>
          </p:nvPr>
        </p:nvSpPr>
        <p:spPr bwMode="auto">
          <a:xfrm>
            <a:off x="6553200" y="6248400"/>
            <a:ext cx="1905000" cy="457200"/>
          </a:xfrm>
          <a:prstGeom prst="rect">
            <a:avLst/>
          </a:prstGeom>
          <a:noFill/>
          <a:ln>
            <a:miter lim="800000"/>
          </a:ln>
        </p:spPr>
        <p:txBody>
          <a:bodyPr vert="horz" wrap="square" lIns="91440" tIns="45720" rIns="91440" bIns="45720" numCol="1" anchor="t" anchorCtr="0" compatLnSpc="1"/>
          <a:p>
            <a:pPr algn="r"/>
            <a:fld id="{9A0DB2DC-4C9A-4742-B13C-FB6460FD3503}" type="slidenum">
              <a:rPr lang="en-US" altLang="zh-CN" dirty="0">
                <a:ea typeface="宋体" panose="02010600030101010101" pitchFamily="2" charset="-122"/>
              </a:rPr>
            </a:fld>
            <a:endParaRPr lang="en-US" altLang="zh-CN" dirty="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rgbClr val="E8E8E8"/>
        </a:solidFill>
        <a:effectLst/>
      </p:bgPr>
    </p:bg>
    <p:spTree>
      <p:nvGrpSpPr>
        <p:cNvPr id="1" name=""/>
        <p:cNvGrpSpPr/>
        <p:nvPr/>
      </p:nvGrpSpPr>
      <p:grpSpPr>
        <a:xfrm>
          <a:off x="0" y="0"/>
          <a:ext cx="0" cy="0"/>
          <a:chOff x="0" y="0"/>
          <a:chExt cx="0" cy="0"/>
        </a:xfrm>
      </p:grpSpPr>
      <p:sp>
        <p:nvSpPr>
          <p:cNvPr id="10" name="日期占位符 1"/>
          <p:cNvSpPr>
            <a:spLocks noGrp="1"/>
          </p:cNvSpPr>
          <p:nvPr>
            <p:ph type="dt" sz="half" idx="2"/>
          </p:nvPr>
        </p:nvSpPr>
        <p:spPr bwMode="auto">
          <a:xfrm>
            <a:off x="685800" y="6248400"/>
            <a:ext cx="19050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5DE71C6-26A1-4414-AECE-E2764449E1B3}" type="datetime1">
              <a:rPr kumimoji="1"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fld>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1" name="页脚占位符 2"/>
          <p:cNvSpPr>
            <a:spLocks noGrp="1"/>
          </p:cNvSpPr>
          <p:nvPr>
            <p:ph type="ftr" sz="quarter" idx="3"/>
          </p:nvPr>
        </p:nvSpPr>
        <p:spPr bwMode="auto">
          <a:xfrm>
            <a:off x="3124200" y="6248400"/>
            <a:ext cx="28956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2" name="灯片编号占位符 3"/>
          <p:cNvSpPr>
            <a:spLocks noGrp="1"/>
          </p:cNvSpPr>
          <p:nvPr>
            <p:ph type="sldNum" sz="quarter" idx="4"/>
          </p:nvPr>
        </p:nvSpPr>
        <p:spPr bwMode="auto">
          <a:xfrm>
            <a:off x="6553200" y="6248400"/>
            <a:ext cx="1905000" cy="457200"/>
          </a:xfrm>
          <a:prstGeom prst="rect">
            <a:avLst/>
          </a:prstGeom>
          <a:noFill/>
          <a:ln>
            <a:miter lim="800000"/>
          </a:ln>
        </p:spPr>
        <p:txBody>
          <a:bodyPr vert="horz" wrap="square" lIns="91440" tIns="45720" rIns="91440" bIns="45720" numCol="1" anchor="t" anchorCtr="0" compatLnSpc="1"/>
          <a:p>
            <a:pPr algn="r"/>
            <a:fld id="{9A0DB2DC-4C9A-4742-B13C-FB6460FD3503}" type="slidenum">
              <a:rPr lang="en-US" altLang="zh-CN" dirty="0">
                <a:ea typeface="宋体" panose="02010600030101010101" pitchFamily="2" charset="-122"/>
              </a:rPr>
            </a:fld>
            <a:endParaRPr lang="en-US" altLang="zh-CN" dirty="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solidFill>
          <a:srgbClr val="E8E8E8"/>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 name="日期占位符 4"/>
          <p:cNvSpPr>
            <a:spLocks noGrp="1"/>
          </p:cNvSpPr>
          <p:nvPr>
            <p:ph type="dt" sz="half" idx="12"/>
          </p:nvPr>
        </p:nvSpPr>
        <p:spPr bwMode="auto">
          <a:xfrm>
            <a:off x="685800" y="6248400"/>
            <a:ext cx="19050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11B3DD1-0736-4775-9565-C4FFBEB1F51E}" type="datetime1">
              <a:rPr kumimoji="1"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fld>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1" name="页脚占位符 5"/>
          <p:cNvSpPr>
            <a:spLocks noGrp="1"/>
          </p:cNvSpPr>
          <p:nvPr>
            <p:ph type="ftr" sz="quarter" idx="3"/>
          </p:nvPr>
        </p:nvSpPr>
        <p:spPr bwMode="auto">
          <a:xfrm>
            <a:off x="3124200" y="6248400"/>
            <a:ext cx="28956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2" name="灯片编号占位符 6"/>
          <p:cNvSpPr>
            <a:spLocks noGrp="1"/>
          </p:cNvSpPr>
          <p:nvPr>
            <p:ph type="sldNum" sz="quarter" idx="4"/>
          </p:nvPr>
        </p:nvSpPr>
        <p:spPr bwMode="auto">
          <a:xfrm>
            <a:off x="6553200" y="6248400"/>
            <a:ext cx="1905000" cy="457200"/>
          </a:xfrm>
          <a:prstGeom prst="rect">
            <a:avLst/>
          </a:prstGeom>
          <a:noFill/>
          <a:ln>
            <a:miter lim="800000"/>
          </a:ln>
        </p:spPr>
        <p:txBody>
          <a:bodyPr vert="horz" wrap="square" lIns="91440" tIns="45720" rIns="91440" bIns="45720" numCol="1" anchor="t" anchorCtr="0" compatLnSpc="1"/>
          <a:p>
            <a:pPr algn="r"/>
            <a:fld id="{9A0DB2DC-4C9A-4742-B13C-FB6460FD3503}" type="slidenum">
              <a:rPr lang="en-US" altLang="zh-CN" dirty="0">
                <a:ea typeface="宋体" panose="02010600030101010101" pitchFamily="2" charset="-122"/>
              </a:rPr>
            </a:fld>
            <a:endParaRPr lang="en-US" altLang="zh-CN" dirty="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solidFill>
          <a:srgbClr val="E8E8E8"/>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 name="日期占位符 4"/>
          <p:cNvSpPr>
            <a:spLocks noGrp="1"/>
          </p:cNvSpPr>
          <p:nvPr>
            <p:ph type="dt" sz="half" idx="12"/>
          </p:nvPr>
        </p:nvSpPr>
        <p:spPr bwMode="auto">
          <a:xfrm>
            <a:off x="685800" y="6248400"/>
            <a:ext cx="19050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A879979-C486-46B6-BDE8-9D9E19A0F649}" type="datetime1">
              <a:rPr kumimoji="1"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fld>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1" name="页脚占位符 5"/>
          <p:cNvSpPr>
            <a:spLocks noGrp="1"/>
          </p:cNvSpPr>
          <p:nvPr>
            <p:ph type="ftr" sz="quarter" idx="3"/>
          </p:nvPr>
        </p:nvSpPr>
        <p:spPr bwMode="auto">
          <a:xfrm>
            <a:off x="3124200" y="6248400"/>
            <a:ext cx="28956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2" name="灯片编号占位符 6"/>
          <p:cNvSpPr>
            <a:spLocks noGrp="1"/>
          </p:cNvSpPr>
          <p:nvPr>
            <p:ph type="sldNum" sz="quarter" idx="4"/>
          </p:nvPr>
        </p:nvSpPr>
        <p:spPr bwMode="auto">
          <a:xfrm>
            <a:off x="6553200" y="6248400"/>
            <a:ext cx="1905000" cy="457200"/>
          </a:xfrm>
          <a:prstGeom prst="rect">
            <a:avLst/>
          </a:prstGeom>
          <a:noFill/>
          <a:ln>
            <a:miter lim="800000"/>
          </a:ln>
        </p:spPr>
        <p:txBody>
          <a:bodyPr vert="horz" wrap="square" lIns="91440" tIns="45720" rIns="91440" bIns="45720" numCol="1" anchor="t" anchorCtr="0" compatLnSpc="1"/>
          <a:p>
            <a:pPr algn="r"/>
            <a:fld id="{9A0DB2DC-4C9A-4742-B13C-FB6460FD3503}" type="slidenum">
              <a:rPr lang="en-US" altLang="zh-CN" dirty="0">
                <a:ea typeface="宋体" panose="02010600030101010101" pitchFamily="2" charset="-122"/>
              </a:rPr>
            </a:fld>
            <a:endParaRPr lang="en-US" altLang="zh-CN" dirty="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png"/><Relationship Id="rId15" Type="http://schemas.openxmlformats.org/officeDocument/2006/relationships/image" Target="../media/image2.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p:sp>
        <p:nvSpPr>
          <p:cNvPr id="1026" name="Rectangle 2"/>
          <p:cNvSpPr>
            <a:spLocks noGrp="1"/>
          </p:cNvSpPr>
          <p:nvPr>
            <p:ph type="title"/>
          </p:nvPr>
        </p:nvSpPr>
        <p:spPr>
          <a:xfrm>
            <a:off x="685800" y="609600"/>
            <a:ext cx="77724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685800" y="1981200"/>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a:defRPr sz="1400" b="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0864E92-EA91-4466-80F9-19008825A754}" type="datetime1">
              <a:rPr kumimoji="1"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fld>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sz="1400" b="0">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a:defRPr sz="1400" b="0">
                <a:ea typeface="宋体" panose="02010600030101010101" pitchFamily="2" charset="-122"/>
              </a:defRPr>
            </a:lvl1pPr>
          </a:lstStyle>
          <a:p>
            <a:pPr lvl="0" eaLnBrk="1" hangingPunct="1"/>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
        <p:nvSpPr>
          <p:cNvPr id="1031" name="Rectangle 7"/>
          <p:cNvSpPr>
            <a:spLocks noChangeArrowheads="1"/>
          </p:cNvSpPr>
          <p:nvPr/>
        </p:nvSpPr>
        <p:spPr bwMode="auto">
          <a:xfrm>
            <a:off x="2438400" y="762000"/>
            <a:ext cx="6705600" cy="76200"/>
          </a:xfrm>
          <a:prstGeom prst="rect">
            <a:avLst/>
          </a:prstGeom>
          <a:solidFill>
            <a:srgbClr val="0066CC"/>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smtClean="0">
              <a:ln>
                <a:noFill/>
              </a:ln>
              <a:solidFill>
                <a:schemeClr val="tx1"/>
              </a:solidFill>
              <a:effectLst/>
              <a:uLnTx/>
              <a:uFillTx/>
              <a:latin typeface="Times New Roman" panose="02020603050405020304" pitchFamily="18" charset="0"/>
              <a:ea typeface="幼圆" pitchFamily="49" charset="-122"/>
              <a:cs typeface="+mn-cs"/>
            </a:endParaRPr>
          </a:p>
        </p:txBody>
      </p:sp>
      <p:pic>
        <p:nvPicPr>
          <p:cNvPr id="1032" name="Picture 8" descr="未标题-4"/>
          <p:cNvPicPr>
            <a:picLocks noChangeAspect="1"/>
          </p:cNvPicPr>
          <p:nvPr userDrawn="1"/>
        </p:nvPicPr>
        <p:blipFill>
          <a:blip r:embed="rId15"/>
          <a:stretch>
            <a:fillRect/>
          </a:stretch>
        </p:blipFill>
        <p:spPr>
          <a:xfrm>
            <a:off x="381000" y="381000"/>
            <a:ext cx="2057400" cy="466725"/>
          </a:xfrm>
          <a:prstGeom prst="rect">
            <a:avLst/>
          </a:prstGeom>
          <a:noFill/>
          <a:ln w="9525">
            <a:noFill/>
          </a:ln>
        </p:spPr>
      </p:pic>
      <p:pic>
        <p:nvPicPr>
          <p:cNvPr id="1033" name="Picture 9" descr="18"/>
          <p:cNvPicPr>
            <a:picLocks noChangeAspect="1"/>
          </p:cNvPicPr>
          <p:nvPr userDrawn="1"/>
        </p:nvPicPr>
        <p:blipFill>
          <a:blip r:embed="rId16"/>
          <a:stretch>
            <a:fillRect/>
          </a:stretch>
        </p:blipFill>
        <p:spPr>
          <a:xfrm>
            <a:off x="0" y="3048000"/>
            <a:ext cx="3800475" cy="3810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3.xml"/><Relationship Id="rId6" Type="http://schemas.openxmlformats.org/officeDocument/2006/relationships/image" Target="../media/image4.png"/><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13.GIF"/><Relationship Id="rId1"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14.wmf"/></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7.w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image" Target="../media/image4.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audio" Target="../media/audio1.wav"/><Relationship Id="rId2" Type="http://schemas.openxmlformats.org/officeDocument/2006/relationships/image" Target="../media/image4.png"/><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3.wav"/><Relationship Id="rId2" Type="http://schemas.openxmlformats.org/officeDocument/2006/relationships/image" Target="../media/image4.png"/><Relationship Id="rId1" Type="http://schemas.openxmlformats.org/officeDocument/2006/relationships/image" Target="../media/image18.pn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23.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3.wav"/><Relationship Id="rId2" Type="http://schemas.openxmlformats.org/officeDocument/2006/relationships/image" Target="../media/image4.png"/><Relationship Id="rId1"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image" Target="../media/image4.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2.wav"/><Relationship Id="rId2" Type="http://schemas.openxmlformats.org/officeDocument/2006/relationships/image" Target="../media/image4.png"/><Relationship Id="rId1"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4.wav"/><Relationship Id="rId1"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4.wav"/><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4.png"/><Relationship Id="rId2" Type="http://schemas.openxmlformats.org/officeDocument/2006/relationships/image" Target="../media/image9.wmf"/><Relationship Id="rId1" Type="http://schemas.openxmlformats.org/officeDocument/2006/relationships/image" Target="../media/image8.wmf"/></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4.png"/><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hyperlink" Target="../../../product/8/3418.html" TargetMode="External"/><Relationship Id="rId3" Type="http://schemas.openxmlformats.org/officeDocument/2006/relationships/image" Target="NULL" TargetMode="External"/><Relationship Id="rId2" Type="http://schemas.openxmlformats.org/officeDocument/2006/relationships/image" Target="../media/image26.jpeg"/><Relationship Id="rId1" Type="http://schemas.openxmlformats.org/officeDocument/2006/relationships/hyperlink" Target="../../../product/6/5076.html" TargetMode="Externa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4.pn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png"/></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2.wav"/><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image" Target="../media/image36.png"/></Relationships>
</file>

<file path=ppt/slides/_rels/slide44.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39.jpeg"/><Relationship Id="rId4" Type="http://schemas.openxmlformats.org/officeDocument/2006/relationships/tags" Target="../tags/tag18.xml"/><Relationship Id="rId3" Type="http://schemas.openxmlformats.org/officeDocument/2006/relationships/image" Target="../media/image38.jpeg"/><Relationship Id="rId2" Type="http://schemas.openxmlformats.org/officeDocument/2006/relationships/tags" Target="../tags/tag17.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3.wav"/><Relationship Id="rId2" Type="http://schemas.openxmlformats.org/officeDocument/2006/relationships/image" Target="../media/image4.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889" y="1832134"/>
            <a:ext cx="4501515" cy="1319213"/>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charset="-122"/>
                <a:ea typeface="微软雅黑" panose="020B0503020204020204" charset="-122"/>
                <a:cs typeface="+mn-cs"/>
              </a:rPr>
              <a:t>职业卫生培训</a:t>
            </a:r>
            <a:endParaRPr lang="zh-CN" altLang="en-US" sz="384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1952149" y="362749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1614649" y="456344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500" b="1">
                <a:solidFill>
                  <a:schemeClr val="bg1"/>
                </a:solidFill>
              </a:rPr>
              <a:t>全面</a:t>
            </a:r>
            <a:endParaRPr lang="zh-CN" altLang="en-US" sz="1500" b="1">
              <a:solidFill>
                <a:schemeClr val="bg1"/>
              </a:solidFill>
            </a:endParaRPr>
          </a:p>
        </p:txBody>
      </p:sp>
      <p:sp>
        <p:nvSpPr>
          <p:cNvPr id="9" name="椭圆 8"/>
          <p:cNvSpPr/>
          <p:nvPr>
            <p:custDataLst>
              <p:tags r:id="rId4"/>
            </p:custDataLst>
          </p:nvPr>
        </p:nvSpPr>
        <p:spPr>
          <a:xfrm>
            <a:off x="2546985" y="45639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500" b="1">
                <a:solidFill>
                  <a:schemeClr val="dk1">
                    <a:lumMod val="85000"/>
                    <a:lumOff val="15000"/>
                  </a:schemeClr>
                </a:solidFill>
              </a:rPr>
              <a:t>专业</a:t>
            </a:r>
            <a:endParaRPr lang="zh-CN" altLang="en-US" sz="1500" b="1">
              <a:solidFill>
                <a:schemeClr val="dk1">
                  <a:lumMod val="85000"/>
                  <a:lumOff val="15000"/>
                </a:schemeClr>
              </a:solidFill>
            </a:endParaRPr>
          </a:p>
        </p:txBody>
      </p:sp>
      <p:sp>
        <p:nvSpPr>
          <p:cNvPr id="10" name="椭圆 9"/>
          <p:cNvSpPr/>
          <p:nvPr>
            <p:custDataLst>
              <p:tags r:id="rId5"/>
            </p:custDataLst>
          </p:nvPr>
        </p:nvSpPr>
        <p:spPr>
          <a:xfrm>
            <a:off x="3479321" y="45634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500" b="1">
                <a:solidFill>
                  <a:schemeClr val="bg1"/>
                </a:solidFill>
              </a:rPr>
              <a:t>实用</a:t>
            </a:r>
            <a:endParaRPr lang="zh-CN" altLang="en-US" sz="1500" b="1">
              <a:solidFill>
                <a:schemeClr val="bg1"/>
              </a:solidFill>
            </a:endParaRPr>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22531" name="Rectangle 9"/>
          <p:cNvSpPr>
            <a:spLocks noGrp="1"/>
          </p:cNvSpPr>
          <p:nvPr>
            <p:ph type="title"/>
          </p:nvPr>
        </p:nvSpPr>
        <p:spPr>
          <a:xfrm>
            <a:off x="611188" y="1412875"/>
            <a:ext cx="7777162" cy="1152525"/>
          </a:xfrm>
        </p:spPr>
        <p:txBody>
          <a:bodyPr vert="horz" wrap="square" lIns="91440" tIns="45720" rIns="91440" bIns="45720" anchor="ctr" anchorCtr="0"/>
          <a:p>
            <a:pPr eaLnBrk="1" hangingPunct="1"/>
            <a:r>
              <a:rPr lang="en-US" altLang="zh-CN" sz="5400" b="1" dirty="0">
                <a:ea typeface="黑体" panose="02010609060101010101" charset="-122"/>
              </a:rPr>
              <a:t>Ⅱ</a:t>
            </a:r>
            <a:r>
              <a:rPr lang="zh-CN" altLang="en-US" sz="5400" b="1" dirty="0">
                <a:ea typeface="黑体" panose="02010609060101010101" charset="-122"/>
              </a:rPr>
              <a:t>、常见的职业病及预防</a:t>
            </a:r>
            <a:endParaRPr lang="zh-CN" altLang="en-US" sz="5400" b="1" dirty="0">
              <a:ea typeface="黑体" panose="02010609060101010101" charset="-122"/>
            </a:endParaRPr>
          </a:p>
        </p:txBody>
      </p:sp>
      <p:sp>
        <p:nvSpPr>
          <p:cNvPr id="221197" name="Rectangle 13"/>
          <p:cNvSpPr>
            <a:spLocks noChangeArrowheads="1"/>
          </p:cNvSpPr>
          <p:nvPr/>
        </p:nvSpPr>
        <p:spPr bwMode="auto">
          <a:xfrm>
            <a:off x="457200" y="4038600"/>
            <a:ext cx="8153400" cy="45720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anose="05000000000000000000" pitchFamily="2" charset="2"/>
              <a:buChar char="Ø"/>
              <a:defRPr/>
            </a:pPr>
            <a:endParaRPr kumimoji="1" lang="zh-CN" altLang="zh-CN" sz="24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幼圆" pitchFamily="49" charset="-122"/>
              <a:ea typeface="幼圆" pitchFamily="49" charset="-122"/>
              <a:cs typeface="+mn-cs"/>
            </a:endParaRPr>
          </a:p>
        </p:txBody>
      </p:sp>
      <p:pic>
        <p:nvPicPr>
          <p:cNvPr id="22533" name="Picture 14" descr="j0240695"/>
          <p:cNvPicPr>
            <a:picLocks noChangeAspect="1"/>
          </p:cNvPicPr>
          <p:nvPr/>
        </p:nvPicPr>
        <p:blipFill>
          <a:blip r:embed="rId1"/>
          <a:stretch>
            <a:fillRect/>
          </a:stretch>
        </p:blipFill>
        <p:spPr>
          <a:xfrm>
            <a:off x="838200" y="3200400"/>
            <a:ext cx="3276600" cy="2624138"/>
          </a:xfrm>
          <a:prstGeom prst="rect">
            <a:avLst/>
          </a:prstGeom>
          <a:noFill/>
          <a:ln w="9525">
            <a:noFill/>
          </a:ln>
        </p:spPr>
      </p:pic>
      <p:pic>
        <p:nvPicPr>
          <p:cNvPr id="22534" name="Picture 16" descr="j0337036"/>
          <p:cNvPicPr>
            <a:picLocks noChangeAspect="1"/>
          </p:cNvPicPr>
          <p:nvPr/>
        </p:nvPicPr>
        <p:blipFill>
          <a:blip r:embed="rId2"/>
          <a:stretch>
            <a:fillRect/>
          </a:stretch>
        </p:blipFill>
        <p:spPr>
          <a:xfrm>
            <a:off x="4724400" y="3149600"/>
            <a:ext cx="2971800" cy="2870200"/>
          </a:xfrm>
          <a:prstGeom prst="rect">
            <a:avLst/>
          </a:prstGeom>
          <a:noFill/>
          <a:ln w="9525">
            <a:noFill/>
          </a:ln>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21197"/>
                                        </p:tgtEl>
                                        <p:attrNameLst>
                                          <p:attrName>style.visibility</p:attrName>
                                        </p:attrNameLst>
                                      </p:cBhvr>
                                      <p:to>
                                        <p:strVal val="visible"/>
                                      </p:to>
                                    </p:set>
                                    <p:anim calcmode="lin" valueType="num">
                                      <p:cBhvr additive="base">
                                        <p:cTn id="7" dur="500" fill="hold"/>
                                        <p:tgtEl>
                                          <p:spTgt spid="221197"/>
                                        </p:tgtEl>
                                        <p:attrNameLst>
                                          <p:attrName>ppt_x</p:attrName>
                                        </p:attrNameLst>
                                      </p:cBhvr>
                                      <p:tavLst>
                                        <p:tav tm="0">
                                          <p:val>
                                            <p:strVal val="#ppt_x"/>
                                          </p:val>
                                        </p:tav>
                                        <p:tav tm="100000">
                                          <p:val>
                                            <p:strVal val="#ppt_x"/>
                                          </p:val>
                                        </p:tav>
                                      </p:tavLst>
                                    </p:anim>
                                    <p:anim calcmode="lin" valueType="num">
                                      <p:cBhvr additive="base">
                                        <p:cTn id="8" dur="500" fill="hold"/>
                                        <p:tgtEl>
                                          <p:spTgt spid="221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3" name="灯片编号占位符 6"/>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23555" name="Rectangle 2"/>
          <p:cNvSpPr>
            <a:spLocks noGrp="1"/>
          </p:cNvSpPr>
          <p:nvPr>
            <p:ph type="title"/>
          </p:nvPr>
        </p:nvSpPr>
        <p:spPr>
          <a:xfrm>
            <a:off x="3990975" y="188913"/>
            <a:ext cx="3324225" cy="496887"/>
          </a:xfrm>
        </p:spPr>
        <p:txBody>
          <a:bodyPr vert="horz" wrap="square" lIns="91440" tIns="45720" rIns="91440" bIns="45720" anchor="ctr" anchorCtr="0"/>
          <a:p>
            <a:pPr eaLnBrk="1" hangingPunct="1"/>
            <a:r>
              <a:rPr lang="zh-CN" altLang="en-US" sz="2400" b="1" dirty="0">
                <a:ea typeface="幼圆" pitchFamily="49" charset="-122"/>
              </a:rPr>
              <a:t>生  产  性  噪  声</a:t>
            </a:r>
            <a:endParaRPr lang="zh-CN" altLang="en-US" sz="2400" b="1" dirty="0">
              <a:ea typeface="幼圆" pitchFamily="49" charset="-122"/>
            </a:endParaRPr>
          </a:p>
        </p:txBody>
      </p:sp>
      <p:sp>
        <p:nvSpPr>
          <p:cNvPr id="222214" name="Rectangle 6"/>
          <p:cNvSpPr>
            <a:spLocks noGrp="1" noRot="1"/>
          </p:cNvSpPr>
          <p:nvPr>
            <p:ph type="body" sz="half" idx="1"/>
          </p:nvPr>
        </p:nvSpPr>
        <p:spPr>
          <a:xfrm>
            <a:off x="684213" y="1268413"/>
            <a:ext cx="5945187" cy="2770187"/>
          </a:xfrm>
        </p:spPr>
        <p:txBody>
          <a:bodyPr vert="horz" wrap="square" lIns="91440" tIns="45720" rIns="91440" bIns="45720" anchor="t" anchorCtr="0"/>
          <a:p>
            <a:pPr marL="0" indent="0" eaLnBrk="1" hangingPunct="1">
              <a:lnSpc>
                <a:spcPct val="120000"/>
              </a:lnSpc>
              <a:buClr>
                <a:srgbClr val="FF0000"/>
              </a:buClr>
              <a:buSzTx/>
              <a:buFont typeface="Wingdings" panose="05000000000000000000" pitchFamily="2" charset="2"/>
              <a:buNone/>
            </a:pPr>
            <a:r>
              <a:rPr lang="zh-CN" altLang="zh-TW" sz="2400" b="1" dirty="0">
                <a:solidFill>
                  <a:srgbClr val="FF0000"/>
                </a:solidFill>
                <a:latin typeface="幼圆" pitchFamily="49" charset="-122"/>
                <a:ea typeface="幼圆" pitchFamily="49" charset="-122"/>
              </a:rPr>
              <a:t>一</a:t>
            </a:r>
            <a:r>
              <a:rPr lang="zh-CN" altLang="en-US" sz="2400" b="1" dirty="0">
                <a:solidFill>
                  <a:srgbClr val="FF0000"/>
                </a:solidFill>
                <a:latin typeface="幼圆" pitchFamily="49" charset="-122"/>
                <a:ea typeface="幼圆" pitchFamily="49" charset="-122"/>
              </a:rPr>
              <a:t>、</a:t>
            </a:r>
            <a:r>
              <a:rPr lang="en-US" altLang="zh-TW" sz="2400" b="1" dirty="0">
                <a:solidFill>
                  <a:srgbClr val="FF0000"/>
                </a:solidFill>
                <a:latin typeface="幼圆" pitchFamily="49" charset="-122"/>
                <a:ea typeface="幼圆" pitchFamily="49" charset="-122"/>
              </a:rPr>
              <a:t> </a:t>
            </a:r>
            <a:r>
              <a:rPr lang="zh-CN" altLang="en-US" sz="2400" b="1" dirty="0">
                <a:solidFill>
                  <a:srgbClr val="FF0000"/>
                </a:solidFill>
                <a:latin typeface="幼圆" pitchFamily="49" charset="-122"/>
                <a:ea typeface="幼圆" pitchFamily="49" charset="-122"/>
              </a:rPr>
              <a:t>职业性听力损伤</a:t>
            </a:r>
            <a:r>
              <a:rPr lang="zh-CN" altLang="zh-TW" sz="2400" b="1" dirty="0">
                <a:latin typeface="幼圆" pitchFamily="49" charset="-122"/>
                <a:ea typeface="幼圆" pitchFamily="49" charset="-122"/>
              </a:rPr>
              <a:t>：</a:t>
            </a:r>
            <a:endParaRPr lang="zh-CN" altLang="en-US" sz="2400" b="1" dirty="0">
              <a:latin typeface="幼圆" pitchFamily="49" charset="-122"/>
              <a:ea typeface="幼圆" pitchFamily="49" charset="-122"/>
            </a:endParaRPr>
          </a:p>
          <a:p>
            <a:pPr marL="0" indent="0" eaLnBrk="1" hangingPunct="1">
              <a:lnSpc>
                <a:spcPct val="120000"/>
              </a:lnSpc>
              <a:buClr>
                <a:srgbClr val="FF0000"/>
              </a:buClr>
              <a:buSzTx/>
              <a:buFont typeface="Wingdings" panose="05000000000000000000" pitchFamily="2" charset="2"/>
              <a:buChar char="1"/>
            </a:pPr>
            <a:r>
              <a:rPr lang="zh-CN" altLang="en-US" sz="2400" b="1" dirty="0">
                <a:latin typeface="幼圆" pitchFamily="49" charset="-122"/>
                <a:ea typeface="幼圆" pitchFamily="49" charset="-122"/>
              </a:rPr>
              <a:t>系由于听觉长期遭受噪声影响而发生</a:t>
            </a:r>
            <a:endParaRPr lang="zh-CN" altLang="zh-TW" sz="2400" b="1" dirty="0">
              <a:latin typeface="幼圆" pitchFamily="49" charset="-122"/>
              <a:ea typeface="幼圆" pitchFamily="49" charset="-122"/>
            </a:endParaRPr>
          </a:p>
          <a:p>
            <a:pPr marL="0" indent="0" eaLnBrk="1" hangingPunct="1">
              <a:lnSpc>
                <a:spcPct val="120000"/>
              </a:lnSpc>
              <a:buClrTx/>
              <a:buSzTx/>
              <a:buFontTx/>
              <a:buNone/>
            </a:pPr>
            <a:r>
              <a:rPr lang="zh-CN" altLang="en-US" sz="2400" b="1" dirty="0">
                <a:latin typeface="幼圆" pitchFamily="49" charset="-122"/>
                <a:ea typeface="幼圆" pitchFamily="49" charset="-122"/>
              </a:rPr>
              <a:t>缓慢的进行性的感音性耳聋</a:t>
            </a:r>
            <a:r>
              <a:rPr lang="en-US" altLang="zh-CN" sz="2400" b="1" dirty="0">
                <a:latin typeface="幼圆" pitchFamily="49" charset="-122"/>
                <a:ea typeface="幼圆" pitchFamily="49" charset="-122"/>
              </a:rPr>
              <a:t>﹔</a:t>
            </a:r>
            <a:r>
              <a:rPr lang="zh-CN" altLang="en-US" sz="2400" b="1" dirty="0">
                <a:latin typeface="幼圆" pitchFamily="49" charset="-122"/>
                <a:ea typeface="幼圆" pitchFamily="49" charset="-122"/>
              </a:rPr>
              <a:t>早期表现为</a:t>
            </a:r>
            <a:endParaRPr lang="zh-CN" altLang="zh-TW" sz="2400" b="1" dirty="0">
              <a:latin typeface="幼圆" pitchFamily="49" charset="-122"/>
              <a:ea typeface="幼圆" pitchFamily="49" charset="-122"/>
            </a:endParaRPr>
          </a:p>
          <a:p>
            <a:pPr marL="0" indent="0" eaLnBrk="1" hangingPunct="1">
              <a:lnSpc>
                <a:spcPct val="120000"/>
              </a:lnSpc>
              <a:buClrTx/>
              <a:buSzTx/>
              <a:buFontTx/>
              <a:buNone/>
            </a:pPr>
            <a:r>
              <a:rPr lang="zh-CN" altLang="en-US" sz="2400" b="1" dirty="0">
                <a:latin typeface="幼圆" pitchFamily="49" charset="-122"/>
                <a:ea typeface="幼圆" pitchFamily="49" charset="-122"/>
              </a:rPr>
              <a:t>听觉疲劳，离开噪声环境后可以逐渐恢复，最终导致感音性耳聋。</a:t>
            </a:r>
            <a:endParaRPr lang="zh-CN" altLang="en-US" sz="2400" b="1" dirty="0">
              <a:latin typeface="幼圆" pitchFamily="49" charset="-122"/>
              <a:ea typeface="幼圆" pitchFamily="49" charset="-122"/>
            </a:endParaRPr>
          </a:p>
        </p:txBody>
      </p:sp>
      <p:graphicFrame>
        <p:nvGraphicFramePr>
          <p:cNvPr id="222276" name="Group 68"/>
          <p:cNvGraphicFramePr>
            <a:graphicFrameLocks noGrp="1"/>
          </p:cNvGraphicFramePr>
          <p:nvPr>
            <p:ph sz="half" idx="1"/>
          </p:nvPr>
        </p:nvGraphicFramePr>
        <p:xfrm>
          <a:off x="611188" y="4114800"/>
          <a:ext cx="7847013" cy="1676401"/>
        </p:xfrm>
        <a:graphic>
          <a:graphicData uri="http://schemas.openxmlformats.org/drawingml/2006/table">
            <a:tbl>
              <a:tblPr/>
              <a:tblGrid>
                <a:gridCol w="1776412"/>
                <a:gridCol w="3382963"/>
                <a:gridCol w="2687637"/>
              </a:tblGrid>
              <a:tr h="569913">
                <a:tc>
                  <a:txBody>
                    <a:bodyPr/>
                    <a:lstStyle/>
                    <a:p>
                      <a:pPr marL="342900" marR="0" lvl="0" indent="-342900" algn="ctr" defTabSz="914400" rtl="0" eaLnBrk="1" fontAlgn="t" latinLnBrk="0" hangingPunct="1">
                        <a:lnSpc>
                          <a:spcPct val="10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分           类</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病</a:t>
                      </a: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变</a:t>
                      </a: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部</a:t>
                      </a: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位</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治</a:t>
                      </a: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疗</a:t>
                      </a: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难</a:t>
                      </a: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度</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4038">
                <a:tc>
                  <a:txBody>
                    <a:bodyPr/>
                    <a:lstStyle/>
                    <a:p>
                      <a:pPr marL="342900" marR="0" lvl="0" indent="-342900" algn="ctr" defTabSz="914400" rtl="0" eaLnBrk="1" fontAlgn="t" latinLnBrk="0" hangingPunct="1">
                        <a:lnSpc>
                          <a:spcPct val="10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传音性耳聋</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外耳、中耳</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相对较易</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2450">
                <a:tc>
                  <a:txBody>
                    <a:bodyPr/>
                    <a:lstStyle/>
                    <a:p>
                      <a:pPr marL="342900" marR="0" lvl="0" indent="-342900" algn="ctr" defTabSz="914400" rtl="0" eaLnBrk="1" fontAlgn="t" latinLnBrk="0" hangingPunct="1">
                        <a:lnSpc>
                          <a:spcPct val="10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感音性耳聋</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内耳、听神经、脑中枢</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很困难，重在预防</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3575" name="Picture 67" descr="j0199549"/>
          <p:cNvPicPr>
            <a:picLocks noChangeAspect="1"/>
          </p:cNvPicPr>
          <p:nvPr/>
        </p:nvPicPr>
        <p:blipFill>
          <a:blip r:embed="rId1"/>
          <a:stretch>
            <a:fillRect/>
          </a:stretch>
        </p:blipFill>
        <p:spPr>
          <a:xfrm>
            <a:off x="6858000" y="1676400"/>
            <a:ext cx="1600200" cy="1981200"/>
          </a:xfrm>
          <a:prstGeom prst="rect">
            <a:avLst/>
          </a:prstGeom>
          <a:noFill/>
          <a:ln w="9525">
            <a:noFill/>
          </a:ln>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22214">
                                            <p:txEl>
                                              <p:charRg st="0" end="12"/>
                                            </p:txEl>
                                          </p:spTgt>
                                        </p:tgtEl>
                                        <p:attrNameLst>
                                          <p:attrName>style.visibility</p:attrName>
                                        </p:attrNameLst>
                                      </p:cBhvr>
                                      <p:to>
                                        <p:strVal val="visible"/>
                                      </p:to>
                                    </p:set>
                                    <p:anim calcmode="lin" valueType="num">
                                      <p:cBhvr>
                                        <p:cTn id="7" dur="500" fill="hold"/>
                                        <p:tgtEl>
                                          <p:spTgt spid="222214">
                                            <p:txEl>
                                              <p:charRg st="0" end="12"/>
                                            </p:txEl>
                                          </p:spTgt>
                                        </p:tgtEl>
                                        <p:attrNameLst>
                                          <p:attrName>ppt_w</p:attrName>
                                        </p:attrNameLst>
                                      </p:cBhvr>
                                      <p:tavLst>
                                        <p:tav tm="0">
                                          <p:val>
                                            <p:fltVal val="0.000000"/>
                                          </p:val>
                                        </p:tav>
                                        <p:tav tm="100000">
                                          <p:val>
                                            <p:strVal val="#ppt_w"/>
                                          </p:val>
                                        </p:tav>
                                      </p:tavLst>
                                    </p:anim>
                                    <p:anim calcmode="lin" valueType="num">
                                      <p:cBhvr>
                                        <p:cTn id="8" dur="500" fill="hold"/>
                                        <p:tgtEl>
                                          <p:spTgt spid="222214">
                                            <p:txEl>
                                              <p:charRg st="0" end="12"/>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22214">
                                            <p:txEl>
                                              <p:charRg st="12" end="29"/>
                                            </p:txEl>
                                          </p:spTgt>
                                        </p:tgtEl>
                                        <p:attrNameLst>
                                          <p:attrName>style.visibility</p:attrName>
                                        </p:attrNameLst>
                                      </p:cBhvr>
                                      <p:to>
                                        <p:strVal val="visible"/>
                                      </p:to>
                                    </p:set>
                                    <p:anim calcmode="lin" valueType="num">
                                      <p:cBhvr>
                                        <p:cTn id="13" dur="500" fill="hold"/>
                                        <p:tgtEl>
                                          <p:spTgt spid="222214">
                                            <p:txEl>
                                              <p:charRg st="12" end="29"/>
                                            </p:txEl>
                                          </p:spTgt>
                                        </p:tgtEl>
                                        <p:attrNameLst>
                                          <p:attrName>ppt_w</p:attrName>
                                        </p:attrNameLst>
                                      </p:cBhvr>
                                      <p:tavLst>
                                        <p:tav tm="0">
                                          <p:val>
                                            <p:fltVal val="0.000000"/>
                                          </p:val>
                                        </p:tav>
                                        <p:tav tm="100000">
                                          <p:val>
                                            <p:strVal val="#ppt_w"/>
                                          </p:val>
                                        </p:tav>
                                      </p:tavLst>
                                    </p:anim>
                                    <p:anim calcmode="lin" valueType="num">
                                      <p:cBhvr>
                                        <p:cTn id="14" dur="500" fill="hold"/>
                                        <p:tgtEl>
                                          <p:spTgt spid="222214">
                                            <p:txEl>
                                              <p:charRg st="12" end="29"/>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22214">
                                            <p:txEl>
                                              <p:charRg st="29" end="48"/>
                                            </p:txEl>
                                          </p:spTgt>
                                        </p:tgtEl>
                                        <p:attrNameLst>
                                          <p:attrName>style.visibility</p:attrName>
                                        </p:attrNameLst>
                                      </p:cBhvr>
                                      <p:to>
                                        <p:strVal val="visible"/>
                                      </p:to>
                                    </p:set>
                                    <p:anim calcmode="lin" valueType="num">
                                      <p:cBhvr>
                                        <p:cTn id="19" dur="500" fill="hold"/>
                                        <p:tgtEl>
                                          <p:spTgt spid="222214">
                                            <p:txEl>
                                              <p:charRg st="29" end="48"/>
                                            </p:txEl>
                                          </p:spTgt>
                                        </p:tgtEl>
                                        <p:attrNameLst>
                                          <p:attrName>ppt_w</p:attrName>
                                        </p:attrNameLst>
                                      </p:cBhvr>
                                      <p:tavLst>
                                        <p:tav tm="0">
                                          <p:val>
                                            <p:fltVal val="0.000000"/>
                                          </p:val>
                                        </p:tav>
                                        <p:tav tm="100000">
                                          <p:val>
                                            <p:strVal val="#ppt_w"/>
                                          </p:val>
                                        </p:tav>
                                      </p:tavLst>
                                    </p:anim>
                                    <p:anim calcmode="lin" valueType="num">
                                      <p:cBhvr>
                                        <p:cTn id="20" dur="500" fill="hold"/>
                                        <p:tgtEl>
                                          <p:spTgt spid="222214">
                                            <p:txEl>
                                              <p:charRg st="29" end="48"/>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22214">
                                            <p:txEl>
                                              <p:charRg st="48" end="78"/>
                                            </p:txEl>
                                          </p:spTgt>
                                        </p:tgtEl>
                                        <p:attrNameLst>
                                          <p:attrName>style.visibility</p:attrName>
                                        </p:attrNameLst>
                                      </p:cBhvr>
                                      <p:to>
                                        <p:strVal val="visible"/>
                                      </p:to>
                                    </p:set>
                                    <p:anim calcmode="lin" valueType="num">
                                      <p:cBhvr>
                                        <p:cTn id="25" dur="500" fill="hold"/>
                                        <p:tgtEl>
                                          <p:spTgt spid="222214">
                                            <p:txEl>
                                              <p:charRg st="48" end="78"/>
                                            </p:txEl>
                                          </p:spTgt>
                                        </p:tgtEl>
                                        <p:attrNameLst>
                                          <p:attrName>ppt_w</p:attrName>
                                        </p:attrNameLst>
                                      </p:cBhvr>
                                      <p:tavLst>
                                        <p:tav tm="0">
                                          <p:val>
                                            <p:fltVal val="0.000000"/>
                                          </p:val>
                                        </p:tav>
                                        <p:tav tm="100000">
                                          <p:val>
                                            <p:strVal val="#ppt_w"/>
                                          </p:val>
                                        </p:tav>
                                      </p:tavLst>
                                    </p:anim>
                                    <p:anim calcmode="lin" valueType="num">
                                      <p:cBhvr>
                                        <p:cTn id="26" dur="500" fill="hold"/>
                                        <p:tgtEl>
                                          <p:spTgt spid="222214">
                                            <p:txEl>
                                              <p:charRg st="48" end="78"/>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2276"/>
                                        </p:tgtEl>
                                        <p:attrNameLst>
                                          <p:attrName>style.visibility</p:attrName>
                                        </p:attrNameLst>
                                      </p:cBhvr>
                                      <p:to>
                                        <p:strVal val="visible"/>
                                      </p:to>
                                    </p:set>
                                    <p:anim calcmode="lin" valueType="num">
                                      <p:cBhvr additive="base">
                                        <p:cTn id="31" dur="500" fill="hold"/>
                                        <p:tgtEl>
                                          <p:spTgt spid="222276"/>
                                        </p:tgtEl>
                                        <p:attrNameLst>
                                          <p:attrName>ppt_x</p:attrName>
                                        </p:attrNameLst>
                                      </p:cBhvr>
                                      <p:tavLst>
                                        <p:tav tm="0">
                                          <p:val>
                                            <p:strVal val="#ppt_x"/>
                                          </p:val>
                                        </p:tav>
                                        <p:tav tm="100000">
                                          <p:val>
                                            <p:strVal val="#ppt_x"/>
                                          </p:val>
                                        </p:tav>
                                      </p:tavLst>
                                    </p:anim>
                                    <p:anim calcmode="lin" valueType="num">
                                      <p:cBhvr additive="base">
                                        <p:cTn id="32" dur="500" fill="hold"/>
                                        <p:tgtEl>
                                          <p:spTgt spid="222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2"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24579" name="Rectangle 9"/>
          <p:cNvSpPr>
            <a:spLocks noGrp="1"/>
          </p:cNvSpPr>
          <p:nvPr>
            <p:ph type="title"/>
          </p:nvPr>
        </p:nvSpPr>
        <p:spPr>
          <a:xfrm>
            <a:off x="3048000" y="188913"/>
            <a:ext cx="5334000" cy="519112"/>
          </a:xfrm>
        </p:spPr>
        <p:txBody>
          <a:bodyPr vert="horz" wrap="square" lIns="91440" tIns="45720" rIns="91440" bIns="45720" anchor="ctr" anchorCtr="0"/>
          <a:p>
            <a:pPr eaLnBrk="1" hangingPunct="1"/>
            <a:r>
              <a:rPr lang="zh-CN" altLang="en-US" sz="2400" b="1" dirty="0">
                <a:ea typeface="幼圆" pitchFamily="49" charset="-122"/>
              </a:rPr>
              <a:t>生  产  性  噪  声</a:t>
            </a:r>
            <a:endParaRPr lang="zh-CN" altLang="en-US" sz="2400" b="1" dirty="0">
              <a:ea typeface="幼圆" pitchFamily="49" charset="-122"/>
            </a:endParaRPr>
          </a:p>
        </p:txBody>
      </p:sp>
      <p:sp>
        <p:nvSpPr>
          <p:cNvPr id="24580" name="Rectangle 10"/>
          <p:cNvSpPr>
            <a:spLocks noGrp="1" noRot="1"/>
          </p:cNvSpPr>
          <p:nvPr>
            <p:ph idx="1"/>
          </p:nvPr>
        </p:nvSpPr>
        <p:spPr>
          <a:xfrm>
            <a:off x="838200" y="1219200"/>
            <a:ext cx="3352800" cy="533400"/>
          </a:xfrm>
        </p:spPr>
        <p:txBody>
          <a:bodyPr vert="horz" wrap="square" lIns="91440" tIns="45720" rIns="91440" bIns="45720" anchor="t" anchorCtr="0"/>
          <a:p>
            <a:pPr marL="0" indent="0" eaLnBrk="1" hangingPunct="1">
              <a:buClr>
                <a:srgbClr val="FF0000"/>
              </a:buClr>
              <a:buFont typeface="Wingdings" panose="05000000000000000000" pitchFamily="2" charset="2"/>
              <a:buNone/>
            </a:pPr>
            <a:r>
              <a:rPr lang="zh-TW" altLang="en-US" sz="2400" b="1" dirty="0">
                <a:solidFill>
                  <a:srgbClr val="FF0000"/>
                </a:solidFill>
                <a:latin typeface="幼圆" pitchFamily="49" charset="-122"/>
                <a:ea typeface="幼圆" pitchFamily="49" charset="-122"/>
              </a:rPr>
              <a:t>二</a:t>
            </a:r>
            <a:r>
              <a:rPr lang="zh-CN" altLang="en-US" sz="2400" b="1" dirty="0">
                <a:solidFill>
                  <a:srgbClr val="FF0000"/>
                </a:solidFill>
                <a:latin typeface="幼圆" pitchFamily="49" charset="-122"/>
                <a:ea typeface="幼圆" pitchFamily="49" charset="-122"/>
              </a:rPr>
              <a:t>、</a:t>
            </a:r>
            <a:r>
              <a:rPr lang="en-US" altLang="zh-TW" sz="2400" b="1" dirty="0">
                <a:solidFill>
                  <a:srgbClr val="FF0000"/>
                </a:solidFill>
                <a:latin typeface="幼圆" pitchFamily="49" charset="-122"/>
                <a:ea typeface="幼圆" pitchFamily="49" charset="-122"/>
              </a:rPr>
              <a:t>  </a:t>
            </a:r>
            <a:r>
              <a:rPr lang="zh-TW" altLang="en-US" sz="2400" b="1" dirty="0">
                <a:solidFill>
                  <a:srgbClr val="FF0000"/>
                </a:solidFill>
                <a:latin typeface="幼圆" pitchFamily="49" charset="-122"/>
                <a:ea typeface="幼圆" pitchFamily="49" charset="-122"/>
              </a:rPr>
              <a:t>噪</a:t>
            </a:r>
            <a:r>
              <a:rPr lang="zh-CN" altLang="en-US" sz="2400" b="1" dirty="0">
                <a:solidFill>
                  <a:srgbClr val="FF0000"/>
                </a:solidFill>
                <a:latin typeface="幼圆" pitchFamily="49" charset="-122"/>
                <a:ea typeface="幼圆" pitchFamily="49" charset="-122"/>
              </a:rPr>
              <a:t>声</a:t>
            </a:r>
            <a:r>
              <a:rPr lang="zh-TW" altLang="en-US" sz="2400" b="1" dirty="0">
                <a:solidFill>
                  <a:srgbClr val="FF0000"/>
                </a:solidFill>
                <a:latin typeface="幼圆" pitchFamily="49" charset="-122"/>
                <a:ea typeface="幼圆" pitchFamily="49" charset="-122"/>
              </a:rPr>
              <a:t>的危害 ：</a:t>
            </a:r>
            <a:endParaRPr lang="zh-CN" altLang="en-US" sz="2400" b="1" dirty="0">
              <a:solidFill>
                <a:srgbClr val="FF0000"/>
              </a:solidFill>
              <a:latin typeface="幼圆" pitchFamily="49" charset="-122"/>
              <a:ea typeface="幼圆" pitchFamily="49" charset="-122"/>
            </a:endParaRPr>
          </a:p>
        </p:txBody>
      </p:sp>
      <p:sp>
        <p:nvSpPr>
          <p:cNvPr id="24581" name="Rectangle 50"/>
          <p:cNvSpPr/>
          <p:nvPr/>
        </p:nvSpPr>
        <p:spPr>
          <a:xfrm>
            <a:off x="1600200" y="1905000"/>
            <a:ext cx="2286000" cy="1244600"/>
          </a:xfrm>
          <a:prstGeom prst="rect">
            <a:avLst/>
          </a:prstGeom>
          <a:noFill/>
          <a:ln w="57150" cap="flat" cmpd="thinThick">
            <a:solidFill>
              <a:srgbClr val="FF0000"/>
            </a:solidFill>
            <a:prstDash val="solid"/>
            <a:miter/>
            <a:headEnd type="none" w="med" len="med"/>
            <a:tailEnd type="none" w="med" len="med"/>
          </a:ln>
        </p:spPr>
        <p:txBody>
          <a:bodyPr anchor="ctr" anchorCtr="0">
            <a:spAutoFit/>
          </a:bodyPr>
          <a:p>
            <a:pPr defTabSz="914400">
              <a:tabLst>
                <a:tab pos="457200" algn="l"/>
              </a:tabLst>
            </a:pPr>
            <a:r>
              <a:rPr lang="zh-CN" altLang="en-US" sz="2400" dirty="0">
                <a:latin typeface="幼圆" pitchFamily="49" charset="-122"/>
              </a:rPr>
              <a:t>听</a:t>
            </a:r>
            <a:r>
              <a:rPr lang="zh-CN" altLang="zh-TW" sz="2400" dirty="0">
                <a:latin typeface="幼圆" pitchFamily="49" charset="-122"/>
              </a:rPr>
              <a:t> </a:t>
            </a:r>
            <a:r>
              <a:rPr lang="zh-CN" altLang="en-US" sz="2400" dirty="0">
                <a:latin typeface="幼圆" pitchFamily="49" charset="-122"/>
              </a:rPr>
              <a:t>力</a:t>
            </a:r>
            <a:r>
              <a:rPr lang="zh-CN" altLang="zh-TW" sz="2400" dirty="0">
                <a:latin typeface="幼圆" pitchFamily="49" charset="-122"/>
              </a:rPr>
              <a:t> </a:t>
            </a:r>
            <a:r>
              <a:rPr lang="zh-CN" altLang="en-US" sz="2400" dirty="0">
                <a:latin typeface="幼圆" pitchFamily="49" charset="-122"/>
              </a:rPr>
              <a:t>疲</a:t>
            </a:r>
            <a:r>
              <a:rPr lang="zh-CN" altLang="zh-TW" sz="2400" dirty="0">
                <a:latin typeface="幼圆" pitchFamily="49" charset="-122"/>
              </a:rPr>
              <a:t> </a:t>
            </a:r>
            <a:r>
              <a:rPr lang="zh-CN" altLang="en-US" sz="2400" dirty="0">
                <a:latin typeface="幼圆" pitchFamily="49" charset="-122"/>
              </a:rPr>
              <a:t>劳</a:t>
            </a:r>
            <a:endParaRPr lang="zh-TW" altLang="en-US" sz="2400" dirty="0">
              <a:latin typeface="幼圆" pitchFamily="49" charset="-122"/>
            </a:endParaRPr>
          </a:p>
          <a:p>
            <a:pPr defTabSz="914400">
              <a:tabLst>
                <a:tab pos="457200" algn="l"/>
              </a:tabLst>
            </a:pPr>
            <a:r>
              <a:rPr lang="zh-CN" altLang="en-US" sz="2400" dirty="0">
                <a:latin typeface="幼圆" pitchFamily="49" charset="-122"/>
              </a:rPr>
              <a:t>听</a:t>
            </a:r>
            <a:r>
              <a:rPr lang="zh-CN" altLang="zh-TW" sz="2400" dirty="0">
                <a:latin typeface="幼圆" pitchFamily="49" charset="-122"/>
              </a:rPr>
              <a:t> </a:t>
            </a:r>
            <a:r>
              <a:rPr lang="zh-CN" altLang="en-US" sz="2400" dirty="0">
                <a:latin typeface="幼圆" pitchFamily="49" charset="-122"/>
              </a:rPr>
              <a:t>力</a:t>
            </a:r>
            <a:r>
              <a:rPr lang="zh-CN" altLang="zh-TW" sz="2400" dirty="0">
                <a:latin typeface="幼圆" pitchFamily="49" charset="-122"/>
              </a:rPr>
              <a:t> </a:t>
            </a:r>
            <a:r>
              <a:rPr lang="zh-CN" altLang="en-US" sz="2400" dirty="0">
                <a:latin typeface="幼圆" pitchFamily="49" charset="-122"/>
              </a:rPr>
              <a:t>减</a:t>
            </a:r>
            <a:r>
              <a:rPr lang="zh-CN" altLang="zh-TW" sz="2400" dirty="0">
                <a:latin typeface="幼圆" pitchFamily="49" charset="-122"/>
              </a:rPr>
              <a:t> </a:t>
            </a:r>
            <a:r>
              <a:rPr lang="zh-CN" altLang="en-US" sz="2400" dirty="0">
                <a:latin typeface="幼圆" pitchFamily="49" charset="-122"/>
              </a:rPr>
              <a:t>退</a:t>
            </a:r>
            <a:endParaRPr lang="zh-TW" altLang="en-US" sz="2400" dirty="0">
              <a:latin typeface="幼圆" pitchFamily="49" charset="-122"/>
            </a:endParaRPr>
          </a:p>
          <a:p>
            <a:pPr defTabSz="914400">
              <a:tabLst>
                <a:tab pos="457200" algn="l"/>
              </a:tabLst>
            </a:pPr>
            <a:r>
              <a:rPr lang="zh-CN" altLang="en-US" sz="2400" dirty="0">
                <a:latin typeface="幼圆" pitchFamily="49" charset="-122"/>
              </a:rPr>
              <a:t>噪声性 耳聋</a:t>
            </a:r>
            <a:endParaRPr lang="zh-TW" altLang="en-US" sz="2400" dirty="0">
              <a:latin typeface="幼圆" pitchFamily="49" charset="-122"/>
            </a:endParaRPr>
          </a:p>
        </p:txBody>
      </p:sp>
      <p:sp>
        <p:nvSpPr>
          <p:cNvPr id="24582" name="Line 51"/>
          <p:cNvSpPr/>
          <p:nvPr/>
        </p:nvSpPr>
        <p:spPr>
          <a:xfrm>
            <a:off x="3962400" y="2514600"/>
            <a:ext cx="1066800" cy="0"/>
          </a:xfrm>
          <a:prstGeom prst="line">
            <a:avLst/>
          </a:prstGeom>
          <a:ln w="76200" cap="flat" cmpd="sng">
            <a:solidFill>
              <a:srgbClr val="FF0000"/>
            </a:solidFill>
            <a:prstDash val="solid"/>
            <a:headEnd type="none" w="med" len="med"/>
            <a:tailEnd type="triangle" w="med" len="med"/>
          </a:ln>
        </p:spPr>
      </p:sp>
      <p:sp>
        <p:nvSpPr>
          <p:cNvPr id="24583" name="AutoShape 52"/>
          <p:cNvSpPr/>
          <p:nvPr/>
        </p:nvSpPr>
        <p:spPr>
          <a:xfrm>
            <a:off x="5105400" y="1676400"/>
            <a:ext cx="228600" cy="1600200"/>
          </a:xfrm>
          <a:prstGeom prst="leftBrace">
            <a:avLst>
              <a:gd name="adj1" fmla="val 58333"/>
              <a:gd name="adj2" fmla="val 50000"/>
            </a:avLst>
          </a:prstGeom>
          <a:noFill/>
          <a:ln w="28575" cap="flat" cmpd="sng">
            <a:solidFill>
              <a:srgbClr val="FF00FF"/>
            </a:solidFill>
            <a:prstDash val="solid"/>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24584" name="Rectangle 53"/>
          <p:cNvSpPr/>
          <p:nvPr/>
        </p:nvSpPr>
        <p:spPr>
          <a:xfrm>
            <a:off x="5486400" y="1676400"/>
            <a:ext cx="1905000" cy="1562100"/>
          </a:xfrm>
          <a:prstGeom prst="rect">
            <a:avLst/>
          </a:prstGeom>
          <a:noFill/>
          <a:ln w="9525" cap="flat" cmpd="sng">
            <a:solidFill>
              <a:srgbClr val="FF0000"/>
            </a:solidFill>
            <a:prstDash val="solid"/>
            <a:miter/>
            <a:headEnd type="none" w="med" len="med"/>
            <a:tailEnd type="none" w="med" len="med"/>
          </a:ln>
        </p:spPr>
        <p:txBody>
          <a:bodyPr anchor="ctr" anchorCtr="0">
            <a:spAutoFit/>
          </a:bodyPr>
          <a:p>
            <a:pPr defTabSz="914400">
              <a:tabLst>
                <a:tab pos="457200" algn="l"/>
              </a:tabLst>
            </a:pPr>
            <a:r>
              <a:rPr lang="zh-CN" altLang="en-US" sz="2400" dirty="0">
                <a:latin typeface="幼圆" pitchFamily="49" charset="-122"/>
              </a:rPr>
              <a:t>语 言 障 碍</a:t>
            </a:r>
            <a:r>
              <a:rPr lang="zh-TW" altLang="en-US" sz="2400" dirty="0">
                <a:latin typeface="幼圆" pitchFamily="49" charset="-122"/>
              </a:rPr>
              <a:t>           </a:t>
            </a:r>
            <a:endParaRPr lang="zh-TW" altLang="en-US" sz="2400" dirty="0">
              <a:latin typeface="幼圆" pitchFamily="49" charset="-122"/>
            </a:endParaRPr>
          </a:p>
          <a:p>
            <a:pPr defTabSz="914400">
              <a:tabLst>
                <a:tab pos="457200" algn="l"/>
              </a:tabLst>
            </a:pPr>
            <a:r>
              <a:rPr lang="zh-CN" altLang="en-US" sz="2400" dirty="0">
                <a:latin typeface="幼圆" pitchFamily="49" charset="-122"/>
              </a:rPr>
              <a:t>工 作 不 便</a:t>
            </a:r>
            <a:r>
              <a:rPr lang="zh-TW" altLang="en-US" sz="2400" dirty="0">
                <a:latin typeface="幼圆" pitchFamily="49" charset="-122"/>
              </a:rPr>
              <a:t>   </a:t>
            </a:r>
            <a:endParaRPr lang="zh-TW" altLang="en-US" sz="2400" dirty="0">
              <a:latin typeface="幼圆" pitchFamily="49" charset="-122"/>
            </a:endParaRPr>
          </a:p>
          <a:p>
            <a:pPr defTabSz="914400">
              <a:tabLst>
                <a:tab pos="457200" algn="l"/>
              </a:tabLst>
            </a:pPr>
            <a:r>
              <a:rPr lang="zh-CN" altLang="en-US" sz="2400" dirty="0">
                <a:latin typeface="幼圆" pitchFamily="49" charset="-122"/>
              </a:rPr>
              <a:t>生 活 不 便</a:t>
            </a:r>
            <a:endParaRPr lang="zh-TW" altLang="en-US" sz="2400" dirty="0">
              <a:latin typeface="幼圆" pitchFamily="49" charset="-122"/>
            </a:endParaRPr>
          </a:p>
          <a:p>
            <a:pPr defTabSz="914400">
              <a:tabLst>
                <a:tab pos="457200" algn="l"/>
              </a:tabLst>
            </a:pPr>
            <a:r>
              <a:rPr lang="zh-CN" altLang="en-US" sz="2400" dirty="0">
                <a:latin typeface="幼圆" pitchFamily="49" charset="-122"/>
              </a:rPr>
              <a:t>社 交 受 限</a:t>
            </a:r>
            <a:endParaRPr lang="zh-TW" altLang="en-US" sz="2400" dirty="0">
              <a:latin typeface="幼圆" pitchFamily="49" charset="-122"/>
            </a:endParaRPr>
          </a:p>
        </p:txBody>
      </p:sp>
      <p:sp>
        <p:nvSpPr>
          <p:cNvPr id="24585" name="Text Box 54"/>
          <p:cNvSpPr txBox="1"/>
          <p:nvPr/>
        </p:nvSpPr>
        <p:spPr>
          <a:xfrm>
            <a:off x="4175125" y="1978025"/>
            <a:ext cx="641350" cy="366713"/>
          </a:xfrm>
          <a:prstGeom prst="rect">
            <a:avLst/>
          </a:prstGeom>
          <a:noFill/>
          <a:ln w="9525">
            <a:noFill/>
          </a:ln>
        </p:spPr>
        <p:txBody>
          <a:bodyPr wrap="none">
            <a:spAutoFit/>
          </a:bodyPr>
          <a:p>
            <a:r>
              <a:rPr lang="zh-TW" altLang="en-US" sz="1800" b="0" dirty="0">
                <a:latin typeface="Arial" panose="020B0604020202020204" pitchFamily="34" charset="0"/>
              </a:rPr>
              <a:t>引起</a:t>
            </a:r>
            <a:endParaRPr lang="zh-TW" altLang="en-US" sz="1800" b="0" dirty="0">
              <a:latin typeface="Arial" panose="020B0604020202020204" pitchFamily="34" charset="0"/>
            </a:endParaRPr>
          </a:p>
        </p:txBody>
      </p:sp>
      <p:grpSp>
        <p:nvGrpSpPr>
          <p:cNvPr id="2" name="Group 55"/>
          <p:cNvGrpSpPr/>
          <p:nvPr/>
        </p:nvGrpSpPr>
        <p:grpSpPr>
          <a:xfrm>
            <a:off x="457200" y="4724400"/>
            <a:ext cx="3384550" cy="1525588"/>
            <a:chOff x="204" y="2069"/>
            <a:chExt cx="2132" cy="961"/>
          </a:xfrm>
        </p:grpSpPr>
        <p:grpSp>
          <p:nvGrpSpPr>
            <p:cNvPr id="24592" name="Group 56"/>
            <p:cNvGrpSpPr/>
            <p:nvPr/>
          </p:nvGrpSpPr>
          <p:grpSpPr>
            <a:xfrm>
              <a:off x="612" y="2069"/>
              <a:ext cx="1724" cy="961"/>
              <a:chOff x="853" y="2265"/>
              <a:chExt cx="1111" cy="461"/>
            </a:xfrm>
          </p:grpSpPr>
          <p:sp>
            <p:nvSpPr>
              <p:cNvPr id="24594" name="Freeform 57"/>
              <p:cNvSpPr/>
              <p:nvPr/>
            </p:nvSpPr>
            <p:spPr>
              <a:xfrm>
                <a:off x="1915" y="2495"/>
                <a:ext cx="23" cy="83"/>
              </a:xfrm>
              <a:custGeom>
                <a:avLst/>
                <a:gdLst>
                  <a:gd name="txL" fmla="*/ 0 w 46"/>
                  <a:gd name="txT" fmla="*/ 0 h 165"/>
                  <a:gd name="txR" fmla="*/ 46 w 46"/>
                  <a:gd name="txB" fmla="*/ 165 h 165"/>
                </a:gdLst>
                <a:ahLst/>
                <a:cxnLst>
                  <a:cxn ang="0">
                    <a:pos x="46" y="165"/>
                  </a:cxn>
                  <a:cxn ang="0">
                    <a:pos x="46" y="2"/>
                  </a:cxn>
                  <a:cxn ang="0">
                    <a:pos x="9" y="0"/>
                  </a:cxn>
                  <a:cxn ang="0">
                    <a:pos x="0" y="165"/>
                  </a:cxn>
                  <a:cxn ang="0">
                    <a:pos x="46" y="165"/>
                  </a:cxn>
                </a:cxnLst>
                <a:rect l="txL" t="txT" r="txR" b="txB"/>
                <a:pathLst>
                  <a:path w="46" h="165">
                    <a:moveTo>
                      <a:pt x="46" y="165"/>
                    </a:moveTo>
                    <a:lnTo>
                      <a:pt x="46" y="2"/>
                    </a:lnTo>
                    <a:lnTo>
                      <a:pt x="9" y="0"/>
                    </a:lnTo>
                    <a:lnTo>
                      <a:pt x="0" y="165"/>
                    </a:lnTo>
                    <a:lnTo>
                      <a:pt x="46" y="165"/>
                    </a:lnTo>
                    <a:close/>
                  </a:path>
                </a:pathLst>
              </a:custGeom>
              <a:solidFill>
                <a:srgbClr val="FFFFFF"/>
              </a:solidFill>
              <a:ln w="9525">
                <a:noFill/>
              </a:ln>
            </p:spPr>
            <p:txBody>
              <a:bodyPr/>
              <a:p>
                <a:endParaRPr lang="zh-CN" altLang="en-US" dirty="0">
                  <a:latin typeface="Times New Roman" panose="02020603050405020304" pitchFamily="18" charset="0"/>
                </a:endParaRPr>
              </a:p>
            </p:txBody>
          </p:sp>
          <p:sp>
            <p:nvSpPr>
              <p:cNvPr id="24595" name="Freeform 58"/>
              <p:cNvSpPr/>
              <p:nvPr/>
            </p:nvSpPr>
            <p:spPr>
              <a:xfrm>
                <a:off x="1793" y="2274"/>
                <a:ext cx="15" cy="53"/>
              </a:xfrm>
              <a:custGeom>
                <a:avLst/>
                <a:gdLst>
                  <a:gd name="txL" fmla="*/ 0 w 30"/>
                  <a:gd name="txT" fmla="*/ 0 h 106"/>
                  <a:gd name="txR" fmla="*/ 30 w 30"/>
                  <a:gd name="txB" fmla="*/ 106 h 106"/>
                </a:gdLst>
                <a:ahLst/>
                <a:cxnLst>
                  <a:cxn ang="0">
                    <a:pos x="30" y="53"/>
                  </a:cxn>
                  <a:cxn ang="0">
                    <a:pos x="28" y="32"/>
                  </a:cxn>
                  <a:cxn ang="0">
                    <a:pos x="22" y="16"/>
                  </a:cxn>
                  <a:cxn ang="0">
                    <a:pos x="14" y="5"/>
                  </a:cxn>
                  <a:cxn ang="0">
                    <a:pos x="3" y="0"/>
                  </a:cxn>
                  <a:cxn ang="0">
                    <a:pos x="0" y="106"/>
                  </a:cxn>
                  <a:cxn ang="0">
                    <a:pos x="12" y="101"/>
                  </a:cxn>
                  <a:cxn ang="0">
                    <a:pos x="21" y="90"/>
                  </a:cxn>
                  <a:cxn ang="0">
                    <a:pos x="27" y="74"/>
                  </a:cxn>
                  <a:cxn ang="0">
                    <a:pos x="30" y="53"/>
                  </a:cxn>
                </a:cxnLst>
                <a:rect l="txL" t="txT" r="txR" b="txB"/>
                <a:pathLst>
                  <a:path w="30" h="106">
                    <a:moveTo>
                      <a:pt x="30" y="53"/>
                    </a:moveTo>
                    <a:lnTo>
                      <a:pt x="28" y="32"/>
                    </a:lnTo>
                    <a:lnTo>
                      <a:pt x="22" y="16"/>
                    </a:lnTo>
                    <a:lnTo>
                      <a:pt x="14" y="5"/>
                    </a:lnTo>
                    <a:lnTo>
                      <a:pt x="3" y="0"/>
                    </a:lnTo>
                    <a:lnTo>
                      <a:pt x="0" y="106"/>
                    </a:lnTo>
                    <a:lnTo>
                      <a:pt x="12" y="101"/>
                    </a:lnTo>
                    <a:lnTo>
                      <a:pt x="21" y="90"/>
                    </a:lnTo>
                    <a:lnTo>
                      <a:pt x="27" y="74"/>
                    </a:lnTo>
                    <a:lnTo>
                      <a:pt x="30" y="53"/>
                    </a:lnTo>
                    <a:close/>
                  </a:path>
                </a:pathLst>
              </a:custGeom>
              <a:solidFill>
                <a:srgbClr val="000000"/>
              </a:solidFill>
              <a:ln w="9525">
                <a:noFill/>
              </a:ln>
            </p:spPr>
            <p:txBody>
              <a:bodyPr/>
              <a:p>
                <a:endParaRPr lang="zh-CN" altLang="en-US" dirty="0">
                  <a:latin typeface="Times New Roman" panose="02020603050405020304" pitchFamily="18" charset="0"/>
                </a:endParaRPr>
              </a:p>
            </p:txBody>
          </p:sp>
          <p:sp>
            <p:nvSpPr>
              <p:cNvPr id="24596" name="Freeform 59"/>
              <p:cNvSpPr/>
              <p:nvPr/>
            </p:nvSpPr>
            <p:spPr>
              <a:xfrm>
                <a:off x="1775" y="2343"/>
                <a:ext cx="39" cy="78"/>
              </a:xfrm>
              <a:custGeom>
                <a:avLst/>
                <a:gdLst>
                  <a:gd name="txL" fmla="*/ 0 w 78"/>
                  <a:gd name="txT" fmla="*/ 0 h 157"/>
                  <a:gd name="txR" fmla="*/ 78 w 78"/>
                  <a:gd name="txB" fmla="*/ 157 h 157"/>
                </a:gdLst>
                <a:ahLst/>
                <a:cxnLst>
                  <a:cxn ang="0">
                    <a:pos x="64" y="0"/>
                  </a:cxn>
                  <a:cxn ang="0">
                    <a:pos x="58" y="1"/>
                  </a:cxn>
                  <a:cxn ang="0">
                    <a:pos x="54" y="5"/>
                  </a:cxn>
                  <a:cxn ang="0">
                    <a:pos x="50" y="9"/>
                  </a:cxn>
                  <a:cxn ang="0">
                    <a:pos x="49" y="15"/>
                  </a:cxn>
                  <a:cxn ang="0">
                    <a:pos x="49" y="38"/>
                  </a:cxn>
                  <a:cxn ang="0">
                    <a:pos x="1" y="38"/>
                  </a:cxn>
                  <a:cxn ang="0">
                    <a:pos x="1" y="56"/>
                  </a:cxn>
                  <a:cxn ang="0">
                    <a:pos x="49" y="56"/>
                  </a:cxn>
                  <a:cxn ang="0">
                    <a:pos x="48" y="84"/>
                  </a:cxn>
                  <a:cxn ang="0">
                    <a:pos x="0" y="84"/>
                  </a:cxn>
                  <a:cxn ang="0">
                    <a:pos x="0" y="102"/>
                  </a:cxn>
                  <a:cxn ang="0">
                    <a:pos x="48" y="102"/>
                  </a:cxn>
                  <a:cxn ang="0">
                    <a:pos x="47" y="142"/>
                  </a:cxn>
                  <a:cxn ang="0">
                    <a:pos x="48" y="148"/>
                  </a:cxn>
                  <a:cxn ang="0">
                    <a:pos x="50" y="152"/>
                  </a:cxn>
                  <a:cxn ang="0">
                    <a:pos x="55" y="156"/>
                  </a:cxn>
                  <a:cxn ang="0">
                    <a:pos x="61" y="157"/>
                  </a:cxn>
                  <a:cxn ang="0">
                    <a:pos x="65" y="156"/>
                  </a:cxn>
                  <a:cxn ang="0">
                    <a:pos x="70" y="152"/>
                  </a:cxn>
                  <a:cxn ang="0">
                    <a:pos x="73" y="148"/>
                  </a:cxn>
                  <a:cxn ang="0">
                    <a:pos x="74" y="142"/>
                  </a:cxn>
                  <a:cxn ang="0">
                    <a:pos x="78" y="15"/>
                  </a:cxn>
                  <a:cxn ang="0">
                    <a:pos x="77" y="9"/>
                  </a:cxn>
                  <a:cxn ang="0">
                    <a:pos x="74" y="5"/>
                  </a:cxn>
                  <a:cxn ang="0">
                    <a:pos x="70" y="1"/>
                  </a:cxn>
                  <a:cxn ang="0">
                    <a:pos x="64" y="0"/>
                  </a:cxn>
                </a:cxnLst>
                <a:rect l="txL" t="txT" r="txR" b="txB"/>
                <a:pathLst>
                  <a:path w="78" h="157">
                    <a:moveTo>
                      <a:pt x="64" y="0"/>
                    </a:moveTo>
                    <a:lnTo>
                      <a:pt x="58" y="1"/>
                    </a:lnTo>
                    <a:lnTo>
                      <a:pt x="54" y="5"/>
                    </a:lnTo>
                    <a:lnTo>
                      <a:pt x="50" y="9"/>
                    </a:lnTo>
                    <a:lnTo>
                      <a:pt x="49" y="15"/>
                    </a:lnTo>
                    <a:lnTo>
                      <a:pt x="49" y="38"/>
                    </a:lnTo>
                    <a:lnTo>
                      <a:pt x="1" y="38"/>
                    </a:lnTo>
                    <a:lnTo>
                      <a:pt x="1" y="56"/>
                    </a:lnTo>
                    <a:lnTo>
                      <a:pt x="49" y="56"/>
                    </a:lnTo>
                    <a:lnTo>
                      <a:pt x="48" y="84"/>
                    </a:lnTo>
                    <a:lnTo>
                      <a:pt x="0" y="84"/>
                    </a:lnTo>
                    <a:lnTo>
                      <a:pt x="0" y="102"/>
                    </a:lnTo>
                    <a:lnTo>
                      <a:pt x="48" y="102"/>
                    </a:lnTo>
                    <a:lnTo>
                      <a:pt x="47" y="142"/>
                    </a:lnTo>
                    <a:lnTo>
                      <a:pt x="48" y="148"/>
                    </a:lnTo>
                    <a:lnTo>
                      <a:pt x="50" y="152"/>
                    </a:lnTo>
                    <a:lnTo>
                      <a:pt x="55" y="156"/>
                    </a:lnTo>
                    <a:lnTo>
                      <a:pt x="61" y="157"/>
                    </a:lnTo>
                    <a:lnTo>
                      <a:pt x="65" y="156"/>
                    </a:lnTo>
                    <a:lnTo>
                      <a:pt x="70" y="152"/>
                    </a:lnTo>
                    <a:lnTo>
                      <a:pt x="73" y="148"/>
                    </a:lnTo>
                    <a:lnTo>
                      <a:pt x="74" y="142"/>
                    </a:lnTo>
                    <a:lnTo>
                      <a:pt x="78" y="15"/>
                    </a:lnTo>
                    <a:lnTo>
                      <a:pt x="77" y="9"/>
                    </a:lnTo>
                    <a:lnTo>
                      <a:pt x="74" y="5"/>
                    </a:lnTo>
                    <a:lnTo>
                      <a:pt x="70" y="1"/>
                    </a:lnTo>
                    <a:lnTo>
                      <a:pt x="64" y="0"/>
                    </a:lnTo>
                    <a:close/>
                  </a:path>
                </a:pathLst>
              </a:custGeom>
              <a:solidFill>
                <a:srgbClr val="000000"/>
              </a:solidFill>
              <a:ln w="9525">
                <a:noFill/>
              </a:ln>
            </p:spPr>
            <p:txBody>
              <a:bodyPr/>
              <a:p>
                <a:endParaRPr lang="zh-CN" altLang="en-US" dirty="0">
                  <a:latin typeface="Times New Roman" panose="02020603050405020304" pitchFamily="18" charset="0"/>
                </a:endParaRPr>
              </a:p>
            </p:txBody>
          </p:sp>
          <p:sp>
            <p:nvSpPr>
              <p:cNvPr id="24597" name="Freeform 60"/>
              <p:cNvSpPr/>
              <p:nvPr/>
            </p:nvSpPr>
            <p:spPr>
              <a:xfrm>
                <a:off x="913" y="2293"/>
                <a:ext cx="960" cy="433"/>
              </a:xfrm>
              <a:custGeom>
                <a:avLst/>
                <a:gdLst>
                  <a:gd name="txL" fmla="*/ 0 w 1920"/>
                  <a:gd name="txT" fmla="*/ 0 h 866"/>
                  <a:gd name="txR" fmla="*/ 1920 w 1920"/>
                  <a:gd name="txB" fmla="*/ 866 h 866"/>
                </a:gdLst>
                <a:ahLst/>
                <a:cxnLst>
                  <a:cxn ang="0">
                    <a:pos x="1751" y="258"/>
                  </a:cxn>
                  <a:cxn ang="0">
                    <a:pos x="1786" y="297"/>
                  </a:cxn>
                  <a:cxn ang="0">
                    <a:pos x="1789" y="308"/>
                  </a:cxn>
                  <a:cxn ang="0">
                    <a:pos x="1800" y="312"/>
                  </a:cxn>
                  <a:cxn ang="0">
                    <a:pos x="1809" y="308"/>
                  </a:cxn>
                  <a:cxn ang="0">
                    <a:pos x="1814" y="297"/>
                  </a:cxn>
                  <a:cxn ang="0">
                    <a:pos x="1816" y="166"/>
                  </a:cxn>
                  <a:cxn ang="0">
                    <a:pos x="1808" y="158"/>
                  </a:cxn>
                  <a:cxn ang="0">
                    <a:pos x="1797" y="158"/>
                  </a:cxn>
                  <a:cxn ang="0">
                    <a:pos x="1789" y="166"/>
                  </a:cxn>
                  <a:cxn ang="0">
                    <a:pos x="1788" y="195"/>
                  </a:cxn>
                  <a:cxn ang="0">
                    <a:pos x="1755" y="75"/>
                  </a:cxn>
                  <a:cxn ang="0">
                    <a:pos x="1751" y="48"/>
                  </a:cxn>
                  <a:cxn ang="0">
                    <a:pos x="1739" y="24"/>
                  </a:cxn>
                  <a:cxn ang="0">
                    <a:pos x="1719" y="7"/>
                  </a:cxn>
                  <a:cxn ang="0">
                    <a:pos x="1696" y="0"/>
                  </a:cxn>
                  <a:cxn ang="0">
                    <a:pos x="254" y="16"/>
                  </a:cxn>
                  <a:cxn ang="0">
                    <a:pos x="75" y="12"/>
                  </a:cxn>
                  <a:cxn ang="0">
                    <a:pos x="19" y="12"/>
                  </a:cxn>
                  <a:cxn ang="0">
                    <a:pos x="15" y="13"/>
                  </a:cxn>
                  <a:cxn ang="0">
                    <a:pos x="8" y="14"/>
                  </a:cxn>
                  <a:cxn ang="0">
                    <a:pos x="0" y="15"/>
                  </a:cxn>
                  <a:cxn ang="0">
                    <a:pos x="366" y="710"/>
                  </a:cxn>
                  <a:cxn ang="0">
                    <a:pos x="366" y="713"/>
                  </a:cxn>
                  <a:cxn ang="0">
                    <a:pos x="366" y="720"/>
                  </a:cxn>
                  <a:cxn ang="0">
                    <a:pos x="367" y="752"/>
                  </a:cxn>
                  <a:cxn ang="0">
                    <a:pos x="387" y="803"/>
                  </a:cxn>
                  <a:cxn ang="0">
                    <a:pos x="423" y="842"/>
                  </a:cxn>
                  <a:cxn ang="0">
                    <a:pos x="471" y="863"/>
                  </a:cxn>
                  <a:cxn ang="0">
                    <a:pos x="526" y="864"/>
                  </a:cxn>
                  <a:cxn ang="0">
                    <a:pos x="576" y="843"/>
                  </a:cxn>
                  <a:cxn ang="0">
                    <a:pos x="614" y="807"/>
                  </a:cxn>
                  <a:cxn ang="0">
                    <a:pos x="635" y="756"/>
                  </a:cxn>
                  <a:cxn ang="0">
                    <a:pos x="638" y="724"/>
                  </a:cxn>
                  <a:cxn ang="0">
                    <a:pos x="638" y="718"/>
                  </a:cxn>
                  <a:cxn ang="0">
                    <a:pos x="919" y="703"/>
                  </a:cxn>
                  <a:cxn ang="0">
                    <a:pos x="1771" y="731"/>
                  </a:cxn>
                  <a:cxn ang="0">
                    <a:pos x="1795" y="680"/>
                  </a:cxn>
                  <a:cxn ang="0">
                    <a:pos x="1846" y="544"/>
                  </a:cxn>
                  <a:cxn ang="0">
                    <a:pos x="1897" y="404"/>
                  </a:cxn>
                  <a:cxn ang="0">
                    <a:pos x="1920" y="340"/>
                  </a:cxn>
                </a:cxnLst>
                <a:rect l="txL" t="txT" r="txR" b="txB"/>
                <a:pathLst>
                  <a:path w="1920" h="866">
                    <a:moveTo>
                      <a:pt x="1749" y="340"/>
                    </a:moveTo>
                    <a:lnTo>
                      <a:pt x="1751" y="258"/>
                    </a:lnTo>
                    <a:lnTo>
                      <a:pt x="1787" y="258"/>
                    </a:lnTo>
                    <a:lnTo>
                      <a:pt x="1786" y="297"/>
                    </a:lnTo>
                    <a:lnTo>
                      <a:pt x="1787" y="303"/>
                    </a:lnTo>
                    <a:lnTo>
                      <a:pt x="1789" y="308"/>
                    </a:lnTo>
                    <a:lnTo>
                      <a:pt x="1794" y="311"/>
                    </a:lnTo>
                    <a:lnTo>
                      <a:pt x="1800" y="312"/>
                    </a:lnTo>
                    <a:lnTo>
                      <a:pt x="1804" y="311"/>
                    </a:lnTo>
                    <a:lnTo>
                      <a:pt x="1809" y="308"/>
                    </a:lnTo>
                    <a:lnTo>
                      <a:pt x="1812" y="303"/>
                    </a:lnTo>
                    <a:lnTo>
                      <a:pt x="1814" y="297"/>
                    </a:lnTo>
                    <a:lnTo>
                      <a:pt x="1817" y="172"/>
                    </a:lnTo>
                    <a:lnTo>
                      <a:pt x="1816" y="166"/>
                    </a:lnTo>
                    <a:lnTo>
                      <a:pt x="1812" y="161"/>
                    </a:lnTo>
                    <a:lnTo>
                      <a:pt x="1808" y="158"/>
                    </a:lnTo>
                    <a:lnTo>
                      <a:pt x="1803" y="157"/>
                    </a:lnTo>
                    <a:lnTo>
                      <a:pt x="1797" y="158"/>
                    </a:lnTo>
                    <a:lnTo>
                      <a:pt x="1793" y="161"/>
                    </a:lnTo>
                    <a:lnTo>
                      <a:pt x="1789" y="166"/>
                    </a:lnTo>
                    <a:lnTo>
                      <a:pt x="1788" y="172"/>
                    </a:lnTo>
                    <a:lnTo>
                      <a:pt x="1788" y="195"/>
                    </a:lnTo>
                    <a:lnTo>
                      <a:pt x="1752" y="195"/>
                    </a:lnTo>
                    <a:lnTo>
                      <a:pt x="1755" y="75"/>
                    </a:lnTo>
                    <a:lnTo>
                      <a:pt x="1754" y="62"/>
                    </a:lnTo>
                    <a:lnTo>
                      <a:pt x="1751" y="48"/>
                    </a:lnTo>
                    <a:lnTo>
                      <a:pt x="1746" y="36"/>
                    </a:lnTo>
                    <a:lnTo>
                      <a:pt x="1739" y="24"/>
                    </a:lnTo>
                    <a:lnTo>
                      <a:pt x="1729" y="15"/>
                    </a:lnTo>
                    <a:lnTo>
                      <a:pt x="1719" y="7"/>
                    </a:lnTo>
                    <a:lnTo>
                      <a:pt x="1709" y="2"/>
                    </a:lnTo>
                    <a:lnTo>
                      <a:pt x="1696" y="0"/>
                    </a:lnTo>
                    <a:lnTo>
                      <a:pt x="158" y="14"/>
                    </a:lnTo>
                    <a:lnTo>
                      <a:pt x="254" y="16"/>
                    </a:lnTo>
                    <a:lnTo>
                      <a:pt x="75" y="15"/>
                    </a:lnTo>
                    <a:lnTo>
                      <a:pt x="75" y="12"/>
                    </a:lnTo>
                    <a:lnTo>
                      <a:pt x="26" y="12"/>
                    </a:lnTo>
                    <a:lnTo>
                      <a:pt x="19" y="12"/>
                    </a:lnTo>
                    <a:lnTo>
                      <a:pt x="15" y="12"/>
                    </a:lnTo>
                    <a:lnTo>
                      <a:pt x="15" y="13"/>
                    </a:lnTo>
                    <a:lnTo>
                      <a:pt x="11" y="13"/>
                    </a:lnTo>
                    <a:lnTo>
                      <a:pt x="8" y="14"/>
                    </a:lnTo>
                    <a:lnTo>
                      <a:pt x="3" y="14"/>
                    </a:lnTo>
                    <a:lnTo>
                      <a:pt x="0" y="15"/>
                    </a:lnTo>
                    <a:lnTo>
                      <a:pt x="211" y="714"/>
                    </a:lnTo>
                    <a:lnTo>
                      <a:pt x="366" y="710"/>
                    </a:lnTo>
                    <a:lnTo>
                      <a:pt x="366" y="710"/>
                    </a:lnTo>
                    <a:lnTo>
                      <a:pt x="366" y="713"/>
                    </a:lnTo>
                    <a:lnTo>
                      <a:pt x="366" y="717"/>
                    </a:lnTo>
                    <a:lnTo>
                      <a:pt x="366" y="720"/>
                    </a:lnTo>
                    <a:lnTo>
                      <a:pt x="365" y="724"/>
                    </a:lnTo>
                    <a:lnTo>
                      <a:pt x="367" y="752"/>
                    </a:lnTo>
                    <a:lnTo>
                      <a:pt x="375" y="779"/>
                    </a:lnTo>
                    <a:lnTo>
                      <a:pt x="387" y="803"/>
                    </a:lnTo>
                    <a:lnTo>
                      <a:pt x="403" y="824"/>
                    </a:lnTo>
                    <a:lnTo>
                      <a:pt x="423" y="842"/>
                    </a:lnTo>
                    <a:lnTo>
                      <a:pt x="446" y="855"/>
                    </a:lnTo>
                    <a:lnTo>
                      <a:pt x="471" y="863"/>
                    </a:lnTo>
                    <a:lnTo>
                      <a:pt x="499" y="866"/>
                    </a:lnTo>
                    <a:lnTo>
                      <a:pt x="526" y="864"/>
                    </a:lnTo>
                    <a:lnTo>
                      <a:pt x="553" y="856"/>
                    </a:lnTo>
                    <a:lnTo>
                      <a:pt x="576" y="843"/>
                    </a:lnTo>
                    <a:lnTo>
                      <a:pt x="597" y="826"/>
                    </a:lnTo>
                    <a:lnTo>
                      <a:pt x="614" y="807"/>
                    </a:lnTo>
                    <a:lnTo>
                      <a:pt x="627" y="782"/>
                    </a:lnTo>
                    <a:lnTo>
                      <a:pt x="635" y="756"/>
                    </a:lnTo>
                    <a:lnTo>
                      <a:pt x="638" y="727"/>
                    </a:lnTo>
                    <a:lnTo>
                      <a:pt x="638" y="724"/>
                    </a:lnTo>
                    <a:lnTo>
                      <a:pt x="638" y="720"/>
                    </a:lnTo>
                    <a:lnTo>
                      <a:pt x="638" y="718"/>
                    </a:lnTo>
                    <a:lnTo>
                      <a:pt x="638" y="714"/>
                    </a:lnTo>
                    <a:lnTo>
                      <a:pt x="919" y="703"/>
                    </a:lnTo>
                    <a:lnTo>
                      <a:pt x="1069" y="704"/>
                    </a:lnTo>
                    <a:lnTo>
                      <a:pt x="1771" y="731"/>
                    </a:lnTo>
                    <a:lnTo>
                      <a:pt x="1778" y="720"/>
                    </a:lnTo>
                    <a:lnTo>
                      <a:pt x="1795" y="680"/>
                    </a:lnTo>
                    <a:lnTo>
                      <a:pt x="1818" y="618"/>
                    </a:lnTo>
                    <a:lnTo>
                      <a:pt x="1846" y="544"/>
                    </a:lnTo>
                    <a:lnTo>
                      <a:pt x="1872" y="470"/>
                    </a:lnTo>
                    <a:lnTo>
                      <a:pt x="1897" y="404"/>
                    </a:lnTo>
                    <a:lnTo>
                      <a:pt x="1913" y="357"/>
                    </a:lnTo>
                    <a:lnTo>
                      <a:pt x="1920" y="340"/>
                    </a:lnTo>
                    <a:lnTo>
                      <a:pt x="1749" y="340"/>
                    </a:lnTo>
                    <a:close/>
                  </a:path>
                </a:pathLst>
              </a:custGeom>
              <a:solidFill>
                <a:srgbClr val="D6CEB2"/>
              </a:solidFill>
              <a:ln w="9525">
                <a:noFill/>
              </a:ln>
            </p:spPr>
            <p:txBody>
              <a:bodyPr/>
              <a:p>
                <a:endParaRPr lang="zh-CN" altLang="en-US" dirty="0">
                  <a:latin typeface="Times New Roman" panose="02020603050405020304" pitchFamily="18" charset="0"/>
                </a:endParaRPr>
              </a:p>
            </p:txBody>
          </p:sp>
          <p:sp>
            <p:nvSpPr>
              <p:cNvPr id="24598" name="Freeform 61"/>
              <p:cNvSpPr/>
              <p:nvPr/>
            </p:nvSpPr>
            <p:spPr>
              <a:xfrm>
                <a:off x="880" y="2272"/>
                <a:ext cx="1051" cy="347"/>
              </a:xfrm>
              <a:custGeom>
                <a:avLst/>
                <a:gdLst>
                  <a:gd name="txL" fmla="*/ 0 w 2102"/>
                  <a:gd name="txT" fmla="*/ 0 h 693"/>
                  <a:gd name="txR" fmla="*/ 2102 w 2102"/>
                  <a:gd name="txB" fmla="*/ 693 h 693"/>
                </a:gdLst>
                <a:ahLst/>
                <a:cxnLst>
                  <a:cxn ang="0">
                    <a:pos x="61" y="0"/>
                  </a:cxn>
                  <a:cxn ang="0">
                    <a:pos x="1753" y="19"/>
                  </a:cxn>
                  <a:cxn ang="0">
                    <a:pos x="1777" y="44"/>
                  </a:cxn>
                  <a:cxn ang="0">
                    <a:pos x="1789" y="106"/>
                  </a:cxn>
                  <a:cxn ang="0">
                    <a:pos x="1789" y="358"/>
                  </a:cxn>
                  <a:cxn ang="0">
                    <a:pos x="2084" y="352"/>
                  </a:cxn>
                  <a:cxn ang="0">
                    <a:pos x="2102" y="409"/>
                  </a:cxn>
                  <a:cxn ang="0">
                    <a:pos x="2102" y="548"/>
                  </a:cxn>
                  <a:cxn ang="0">
                    <a:pos x="2096" y="693"/>
                  </a:cxn>
                  <a:cxn ang="0">
                    <a:pos x="656" y="686"/>
                  </a:cxn>
                  <a:cxn ang="0">
                    <a:pos x="0" y="680"/>
                  </a:cxn>
                  <a:cxn ang="0">
                    <a:pos x="6" y="573"/>
                  </a:cxn>
                  <a:cxn ang="0">
                    <a:pos x="13" y="201"/>
                  </a:cxn>
                  <a:cxn ang="0">
                    <a:pos x="18" y="81"/>
                  </a:cxn>
                  <a:cxn ang="0">
                    <a:pos x="61" y="0"/>
                  </a:cxn>
                </a:cxnLst>
                <a:rect l="txL" t="txT" r="txR" b="txB"/>
                <a:pathLst>
                  <a:path w="2102" h="693">
                    <a:moveTo>
                      <a:pt x="61" y="0"/>
                    </a:moveTo>
                    <a:lnTo>
                      <a:pt x="1753" y="19"/>
                    </a:lnTo>
                    <a:lnTo>
                      <a:pt x="1777" y="44"/>
                    </a:lnTo>
                    <a:lnTo>
                      <a:pt x="1789" y="106"/>
                    </a:lnTo>
                    <a:lnTo>
                      <a:pt x="1789" y="358"/>
                    </a:lnTo>
                    <a:lnTo>
                      <a:pt x="2084" y="352"/>
                    </a:lnTo>
                    <a:lnTo>
                      <a:pt x="2102" y="409"/>
                    </a:lnTo>
                    <a:lnTo>
                      <a:pt x="2102" y="548"/>
                    </a:lnTo>
                    <a:lnTo>
                      <a:pt x="2096" y="693"/>
                    </a:lnTo>
                    <a:lnTo>
                      <a:pt x="656" y="686"/>
                    </a:lnTo>
                    <a:lnTo>
                      <a:pt x="0" y="680"/>
                    </a:lnTo>
                    <a:lnTo>
                      <a:pt x="6" y="573"/>
                    </a:lnTo>
                    <a:lnTo>
                      <a:pt x="13" y="201"/>
                    </a:lnTo>
                    <a:lnTo>
                      <a:pt x="18" y="81"/>
                    </a:lnTo>
                    <a:lnTo>
                      <a:pt x="61" y="0"/>
                    </a:lnTo>
                    <a:close/>
                  </a:path>
                </a:pathLst>
              </a:custGeom>
              <a:solidFill>
                <a:srgbClr val="EDD675"/>
              </a:solidFill>
              <a:ln w="9525">
                <a:noFill/>
              </a:ln>
            </p:spPr>
            <p:txBody>
              <a:bodyPr/>
              <a:p>
                <a:endParaRPr lang="zh-CN" altLang="en-US" dirty="0">
                  <a:latin typeface="Times New Roman" panose="02020603050405020304" pitchFamily="18" charset="0"/>
                </a:endParaRPr>
              </a:p>
            </p:txBody>
          </p:sp>
          <p:sp>
            <p:nvSpPr>
              <p:cNvPr id="24599" name="Freeform 62"/>
              <p:cNvSpPr/>
              <p:nvPr/>
            </p:nvSpPr>
            <p:spPr>
              <a:xfrm>
                <a:off x="880" y="2460"/>
                <a:ext cx="1054" cy="163"/>
              </a:xfrm>
              <a:custGeom>
                <a:avLst/>
                <a:gdLst>
                  <a:gd name="txL" fmla="*/ 0 w 2108"/>
                  <a:gd name="txT" fmla="*/ 0 h 326"/>
                  <a:gd name="txR" fmla="*/ 2108 w 2108"/>
                  <a:gd name="txB" fmla="*/ 326 h 326"/>
                </a:gdLst>
                <a:ahLst/>
                <a:cxnLst>
                  <a:cxn ang="0">
                    <a:pos x="2108" y="27"/>
                  </a:cxn>
                  <a:cxn ang="0">
                    <a:pos x="2027" y="0"/>
                  </a:cxn>
                  <a:cxn ang="0">
                    <a:pos x="2034" y="139"/>
                  </a:cxn>
                  <a:cxn ang="0">
                    <a:pos x="1940" y="111"/>
                  </a:cxn>
                  <a:cxn ang="0">
                    <a:pos x="1860" y="115"/>
                  </a:cxn>
                  <a:cxn ang="0">
                    <a:pos x="1816" y="139"/>
                  </a:cxn>
                  <a:cxn ang="0">
                    <a:pos x="1779" y="174"/>
                  </a:cxn>
                  <a:cxn ang="0">
                    <a:pos x="1730" y="239"/>
                  </a:cxn>
                  <a:cxn ang="0">
                    <a:pos x="0" y="235"/>
                  </a:cxn>
                  <a:cxn ang="0">
                    <a:pos x="4" y="326"/>
                  </a:cxn>
                  <a:cxn ang="0">
                    <a:pos x="2085" y="318"/>
                  </a:cxn>
                  <a:cxn ang="0">
                    <a:pos x="2085" y="232"/>
                  </a:cxn>
                  <a:cxn ang="0">
                    <a:pos x="2102" y="235"/>
                  </a:cxn>
                  <a:cxn ang="0">
                    <a:pos x="2108" y="27"/>
                  </a:cxn>
                </a:cxnLst>
                <a:rect l="txL" t="txT" r="txR" b="txB"/>
                <a:pathLst>
                  <a:path w="2108" h="326">
                    <a:moveTo>
                      <a:pt x="2108" y="27"/>
                    </a:moveTo>
                    <a:lnTo>
                      <a:pt x="2027" y="0"/>
                    </a:lnTo>
                    <a:lnTo>
                      <a:pt x="2034" y="139"/>
                    </a:lnTo>
                    <a:lnTo>
                      <a:pt x="1940" y="111"/>
                    </a:lnTo>
                    <a:lnTo>
                      <a:pt x="1860" y="115"/>
                    </a:lnTo>
                    <a:lnTo>
                      <a:pt x="1816" y="139"/>
                    </a:lnTo>
                    <a:lnTo>
                      <a:pt x="1779" y="174"/>
                    </a:lnTo>
                    <a:lnTo>
                      <a:pt x="1730" y="239"/>
                    </a:lnTo>
                    <a:lnTo>
                      <a:pt x="0" y="235"/>
                    </a:lnTo>
                    <a:lnTo>
                      <a:pt x="4" y="326"/>
                    </a:lnTo>
                    <a:lnTo>
                      <a:pt x="2085" y="318"/>
                    </a:lnTo>
                    <a:lnTo>
                      <a:pt x="2085" y="232"/>
                    </a:lnTo>
                    <a:lnTo>
                      <a:pt x="2102" y="235"/>
                    </a:lnTo>
                    <a:lnTo>
                      <a:pt x="2108" y="27"/>
                    </a:lnTo>
                    <a:close/>
                  </a:path>
                </a:pathLst>
              </a:custGeom>
              <a:solidFill>
                <a:srgbClr val="C9B251"/>
              </a:solidFill>
              <a:ln w="9525">
                <a:noFill/>
              </a:ln>
            </p:spPr>
            <p:txBody>
              <a:bodyPr/>
              <a:p>
                <a:endParaRPr lang="zh-CN" altLang="en-US" dirty="0">
                  <a:latin typeface="Times New Roman" panose="02020603050405020304" pitchFamily="18" charset="0"/>
                </a:endParaRPr>
              </a:p>
            </p:txBody>
          </p:sp>
          <p:sp>
            <p:nvSpPr>
              <p:cNvPr id="24600" name="Freeform 63"/>
              <p:cNvSpPr/>
              <p:nvPr/>
            </p:nvSpPr>
            <p:spPr>
              <a:xfrm>
                <a:off x="885" y="2308"/>
                <a:ext cx="64" cy="281"/>
              </a:xfrm>
              <a:custGeom>
                <a:avLst/>
                <a:gdLst>
                  <a:gd name="txL" fmla="*/ 0 w 129"/>
                  <a:gd name="txT" fmla="*/ 0 h 561"/>
                  <a:gd name="txR" fmla="*/ 129 w 129"/>
                  <a:gd name="txB" fmla="*/ 561 h 561"/>
                </a:gdLst>
                <a:ahLst/>
                <a:cxnLst>
                  <a:cxn ang="0">
                    <a:pos x="57" y="0"/>
                  </a:cxn>
                  <a:cxn ang="0">
                    <a:pos x="116" y="0"/>
                  </a:cxn>
                  <a:cxn ang="0">
                    <a:pos x="73" y="460"/>
                  </a:cxn>
                  <a:cxn ang="0">
                    <a:pos x="73" y="467"/>
                  </a:cxn>
                  <a:cxn ang="0">
                    <a:pos x="71" y="484"/>
                  </a:cxn>
                  <a:cxn ang="0">
                    <a:pos x="74" y="505"/>
                  </a:cxn>
                  <a:cxn ang="0">
                    <a:pos x="81" y="523"/>
                  </a:cxn>
                  <a:cxn ang="0">
                    <a:pos x="86" y="531"/>
                  </a:cxn>
                  <a:cxn ang="0">
                    <a:pos x="93" y="538"/>
                  </a:cxn>
                  <a:cxn ang="0">
                    <a:pos x="101" y="544"/>
                  </a:cxn>
                  <a:cxn ang="0">
                    <a:pos x="110" y="550"/>
                  </a:cxn>
                  <a:cxn ang="0">
                    <a:pos x="116" y="554"/>
                  </a:cxn>
                  <a:cxn ang="0">
                    <a:pos x="123" y="558"/>
                  </a:cxn>
                  <a:cxn ang="0">
                    <a:pos x="128" y="560"/>
                  </a:cxn>
                  <a:cxn ang="0">
                    <a:pos x="129" y="561"/>
                  </a:cxn>
                  <a:cxn ang="0">
                    <a:pos x="0" y="556"/>
                  </a:cxn>
                  <a:cxn ang="0">
                    <a:pos x="29" y="128"/>
                  </a:cxn>
                  <a:cxn ang="0">
                    <a:pos x="57" y="0"/>
                  </a:cxn>
                </a:cxnLst>
                <a:rect l="txL" t="txT" r="txR" b="txB"/>
                <a:pathLst>
                  <a:path w="129" h="561">
                    <a:moveTo>
                      <a:pt x="57" y="0"/>
                    </a:moveTo>
                    <a:lnTo>
                      <a:pt x="116" y="0"/>
                    </a:lnTo>
                    <a:lnTo>
                      <a:pt x="73" y="460"/>
                    </a:lnTo>
                    <a:lnTo>
                      <a:pt x="73" y="467"/>
                    </a:lnTo>
                    <a:lnTo>
                      <a:pt x="71" y="484"/>
                    </a:lnTo>
                    <a:lnTo>
                      <a:pt x="74" y="505"/>
                    </a:lnTo>
                    <a:lnTo>
                      <a:pt x="81" y="523"/>
                    </a:lnTo>
                    <a:lnTo>
                      <a:pt x="86" y="531"/>
                    </a:lnTo>
                    <a:lnTo>
                      <a:pt x="93" y="538"/>
                    </a:lnTo>
                    <a:lnTo>
                      <a:pt x="101" y="544"/>
                    </a:lnTo>
                    <a:lnTo>
                      <a:pt x="110" y="550"/>
                    </a:lnTo>
                    <a:lnTo>
                      <a:pt x="116" y="554"/>
                    </a:lnTo>
                    <a:lnTo>
                      <a:pt x="123" y="558"/>
                    </a:lnTo>
                    <a:lnTo>
                      <a:pt x="128" y="560"/>
                    </a:lnTo>
                    <a:lnTo>
                      <a:pt x="129" y="561"/>
                    </a:lnTo>
                    <a:lnTo>
                      <a:pt x="0" y="556"/>
                    </a:lnTo>
                    <a:lnTo>
                      <a:pt x="29" y="128"/>
                    </a:lnTo>
                    <a:lnTo>
                      <a:pt x="57" y="0"/>
                    </a:lnTo>
                    <a:close/>
                  </a:path>
                </a:pathLst>
              </a:custGeom>
              <a:solidFill>
                <a:srgbClr val="C9B251"/>
              </a:solidFill>
              <a:ln w="9525">
                <a:noFill/>
              </a:ln>
            </p:spPr>
            <p:txBody>
              <a:bodyPr/>
              <a:p>
                <a:endParaRPr lang="zh-CN" altLang="en-US" dirty="0">
                  <a:latin typeface="Times New Roman" panose="02020603050405020304" pitchFamily="18" charset="0"/>
                </a:endParaRPr>
              </a:p>
            </p:txBody>
          </p:sp>
          <p:sp>
            <p:nvSpPr>
              <p:cNvPr id="24601" name="Freeform 64"/>
              <p:cNvSpPr/>
              <p:nvPr/>
            </p:nvSpPr>
            <p:spPr>
              <a:xfrm>
                <a:off x="858" y="2291"/>
                <a:ext cx="15" cy="53"/>
              </a:xfrm>
              <a:custGeom>
                <a:avLst/>
                <a:gdLst>
                  <a:gd name="txL" fmla="*/ 0 w 30"/>
                  <a:gd name="txT" fmla="*/ 0 h 106"/>
                  <a:gd name="txR" fmla="*/ 30 w 30"/>
                  <a:gd name="txB" fmla="*/ 106 h 106"/>
                </a:gdLst>
                <a:ahLst/>
                <a:cxnLst>
                  <a:cxn ang="0">
                    <a:pos x="0" y="52"/>
                  </a:cxn>
                  <a:cxn ang="0">
                    <a:pos x="3" y="33"/>
                  </a:cxn>
                  <a:cxn ang="0">
                    <a:pos x="9" y="15"/>
                  </a:cxn>
                  <a:cxn ang="0">
                    <a:pos x="18" y="5"/>
                  </a:cxn>
                  <a:cxn ang="0">
                    <a:pos x="30" y="0"/>
                  </a:cxn>
                  <a:cxn ang="0">
                    <a:pos x="28" y="106"/>
                  </a:cxn>
                  <a:cxn ang="0">
                    <a:pos x="16" y="102"/>
                  </a:cxn>
                  <a:cxn ang="0">
                    <a:pos x="8" y="90"/>
                  </a:cxn>
                  <a:cxn ang="0">
                    <a:pos x="2" y="73"/>
                  </a:cxn>
                  <a:cxn ang="0">
                    <a:pos x="0" y="52"/>
                  </a:cxn>
                </a:cxnLst>
                <a:rect l="txL" t="txT" r="txR" b="txB"/>
                <a:pathLst>
                  <a:path w="30" h="106">
                    <a:moveTo>
                      <a:pt x="0" y="52"/>
                    </a:moveTo>
                    <a:lnTo>
                      <a:pt x="3" y="33"/>
                    </a:lnTo>
                    <a:lnTo>
                      <a:pt x="9" y="15"/>
                    </a:lnTo>
                    <a:lnTo>
                      <a:pt x="18" y="5"/>
                    </a:lnTo>
                    <a:lnTo>
                      <a:pt x="30" y="0"/>
                    </a:lnTo>
                    <a:lnTo>
                      <a:pt x="28" y="106"/>
                    </a:lnTo>
                    <a:lnTo>
                      <a:pt x="16" y="102"/>
                    </a:lnTo>
                    <a:lnTo>
                      <a:pt x="8" y="90"/>
                    </a:lnTo>
                    <a:lnTo>
                      <a:pt x="2" y="73"/>
                    </a:lnTo>
                    <a:lnTo>
                      <a:pt x="0" y="52"/>
                    </a:lnTo>
                    <a:close/>
                  </a:path>
                </a:pathLst>
              </a:custGeom>
              <a:solidFill>
                <a:srgbClr val="000000"/>
              </a:solidFill>
              <a:ln w="9525">
                <a:noFill/>
              </a:ln>
            </p:spPr>
            <p:txBody>
              <a:bodyPr/>
              <a:p>
                <a:endParaRPr lang="zh-CN" altLang="en-US" dirty="0">
                  <a:latin typeface="Times New Roman" panose="02020603050405020304" pitchFamily="18" charset="0"/>
                </a:endParaRPr>
              </a:p>
            </p:txBody>
          </p:sp>
          <p:sp>
            <p:nvSpPr>
              <p:cNvPr id="24602" name="Freeform 65"/>
              <p:cNvSpPr/>
              <p:nvPr/>
            </p:nvSpPr>
            <p:spPr>
              <a:xfrm>
                <a:off x="948" y="2395"/>
                <a:ext cx="93" cy="41"/>
              </a:xfrm>
              <a:custGeom>
                <a:avLst/>
                <a:gdLst>
                  <a:gd name="txL" fmla="*/ 0 w 186"/>
                  <a:gd name="txT" fmla="*/ 0 h 83"/>
                  <a:gd name="txR" fmla="*/ 186 w 186"/>
                  <a:gd name="txB" fmla="*/ 83 h 83"/>
                </a:gdLst>
                <a:ahLst/>
                <a:cxnLst>
                  <a:cxn ang="0">
                    <a:pos x="0" y="83"/>
                  </a:cxn>
                  <a:cxn ang="0">
                    <a:pos x="184" y="83"/>
                  </a:cxn>
                  <a:cxn ang="0">
                    <a:pos x="186" y="0"/>
                  </a:cxn>
                  <a:cxn ang="0">
                    <a:pos x="1" y="0"/>
                  </a:cxn>
                  <a:cxn ang="0">
                    <a:pos x="0" y="83"/>
                  </a:cxn>
                </a:cxnLst>
                <a:rect l="txL" t="txT" r="txR" b="txB"/>
                <a:pathLst>
                  <a:path w="186" h="83">
                    <a:moveTo>
                      <a:pt x="0" y="83"/>
                    </a:moveTo>
                    <a:lnTo>
                      <a:pt x="184" y="83"/>
                    </a:lnTo>
                    <a:lnTo>
                      <a:pt x="186" y="0"/>
                    </a:lnTo>
                    <a:lnTo>
                      <a:pt x="1" y="0"/>
                    </a:lnTo>
                    <a:lnTo>
                      <a:pt x="0" y="83"/>
                    </a:lnTo>
                    <a:close/>
                  </a:path>
                </a:pathLst>
              </a:custGeom>
              <a:solidFill>
                <a:srgbClr val="000000"/>
              </a:solidFill>
              <a:ln w="9525">
                <a:noFill/>
              </a:ln>
            </p:spPr>
            <p:txBody>
              <a:bodyPr/>
              <a:p>
                <a:endParaRPr lang="zh-CN" altLang="en-US" dirty="0">
                  <a:latin typeface="Times New Roman" panose="02020603050405020304" pitchFamily="18" charset="0"/>
                </a:endParaRPr>
              </a:p>
            </p:txBody>
          </p:sp>
          <p:sp>
            <p:nvSpPr>
              <p:cNvPr id="24603" name="Freeform 66"/>
              <p:cNvSpPr/>
              <p:nvPr/>
            </p:nvSpPr>
            <p:spPr>
              <a:xfrm>
                <a:off x="949" y="2344"/>
                <a:ext cx="93" cy="37"/>
              </a:xfrm>
              <a:custGeom>
                <a:avLst/>
                <a:gdLst>
                  <a:gd name="txL" fmla="*/ 0 w 186"/>
                  <a:gd name="txT" fmla="*/ 0 h 74"/>
                  <a:gd name="txR" fmla="*/ 186 w 186"/>
                  <a:gd name="txB" fmla="*/ 74 h 74"/>
                </a:gdLst>
                <a:ahLst/>
                <a:cxnLst>
                  <a:cxn ang="0">
                    <a:pos x="186" y="0"/>
                  </a:cxn>
                  <a:cxn ang="0">
                    <a:pos x="1" y="0"/>
                  </a:cxn>
                  <a:cxn ang="0">
                    <a:pos x="0" y="74"/>
                  </a:cxn>
                  <a:cxn ang="0">
                    <a:pos x="184" y="74"/>
                  </a:cxn>
                  <a:cxn ang="0">
                    <a:pos x="186" y="0"/>
                  </a:cxn>
                </a:cxnLst>
                <a:rect l="txL" t="txT" r="txR" b="txB"/>
                <a:pathLst>
                  <a:path w="186" h="74">
                    <a:moveTo>
                      <a:pt x="186" y="0"/>
                    </a:moveTo>
                    <a:lnTo>
                      <a:pt x="1" y="0"/>
                    </a:lnTo>
                    <a:lnTo>
                      <a:pt x="0" y="74"/>
                    </a:lnTo>
                    <a:lnTo>
                      <a:pt x="184" y="74"/>
                    </a:lnTo>
                    <a:lnTo>
                      <a:pt x="186" y="0"/>
                    </a:lnTo>
                    <a:close/>
                  </a:path>
                </a:pathLst>
              </a:custGeom>
              <a:solidFill>
                <a:srgbClr val="000000"/>
              </a:solidFill>
              <a:ln w="9525">
                <a:noFill/>
              </a:ln>
            </p:spPr>
            <p:txBody>
              <a:bodyPr/>
              <a:p>
                <a:endParaRPr lang="zh-CN" altLang="en-US" dirty="0">
                  <a:latin typeface="Times New Roman" panose="02020603050405020304" pitchFamily="18" charset="0"/>
                </a:endParaRPr>
              </a:p>
            </p:txBody>
          </p:sp>
          <p:sp>
            <p:nvSpPr>
              <p:cNvPr id="24604" name="Freeform 67"/>
              <p:cNvSpPr/>
              <p:nvPr/>
            </p:nvSpPr>
            <p:spPr>
              <a:xfrm>
                <a:off x="1061" y="2344"/>
                <a:ext cx="93" cy="37"/>
              </a:xfrm>
              <a:custGeom>
                <a:avLst/>
                <a:gdLst>
                  <a:gd name="txL" fmla="*/ 0 w 186"/>
                  <a:gd name="txT" fmla="*/ 0 h 74"/>
                  <a:gd name="txR" fmla="*/ 186 w 186"/>
                  <a:gd name="txB" fmla="*/ 74 h 74"/>
                </a:gdLst>
                <a:ahLst/>
                <a:cxnLst>
                  <a:cxn ang="0">
                    <a:pos x="186" y="0"/>
                  </a:cxn>
                  <a:cxn ang="0">
                    <a:pos x="1" y="0"/>
                  </a:cxn>
                  <a:cxn ang="0">
                    <a:pos x="0" y="74"/>
                  </a:cxn>
                  <a:cxn ang="0">
                    <a:pos x="184" y="74"/>
                  </a:cxn>
                  <a:cxn ang="0">
                    <a:pos x="186" y="0"/>
                  </a:cxn>
                </a:cxnLst>
                <a:rect l="txL" t="txT" r="txR" b="txB"/>
                <a:pathLst>
                  <a:path w="186" h="74">
                    <a:moveTo>
                      <a:pt x="186" y="0"/>
                    </a:moveTo>
                    <a:lnTo>
                      <a:pt x="1" y="0"/>
                    </a:lnTo>
                    <a:lnTo>
                      <a:pt x="0" y="74"/>
                    </a:lnTo>
                    <a:lnTo>
                      <a:pt x="184" y="74"/>
                    </a:lnTo>
                    <a:lnTo>
                      <a:pt x="186" y="0"/>
                    </a:lnTo>
                    <a:close/>
                  </a:path>
                </a:pathLst>
              </a:custGeom>
              <a:solidFill>
                <a:srgbClr val="000000"/>
              </a:solidFill>
              <a:ln w="9525">
                <a:noFill/>
              </a:ln>
            </p:spPr>
            <p:txBody>
              <a:bodyPr/>
              <a:p>
                <a:endParaRPr lang="zh-CN" altLang="en-US" dirty="0">
                  <a:latin typeface="Times New Roman" panose="02020603050405020304" pitchFamily="18" charset="0"/>
                </a:endParaRPr>
              </a:p>
            </p:txBody>
          </p:sp>
          <p:sp>
            <p:nvSpPr>
              <p:cNvPr id="24605" name="Freeform 68"/>
              <p:cNvSpPr/>
              <p:nvPr/>
            </p:nvSpPr>
            <p:spPr>
              <a:xfrm>
                <a:off x="1060" y="2395"/>
                <a:ext cx="93" cy="41"/>
              </a:xfrm>
              <a:custGeom>
                <a:avLst/>
                <a:gdLst>
                  <a:gd name="txL" fmla="*/ 0 w 187"/>
                  <a:gd name="txT" fmla="*/ 0 h 83"/>
                  <a:gd name="txR" fmla="*/ 187 w 187"/>
                  <a:gd name="txB" fmla="*/ 83 h 83"/>
                </a:gdLst>
                <a:ahLst/>
                <a:cxnLst>
                  <a:cxn ang="0">
                    <a:pos x="0" y="83"/>
                  </a:cxn>
                  <a:cxn ang="0">
                    <a:pos x="186" y="83"/>
                  </a:cxn>
                  <a:cxn ang="0">
                    <a:pos x="187" y="0"/>
                  </a:cxn>
                  <a:cxn ang="0">
                    <a:pos x="3" y="0"/>
                  </a:cxn>
                  <a:cxn ang="0">
                    <a:pos x="0" y="83"/>
                  </a:cxn>
                </a:cxnLst>
                <a:rect l="txL" t="txT" r="txR" b="txB"/>
                <a:pathLst>
                  <a:path w="187" h="83">
                    <a:moveTo>
                      <a:pt x="0" y="83"/>
                    </a:moveTo>
                    <a:lnTo>
                      <a:pt x="186" y="83"/>
                    </a:lnTo>
                    <a:lnTo>
                      <a:pt x="187" y="0"/>
                    </a:lnTo>
                    <a:lnTo>
                      <a:pt x="3" y="0"/>
                    </a:lnTo>
                    <a:lnTo>
                      <a:pt x="0" y="83"/>
                    </a:lnTo>
                    <a:close/>
                  </a:path>
                </a:pathLst>
              </a:custGeom>
              <a:solidFill>
                <a:srgbClr val="000000"/>
              </a:solidFill>
              <a:ln w="9525">
                <a:noFill/>
              </a:ln>
            </p:spPr>
            <p:txBody>
              <a:bodyPr/>
              <a:p>
                <a:endParaRPr lang="zh-CN" altLang="en-US" dirty="0">
                  <a:latin typeface="Times New Roman" panose="02020603050405020304" pitchFamily="18" charset="0"/>
                </a:endParaRPr>
              </a:p>
            </p:txBody>
          </p:sp>
          <p:sp>
            <p:nvSpPr>
              <p:cNvPr id="24606" name="Freeform 69"/>
              <p:cNvSpPr/>
              <p:nvPr/>
            </p:nvSpPr>
            <p:spPr>
              <a:xfrm>
                <a:off x="1172" y="2395"/>
                <a:ext cx="92" cy="41"/>
              </a:xfrm>
              <a:custGeom>
                <a:avLst/>
                <a:gdLst>
                  <a:gd name="txL" fmla="*/ 0 w 184"/>
                  <a:gd name="txT" fmla="*/ 0 h 83"/>
                  <a:gd name="txR" fmla="*/ 184 w 184"/>
                  <a:gd name="txB" fmla="*/ 83 h 83"/>
                </a:gdLst>
                <a:ahLst/>
                <a:cxnLst>
                  <a:cxn ang="0">
                    <a:pos x="0" y="83"/>
                  </a:cxn>
                  <a:cxn ang="0">
                    <a:pos x="183" y="83"/>
                  </a:cxn>
                  <a:cxn ang="0">
                    <a:pos x="184" y="0"/>
                  </a:cxn>
                  <a:cxn ang="0">
                    <a:pos x="1" y="0"/>
                  </a:cxn>
                  <a:cxn ang="0">
                    <a:pos x="0" y="83"/>
                  </a:cxn>
                </a:cxnLst>
                <a:rect l="txL" t="txT" r="txR" b="txB"/>
                <a:pathLst>
                  <a:path w="184" h="83">
                    <a:moveTo>
                      <a:pt x="0" y="83"/>
                    </a:moveTo>
                    <a:lnTo>
                      <a:pt x="183" y="83"/>
                    </a:lnTo>
                    <a:lnTo>
                      <a:pt x="184" y="0"/>
                    </a:lnTo>
                    <a:lnTo>
                      <a:pt x="1" y="0"/>
                    </a:lnTo>
                    <a:lnTo>
                      <a:pt x="0" y="83"/>
                    </a:lnTo>
                    <a:close/>
                  </a:path>
                </a:pathLst>
              </a:custGeom>
              <a:solidFill>
                <a:srgbClr val="000000"/>
              </a:solidFill>
              <a:ln w="9525">
                <a:noFill/>
              </a:ln>
            </p:spPr>
            <p:txBody>
              <a:bodyPr/>
              <a:p>
                <a:endParaRPr lang="zh-CN" altLang="en-US" dirty="0">
                  <a:latin typeface="Times New Roman" panose="02020603050405020304" pitchFamily="18" charset="0"/>
                </a:endParaRPr>
              </a:p>
            </p:txBody>
          </p:sp>
          <p:sp>
            <p:nvSpPr>
              <p:cNvPr id="24607" name="Freeform 70"/>
              <p:cNvSpPr/>
              <p:nvPr/>
            </p:nvSpPr>
            <p:spPr>
              <a:xfrm>
                <a:off x="1173" y="2344"/>
                <a:ext cx="92" cy="37"/>
              </a:xfrm>
              <a:custGeom>
                <a:avLst/>
                <a:gdLst>
                  <a:gd name="txL" fmla="*/ 0 w 186"/>
                  <a:gd name="txT" fmla="*/ 0 h 74"/>
                  <a:gd name="txR" fmla="*/ 186 w 186"/>
                  <a:gd name="txB" fmla="*/ 74 h 74"/>
                </a:gdLst>
                <a:ahLst/>
                <a:cxnLst>
                  <a:cxn ang="0">
                    <a:pos x="186" y="0"/>
                  </a:cxn>
                  <a:cxn ang="0">
                    <a:pos x="1" y="0"/>
                  </a:cxn>
                  <a:cxn ang="0">
                    <a:pos x="0" y="74"/>
                  </a:cxn>
                  <a:cxn ang="0">
                    <a:pos x="185" y="74"/>
                  </a:cxn>
                  <a:cxn ang="0">
                    <a:pos x="186" y="0"/>
                  </a:cxn>
                </a:cxnLst>
                <a:rect l="txL" t="txT" r="txR" b="txB"/>
                <a:pathLst>
                  <a:path w="186" h="74">
                    <a:moveTo>
                      <a:pt x="186" y="0"/>
                    </a:moveTo>
                    <a:lnTo>
                      <a:pt x="1" y="0"/>
                    </a:lnTo>
                    <a:lnTo>
                      <a:pt x="0" y="74"/>
                    </a:lnTo>
                    <a:lnTo>
                      <a:pt x="185" y="74"/>
                    </a:lnTo>
                    <a:lnTo>
                      <a:pt x="186" y="0"/>
                    </a:lnTo>
                    <a:close/>
                  </a:path>
                </a:pathLst>
              </a:custGeom>
              <a:solidFill>
                <a:srgbClr val="000000"/>
              </a:solidFill>
              <a:ln w="9525">
                <a:noFill/>
              </a:ln>
            </p:spPr>
            <p:txBody>
              <a:bodyPr/>
              <a:p>
                <a:endParaRPr lang="zh-CN" altLang="en-US" dirty="0">
                  <a:latin typeface="Times New Roman" panose="02020603050405020304" pitchFamily="18" charset="0"/>
                </a:endParaRPr>
              </a:p>
            </p:txBody>
          </p:sp>
          <p:sp>
            <p:nvSpPr>
              <p:cNvPr id="24608" name="Freeform 71"/>
              <p:cNvSpPr/>
              <p:nvPr/>
            </p:nvSpPr>
            <p:spPr>
              <a:xfrm>
                <a:off x="1283" y="2395"/>
                <a:ext cx="93" cy="41"/>
              </a:xfrm>
              <a:custGeom>
                <a:avLst/>
                <a:gdLst>
                  <a:gd name="txL" fmla="*/ 0 w 185"/>
                  <a:gd name="txT" fmla="*/ 0 h 83"/>
                  <a:gd name="txR" fmla="*/ 185 w 185"/>
                  <a:gd name="txB" fmla="*/ 83 h 83"/>
                </a:gdLst>
                <a:ahLst/>
                <a:cxnLst>
                  <a:cxn ang="0">
                    <a:pos x="0" y="83"/>
                  </a:cxn>
                  <a:cxn ang="0">
                    <a:pos x="184" y="83"/>
                  </a:cxn>
                  <a:cxn ang="0">
                    <a:pos x="185" y="0"/>
                  </a:cxn>
                  <a:cxn ang="0">
                    <a:pos x="1" y="0"/>
                  </a:cxn>
                  <a:cxn ang="0">
                    <a:pos x="0" y="83"/>
                  </a:cxn>
                </a:cxnLst>
                <a:rect l="txL" t="txT" r="txR" b="txB"/>
                <a:pathLst>
                  <a:path w="185" h="83">
                    <a:moveTo>
                      <a:pt x="0" y="83"/>
                    </a:moveTo>
                    <a:lnTo>
                      <a:pt x="184" y="83"/>
                    </a:lnTo>
                    <a:lnTo>
                      <a:pt x="185" y="0"/>
                    </a:lnTo>
                    <a:lnTo>
                      <a:pt x="1" y="0"/>
                    </a:lnTo>
                    <a:lnTo>
                      <a:pt x="0" y="83"/>
                    </a:lnTo>
                    <a:close/>
                  </a:path>
                </a:pathLst>
              </a:custGeom>
              <a:solidFill>
                <a:srgbClr val="000000"/>
              </a:solidFill>
              <a:ln w="9525">
                <a:noFill/>
              </a:ln>
            </p:spPr>
            <p:txBody>
              <a:bodyPr/>
              <a:p>
                <a:endParaRPr lang="zh-CN" altLang="en-US" dirty="0">
                  <a:latin typeface="Times New Roman" panose="02020603050405020304" pitchFamily="18" charset="0"/>
                </a:endParaRPr>
              </a:p>
            </p:txBody>
          </p:sp>
          <p:sp>
            <p:nvSpPr>
              <p:cNvPr id="24609" name="Freeform 72"/>
              <p:cNvSpPr/>
              <p:nvPr/>
            </p:nvSpPr>
            <p:spPr>
              <a:xfrm>
                <a:off x="1284" y="2344"/>
                <a:ext cx="93" cy="37"/>
              </a:xfrm>
              <a:custGeom>
                <a:avLst/>
                <a:gdLst>
                  <a:gd name="txL" fmla="*/ 0 w 186"/>
                  <a:gd name="txT" fmla="*/ 0 h 74"/>
                  <a:gd name="txR" fmla="*/ 186 w 186"/>
                  <a:gd name="txB" fmla="*/ 74 h 74"/>
                </a:gdLst>
                <a:ahLst/>
                <a:cxnLst>
                  <a:cxn ang="0">
                    <a:pos x="186" y="0"/>
                  </a:cxn>
                  <a:cxn ang="0">
                    <a:pos x="2" y="0"/>
                  </a:cxn>
                  <a:cxn ang="0">
                    <a:pos x="0" y="74"/>
                  </a:cxn>
                  <a:cxn ang="0">
                    <a:pos x="185" y="74"/>
                  </a:cxn>
                  <a:cxn ang="0">
                    <a:pos x="186" y="0"/>
                  </a:cxn>
                </a:cxnLst>
                <a:rect l="txL" t="txT" r="txR" b="txB"/>
                <a:pathLst>
                  <a:path w="186" h="74">
                    <a:moveTo>
                      <a:pt x="186" y="0"/>
                    </a:moveTo>
                    <a:lnTo>
                      <a:pt x="2" y="0"/>
                    </a:lnTo>
                    <a:lnTo>
                      <a:pt x="0" y="74"/>
                    </a:lnTo>
                    <a:lnTo>
                      <a:pt x="185" y="74"/>
                    </a:lnTo>
                    <a:lnTo>
                      <a:pt x="186" y="0"/>
                    </a:lnTo>
                    <a:close/>
                  </a:path>
                </a:pathLst>
              </a:custGeom>
              <a:solidFill>
                <a:srgbClr val="000000"/>
              </a:solidFill>
              <a:ln w="9525">
                <a:noFill/>
              </a:ln>
            </p:spPr>
            <p:txBody>
              <a:bodyPr/>
              <a:p>
                <a:endParaRPr lang="zh-CN" altLang="en-US" dirty="0">
                  <a:latin typeface="Times New Roman" panose="02020603050405020304" pitchFamily="18" charset="0"/>
                </a:endParaRPr>
              </a:p>
            </p:txBody>
          </p:sp>
          <p:sp>
            <p:nvSpPr>
              <p:cNvPr id="24610" name="Freeform 73"/>
              <p:cNvSpPr/>
              <p:nvPr/>
            </p:nvSpPr>
            <p:spPr>
              <a:xfrm>
                <a:off x="1395" y="2395"/>
                <a:ext cx="93" cy="41"/>
              </a:xfrm>
              <a:custGeom>
                <a:avLst/>
                <a:gdLst>
                  <a:gd name="txL" fmla="*/ 0 w 187"/>
                  <a:gd name="txT" fmla="*/ 0 h 83"/>
                  <a:gd name="txR" fmla="*/ 187 w 187"/>
                  <a:gd name="txB" fmla="*/ 83 h 83"/>
                </a:gdLst>
                <a:ahLst/>
                <a:cxnLst>
                  <a:cxn ang="0">
                    <a:pos x="0" y="83"/>
                  </a:cxn>
                  <a:cxn ang="0">
                    <a:pos x="184" y="83"/>
                  </a:cxn>
                  <a:cxn ang="0">
                    <a:pos x="187" y="0"/>
                  </a:cxn>
                  <a:cxn ang="0">
                    <a:pos x="1" y="0"/>
                  </a:cxn>
                  <a:cxn ang="0">
                    <a:pos x="0" y="83"/>
                  </a:cxn>
                </a:cxnLst>
                <a:rect l="txL" t="txT" r="txR" b="txB"/>
                <a:pathLst>
                  <a:path w="187" h="83">
                    <a:moveTo>
                      <a:pt x="0" y="83"/>
                    </a:moveTo>
                    <a:lnTo>
                      <a:pt x="184" y="83"/>
                    </a:lnTo>
                    <a:lnTo>
                      <a:pt x="187" y="0"/>
                    </a:lnTo>
                    <a:lnTo>
                      <a:pt x="1" y="0"/>
                    </a:lnTo>
                    <a:lnTo>
                      <a:pt x="0" y="83"/>
                    </a:lnTo>
                    <a:close/>
                  </a:path>
                </a:pathLst>
              </a:custGeom>
              <a:solidFill>
                <a:srgbClr val="000000"/>
              </a:solidFill>
              <a:ln w="9525">
                <a:noFill/>
              </a:ln>
            </p:spPr>
            <p:txBody>
              <a:bodyPr/>
              <a:p>
                <a:endParaRPr lang="zh-CN" altLang="en-US" dirty="0">
                  <a:latin typeface="Times New Roman" panose="02020603050405020304" pitchFamily="18" charset="0"/>
                </a:endParaRPr>
              </a:p>
            </p:txBody>
          </p:sp>
          <p:sp>
            <p:nvSpPr>
              <p:cNvPr id="24611" name="Freeform 74"/>
              <p:cNvSpPr/>
              <p:nvPr/>
            </p:nvSpPr>
            <p:spPr>
              <a:xfrm>
                <a:off x="1396" y="2344"/>
                <a:ext cx="93" cy="37"/>
              </a:xfrm>
              <a:custGeom>
                <a:avLst/>
                <a:gdLst>
                  <a:gd name="txL" fmla="*/ 0 w 186"/>
                  <a:gd name="txT" fmla="*/ 0 h 74"/>
                  <a:gd name="txR" fmla="*/ 186 w 186"/>
                  <a:gd name="txB" fmla="*/ 74 h 74"/>
                </a:gdLst>
                <a:ahLst/>
                <a:cxnLst>
                  <a:cxn ang="0">
                    <a:pos x="186" y="0"/>
                  </a:cxn>
                  <a:cxn ang="0">
                    <a:pos x="2" y="0"/>
                  </a:cxn>
                  <a:cxn ang="0">
                    <a:pos x="0" y="74"/>
                  </a:cxn>
                  <a:cxn ang="0">
                    <a:pos x="185" y="74"/>
                  </a:cxn>
                  <a:cxn ang="0">
                    <a:pos x="186" y="0"/>
                  </a:cxn>
                </a:cxnLst>
                <a:rect l="txL" t="txT" r="txR" b="txB"/>
                <a:pathLst>
                  <a:path w="186" h="74">
                    <a:moveTo>
                      <a:pt x="186" y="0"/>
                    </a:moveTo>
                    <a:lnTo>
                      <a:pt x="2" y="0"/>
                    </a:lnTo>
                    <a:lnTo>
                      <a:pt x="0" y="74"/>
                    </a:lnTo>
                    <a:lnTo>
                      <a:pt x="185" y="74"/>
                    </a:lnTo>
                    <a:lnTo>
                      <a:pt x="186" y="0"/>
                    </a:lnTo>
                    <a:close/>
                  </a:path>
                </a:pathLst>
              </a:custGeom>
              <a:solidFill>
                <a:srgbClr val="000000"/>
              </a:solidFill>
              <a:ln w="9525">
                <a:noFill/>
              </a:ln>
            </p:spPr>
            <p:txBody>
              <a:bodyPr/>
              <a:p>
                <a:endParaRPr lang="zh-CN" altLang="en-US" dirty="0">
                  <a:latin typeface="Times New Roman" panose="02020603050405020304" pitchFamily="18" charset="0"/>
                </a:endParaRPr>
              </a:p>
            </p:txBody>
          </p:sp>
          <p:sp>
            <p:nvSpPr>
              <p:cNvPr id="24612" name="Freeform 75"/>
              <p:cNvSpPr/>
              <p:nvPr/>
            </p:nvSpPr>
            <p:spPr>
              <a:xfrm>
                <a:off x="1505" y="2395"/>
                <a:ext cx="93" cy="41"/>
              </a:xfrm>
              <a:custGeom>
                <a:avLst/>
                <a:gdLst>
                  <a:gd name="txL" fmla="*/ 0 w 186"/>
                  <a:gd name="txT" fmla="*/ 0 h 83"/>
                  <a:gd name="txR" fmla="*/ 186 w 186"/>
                  <a:gd name="txB" fmla="*/ 83 h 83"/>
                </a:gdLst>
                <a:ahLst/>
                <a:cxnLst>
                  <a:cxn ang="0">
                    <a:pos x="0" y="83"/>
                  </a:cxn>
                  <a:cxn ang="0">
                    <a:pos x="185" y="83"/>
                  </a:cxn>
                  <a:cxn ang="0">
                    <a:pos x="186" y="0"/>
                  </a:cxn>
                  <a:cxn ang="0">
                    <a:pos x="1" y="0"/>
                  </a:cxn>
                  <a:cxn ang="0">
                    <a:pos x="0" y="83"/>
                  </a:cxn>
                </a:cxnLst>
                <a:rect l="txL" t="txT" r="txR" b="txB"/>
                <a:pathLst>
                  <a:path w="186" h="83">
                    <a:moveTo>
                      <a:pt x="0" y="83"/>
                    </a:moveTo>
                    <a:lnTo>
                      <a:pt x="185" y="83"/>
                    </a:lnTo>
                    <a:lnTo>
                      <a:pt x="186" y="0"/>
                    </a:lnTo>
                    <a:lnTo>
                      <a:pt x="1" y="0"/>
                    </a:lnTo>
                    <a:lnTo>
                      <a:pt x="0" y="83"/>
                    </a:lnTo>
                    <a:close/>
                  </a:path>
                </a:pathLst>
              </a:custGeom>
              <a:solidFill>
                <a:srgbClr val="000000"/>
              </a:solidFill>
              <a:ln w="9525">
                <a:noFill/>
              </a:ln>
            </p:spPr>
            <p:txBody>
              <a:bodyPr/>
              <a:p>
                <a:endParaRPr lang="zh-CN" altLang="en-US" dirty="0">
                  <a:latin typeface="Times New Roman" panose="02020603050405020304" pitchFamily="18" charset="0"/>
                </a:endParaRPr>
              </a:p>
            </p:txBody>
          </p:sp>
          <p:sp>
            <p:nvSpPr>
              <p:cNvPr id="24613" name="Freeform 76"/>
              <p:cNvSpPr/>
              <p:nvPr/>
            </p:nvSpPr>
            <p:spPr>
              <a:xfrm>
                <a:off x="1506" y="2344"/>
                <a:ext cx="93" cy="37"/>
              </a:xfrm>
              <a:custGeom>
                <a:avLst/>
                <a:gdLst>
                  <a:gd name="txL" fmla="*/ 0 w 187"/>
                  <a:gd name="txT" fmla="*/ 0 h 74"/>
                  <a:gd name="txR" fmla="*/ 187 w 187"/>
                  <a:gd name="txB" fmla="*/ 74 h 74"/>
                </a:gdLst>
                <a:ahLst/>
                <a:cxnLst>
                  <a:cxn ang="0">
                    <a:pos x="187" y="0"/>
                  </a:cxn>
                  <a:cxn ang="0">
                    <a:pos x="3" y="0"/>
                  </a:cxn>
                  <a:cxn ang="0">
                    <a:pos x="0" y="74"/>
                  </a:cxn>
                  <a:cxn ang="0">
                    <a:pos x="186" y="74"/>
                  </a:cxn>
                  <a:cxn ang="0">
                    <a:pos x="187" y="0"/>
                  </a:cxn>
                </a:cxnLst>
                <a:rect l="txL" t="txT" r="txR" b="txB"/>
                <a:pathLst>
                  <a:path w="187" h="74">
                    <a:moveTo>
                      <a:pt x="187" y="0"/>
                    </a:moveTo>
                    <a:lnTo>
                      <a:pt x="3" y="0"/>
                    </a:lnTo>
                    <a:lnTo>
                      <a:pt x="0" y="74"/>
                    </a:lnTo>
                    <a:lnTo>
                      <a:pt x="186" y="74"/>
                    </a:lnTo>
                    <a:lnTo>
                      <a:pt x="187" y="0"/>
                    </a:lnTo>
                    <a:close/>
                  </a:path>
                </a:pathLst>
              </a:custGeom>
              <a:solidFill>
                <a:srgbClr val="000000"/>
              </a:solidFill>
              <a:ln w="9525">
                <a:noFill/>
              </a:ln>
            </p:spPr>
            <p:txBody>
              <a:bodyPr/>
              <a:p>
                <a:endParaRPr lang="zh-CN" altLang="en-US" dirty="0">
                  <a:latin typeface="Times New Roman" panose="02020603050405020304" pitchFamily="18" charset="0"/>
                </a:endParaRPr>
              </a:p>
            </p:txBody>
          </p:sp>
          <p:sp>
            <p:nvSpPr>
              <p:cNvPr id="24614" name="Freeform 77"/>
              <p:cNvSpPr/>
              <p:nvPr/>
            </p:nvSpPr>
            <p:spPr>
              <a:xfrm>
                <a:off x="1743" y="2505"/>
                <a:ext cx="168" cy="75"/>
              </a:xfrm>
              <a:custGeom>
                <a:avLst/>
                <a:gdLst>
                  <a:gd name="txL" fmla="*/ 0 w 335"/>
                  <a:gd name="txT" fmla="*/ 0 h 151"/>
                  <a:gd name="txR" fmla="*/ 335 w 335"/>
                  <a:gd name="txB" fmla="*/ 151 h 151"/>
                </a:gdLst>
                <a:ahLst/>
                <a:cxnLst>
                  <a:cxn ang="0">
                    <a:pos x="111" y="23"/>
                  </a:cxn>
                  <a:cxn ang="0">
                    <a:pos x="91" y="35"/>
                  </a:cxn>
                  <a:cxn ang="0">
                    <a:pos x="74" y="47"/>
                  </a:cxn>
                  <a:cxn ang="0">
                    <a:pos x="58" y="62"/>
                  </a:cxn>
                  <a:cxn ang="0">
                    <a:pos x="43" y="77"/>
                  </a:cxn>
                  <a:cxn ang="0">
                    <a:pos x="30" y="95"/>
                  </a:cxn>
                  <a:cxn ang="0">
                    <a:pos x="19" y="113"/>
                  </a:cxn>
                  <a:cxn ang="0">
                    <a:pos x="8" y="131"/>
                  </a:cxn>
                  <a:cxn ang="0">
                    <a:pos x="0" y="151"/>
                  </a:cxn>
                  <a:cxn ang="0">
                    <a:pos x="9" y="136"/>
                  </a:cxn>
                  <a:cxn ang="0">
                    <a:pos x="19" y="122"/>
                  </a:cxn>
                  <a:cxn ang="0">
                    <a:pos x="29" y="108"/>
                  </a:cxn>
                  <a:cxn ang="0">
                    <a:pos x="40" y="96"/>
                  </a:cxn>
                  <a:cxn ang="0">
                    <a:pos x="53" y="83"/>
                  </a:cxn>
                  <a:cxn ang="0">
                    <a:pos x="67" y="73"/>
                  </a:cxn>
                  <a:cxn ang="0">
                    <a:pos x="82" y="62"/>
                  </a:cxn>
                  <a:cxn ang="0">
                    <a:pos x="97" y="53"/>
                  </a:cxn>
                  <a:cxn ang="0">
                    <a:pos x="112" y="46"/>
                  </a:cxn>
                  <a:cxn ang="0">
                    <a:pos x="128" y="40"/>
                  </a:cxn>
                  <a:cxn ang="0">
                    <a:pos x="144" y="36"/>
                  </a:cxn>
                  <a:cxn ang="0">
                    <a:pos x="160" y="32"/>
                  </a:cxn>
                  <a:cxn ang="0">
                    <a:pos x="175" y="30"/>
                  </a:cxn>
                  <a:cxn ang="0">
                    <a:pos x="191" y="30"/>
                  </a:cxn>
                  <a:cxn ang="0">
                    <a:pos x="208" y="30"/>
                  </a:cxn>
                  <a:cxn ang="0">
                    <a:pos x="223" y="31"/>
                  </a:cxn>
                  <a:cxn ang="0">
                    <a:pos x="239" y="35"/>
                  </a:cxn>
                  <a:cxn ang="0">
                    <a:pos x="254" y="38"/>
                  </a:cxn>
                  <a:cxn ang="0">
                    <a:pos x="269" y="44"/>
                  </a:cxn>
                  <a:cxn ang="0">
                    <a:pos x="282" y="50"/>
                  </a:cxn>
                  <a:cxn ang="0">
                    <a:pos x="296" y="56"/>
                  </a:cxn>
                  <a:cxn ang="0">
                    <a:pos x="310" y="66"/>
                  </a:cxn>
                  <a:cxn ang="0">
                    <a:pos x="323" y="75"/>
                  </a:cxn>
                  <a:cxn ang="0">
                    <a:pos x="334" y="85"/>
                  </a:cxn>
                  <a:cxn ang="0">
                    <a:pos x="335" y="44"/>
                  </a:cxn>
                  <a:cxn ang="0">
                    <a:pos x="324" y="36"/>
                  </a:cxn>
                  <a:cxn ang="0">
                    <a:pos x="311" y="28"/>
                  </a:cxn>
                  <a:cxn ang="0">
                    <a:pos x="299" y="21"/>
                  </a:cxn>
                  <a:cxn ang="0">
                    <a:pos x="285" y="15"/>
                  </a:cxn>
                  <a:cxn ang="0">
                    <a:pos x="271" y="9"/>
                  </a:cxn>
                  <a:cxn ang="0">
                    <a:pos x="257" y="6"/>
                  </a:cxn>
                  <a:cxn ang="0">
                    <a:pos x="243" y="2"/>
                  </a:cxn>
                  <a:cxn ang="0">
                    <a:pos x="228" y="0"/>
                  </a:cxn>
                  <a:cxn ang="0">
                    <a:pos x="213" y="0"/>
                  </a:cxn>
                  <a:cxn ang="0">
                    <a:pos x="198" y="0"/>
                  </a:cxn>
                  <a:cxn ang="0">
                    <a:pos x="185" y="1"/>
                  </a:cxn>
                  <a:cxn ang="0">
                    <a:pos x="170" y="3"/>
                  </a:cxn>
                  <a:cxn ang="0">
                    <a:pos x="155" y="6"/>
                  </a:cxn>
                  <a:cxn ang="0">
                    <a:pos x="140" y="10"/>
                  </a:cxn>
                  <a:cxn ang="0">
                    <a:pos x="125" y="16"/>
                  </a:cxn>
                  <a:cxn ang="0">
                    <a:pos x="111" y="23"/>
                  </a:cxn>
                </a:cxnLst>
                <a:rect l="txL" t="txT" r="txR" b="txB"/>
                <a:pathLst>
                  <a:path w="335" h="151">
                    <a:moveTo>
                      <a:pt x="111" y="23"/>
                    </a:moveTo>
                    <a:lnTo>
                      <a:pt x="91" y="35"/>
                    </a:lnTo>
                    <a:lnTo>
                      <a:pt x="74" y="47"/>
                    </a:lnTo>
                    <a:lnTo>
                      <a:pt x="58" y="62"/>
                    </a:lnTo>
                    <a:lnTo>
                      <a:pt x="43" y="77"/>
                    </a:lnTo>
                    <a:lnTo>
                      <a:pt x="30" y="95"/>
                    </a:lnTo>
                    <a:lnTo>
                      <a:pt x="19" y="113"/>
                    </a:lnTo>
                    <a:lnTo>
                      <a:pt x="8" y="131"/>
                    </a:lnTo>
                    <a:lnTo>
                      <a:pt x="0" y="151"/>
                    </a:lnTo>
                    <a:lnTo>
                      <a:pt x="9" y="136"/>
                    </a:lnTo>
                    <a:lnTo>
                      <a:pt x="19" y="122"/>
                    </a:lnTo>
                    <a:lnTo>
                      <a:pt x="29" y="108"/>
                    </a:lnTo>
                    <a:lnTo>
                      <a:pt x="40" y="96"/>
                    </a:lnTo>
                    <a:lnTo>
                      <a:pt x="53" y="83"/>
                    </a:lnTo>
                    <a:lnTo>
                      <a:pt x="67" y="73"/>
                    </a:lnTo>
                    <a:lnTo>
                      <a:pt x="82" y="62"/>
                    </a:lnTo>
                    <a:lnTo>
                      <a:pt x="97" y="53"/>
                    </a:lnTo>
                    <a:lnTo>
                      <a:pt x="112" y="46"/>
                    </a:lnTo>
                    <a:lnTo>
                      <a:pt x="128" y="40"/>
                    </a:lnTo>
                    <a:lnTo>
                      <a:pt x="144" y="36"/>
                    </a:lnTo>
                    <a:lnTo>
                      <a:pt x="160" y="32"/>
                    </a:lnTo>
                    <a:lnTo>
                      <a:pt x="175" y="30"/>
                    </a:lnTo>
                    <a:lnTo>
                      <a:pt x="191" y="30"/>
                    </a:lnTo>
                    <a:lnTo>
                      <a:pt x="208" y="30"/>
                    </a:lnTo>
                    <a:lnTo>
                      <a:pt x="223" y="31"/>
                    </a:lnTo>
                    <a:lnTo>
                      <a:pt x="239" y="35"/>
                    </a:lnTo>
                    <a:lnTo>
                      <a:pt x="254" y="38"/>
                    </a:lnTo>
                    <a:lnTo>
                      <a:pt x="269" y="44"/>
                    </a:lnTo>
                    <a:lnTo>
                      <a:pt x="282" y="50"/>
                    </a:lnTo>
                    <a:lnTo>
                      <a:pt x="296" y="56"/>
                    </a:lnTo>
                    <a:lnTo>
                      <a:pt x="310" y="66"/>
                    </a:lnTo>
                    <a:lnTo>
                      <a:pt x="323" y="75"/>
                    </a:lnTo>
                    <a:lnTo>
                      <a:pt x="334" y="85"/>
                    </a:lnTo>
                    <a:lnTo>
                      <a:pt x="335" y="44"/>
                    </a:lnTo>
                    <a:lnTo>
                      <a:pt x="324" y="36"/>
                    </a:lnTo>
                    <a:lnTo>
                      <a:pt x="311" y="28"/>
                    </a:lnTo>
                    <a:lnTo>
                      <a:pt x="299" y="21"/>
                    </a:lnTo>
                    <a:lnTo>
                      <a:pt x="285" y="15"/>
                    </a:lnTo>
                    <a:lnTo>
                      <a:pt x="271" y="9"/>
                    </a:lnTo>
                    <a:lnTo>
                      <a:pt x="257" y="6"/>
                    </a:lnTo>
                    <a:lnTo>
                      <a:pt x="243" y="2"/>
                    </a:lnTo>
                    <a:lnTo>
                      <a:pt x="228" y="0"/>
                    </a:lnTo>
                    <a:lnTo>
                      <a:pt x="213" y="0"/>
                    </a:lnTo>
                    <a:lnTo>
                      <a:pt x="198" y="0"/>
                    </a:lnTo>
                    <a:lnTo>
                      <a:pt x="185" y="1"/>
                    </a:lnTo>
                    <a:lnTo>
                      <a:pt x="170" y="3"/>
                    </a:lnTo>
                    <a:lnTo>
                      <a:pt x="155" y="6"/>
                    </a:lnTo>
                    <a:lnTo>
                      <a:pt x="140" y="10"/>
                    </a:lnTo>
                    <a:lnTo>
                      <a:pt x="125" y="16"/>
                    </a:lnTo>
                    <a:lnTo>
                      <a:pt x="111" y="23"/>
                    </a:lnTo>
                    <a:close/>
                  </a:path>
                </a:pathLst>
              </a:custGeom>
              <a:solidFill>
                <a:srgbClr val="000000"/>
              </a:solidFill>
              <a:ln w="9525">
                <a:noFill/>
              </a:ln>
            </p:spPr>
            <p:txBody>
              <a:bodyPr/>
              <a:p>
                <a:endParaRPr lang="zh-CN" altLang="en-US" dirty="0">
                  <a:latin typeface="Times New Roman" panose="02020603050405020304" pitchFamily="18" charset="0"/>
                </a:endParaRPr>
              </a:p>
            </p:txBody>
          </p:sp>
          <p:sp>
            <p:nvSpPr>
              <p:cNvPr id="24615" name="Freeform 78"/>
              <p:cNvSpPr/>
              <p:nvPr/>
            </p:nvSpPr>
            <p:spPr>
              <a:xfrm>
                <a:off x="1287" y="2548"/>
                <a:ext cx="619" cy="144"/>
              </a:xfrm>
              <a:custGeom>
                <a:avLst/>
                <a:gdLst>
                  <a:gd name="txL" fmla="*/ 0 w 1238"/>
                  <a:gd name="txT" fmla="*/ 0 h 289"/>
                  <a:gd name="txR" fmla="*/ 1238 w 1238"/>
                  <a:gd name="txB" fmla="*/ 289 h 289"/>
                </a:gdLst>
                <a:ahLst/>
                <a:cxnLst>
                  <a:cxn ang="0">
                    <a:pos x="1169" y="19"/>
                  </a:cxn>
                  <a:cxn ang="0">
                    <a:pos x="1162" y="14"/>
                  </a:cxn>
                  <a:cxn ang="0">
                    <a:pos x="1154" y="11"/>
                  </a:cxn>
                  <a:cxn ang="0">
                    <a:pos x="1146" y="8"/>
                  </a:cxn>
                  <a:cxn ang="0">
                    <a:pos x="1138" y="5"/>
                  </a:cxn>
                  <a:cxn ang="0">
                    <a:pos x="1130" y="3"/>
                  </a:cxn>
                  <a:cxn ang="0">
                    <a:pos x="1122" y="1"/>
                  </a:cxn>
                  <a:cxn ang="0">
                    <a:pos x="1112" y="0"/>
                  </a:cxn>
                  <a:cxn ang="0">
                    <a:pos x="1104" y="0"/>
                  </a:cxn>
                  <a:cxn ang="0">
                    <a:pos x="1094" y="0"/>
                  </a:cxn>
                  <a:cxn ang="0">
                    <a:pos x="1084" y="1"/>
                  </a:cxn>
                  <a:cxn ang="0">
                    <a:pos x="1073" y="4"/>
                  </a:cxn>
                  <a:cxn ang="0">
                    <a:pos x="1064" y="7"/>
                  </a:cxn>
                  <a:cxn ang="0">
                    <a:pos x="1055" y="11"/>
                  </a:cxn>
                  <a:cxn ang="0">
                    <a:pos x="1046" y="15"/>
                  </a:cxn>
                  <a:cxn ang="0">
                    <a:pos x="1036" y="20"/>
                  </a:cxn>
                  <a:cxn ang="0">
                    <a:pos x="1028" y="26"/>
                  </a:cxn>
                  <a:cxn ang="0">
                    <a:pos x="1016" y="35"/>
                  </a:cxn>
                  <a:cxn ang="0">
                    <a:pos x="1005" y="45"/>
                  </a:cxn>
                  <a:cxn ang="0">
                    <a:pos x="995" y="57"/>
                  </a:cxn>
                  <a:cxn ang="0">
                    <a:pos x="987" y="69"/>
                  </a:cxn>
                  <a:cxn ang="0">
                    <a:pos x="979" y="82"/>
                  </a:cxn>
                  <a:cxn ang="0">
                    <a:pos x="973" y="97"/>
                  </a:cxn>
                  <a:cxn ang="0">
                    <a:pos x="970" y="112"/>
                  </a:cxn>
                  <a:cxn ang="0">
                    <a:pos x="966" y="128"/>
                  </a:cxn>
                  <a:cxn ang="0">
                    <a:pos x="0" y="147"/>
                  </a:cxn>
                  <a:cxn ang="0">
                    <a:pos x="965" y="162"/>
                  </a:cxn>
                  <a:cxn ang="0">
                    <a:pos x="970" y="188"/>
                  </a:cxn>
                  <a:cxn ang="0">
                    <a:pos x="979" y="211"/>
                  </a:cxn>
                  <a:cxn ang="0">
                    <a:pos x="991" y="233"/>
                  </a:cxn>
                  <a:cxn ang="0">
                    <a:pos x="1008" y="253"/>
                  </a:cxn>
                  <a:cxn ang="0">
                    <a:pos x="1026" y="268"/>
                  </a:cxn>
                  <a:cxn ang="0">
                    <a:pos x="1048" y="279"/>
                  </a:cxn>
                  <a:cxn ang="0">
                    <a:pos x="1072" y="287"/>
                  </a:cxn>
                  <a:cxn ang="0">
                    <a:pos x="1098" y="289"/>
                  </a:cxn>
                  <a:cxn ang="0">
                    <a:pos x="1125" y="286"/>
                  </a:cxn>
                  <a:cxn ang="0">
                    <a:pos x="1152" y="278"/>
                  </a:cxn>
                  <a:cxn ang="0">
                    <a:pos x="1175" y="265"/>
                  </a:cxn>
                  <a:cxn ang="0">
                    <a:pos x="1195" y="247"/>
                  </a:cxn>
                  <a:cxn ang="0">
                    <a:pos x="1213" y="226"/>
                  </a:cxn>
                  <a:cxn ang="0">
                    <a:pos x="1225" y="202"/>
                  </a:cxn>
                  <a:cxn ang="0">
                    <a:pos x="1235" y="174"/>
                  </a:cxn>
                  <a:cxn ang="0">
                    <a:pos x="1238" y="145"/>
                  </a:cxn>
                  <a:cxn ang="0">
                    <a:pos x="1237" y="126"/>
                  </a:cxn>
                  <a:cxn ang="0">
                    <a:pos x="1233" y="106"/>
                  </a:cxn>
                  <a:cxn ang="0">
                    <a:pos x="1228" y="88"/>
                  </a:cxn>
                  <a:cxn ang="0">
                    <a:pos x="1220" y="71"/>
                  </a:cxn>
                  <a:cxn ang="0">
                    <a:pos x="1210" y="56"/>
                  </a:cxn>
                  <a:cxn ang="0">
                    <a:pos x="1198" y="41"/>
                  </a:cxn>
                  <a:cxn ang="0">
                    <a:pos x="1184" y="29"/>
                  </a:cxn>
                  <a:cxn ang="0">
                    <a:pos x="1169" y="19"/>
                  </a:cxn>
                </a:cxnLst>
                <a:rect l="txL" t="txT" r="txR" b="txB"/>
                <a:pathLst>
                  <a:path w="1238" h="289">
                    <a:moveTo>
                      <a:pt x="1169" y="19"/>
                    </a:moveTo>
                    <a:lnTo>
                      <a:pt x="1162" y="14"/>
                    </a:lnTo>
                    <a:lnTo>
                      <a:pt x="1154" y="11"/>
                    </a:lnTo>
                    <a:lnTo>
                      <a:pt x="1146" y="8"/>
                    </a:lnTo>
                    <a:lnTo>
                      <a:pt x="1138" y="5"/>
                    </a:lnTo>
                    <a:lnTo>
                      <a:pt x="1130" y="3"/>
                    </a:lnTo>
                    <a:lnTo>
                      <a:pt x="1122" y="1"/>
                    </a:lnTo>
                    <a:lnTo>
                      <a:pt x="1112" y="0"/>
                    </a:lnTo>
                    <a:lnTo>
                      <a:pt x="1104" y="0"/>
                    </a:lnTo>
                    <a:lnTo>
                      <a:pt x="1094" y="0"/>
                    </a:lnTo>
                    <a:lnTo>
                      <a:pt x="1084" y="1"/>
                    </a:lnTo>
                    <a:lnTo>
                      <a:pt x="1073" y="4"/>
                    </a:lnTo>
                    <a:lnTo>
                      <a:pt x="1064" y="7"/>
                    </a:lnTo>
                    <a:lnTo>
                      <a:pt x="1055" y="11"/>
                    </a:lnTo>
                    <a:lnTo>
                      <a:pt x="1046" y="15"/>
                    </a:lnTo>
                    <a:lnTo>
                      <a:pt x="1036" y="20"/>
                    </a:lnTo>
                    <a:lnTo>
                      <a:pt x="1028" y="26"/>
                    </a:lnTo>
                    <a:lnTo>
                      <a:pt x="1016" y="35"/>
                    </a:lnTo>
                    <a:lnTo>
                      <a:pt x="1005" y="45"/>
                    </a:lnTo>
                    <a:lnTo>
                      <a:pt x="995" y="57"/>
                    </a:lnTo>
                    <a:lnTo>
                      <a:pt x="987" y="69"/>
                    </a:lnTo>
                    <a:lnTo>
                      <a:pt x="979" y="82"/>
                    </a:lnTo>
                    <a:lnTo>
                      <a:pt x="973" y="97"/>
                    </a:lnTo>
                    <a:lnTo>
                      <a:pt x="970" y="112"/>
                    </a:lnTo>
                    <a:lnTo>
                      <a:pt x="966" y="128"/>
                    </a:lnTo>
                    <a:lnTo>
                      <a:pt x="0" y="147"/>
                    </a:lnTo>
                    <a:lnTo>
                      <a:pt x="965" y="162"/>
                    </a:lnTo>
                    <a:lnTo>
                      <a:pt x="970" y="188"/>
                    </a:lnTo>
                    <a:lnTo>
                      <a:pt x="979" y="211"/>
                    </a:lnTo>
                    <a:lnTo>
                      <a:pt x="991" y="233"/>
                    </a:lnTo>
                    <a:lnTo>
                      <a:pt x="1008" y="253"/>
                    </a:lnTo>
                    <a:lnTo>
                      <a:pt x="1026" y="268"/>
                    </a:lnTo>
                    <a:lnTo>
                      <a:pt x="1048" y="279"/>
                    </a:lnTo>
                    <a:lnTo>
                      <a:pt x="1072" y="287"/>
                    </a:lnTo>
                    <a:lnTo>
                      <a:pt x="1098" y="289"/>
                    </a:lnTo>
                    <a:lnTo>
                      <a:pt x="1125" y="286"/>
                    </a:lnTo>
                    <a:lnTo>
                      <a:pt x="1152" y="278"/>
                    </a:lnTo>
                    <a:lnTo>
                      <a:pt x="1175" y="265"/>
                    </a:lnTo>
                    <a:lnTo>
                      <a:pt x="1195" y="247"/>
                    </a:lnTo>
                    <a:lnTo>
                      <a:pt x="1213" y="226"/>
                    </a:lnTo>
                    <a:lnTo>
                      <a:pt x="1225" y="202"/>
                    </a:lnTo>
                    <a:lnTo>
                      <a:pt x="1235" y="174"/>
                    </a:lnTo>
                    <a:lnTo>
                      <a:pt x="1238" y="145"/>
                    </a:lnTo>
                    <a:lnTo>
                      <a:pt x="1237" y="126"/>
                    </a:lnTo>
                    <a:lnTo>
                      <a:pt x="1233" y="106"/>
                    </a:lnTo>
                    <a:lnTo>
                      <a:pt x="1228" y="88"/>
                    </a:lnTo>
                    <a:lnTo>
                      <a:pt x="1220" y="71"/>
                    </a:lnTo>
                    <a:lnTo>
                      <a:pt x="1210" y="56"/>
                    </a:lnTo>
                    <a:lnTo>
                      <a:pt x="1198" y="41"/>
                    </a:lnTo>
                    <a:lnTo>
                      <a:pt x="1184" y="29"/>
                    </a:lnTo>
                    <a:lnTo>
                      <a:pt x="1169" y="19"/>
                    </a:lnTo>
                    <a:close/>
                  </a:path>
                </a:pathLst>
              </a:custGeom>
              <a:solidFill>
                <a:srgbClr val="000000"/>
              </a:solidFill>
              <a:ln w="9525">
                <a:noFill/>
              </a:ln>
            </p:spPr>
            <p:txBody>
              <a:bodyPr/>
              <a:p>
                <a:endParaRPr lang="zh-CN" altLang="en-US" dirty="0">
                  <a:latin typeface="Times New Roman" panose="02020603050405020304" pitchFamily="18" charset="0"/>
                </a:endParaRPr>
              </a:p>
            </p:txBody>
          </p:sp>
          <p:sp>
            <p:nvSpPr>
              <p:cNvPr id="24616" name="Rectangle 79"/>
              <p:cNvSpPr/>
              <p:nvPr/>
            </p:nvSpPr>
            <p:spPr>
              <a:xfrm>
                <a:off x="907" y="2310"/>
                <a:ext cx="465" cy="4"/>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24617" name="Rectangle 80"/>
              <p:cNvSpPr/>
              <p:nvPr/>
            </p:nvSpPr>
            <p:spPr>
              <a:xfrm>
                <a:off x="949" y="2458"/>
                <a:ext cx="40" cy="12"/>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24618" name="Freeform 81"/>
              <p:cNvSpPr/>
              <p:nvPr/>
            </p:nvSpPr>
            <p:spPr>
              <a:xfrm>
                <a:off x="913" y="2503"/>
                <a:ext cx="670" cy="16"/>
              </a:xfrm>
              <a:custGeom>
                <a:avLst/>
                <a:gdLst>
                  <a:gd name="txL" fmla="*/ 0 w 1339"/>
                  <a:gd name="txT" fmla="*/ 0 h 32"/>
                  <a:gd name="txR" fmla="*/ 1339 w 1339"/>
                  <a:gd name="txB" fmla="*/ 32 h 32"/>
                </a:gdLst>
                <a:ahLst/>
                <a:cxnLst>
                  <a:cxn ang="0">
                    <a:pos x="0" y="32"/>
                  </a:cxn>
                  <a:cxn ang="0">
                    <a:pos x="0" y="0"/>
                  </a:cxn>
                  <a:cxn ang="0">
                    <a:pos x="1339" y="12"/>
                  </a:cxn>
                  <a:cxn ang="0">
                    <a:pos x="0" y="32"/>
                  </a:cxn>
                </a:cxnLst>
                <a:rect l="txL" t="txT" r="txR" b="txB"/>
                <a:pathLst>
                  <a:path w="1339" h="32">
                    <a:moveTo>
                      <a:pt x="0" y="32"/>
                    </a:moveTo>
                    <a:lnTo>
                      <a:pt x="0" y="0"/>
                    </a:lnTo>
                    <a:lnTo>
                      <a:pt x="1339" y="12"/>
                    </a:lnTo>
                    <a:lnTo>
                      <a:pt x="0" y="32"/>
                    </a:lnTo>
                    <a:close/>
                  </a:path>
                </a:pathLst>
              </a:custGeom>
              <a:solidFill>
                <a:srgbClr val="C9B251"/>
              </a:solidFill>
              <a:ln w="9525">
                <a:noFill/>
              </a:ln>
            </p:spPr>
            <p:txBody>
              <a:bodyPr/>
              <a:p>
                <a:endParaRPr lang="zh-CN" altLang="en-US" dirty="0">
                  <a:latin typeface="Times New Roman" panose="02020603050405020304" pitchFamily="18" charset="0"/>
                </a:endParaRPr>
              </a:p>
            </p:txBody>
          </p:sp>
          <p:sp>
            <p:nvSpPr>
              <p:cNvPr id="24619" name="Freeform 82"/>
              <p:cNvSpPr/>
              <p:nvPr/>
            </p:nvSpPr>
            <p:spPr>
              <a:xfrm>
                <a:off x="1256" y="2575"/>
                <a:ext cx="492" cy="16"/>
              </a:xfrm>
              <a:custGeom>
                <a:avLst/>
                <a:gdLst>
                  <a:gd name="txL" fmla="*/ 0 w 984"/>
                  <a:gd name="txT" fmla="*/ 0 h 31"/>
                  <a:gd name="txR" fmla="*/ 984 w 984"/>
                  <a:gd name="txB" fmla="*/ 31 h 31"/>
                </a:gdLst>
                <a:ahLst/>
                <a:cxnLst>
                  <a:cxn ang="0">
                    <a:pos x="971" y="31"/>
                  </a:cxn>
                  <a:cxn ang="0">
                    <a:pos x="984" y="0"/>
                  </a:cxn>
                  <a:cxn ang="0">
                    <a:pos x="0" y="5"/>
                  </a:cxn>
                  <a:cxn ang="0">
                    <a:pos x="971" y="31"/>
                  </a:cxn>
                </a:cxnLst>
                <a:rect l="txL" t="txT" r="txR" b="txB"/>
                <a:pathLst>
                  <a:path w="984" h="31">
                    <a:moveTo>
                      <a:pt x="971" y="31"/>
                    </a:moveTo>
                    <a:lnTo>
                      <a:pt x="984" y="0"/>
                    </a:lnTo>
                    <a:lnTo>
                      <a:pt x="0" y="5"/>
                    </a:lnTo>
                    <a:lnTo>
                      <a:pt x="971" y="31"/>
                    </a:lnTo>
                    <a:close/>
                  </a:path>
                </a:pathLst>
              </a:custGeom>
              <a:solidFill>
                <a:srgbClr val="000000"/>
              </a:solidFill>
              <a:ln w="9525">
                <a:noFill/>
              </a:ln>
            </p:spPr>
            <p:txBody>
              <a:bodyPr/>
              <a:p>
                <a:endParaRPr lang="zh-CN" altLang="en-US" dirty="0">
                  <a:latin typeface="Times New Roman" panose="02020603050405020304" pitchFamily="18" charset="0"/>
                </a:endParaRPr>
              </a:p>
            </p:txBody>
          </p:sp>
          <p:sp>
            <p:nvSpPr>
              <p:cNvPr id="24620" name="Freeform 83"/>
              <p:cNvSpPr/>
              <p:nvPr/>
            </p:nvSpPr>
            <p:spPr>
              <a:xfrm>
                <a:off x="911" y="2493"/>
                <a:ext cx="685" cy="15"/>
              </a:xfrm>
              <a:custGeom>
                <a:avLst/>
                <a:gdLst>
                  <a:gd name="txL" fmla="*/ 0 w 1370"/>
                  <a:gd name="txT" fmla="*/ 0 h 31"/>
                  <a:gd name="txR" fmla="*/ 1370 w 1370"/>
                  <a:gd name="txB" fmla="*/ 31 h 31"/>
                </a:gdLst>
                <a:ahLst/>
                <a:cxnLst>
                  <a:cxn ang="0">
                    <a:pos x="0" y="31"/>
                  </a:cxn>
                  <a:cxn ang="0">
                    <a:pos x="0" y="0"/>
                  </a:cxn>
                  <a:cxn ang="0">
                    <a:pos x="1370" y="13"/>
                  </a:cxn>
                  <a:cxn ang="0">
                    <a:pos x="0" y="31"/>
                  </a:cxn>
                </a:cxnLst>
                <a:rect l="txL" t="txT" r="txR" b="txB"/>
                <a:pathLst>
                  <a:path w="1370" h="31">
                    <a:moveTo>
                      <a:pt x="0" y="31"/>
                    </a:moveTo>
                    <a:lnTo>
                      <a:pt x="0" y="0"/>
                    </a:lnTo>
                    <a:lnTo>
                      <a:pt x="1370" y="13"/>
                    </a:lnTo>
                    <a:lnTo>
                      <a:pt x="0" y="31"/>
                    </a:lnTo>
                    <a:close/>
                  </a:path>
                </a:pathLst>
              </a:custGeom>
              <a:solidFill>
                <a:srgbClr val="000000"/>
              </a:solidFill>
              <a:ln w="9525">
                <a:noFill/>
              </a:ln>
            </p:spPr>
            <p:txBody>
              <a:bodyPr/>
              <a:p>
                <a:endParaRPr lang="zh-CN" altLang="en-US" dirty="0">
                  <a:latin typeface="Times New Roman" panose="02020603050405020304" pitchFamily="18" charset="0"/>
                </a:endParaRPr>
              </a:p>
            </p:txBody>
          </p:sp>
          <p:sp>
            <p:nvSpPr>
              <p:cNvPr id="24621" name="Rectangle 84"/>
              <p:cNvSpPr/>
              <p:nvPr/>
            </p:nvSpPr>
            <p:spPr>
              <a:xfrm>
                <a:off x="1682" y="2334"/>
                <a:ext cx="41" cy="229"/>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24622" name="Rectangle 85"/>
              <p:cNvSpPr/>
              <p:nvPr/>
            </p:nvSpPr>
            <p:spPr>
              <a:xfrm>
                <a:off x="1628" y="2334"/>
                <a:ext cx="42" cy="229"/>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24623" name="Freeform 86"/>
              <p:cNvSpPr/>
              <p:nvPr/>
            </p:nvSpPr>
            <p:spPr>
              <a:xfrm>
                <a:off x="984" y="2265"/>
                <a:ext cx="980" cy="378"/>
              </a:xfrm>
              <a:custGeom>
                <a:avLst/>
                <a:gdLst>
                  <a:gd name="txL" fmla="*/ 0 w 1959"/>
                  <a:gd name="txT" fmla="*/ 0 h 756"/>
                  <a:gd name="txR" fmla="*/ 1959 w 1959"/>
                  <a:gd name="txB" fmla="*/ 756 h 756"/>
                </a:gdLst>
                <a:ahLst/>
                <a:cxnLst>
                  <a:cxn ang="0">
                    <a:pos x="1928" y="402"/>
                  </a:cxn>
                  <a:cxn ang="0">
                    <a:pos x="1924" y="378"/>
                  </a:cxn>
                  <a:cxn ang="0">
                    <a:pos x="1911" y="357"/>
                  </a:cxn>
                  <a:cxn ang="0">
                    <a:pos x="1892" y="343"/>
                  </a:cxn>
                  <a:cxn ang="0">
                    <a:pos x="1868" y="338"/>
                  </a:cxn>
                  <a:cxn ang="0">
                    <a:pos x="1598" y="75"/>
                  </a:cxn>
                  <a:cxn ang="0">
                    <a:pos x="1594" y="48"/>
                  </a:cxn>
                  <a:cxn ang="0">
                    <a:pos x="1582" y="24"/>
                  </a:cxn>
                  <a:cxn ang="0">
                    <a:pos x="1562" y="7"/>
                  </a:cxn>
                  <a:cxn ang="0">
                    <a:pos x="1539" y="0"/>
                  </a:cxn>
                  <a:cxn ang="0">
                    <a:pos x="1520" y="56"/>
                  </a:cxn>
                  <a:cxn ang="0">
                    <a:pos x="1542" y="64"/>
                  </a:cxn>
                  <a:cxn ang="0">
                    <a:pos x="1560" y="83"/>
                  </a:cxn>
                  <a:cxn ang="0">
                    <a:pos x="1571" y="107"/>
                  </a:cxn>
                  <a:cxn ang="0">
                    <a:pos x="1573" y="132"/>
                  </a:cxn>
                  <a:cxn ang="0">
                    <a:pos x="1537" y="143"/>
                  </a:cxn>
                  <a:cxn ang="0">
                    <a:pos x="1558" y="343"/>
                  </a:cxn>
                  <a:cxn ang="0">
                    <a:pos x="1818" y="398"/>
                  </a:cxn>
                  <a:cxn ang="0">
                    <a:pos x="1840" y="404"/>
                  </a:cxn>
                  <a:cxn ang="0">
                    <a:pos x="1858" y="418"/>
                  </a:cxn>
                  <a:cxn ang="0">
                    <a:pos x="1868" y="438"/>
                  </a:cxn>
                  <a:cxn ang="0">
                    <a:pos x="1872" y="462"/>
                  </a:cxn>
                  <a:cxn ang="0">
                    <a:pos x="1879" y="491"/>
                  </a:cxn>
                  <a:cxn ang="0">
                    <a:pos x="1892" y="518"/>
                  </a:cxn>
                  <a:cxn ang="0">
                    <a:pos x="1890" y="557"/>
                  </a:cxn>
                  <a:cxn ang="0">
                    <a:pos x="1874" y="585"/>
                  </a:cxn>
                  <a:cxn ang="0">
                    <a:pos x="1862" y="678"/>
                  </a:cxn>
                  <a:cxn ang="0">
                    <a:pos x="1830" y="722"/>
                  </a:cxn>
                  <a:cxn ang="0">
                    <a:pos x="1852" y="723"/>
                  </a:cxn>
                  <a:cxn ang="0">
                    <a:pos x="1865" y="726"/>
                  </a:cxn>
                  <a:cxn ang="0">
                    <a:pos x="1872" y="728"/>
                  </a:cxn>
                  <a:cxn ang="0">
                    <a:pos x="1877" y="728"/>
                  </a:cxn>
                  <a:cxn ang="0">
                    <a:pos x="1879" y="750"/>
                  </a:cxn>
                  <a:cxn ang="0">
                    <a:pos x="1896" y="753"/>
                  </a:cxn>
                  <a:cxn ang="0">
                    <a:pos x="1920" y="756"/>
                  </a:cxn>
                  <a:cxn ang="0">
                    <a:pos x="1941" y="753"/>
                  </a:cxn>
                  <a:cxn ang="0">
                    <a:pos x="1956" y="724"/>
                  </a:cxn>
                  <a:cxn ang="0">
                    <a:pos x="1958" y="648"/>
                  </a:cxn>
                  <a:cxn ang="0">
                    <a:pos x="1946" y="615"/>
                  </a:cxn>
                  <a:cxn ang="0">
                    <a:pos x="1926" y="607"/>
                  </a:cxn>
                </a:cxnLst>
                <a:rect l="txL" t="txT" r="txR" b="txB"/>
                <a:pathLst>
                  <a:path w="1959" h="756">
                    <a:moveTo>
                      <a:pt x="1923" y="606"/>
                    </a:moveTo>
                    <a:lnTo>
                      <a:pt x="1928" y="402"/>
                    </a:lnTo>
                    <a:lnTo>
                      <a:pt x="1927" y="389"/>
                    </a:lnTo>
                    <a:lnTo>
                      <a:pt x="1924" y="378"/>
                    </a:lnTo>
                    <a:lnTo>
                      <a:pt x="1918" y="366"/>
                    </a:lnTo>
                    <a:lnTo>
                      <a:pt x="1911" y="357"/>
                    </a:lnTo>
                    <a:lnTo>
                      <a:pt x="1902" y="349"/>
                    </a:lnTo>
                    <a:lnTo>
                      <a:pt x="1892" y="343"/>
                    </a:lnTo>
                    <a:lnTo>
                      <a:pt x="1881" y="340"/>
                    </a:lnTo>
                    <a:lnTo>
                      <a:pt x="1868" y="338"/>
                    </a:lnTo>
                    <a:lnTo>
                      <a:pt x="1592" y="338"/>
                    </a:lnTo>
                    <a:lnTo>
                      <a:pt x="1598" y="75"/>
                    </a:lnTo>
                    <a:lnTo>
                      <a:pt x="1596" y="62"/>
                    </a:lnTo>
                    <a:lnTo>
                      <a:pt x="1594" y="48"/>
                    </a:lnTo>
                    <a:lnTo>
                      <a:pt x="1588" y="35"/>
                    </a:lnTo>
                    <a:lnTo>
                      <a:pt x="1582" y="24"/>
                    </a:lnTo>
                    <a:lnTo>
                      <a:pt x="1572" y="15"/>
                    </a:lnTo>
                    <a:lnTo>
                      <a:pt x="1562" y="7"/>
                    </a:lnTo>
                    <a:lnTo>
                      <a:pt x="1552" y="2"/>
                    </a:lnTo>
                    <a:lnTo>
                      <a:pt x="1539" y="0"/>
                    </a:lnTo>
                    <a:lnTo>
                      <a:pt x="0" y="14"/>
                    </a:lnTo>
                    <a:lnTo>
                      <a:pt x="1520" y="56"/>
                    </a:lnTo>
                    <a:lnTo>
                      <a:pt x="1532" y="58"/>
                    </a:lnTo>
                    <a:lnTo>
                      <a:pt x="1542" y="64"/>
                    </a:lnTo>
                    <a:lnTo>
                      <a:pt x="1552" y="72"/>
                    </a:lnTo>
                    <a:lnTo>
                      <a:pt x="1560" y="83"/>
                    </a:lnTo>
                    <a:lnTo>
                      <a:pt x="1567" y="94"/>
                    </a:lnTo>
                    <a:lnTo>
                      <a:pt x="1571" y="107"/>
                    </a:lnTo>
                    <a:lnTo>
                      <a:pt x="1573" y="120"/>
                    </a:lnTo>
                    <a:lnTo>
                      <a:pt x="1573" y="132"/>
                    </a:lnTo>
                    <a:lnTo>
                      <a:pt x="1572" y="143"/>
                    </a:lnTo>
                    <a:lnTo>
                      <a:pt x="1537" y="143"/>
                    </a:lnTo>
                    <a:lnTo>
                      <a:pt x="1537" y="343"/>
                    </a:lnTo>
                    <a:lnTo>
                      <a:pt x="1558" y="343"/>
                    </a:lnTo>
                    <a:lnTo>
                      <a:pt x="1555" y="383"/>
                    </a:lnTo>
                    <a:lnTo>
                      <a:pt x="1818" y="398"/>
                    </a:lnTo>
                    <a:lnTo>
                      <a:pt x="1829" y="401"/>
                    </a:lnTo>
                    <a:lnTo>
                      <a:pt x="1840" y="404"/>
                    </a:lnTo>
                    <a:lnTo>
                      <a:pt x="1850" y="411"/>
                    </a:lnTo>
                    <a:lnTo>
                      <a:pt x="1858" y="418"/>
                    </a:lnTo>
                    <a:lnTo>
                      <a:pt x="1864" y="427"/>
                    </a:lnTo>
                    <a:lnTo>
                      <a:pt x="1868" y="438"/>
                    </a:lnTo>
                    <a:lnTo>
                      <a:pt x="1872" y="449"/>
                    </a:lnTo>
                    <a:lnTo>
                      <a:pt x="1872" y="462"/>
                    </a:lnTo>
                    <a:lnTo>
                      <a:pt x="1870" y="484"/>
                    </a:lnTo>
                    <a:lnTo>
                      <a:pt x="1879" y="491"/>
                    </a:lnTo>
                    <a:lnTo>
                      <a:pt x="1887" y="502"/>
                    </a:lnTo>
                    <a:lnTo>
                      <a:pt x="1892" y="518"/>
                    </a:lnTo>
                    <a:lnTo>
                      <a:pt x="1893" y="537"/>
                    </a:lnTo>
                    <a:lnTo>
                      <a:pt x="1890" y="557"/>
                    </a:lnTo>
                    <a:lnTo>
                      <a:pt x="1883" y="574"/>
                    </a:lnTo>
                    <a:lnTo>
                      <a:pt x="1874" y="585"/>
                    </a:lnTo>
                    <a:lnTo>
                      <a:pt x="1864" y="591"/>
                    </a:lnTo>
                    <a:lnTo>
                      <a:pt x="1862" y="678"/>
                    </a:lnTo>
                    <a:lnTo>
                      <a:pt x="1832" y="678"/>
                    </a:lnTo>
                    <a:lnTo>
                      <a:pt x="1830" y="722"/>
                    </a:lnTo>
                    <a:lnTo>
                      <a:pt x="1842" y="722"/>
                    </a:lnTo>
                    <a:lnTo>
                      <a:pt x="1852" y="723"/>
                    </a:lnTo>
                    <a:lnTo>
                      <a:pt x="1859" y="724"/>
                    </a:lnTo>
                    <a:lnTo>
                      <a:pt x="1865" y="726"/>
                    </a:lnTo>
                    <a:lnTo>
                      <a:pt x="1868" y="727"/>
                    </a:lnTo>
                    <a:lnTo>
                      <a:pt x="1872" y="728"/>
                    </a:lnTo>
                    <a:lnTo>
                      <a:pt x="1874" y="728"/>
                    </a:lnTo>
                    <a:lnTo>
                      <a:pt x="1877" y="728"/>
                    </a:lnTo>
                    <a:lnTo>
                      <a:pt x="1877" y="749"/>
                    </a:lnTo>
                    <a:lnTo>
                      <a:pt x="1879" y="750"/>
                    </a:lnTo>
                    <a:lnTo>
                      <a:pt x="1886" y="751"/>
                    </a:lnTo>
                    <a:lnTo>
                      <a:pt x="1896" y="753"/>
                    </a:lnTo>
                    <a:lnTo>
                      <a:pt x="1908" y="754"/>
                    </a:lnTo>
                    <a:lnTo>
                      <a:pt x="1920" y="756"/>
                    </a:lnTo>
                    <a:lnTo>
                      <a:pt x="1932" y="756"/>
                    </a:lnTo>
                    <a:lnTo>
                      <a:pt x="1941" y="753"/>
                    </a:lnTo>
                    <a:lnTo>
                      <a:pt x="1948" y="749"/>
                    </a:lnTo>
                    <a:lnTo>
                      <a:pt x="1956" y="724"/>
                    </a:lnTo>
                    <a:lnTo>
                      <a:pt x="1959" y="686"/>
                    </a:lnTo>
                    <a:lnTo>
                      <a:pt x="1958" y="648"/>
                    </a:lnTo>
                    <a:lnTo>
                      <a:pt x="1954" y="624"/>
                    </a:lnTo>
                    <a:lnTo>
                      <a:pt x="1946" y="615"/>
                    </a:lnTo>
                    <a:lnTo>
                      <a:pt x="1935" y="609"/>
                    </a:lnTo>
                    <a:lnTo>
                      <a:pt x="1926" y="607"/>
                    </a:lnTo>
                    <a:lnTo>
                      <a:pt x="1923" y="606"/>
                    </a:lnTo>
                    <a:close/>
                  </a:path>
                </a:pathLst>
              </a:custGeom>
              <a:solidFill>
                <a:srgbClr val="000000"/>
              </a:solidFill>
              <a:ln w="9525">
                <a:noFill/>
              </a:ln>
            </p:spPr>
            <p:txBody>
              <a:bodyPr/>
              <a:p>
                <a:endParaRPr lang="zh-CN" altLang="en-US" dirty="0">
                  <a:latin typeface="Times New Roman" panose="02020603050405020304" pitchFamily="18" charset="0"/>
                </a:endParaRPr>
              </a:p>
            </p:txBody>
          </p:sp>
          <p:sp>
            <p:nvSpPr>
              <p:cNvPr id="24624" name="Freeform 87"/>
              <p:cNvSpPr/>
              <p:nvPr/>
            </p:nvSpPr>
            <p:spPr>
              <a:xfrm>
                <a:off x="853" y="2272"/>
                <a:ext cx="385" cy="427"/>
              </a:xfrm>
              <a:custGeom>
                <a:avLst/>
                <a:gdLst>
                  <a:gd name="txL" fmla="*/ 0 w 771"/>
                  <a:gd name="txT" fmla="*/ 0 h 854"/>
                  <a:gd name="txR" fmla="*/ 771 w 771"/>
                  <a:gd name="txB" fmla="*/ 854 h 854"/>
                </a:gdLst>
                <a:ahLst/>
                <a:cxnLst>
                  <a:cxn ang="0">
                    <a:pos x="765" y="659"/>
                  </a:cxn>
                  <a:cxn ang="0">
                    <a:pos x="736" y="595"/>
                  </a:cxn>
                  <a:cxn ang="0">
                    <a:pos x="690" y="552"/>
                  </a:cxn>
                  <a:cxn ang="0">
                    <a:pos x="633" y="530"/>
                  </a:cxn>
                  <a:cxn ang="0">
                    <a:pos x="576" y="530"/>
                  </a:cxn>
                  <a:cxn ang="0">
                    <a:pos x="524" y="549"/>
                  </a:cxn>
                  <a:cxn ang="0">
                    <a:pos x="483" y="582"/>
                  </a:cxn>
                  <a:cxn ang="0">
                    <a:pos x="451" y="627"/>
                  </a:cxn>
                  <a:cxn ang="0">
                    <a:pos x="134" y="656"/>
                  </a:cxn>
                  <a:cxn ang="0">
                    <a:pos x="113" y="649"/>
                  </a:cxn>
                  <a:cxn ang="0">
                    <a:pos x="94" y="635"/>
                  </a:cxn>
                  <a:cxn ang="0">
                    <a:pos x="84" y="616"/>
                  </a:cxn>
                  <a:cxn ang="0">
                    <a:pos x="80" y="591"/>
                  </a:cxn>
                  <a:cxn ang="0">
                    <a:pos x="101" y="346"/>
                  </a:cxn>
                  <a:cxn ang="0">
                    <a:pos x="105" y="346"/>
                  </a:cxn>
                  <a:cxn ang="0">
                    <a:pos x="116" y="344"/>
                  </a:cxn>
                  <a:cxn ang="0">
                    <a:pos x="129" y="332"/>
                  </a:cxn>
                  <a:cxn ang="0">
                    <a:pos x="131" y="166"/>
                  </a:cxn>
                  <a:cxn ang="0">
                    <a:pos x="126" y="152"/>
                  </a:cxn>
                  <a:cxn ang="0">
                    <a:pos x="114" y="143"/>
                  </a:cxn>
                  <a:cxn ang="0">
                    <a:pos x="123" y="20"/>
                  </a:cxn>
                  <a:cxn ang="0">
                    <a:pos x="128" y="6"/>
                  </a:cxn>
                  <a:cxn ang="0">
                    <a:pos x="124" y="0"/>
                  </a:cxn>
                  <a:cxn ang="0">
                    <a:pos x="100" y="5"/>
                  </a:cxn>
                  <a:cxn ang="0">
                    <a:pos x="80" y="19"/>
                  </a:cxn>
                  <a:cxn ang="0">
                    <a:pos x="66" y="38"/>
                  </a:cxn>
                  <a:cxn ang="0">
                    <a:pos x="62" y="63"/>
                  </a:cxn>
                  <a:cxn ang="0">
                    <a:pos x="46" y="366"/>
                  </a:cxn>
                  <a:cxn ang="0">
                    <a:pos x="33" y="392"/>
                  </a:cxn>
                  <a:cxn ang="0">
                    <a:pos x="32" y="429"/>
                  </a:cxn>
                  <a:cxn ang="0">
                    <a:pos x="43" y="457"/>
                  </a:cxn>
                  <a:cxn ang="0">
                    <a:pos x="49" y="575"/>
                  </a:cxn>
                  <a:cxn ang="0">
                    <a:pos x="0" y="732"/>
                  </a:cxn>
                  <a:cxn ang="0">
                    <a:pos x="100" y="709"/>
                  </a:cxn>
                  <a:cxn ang="0">
                    <a:pos x="471" y="696"/>
                  </a:cxn>
                  <a:cxn ang="0">
                    <a:pos x="471" y="703"/>
                  </a:cxn>
                  <a:cxn ang="0">
                    <a:pos x="471" y="710"/>
                  </a:cxn>
                  <a:cxn ang="0">
                    <a:pos x="480" y="767"/>
                  </a:cxn>
                  <a:cxn ang="0">
                    <a:pos x="509" y="812"/>
                  </a:cxn>
                  <a:cxn ang="0">
                    <a:pos x="552" y="843"/>
                  </a:cxn>
                  <a:cxn ang="0">
                    <a:pos x="605" y="854"/>
                  </a:cxn>
                  <a:cxn ang="0">
                    <a:pos x="658" y="844"/>
                  </a:cxn>
                  <a:cxn ang="0">
                    <a:pos x="701" y="814"/>
                  </a:cxn>
                  <a:cxn ang="0">
                    <a:pos x="731" y="770"/>
                  </a:cxn>
                  <a:cxn ang="0">
                    <a:pos x="743" y="715"/>
                  </a:cxn>
                  <a:cxn ang="0">
                    <a:pos x="743" y="708"/>
                  </a:cxn>
                  <a:cxn ang="0">
                    <a:pos x="743" y="701"/>
                  </a:cxn>
                </a:cxnLst>
                <a:rect l="txL" t="txT" r="txR" b="txB"/>
                <a:pathLst>
                  <a:path w="771" h="854">
                    <a:moveTo>
                      <a:pt x="771" y="700"/>
                    </a:moveTo>
                    <a:lnTo>
                      <a:pt x="765" y="659"/>
                    </a:lnTo>
                    <a:lnTo>
                      <a:pt x="753" y="625"/>
                    </a:lnTo>
                    <a:lnTo>
                      <a:pt x="736" y="595"/>
                    </a:lnTo>
                    <a:lnTo>
                      <a:pt x="715" y="571"/>
                    </a:lnTo>
                    <a:lnTo>
                      <a:pt x="690" y="552"/>
                    </a:lnTo>
                    <a:lnTo>
                      <a:pt x="662" y="538"/>
                    </a:lnTo>
                    <a:lnTo>
                      <a:pt x="633" y="530"/>
                    </a:lnTo>
                    <a:lnTo>
                      <a:pt x="604" y="528"/>
                    </a:lnTo>
                    <a:lnTo>
                      <a:pt x="576" y="530"/>
                    </a:lnTo>
                    <a:lnTo>
                      <a:pt x="549" y="537"/>
                    </a:lnTo>
                    <a:lnTo>
                      <a:pt x="524" y="549"/>
                    </a:lnTo>
                    <a:lnTo>
                      <a:pt x="502" y="564"/>
                    </a:lnTo>
                    <a:lnTo>
                      <a:pt x="483" y="582"/>
                    </a:lnTo>
                    <a:lnTo>
                      <a:pt x="465" y="603"/>
                    </a:lnTo>
                    <a:lnTo>
                      <a:pt x="451" y="627"/>
                    </a:lnTo>
                    <a:lnTo>
                      <a:pt x="441" y="653"/>
                    </a:lnTo>
                    <a:lnTo>
                      <a:pt x="134" y="656"/>
                    </a:lnTo>
                    <a:lnTo>
                      <a:pt x="123" y="654"/>
                    </a:lnTo>
                    <a:lnTo>
                      <a:pt x="113" y="649"/>
                    </a:lnTo>
                    <a:lnTo>
                      <a:pt x="102" y="643"/>
                    </a:lnTo>
                    <a:lnTo>
                      <a:pt x="94" y="635"/>
                    </a:lnTo>
                    <a:lnTo>
                      <a:pt x="88" y="626"/>
                    </a:lnTo>
                    <a:lnTo>
                      <a:pt x="84" y="616"/>
                    </a:lnTo>
                    <a:lnTo>
                      <a:pt x="80" y="604"/>
                    </a:lnTo>
                    <a:lnTo>
                      <a:pt x="80" y="591"/>
                    </a:lnTo>
                    <a:lnTo>
                      <a:pt x="99" y="345"/>
                    </a:lnTo>
                    <a:lnTo>
                      <a:pt x="101" y="346"/>
                    </a:lnTo>
                    <a:lnTo>
                      <a:pt x="103" y="346"/>
                    </a:lnTo>
                    <a:lnTo>
                      <a:pt x="105" y="346"/>
                    </a:lnTo>
                    <a:lnTo>
                      <a:pt x="107" y="346"/>
                    </a:lnTo>
                    <a:lnTo>
                      <a:pt x="116" y="344"/>
                    </a:lnTo>
                    <a:lnTo>
                      <a:pt x="124" y="339"/>
                    </a:lnTo>
                    <a:lnTo>
                      <a:pt x="129" y="332"/>
                    </a:lnTo>
                    <a:lnTo>
                      <a:pt x="131" y="323"/>
                    </a:lnTo>
                    <a:lnTo>
                      <a:pt x="131" y="166"/>
                    </a:lnTo>
                    <a:lnTo>
                      <a:pt x="130" y="158"/>
                    </a:lnTo>
                    <a:lnTo>
                      <a:pt x="126" y="152"/>
                    </a:lnTo>
                    <a:lnTo>
                      <a:pt x="121" y="147"/>
                    </a:lnTo>
                    <a:lnTo>
                      <a:pt x="114" y="143"/>
                    </a:lnTo>
                    <a:lnTo>
                      <a:pt x="122" y="28"/>
                    </a:lnTo>
                    <a:lnTo>
                      <a:pt x="123" y="20"/>
                    </a:lnTo>
                    <a:lnTo>
                      <a:pt x="125" y="13"/>
                    </a:lnTo>
                    <a:lnTo>
                      <a:pt x="128" y="6"/>
                    </a:lnTo>
                    <a:lnTo>
                      <a:pt x="131" y="0"/>
                    </a:lnTo>
                    <a:lnTo>
                      <a:pt x="124" y="0"/>
                    </a:lnTo>
                    <a:lnTo>
                      <a:pt x="111" y="2"/>
                    </a:lnTo>
                    <a:lnTo>
                      <a:pt x="100" y="5"/>
                    </a:lnTo>
                    <a:lnTo>
                      <a:pt x="90" y="11"/>
                    </a:lnTo>
                    <a:lnTo>
                      <a:pt x="80" y="19"/>
                    </a:lnTo>
                    <a:lnTo>
                      <a:pt x="72" y="28"/>
                    </a:lnTo>
                    <a:lnTo>
                      <a:pt x="66" y="38"/>
                    </a:lnTo>
                    <a:lnTo>
                      <a:pt x="63" y="50"/>
                    </a:lnTo>
                    <a:lnTo>
                      <a:pt x="62" y="63"/>
                    </a:lnTo>
                    <a:lnTo>
                      <a:pt x="55" y="359"/>
                    </a:lnTo>
                    <a:lnTo>
                      <a:pt x="46" y="366"/>
                    </a:lnTo>
                    <a:lnTo>
                      <a:pt x="39" y="377"/>
                    </a:lnTo>
                    <a:lnTo>
                      <a:pt x="33" y="392"/>
                    </a:lnTo>
                    <a:lnTo>
                      <a:pt x="31" y="411"/>
                    </a:lnTo>
                    <a:lnTo>
                      <a:pt x="32" y="429"/>
                    </a:lnTo>
                    <a:lnTo>
                      <a:pt x="37" y="444"/>
                    </a:lnTo>
                    <a:lnTo>
                      <a:pt x="43" y="457"/>
                    </a:lnTo>
                    <a:lnTo>
                      <a:pt x="53" y="464"/>
                    </a:lnTo>
                    <a:lnTo>
                      <a:pt x="49" y="575"/>
                    </a:lnTo>
                    <a:lnTo>
                      <a:pt x="3" y="575"/>
                    </a:lnTo>
                    <a:lnTo>
                      <a:pt x="0" y="732"/>
                    </a:lnTo>
                    <a:lnTo>
                      <a:pt x="100" y="730"/>
                    </a:lnTo>
                    <a:lnTo>
                      <a:pt x="100" y="709"/>
                    </a:lnTo>
                    <a:lnTo>
                      <a:pt x="469" y="700"/>
                    </a:lnTo>
                    <a:lnTo>
                      <a:pt x="471" y="696"/>
                    </a:lnTo>
                    <a:lnTo>
                      <a:pt x="471" y="700"/>
                    </a:lnTo>
                    <a:lnTo>
                      <a:pt x="471" y="703"/>
                    </a:lnTo>
                    <a:lnTo>
                      <a:pt x="471" y="707"/>
                    </a:lnTo>
                    <a:lnTo>
                      <a:pt x="471" y="710"/>
                    </a:lnTo>
                    <a:lnTo>
                      <a:pt x="473" y="739"/>
                    </a:lnTo>
                    <a:lnTo>
                      <a:pt x="480" y="767"/>
                    </a:lnTo>
                    <a:lnTo>
                      <a:pt x="492" y="791"/>
                    </a:lnTo>
                    <a:lnTo>
                      <a:pt x="509" y="812"/>
                    </a:lnTo>
                    <a:lnTo>
                      <a:pt x="529" y="830"/>
                    </a:lnTo>
                    <a:lnTo>
                      <a:pt x="552" y="843"/>
                    </a:lnTo>
                    <a:lnTo>
                      <a:pt x="577" y="851"/>
                    </a:lnTo>
                    <a:lnTo>
                      <a:pt x="605" y="854"/>
                    </a:lnTo>
                    <a:lnTo>
                      <a:pt x="632" y="852"/>
                    </a:lnTo>
                    <a:lnTo>
                      <a:pt x="658" y="844"/>
                    </a:lnTo>
                    <a:lnTo>
                      <a:pt x="681" y="831"/>
                    </a:lnTo>
                    <a:lnTo>
                      <a:pt x="701" y="814"/>
                    </a:lnTo>
                    <a:lnTo>
                      <a:pt x="719" y="794"/>
                    </a:lnTo>
                    <a:lnTo>
                      <a:pt x="731" y="770"/>
                    </a:lnTo>
                    <a:lnTo>
                      <a:pt x="740" y="744"/>
                    </a:lnTo>
                    <a:lnTo>
                      <a:pt x="743" y="715"/>
                    </a:lnTo>
                    <a:lnTo>
                      <a:pt x="743" y="711"/>
                    </a:lnTo>
                    <a:lnTo>
                      <a:pt x="743" y="708"/>
                    </a:lnTo>
                    <a:lnTo>
                      <a:pt x="743" y="704"/>
                    </a:lnTo>
                    <a:lnTo>
                      <a:pt x="743" y="701"/>
                    </a:lnTo>
                    <a:lnTo>
                      <a:pt x="771" y="700"/>
                    </a:lnTo>
                    <a:close/>
                  </a:path>
                </a:pathLst>
              </a:custGeom>
              <a:solidFill>
                <a:srgbClr val="000000"/>
              </a:solidFill>
              <a:ln w="9525">
                <a:noFill/>
              </a:ln>
            </p:spPr>
            <p:txBody>
              <a:bodyPr/>
              <a:p>
                <a:endParaRPr lang="zh-CN" altLang="en-US" dirty="0">
                  <a:latin typeface="Times New Roman" panose="02020603050405020304" pitchFamily="18" charset="0"/>
                </a:endParaRPr>
              </a:p>
            </p:txBody>
          </p:sp>
          <p:sp>
            <p:nvSpPr>
              <p:cNvPr id="24625" name="Freeform 88"/>
              <p:cNvSpPr/>
              <p:nvPr/>
            </p:nvSpPr>
            <p:spPr>
              <a:xfrm>
                <a:off x="1127" y="2595"/>
                <a:ext cx="58" cy="59"/>
              </a:xfrm>
              <a:custGeom>
                <a:avLst/>
                <a:gdLst>
                  <a:gd name="txL" fmla="*/ 0 w 118"/>
                  <a:gd name="txT" fmla="*/ 0 h 117"/>
                  <a:gd name="txR" fmla="*/ 118 w 118"/>
                  <a:gd name="txB" fmla="*/ 117 h 117"/>
                </a:gdLst>
                <a:ahLst/>
                <a:cxnLst>
                  <a:cxn ang="0">
                    <a:pos x="59" y="117"/>
                  </a:cxn>
                  <a:cxn ang="0">
                    <a:pos x="70" y="116"/>
                  </a:cxn>
                  <a:cxn ang="0">
                    <a:pos x="82" y="113"/>
                  </a:cxn>
                  <a:cxn ang="0">
                    <a:pos x="91" y="107"/>
                  </a:cxn>
                  <a:cxn ang="0">
                    <a:pos x="100" y="100"/>
                  </a:cxn>
                  <a:cxn ang="0">
                    <a:pos x="107" y="91"/>
                  </a:cxn>
                  <a:cxn ang="0">
                    <a:pos x="113" y="82"/>
                  </a:cxn>
                  <a:cxn ang="0">
                    <a:pos x="116" y="70"/>
                  </a:cxn>
                  <a:cxn ang="0">
                    <a:pos x="118" y="59"/>
                  </a:cxn>
                  <a:cxn ang="0">
                    <a:pos x="116" y="47"/>
                  </a:cxn>
                  <a:cxn ang="0">
                    <a:pos x="113" y="36"/>
                  </a:cxn>
                  <a:cxn ang="0">
                    <a:pos x="107" y="26"/>
                  </a:cxn>
                  <a:cxn ang="0">
                    <a:pos x="100" y="17"/>
                  </a:cxn>
                  <a:cxn ang="0">
                    <a:pos x="91" y="10"/>
                  </a:cxn>
                  <a:cxn ang="0">
                    <a:pos x="82" y="5"/>
                  </a:cxn>
                  <a:cxn ang="0">
                    <a:pos x="70" y="1"/>
                  </a:cxn>
                  <a:cxn ang="0">
                    <a:pos x="59" y="0"/>
                  </a:cxn>
                  <a:cxn ang="0">
                    <a:pos x="47" y="1"/>
                  </a:cxn>
                  <a:cxn ang="0">
                    <a:pos x="36" y="5"/>
                  </a:cxn>
                  <a:cxn ang="0">
                    <a:pos x="27" y="10"/>
                  </a:cxn>
                  <a:cxn ang="0">
                    <a:pos x="17" y="17"/>
                  </a:cxn>
                  <a:cxn ang="0">
                    <a:pos x="10" y="26"/>
                  </a:cxn>
                  <a:cxn ang="0">
                    <a:pos x="5" y="36"/>
                  </a:cxn>
                  <a:cxn ang="0">
                    <a:pos x="1" y="47"/>
                  </a:cxn>
                  <a:cxn ang="0">
                    <a:pos x="0" y="59"/>
                  </a:cxn>
                  <a:cxn ang="0">
                    <a:pos x="1" y="70"/>
                  </a:cxn>
                  <a:cxn ang="0">
                    <a:pos x="5" y="82"/>
                  </a:cxn>
                  <a:cxn ang="0">
                    <a:pos x="10" y="91"/>
                  </a:cxn>
                  <a:cxn ang="0">
                    <a:pos x="17" y="100"/>
                  </a:cxn>
                  <a:cxn ang="0">
                    <a:pos x="27" y="107"/>
                  </a:cxn>
                  <a:cxn ang="0">
                    <a:pos x="36" y="113"/>
                  </a:cxn>
                  <a:cxn ang="0">
                    <a:pos x="47" y="116"/>
                  </a:cxn>
                  <a:cxn ang="0">
                    <a:pos x="59" y="117"/>
                  </a:cxn>
                </a:cxnLst>
                <a:rect l="txL" t="txT" r="txR" b="txB"/>
                <a:pathLst>
                  <a:path w="118" h="117">
                    <a:moveTo>
                      <a:pt x="59" y="117"/>
                    </a:moveTo>
                    <a:lnTo>
                      <a:pt x="70" y="116"/>
                    </a:lnTo>
                    <a:lnTo>
                      <a:pt x="82" y="113"/>
                    </a:lnTo>
                    <a:lnTo>
                      <a:pt x="91" y="107"/>
                    </a:lnTo>
                    <a:lnTo>
                      <a:pt x="100" y="100"/>
                    </a:lnTo>
                    <a:lnTo>
                      <a:pt x="107" y="91"/>
                    </a:lnTo>
                    <a:lnTo>
                      <a:pt x="113" y="82"/>
                    </a:lnTo>
                    <a:lnTo>
                      <a:pt x="116" y="70"/>
                    </a:lnTo>
                    <a:lnTo>
                      <a:pt x="118" y="59"/>
                    </a:lnTo>
                    <a:lnTo>
                      <a:pt x="116" y="47"/>
                    </a:lnTo>
                    <a:lnTo>
                      <a:pt x="113" y="36"/>
                    </a:lnTo>
                    <a:lnTo>
                      <a:pt x="107" y="26"/>
                    </a:lnTo>
                    <a:lnTo>
                      <a:pt x="100" y="17"/>
                    </a:lnTo>
                    <a:lnTo>
                      <a:pt x="91" y="10"/>
                    </a:lnTo>
                    <a:lnTo>
                      <a:pt x="82" y="5"/>
                    </a:lnTo>
                    <a:lnTo>
                      <a:pt x="70" y="1"/>
                    </a:lnTo>
                    <a:lnTo>
                      <a:pt x="59" y="0"/>
                    </a:lnTo>
                    <a:lnTo>
                      <a:pt x="47" y="1"/>
                    </a:lnTo>
                    <a:lnTo>
                      <a:pt x="36" y="5"/>
                    </a:lnTo>
                    <a:lnTo>
                      <a:pt x="27" y="10"/>
                    </a:lnTo>
                    <a:lnTo>
                      <a:pt x="17" y="17"/>
                    </a:lnTo>
                    <a:lnTo>
                      <a:pt x="10" y="26"/>
                    </a:lnTo>
                    <a:lnTo>
                      <a:pt x="5" y="36"/>
                    </a:lnTo>
                    <a:lnTo>
                      <a:pt x="1" y="47"/>
                    </a:lnTo>
                    <a:lnTo>
                      <a:pt x="0" y="59"/>
                    </a:lnTo>
                    <a:lnTo>
                      <a:pt x="1" y="70"/>
                    </a:lnTo>
                    <a:lnTo>
                      <a:pt x="5" y="82"/>
                    </a:lnTo>
                    <a:lnTo>
                      <a:pt x="10" y="91"/>
                    </a:lnTo>
                    <a:lnTo>
                      <a:pt x="17" y="100"/>
                    </a:lnTo>
                    <a:lnTo>
                      <a:pt x="27" y="107"/>
                    </a:lnTo>
                    <a:lnTo>
                      <a:pt x="36" y="113"/>
                    </a:lnTo>
                    <a:lnTo>
                      <a:pt x="47" y="116"/>
                    </a:lnTo>
                    <a:lnTo>
                      <a:pt x="59" y="117"/>
                    </a:lnTo>
                    <a:close/>
                  </a:path>
                </a:pathLst>
              </a:custGeom>
              <a:solidFill>
                <a:srgbClr val="C9B251"/>
              </a:solidFill>
              <a:ln w="9525">
                <a:noFill/>
              </a:ln>
            </p:spPr>
            <p:txBody>
              <a:bodyPr/>
              <a:p>
                <a:endParaRPr lang="zh-CN" altLang="en-US" dirty="0">
                  <a:latin typeface="Times New Roman" panose="02020603050405020304" pitchFamily="18" charset="0"/>
                </a:endParaRPr>
              </a:p>
            </p:txBody>
          </p:sp>
          <p:sp>
            <p:nvSpPr>
              <p:cNvPr id="24626" name="Freeform 89"/>
              <p:cNvSpPr/>
              <p:nvPr/>
            </p:nvSpPr>
            <p:spPr>
              <a:xfrm>
                <a:off x="1143" y="2604"/>
                <a:ext cx="34" cy="40"/>
              </a:xfrm>
              <a:custGeom>
                <a:avLst/>
                <a:gdLst>
                  <a:gd name="txL" fmla="*/ 0 w 68"/>
                  <a:gd name="txT" fmla="*/ 0 h 81"/>
                  <a:gd name="txR" fmla="*/ 68 w 68"/>
                  <a:gd name="txB" fmla="*/ 81 h 81"/>
                </a:gdLst>
                <a:ahLst/>
                <a:cxnLst>
                  <a:cxn ang="0">
                    <a:pos x="68" y="42"/>
                  </a:cxn>
                  <a:cxn ang="0">
                    <a:pos x="67" y="34"/>
                  </a:cxn>
                  <a:cxn ang="0">
                    <a:pos x="65" y="26"/>
                  </a:cxn>
                  <a:cxn ang="0">
                    <a:pos x="62" y="19"/>
                  </a:cxn>
                  <a:cxn ang="0">
                    <a:pos x="56" y="12"/>
                  </a:cxn>
                  <a:cxn ang="0">
                    <a:pos x="49" y="7"/>
                  </a:cxn>
                  <a:cxn ang="0">
                    <a:pos x="42" y="4"/>
                  </a:cxn>
                  <a:cxn ang="0">
                    <a:pos x="34" y="1"/>
                  </a:cxn>
                  <a:cxn ang="0">
                    <a:pos x="26" y="0"/>
                  </a:cxn>
                  <a:cxn ang="0">
                    <a:pos x="19" y="0"/>
                  </a:cxn>
                  <a:cxn ang="0">
                    <a:pos x="12" y="3"/>
                  </a:cxn>
                  <a:cxn ang="0">
                    <a:pos x="6" y="5"/>
                  </a:cxn>
                  <a:cxn ang="0">
                    <a:pos x="0" y="8"/>
                  </a:cxn>
                  <a:cxn ang="0">
                    <a:pos x="2" y="8"/>
                  </a:cxn>
                  <a:cxn ang="0">
                    <a:pos x="4" y="8"/>
                  </a:cxn>
                  <a:cxn ang="0">
                    <a:pos x="5" y="8"/>
                  </a:cxn>
                  <a:cxn ang="0">
                    <a:pos x="6" y="8"/>
                  </a:cxn>
                  <a:cxn ang="0">
                    <a:pos x="15" y="9"/>
                  </a:cxn>
                  <a:cxn ang="0">
                    <a:pos x="24" y="12"/>
                  </a:cxn>
                  <a:cxn ang="0">
                    <a:pos x="32" y="16"/>
                  </a:cxn>
                  <a:cxn ang="0">
                    <a:pos x="38" y="21"/>
                  </a:cxn>
                  <a:cxn ang="0">
                    <a:pos x="43" y="28"/>
                  </a:cxn>
                  <a:cxn ang="0">
                    <a:pos x="48" y="36"/>
                  </a:cxn>
                  <a:cxn ang="0">
                    <a:pos x="50" y="44"/>
                  </a:cxn>
                  <a:cxn ang="0">
                    <a:pos x="51" y="53"/>
                  </a:cxn>
                  <a:cxn ang="0">
                    <a:pos x="50" y="61"/>
                  </a:cxn>
                  <a:cxn ang="0">
                    <a:pos x="49" y="68"/>
                  </a:cxn>
                  <a:cxn ang="0">
                    <a:pos x="45" y="75"/>
                  </a:cxn>
                  <a:cxn ang="0">
                    <a:pos x="42" y="81"/>
                  </a:cxn>
                  <a:cxn ang="0">
                    <a:pos x="52" y="74"/>
                  </a:cxn>
                  <a:cxn ang="0">
                    <a:pos x="60" y="65"/>
                  </a:cxn>
                  <a:cxn ang="0">
                    <a:pos x="66" y="54"/>
                  </a:cxn>
                  <a:cxn ang="0">
                    <a:pos x="68" y="42"/>
                  </a:cxn>
                </a:cxnLst>
                <a:rect l="txL" t="txT" r="txR" b="txB"/>
                <a:pathLst>
                  <a:path w="68" h="81">
                    <a:moveTo>
                      <a:pt x="68" y="42"/>
                    </a:moveTo>
                    <a:lnTo>
                      <a:pt x="67" y="34"/>
                    </a:lnTo>
                    <a:lnTo>
                      <a:pt x="65" y="26"/>
                    </a:lnTo>
                    <a:lnTo>
                      <a:pt x="62" y="19"/>
                    </a:lnTo>
                    <a:lnTo>
                      <a:pt x="56" y="12"/>
                    </a:lnTo>
                    <a:lnTo>
                      <a:pt x="49" y="7"/>
                    </a:lnTo>
                    <a:lnTo>
                      <a:pt x="42" y="4"/>
                    </a:lnTo>
                    <a:lnTo>
                      <a:pt x="34" y="1"/>
                    </a:lnTo>
                    <a:lnTo>
                      <a:pt x="26" y="0"/>
                    </a:lnTo>
                    <a:lnTo>
                      <a:pt x="19" y="0"/>
                    </a:lnTo>
                    <a:lnTo>
                      <a:pt x="12" y="3"/>
                    </a:lnTo>
                    <a:lnTo>
                      <a:pt x="6" y="5"/>
                    </a:lnTo>
                    <a:lnTo>
                      <a:pt x="0" y="8"/>
                    </a:lnTo>
                    <a:lnTo>
                      <a:pt x="2" y="8"/>
                    </a:lnTo>
                    <a:lnTo>
                      <a:pt x="4" y="8"/>
                    </a:lnTo>
                    <a:lnTo>
                      <a:pt x="5" y="8"/>
                    </a:lnTo>
                    <a:lnTo>
                      <a:pt x="6" y="8"/>
                    </a:lnTo>
                    <a:lnTo>
                      <a:pt x="15" y="9"/>
                    </a:lnTo>
                    <a:lnTo>
                      <a:pt x="24" y="12"/>
                    </a:lnTo>
                    <a:lnTo>
                      <a:pt x="32" y="16"/>
                    </a:lnTo>
                    <a:lnTo>
                      <a:pt x="38" y="21"/>
                    </a:lnTo>
                    <a:lnTo>
                      <a:pt x="43" y="28"/>
                    </a:lnTo>
                    <a:lnTo>
                      <a:pt x="48" y="36"/>
                    </a:lnTo>
                    <a:lnTo>
                      <a:pt x="50" y="44"/>
                    </a:lnTo>
                    <a:lnTo>
                      <a:pt x="51" y="53"/>
                    </a:lnTo>
                    <a:lnTo>
                      <a:pt x="50" y="61"/>
                    </a:lnTo>
                    <a:lnTo>
                      <a:pt x="49" y="68"/>
                    </a:lnTo>
                    <a:lnTo>
                      <a:pt x="45" y="75"/>
                    </a:lnTo>
                    <a:lnTo>
                      <a:pt x="42" y="81"/>
                    </a:lnTo>
                    <a:lnTo>
                      <a:pt x="52" y="74"/>
                    </a:lnTo>
                    <a:lnTo>
                      <a:pt x="60" y="65"/>
                    </a:lnTo>
                    <a:lnTo>
                      <a:pt x="66" y="54"/>
                    </a:lnTo>
                    <a:lnTo>
                      <a:pt x="68" y="42"/>
                    </a:lnTo>
                    <a:close/>
                  </a:path>
                </a:pathLst>
              </a:custGeom>
              <a:solidFill>
                <a:srgbClr val="F2E2A0"/>
              </a:solidFill>
              <a:ln w="9525">
                <a:noFill/>
              </a:ln>
            </p:spPr>
            <p:txBody>
              <a:bodyPr/>
              <a:p>
                <a:endParaRPr lang="zh-CN" altLang="en-US" dirty="0">
                  <a:latin typeface="Times New Roman" panose="02020603050405020304" pitchFamily="18" charset="0"/>
                </a:endParaRPr>
              </a:p>
            </p:txBody>
          </p:sp>
          <p:sp>
            <p:nvSpPr>
              <p:cNvPr id="24627" name="Freeform 90"/>
              <p:cNvSpPr/>
              <p:nvPr/>
            </p:nvSpPr>
            <p:spPr>
              <a:xfrm>
                <a:off x="1808" y="2590"/>
                <a:ext cx="59" cy="58"/>
              </a:xfrm>
              <a:custGeom>
                <a:avLst/>
                <a:gdLst>
                  <a:gd name="txL" fmla="*/ 0 w 118"/>
                  <a:gd name="txT" fmla="*/ 0 h 116"/>
                  <a:gd name="txR" fmla="*/ 118 w 118"/>
                  <a:gd name="txB" fmla="*/ 116 h 116"/>
                </a:gdLst>
                <a:ahLst/>
                <a:cxnLst>
                  <a:cxn ang="0">
                    <a:pos x="59" y="116"/>
                  </a:cxn>
                  <a:cxn ang="0">
                    <a:pos x="71" y="115"/>
                  </a:cxn>
                  <a:cxn ang="0">
                    <a:pos x="82" y="111"/>
                  </a:cxn>
                  <a:cxn ang="0">
                    <a:pos x="91" y="107"/>
                  </a:cxn>
                  <a:cxn ang="0">
                    <a:pos x="101" y="99"/>
                  </a:cxn>
                  <a:cxn ang="0">
                    <a:pos x="108" y="91"/>
                  </a:cxn>
                  <a:cxn ang="0">
                    <a:pos x="113" y="81"/>
                  </a:cxn>
                  <a:cxn ang="0">
                    <a:pos x="117" y="70"/>
                  </a:cxn>
                  <a:cxn ang="0">
                    <a:pos x="118" y="58"/>
                  </a:cxn>
                  <a:cxn ang="0">
                    <a:pos x="117" y="47"/>
                  </a:cxn>
                  <a:cxn ang="0">
                    <a:pos x="113" y="35"/>
                  </a:cxn>
                  <a:cxn ang="0">
                    <a:pos x="108" y="26"/>
                  </a:cxn>
                  <a:cxn ang="0">
                    <a:pos x="101" y="17"/>
                  </a:cxn>
                  <a:cxn ang="0">
                    <a:pos x="91" y="10"/>
                  </a:cxn>
                  <a:cxn ang="0">
                    <a:pos x="82" y="4"/>
                  </a:cxn>
                  <a:cxn ang="0">
                    <a:pos x="71" y="1"/>
                  </a:cxn>
                  <a:cxn ang="0">
                    <a:pos x="59" y="0"/>
                  </a:cxn>
                  <a:cxn ang="0">
                    <a:pos x="48" y="1"/>
                  </a:cxn>
                  <a:cxn ang="0">
                    <a:pos x="36" y="4"/>
                  </a:cxn>
                  <a:cxn ang="0">
                    <a:pos x="27" y="10"/>
                  </a:cxn>
                  <a:cxn ang="0">
                    <a:pos x="18" y="17"/>
                  </a:cxn>
                  <a:cxn ang="0">
                    <a:pos x="11" y="26"/>
                  </a:cxn>
                  <a:cxn ang="0">
                    <a:pos x="5" y="35"/>
                  </a:cxn>
                  <a:cxn ang="0">
                    <a:pos x="1" y="47"/>
                  </a:cxn>
                  <a:cxn ang="0">
                    <a:pos x="0" y="58"/>
                  </a:cxn>
                  <a:cxn ang="0">
                    <a:pos x="1" y="70"/>
                  </a:cxn>
                  <a:cxn ang="0">
                    <a:pos x="5" y="81"/>
                  </a:cxn>
                  <a:cxn ang="0">
                    <a:pos x="11" y="91"/>
                  </a:cxn>
                  <a:cxn ang="0">
                    <a:pos x="18" y="99"/>
                  </a:cxn>
                  <a:cxn ang="0">
                    <a:pos x="27" y="107"/>
                  </a:cxn>
                  <a:cxn ang="0">
                    <a:pos x="36" y="111"/>
                  </a:cxn>
                  <a:cxn ang="0">
                    <a:pos x="48" y="115"/>
                  </a:cxn>
                  <a:cxn ang="0">
                    <a:pos x="59" y="116"/>
                  </a:cxn>
                </a:cxnLst>
                <a:rect l="txL" t="txT" r="txR" b="txB"/>
                <a:pathLst>
                  <a:path w="118" h="116">
                    <a:moveTo>
                      <a:pt x="59" y="116"/>
                    </a:moveTo>
                    <a:lnTo>
                      <a:pt x="71" y="115"/>
                    </a:lnTo>
                    <a:lnTo>
                      <a:pt x="82" y="111"/>
                    </a:lnTo>
                    <a:lnTo>
                      <a:pt x="91" y="107"/>
                    </a:lnTo>
                    <a:lnTo>
                      <a:pt x="101" y="99"/>
                    </a:lnTo>
                    <a:lnTo>
                      <a:pt x="108" y="91"/>
                    </a:lnTo>
                    <a:lnTo>
                      <a:pt x="113" y="81"/>
                    </a:lnTo>
                    <a:lnTo>
                      <a:pt x="117" y="70"/>
                    </a:lnTo>
                    <a:lnTo>
                      <a:pt x="118" y="58"/>
                    </a:lnTo>
                    <a:lnTo>
                      <a:pt x="117" y="47"/>
                    </a:lnTo>
                    <a:lnTo>
                      <a:pt x="113" y="35"/>
                    </a:lnTo>
                    <a:lnTo>
                      <a:pt x="108" y="26"/>
                    </a:lnTo>
                    <a:lnTo>
                      <a:pt x="101" y="17"/>
                    </a:lnTo>
                    <a:lnTo>
                      <a:pt x="91" y="10"/>
                    </a:lnTo>
                    <a:lnTo>
                      <a:pt x="82" y="4"/>
                    </a:lnTo>
                    <a:lnTo>
                      <a:pt x="71" y="1"/>
                    </a:lnTo>
                    <a:lnTo>
                      <a:pt x="59" y="0"/>
                    </a:lnTo>
                    <a:lnTo>
                      <a:pt x="48" y="1"/>
                    </a:lnTo>
                    <a:lnTo>
                      <a:pt x="36" y="4"/>
                    </a:lnTo>
                    <a:lnTo>
                      <a:pt x="27" y="10"/>
                    </a:lnTo>
                    <a:lnTo>
                      <a:pt x="18" y="17"/>
                    </a:lnTo>
                    <a:lnTo>
                      <a:pt x="11" y="26"/>
                    </a:lnTo>
                    <a:lnTo>
                      <a:pt x="5" y="35"/>
                    </a:lnTo>
                    <a:lnTo>
                      <a:pt x="1" y="47"/>
                    </a:lnTo>
                    <a:lnTo>
                      <a:pt x="0" y="58"/>
                    </a:lnTo>
                    <a:lnTo>
                      <a:pt x="1" y="70"/>
                    </a:lnTo>
                    <a:lnTo>
                      <a:pt x="5" y="81"/>
                    </a:lnTo>
                    <a:lnTo>
                      <a:pt x="11" y="91"/>
                    </a:lnTo>
                    <a:lnTo>
                      <a:pt x="18" y="99"/>
                    </a:lnTo>
                    <a:lnTo>
                      <a:pt x="27" y="107"/>
                    </a:lnTo>
                    <a:lnTo>
                      <a:pt x="36" y="111"/>
                    </a:lnTo>
                    <a:lnTo>
                      <a:pt x="48" y="115"/>
                    </a:lnTo>
                    <a:lnTo>
                      <a:pt x="59" y="116"/>
                    </a:lnTo>
                    <a:close/>
                  </a:path>
                </a:pathLst>
              </a:custGeom>
              <a:solidFill>
                <a:srgbClr val="C9B251"/>
              </a:solidFill>
              <a:ln w="9525">
                <a:noFill/>
              </a:ln>
            </p:spPr>
            <p:txBody>
              <a:bodyPr/>
              <a:p>
                <a:endParaRPr lang="zh-CN" altLang="en-US" dirty="0">
                  <a:latin typeface="Times New Roman" panose="02020603050405020304" pitchFamily="18" charset="0"/>
                </a:endParaRPr>
              </a:p>
            </p:txBody>
          </p:sp>
          <p:sp>
            <p:nvSpPr>
              <p:cNvPr id="24628" name="Freeform 91"/>
              <p:cNvSpPr/>
              <p:nvPr/>
            </p:nvSpPr>
            <p:spPr>
              <a:xfrm>
                <a:off x="1825" y="2598"/>
                <a:ext cx="34" cy="41"/>
              </a:xfrm>
              <a:custGeom>
                <a:avLst/>
                <a:gdLst>
                  <a:gd name="txL" fmla="*/ 0 w 68"/>
                  <a:gd name="txT" fmla="*/ 0 h 81"/>
                  <a:gd name="txR" fmla="*/ 68 w 68"/>
                  <a:gd name="txB" fmla="*/ 81 h 81"/>
                </a:gdLst>
                <a:ahLst/>
                <a:cxnLst>
                  <a:cxn ang="0">
                    <a:pos x="68" y="42"/>
                  </a:cxn>
                  <a:cxn ang="0">
                    <a:pos x="67" y="33"/>
                  </a:cxn>
                  <a:cxn ang="0">
                    <a:pos x="64" y="25"/>
                  </a:cxn>
                  <a:cxn ang="0">
                    <a:pos x="61" y="18"/>
                  </a:cxn>
                  <a:cxn ang="0">
                    <a:pos x="55" y="12"/>
                  </a:cxn>
                  <a:cxn ang="0">
                    <a:pos x="48" y="6"/>
                  </a:cxn>
                  <a:cxn ang="0">
                    <a:pos x="41" y="3"/>
                  </a:cxn>
                  <a:cxn ang="0">
                    <a:pos x="33" y="1"/>
                  </a:cxn>
                  <a:cxn ang="0">
                    <a:pos x="25" y="0"/>
                  </a:cxn>
                  <a:cxn ang="0">
                    <a:pos x="18" y="1"/>
                  </a:cxn>
                  <a:cxn ang="0">
                    <a:pos x="11" y="2"/>
                  </a:cxn>
                  <a:cxn ang="0">
                    <a:pos x="6" y="5"/>
                  </a:cxn>
                  <a:cxn ang="0">
                    <a:pos x="0" y="9"/>
                  </a:cxn>
                  <a:cxn ang="0">
                    <a:pos x="1" y="9"/>
                  </a:cxn>
                  <a:cxn ang="0">
                    <a:pos x="3" y="8"/>
                  </a:cxn>
                  <a:cxn ang="0">
                    <a:pos x="4" y="8"/>
                  </a:cxn>
                  <a:cxn ang="0">
                    <a:pos x="6" y="8"/>
                  </a:cxn>
                  <a:cxn ang="0">
                    <a:pos x="15" y="9"/>
                  </a:cxn>
                  <a:cxn ang="0">
                    <a:pos x="23" y="11"/>
                  </a:cxn>
                  <a:cxn ang="0">
                    <a:pos x="31" y="16"/>
                  </a:cxn>
                  <a:cxn ang="0">
                    <a:pos x="38" y="21"/>
                  </a:cxn>
                  <a:cxn ang="0">
                    <a:pos x="42" y="27"/>
                  </a:cxn>
                  <a:cxn ang="0">
                    <a:pos x="47" y="35"/>
                  </a:cxn>
                  <a:cxn ang="0">
                    <a:pos x="49" y="43"/>
                  </a:cxn>
                  <a:cxn ang="0">
                    <a:pos x="50" y="53"/>
                  </a:cxn>
                  <a:cxn ang="0">
                    <a:pos x="49" y="61"/>
                  </a:cxn>
                  <a:cxn ang="0">
                    <a:pos x="48" y="69"/>
                  </a:cxn>
                  <a:cxn ang="0">
                    <a:pos x="45" y="76"/>
                  </a:cxn>
                  <a:cxn ang="0">
                    <a:pos x="41" y="81"/>
                  </a:cxn>
                  <a:cxn ang="0">
                    <a:pos x="52" y="74"/>
                  </a:cxn>
                  <a:cxn ang="0">
                    <a:pos x="60" y="65"/>
                  </a:cxn>
                  <a:cxn ang="0">
                    <a:pos x="65" y="55"/>
                  </a:cxn>
                  <a:cxn ang="0">
                    <a:pos x="68" y="42"/>
                  </a:cxn>
                </a:cxnLst>
                <a:rect l="txL" t="txT" r="txR" b="txB"/>
                <a:pathLst>
                  <a:path w="68" h="81">
                    <a:moveTo>
                      <a:pt x="68" y="42"/>
                    </a:moveTo>
                    <a:lnTo>
                      <a:pt x="67" y="33"/>
                    </a:lnTo>
                    <a:lnTo>
                      <a:pt x="64" y="25"/>
                    </a:lnTo>
                    <a:lnTo>
                      <a:pt x="61" y="18"/>
                    </a:lnTo>
                    <a:lnTo>
                      <a:pt x="55" y="12"/>
                    </a:lnTo>
                    <a:lnTo>
                      <a:pt x="48" y="6"/>
                    </a:lnTo>
                    <a:lnTo>
                      <a:pt x="41" y="3"/>
                    </a:lnTo>
                    <a:lnTo>
                      <a:pt x="33" y="1"/>
                    </a:lnTo>
                    <a:lnTo>
                      <a:pt x="25" y="0"/>
                    </a:lnTo>
                    <a:lnTo>
                      <a:pt x="18" y="1"/>
                    </a:lnTo>
                    <a:lnTo>
                      <a:pt x="11" y="2"/>
                    </a:lnTo>
                    <a:lnTo>
                      <a:pt x="6" y="5"/>
                    </a:lnTo>
                    <a:lnTo>
                      <a:pt x="0" y="9"/>
                    </a:lnTo>
                    <a:lnTo>
                      <a:pt x="1" y="9"/>
                    </a:lnTo>
                    <a:lnTo>
                      <a:pt x="3" y="8"/>
                    </a:lnTo>
                    <a:lnTo>
                      <a:pt x="4" y="8"/>
                    </a:lnTo>
                    <a:lnTo>
                      <a:pt x="6" y="8"/>
                    </a:lnTo>
                    <a:lnTo>
                      <a:pt x="15" y="9"/>
                    </a:lnTo>
                    <a:lnTo>
                      <a:pt x="23" y="11"/>
                    </a:lnTo>
                    <a:lnTo>
                      <a:pt x="31" y="16"/>
                    </a:lnTo>
                    <a:lnTo>
                      <a:pt x="38" y="21"/>
                    </a:lnTo>
                    <a:lnTo>
                      <a:pt x="42" y="27"/>
                    </a:lnTo>
                    <a:lnTo>
                      <a:pt x="47" y="35"/>
                    </a:lnTo>
                    <a:lnTo>
                      <a:pt x="49" y="43"/>
                    </a:lnTo>
                    <a:lnTo>
                      <a:pt x="50" y="53"/>
                    </a:lnTo>
                    <a:lnTo>
                      <a:pt x="49" y="61"/>
                    </a:lnTo>
                    <a:lnTo>
                      <a:pt x="48" y="69"/>
                    </a:lnTo>
                    <a:lnTo>
                      <a:pt x="45" y="76"/>
                    </a:lnTo>
                    <a:lnTo>
                      <a:pt x="41" y="81"/>
                    </a:lnTo>
                    <a:lnTo>
                      <a:pt x="52" y="74"/>
                    </a:lnTo>
                    <a:lnTo>
                      <a:pt x="60" y="65"/>
                    </a:lnTo>
                    <a:lnTo>
                      <a:pt x="65" y="55"/>
                    </a:lnTo>
                    <a:lnTo>
                      <a:pt x="68" y="42"/>
                    </a:lnTo>
                    <a:close/>
                  </a:path>
                </a:pathLst>
              </a:custGeom>
              <a:solidFill>
                <a:srgbClr val="F2E2A0"/>
              </a:solidFill>
              <a:ln w="9525">
                <a:noFill/>
              </a:ln>
            </p:spPr>
            <p:txBody>
              <a:bodyPr/>
              <a:p>
                <a:endParaRPr lang="zh-CN" altLang="en-US" dirty="0">
                  <a:latin typeface="Times New Roman" panose="02020603050405020304" pitchFamily="18" charset="0"/>
                </a:endParaRPr>
              </a:p>
            </p:txBody>
          </p:sp>
        </p:grpSp>
        <p:sp>
          <p:nvSpPr>
            <p:cNvPr id="24593" name="AutoShape 92" descr="5%"/>
            <p:cNvSpPr/>
            <p:nvPr/>
          </p:nvSpPr>
          <p:spPr>
            <a:xfrm>
              <a:off x="204" y="2659"/>
              <a:ext cx="341" cy="182"/>
            </a:xfrm>
            <a:prstGeom prst="cloudCallout">
              <a:avLst>
                <a:gd name="adj1" fmla="val 115690"/>
                <a:gd name="adj2" fmla="val 12088"/>
              </a:avLst>
            </a:prstGeom>
            <a:pattFill prst="pct5">
              <a:fgClr>
                <a:schemeClr val="folHlink"/>
              </a:fgClr>
              <a:bgClr>
                <a:schemeClr val="bg1"/>
              </a:bgClr>
            </a:pattFill>
            <a:ln w="9525" cap="flat" cmpd="sng">
              <a:solidFill>
                <a:schemeClr val="tx1"/>
              </a:solidFill>
              <a:prstDash val="solid"/>
              <a:headEnd type="none" w="med" len="med"/>
              <a:tailEnd type="none" w="med" len="med"/>
            </a:ln>
          </p:spPr>
          <p:txBody>
            <a:bodyPr/>
            <a:p>
              <a:pPr algn="ctr"/>
              <a:endParaRPr lang="zh-TW" altLang="en-US" sz="2400" b="0" dirty="0">
                <a:latin typeface="Times New Roman" panose="02020603050405020304" pitchFamily="18" charset="0"/>
                <a:ea typeface="PMingLiU" panose="02020500000000000000" pitchFamily="18" charset="-120"/>
              </a:endParaRPr>
            </a:p>
          </p:txBody>
        </p:sp>
      </p:grpSp>
      <p:sp>
        <p:nvSpPr>
          <p:cNvPr id="24587" name="AutoShape 93"/>
          <p:cNvSpPr/>
          <p:nvPr/>
        </p:nvSpPr>
        <p:spPr>
          <a:xfrm>
            <a:off x="1371600" y="3886200"/>
            <a:ext cx="2057400" cy="762000"/>
          </a:xfrm>
          <a:prstGeom prst="irregularSeal1">
            <a:avLst/>
          </a:prstGeom>
          <a:noFill/>
          <a:ln w="9525" cap="flat" cmpd="sng">
            <a:solidFill>
              <a:schemeClr val="tx1"/>
            </a:solidFill>
            <a:prstDash val="solid"/>
            <a:miter/>
            <a:headEnd type="none" w="med" len="med"/>
            <a:tailEnd type="none" w="med" len="med"/>
          </a:ln>
        </p:spPr>
        <p:txBody>
          <a:bodyPr wrap="none" anchor="ctr" anchorCtr="0"/>
          <a:p>
            <a:pPr algn="ctr"/>
            <a:r>
              <a:rPr lang="zh-TW" altLang="en-US" sz="1800" dirty="0">
                <a:solidFill>
                  <a:srgbClr val="FF0000"/>
                </a:solidFill>
                <a:latin typeface="Arial" panose="020B0604020202020204" pitchFamily="34" charset="0"/>
                <a:ea typeface="PMingLiU" panose="02020500000000000000" pitchFamily="18" charset="-120"/>
              </a:rPr>
              <a:t>嘀 </a:t>
            </a:r>
            <a:r>
              <a:rPr lang="en-US" altLang="zh-TW" sz="1800" dirty="0">
                <a:solidFill>
                  <a:srgbClr val="FF0000"/>
                </a:solidFill>
                <a:latin typeface="Arial" panose="020B0604020202020204" pitchFamily="34" charset="0"/>
                <a:ea typeface="PMingLiU" panose="02020500000000000000" pitchFamily="18" charset="-120"/>
              </a:rPr>
              <a:t>! </a:t>
            </a:r>
            <a:r>
              <a:rPr lang="zh-TW" altLang="en-US" sz="1800" dirty="0">
                <a:solidFill>
                  <a:srgbClr val="FF0000"/>
                </a:solidFill>
                <a:latin typeface="Arial" panose="020B0604020202020204" pitchFamily="34" charset="0"/>
                <a:ea typeface="PMingLiU" panose="02020500000000000000" pitchFamily="18" charset="-120"/>
              </a:rPr>
              <a:t>嘀 </a:t>
            </a:r>
            <a:r>
              <a:rPr lang="en-US" altLang="zh-TW" sz="1800" dirty="0">
                <a:solidFill>
                  <a:srgbClr val="FF0000"/>
                </a:solidFill>
                <a:latin typeface="Arial" panose="020B0604020202020204" pitchFamily="34" charset="0"/>
                <a:ea typeface="PMingLiU" panose="02020500000000000000" pitchFamily="18" charset="-120"/>
              </a:rPr>
              <a:t>!!</a:t>
            </a:r>
            <a:endParaRPr lang="en-US" altLang="zh-TW" sz="1800" dirty="0">
              <a:solidFill>
                <a:srgbClr val="FF0000"/>
              </a:solidFill>
              <a:latin typeface="Arial" panose="020B0604020202020204" pitchFamily="34" charset="0"/>
              <a:ea typeface="PMingLiU" panose="02020500000000000000" pitchFamily="18" charset="-120"/>
            </a:endParaRPr>
          </a:p>
        </p:txBody>
      </p:sp>
      <p:pic>
        <p:nvPicPr>
          <p:cNvPr id="24588" name="Picture 94"/>
          <p:cNvPicPr>
            <a:picLocks noChangeAspect="1"/>
          </p:cNvPicPr>
          <p:nvPr/>
        </p:nvPicPr>
        <p:blipFill>
          <a:blip r:embed="rId1"/>
          <a:stretch>
            <a:fillRect/>
          </a:stretch>
        </p:blipFill>
        <p:spPr>
          <a:xfrm>
            <a:off x="4572000" y="4800600"/>
            <a:ext cx="534988" cy="1744663"/>
          </a:xfrm>
          <a:prstGeom prst="rect">
            <a:avLst/>
          </a:prstGeom>
          <a:noFill/>
          <a:ln w="9525">
            <a:noFill/>
          </a:ln>
        </p:spPr>
      </p:pic>
      <p:sp>
        <p:nvSpPr>
          <p:cNvPr id="224351" name="AutoShape 95"/>
          <p:cNvSpPr/>
          <p:nvPr/>
        </p:nvSpPr>
        <p:spPr>
          <a:xfrm flipH="1">
            <a:off x="3492500" y="3429000"/>
            <a:ext cx="2895600" cy="990600"/>
          </a:xfrm>
          <a:prstGeom prst="cloudCallout">
            <a:avLst>
              <a:gd name="adj1" fmla="val 6028"/>
              <a:gd name="adj2" fmla="val 79968"/>
            </a:avLst>
          </a:prstGeom>
          <a:noFill/>
          <a:ln w="9525" cap="flat" cmpd="sng">
            <a:solidFill>
              <a:schemeClr val="tx1"/>
            </a:solidFill>
            <a:prstDash val="solid"/>
            <a:headEnd type="none" w="med" len="med"/>
            <a:tailEnd type="none" w="med" len="med"/>
          </a:ln>
        </p:spPr>
        <p:txBody>
          <a:bodyPr/>
          <a:p>
            <a:r>
              <a:rPr lang="zh-CN" altLang="en-US" dirty="0">
                <a:latin typeface="Times New Roman" panose="02020603050405020304" pitchFamily="18" charset="0"/>
              </a:rPr>
              <a:t>什么？</a:t>
            </a:r>
            <a:endParaRPr lang="zh-CN" altLang="en-US" dirty="0">
              <a:latin typeface="Times New Roman" panose="02020603050405020304" pitchFamily="18" charset="0"/>
            </a:endParaRPr>
          </a:p>
          <a:p>
            <a:r>
              <a:rPr lang="zh-CN" altLang="en-US" dirty="0">
                <a:latin typeface="Times New Roman" panose="02020603050405020304" pitchFamily="18" charset="0"/>
              </a:rPr>
              <a:t>听不见！！</a:t>
            </a:r>
            <a:endParaRPr lang="zh-TW" altLang="en-US" dirty="0">
              <a:latin typeface="Times New Roman" panose="02020603050405020304" pitchFamily="18" charset="0"/>
            </a:endParaRPr>
          </a:p>
        </p:txBody>
      </p:sp>
      <p:pic>
        <p:nvPicPr>
          <p:cNvPr id="24590" name="Picture 96"/>
          <p:cNvPicPr>
            <a:picLocks noChangeAspect="1"/>
          </p:cNvPicPr>
          <p:nvPr/>
        </p:nvPicPr>
        <p:blipFill>
          <a:blip r:embed="rId2"/>
          <a:stretch>
            <a:fillRect/>
          </a:stretch>
        </p:blipFill>
        <p:spPr>
          <a:xfrm>
            <a:off x="6172200" y="4419600"/>
            <a:ext cx="1584325" cy="1831975"/>
          </a:xfrm>
          <a:prstGeom prst="rect">
            <a:avLst/>
          </a:prstGeom>
          <a:noFill/>
          <a:ln w="9525">
            <a:noFill/>
          </a:ln>
        </p:spPr>
      </p:pic>
      <p:sp>
        <p:nvSpPr>
          <p:cNvPr id="224353" name="AutoShape 97"/>
          <p:cNvSpPr/>
          <p:nvPr/>
        </p:nvSpPr>
        <p:spPr>
          <a:xfrm flipH="1">
            <a:off x="6629400" y="3657600"/>
            <a:ext cx="1828800" cy="1130300"/>
          </a:xfrm>
          <a:prstGeom prst="cloudCallout">
            <a:avLst>
              <a:gd name="adj1" fmla="val 22653"/>
              <a:gd name="adj2" fmla="val 73032"/>
            </a:avLst>
          </a:prstGeom>
          <a:noFill/>
          <a:ln w="9525" cap="flat" cmpd="sng">
            <a:solidFill>
              <a:schemeClr val="tx1"/>
            </a:solidFill>
            <a:prstDash val="solid"/>
            <a:headEnd type="none" w="med" len="med"/>
            <a:tailEnd type="none" w="med" len="med"/>
          </a:ln>
        </p:spPr>
        <p:txBody>
          <a:bodyPr/>
          <a:p>
            <a:r>
              <a:rPr lang="zh-CN" altLang="en-US" dirty="0">
                <a:latin typeface="Times New Roman" panose="02020603050405020304" pitchFamily="18" charset="0"/>
              </a:rPr>
              <a:t>后面</a:t>
            </a:r>
            <a:endParaRPr lang="zh-CN" altLang="en-US" dirty="0">
              <a:latin typeface="Times New Roman" panose="02020603050405020304" pitchFamily="18" charset="0"/>
            </a:endParaRPr>
          </a:p>
          <a:p>
            <a:r>
              <a:rPr lang="zh-CN" altLang="en-US" dirty="0">
                <a:latin typeface="Times New Roman" panose="02020603050405020304" pitchFamily="18" charset="0"/>
              </a:rPr>
              <a:t>有车！</a:t>
            </a:r>
            <a:endParaRPr lang="zh-TW" altLang="en-US" dirty="0">
              <a:latin typeface="Times New Roman" panose="02020603050405020304" pitchFamily="18" charset="0"/>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224351"/>
                                        </p:tgtEl>
                                        <p:attrNameLst>
                                          <p:attrName>style.visibility</p:attrName>
                                        </p:attrNameLst>
                                      </p:cBhvr>
                                      <p:to>
                                        <p:strVal val="visible"/>
                                      </p:to>
                                    </p:set>
                                    <p:animEffect transition="in" filter="barn(inHorizontal)">
                                      <p:cBhvr>
                                        <p:cTn id="13" dur="500"/>
                                        <p:tgtEl>
                                          <p:spTgt spid="22435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24353"/>
                                        </p:tgtEl>
                                        <p:attrNameLst>
                                          <p:attrName>style.visibility</p:attrName>
                                        </p:attrNameLst>
                                      </p:cBhvr>
                                      <p:to>
                                        <p:strVal val="visible"/>
                                      </p:to>
                                    </p:set>
                                    <p:animEffect transition="in" filter="blinds(horizontal)">
                                      <p:cBhvr>
                                        <p:cTn id="18" dur="500"/>
                                        <p:tgtEl>
                                          <p:spTgt spid="224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351" grpId="0" animBg="1"/>
      <p:bldP spid="22435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25603" name="Rectangle 8"/>
          <p:cNvSpPr>
            <a:spLocks noGrp="1"/>
          </p:cNvSpPr>
          <p:nvPr>
            <p:ph type="title"/>
          </p:nvPr>
        </p:nvSpPr>
        <p:spPr>
          <a:xfrm>
            <a:off x="3048000" y="260350"/>
            <a:ext cx="5334000" cy="519113"/>
          </a:xfrm>
        </p:spPr>
        <p:txBody>
          <a:bodyPr vert="horz" wrap="square" lIns="91440" tIns="45720" rIns="91440" bIns="45720" anchor="ctr" anchorCtr="0"/>
          <a:p>
            <a:pPr eaLnBrk="1" hangingPunct="1"/>
            <a:r>
              <a:rPr lang="zh-CN" altLang="en-US" sz="2400" b="1" dirty="0">
                <a:ea typeface="幼圆" pitchFamily="49" charset="-122"/>
              </a:rPr>
              <a:t>生  产  性  噪  声</a:t>
            </a:r>
            <a:endParaRPr lang="zh-CN" altLang="en-US" sz="2400" b="1" dirty="0">
              <a:ea typeface="幼圆" pitchFamily="49" charset="-122"/>
            </a:endParaRPr>
          </a:p>
        </p:txBody>
      </p:sp>
      <p:sp>
        <p:nvSpPr>
          <p:cNvPr id="197642" name="Rectangle 10"/>
          <p:cNvSpPr>
            <a:spLocks noGrp="1" noRot="1"/>
          </p:cNvSpPr>
          <p:nvPr>
            <p:ph idx="1"/>
          </p:nvPr>
        </p:nvSpPr>
        <p:spPr>
          <a:xfrm>
            <a:off x="992188" y="1649413"/>
            <a:ext cx="3579812" cy="4446587"/>
          </a:xfrm>
        </p:spPr>
        <p:txBody>
          <a:bodyPr vert="horz" wrap="square" lIns="91440" tIns="45720" rIns="91440" bIns="45720" anchor="t" anchorCtr="0"/>
          <a:p>
            <a:pPr marL="0" indent="0" eaLnBrk="1" hangingPunct="1">
              <a:lnSpc>
                <a:spcPct val="140000"/>
              </a:lnSpc>
              <a:buClr>
                <a:srgbClr val="FF0000"/>
              </a:buClr>
              <a:buSzPct val="75000"/>
              <a:buFont typeface="Wingdings" panose="05000000000000000000" pitchFamily="2" charset="2"/>
              <a:buChar char="Ø"/>
            </a:pPr>
            <a:r>
              <a:rPr lang="zh-CN" altLang="en-US" sz="2400" b="1" dirty="0">
                <a:ea typeface="幼圆" pitchFamily="49" charset="-122"/>
              </a:rPr>
              <a:t>头痛</a:t>
            </a:r>
            <a:endParaRPr lang="zh-CN" altLang="en-US" sz="2400" b="1" dirty="0">
              <a:ea typeface="幼圆" pitchFamily="49" charset="-122"/>
            </a:endParaRPr>
          </a:p>
          <a:p>
            <a:pPr marL="0" indent="0" eaLnBrk="1" hangingPunct="1">
              <a:lnSpc>
                <a:spcPct val="140000"/>
              </a:lnSpc>
              <a:buClr>
                <a:srgbClr val="FF0000"/>
              </a:buClr>
              <a:buSzPct val="75000"/>
              <a:buFont typeface="Wingdings" panose="05000000000000000000" pitchFamily="2" charset="2"/>
              <a:buChar char="Ø"/>
            </a:pPr>
            <a:r>
              <a:rPr lang="zh-CN" altLang="en-US" sz="2400" b="1" dirty="0">
                <a:ea typeface="幼圆" pitchFamily="49" charset="-122"/>
              </a:rPr>
              <a:t>头昏</a:t>
            </a:r>
            <a:endParaRPr lang="zh-CN" altLang="en-US" sz="2400" b="1" dirty="0">
              <a:ea typeface="幼圆" pitchFamily="49" charset="-122"/>
            </a:endParaRPr>
          </a:p>
          <a:p>
            <a:pPr marL="0" indent="0" eaLnBrk="1" hangingPunct="1">
              <a:lnSpc>
                <a:spcPct val="140000"/>
              </a:lnSpc>
              <a:buClr>
                <a:srgbClr val="FF0000"/>
              </a:buClr>
              <a:buSzPct val="75000"/>
              <a:buFont typeface="Wingdings" panose="05000000000000000000" pitchFamily="2" charset="2"/>
              <a:buChar char="Ø"/>
            </a:pPr>
            <a:r>
              <a:rPr lang="zh-CN" altLang="en-US" sz="2400" b="1" dirty="0">
                <a:ea typeface="幼圆" pitchFamily="49" charset="-122"/>
              </a:rPr>
              <a:t>失眠</a:t>
            </a:r>
            <a:endParaRPr lang="zh-CN" altLang="en-US" sz="2400" b="1" dirty="0">
              <a:ea typeface="幼圆" pitchFamily="49" charset="-122"/>
            </a:endParaRPr>
          </a:p>
          <a:p>
            <a:pPr marL="0" indent="0" eaLnBrk="1" hangingPunct="1">
              <a:lnSpc>
                <a:spcPct val="140000"/>
              </a:lnSpc>
              <a:buClr>
                <a:srgbClr val="FF0000"/>
              </a:buClr>
              <a:buSzPct val="75000"/>
              <a:buFont typeface="Wingdings" panose="05000000000000000000" pitchFamily="2" charset="2"/>
              <a:buChar char="Ø"/>
            </a:pPr>
            <a:r>
              <a:rPr lang="zh-CN" altLang="en-US" sz="2400" b="1" dirty="0">
                <a:ea typeface="幼圆" pitchFamily="49" charset="-122"/>
              </a:rPr>
              <a:t>烦躁不安</a:t>
            </a:r>
            <a:endParaRPr lang="zh-CN" altLang="en-US" sz="2400" b="1" dirty="0">
              <a:ea typeface="幼圆" pitchFamily="49" charset="-122"/>
            </a:endParaRPr>
          </a:p>
          <a:p>
            <a:pPr marL="0" indent="0" eaLnBrk="1" hangingPunct="1">
              <a:lnSpc>
                <a:spcPct val="140000"/>
              </a:lnSpc>
              <a:buClr>
                <a:srgbClr val="FF0000"/>
              </a:buClr>
              <a:buSzPct val="75000"/>
              <a:buFont typeface="Wingdings" panose="05000000000000000000" pitchFamily="2" charset="2"/>
              <a:buChar char="Ø"/>
            </a:pPr>
            <a:r>
              <a:rPr lang="zh-CN" altLang="en-US" sz="2400" b="1" dirty="0">
                <a:ea typeface="幼圆" pitchFamily="49" charset="-122"/>
              </a:rPr>
              <a:t>高血压</a:t>
            </a:r>
            <a:endParaRPr lang="zh-CN" altLang="en-US" sz="2400" b="1" dirty="0">
              <a:ea typeface="幼圆" pitchFamily="49" charset="-122"/>
            </a:endParaRPr>
          </a:p>
          <a:p>
            <a:pPr marL="0" indent="0" eaLnBrk="1" hangingPunct="1">
              <a:lnSpc>
                <a:spcPct val="140000"/>
              </a:lnSpc>
              <a:buClr>
                <a:srgbClr val="FF0000"/>
              </a:buClr>
              <a:buSzPct val="75000"/>
              <a:buFont typeface="Wingdings" panose="05000000000000000000" pitchFamily="2" charset="2"/>
              <a:buChar char="Ø"/>
            </a:pPr>
            <a:r>
              <a:rPr lang="zh-CN" altLang="en-US" sz="2400" b="1" dirty="0">
                <a:ea typeface="幼圆" pitchFamily="49" charset="-122"/>
              </a:rPr>
              <a:t>心电图改变</a:t>
            </a:r>
            <a:endParaRPr lang="zh-CN" altLang="en-US" sz="2400" b="1" dirty="0">
              <a:ea typeface="幼圆" pitchFamily="49" charset="-122"/>
            </a:endParaRPr>
          </a:p>
          <a:p>
            <a:pPr marL="0" indent="0" eaLnBrk="1" hangingPunct="1">
              <a:lnSpc>
                <a:spcPct val="140000"/>
              </a:lnSpc>
              <a:buClr>
                <a:srgbClr val="FF0000"/>
              </a:buClr>
              <a:buSzPct val="75000"/>
              <a:buFont typeface="Wingdings" panose="05000000000000000000" pitchFamily="2" charset="2"/>
              <a:buChar char="Ø"/>
            </a:pPr>
            <a:r>
              <a:rPr lang="zh-CN" altLang="en-US" sz="2400" b="1" dirty="0">
                <a:ea typeface="幼圆" pitchFamily="49" charset="-122"/>
              </a:rPr>
              <a:t>影响胃的蠕动和分泌</a:t>
            </a:r>
            <a:endParaRPr lang="zh-TW" altLang="en-US" sz="2400" b="1" dirty="0">
              <a:ea typeface="幼圆" pitchFamily="49" charset="-122"/>
            </a:endParaRPr>
          </a:p>
          <a:p>
            <a:pPr marL="0" indent="0" eaLnBrk="1" hangingPunct="1">
              <a:lnSpc>
                <a:spcPct val="140000"/>
              </a:lnSpc>
              <a:buClr>
                <a:srgbClr val="FF0000"/>
              </a:buClr>
              <a:buFont typeface="Wingdings" panose="05000000000000000000" pitchFamily="2" charset="2"/>
              <a:buNone/>
            </a:pPr>
            <a:endParaRPr lang="en-US" altLang="zh-CN" sz="2400" b="1" dirty="0">
              <a:latin typeface="幼圆" pitchFamily="49" charset="-122"/>
              <a:ea typeface="幼圆" pitchFamily="49" charset="-122"/>
            </a:endParaRPr>
          </a:p>
        </p:txBody>
      </p:sp>
      <p:pic>
        <p:nvPicPr>
          <p:cNvPr id="25605" name="Picture 6" descr="j0186348"/>
          <p:cNvPicPr>
            <a:picLocks noChangeAspect="1"/>
          </p:cNvPicPr>
          <p:nvPr/>
        </p:nvPicPr>
        <p:blipFill>
          <a:blip r:embed="rId1"/>
          <a:stretch>
            <a:fillRect/>
          </a:stretch>
        </p:blipFill>
        <p:spPr>
          <a:xfrm>
            <a:off x="4800600" y="1905000"/>
            <a:ext cx="2503488" cy="3514725"/>
          </a:xfrm>
          <a:prstGeom prst="rect">
            <a:avLst/>
          </a:prstGeom>
          <a:noFill/>
          <a:ln w="9525">
            <a:noFill/>
          </a:ln>
        </p:spPr>
      </p:pic>
      <p:sp>
        <p:nvSpPr>
          <p:cNvPr id="25606" name="Rectangle 7"/>
          <p:cNvSpPr/>
          <p:nvPr/>
        </p:nvSpPr>
        <p:spPr>
          <a:xfrm>
            <a:off x="457200" y="1042988"/>
            <a:ext cx="4233863" cy="604837"/>
          </a:xfrm>
          <a:prstGeom prst="rect">
            <a:avLst/>
          </a:prstGeom>
          <a:noFill/>
          <a:ln w="9525">
            <a:noFill/>
          </a:ln>
        </p:spPr>
        <p:txBody>
          <a:bodyPr wrap="none">
            <a:spAutoFit/>
          </a:bodyPr>
          <a:p>
            <a:pPr>
              <a:lnSpc>
                <a:spcPct val="120000"/>
              </a:lnSpc>
              <a:spcBef>
                <a:spcPct val="20000"/>
              </a:spcBef>
              <a:buClr>
                <a:srgbClr val="FF0000"/>
              </a:buClr>
              <a:buFont typeface="Wingdings" panose="05000000000000000000" pitchFamily="2" charset="2"/>
              <a:buChar char="1"/>
            </a:pPr>
            <a:r>
              <a:rPr lang="zh-CN" altLang="en-US" sz="2800" dirty="0">
                <a:solidFill>
                  <a:srgbClr val="FF0000"/>
                </a:solidFill>
                <a:latin typeface="Times New Roman" panose="02020603050405020304" pitchFamily="18" charset="0"/>
              </a:rPr>
              <a:t>听力损伤还可以引起：</a:t>
            </a:r>
            <a:endParaRPr lang="zh-TW" altLang="en-US" sz="2800" dirty="0">
              <a:solidFill>
                <a:srgbClr val="FF0000"/>
              </a:solidFill>
              <a:latin typeface="Times New Roman" panose="02020603050405020304" pitchFamily="18" charset="0"/>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7642">
                                            <p:txEl>
                                              <p:charRg st="0" end="3"/>
                                            </p:txEl>
                                          </p:spTgt>
                                        </p:tgtEl>
                                        <p:attrNameLst>
                                          <p:attrName>style.visibility</p:attrName>
                                        </p:attrNameLst>
                                      </p:cBhvr>
                                      <p:to>
                                        <p:strVal val="visible"/>
                                      </p:to>
                                    </p:set>
                                    <p:anim calcmode="lin" valueType="num">
                                      <p:cBhvr additive="base">
                                        <p:cTn id="7" dur="500" fill="hold"/>
                                        <p:tgtEl>
                                          <p:spTgt spid="197642">
                                            <p:txEl>
                                              <p:charRg st="0"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7642">
                                            <p:txEl>
                                              <p:charRg st="0"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7642">
                                            <p:txEl>
                                              <p:charRg st="3" end="6"/>
                                            </p:txEl>
                                          </p:spTgt>
                                        </p:tgtEl>
                                        <p:attrNameLst>
                                          <p:attrName>style.visibility</p:attrName>
                                        </p:attrNameLst>
                                      </p:cBhvr>
                                      <p:to>
                                        <p:strVal val="visible"/>
                                      </p:to>
                                    </p:set>
                                    <p:anim calcmode="lin" valueType="num">
                                      <p:cBhvr additive="base">
                                        <p:cTn id="13" dur="500" fill="hold"/>
                                        <p:tgtEl>
                                          <p:spTgt spid="197642">
                                            <p:txEl>
                                              <p:charRg st="3" end="6"/>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7642">
                                            <p:txEl>
                                              <p:charRg st="3" end="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7642">
                                            <p:txEl>
                                              <p:charRg st="6" end="9"/>
                                            </p:txEl>
                                          </p:spTgt>
                                        </p:tgtEl>
                                        <p:attrNameLst>
                                          <p:attrName>style.visibility</p:attrName>
                                        </p:attrNameLst>
                                      </p:cBhvr>
                                      <p:to>
                                        <p:strVal val="visible"/>
                                      </p:to>
                                    </p:set>
                                    <p:anim calcmode="lin" valueType="num">
                                      <p:cBhvr additive="base">
                                        <p:cTn id="19" dur="500" fill="hold"/>
                                        <p:tgtEl>
                                          <p:spTgt spid="197642">
                                            <p:txEl>
                                              <p:charRg st="6" end="9"/>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7642">
                                            <p:txEl>
                                              <p:charRg st="6" end="9"/>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7642">
                                            <p:txEl>
                                              <p:charRg st="9" end="14"/>
                                            </p:txEl>
                                          </p:spTgt>
                                        </p:tgtEl>
                                        <p:attrNameLst>
                                          <p:attrName>style.visibility</p:attrName>
                                        </p:attrNameLst>
                                      </p:cBhvr>
                                      <p:to>
                                        <p:strVal val="visible"/>
                                      </p:to>
                                    </p:set>
                                    <p:anim calcmode="lin" valueType="num">
                                      <p:cBhvr additive="base">
                                        <p:cTn id="25" dur="500" fill="hold"/>
                                        <p:tgtEl>
                                          <p:spTgt spid="197642">
                                            <p:txEl>
                                              <p:charRg st="9" end="1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7642">
                                            <p:txEl>
                                              <p:charRg st="9" end="1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7642">
                                            <p:txEl>
                                              <p:charRg st="14" end="18"/>
                                            </p:txEl>
                                          </p:spTgt>
                                        </p:tgtEl>
                                        <p:attrNameLst>
                                          <p:attrName>style.visibility</p:attrName>
                                        </p:attrNameLst>
                                      </p:cBhvr>
                                      <p:to>
                                        <p:strVal val="visible"/>
                                      </p:to>
                                    </p:set>
                                    <p:anim calcmode="lin" valueType="num">
                                      <p:cBhvr additive="base">
                                        <p:cTn id="31" dur="500" fill="hold"/>
                                        <p:tgtEl>
                                          <p:spTgt spid="197642">
                                            <p:txEl>
                                              <p:charRg st="14" end="1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7642">
                                            <p:txEl>
                                              <p:charRg st="14" end="1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7642">
                                            <p:txEl>
                                              <p:charRg st="18" end="24"/>
                                            </p:txEl>
                                          </p:spTgt>
                                        </p:tgtEl>
                                        <p:attrNameLst>
                                          <p:attrName>style.visibility</p:attrName>
                                        </p:attrNameLst>
                                      </p:cBhvr>
                                      <p:to>
                                        <p:strVal val="visible"/>
                                      </p:to>
                                    </p:set>
                                    <p:anim calcmode="lin" valueType="num">
                                      <p:cBhvr additive="base">
                                        <p:cTn id="37" dur="500" fill="hold"/>
                                        <p:tgtEl>
                                          <p:spTgt spid="197642">
                                            <p:txEl>
                                              <p:charRg st="18" end="2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7642">
                                            <p:txEl>
                                              <p:charRg st="18" end="2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97642">
                                            <p:txEl>
                                              <p:charRg st="24" end="34"/>
                                            </p:txEl>
                                          </p:spTgt>
                                        </p:tgtEl>
                                        <p:attrNameLst>
                                          <p:attrName>style.visibility</p:attrName>
                                        </p:attrNameLst>
                                      </p:cBhvr>
                                      <p:to>
                                        <p:strVal val="visible"/>
                                      </p:to>
                                    </p:set>
                                    <p:anim calcmode="lin" valueType="num">
                                      <p:cBhvr additive="base">
                                        <p:cTn id="43" dur="500" fill="hold"/>
                                        <p:tgtEl>
                                          <p:spTgt spid="197642">
                                            <p:txEl>
                                              <p:charRg st="24" end="3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7642">
                                            <p:txEl>
                                              <p:charRg st="24" end="3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2"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26627" name="Rectangle 8"/>
          <p:cNvSpPr/>
          <p:nvPr/>
        </p:nvSpPr>
        <p:spPr>
          <a:xfrm>
            <a:off x="1828800" y="166688"/>
            <a:ext cx="5334000" cy="519112"/>
          </a:xfrm>
          <a:prstGeom prst="rect">
            <a:avLst/>
          </a:prstGeom>
          <a:noFill/>
          <a:ln w="9525">
            <a:noFill/>
          </a:ln>
        </p:spPr>
        <p:txBody>
          <a:bodyPr anchor="ctr" anchorCtr="0"/>
          <a:p>
            <a:pPr algn="ctr"/>
            <a:endParaRPr lang="zh-CN" altLang="zh-CN" sz="3200" dirty="0">
              <a:solidFill>
                <a:schemeClr val="tx2"/>
              </a:solidFill>
              <a:latin typeface="Times New Roman" panose="02020603050405020304" pitchFamily="18" charset="0"/>
            </a:endParaRPr>
          </a:p>
        </p:txBody>
      </p:sp>
      <p:sp>
        <p:nvSpPr>
          <p:cNvPr id="26628" name="Rectangle 10"/>
          <p:cNvSpPr>
            <a:spLocks noGrp="1" noRot="1"/>
          </p:cNvSpPr>
          <p:nvPr>
            <p:ph type="title"/>
          </p:nvPr>
        </p:nvSpPr>
        <p:spPr>
          <a:xfrm>
            <a:off x="3962400" y="188913"/>
            <a:ext cx="3505200" cy="609600"/>
          </a:xfrm>
        </p:spPr>
        <p:txBody>
          <a:bodyPr vert="horz" wrap="square" lIns="91440" tIns="45720" rIns="91440" bIns="45720" anchor="ctr" anchorCtr="0"/>
          <a:p>
            <a:pPr eaLnBrk="1" hangingPunct="1">
              <a:buClr>
                <a:srgbClr val="FF0000"/>
              </a:buClr>
              <a:buFont typeface="Wingdings" panose="05000000000000000000" pitchFamily="2" charset="2"/>
              <a:buNone/>
            </a:pPr>
            <a:r>
              <a:rPr lang="zh-CN" altLang="en-US" sz="2400" b="1" dirty="0">
                <a:solidFill>
                  <a:schemeClr val="tx1"/>
                </a:solidFill>
                <a:latin typeface="幼圆" pitchFamily="49" charset="-122"/>
                <a:ea typeface="幼圆" pitchFamily="49" charset="-122"/>
              </a:rPr>
              <a:t>生</a:t>
            </a:r>
            <a:r>
              <a:rPr lang="zh-CN" altLang="zh-TW" sz="2400" b="1" dirty="0">
                <a:solidFill>
                  <a:schemeClr val="tx1"/>
                </a:solidFill>
                <a:latin typeface="幼圆" pitchFamily="49" charset="-122"/>
                <a:ea typeface="幼圆" pitchFamily="49" charset="-122"/>
              </a:rPr>
              <a:t> </a:t>
            </a:r>
            <a:r>
              <a:rPr lang="zh-CN" altLang="en-US" sz="2400" b="1" dirty="0">
                <a:solidFill>
                  <a:schemeClr val="tx1"/>
                </a:solidFill>
                <a:latin typeface="幼圆" pitchFamily="49" charset="-122"/>
                <a:ea typeface="幼圆" pitchFamily="49" charset="-122"/>
              </a:rPr>
              <a:t>产</a:t>
            </a:r>
            <a:r>
              <a:rPr lang="zh-CN" altLang="zh-TW" sz="2400" b="1" dirty="0">
                <a:solidFill>
                  <a:schemeClr val="tx1"/>
                </a:solidFill>
                <a:latin typeface="幼圆" pitchFamily="49" charset="-122"/>
                <a:ea typeface="幼圆" pitchFamily="49" charset="-122"/>
              </a:rPr>
              <a:t> </a:t>
            </a:r>
            <a:r>
              <a:rPr lang="zh-CN" altLang="en-US" sz="2400" b="1" dirty="0">
                <a:solidFill>
                  <a:schemeClr val="tx1"/>
                </a:solidFill>
                <a:latin typeface="幼圆" pitchFamily="49" charset="-122"/>
                <a:ea typeface="幼圆" pitchFamily="49" charset="-122"/>
              </a:rPr>
              <a:t>性</a:t>
            </a:r>
            <a:r>
              <a:rPr lang="zh-CN" altLang="zh-TW" sz="2400" b="1" dirty="0">
                <a:solidFill>
                  <a:schemeClr val="tx1"/>
                </a:solidFill>
                <a:latin typeface="幼圆" pitchFamily="49" charset="-122"/>
                <a:ea typeface="幼圆" pitchFamily="49" charset="-122"/>
              </a:rPr>
              <a:t> </a:t>
            </a:r>
            <a:r>
              <a:rPr lang="zh-CN" altLang="en-US" sz="2400" b="1" dirty="0">
                <a:solidFill>
                  <a:schemeClr val="tx1"/>
                </a:solidFill>
                <a:latin typeface="幼圆" pitchFamily="49" charset="-122"/>
                <a:ea typeface="幼圆" pitchFamily="49" charset="-122"/>
              </a:rPr>
              <a:t>噪</a:t>
            </a:r>
            <a:r>
              <a:rPr lang="zh-CN" altLang="zh-TW" sz="2400" b="1" dirty="0">
                <a:solidFill>
                  <a:schemeClr val="tx1"/>
                </a:solidFill>
                <a:latin typeface="幼圆" pitchFamily="49" charset="-122"/>
                <a:ea typeface="幼圆" pitchFamily="49" charset="-122"/>
              </a:rPr>
              <a:t> </a:t>
            </a:r>
            <a:r>
              <a:rPr lang="zh-CN" altLang="en-US" sz="2400" b="1" dirty="0">
                <a:solidFill>
                  <a:schemeClr val="tx1"/>
                </a:solidFill>
                <a:latin typeface="幼圆" pitchFamily="49" charset="-122"/>
                <a:ea typeface="幼圆" pitchFamily="49" charset="-122"/>
              </a:rPr>
              <a:t>声</a:t>
            </a:r>
            <a:endParaRPr lang="zh-CN" altLang="en-US" sz="2400" b="1" dirty="0">
              <a:solidFill>
                <a:schemeClr val="tx1"/>
              </a:solidFill>
              <a:latin typeface="幼圆" pitchFamily="49" charset="-122"/>
              <a:ea typeface="幼圆" pitchFamily="49" charset="-122"/>
            </a:endParaRPr>
          </a:p>
        </p:txBody>
      </p:sp>
      <p:sp>
        <p:nvSpPr>
          <p:cNvPr id="238602" name="Rectangle 10"/>
          <p:cNvSpPr>
            <a:spLocks noGrp="1"/>
          </p:cNvSpPr>
          <p:nvPr>
            <p:ph idx="1"/>
          </p:nvPr>
        </p:nvSpPr>
        <p:spPr>
          <a:xfrm>
            <a:off x="685800" y="990600"/>
            <a:ext cx="7772400" cy="1160463"/>
          </a:xfrm>
        </p:spPr>
        <p:txBody>
          <a:bodyPr vert="horz" wrap="square" lIns="91440" tIns="45720" rIns="91440" bIns="45720" anchor="t" anchorCtr="0"/>
          <a:p>
            <a:pPr eaLnBrk="1" hangingPunct="1">
              <a:spcBef>
                <a:spcPct val="0"/>
              </a:spcBef>
              <a:buNone/>
            </a:pPr>
            <a:r>
              <a:rPr lang="zh-TW" altLang="en-US" sz="2400" b="1" dirty="0">
                <a:solidFill>
                  <a:srgbClr val="FF0000"/>
                </a:solidFill>
                <a:latin typeface="幼圆" pitchFamily="49" charset="-122"/>
                <a:ea typeface="幼圆" pitchFamily="49" charset="-122"/>
              </a:rPr>
              <a:t>三</a:t>
            </a:r>
            <a:r>
              <a:rPr lang="zh-CN" altLang="en-US" sz="2400" b="1" dirty="0">
                <a:solidFill>
                  <a:srgbClr val="FF0000"/>
                </a:solidFill>
                <a:latin typeface="幼圆" pitchFamily="49" charset="-122"/>
                <a:ea typeface="幼圆" pitchFamily="49" charset="-122"/>
              </a:rPr>
              <a:t>、</a:t>
            </a:r>
            <a:r>
              <a:rPr lang="en-US" altLang="zh-TW" sz="2400" b="1" dirty="0">
                <a:solidFill>
                  <a:srgbClr val="FF0000"/>
                </a:solidFill>
                <a:latin typeface="幼圆" pitchFamily="49" charset="-122"/>
                <a:ea typeface="幼圆" pitchFamily="49" charset="-122"/>
              </a:rPr>
              <a:t> </a:t>
            </a:r>
            <a:r>
              <a:rPr lang="zh-CN" altLang="en-US" sz="2400" b="1" dirty="0">
                <a:solidFill>
                  <a:srgbClr val="FF0000"/>
                </a:solidFill>
                <a:latin typeface="幼圆" pitchFamily="49" charset="-122"/>
                <a:ea typeface="幼圆" pitchFamily="49" charset="-122"/>
              </a:rPr>
              <a:t>生产性噪声的预防</a:t>
            </a:r>
            <a:endParaRPr lang="zh-TW" altLang="en-US" sz="2400" b="1" dirty="0">
              <a:solidFill>
                <a:srgbClr val="FF0000"/>
              </a:solidFill>
              <a:latin typeface="幼圆" pitchFamily="49" charset="-122"/>
              <a:ea typeface="幼圆" pitchFamily="49" charset="-122"/>
            </a:endParaRPr>
          </a:p>
          <a:p>
            <a:pPr eaLnBrk="1" hangingPunct="1">
              <a:buClr>
                <a:srgbClr val="FF0000"/>
              </a:buClr>
              <a:buFont typeface="Wingdings" panose="05000000000000000000" pitchFamily="2" charset="2"/>
              <a:buChar char="1"/>
            </a:pPr>
            <a:r>
              <a:rPr lang="zh-CN" altLang="en-US" sz="2000" b="1" dirty="0">
                <a:latin typeface="幼圆" pitchFamily="49" charset="-122"/>
                <a:ea typeface="幼圆" pitchFamily="49" charset="-122"/>
              </a:rPr>
              <a:t>生产性噪声危害的发生和程度主要决定于</a:t>
            </a:r>
            <a:r>
              <a:rPr lang="zh-CN" altLang="en-US" sz="2000" b="1" dirty="0">
                <a:solidFill>
                  <a:srgbClr val="FF0000"/>
                </a:solidFill>
                <a:latin typeface="幼圆" pitchFamily="49" charset="-122"/>
                <a:ea typeface="幼圆" pitchFamily="49" charset="-122"/>
              </a:rPr>
              <a:t>噪声强度、接触噪声时间</a:t>
            </a:r>
            <a:r>
              <a:rPr lang="zh-CN" altLang="zh-TW" sz="2000" b="1" dirty="0">
                <a:solidFill>
                  <a:srgbClr val="FF0000"/>
                </a:solidFill>
                <a:latin typeface="幼圆" pitchFamily="49" charset="-122"/>
                <a:ea typeface="幼圆" pitchFamily="49" charset="-122"/>
              </a:rPr>
              <a:t>、</a:t>
            </a:r>
            <a:r>
              <a:rPr lang="zh-CN" altLang="en-US" sz="2000" b="1" dirty="0">
                <a:solidFill>
                  <a:srgbClr val="FF0000"/>
                </a:solidFill>
                <a:latin typeface="幼圆" pitchFamily="49" charset="-122"/>
                <a:ea typeface="幼圆" pitchFamily="49" charset="-122"/>
              </a:rPr>
              <a:t>噪声的频率及频谱特性、接触者的敏感性</a:t>
            </a:r>
            <a:r>
              <a:rPr lang="zh-CN" altLang="en-US" sz="2000" b="1" dirty="0">
                <a:latin typeface="幼圆" pitchFamily="49" charset="-122"/>
                <a:ea typeface="幼圆" pitchFamily="49" charset="-122"/>
              </a:rPr>
              <a:t>等因素</a:t>
            </a:r>
            <a:r>
              <a:rPr lang="zh-CN" altLang="en-US" sz="2000" b="1" dirty="0">
                <a:solidFill>
                  <a:schemeClr val="accent2"/>
                </a:solidFill>
                <a:latin typeface="幼圆" pitchFamily="49" charset="-122"/>
                <a:ea typeface="幼圆" pitchFamily="49" charset="-122"/>
              </a:rPr>
              <a:t>。</a:t>
            </a:r>
            <a:endParaRPr lang="en-US" altLang="zh-TW" sz="2000" b="1" dirty="0">
              <a:solidFill>
                <a:schemeClr val="accent2"/>
              </a:solidFill>
              <a:latin typeface="幼圆" pitchFamily="49" charset="-122"/>
              <a:ea typeface="幼圆" pitchFamily="49" charset="-122"/>
            </a:endParaRPr>
          </a:p>
          <a:p>
            <a:pPr eaLnBrk="1" hangingPunct="1"/>
            <a:endParaRPr lang="zh-TW" altLang="en-US" sz="2000" b="1" dirty="0">
              <a:latin typeface="幼圆" pitchFamily="49" charset="-122"/>
              <a:ea typeface="幼圆" pitchFamily="49" charset="-122"/>
            </a:endParaRPr>
          </a:p>
        </p:txBody>
      </p:sp>
      <p:sp>
        <p:nvSpPr>
          <p:cNvPr id="238603" name="Text Box 11"/>
          <p:cNvSpPr txBox="1"/>
          <p:nvPr/>
        </p:nvSpPr>
        <p:spPr>
          <a:xfrm>
            <a:off x="755650" y="2209800"/>
            <a:ext cx="7702550" cy="4038600"/>
          </a:xfrm>
          <a:prstGeom prst="rect">
            <a:avLst/>
          </a:prstGeom>
          <a:noFill/>
          <a:ln w="57150" cap="flat" cmpd="thickThin">
            <a:solidFill>
              <a:srgbClr val="FF00FF"/>
            </a:solidFill>
            <a:prstDash val="solid"/>
            <a:miter/>
            <a:headEnd type="none" w="med" len="med"/>
            <a:tailEnd type="none" w="med" len="med"/>
          </a:ln>
        </p:spPr>
        <p:txBody>
          <a:bodyPr>
            <a:spAutoFit/>
          </a:bodyPr>
          <a:p>
            <a:pPr>
              <a:lnSpc>
                <a:spcPct val="110000"/>
              </a:lnSpc>
              <a:buClr>
                <a:srgbClr val="FF0000"/>
              </a:buClr>
              <a:buSzPct val="150000"/>
              <a:buFont typeface="Wingdings" panose="05000000000000000000" pitchFamily="2" charset="2"/>
              <a:buChar char=":"/>
            </a:pPr>
            <a:r>
              <a:rPr lang="zh-CN" altLang="en-US" dirty="0">
                <a:latin typeface="幼圆" pitchFamily="49" charset="-122"/>
              </a:rPr>
              <a:t>预防措施：</a:t>
            </a:r>
            <a:r>
              <a:rPr lang="zh-TW" altLang="en-US" dirty="0">
                <a:latin typeface="幼圆" pitchFamily="49" charset="-122"/>
              </a:rPr>
              <a:t> </a:t>
            </a:r>
            <a:endParaRPr lang="zh-CN" altLang="zh-TW" sz="2800" dirty="0">
              <a:solidFill>
                <a:srgbClr val="006600"/>
              </a:solidFill>
              <a:latin typeface="幼圆" pitchFamily="49" charset="-122"/>
            </a:endParaRPr>
          </a:p>
          <a:p>
            <a:pPr>
              <a:lnSpc>
                <a:spcPct val="110000"/>
              </a:lnSpc>
            </a:pPr>
            <a:endParaRPr lang="zh-CN" altLang="en-US" sz="800" dirty="0">
              <a:solidFill>
                <a:srgbClr val="006600"/>
              </a:solidFill>
              <a:latin typeface="幼圆" pitchFamily="49" charset="-122"/>
            </a:endParaRPr>
          </a:p>
          <a:p>
            <a:pPr>
              <a:lnSpc>
                <a:spcPct val="110000"/>
              </a:lnSpc>
              <a:buFont typeface="Wingdings" panose="05000000000000000000" pitchFamily="2" charset="2"/>
              <a:buChar char="1"/>
            </a:pPr>
            <a:r>
              <a:rPr lang="zh-CN" altLang="en-US" dirty="0">
                <a:solidFill>
                  <a:srgbClr val="FF0000"/>
                </a:solidFill>
                <a:latin typeface="幼圆" pitchFamily="49" charset="-122"/>
              </a:rPr>
              <a:t> </a:t>
            </a:r>
            <a:r>
              <a:rPr lang="zh-CN" altLang="en-US" dirty="0">
                <a:latin typeface="幼圆" pitchFamily="49" charset="-122"/>
              </a:rPr>
              <a:t>改造声源、降低噪声。通过技术</a:t>
            </a:r>
            <a:r>
              <a:rPr lang="zh-TW" altLang="en-US" dirty="0">
                <a:latin typeface="幼圆" pitchFamily="49" charset="-122"/>
              </a:rPr>
              <a:t>改造</a:t>
            </a:r>
            <a:r>
              <a:rPr lang="zh-CN" altLang="en-US" dirty="0">
                <a:latin typeface="幼圆" pitchFamily="49" charset="-122"/>
              </a:rPr>
              <a:t>，把发声物体改造为不发声或发小声的物体是根本措施。</a:t>
            </a:r>
            <a:endParaRPr lang="zh-CN" altLang="zh-TW" dirty="0">
              <a:latin typeface="幼圆" pitchFamily="49" charset="-122"/>
            </a:endParaRPr>
          </a:p>
          <a:p>
            <a:pPr>
              <a:lnSpc>
                <a:spcPct val="110000"/>
              </a:lnSpc>
              <a:buFont typeface="Wingdings" panose="05000000000000000000" pitchFamily="2" charset="2"/>
              <a:buChar char="1"/>
            </a:pPr>
            <a:endParaRPr lang="zh-CN" altLang="en-US" sz="800" dirty="0">
              <a:latin typeface="幼圆" pitchFamily="49" charset="-122"/>
            </a:endParaRPr>
          </a:p>
          <a:p>
            <a:pPr>
              <a:lnSpc>
                <a:spcPct val="110000"/>
              </a:lnSpc>
              <a:buFont typeface="Wingdings" panose="05000000000000000000" pitchFamily="2" charset="2"/>
              <a:buChar char="1"/>
            </a:pPr>
            <a:r>
              <a:rPr lang="zh-CN" altLang="en-US" dirty="0">
                <a:solidFill>
                  <a:srgbClr val="FF0000"/>
                </a:solidFill>
                <a:latin typeface="幼圆" pitchFamily="49" charset="-122"/>
              </a:rPr>
              <a:t> </a:t>
            </a:r>
            <a:r>
              <a:rPr lang="zh-CN" altLang="en-US" dirty="0">
                <a:latin typeface="幼圆" pitchFamily="49" charset="-122"/>
              </a:rPr>
              <a:t>对噪声传播途径采取措施降低噪声强度。</a:t>
            </a:r>
            <a:endParaRPr lang="zh-CN" altLang="en-US" dirty="0">
              <a:latin typeface="幼圆" pitchFamily="49" charset="-122"/>
            </a:endParaRPr>
          </a:p>
          <a:p>
            <a:pPr>
              <a:lnSpc>
                <a:spcPct val="110000"/>
              </a:lnSpc>
              <a:buFont typeface="Wingdings" panose="05000000000000000000" pitchFamily="2" charset="2"/>
            </a:pPr>
            <a:r>
              <a:rPr lang="zh-CN" altLang="en-US" dirty="0">
                <a:latin typeface="幼圆" pitchFamily="49" charset="-122"/>
              </a:rPr>
              <a:t>   具体又可分为：把高噪声机器与低噪声机器分开布置</a:t>
            </a:r>
            <a:r>
              <a:rPr lang="en-US" altLang="zh-TW" dirty="0">
                <a:latin typeface="幼圆" pitchFamily="49" charset="-122"/>
              </a:rPr>
              <a:t>﹔</a:t>
            </a:r>
            <a:r>
              <a:rPr lang="zh-CN" altLang="en-US" dirty="0">
                <a:latin typeface="幼圆" pitchFamily="49" charset="-122"/>
              </a:rPr>
              <a:t>采用消声器或用消声</a:t>
            </a:r>
            <a:r>
              <a:rPr lang="zh-CN" altLang="zh-TW" dirty="0">
                <a:latin typeface="幼圆" pitchFamily="49" charset="-122"/>
              </a:rPr>
              <a:t> </a:t>
            </a:r>
            <a:r>
              <a:rPr lang="en-US" altLang="zh-TW" dirty="0">
                <a:latin typeface="幼圆" pitchFamily="49" charset="-122"/>
              </a:rPr>
              <a:t>/ </a:t>
            </a:r>
            <a:r>
              <a:rPr lang="zh-CN" altLang="en-US" dirty="0">
                <a:latin typeface="幼圆" pitchFamily="49" charset="-122"/>
              </a:rPr>
              <a:t>吸声</a:t>
            </a:r>
            <a:r>
              <a:rPr lang="zh-CN" altLang="zh-TW" dirty="0">
                <a:latin typeface="幼圆" pitchFamily="49" charset="-122"/>
              </a:rPr>
              <a:t> </a:t>
            </a:r>
            <a:r>
              <a:rPr lang="en-US" altLang="zh-TW" dirty="0">
                <a:latin typeface="幼圆" pitchFamily="49" charset="-122"/>
              </a:rPr>
              <a:t>/ </a:t>
            </a:r>
            <a:r>
              <a:rPr lang="zh-CN" altLang="en-US" dirty="0">
                <a:latin typeface="幼圆" pitchFamily="49" charset="-122"/>
              </a:rPr>
              <a:t>隔声材料阻隔声源。</a:t>
            </a:r>
            <a:endParaRPr lang="zh-CN" altLang="zh-TW" dirty="0">
              <a:latin typeface="幼圆" pitchFamily="49" charset="-122"/>
            </a:endParaRPr>
          </a:p>
          <a:p>
            <a:pPr>
              <a:lnSpc>
                <a:spcPct val="110000"/>
              </a:lnSpc>
              <a:buFont typeface="Wingdings" panose="05000000000000000000" pitchFamily="2" charset="2"/>
              <a:buChar char="1"/>
            </a:pPr>
            <a:endParaRPr lang="zh-CN" altLang="en-US" sz="800" dirty="0">
              <a:latin typeface="幼圆" pitchFamily="49" charset="-122"/>
            </a:endParaRPr>
          </a:p>
          <a:p>
            <a:pPr>
              <a:lnSpc>
                <a:spcPct val="110000"/>
              </a:lnSpc>
              <a:buFont typeface="Wingdings" panose="05000000000000000000" pitchFamily="2" charset="2"/>
              <a:buChar char="1"/>
            </a:pPr>
            <a:r>
              <a:rPr lang="zh-CN" altLang="en-US" dirty="0">
                <a:solidFill>
                  <a:srgbClr val="FF0000"/>
                </a:solidFill>
                <a:latin typeface="幼圆" pitchFamily="49" charset="-122"/>
              </a:rPr>
              <a:t> </a:t>
            </a:r>
            <a:r>
              <a:rPr lang="zh-CN" altLang="en-US" dirty="0">
                <a:latin typeface="幼圆" pitchFamily="49" charset="-122"/>
              </a:rPr>
              <a:t>加强个人防护。</a:t>
            </a:r>
            <a:endParaRPr lang="zh-CN" altLang="zh-TW" dirty="0">
              <a:latin typeface="幼圆" pitchFamily="49" charset="-122"/>
            </a:endParaRPr>
          </a:p>
          <a:p>
            <a:pPr>
              <a:lnSpc>
                <a:spcPct val="110000"/>
              </a:lnSpc>
              <a:buFont typeface="Wingdings" panose="05000000000000000000" pitchFamily="2" charset="2"/>
            </a:pPr>
            <a:r>
              <a:rPr lang="zh-CN" altLang="en-US" dirty="0">
                <a:latin typeface="幼圆" pitchFamily="49" charset="-122"/>
              </a:rPr>
              <a:t>    常用的方法是配戴耳塞、耳罩、防护帽。</a:t>
            </a:r>
            <a:endParaRPr lang="zh-CN" altLang="zh-TW" dirty="0">
              <a:latin typeface="幼圆" pitchFamily="49" charset="-122"/>
            </a:endParaRPr>
          </a:p>
          <a:p>
            <a:pPr>
              <a:lnSpc>
                <a:spcPct val="110000"/>
              </a:lnSpc>
              <a:buFont typeface="Wingdings" panose="05000000000000000000" pitchFamily="2" charset="2"/>
              <a:buChar char="1"/>
            </a:pPr>
            <a:endParaRPr lang="zh-CN" altLang="zh-TW" sz="800" dirty="0">
              <a:latin typeface="幼圆" pitchFamily="49" charset="-122"/>
            </a:endParaRPr>
          </a:p>
          <a:p>
            <a:pPr>
              <a:lnSpc>
                <a:spcPct val="110000"/>
              </a:lnSpc>
              <a:buClr>
                <a:srgbClr val="FF0000"/>
              </a:buClr>
              <a:buFont typeface="Wingdings" panose="05000000000000000000" pitchFamily="2" charset="2"/>
              <a:buChar char="1"/>
            </a:pPr>
            <a:r>
              <a:rPr lang="zh-CN" altLang="en-US" dirty="0">
                <a:latin typeface="幼圆" pitchFamily="49" charset="-122"/>
              </a:rPr>
              <a:t>定期进行健康监护体验</a:t>
            </a:r>
            <a:r>
              <a:rPr lang="zh-CN" altLang="zh-TW" dirty="0">
                <a:latin typeface="幼圆" pitchFamily="49" charset="-122"/>
              </a:rPr>
              <a:t>。</a:t>
            </a:r>
            <a:endParaRPr lang="zh-CN" altLang="en-US" dirty="0">
              <a:latin typeface="幼圆" pitchFamily="49" charset="-122"/>
            </a:endParaRPr>
          </a:p>
          <a:p>
            <a:pPr>
              <a:lnSpc>
                <a:spcPct val="110000"/>
              </a:lnSpc>
              <a:buFont typeface="Wingdings" panose="05000000000000000000" pitchFamily="2" charset="2"/>
            </a:pPr>
            <a:r>
              <a:rPr lang="zh-CN" altLang="en-US" dirty="0">
                <a:latin typeface="幼圆" pitchFamily="49" charset="-122"/>
              </a:rPr>
              <a:t>   筛选出对噪声敏感者或早期听力损伤者，并采取相应措施。</a:t>
            </a:r>
            <a:endParaRPr lang="zh-TW" altLang="en-US" dirty="0">
              <a:latin typeface="幼圆" pitchFamily="49"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8602">
                                            <p:txEl>
                                              <p:charRg st="0" end="12"/>
                                            </p:txEl>
                                          </p:spTgt>
                                        </p:tgtEl>
                                        <p:attrNameLst>
                                          <p:attrName>style.visibility</p:attrName>
                                        </p:attrNameLst>
                                      </p:cBhvr>
                                      <p:to>
                                        <p:strVal val="visible"/>
                                      </p:to>
                                    </p:set>
                                    <p:animEffect transition="in" filter="slide(fromBottom)">
                                      <p:cBhvr>
                                        <p:cTn id="7" dur="500"/>
                                        <p:tgtEl>
                                          <p:spTgt spid="238602">
                                            <p:txEl>
                                              <p:charRg st="0"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8602">
                                            <p:txEl>
                                              <p:charRg st="12" end="65"/>
                                            </p:txEl>
                                          </p:spTgt>
                                        </p:tgtEl>
                                        <p:attrNameLst>
                                          <p:attrName>style.visibility</p:attrName>
                                        </p:attrNameLst>
                                      </p:cBhvr>
                                      <p:to>
                                        <p:strVal val="visible"/>
                                      </p:to>
                                    </p:set>
                                    <p:animEffect transition="in" filter="slide(fromBottom)">
                                      <p:cBhvr>
                                        <p:cTn id="12" dur="500"/>
                                        <p:tgtEl>
                                          <p:spTgt spid="238602">
                                            <p:txEl>
                                              <p:charRg st="12" end="6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38603"/>
                                        </p:tgtEl>
                                        <p:attrNameLst>
                                          <p:attrName>style.visibility</p:attrName>
                                        </p:attrNameLst>
                                      </p:cBhvr>
                                      <p:to>
                                        <p:strVal val="visible"/>
                                      </p:to>
                                    </p:set>
                                    <p:animEffect transition="in" filter="barn(inHorizontal)">
                                      <p:cBhvr>
                                        <p:cTn id="17" dur="500"/>
                                        <p:tgtEl>
                                          <p:spTgt spid="238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02" grpId="0" build="p"/>
      <p:bldP spid="23860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27651" name="Rectangle 7"/>
          <p:cNvSpPr>
            <a:spLocks noGrp="1" noRot="1"/>
          </p:cNvSpPr>
          <p:nvPr>
            <p:ph idx="1"/>
          </p:nvPr>
        </p:nvSpPr>
        <p:spPr>
          <a:xfrm>
            <a:off x="4500563" y="288925"/>
            <a:ext cx="2814637" cy="625475"/>
          </a:xfrm>
        </p:spPr>
        <p:txBody>
          <a:bodyPr vert="horz" wrap="square" lIns="91440" tIns="45720" rIns="91440" bIns="45720" anchor="t" anchorCtr="0"/>
          <a:p>
            <a:pPr marL="0" indent="0" eaLnBrk="1" hangingPunct="1">
              <a:buClr>
                <a:srgbClr val="FF0000"/>
              </a:buClr>
              <a:buFont typeface="Wingdings" panose="05000000000000000000" pitchFamily="2" charset="2"/>
              <a:buNone/>
            </a:pPr>
            <a:r>
              <a:rPr lang="zh-CN" altLang="en-US" sz="2400" b="1" dirty="0">
                <a:latin typeface="幼圆" pitchFamily="49" charset="-122"/>
                <a:ea typeface="幼圆" pitchFamily="49" charset="-122"/>
              </a:rPr>
              <a:t>高</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温</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与</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中</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暑</a:t>
            </a:r>
            <a:endParaRPr lang="zh-CN" altLang="en-US" sz="2400" b="1" dirty="0">
              <a:latin typeface="幼圆" pitchFamily="49" charset="-122"/>
              <a:ea typeface="幼圆" pitchFamily="49" charset="-122"/>
            </a:endParaRPr>
          </a:p>
        </p:txBody>
      </p:sp>
      <p:sp>
        <p:nvSpPr>
          <p:cNvPr id="27652" name="Rectangle 10"/>
          <p:cNvSpPr/>
          <p:nvPr/>
        </p:nvSpPr>
        <p:spPr>
          <a:xfrm>
            <a:off x="1828800" y="166688"/>
            <a:ext cx="5334000" cy="519112"/>
          </a:xfrm>
          <a:prstGeom prst="rect">
            <a:avLst/>
          </a:prstGeom>
          <a:noFill/>
          <a:ln w="9525">
            <a:noFill/>
          </a:ln>
        </p:spPr>
        <p:txBody>
          <a:bodyPr anchor="ctr" anchorCtr="0"/>
          <a:p>
            <a:pPr algn="ctr"/>
            <a:endParaRPr lang="zh-CN" altLang="zh-CN" sz="3200" dirty="0">
              <a:solidFill>
                <a:schemeClr val="tx2"/>
              </a:solidFill>
              <a:latin typeface="Times New Roman" panose="02020603050405020304" pitchFamily="18" charset="0"/>
            </a:endParaRPr>
          </a:p>
        </p:txBody>
      </p:sp>
      <p:sp>
        <p:nvSpPr>
          <p:cNvPr id="237576" name="Rectangle 8"/>
          <p:cNvSpPr>
            <a:spLocks noGrp="1"/>
          </p:cNvSpPr>
          <p:nvPr>
            <p:ph type="title"/>
          </p:nvPr>
        </p:nvSpPr>
        <p:spPr>
          <a:xfrm>
            <a:off x="688975" y="1143000"/>
            <a:ext cx="7845425" cy="1905000"/>
          </a:xfrm>
        </p:spPr>
        <p:txBody>
          <a:bodyPr vert="horz" wrap="square" lIns="91440" tIns="45720" rIns="91440" bIns="45720" anchor="ctr" anchorCtr="0"/>
          <a:p>
            <a:pPr algn="l" eaLnBrk="1" hangingPunct="1">
              <a:lnSpc>
                <a:spcPct val="140000"/>
              </a:lnSpc>
              <a:buClr>
                <a:srgbClr val="FF0000"/>
              </a:buClr>
              <a:buFont typeface="Wingdings" panose="05000000000000000000" pitchFamily="2" charset="2"/>
              <a:buNone/>
            </a:pPr>
            <a:r>
              <a:rPr lang="zh-CN" altLang="en-US" sz="2400" b="1" dirty="0">
                <a:solidFill>
                  <a:srgbClr val="FF0000"/>
                </a:solidFill>
                <a:latin typeface="幼圆" pitchFamily="49" charset="-122"/>
                <a:ea typeface="幼圆" pitchFamily="49" charset="-122"/>
              </a:rPr>
              <a:t>一、高温作业：</a:t>
            </a:r>
            <a:br>
              <a:rPr lang="zh-CN" altLang="en-US" sz="2800" b="1" dirty="0">
                <a:latin typeface="幼圆" pitchFamily="49" charset="-122"/>
                <a:ea typeface="幼圆" pitchFamily="49" charset="-122"/>
              </a:rPr>
            </a:br>
            <a:r>
              <a:rPr lang="zh-CN" altLang="en-US" sz="2800" b="1" dirty="0">
                <a:latin typeface="幼圆" pitchFamily="49" charset="-122"/>
                <a:ea typeface="幼圆" pitchFamily="49" charset="-122"/>
              </a:rPr>
              <a:t>    </a:t>
            </a:r>
            <a:r>
              <a:rPr lang="zh-CN" altLang="en-US" sz="2400" b="1" dirty="0">
                <a:latin typeface="幼圆" pitchFamily="49" charset="-122"/>
                <a:ea typeface="幼圆" pitchFamily="49" charset="-122"/>
              </a:rPr>
              <a:t>指工作地点有生产性热源，当室外温度达到本地区夏季通风设计计算温度时，工作地点的气温高于室外</a:t>
            </a:r>
            <a:r>
              <a:rPr lang="en-US" altLang="zh-CN" sz="2400" b="1" dirty="0">
                <a:latin typeface="幼圆" pitchFamily="49" charset="-122"/>
                <a:ea typeface="幼圆" pitchFamily="49" charset="-122"/>
              </a:rPr>
              <a:t>2</a:t>
            </a:r>
            <a:r>
              <a:rPr lang="zh-CN" altLang="en-US" sz="2400" b="1" dirty="0">
                <a:latin typeface="幼圆" pitchFamily="49" charset="-122"/>
                <a:ea typeface="幼圆" pitchFamily="49" charset="-122"/>
              </a:rPr>
              <a:t>度或</a:t>
            </a:r>
            <a:r>
              <a:rPr lang="en-US" altLang="zh-CN" sz="2400" b="1" dirty="0">
                <a:latin typeface="幼圆" pitchFamily="49" charset="-122"/>
                <a:ea typeface="幼圆" pitchFamily="49" charset="-122"/>
              </a:rPr>
              <a:t>2</a:t>
            </a:r>
            <a:r>
              <a:rPr lang="zh-CN" altLang="en-US" sz="2400" b="1" dirty="0">
                <a:latin typeface="幼圆" pitchFamily="49" charset="-122"/>
                <a:ea typeface="幼圆" pitchFamily="49" charset="-122"/>
              </a:rPr>
              <a:t>度以上的作业。</a:t>
            </a:r>
            <a:endParaRPr lang="zh-TW" altLang="en-US" sz="2400" b="1" dirty="0">
              <a:latin typeface="幼圆" pitchFamily="49" charset="-122"/>
              <a:ea typeface="幼圆" pitchFamily="49" charset="-122"/>
            </a:endParaRPr>
          </a:p>
        </p:txBody>
      </p:sp>
      <p:sp>
        <p:nvSpPr>
          <p:cNvPr id="237577" name="Text Box 9"/>
          <p:cNvSpPr txBox="1"/>
          <p:nvPr/>
        </p:nvSpPr>
        <p:spPr>
          <a:xfrm>
            <a:off x="647700" y="3432175"/>
            <a:ext cx="7848600" cy="2339975"/>
          </a:xfrm>
          <a:prstGeom prst="rect">
            <a:avLst/>
          </a:prstGeom>
          <a:noFill/>
          <a:ln w="57150" cap="flat" cmpd="thinThick">
            <a:solidFill>
              <a:srgbClr val="FF0066"/>
            </a:solidFill>
            <a:prstDash val="solid"/>
            <a:miter/>
            <a:headEnd type="none" w="med" len="med"/>
            <a:tailEnd type="none" w="med" len="med"/>
          </a:ln>
        </p:spPr>
        <p:txBody>
          <a:bodyPr>
            <a:spAutoFit/>
          </a:bodyPr>
          <a:p>
            <a:pPr>
              <a:lnSpc>
                <a:spcPct val="150000"/>
              </a:lnSpc>
              <a:buClr>
                <a:srgbClr val="FF0000"/>
              </a:buClr>
              <a:buSzPct val="120000"/>
              <a:buFont typeface="Wingdings" panose="05000000000000000000" pitchFamily="2" charset="2"/>
              <a:buChar char=":"/>
            </a:pPr>
            <a:r>
              <a:rPr lang="zh-CN" altLang="en-US" sz="2400" dirty="0">
                <a:latin typeface="Arial" panose="020B0604020202020204" pitchFamily="34" charset="0"/>
              </a:rPr>
              <a:t>高温作业使人体产生一系列的生理改变。当机体获热与产热大于散热时体温升高，因大量出汗造成机体严重缺水和缺盐，心脏负荷加重，心率增加、血压下降，食欲减退、消化不良，严重时还可导致中暑发生。</a:t>
            </a:r>
            <a:endParaRPr lang="zh-CN" altLang="en-US" sz="2400" dirty="0">
              <a:latin typeface="Arial" panose="020B0604020202020204" pitchFamily="34" charset="0"/>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7576"/>
                                        </p:tgtEl>
                                        <p:attrNameLst>
                                          <p:attrName>style.visibility</p:attrName>
                                        </p:attrNameLst>
                                      </p:cBhvr>
                                      <p:to>
                                        <p:strVal val="visible"/>
                                      </p:to>
                                    </p:set>
                                    <p:anim calcmode="lin" valueType="num">
                                      <p:cBhvr>
                                        <p:cTn id="7" dur="1000" fill="hold"/>
                                        <p:tgtEl>
                                          <p:spTgt spid="237576"/>
                                        </p:tgtEl>
                                        <p:attrNameLst>
                                          <p:attrName>ppt_w</p:attrName>
                                        </p:attrNameLst>
                                      </p:cBhvr>
                                      <p:tavLst>
                                        <p:tav tm="0">
                                          <p:val>
                                            <p:fltVal val="0.000000"/>
                                          </p:val>
                                        </p:tav>
                                        <p:tav tm="100000">
                                          <p:val>
                                            <p:strVal val="#ppt_w"/>
                                          </p:val>
                                        </p:tav>
                                      </p:tavLst>
                                    </p:anim>
                                    <p:anim calcmode="lin" valueType="num">
                                      <p:cBhvr>
                                        <p:cTn id="8" dur="1000" fill="hold"/>
                                        <p:tgtEl>
                                          <p:spTgt spid="237576"/>
                                        </p:tgtEl>
                                        <p:attrNameLst>
                                          <p:attrName>ppt_h</p:attrName>
                                        </p:attrNameLst>
                                      </p:cBhvr>
                                      <p:tavLst>
                                        <p:tav tm="0">
                                          <p:val>
                                            <p:fltVal val="0.000000"/>
                                          </p:val>
                                        </p:tav>
                                        <p:tav tm="100000">
                                          <p:val>
                                            <p:strVal val="#ppt_h"/>
                                          </p:val>
                                        </p:tav>
                                      </p:tavLst>
                                    </p:anim>
                                    <p:anim calcmode="lin" valueType="num">
                                      <p:cBhvr>
                                        <p:cTn id="9" dur="1000" fill="hold"/>
                                        <p:tgtEl>
                                          <p:spTgt spid="237576"/>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237576"/>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37577"/>
                                        </p:tgtEl>
                                        <p:attrNameLst>
                                          <p:attrName>style.visibility</p:attrName>
                                        </p:attrNameLst>
                                      </p:cBhvr>
                                      <p:to>
                                        <p:strVal val="visible"/>
                                      </p:to>
                                    </p:set>
                                    <p:animEffect transition="in" filter="checkerboard(across)">
                                      <p:cBhvr>
                                        <p:cTn id="15" dur="500"/>
                                        <p:tgtEl>
                                          <p:spTgt spid="237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6" grpId="0"/>
      <p:bldP spid="23757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27651" name="Rectangle 7"/>
          <p:cNvSpPr>
            <a:spLocks noGrp="1" noRot="1"/>
          </p:cNvSpPr>
          <p:nvPr>
            <p:ph idx="1"/>
          </p:nvPr>
        </p:nvSpPr>
        <p:spPr>
          <a:xfrm>
            <a:off x="4500563" y="288925"/>
            <a:ext cx="2814637" cy="625475"/>
          </a:xfrm>
        </p:spPr>
        <p:txBody>
          <a:bodyPr vert="horz" wrap="square" lIns="91440" tIns="45720" rIns="91440" bIns="45720" anchor="t" anchorCtr="0"/>
          <a:p>
            <a:pPr marL="0" indent="0" eaLnBrk="1" hangingPunct="1">
              <a:buClr>
                <a:srgbClr val="FF0000"/>
              </a:buClr>
              <a:buFont typeface="Wingdings" panose="05000000000000000000" pitchFamily="2" charset="2"/>
              <a:buNone/>
            </a:pPr>
            <a:r>
              <a:rPr lang="zh-CN" altLang="en-US" sz="2400" b="1" dirty="0">
                <a:latin typeface="幼圆" pitchFamily="49" charset="-122"/>
                <a:ea typeface="幼圆" pitchFamily="49" charset="-122"/>
              </a:rPr>
              <a:t>高</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温</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与</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中</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暑</a:t>
            </a:r>
            <a:endParaRPr lang="zh-CN" altLang="en-US" sz="2400" b="1" dirty="0">
              <a:latin typeface="幼圆" pitchFamily="49" charset="-122"/>
              <a:ea typeface="幼圆" pitchFamily="49" charset="-122"/>
            </a:endParaRPr>
          </a:p>
        </p:txBody>
      </p:sp>
      <p:sp>
        <p:nvSpPr>
          <p:cNvPr id="27652" name="Rectangle 10"/>
          <p:cNvSpPr/>
          <p:nvPr/>
        </p:nvSpPr>
        <p:spPr>
          <a:xfrm>
            <a:off x="1828800" y="166688"/>
            <a:ext cx="5334000" cy="519112"/>
          </a:xfrm>
          <a:prstGeom prst="rect">
            <a:avLst/>
          </a:prstGeom>
          <a:noFill/>
          <a:ln w="9525">
            <a:noFill/>
          </a:ln>
        </p:spPr>
        <p:txBody>
          <a:bodyPr anchor="ctr" anchorCtr="0"/>
          <a:p>
            <a:pPr algn="ctr"/>
            <a:endParaRPr lang="zh-CN" altLang="zh-CN" sz="3200" dirty="0">
              <a:solidFill>
                <a:schemeClr val="tx2"/>
              </a:solidFill>
              <a:latin typeface="Times New Roman" panose="02020603050405020304" pitchFamily="18" charset="0"/>
            </a:endParaRPr>
          </a:p>
        </p:txBody>
      </p:sp>
      <p:sp>
        <p:nvSpPr>
          <p:cNvPr id="237576" name="Rectangle 8"/>
          <p:cNvSpPr>
            <a:spLocks noGrp="1"/>
          </p:cNvSpPr>
          <p:nvPr>
            <p:ph type="title"/>
          </p:nvPr>
        </p:nvSpPr>
        <p:spPr>
          <a:xfrm>
            <a:off x="688975" y="1143000"/>
            <a:ext cx="7845425" cy="1905000"/>
          </a:xfrm>
        </p:spPr>
        <p:txBody>
          <a:bodyPr vert="horz" wrap="square" lIns="91440" tIns="45720" rIns="91440" bIns="45720" anchor="ctr" anchorCtr="0"/>
          <a:p>
            <a:pPr algn="l" eaLnBrk="1" hangingPunct="1">
              <a:lnSpc>
                <a:spcPct val="140000"/>
              </a:lnSpc>
              <a:buClr>
                <a:srgbClr val="FF0000"/>
              </a:buClr>
              <a:buFont typeface="Wingdings" panose="05000000000000000000" pitchFamily="2" charset="2"/>
              <a:buNone/>
            </a:pPr>
            <a:r>
              <a:rPr lang="zh-CN" altLang="en-US" sz="2400" b="1" dirty="0">
                <a:solidFill>
                  <a:srgbClr val="FF0000"/>
                </a:solidFill>
                <a:latin typeface="幼圆" pitchFamily="49" charset="-122"/>
                <a:ea typeface="幼圆" pitchFamily="49" charset="-122"/>
              </a:rPr>
              <a:t>一、高温作业：</a:t>
            </a:r>
            <a:br>
              <a:rPr lang="zh-CN" altLang="en-US" sz="2800" b="1" dirty="0">
                <a:latin typeface="幼圆" pitchFamily="49" charset="-122"/>
                <a:ea typeface="幼圆" pitchFamily="49" charset="-122"/>
              </a:rPr>
            </a:br>
            <a:r>
              <a:rPr lang="zh-CN" altLang="en-US" sz="2800" b="1" dirty="0">
                <a:latin typeface="幼圆" pitchFamily="49" charset="-122"/>
                <a:ea typeface="幼圆" pitchFamily="49" charset="-122"/>
              </a:rPr>
              <a:t>    </a:t>
            </a:r>
            <a:r>
              <a:rPr lang="zh-CN" altLang="en-US" sz="2400" b="1" dirty="0">
                <a:latin typeface="幼圆" pitchFamily="49" charset="-122"/>
                <a:ea typeface="幼圆" pitchFamily="49" charset="-122"/>
              </a:rPr>
              <a:t>指工作地点有生产性热源，当室外温度达到本地区夏季通风设计计算温度时，工作地点的气温高于室外</a:t>
            </a:r>
            <a:r>
              <a:rPr lang="en-US" altLang="zh-CN" sz="2400" b="1" dirty="0">
                <a:latin typeface="幼圆" pitchFamily="49" charset="-122"/>
                <a:ea typeface="幼圆" pitchFamily="49" charset="-122"/>
              </a:rPr>
              <a:t>2</a:t>
            </a:r>
            <a:r>
              <a:rPr lang="zh-CN" altLang="en-US" sz="2400" b="1" dirty="0">
                <a:latin typeface="幼圆" pitchFamily="49" charset="-122"/>
                <a:ea typeface="幼圆" pitchFamily="49" charset="-122"/>
              </a:rPr>
              <a:t>度或</a:t>
            </a:r>
            <a:r>
              <a:rPr lang="en-US" altLang="zh-CN" sz="2400" b="1" dirty="0">
                <a:latin typeface="幼圆" pitchFamily="49" charset="-122"/>
                <a:ea typeface="幼圆" pitchFamily="49" charset="-122"/>
              </a:rPr>
              <a:t>2</a:t>
            </a:r>
            <a:r>
              <a:rPr lang="zh-CN" altLang="en-US" sz="2400" b="1" dirty="0">
                <a:latin typeface="幼圆" pitchFamily="49" charset="-122"/>
                <a:ea typeface="幼圆" pitchFamily="49" charset="-122"/>
              </a:rPr>
              <a:t>度以上的作业。</a:t>
            </a:r>
            <a:endParaRPr lang="zh-TW" altLang="en-US" sz="2400" b="1" dirty="0">
              <a:latin typeface="幼圆" pitchFamily="49" charset="-122"/>
              <a:ea typeface="幼圆" pitchFamily="49" charset="-122"/>
            </a:endParaRPr>
          </a:p>
        </p:txBody>
      </p:sp>
      <p:sp>
        <p:nvSpPr>
          <p:cNvPr id="237577" name="Text Box 9"/>
          <p:cNvSpPr txBox="1"/>
          <p:nvPr/>
        </p:nvSpPr>
        <p:spPr>
          <a:xfrm>
            <a:off x="647700" y="3432175"/>
            <a:ext cx="7848600" cy="2339975"/>
          </a:xfrm>
          <a:prstGeom prst="rect">
            <a:avLst/>
          </a:prstGeom>
          <a:noFill/>
          <a:ln w="57150" cap="flat" cmpd="thinThick">
            <a:solidFill>
              <a:srgbClr val="FF0066"/>
            </a:solidFill>
            <a:prstDash val="solid"/>
            <a:miter/>
            <a:headEnd type="none" w="med" len="med"/>
            <a:tailEnd type="none" w="med" len="med"/>
          </a:ln>
        </p:spPr>
        <p:txBody>
          <a:bodyPr>
            <a:spAutoFit/>
          </a:bodyPr>
          <a:p>
            <a:pPr>
              <a:lnSpc>
                <a:spcPct val="150000"/>
              </a:lnSpc>
              <a:buClr>
                <a:srgbClr val="FF0000"/>
              </a:buClr>
              <a:buSzPct val="120000"/>
              <a:buFont typeface="Wingdings" panose="05000000000000000000" pitchFamily="2" charset="2"/>
              <a:buChar char=":"/>
            </a:pPr>
            <a:r>
              <a:rPr lang="zh-CN" altLang="en-US" sz="2400" dirty="0">
                <a:latin typeface="Arial" panose="020B0604020202020204" pitchFamily="34" charset="0"/>
              </a:rPr>
              <a:t>高温作业使人体产生一系列的生理改变。当机体获热与产热大于散热时体温升高，因大量出汗造成机体严重缺水和缺盐，心脏负荷加重，心率增加、血压下降，食欲减退、消化不良，严重时还可导致中暑发生。</a:t>
            </a:r>
            <a:endParaRPr lang="zh-CN" altLang="en-US" sz="2400" dirty="0">
              <a:latin typeface="Arial" panose="020B0604020202020204" pitchFamily="34" charset="0"/>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7576"/>
                                        </p:tgtEl>
                                        <p:attrNameLst>
                                          <p:attrName>style.visibility</p:attrName>
                                        </p:attrNameLst>
                                      </p:cBhvr>
                                      <p:to>
                                        <p:strVal val="visible"/>
                                      </p:to>
                                    </p:set>
                                    <p:anim calcmode="lin" valueType="num">
                                      <p:cBhvr>
                                        <p:cTn id="7" dur="1000" fill="hold"/>
                                        <p:tgtEl>
                                          <p:spTgt spid="237576"/>
                                        </p:tgtEl>
                                        <p:attrNameLst>
                                          <p:attrName>ppt_w</p:attrName>
                                        </p:attrNameLst>
                                      </p:cBhvr>
                                      <p:tavLst>
                                        <p:tav tm="0">
                                          <p:val>
                                            <p:fltVal val="0.000000"/>
                                          </p:val>
                                        </p:tav>
                                        <p:tav tm="100000">
                                          <p:val>
                                            <p:strVal val="#ppt_w"/>
                                          </p:val>
                                        </p:tav>
                                      </p:tavLst>
                                    </p:anim>
                                    <p:anim calcmode="lin" valueType="num">
                                      <p:cBhvr>
                                        <p:cTn id="8" dur="1000" fill="hold"/>
                                        <p:tgtEl>
                                          <p:spTgt spid="237576"/>
                                        </p:tgtEl>
                                        <p:attrNameLst>
                                          <p:attrName>ppt_h</p:attrName>
                                        </p:attrNameLst>
                                      </p:cBhvr>
                                      <p:tavLst>
                                        <p:tav tm="0">
                                          <p:val>
                                            <p:fltVal val="0.000000"/>
                                          </p:val>
                                        </p:tav>
                                        <p:tav tm="100000">
                                          <p:val>
                                            <p:strVal val="#ppt_h"/>
                                          </p:val>
                                        </p:tav>
                                      </p:tavLst>
                                    </p:anim>
                                    <p:anim calcmode="lin" valueType="num">
                                      <p:cBhvr>
                                        <p:cTn id="9" dur="1000" fill="hold"/>
                                        <p:tgtEl>
                                          <p:spTgt spid="237576"/>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237576"/>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37577"/>
                                        </p:tgtEl>
                                        <p:attrNameLst>
                                          <p:attrName>style.visibility</p:attrName>
                                        </p:attrNameLst>
                                      </p:cBhvr>
                                      <p:to>
                                        <p:strVal val="visible"/>
                                      </p:to>
                                    </p:set>
                                    <p:animEffect transition="in" filter="checkerboard(across)">
                                      <p:cBhvr>
                                        <p:cTn id="15" dur="500"/>
                                        <p:tgtEl>
                                          <p:spTgt spid="237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6" grpId="0"/>
      <p:bldP spid="23757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28675" name="Rectangle 18"/>
          <p:cNvSpPr/>
          <p:nvPr/>
        </p:nvSpPr>
        <p:spPr>
          <a:xfrm>
            <a:off x="3962400" y="260350"/>
            <a:ext cx="3505200" cy="519113"/>
          </a:xfrm>
          <a:prstGeom prst="rect">
            <a:avLst/>
          </a:prstGeom>
          <a:noFill/>
          <a:ln w="9525">
            <a:noFill/>
          </a:ln>
        </p:spPr>
        <p:txBody>
          <a:bodyPr anchor="ctr" anchorCtr="0"/>
          <a:p>
            <a:pPr algn="ctr"/>
            <a:r>
              <a:rPr lang="zh-CN" altLang="en-US" sz="2400" dirty="0">
                <a:solidFill>
                  <a:schemeClr val="tx2"/>
                </a:solidFill>
                <a:latin typeface="幼圆" pitchFamily="49" charset="-122"/>
              </a:rPr>
              <a:t>高 温 与 中 暑</a:t>
            </a:r>
            <a:endParaRPr lang="zh-CN" altLang="en-US" sz="2400" dirty="0">
              <a:solidFill>
                <a:schemeClr val="tx2"/>
              </a:solidFill>
              <a:latin typeface="幼圆" pitchFamily="49" charset="-122"/>
            </a:endParaRPr>
          </a:p>
        </p:txBody>
      </p:sp>
      <p:sp>
        <p:nvSpPr>
          <p:cNvPr id="236555" name="Rectangle 11"/>
          <p:cNvSpPr>
            <a:spLocks noGrp="1"/>
          </p:cNvSpPr>
          <p:nvPr>
            <p:ph idx="1"/>
          </p:nvPr>
        </p:nvSpPr>
        <p:spPr>
          <a:xfrm>
            <a:off x="539750" y="1066800"/>
            <a:ext cx="7994650" cy="5181600"/>
          </a:xfrm>
        </p:spPr>
        <p:txBody>
          <a:bodyPr vert="horz" wrap="square" lIns="91440" tIns="45720" rIns="91440" bIns="45720" anchor="t" anchorCtr="0"/>
          <a:p>
            <a:pPr eaLnBrk="1" hangingPunct="1">
              <a:lnSpc>
                <a:spcPct val="110000"/>
              </a:lnSpc>
              <a:buNone/>
            </a:pPr>
            <a:r>
              <a:rPr lang="zh-TW" altLang="en-US" sz="2400" b="1" dirty="0">
                <a:solidFill>
                  <a:srgbClr val="FF0000"/>
                </a:solidFill>
                <a:latin typeface="幼圆" pitchFamily="49" charset="-122"/>
                <a:ea typeface="幼圆" pitchFamily="49" charset="-122"/>
              </a:rPr>
              <a:t>二</a:t>
            </a:r>
            <a:r>
              <a:rPr lang="zh-CN" altLang="en-US" sz="2400" b="1" dirty="0">
                <a:solidFill>
                  <a:srgbClr val="FF0000"/>
                </a:solidFill>
                <a:latin typeface="幼圆" pitchFamily="49" charset="-122"/>
                <a:ea typeface="幼圆" pitchFamily="49" charset="-122"/>
              </a:rPr>
              <a:t>、中暑</a:t>
            </a:r>
            <a:r>
              <a:rPr lang="zh-CN" altLang="zh-TW" sz="2400" b="1" dirty="0">
                <a:solidFill>
                  <a:srgbClr val="FF0000"/>
                </a:solidFill>
                <a:latin typeface="幼圆" pitchFamily="49" charset="-122"/>
                <a:ea typeface="幼圆" pitchFamily="49" charset="-122"/>
              </a:rPr>
              <a:t>：</a:t>
            </a:r>
            <a:endParaRPr lang="zh-CN" altLang="en-US" sz="2400" b="1" dirty="0">
              <a:solidFill>
                <a:srgbClr val="FF0000"/>
              </a:solidFill>
              <a:latin typeface="幼圆" pitchFamily="49" charset="-122"/>
              <a:ea typeface="幼圆" pitchFamily="49" charset="-122"/>
            </a:endParaRPr>
          </a:p>
          <a:p>
            <a:pPr eaLnBrk="1" hangingPunct="1">
              <a:lnSpc>
                <a:spcPct val="110000"/>
              </a:lnSpc>
              <a:buClr>
                <a:srgbClr val="FF0000"/>
              </a:buClr>
              <a:buFont typeface="Wingdings" panose="05000000000000000000" pitchFamily="2" charset="2"/>
              <a:buChar char="Ø"/>
            </a:pPr>
            <a:r>
              <a:rPr lang="zh-CN" altLang="en-US" sz="2400" b="1" dirty="0">
                <a:latin typeface="幼圆" pitchFamily="49" charset="-122"/>
                <a:ea typeface="幼圆" pitchFamily="49" charset="-122"/>
              </a:rPr>
              <a:t>定义：是受热作用而发生的一种急性疾病的统称。</a:t>
            </a:r>
            <a:endParaRPr lang="zh-CN" altLang="zh-TW" sz="2400" b="1" dirty="0">
              <a:latin typeface="幼圆" pitchFamily="49" charset="-122"/>
              <a:ea typeface="幼圆" pitchFamily="49" charset="-122"/>
            </a:endParaRPr>
          </a:p>
          <a:p>
            <a:pPr eaLnBrk="1" hangingPunct="1">
              <a:lnSpc>
                <a:spcPct val="110000"/>
              </a:lnSpc>
              <a:buClr>
                <a:srgbClr val="FF0000"/>
              </a:buClr>
              <a:buFont typeface="Wingdings" panose="05000000000000000000" pitchFamily="2" charset="2"/>
              <a:buChar char="Ø"/>
            </a:pPr>
            <a:r>
              <a:rPr lang="zh-CN" altLang="en-US" sz="2400" b="1" dirty="0">
                <a:latin typeface="幼圆" pitchFamily="49" charset="-122"/>
                <a:ea typeface="幼圆" pitchFamily="49" charset="-122"/>
              </a:rPr>
              <a:t>临床表现</a:t>
            </a:r>
            <a:r>
              <a:rPr lang="zh-CN" altLang="zh-TW" sz="2400" b="1" dirty="0">
                <a:latin typeface="幼圆" pitchFamily="49" charset="-122"/>
                <a:ea typeface="幼圆" pitchFamily="49" charset="-122"/>
              </a:rPr>
              <a:t>：</a:t>
            </a:r>
            <a:r>
              <a:rPr lang="zh-CN" altLang="en-US" sz="2400" b="1" dirty="0">
                <a:latin typeface="幼圆" pitchFamily="49" charset="-122"/>
                <a:ea typeface="幼圆" pitchFamily="49" charset="-122"/>
              </a:rPr>
              <a:t>分为先兆中暑、轻症中暑、重症中暑。</a:t>
            </a:r>
            <a:endParaRPr lang="zh-CN" altLang="en-US" sz="2400" b="1" dirty="0">
              <a:latin typeface="幼圆" pitchFamily="49" charset="-122"/>
              <a:ea typeface="幼圆" pitchFamily="49" charset="-122"/>
            </a:endParaRPr>
          </a:p>
          <a:p>
            <a:pPr eaLnBrk="1" hangingPunct="1">
              <a:lnSpc>
                <a:spcPct val="110000"/>
              </a:lnSpc>
              <a:buFont typeface="Wingdings" panose="05000000000000000000" pitchFamily="2" charset="2"/>
              <a:buChar char="1"/>
            </a:pPr>
            <a:r>
              <a:rPr lang="zh-CN" altLang="en-US" sz="2400" b="1" dirty="0">
                <a:solidFill>
                  <a:srgbClr val="FF0000"/>
                </a:solidFill>
                <a:latin typeface="幼圆" pitchFamily="49" charset="-122"/>
                <a:ea typeface="幼圆" pitchFamily="49" charset="-122"/>
              </a:rPr>
              <a:t>先兆中暑：</a:t>
            </a:r>
            <a:r>
              <a:rPr lang="zh-CN" altLang="en-US" sz="2400" b="1" dirty="0">
                <a:latin typeface="幼圆" pitchFamily="49" charset="-122"/>
                <a:ea typeface="幼圆" pitchFamily="49" charset="-122"/>
              </a:rPr>
              <a:t>在高温作业场所劳动过程中，作业人员有轻</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 微头晕、头疼、眼花、耳鸣、心悸、脉搏频数、恶心、四肢无力、注意力不集中、动作不协调等症状，体温正常或略有升高，但尚能勉强坚持工作。</a:t>
            </a:r>
            <a:endParaRPr lang="zh-CN" altLang="zh-TW" sz="2400" b="1" dirty="0">
              <a:latin typeface="幼圆" pitchFamily="49" charset="-122"/>
              <a:ea typeface="幼圆" pitchFamily="49" charset="-122"/>
            </a:endParaRPr>
          </a:p>
          <a:p>
            <a:pPr eaLnBrk="1" hangingPunct="1">
              <a:lnSpc>
                <a:spcPct val="110000"/>
              </a:lnSpc>
              <a:buFont typeface="Wingdings" panose="05000000000000000000" pitchFamily="2" charset="2"/>
              <a:buChar char="1"/>
            </a:pPr>
            <a:r>
              <a:rPr lang="zh-CN" altLang="en-US" sz="2400" b="1" dirty="0">
                <a:solidFill>
                  <a:srgbClr val="FF0000"/>
                </a:solidFill>
                <a:latin typeface="幼圆" pitchFamily="49" charset="-122"/>
                <a:ea typeface="幼圆" pitchFamily="49" charset="-122"/>
              </a:rPr>
              <a:t>轻症中暑</a:t>
            </a:r>
            <a:r>
              <a:rPr lang="zh-CN" altLang="zh-TW" sz="2400" b="1" dirty="0">
                <a:solidFill>
                  <a:srgbClr val="FF0000"/>
                </a:solidFill>
                <a:latin typeface="幼圆" pitchFamily="49" charset="-122"/>
                <a:ea typeface="幼圆" pitchFamily="49" charset="-122"/>
              </a:rPr>
              <a:t>：</a:t>
            </a:r>
            <a:r>
              <a:rPr lang="zh-CN" altLang="en-US" sz="2400" b="1" dirty="0">
                <a:latin typeface="幼圆" pitchFamily="49" charset="-122"/>
                <a:ea typeface="幼圆" pitchFamily="49" charset="-122"/>
              </a:rPr>
              <a:t>作业人员具有前述中暑症状而一度被迫停止工作，但经短时休息，症状消失，并能恢复工作。</a:t>
            </a:r>
            <a:endParaRPr lang="zh-CN" altLang="en-US" sz="2400" b="1" dirty="0">
              <a:latin typeface="幼圆" pitchFamily="49" charset="-122"/>
              <a:ea typeface="幼圆" pitchFamily="49" charset="-122"/>
            </a:endParaRPr>
          </a:p>
          <a:p>
            <a:pPr eaLnBrk="1" hangingPunct="1">
              <a:lnSpc>
                <a:spcPct val="110000"/>
              </a:lnSpc>
              <a:buFont typeface="Wingdings" panose="05000000000000000000" pitchFamily="2" charset="2"/>
              <a:buChar char="1"/>
            </a:pPr>
            <a:r>
              <a:rPr lang="zh-CN" altLang="en-US" sz="2400" b="1" dirty="0">
                <a:solidFill>
                  <a:srgbClr val="FF0000"/>
                </a:solidFill>
                <a:latin typeface="幼圆" pitchFamily="49" charset="-122"/>
                <a:ea typeface="幼圆" pitchFamily="49" charset="-122"/>
              </a:rPr>
              <a:t>重症中暑：</a:t>
            </a:r>
            <a:r>
              <a:rPr lang="zh-CN" altLang="en-US" sz="2400" b="1" dirty="0">
                <a:latin typeface="幼圆" pitchFamily="49" charset="-122"/>
                <a:ea typeface="幼圆" pitchFamily="49" charset="-122"/>
              </a:rPr>
              <a:t>作业人员具有前述中暑症状被迫停止工作，并在该工作日未能恢复工作</a:t>
            </a:r>
            <a:r>
              <a:rPr lang="zh-CN" altLang="zh-TW" sz="2400" b="1" dirty="0">
                <a:latin typeface="幼圆" pitchFamily="49" charset="-122"/>
                <a:ea typeface="幼圆" pitchFamily="49" charset="-122"/>
              </a:rPr>
              <a:t>或</a:t>
            </a:r>
            <a:r>
              <a:rPr lang="zh-CN" altLang="en-US" sz="2400" b="1" dirty="0">
                <a:latin typeface="幼圆" pitchFamily="49" charset="-122"/>
                <a:ea typeface="幼圆" pitchFamily="49" charset="-122"/>
              </a:rPr>
              <a:t>工作中出现突然晕厥及热痉挛。</a:t>
            </a:r>
            <a:endParaRPr lang="zh-TW" altLang="en-US" sz="2400" b="1" dirty="0">
              <a:latin typeface="幼圆" pitchFamily="49" charset="-122"/>
              <a:ea typeface="幼圆" pitchFamily="49"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6555">
                                            <p:txEl>
                                              <p:charRg st="191" end="243"/>
                                            </p:txEl>
                                          </p:spTgt>
                                        </p:tgtEl>
                                        <p:attrNameLst>
                                          <p:attrName>style.visibility</p:attrName>
                                        </p:attrNameLst>
                                      </p:cBhvr>
                                      <p:to>
                                        <p:strVal val="visible"/>
                                      </p:to>
                                    </p:set>
                                    <p:animEffect transition="in" filter="wipe(left)">
                                      <p:cBhvr>
                                        <p:cTn id="7" dur="500"/>
                                        <p:tgtEl>
                                          <p:spTgt spid="236555">
                                            <p:txEl>
                                              <p:charRg st="191" end="24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6555">
                                            <p:txEl>
                                              <p:charRg st="144" end="191"/>
                                            </p:txEl>
                                          </p:spTgt>
                                        </p:tgtEl>
                                        <p:attrNameLst>
                                          <p:attrName>style.visibility</p:attrName>
                                        </p:attrNameLst>
                                      </p:cBhvr>
                                      <p:to>
                                        <p:strVal val="visible"/>
                                      </p:to>
                                    </p:set>
                                    <p:animEffect transition="in" filter="wipe(left)">
                                      <p:cBhvr>
                                        <p:cTn id="12" dur="500"/>
                                        <p:tgtEl>
                                          <p:spTgt spid="236555">
                                            <p:txEl>
                                              <p:charRg st="144" end="19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6555">
                                            <p:txEl>
                                              <p:charRg st="52" end="144"/>
                                            </p:txEl>
                                          </p:spTgt>
                                        </p:tgtEl>
                                        <p:attrNameLst>
                                          <p:attrName>style.visibility</p:attrName>
                                        </p:attrNameLst>
                                      </p:cBhvr>
                                      <p:to>
                                        <p:strVal val="visible"/>
                                      </p:to>
                                    </p:set>
                                    <p:animEffect transition="in" filter="wipe(left)">
                                      <p:cBhvr>
                                        <p:cTn id="17" dur="500"/>
                                        <p:tgtEl>
                                          <p:spTgt spid="236555">
                                            <p:txEl>
                                              <p:charRg st="52" end="14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6555">
                                            <p:txEl>
                                              <p:charRg st="29" end="52"/>
                                            </p:txEl>
                                          </p:spTgt>
                                        </p:tgtEl>
                                        <p:attrNameLst>
                                          <p:attrName>style.visibility</p:attrName>
                                        </p:attrNameLst>
                                      </p:cBhvr>
                                      <p:to>
                                        <p:strVal val="visible"/>
                                      </p:to>
                                    </p:set>
                                    <p:animEffect transition="in" filter="wipe(left)">
                                      <p:cBhvr>
                                        <p:cTn id="22" dur="500"/>
                                        <p:tgtEl>
                                          <p:spTgt spid="236555">
                                            <p:txEl>
                                              <p:charRg st="29" end="5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6555">
                                            <p:txEl>
                                              <p:charRg st="6" end="29"/>
                                            </p:txEl>
                                          </p:spTgt>
                                        </p:tgtEl>
                                        <p:attrNameLst>
                                          <p:attrName>style.visibility</p:attrName>
                                        </p:attrNameLst>
                                      </p:cBhvr>
                                      <p:to>
                                        <p:strVal val="visible"/>
                                      </p:to>
                                    </p:set>
                                    <p:animEffect transition="in" filter="wipe(left)">
                                      <p:cBhvr>
                                        <p:cTn id="27" dur="500"/>
                                        <p:tgtEl>
                                          <p:spTgt spid="236555">
                                            <p:txEl>
                                              <p:charRg st="6" end="2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6555">
                                            <p:txEl>
                                              <p:charRg st="0" end="6"/>
                                            </p:txEl>
                                          </p:spTgt>
                                        </p:tgtEl>
                                        <p:attrNameLst>
                                          <p:attrName>style.visibility</p:attrName>
                                        </p:attrNameLst>
                                      </p:cBhvr>
                                      <p:to>
                                        <p:strVal val="visible"/>
                                      </p:to>
                                    </p:set>
                                    <p:animEffect transition="in" filter="wipe(left)">
                                      <p:cBhvr>
                                        <p:cTn id="32" dur="500"/>
                                        <p:tgtEl>
                                          <p:spTgt spid="236555">
                                            <p:txEl>
                                              <p:charRg st="0"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5" grpId="0" rev="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200713" name="Text Box 9"/>
          <p:cNvSpPr txBox="1">
            <a:spLocks noChangeArrowheads="1"/>
          </p:cNvSpPr>
          <p:nvPr/>
        </p:nvSpPr>
        <p:spPr bwMode="auto">
          <a:xfrm>
            <a:off x="468313" y="1268413"/>
            <a:ext cx="8458200" cy="274638"/>
          </a:xfrm>
          <a:prstGeom prst="rect">
            <a:avLst/>
          </a:prstGeom>
          <a:noFill/>
          <a:ln w="9525">
            <a:noFill/>
            <a:miter lim="800000"/>
          </a:ln>
          <a:effectLst/>
        </p:spPr>
        <p:txBody>
          <a:bodyPr>
            <a:spAutoFit/>
          </a:bodyPr>
          <a:lstStyle/>
          <a:p>
            <a:pPr marR="0" defTabSz="914400">
              <a:lnSpc>
                <a:spcPct val="60000"/>
              </a:lnSpc>
              <a:spcBef>
                <a:spcPct val="50000"/>
              </a:spcBef>
              <a:buClr>
                <a:srgbClr val="FF0000"/>
              </a:buClr>
              <a:buSzTx/>
              <a:buFont typeface="Wingdings" panose="05000000000000000000" pitchFamily="2" charset="2"/>
              <a:buChar char="q"/>
              <a:defRPr/>
            </a:pPr>
            <a:endParaRPr kumimoji="1" lang="zh-CN" altLang="zh-CN" b="0" kern="1200" cap="none" spc="0" normalizeH="0" baseline="0" noProof="0" smtClean="0">
              <a:effectLst>
                <a:outerShdw blurRad="38100" dist="38100" dir="2700000" algn="tl">
                  <a:srgbClr val="FFFFFF"/>
                </a:outerShdw>
              </a:effectLst>
              <a:latin typeface="幼圆" pitchFamily="49" charset="-122"/>
              <a:ea typeface="幼圆" pitchFamily="49" charset="-122"/>
              <a:cs typeface="+mn-cs"/>
            </a:endParaRPr>
          </a:p>
        </p:txBody>
      </p:sp>
      <p:sp>
        <p:nvSpPr>
          <p:cNvPr id="29700" name="Rectangle 52"/>
          <p:cNvSpPr>
            <a:spLocks noGrp="1"/>
          </p:cNvSpPr>
          <p:nvPr>
            <p:ph idx="1"/>
          </p:nvPr>
        </p:nvSpPr>
        <p:spPr>
          <a:xfrm>
            <a:off x="4495800" y="304800"/>
            <a:ext cx="2878138" cy="584200"/>
          </a:xfrm>
        </p:spPr>
        <p:txBody>
          <a:bodyPr vert="horz" wrap="square" lIns="91440" tIns="45720" rIns="91440" bIns="45720" anchor="t" anchorCtr="0"/>
          <a:p>
            <a:pPr eaLnBrk="1" hangingPunct="1">
              <a:buNone/>
            </a:pPr>
            <a:r>
              <a:rPr lang="zh-CN" altLang="en-US" sz="2400" b="1" dirty="0">
                <a:latin typeface="幼圆" pitchFamily="49" charset="-122"/>
                <a:ea typeface="幼圆" pitchFamily="49" charset="-122"/>
              </a:rPr>
              <a:t>高</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温</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与</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中</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暑</a:t>
            </a:r>
            <a:endParaRPr lang="zh-TW" altLang="en-US" sz="2400" b="1" dirty="0">
              <a:latin typeface="幼圆" pitchFamily="49" charset="-122"/>
              <a:ea typeface="幼圆" pitchFamily="49" charset="-122"/>
            </a:endParaRPr>
          </a:p>
        </p:txBody>
      </p:sp>
      <p:sp>
        <p:nvSpPr>
          <p:cNvPr id="235530" name="Text Box 10"/>
          <p:cNvSpPr txBox="1"/>
          <p:nvPr/>
        </p:nvSpPr>
        <p:spPr>
          <a:xfrm>
            <a:off x="609600" y="1066800"/>
            <a:ext cx="8001000" cy="5094288"/>
          </a:xfrm>
          <a:prstGeom prst="rect">
            <a:avLst/>
          </a:prstGeom>
          <a:noFill/>
          <a:ln w="57150" cap="flat" cmpd="thickThin">
            <a:solidFill>
              <a:srgbClr val="CC00FF"/>
            </a:solidFill>
            <a:prstDash val="solid"/>
            <a:miter/>
            <a:headEnd type="none" w="med" len="med"/>
            <a:tailEnd type="none" w="med" len="med"/>
          </a:ln>
        </p:spPr>
        <p:txBody>
          <a:bodyPr>
            <a:spAutoFit/>
          </a:bodyPr>
          <a:p>
            <a:pPr>
              <a:lnSpc>
                <a:spcPct val="130000"/>
              </a:lnSpc>
              <a:buClr>
                <a:srgbClr val="FF0000"/>
              </a:buClr>
              <a:buSzPct val="150000"/>
              <a:buFont typeface="Wingdings" panose="05000000000000000000" pitchFamily="2" charset="2"/>
              <a:buChar char=":"/>
            </a:pPr>
            <a:r>
              <a:rPr lang="zh-CN" altLang="en-US" sz="2400" dirty="0">
                <a:latin typeface="幼圆" pitchFamily="49" charset="-122"/>
              </a:rPr>
              <a:t>高温作业工人排汗量明显增加，其增加量与劳动强度成正比，排出的汗中含有大量盐分，大量排汗使体内盐分丢失，因此，高温作业工人在排汗量较大情况下，及时补充水分和盐分对维持身体健康十分必要。</a:t>
            </a:r>
            <a:endParaRPr lang="zh-CN" altLang="zh-TW" sz="2400" dirty="0">
              <a:latin typeface="幼圆" pitchFamily="49" charset="-122"/>
            </a:endParaRPr>
          </a:p>
          <a:p>
            <a:pPr>
              <a:lnSpc>
                <a:spcPct val="130000"/>
              </a:lnSpc>
            </a:pPr>
            <a:endParaRPr lang="zh-CN" altLang="zh-TW" sz="1000" dirty="0">
              <a:solidFill>
                <a:srgbClr val="006600"/>
              </a:solidFill>
              <a:latin typeface="幼圆" pitchFamily="49" charset="-122"/>
            </a:endParaRPr>
          </a:p>
          <a:p>
            <a:pPr>
              <a:lnSpc>
                <a:spcPct val="130000"/>
              </a:lnSpc>
              <a:buClr>
                <a:srgbClr val="FF0000"/>
              </a:buClr>
              <a:buFont typeface="Wingdings" panose="05000000000000000000" pitchFamily="2" charset="2"/>
              <a:buChar char="1"/>
            </a:pPr>
            <a:r>
              <a:rPr lang="zh-CN" altLang="en-US" sz="2400" dirty="0">
                <a:latin typeface="幼圆" pitchFamily="49" charset="-122"/>
              </a:rPr>
              <a:t>饮水是最常见，也是最简便的补充水分方式。</a:t>
            </a:r>
            <a:endParaRPr lang="zh-CN" altLang="en-US" sz="2400" dirty="0">
              <a:latin typeface="幼圆" pitchFamily="49" charset="-122"/>
            </a:endParaRPr>
          </a:p>
          <a:p>
            <a:pPr>
              <a:lnSpc>
                <a:spcPct val="130000"/>
              </a:lnSpc>
              <a:buClr>
                <a:srgbClr val="FF0000"/>
              </a:buClr>
              <a:buFont typeface="Wingdings" panose="05000000000000000000" pitchFamily="2" charset="2"/>
              <a:buChar char="1"/>
            </a:pPr>
            <a:r>
              <a:rPr lang="zh-CN" altLang="en-US" sz="2400" dirty="0">
                <a:latin typeface="幼圆" pitchFamily="49" charset="-122"/>
              </a:rPr>
              <a:t>高温作业人员饮水应遵循三条原则：</a:t>
            </a:r>
            <a:endParaRPr lang="zh-CN" altLang="en-US" sz="2400" dirty="0">
              <a:latin typeface="幼圆" pitchFamily="49" charset="-122"/>
            </a:endParaRPr>
          </a:p>
          <a:p>
            <a:pPr>
              <a:lnSpc>
                <a:spcPct val="130000"/>
              </a:lnSpc>
              <a:buClr>
                <a:srgbClr val="FF0000"/>
              </a:buClr>
              <a:buFont typeface="Wingdings" panose="05000000000000000000" pitchFamily="2" charset="2"/>
              <a:buChar char="Ø"/>
            </a:pPr>
            <a:r>
              <a:rPr lang="zh-CN" altLang="en-US" sz="2400" dirty="0">
                <a:latin typeface="幼圆" pitchFamily="49" charset="-122"/>
              </a:rPr>
              <a:t>补足补够原则：一般要比平常每天多饮水</a:t>
            </a:r>
            <a:r>
              <a:rPr lang="en-US" altLang="zh-CN" sz="2400" dirty="0">
                <a:latin typeface="幼圆" pitchFamily="49" charset="-122"/>
              </a:rPr>
              <a:t>3</a:t>
            </a:r>
            <a:r>
              <a:rPr lang="en-US" altLang="zh-CN" sz="2400" dirty="0">
                <a:latin typeface="宋体" panose="02010600030101010101" pitchFamily="2" charset="-122"/>
              </a:rPr>
              <a:t>…</a:t>
            </a:r>
            <a:r>
              <a:rPr lang="en-US" altLang="zh-CN" sz="2400" dirty="0">
                <a:latin typeface="幼圆" pitchFamily="49" charset="-122"/>
              </a:rPr>
              <a:t>5</a:t>
            </a:r>
            <a:r>
              <a:rPr lang="zh-CN" altLang="en-US" sz="2400" dirty="0">
                <a:latin typeface="幼圆" pitchFamily="49" charset="-122"/>
              </a:rPr>
              <a:t>升。</a:t>
            </a:r>
            <a:endParaRPr lang="zh-CN" altLang="en-US" sz="2400" dirty="0">
              <a:latin typeface="幼圆" pitchFamily="49" charset="-122"/>
            </a:endParaRPr>
          </a:p>
          <a:p>
            <a:pPr>
              <a:lnSpc>
                <a:spcPct val="130000"/>
              </a:lnSpc>
              <a:buClr>
                <a:srgbClr val="FF0000"/>
              </a:buClr>
              <a:buFont typeface="Wingdings" panose="05000000000000000000" pitchFamily="2" charset="2"/>
              <a:buChar char="Ø"/>
            </a:pPr>
            <a:r>
              <a:rPr lang="zh-CN" altLang="en-US" sz="2400" dirty="0">
                <a:latin typeface="幼圆" pitchFamily="49" charset="-122"/>
              </a:rPr>
              <a:t>饮水方式以少量多饮为宜，暴饮会加重心、肾和胃肠道</a:t>
            </a:r>
            <a:endParaRPr lang="zh-CN" altLang="zh-TW" sz="2400" dirty="0">
              <a:latin typeface="幼圆" pitchFamily="49" charset="-122"/>
            </a:endParaRPr>
          </a:p>
          <a:p>
            <a:pPr>
              <a:lnSpc>
                <a:spcPct val="130000"/>
              </a:lnSpc>
            </a:pPr>
            <a:r>
              <a:rPr lang="zh-TW" altLang="en-US" sz="2400" dirty="0">
                <a:latin typeface="幼圆" pitchFamily="49" charset="-122"/>
              </a:rPr>
              <a:t>  </a:t>
            </a:r>
            <a:r>
              <a:rPr lang="zh-CN" altLang="en-US" sz="2400" dirty="0">
                <a:latin typeface="幼圆" pitchFamily="49" charset="-122"/>
              </a:rPr>
              <a:t>负担，又促使大量排汗。</a:t>
            </a:r>
            <a:endParaRPr lang="zh-CN" altLang="en-US" sz="2400" dirty="0">
              <a:latin typeface="幼圆" pitchFamily="49" charset="-122"/>
            </a:endParaRPr>
          </a:p>
          <a:p>
            <a:pPr>
              <a:lnSpc>
                <a:spcPct val="130000"/>
              </a:lnSpc>
              <a:buClr>
                <a:srgbClr val="FF0000"/>
              </a:buClr>
              <a:buFont typeface="Wingdings" panose="05000000000000000000" pitchFamily="2" charset="2"/>
              <a:buChar char="Ø"/>
            </a:pPr>
            <a:r>
              <a:rPr lang="zh-CN" altLang="en-US" sz="2400" dirty="0">
                <a:latin typeface="幼圆" pitchFamily="49" charset="-122"/>
              </a:rPr>
              <a:t>饮水和补盐同时进行，不能单纯补充水分。</a:t>
            </a:r>
            <a:endParaRPr lang="zh-TW" altLang="en-US" sz="2400" dirty="0">
              <a:latin typeface="幼圆" pitchFamily="49"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nodePh="1">
                                  <p:stCondLst>
                                    <p:cond delay="0"/>
                                  </p:stCondLst>
                                  <p:endCondLst>
                                    <p:cond evt="begin" delay="0">
                                      <p:tn val="5"/>
                                    </p:cond>
                                  </p:endCondLst>
                                  <p:childTnLst>
                                    <p:set>
                                      <p:cBhvr>
                                        <p:cTn id="6" dur="1" fill="hold">
                                          <p:stCondLst>
                                            <p:cond delay="0"/>
                                          </p:stCondLst>
                                        </p:cTn>
                                        <p:tgtEl>
                                          <p:spTgt spid="200713">
                                            <p:txEl>
                                              <p:charRg st="0" end="1"/>
                                            </p:txEl>
                                          </p:spTgt>
                                        </p:tgtEl>
                                        <p:attrNameLst>
                                          <p:attrName>style.visibility</p:attrName>
                                        </p:attrNameLst>
                                      </p:cBhvr>
                                      <p:to>
                                        <p:strVal val="visible"/>
                                      </p:to>
                                    </p:set>
                                    <p:animEffect transition="in" filter="box(out)">
                                      <p:cBhvr>
                                        <p:cTn id="7" dur="500"/>
                                        <p:tgtEl>
                                          <p:spTgt spid="200713">
                                            <p:txEl>
                                              <p:charRg st="0"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iterate type="lt">
                                    <p:tmPct val="100000"/>
                                  </p:iterate>
                                  <p:childTnLst>
                                    <p:set>
                                      <p:cBhvr>
                                        <p:cTn id="11" dur="1" fill="hold">
                                          <p:stCondLst>
                                            <p:cond delay="0"/>
                                          </p:stCondLst>
                                        </p:cTn>
                                        <p:tgtEl>
                                          <p:spTgt spid="235530"/>
                                        </p:tgtEl>
                                        <p:attrNameLst>
                                          <p:attrName>style.visibility</p:attrName>
                                        </p:attrNameLst>
                                      </p:cBhvr>
                                      <p:to>
                                        <p:strVal val="visible"/>
                                      </p:to>
                                    </p:set>
                                    <p:anim calcmode="lin" valueType="num">
                                      <p:cBhvr additive="base">
                                        <p:cTn id="12" dur="75" fill="hold"/>
                                        <p:tgtEl>
                                          <p:spTgt spid="235530"/>
                                        </p:tgtEl>
                                        <p:attrNameLst>
                                          <p:attrName>ppt_x</p:attrName>
                                        </p:attrNameLst>
                                      </p:cBhvr>
                                      <p:tavLst>
                                        <p:tav tm="0">
                                          <p:val>
                                            <p:strVal val="1+#ppt_w/2"/>
                                          </p:val>
                                        </p:tav>
                                        <p:tav tm="100000">
                                          <p:val>
                                            <p:strVal val="#ppt_x"/>
                                          </p:val>
                                        </p:tav>
                                      </p:tavLst>
                                    </p:anim>
                                    <p:anim calcmode="lin" valueType="num">
                                      <p:cBhvr additive="base">
                                        <p:cTn id="13" dur="75" fill="hold"/>
                                        <p:tgtEl>
                                          <p:spTgt spid="2355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3" grpId="0" build="p"/>
      <p:bldP spid="23553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30723" name="Rectangle 1089"/>
          <p:cNvSpPr>
            <a:spLocks noGrp="1"/>
          </p:cNvSpPr>
          <p:nvPr>
            <p:ph type="title"/>
          </p:nvPr>
        </p:nvSpPr>
        <p:spPr>
          <a:xfrm>
            <a:off x="4335463" y="228600"/>
            <a:ext cx="2827337" cy="569913"/>
          </a:xfrm>
        </p:spPr>
        <p:txBody>
          <a:bodyPr vert="horz" wrap="square" lIns="91440" tIns="45720" rIns="91440" bIns="45720" anchor="ctr" anchorCtr="0"/>
          <a:p>
            <a:pPr eaLnBrk="1" hangingPunct="1"/>
            <a:r>
              <a:rPr lang="zh-CN" altLang="en-US" sz="2400" b="1" dirty="0">
                <a:latin typeface="幼圆" pitchFamily="49" charset="-122"/>
                <a:ea typeface="幼圆" pitchFamily="49" charset="-122"/>
              </a:rPr>
              <a:t>高</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温</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与</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中</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暑</a:t>
            </a:r>
            <a:endParaRPr lang="zh-TW" altLang="en-US" sz="2400" b="1" dirty="0">
              <a:latin typeface="幼圆" pitchFamily="49" charset="-122"/>
              <a:ea typeface="幼圆" pitchFamily="49" charset="-122"/>
            </a:endParaRPr>
          </a:p>
        </p:txBody>
      </p:sp>
      <p:sp>
        <p:nvSpPr>
          <p:cNvPr id="234548" name="Rectangle 1076"/>
          <p:cNvSpPr/>
          <p:nvPr>
            <p:ph idx="1"/>
          </p:nvPr>
        </p:nvSpPr>
        <p:spPr>
          <a:xfrm>
            <a:off x="304800" y="1066800"/>
            <a:ext cx="2514600" cy="403225"/>
          </a:xfrm>
        </p:spPr>
        <p:txBody>
          <a:bodyPr vert="horz" wrap="square" lIns="91440" tIns="45720" rIns="91440" bIns="45720" anchor="t" anchorCtr="0"/>
          <a:p>
            <a:pPr marL="1192530" lvl="1" indent="-711200" eaLnBrk="1" hangingPunct="1">
              <a:lnSpc>
                <a:spcPct val="90000"/>
              </a:lnSpc>
              <a:spcBef>
                <a:spcPct val="50000"/>
              </a:spcBef>
              <a:buClr>
                <a:srgbClr val="FF0000"/>
              </a:buClr>
              <a:buFont typeface="Wingdings" panose="05000000000000000000" pitchFamily="2" charset="2"/>
              <a:buNone/>
            </a:pPr>
            <a:r>
              <a:rPr lang="zh-CN" altLang="en-US" sz="2400" b="1" dirty="0">
                <a:solidFill>
                  <a:srgbClr val="FF0000"/>
                </a:solidFill>
                <a:ea typeface="幼圆" pitchFamily="49" charset="-122"/>
              </a:rPr>
              <a:t>三、中暑预防</a:t>
            </a:r>
            <a:endParaRPr lang="zh-CN" altLang="en-US" b="1" dirty="0">
              <a:solidFill>
                <a:srgbClr val="FF0000"/>
              </a:solidFill>
            </a:endParaRPr>
          </a:p>
        </p:txBody>
      </p:sp>
      <p:sp>
        <p:nvSpPr>
          <p:cNvPr id="234562" name="Rectangle 1090"/>
          <p:cNvSpPr/>
          <p:nvPr/>
        </p:nvSpPr>
        <p:spPr>
          <a:xfrm>
            <a:off x="800100" y="1447800"/>
            <a:ext cx="7543800" cy="701675"/>
          </a:xfrm>
          <a:prstGeom prst="rect">
            <a:avLst/>
          </a:prstGeom>
          <a:noFill/>
          <a:ln w="9525">
            <a:noFill/>
          </a:ln>
        </p:spPr>
        <p:txBody>
          <a:bodyPr>
            <a:spAutoFit/>
          </a:bodyPr>
          <a:p>
            <a:pPr>
              <a:buClr>
                <a:srgbClr val="FF0000"/>
              </a:buClr>
              <a:buFont typeface="Wingdings" panose="05000000000000000000" pitchFamily="2" charset="2"/>
              <a:buChar char="Ø"/>
            </a:pPr>
            <a:r>
              <a:rPr lang="zh-CN" altLang="zh-TW" dirty="0">
                <a:latin typeface="幼圆" pitchFamily="49" charset="-122"/>
              </a:rPr>
              <a:t> </a:t>
            </a:r>
            <a:r>
              <a:rPr lang="en-US" altLang="zh-CN" dirty="0">
                <a:latin typeface="幼圆" pitchFamily="49" charset="-122"/>
              </a:rPr>
              <a:t> </a:t>
            </a:r>
            <a:r>
              <a:rPr lang="zh-CN" altLang="en-US" dirty="0">
                <a:latin typeface="幼圆" pitchFamily="49" charset="-122"/>
              </a:rPr>
              <a:t>防暑降温措施为：合理设计工艺流程，隔热及通风，加强个人防护及医疗预防。</a:t>
            </a:r>
            <a:endParaRPr lang="zh-TW" altLang="en-US" dirty="0">
              <a:latin typeface="幼圆" pitchFamily="49" charset="-122"/>
            </a:endParaRPr>
          </a:p>
        </p:txBody>
      </p:sp>
      <p:sp>
        <p:nvSpPr>
          <p:cNvPr id="234563" name="Text Box 1091"/>
          <p:cNvSpPr txBox="1"/>
          <p:nvPr/>
        </p:nvSpPr>
        <p:spPr>
          <a:xfrm>
            <a:off x="838200" y="2033588"/>
            <a:ext cx="7554913" cy="3106737"/>
          </a:xfrm>
          <a:prstGeom prst="rect">
            <a:avLst/>
          </a:prstGeom>
          <a:noFill/>
          <a:ln w="9525">
            <a:noFill/>
          </a:ln>
        </p:spPr>
        <p:txBody>
          <a:bodyPr>
            <a:spAutoFit/>
          </a:bodyPr>
          <a:p>
            <a:pPr>
              <a:lnSpc>
                <a:spcPct val="110000"/>
              </a:lnSpc>
              <a:buClr>
                <a:srgbClr val="FF0000"/>
              </a:buClr>
              <a:buFont typeface="Wingdings" panose="05000000000000000000" pitchFamily="2" charset="2"/>
              <a:buChar char="Ø"/>
            </a:pPr>
            <a:r>
              <a:rPr lang="zh-CN" altLang="zh-TW" dirty="0">
                <a:latin typeface="幼圆" pitchFamily="49" charset="-122"/>
              </a:rPr>
              <a:t> </a:t>
            </a:r>
            <a:r>
              <a:rPr lang="zh-CN" altLang="en-US" dirty="0">
                <a:latin typeface="幼圆" pitchFamily="49" charset="-122"/>
              </a:rPr>
              <a:t>急救</a:t>
            </a:r>
            <a:r>
              <a:rPr lang="en-US" altLang="zh-CN" dirty="0">
                <a:latin typeface="幼圆" pitchFamily="49" charset="-122"/>
              </a:rPr>
              <a:t>:</a:t>
            </a:r>
            <a:endParaRPr lang="en-US" altLang="zh-CN" dirty="0">
              <a:latin typeface="幼圆" pitchFamily="49" charset="-122"/>
            </a:endParaRPr>
          </a:p>
          <a:p>
            <a:pPr>
              <a:lnSpc>
                <a:spcPct val="110000"/>
              </a:lnSpc>
              <a:buClr>
                <a:srgbClr val="FF0000"/>
              </a:buClr>
              <a:buFont typeface="Wingdings" panose="05000000000000000000" pitchFamily="2" charset="2"/>
              <a:buChar char="1"/>
            </a:pPr>
            <a:r>
              <a:rPr lang="zh-CN" altLang="zh-TW" dirty="0">
                <a:latin typeface="幼圆" pitchFamily="49" charset="-122"/>
              </a:rPr>
              <a:t> </a:t>
            </a:r>
            <a:r>
              <a:rPr lang="zh-CN" altLang="en-US" dirty="0">
                <a:latin typeface="幼圆" pitchFamily="49" charset="-122"/>
              </a:rPr>
              <a:t>迅速把病人移至荫凉处</a:t>
            </a:r>
            <a:r>
              <a:rPr lang="zh-TW" altLang="en-US" dirty="0">
                <a:latin typeface="幼圆" pitchFamily="49" charset="-122"/>
              </a:rPr>
              <a:t>，</a:t>
            </a:r>
            <a:r>
              <a:rPr lang="zh-CN" altLang="en-US" dirty="0">
                <a:latin typeface="幼圆" pitchFamily="49" charset="-122"/>
              </a:rPr>
              <a:t>平卧休息。</a:t>
            </a:r>
            <a:endParaRPr lang="zh-CN" altLang="en-US" dirty="0">
              <a:latin typeface="幼圆" pitchFamily="49" charset="-122"/>
            </a:endParaRPr>
          </a:p>
          <a:p>
            <a:pPr>
              <a:lnSpc>
                <a:spcPct val="110000"/>
              </a:lnSpc>
              <a:buClr>
                <a:srgbClr val="FF0000"/>
              </a:buClr>
              <a:buFont typeface="Wingdings" panose="05000000000000000000" pitchFamily="2" charset="2"/>
              <a:buChar char="1"/>
            </a:pPr>
            <a:r>
              <a:rPr lang="zh-CN" altLang="zh-TW" dirty="0">
                <a:latin typeface="幼圆" pitchFamily="49" charset="-122"/>
              </a:rPr>
              <a:t> </a:t>
            </a:r>
            <a:r>
              <a:rPr lang="zh-CN" altLang="en-US" dirty="0">
                <a:latin typeface="幼圆" pitchFamily="49" charset="-122"/>
              </a:rPr>
              <a:t>用冷水擦洗全身</a:t>
            </a:r>
            <a:r>
              <a:rPr lang="zh-CN" altLang="zh-TW" dirty="0">
                <a:latin typeface="幼圆" pitchFamily="49" charset="-122"/>
              </a:rPr>
              <a:t>，</a:t>
            </a:r>
            <a:r>
              <a:rPr lang="zh-CN" altLang="en-US" dirty="0">
                <a:latin typeface="幼圆" pitchFamily="49" charset="-122"/>
              </a:rPr>
              <a:t>并逐步降低水的温度</a:t>
            </a:r>
            <a:r>
              <a:rPr lang="zh-CN" altLang="zh-TW" dirty="0">
                <a:latin typeface="幼圆" pitchFamily="49" charset="-122"/>
              </a:rPr>
              <a:t>。</a:t>
            </a:r>
            <a:r>
              <a:rPr lang="zh-CN" altLang="en-US" dirty="0">
                <a:latin typeface="幼圆" pitchFamily="49" charset="-122"/>
              </a:rPr>
              <a:t>在头部、腋窝、股窝</a:t>
            </a:r>
            <a:endParaRPr lang="zh-CN" altLang="zh-TW" dirty="0">
              <a:latin typeface="幼圆" pitchFamily="49" charset="-122"/>
            </a:endParaRPr>
          </a:p>
          <a:p>
            <a:pPr>
              <a:lnSpc>
                <a:spcPct val="110000"/>
              </a:lnSpc>
              <a:buClr>
                <a:srgbClr val="FF0000"/>
              </a:buClr>
              <a:buFont typeface="Wingdings" panose="05000000000000000000" pitchFamily="2" charset="2"/>
            </a:pPr>
            <a:r>
              <a:rPr lang="zh-CN" altLang="en-US" dirty="0">
                <a:latin typeface="幼圆" pitchFamily="49" charset="-122"/>
              </a:rPr>
              <a:t>    处可用井水或冰袋敷之</a:t>
            </a:r>
            <a:r>
              <a:rPr lang="zh-CN" altLang="zh-TW" dirty="0">
                <a:latin typeface="幼圆" pitchFamily="49" charset="-122"/>
              </a:rPr>
              <a:t>，</a:t>
            </a:r>
            <a:r>
              <a:rPr lang="zh-CN" altLang="en-US" dirty="0">
                <a:latin typeface="幼圆" pitchFamily="49" charset="-122"/>
              </a:rPr>
              <a:t>以加快散热。	</a:t>
            </a:r>
            <a:endParaRPr lang="zh-CN" altLang="en-US" dirty="0">
              <a:latin typeface="幼圆" pitchFamily="49" charset="-122"/>
            </a:endParaRPr>
          </a:p>
          <a:p>
            <a:pPr>
              <a:lnSpc>
                <a:spcPct val="110000"/>
              </a:lnSpc>
              <a:buClr>
                <a:srgbClr val="FF0000"/>
              </a:buClr>
              <a:buFont typeface="Wingdings" panose="05000000000000000000" pitchFamily="2" charset="2"/>
              <a:buChar char="1"/>
            </a:pPr>
            <a:r>
              <a:rPr lang="zh-CN" altLang="zh-TW" dirty="0">
                <a:latin typeface="幼圆" pitchFamily="49" charset="-122"/>
              </a:rPr>
              <a:t> </a:t>
            </a:r>
            <a:r>
              <a:rPr lang="zh-CN" altLang="en-US" dirty="0">
                <a:latin typeface="幼圆" pitchFamily="49" charset="-122"/>
              </a:rPr>
              <a:t>与此同时</a:t>
            </a:r>
            <a:r>
              <a:rPr lang="zh-CN" altLang="zh-TW" dirty="0">
                <a:latin typeface="幼圆" pitchFamily="49" charset="-122"/>
              </a:rPr>
              <a:t>，</a:t>
            </a:r>
            <a:r>
              <a:rPr lang="zh-CN" altLang="en-US" dirty="0">
                <a:latin typeface="幼圆" pitchFamily="49" charset="-122"/>
              </a:rPr>
              <a:t>用扇子或电扇吹风</a:t>
            </a:r>
            <a:r>
              <a:rPr lang="zh-CN" altLang="zh-TW" dirty="0">
                <a:latin typeface="幼圆" pitchFamily="49" charset="-122"/>
              </a:rPr>
              <a:t>，</a:t>
            </a:r>
            <a:r>
              <a:rPr lang="zh-CN" altLang="en-US" dirty="0">
                <a:latin typeface="幼圆" pitchFamily="49" charset="-122"/>
              </a:rPr>
              <a:t>帮助散热。</a:t>
            </a:r>
            <a:endParaRPr lang="zh-CN" altLang="en-US" dirty="0">
              <a:latin typeface="幼圆" pitchFamily="49" charset="-122"/>
            </a:endParaRPr>
          </a:p>
          <a:p>
            <a:pPr>
              <a:lnSpc>
                <a:spcPct val="110000"/>
              </a:lnSpc>
              <a:buClr>
                <a:srgbClr val="FF0000"/>
              </a:buClr>
              <a:buFont typeface="Wingdings" panose="05000000000000000000" pitchFamily="2" charset="2"/>
              <a:buChar char="1"/>
            </a:pPr>
            <a:r>
              <a:rPr lang="zh-CN" altLang="zh-TW" dirty="0">
                <a:latin typeface="幼圆" pitchFamily="49" charset="-122"/>
              </a:rPr>
              <a:t> </a:t>
            </a:r>
            <a:r>
              <a:rPr lang="zh-CN" altLang="en-US" dirty="0">
                <a:latin typeface="幼圆" pitchFamily="49" charset="-122"/>
              </a:rPr>
              <a:t>针刺人中、曲池、百会穴位。</a:t>
            </a:r>
            <a:endParaRPr lang="zh-CN" altLang="en-US" dirty="0">
              <a:latin typeface="幼圆" pitchFamily="49" charset="-122"/>
            </a:endParaRPr>
          </a:p>
          <a:p>
            <a:pPr>
              <a:lnSpc>
                <a:spcPct val="110000"/>
              </a:lnSpc>
              <a:buClr>
                <a:srgbClr val="FF0000"/>
              </a:buClr>
              <a:buFont typeface="Wingdings" panose="05000000000000000000" pitchFamily="2" charset="2"/>
              <a:buChar char="1"/>
            </a:pPr>
            <a:r>
              <a:rPr lang="zh-CN" altLang="zh-TW" dirty="0">
                <a:latin typeface="幼圆" pitchFamily="49" charset="-122"/>
              </a:rPr>
              <a:t> </a:t>
            </a:r>
            <a:r>
              <a:rPr lang="zh-CN" altLang="en-US" dirty="0">
                <a:latin typeface="幼圆" pitchFamily="49" charset="-122"/>
              </a:rPr>
              <a:t>口服人丹、十滴水</a:t>
            </a:r>
            <a:r>
              <a:rPr lang="zh-CN" altLang="zh-TW" dirty="0">
                <a:latin typeface="幼圆" pitchFamily="49" charset="-122"/>
              </a:rPr>
              <a:t>、</a:t>
            </a:r>
            <a:r>
              <a:rPr lang="zh-CN" altLang="en-US" dirty="0">
                <a:latin typeface="幼圆" pitchFamily="49" charset="-122"/>
              </a:rPr>
              <a:t>霍</a:t>
            </a:r>
            <a:r>
              <a:rPr lang="zh-TW" altLang="en-US" dirty="0">
                <a:latin typeface="幼圆" pitchFamily="49" charset="-122"/>
              </a:rPr>
              <a:t>香正氣水等</a:t>
            </a:r>
            <a:r>
              <a:rPr lang="zh-CN" altLang="en-US" dirty="0">
                <a:latin typeface="幼圆" pitchFamily="49" charset="-122"/>
              </a:rPr>
              <a:t>。</a:t>
            </a:r>
            <a:endParaRPr lang="zh-CN" altLang="en-US" dirty="0">
              <a:latin typeface="幼圆" pitchFamily="49" charset="-122"/>
            </a:endParaRPr>
          </a:p>
          <a:p>
            <a:pPr>
              <a:lnSpc>
                <a:spcPct val="110000"/>
              </a:lnSpc>
              <a:buClr>
                <a:srgbClr val="FF0000"/>
              </a:buClr>
              <a:buFont typeface="Wingdings" panose="05000000000000000000" pitchFamily="2" charset="2"/>
              <a:buChar char="1"/>
            </a:pPr>
            <a:r>
              <a:rPr lang="zh-CN" altLang="zh-TW" dirty="0">
                <a:latin typeface="幼圆" pitchFamily="49" charset="-122"/>
              </a:rPr>
              <a:t> </a:t>
            </a:r>
            <a:r>
              <a:rPr lang="zh-CN" altLang="en-US" dirty="0">
                <a:latin typeface="幼圆" pitchFamily="49" charset="-122"/>
              </a:rPr>
              <a:t>鼓励病人喝含盐的清凉饮料。</a:t>
            </a:r>
            <a:endParaRPr lang="zh-CN" altLang="en-US" dirty="0">
              <a:latin typeface="幼圆" pitchFamily="49" charset="-122"/>
            </a:endParaRPr>
          </a:p>
          <a:p>
            <a:pPr>
              <a:lnSpc>
                <a:spcPct val="110000"/>
              </a:lnSpc>
              <a:buClr>
                <a:srgbClr val="FF0000"/>
              </a:buClr>
              <a:buFont typeface="Wingdings" panose="05000000000000000000" pitchFamily="2" charset="2"/>
              <a:buChar char="1"/>
            </a:pPr>
            <a:r>
              <a:rPr lang="zh-CN" altLang="zh-TW" dirty="0">
                <a:latin typeface="幼圆" pitchFamily="49" charset="-122"/>
              </a:rPr>
              <a:t> </a:t>
            </a:r>
            <a:r>
              <a:rPr lang="zh-CN" altLang="en-US" dirty="0">
                <a:latin typeface="幼圆" pitchFamily="49" charset="-122"/>
              </a:rPr>
              <a:t>严重中暑者</a:t>
            </a:r>
            <a:r>
              <a:rPr lang="zh-CN" altLang="zh-TW" dirty="0">
                <a:latin typeface="幼圆" pitchFamily="49" charset="-122"/>
              </a:rPr>
              <a:t>，</a:t>
            </a:r>
            <a:r>
              <a:rPr lang="zh-CN" altLang="en-US" dirty="0">
                <a:latin typeface="幼圆" pitchFamily="49" charset="-122"/>
              </a:rPr>
              <a:t>经降温处理后</a:t>
            </a:r>
            <a:r>
              <a:rPr lang="zh-CN" altLang="zh-TW" dirty="0">
                <a:latin typeface="幼圆" pitchFamily="49" charset="-122"/>
              </a:rPr>
              <a:t>，</a:t>
            </a:r>
            <a:r>
              <a:rPr lang="zh-CN" altLang="en-US" dirty="0">
                <a:latin typeface="幼圆" pitchFamily="49" charset="-122"/>
              </a:rPr>
              <a:t>及早送往医院。</a:t>
            </a:r>
            <a:endParaRPr lang="zh-TW" altLang="en-US" dirty="0">
              <a:latin typeface="幼圆" pitchFamily="49" charset="-122"/>
            </a:endParaRPr>
          </a:p>
        </p:txBody>
      </p:sp>
      <p:sp>
        <p:nvSpPr>
          <p:cNvPr id="234564" name="Text Box 1092"/>
          <p:cNvSpPr txBox="1"/>
          <p:nvPr/>
        </p:nvSpPr>
        <p:spPr>
          <a:xfrm>
            <a:off x="914400" y="5229225"/>
            <a:ext cx="7467600" cy="879475"/>
          </a:xfrm>
          <a:prstGeom prst="rect">
            <a:avLst/>
          </a:prstGeom>
          <a:noFill/>
          <a:ln w="57150" cap="flat" cmpd="thinThick">
            <a:solidFill>
              <a:srgbClr val="FF0066"/>
            </a:solidFill>
            <a:prstDash val="solid"/>
            <a:miter/>
            <a:headEnd type="none" w="med" len="med"/>
            <a:tailEnd type="none" w="med" len="med"/>
          </a:ln>
        </p:spPr>
        <p:txBody>
          <a:bodyPr>
            <a:spAutoFit/>
          </a:bodyPr>
          <a:p>
            <a:pPr>
              <a:lnSpc>
                <a:spcPct val="120000"/>
              </a:lnSpc>
              <a:buClr>
                <a:srgbClr val="FF0000"/>
              </a:buClr>
              <a:buSzPct val="150000"/>
              <a:buFont typeface="Wingdings" panose="05000000000000000000" pitchFamily="2" charset="2"/>
              <a:buChar char=":"/>
            </a:pPr>
            <a:r>
              <a:rPr lang="zh-CN" altLang="en-US" dirty="0">
                <a:latin typeface="幼圆" pitchFamily="49" charset="-122"/>
              </a:rPr>
              <a:t>先兆中暑和轻症中暑者，可逐渐恢复，重症中暑必须紧急送医院抢救。</a:t>
            </a:r>
            <a:endParaRPr lang="zh-TW" altLang="en-US" b="0" dirty="0">
              <a:latin typeface="幼圆" pitchFamily="49"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4548">
                                            <p:txEl>
                                              <p:charRg st="0" end="7"/>
                                            </p:txEl>
                                          </p:spTgt>
                                        </p:tgtEl>
                                        <p:attrNameLst>
                                          <p:attrName>style.visibility</p:attrName>
                                        </p:attrNameLst>
                                      </p:cBhvr>
                                      <p:to>
                                        <p:strVal val="visible"/>
                                      </p:to>
                                    </p:set>
                                    <p:anim calcmode="lin" valueType="num">
                                      <p:cBhvr additive="base">
                                        <p:cTn id="7" dur="500" fill="hold"/>
                                        <p:tgtEl>
                                          <p:spTgt spid="234548">
                                            <p:txEl>
                                              <p:charRg st="0" end="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4548">
                                            <p:txEl>
                                              <p:charRg st="0" end="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234562"/>
                                        </p:tgtEl>
                                        <p:attrNameLst>
                                          <p:attrName>style.visibility</p:attrName>
                                        </p:attrNameLst>
                                      </p:cBhvr>
                                      <p:to>
                                        <p:strVal val="visible"/>
                                      </p:to>
                                    </p:set>
                                    <p:anim calcmode="lin" valueType="num">
                                      <p:cBhvr>
                                        <p:cTn id="13" dur="1000" fill="hold"/>
                                        <p:tgtEl>
                                          <p:spTgt spid="234562"/>
                                        </p:tgtEl>
                                        <p:attrNameLst>
                                          <p:attrName>ppt_w</p:attrName>
                                        </p:attrNameLst>
                                      </p:cBhvr>
                                      <p:tavLst>
                                        <p:tav tm="0">
                                          <p:val>
                                            <p:fltVal val="0.000000"/>
                                          </p:val>
                                        </p:tav>
                                        <p:tav tm="100000">
                                          <p:val>
                                            <p:strVal val="#ppt_w"/>
                                          </p:val>
                                        </p:tav>
                                      </p:tavLst>
                                    </p:anim>
                                    <p:anim calcmode="lin" valueType="num">
                                      <p:cBhvr>
                                        <p:cTn id="14" dur="1000" fill="hold"/>
                                        <p:tgtEl>
                                          <p:spTgt spid="234562"/>
                                        </p:tgtEl>
                                        <p:attrNameLst>
                                          <p:attrName>ppt_h</p:attrName>
                                        </p:attrNameLst>
                                      </p:cBhvr>
                                      <p:tavLst>
                                        <p:tav tm="0">
                                          <p:val>
                                            <p:fltVal val="0.000000"/>
                                          </p:val>
                                        </p:tav>
                                        <p:tav tm="100000">
                                          <p:val>
                                            <p:strVal val="#ppt_h"/>
                                          </p:val>
                                        </p:tav>
                                      </p:tavLst>
                                    </p:anim>
                                    <p:anim calcmode="lin" valueType="num">
                                      <p:cBhvr>
                                        <p:cTn id="15" dur="1000" fill="hold"/>
                                        <p:tgtEl>
                                          <p:spTgt spid="234562"/>
                                        </p:tgtEl>
                                        <p:attrNameLst>
                                          <p:attrName>ppt_x</p:attrName>
                                        </p:attrNameLst>
                                      </p:cBhvr>
                                      <p:tavLst>
                                        <p:tav tm="0" fmla="#ppt_x+(cos(-2*pi*(1-$))*-#ppt_x-sin(-2*pi*(1-$))*(1-#ppt_y))*(1-$)">
                                          <p:val>
                                            <p:fltVal val="0.000000"/>
                                          </p:val>
                                        </p:tav>
                                        <p:tav tm="100000">
                                          <p:val>
                                            <p:fltVal val="1.000000"/>
                                          </p:val>
                                        </p:tav>
                                      </p:tavLst>
                                    </p:anim>
                                    <p:anim calcmode="lin" valueType="num">
                                      <p:cBhvr>
                                        <p:cTn id="16" dur="1000" fill="hold"/>
                                        <p:tgtEl>
                                          <p:spTgt spid="234562"/>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34563"/>
                                        </p:tgtEl>
                                        <p:attrNameLst>
                                          <p:attrName>style.visibility</p:attrName>
                                        </p:attrNameLst>
                                      </p:cBhvr>
                                      <p:to>
                                        <p:strVal val="visible"/>
                                      </p:to>
                                    </p:set>
                                    <p:animEffect transition="in" filter="strips(downLeft)">
                                      <p:cBhvr>
                                        <p:cTn id="21" dur="500"/>
                                        <p:tgtEl>
                                          <p:spTgt spid="234563"/>
                                        </p:tgtEl>
                                      </p:cBhvr>
                                    </p:animEffect>
                                  </p:childTnLst>
                                </p:cTn>
                              </p:par>
                            </p:childTnLst>
                          </p:cTn>
                        </p:par>
                      </p:childTnLst>
                    </p:cTn>
                  </p:par>
                  <p:par>
                    <p:cTn id="22" fill="hold">
                      <p:stCondLst>
                        <p:cond delay="indefinite"/>
                      </p:stCondLst>
                      <p:childTnLst>
                        <p:par>
                          <p:cTn id="23" fill="hold">
                            <p:stCondLst>
                              <p:cond delay="0"/>
                            </p:stCondLst>
                            <p:childTnLst>
                              <p:par>
                                <p:cTn id="24" presetID="19" presetClass="entr" presetSubtype="10" fill="hold" grpId="0" nodeType="clickEffect">
                                  <p:stCondLst>
                                    <p:cond delay="0"/>
                                  </p:stCondLst>
                                  <p:childTnLst>
                                    <p:set>
                                      <p:cBhvr>
                                        <p:cTn id="25" dur="1" fill="hold">
                                          <p:stCondLst>
                                            <p:cond delay="0"/>
                                          </p:stCondLst>
                                        </p:cTn>
                                        <p:tgtEl>
                                          <p:spTgt spid="234564"/>
                                        </p:tgtEl>
                                        <p:attrNameLst>
                                          <p:attrName>style.visibility</p:attrName>
                                        </p:attrNameLst>
                                      </p:cBhvr>
                                      <p:to>
                                        <p:strVal val="visible"/>
                                      </p:to>
                                    </p:set>
                                    <p:anim calcmode="lin" valueType="num">
                                      <p:cBhvr>
                                        <p:cTn id="26" dur="5000" fill="hold"/>
                                        <p:tgtEl>
                                          <p:spTgt spid="234564"/>
                                        </p:tgtEl>
                                        <p:attrNameLst>
                                          <p:attrName>ppt_w</p:attrName>
                                        </p:attrNameLst>
                                      </p:cBhvr>
                                      <p:tavLst>
                                        <p:tav tm="0" fmla="#ppt_w*sin(2.5*pi*$)">
                                          <p:val>
                                            <p:fltVal val="0.000000"/>
                                          </p:val>
                                        </p:tav>
                                        <p:tav tm="100000">
                                          <p:val>
                                            <p:fltVal val="1.000000"/>
                                          </p:val>
                                        </p:tav>
                                      </p:tavLst>
                                    </p:anim>
                                    <p:anim calcmode="lin" valueType="num">
                                      <p:cBhvr>
                                        <p:cTn id="27" dur="5000" fill="hold"/>
                                        <p:tgtEl>
                                          <p:spTgt spid="2345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48" grpId="0" build="p"/>
      <p:bldP spid="234562" grpId="0"/>
      <p:bldP spid="234563" grpId="0"/>
      <p:bldP spid="2345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9093" y="998855"/>
            <a:ext cx="5566410" cy="2353310"/>
          </a:xfrm>
          <a:prstGeom prst="rect">
            <a:avLst/>
          </a:prstGeom>
          <a:noFill/>
        </p:spPr>
        <p:txBody>
          <a:bodyPr wrap="square" rtlCol="0" anchor="t">
            <a:spAutoFit/>
          </a:bodyPr>
          <a:lstStyle/>
          <a:p>
            <a:pPr indent="304800" algn="just">
              <a:lnSpc>
                <a:spcPct val="140000"/>
              </a:lnSpc>
            </a:pPr>
            <a:r>
              <a:rPr lang="zh-CN" sz="15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5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5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5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5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5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5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5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91330" y="1052830"/>
            <a:ext cx="2809399" cy="1872615"/>
          </a:xfrm>
          <a:prstGeom prst="rect">
            <a:avLst/>
          </a:prstGeom>
        </p:spPr>
      </p:pic>
      <p:sp>
        <p:nvSpPr>
          <p:cNvPr id="6" name="标题 3"/>
          <p:cNvSpPr txBox="1"/>
          <p:nvPr/>
        </p:nvSpPr>
        <p:spPr>
          <a:xfrm>
            <a:off x="179705" y="18843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31747" name="Rectangle 1026"/>
          <p:cNvSpPr>
            <a:spLocks noGrp="1"/>
          </p:cNvSpPr>
          <p:nvPr>
            <p:ph type="title"/>
          </p:nvPr>
        </p:nvSpPr>
        <p:spPr>
          <a:xfrm>
            <a:off x="4106863" y="188913"/>
            <a:ext cx="3741737" cy="658812"/>
          </a:xfrm>
        </p:spPr>
        <p:txBody>
          <a:bodyPr vert="horz" wrap="square" lIns="91440" tIns="45720" rIns="91440" bIns="45720" anchor="ctr" anchorCtr="0"/>
          <a:p>
            <a:pPr eaLnBrk="1" hangingPunct="1"/>
            <a:r>
              <a:rPr lang="zh-CN" altLang="en-US" sz="2400" b="1" dirty="0">
                <a:latin typeface="幼圆" pitchFamily="49" charset="-122"/>
                <a:ea typeface="幼圆" pitchFamily="49" charset="-122"/>
              </a:rPr>
              <a:t>粉</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尘</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与</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尘</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肺</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病</a:t>
            </a:r>
            <a:endParaRPr lang="zh-TW" altLang="en-US" sz="2400" b="1" dirty="0">
              <a:latin typeface="幼圆" pitchFamily="49" charset="-122"/>
              <a:ea typeface="幼圆" pitchFamily="49" charset="-122"/>
            </a:endParaRPr>
          </a:p>
        </p:txBody>
      </p:sp>
      <p:sp>
        <p:nvSpPr>
          <p:cNvPr id="274436" name="Text Box 1028"/>
          <p:cNvSpPr txBox="1"/>
          <p:nvPr/>
        </p:nvSpPr>
        <p:spPr>
          <a:xfrm>
            <a:off x="685800" y="1066800"/>
            <a:ext cx="8077200" cy="1309688"/>
          </a:xfrm>
          <a:prstGeom prst="rect">
            <a:avLst/>
          </a:prstGeom>
          <a:noFill/>
          <a:ln w="9525">
            <a:noFill/>
          </a:ln>
        </p:spPr>
        <p:txBody>
          <a:bodyPr>
            <a:spAutoFit/>
          </a:bodyPr>
          <a:p>
            <a:r>
              <a:rPr lang="zh-CN" altLang="en-US" sz="2400" dirty="0">
                <a:solidFill>
                  <a:srgbClr val="FF0000"/>
                </a:solidFill>
                <a:latin typeface="幼圆" pitchFamily="49" charset="-122"/>
              </a:rPr>
              <a:t>一、生产性粉尘</a:t>
            </a:r>
            <a:r>
              <a:rPr lang="zh-CN" altLang="zh-TW" sz="2400" dirty="0">
                <a:solidFill>
                  <a:srgbClr val="FF0000"/>
                </a:solidFill>
                <a:latin typeface="幼圆" pitchFamily="49" charset="-122"/>
              </a:rPr>
              <a:t>：</a:t>
            </a:r>
            <a:endParaRPr lang="zh-CN" altLang="en-US" sz="2400" dirty="0">
              <a:solidFill>
                <a:srgbClr val="FF0000"/>
              </a:solidFill>
              <a:latin typeface="幼圆" pitchFamily="49" charset="-122"/>
            </a:endParaRPr>
          </a:p>
          <a:p>
            <a:endParaRPr lang="zh-CN" altLang="en-US" sz="800" dirty="0">
              <a:latin typeface="幼圆" pitchFamily="49" charset="-122"/>
            </a:endParaRPr>
          </a:p>
          <a:p>
            <a:pPr>
              <a:buClr>
                <a:srgbClr val="FF0000"/>
              </a:buClr>
              <a:buFont typeface="Wingdings" panose="05000000000000000000" pitchFamily="2" charset="2"/>
              <a:buChar char="1"/>
            </a:pPr>
            <a:r>
              <a:rPr lang="zh-TW" altLang="en-US" sz="2400" dirty="0">
                <a:latin typeface="幼圆" pitchFamily="49" charset="-122"/>
              </a:rPr>
              <a:t> </a:t>
            </a:r>
            <a:r>
              <a:rPr lang="zh-CN" altLang="en-US" sz="2400" dirty="0">
                <a:latin typeface="幼圆" pitchFamily="49" charset="-122"/>
              </a:rPr>
              <a:t>指在生产中形成的，并能长时间悬浮在空气中的固体微粒。</a:t>
            </a:r>
            <a:r>
              <a:rPr lang="zh-TW" altLang="en-US" sz="2400" dirty="0">
                <a:latin typeface="幼圆" pitchFamily="49" charset="-122"/>
              </a:rPr>
              <a:t>长期吸入主要引起肺部病变。</a:t>
            </a:r>
            <a:endParaRPr lang="zh-TW" altLang="en-US" sz="2400" dirty="0">
              <a:latin typeface="幼圆" pitchFamily="49" charset="-122"/>
            </a:endParaRPr>
          </a:p>
        </p:txBody>
      </p:sp>
      <p:sp>
        <p:nvSpPr>
          <p:cNvPr id="274438" name="Text Box 1030"/>
          <p:cNvSpPr txBox="1"/>
          <p:nvPr/>
        </p:nvSpPr>
        <p:spPr>
          <a:xfrm>
            <a:off x="669925" y="2895600"/>
            <a:ext cx="8169275" cy="3394075"/>
          </a:xfrm>
          <a:prstGeom prst="rect">
            <a:avLst/>
          </a:prstGeom>
          <a:noFill/>
          <a:ln w="9525">
            <a:noFill/>
          </a:ln>
        </p:spPr>
        <p:txBody>
          <a:bodyPr>
            <a:spAutoFit/>
          </a:bodyPr>
          <a:p>
            <a:pPr lvl="1" eaLnBrk="1" hangingPunct="1">
              <a:lnSpc>
                <a:spcPct val="120000"/>
              </a:lnSpc>
              <a:buClr>
                <a:srgbClr val="FF0000"/>
              </a:buClr>
              <a:buFont typeface="Wingdings" panose="05000000000000000000" pitchFamily="2" charset="2"/>
              <a:buChar char="Ø"/>
            </a:pPr>
            <a:r>
              <a:rPr lang="zh-TW" altLang="en-US" sz="1800" dirty="0">
                <a:latin typeface="幼圆" pitchFamily="49" charset="-122"/>
              </a:rPr>
              <a:t>无机性粉尘</a:t>
            </a:r>
            <a:r>
              <a:rPr lang="zh-CN" altLang="en-US" sz="1800" dirty="0">
                <a:latin typeface="幼圆" pitchFamily="49" charset="-122"/>
              </a:rPr>
              <a:t>，</a:t>
            </a:r>
            <a:r>
              <a:rPr lang="zh-TW" altLang="en-US" sz="1800" dirty="0">
                <a:solidFill>
                  <a:srgbClr val="FF0066"/>
                </a:solidFill>
                <a:latin typeface="幼圆" pitchFamily="49" charset="-122"/>
              </a:rPr>
              <a:t> </a:t>
            </a:r>
            <a:r>
              <a:rPr lang="zh-TW" altLang="en-US" sz="1800" dirty="0">
                <a:latin typeface="幼圆" pitchFamily="49" charset="-122"/>
              </a:rPr>
              <a:t>根据来源不同，可分：</a:t>
            </a:r>
            <a:endParaRPr lang="zh-TW" altLang="en-US" sz="1800" dirty="0">
              <a:latin typeface="幼圆" pitchFamily="49" charset="-122"/>
            </a:endParaRPr>
          </a:p>
          <a:p>
            <a:pPr>
              <a:lnSpc>
                <a:spcPct val="120000"/>
              </a:lnSpc>
              <a:buFont typeface="Wingdings" panose="05000000000000000000" pitchFamily="2" charset="2"/>
            </a:pPr>
            <a:r>
              <a:rPr lang="en-US" altLang="zh-TW" sz="1800" dirty="0">
                <a:latin typeface="幼圆" pitchFamily="49" charset="-122"/>
              </a:rPr>
              <a:t>      1. </a:t>
            </a:r>
            <a:r>
              <a:rPr lang="zh-TW" altLang="en-US" sz="1800" dirty="0">
                <a:latin typeface="幼圆" pitchFamily="49" charset="-122"/>
              </a:rPr>
              <a:t>金属性粉尘 ：例如铝、铁、锡、铅、锰等金属及化合物粉尘。</a:t>
            </a:r>
            <a:endParaRPr lang="zh-TW" altLang="en-US" sz="1800" dirty="0">
              <a:latin typeface="幼圆" pitchFamily="49" charset="-122"/>
            </a:endParaRPr>
          </a:p>
          <a:p>
            <a:pPr>
              <a:lnSpc>
                <a:spcPct val="120000"/>
              </a:lnSpc>
              <a:buFont typeface="Wingdings" panose="05000000000000000000" pitchFamily="2" charset="2"/>
            </a:pPr>
            <a:r>
              <a:rPr lang="en-US" altLang="zh-TW" sz="1800" dirty="0">
                <a:latin typeface="幼圆" pitchFamily="49" charset="-122"/>
              </a:rPr>
              <a:t>      2. </a:t>
            </a:r>
            <a:r>
              <a:rPr lang="zh-TW" altLang="en-US" sz="1800" dirty="0">
                <a:latin typeface="幼圆" pitchFamily="49" charset="-122"/>
              </a:rPr>
              <a:t>非金属的矿物粉尘： 例如石英、石棉、滑石、煤等。</a:t>
            </a:r>
            <a:endParaRPr lang="zh-TW" altLang="en-US" sz="1800" dirty="0">
              <a:latin typeface="幼圆" pitchFamily="49" charset="-122"/>
            </a:endParaRPr>
          </a:p>
          <a:p>
            <a:pPr>
              <a:lnSpc>
                <a:spcPct val="120000"/>
              </a:lnSpc>
              <a:buFont typeface="Wingdings" panose="05000000000000000000" pitchFamily="2" charset="2"/>
            </a:pPr>
            <a:r>
              <a:rPr lang="en-US" altLang="zh-TW" sz="1800" dirty="0">
                <a:latin typeface="幼圆" pitchFamily="49" charset="-122"/>
              </a:rPr>
              <a:t>      3. </a:t>
            </a:r>
            <a:r>
              <a:rPr lang="zh-TW" altLang="en-US" sz="1800" dirty="0">
                <a:latin typeface="幼圆" pitchFamily="49" charset="-122"/>
              </a:rPr>
              <a:t>人工无机粉尘：例如水泥、玻璃纤维、金刚砂等。</a:t>
            </a:r>
            <a:endParaRPr lang="zh-TW" altLang="en-US" sz="1800" dirty="0">
              <a:latin typeface="幼圆" pitchFamily="49" charset="-122"/>
            </a:endParaRPr>
          </a:p>
          <a:p>
            <a:pPr lvl="1" eaLnBrk="1" hangingPunct="1">
              <a:lnSpc>
                <a:spcPct val="120000"/>
              </a:lnSpc>
              <a:buClr>
                <a:srgbClr val="FF0000"/>
              </a:buClr>
              <a:buFont typeface="Wingdings" panose="05000000000000000000" pitchFamily="2" charset="2"/>
              <a:buChar char="Ø"/>
            </a:pPr>
            <a:r>
              <a:rPr lang="zh-TW" altLang="en-US" sz="1800" dirty="0">
                <a:latin typeface="幼圆" pitchFamily="49" charset="-122"/>
              </a:rPr>
              <a:t>有机性粉尘</a:t>
            </a:r>
            <a:r>
              <a:rPr lang="zh-TW" altLang="en-US" sz="1800" dirty="0">
                <a:solidFill>
                  <a:srgbClr val="FF0066"/>
                </a:solidFill>
                <a:latin typeface="幼圆" pitchFamily="49" charset="-122"/>
              </a:rPr>
              <a:t> </a:t>
            </a:r>
            <a:endParaRPr lang="zh-TW" altLang="en-US" sz="1800" dirty="0">
              <a:solidFill>
                <a:srgbClr val="FF0066"/>
              </a:solidFill>
              <a:latin typeface="幼圆" pitchFamily="49" charset="-122"/>
            </a:endParaRPr>
          </a:p>
          <a:p>
            <a:pPr>
              <a:lnSpc>
                <a:spcPct val="120000"/>
              </a:lnSpc>
              <a:buFont typeface="Wingdings" panose="05000000000000000000" pitchFamily="2" charset="2"/>
            </a:pPr>
            <a:r>
              <a:rPr lang="en-US" altLang="zh-TW" sz="1800" dirty="0">
                <a:latin typeface="幼圆" pitchFamily="49" charset="-122"/>
              </a:rPr>
              <a:t>      1. </a:t>
            </a:r>
            <a:r>
              <a:rPr lang="zh-TW" altLang="en-US" sz="1800" dirty="0">
                <a:latin typeface="幼圆" pitchFamily="49" charset="-122"/>
              </a:rPr>
              <a:t>植物性粉尘： 例如木尘、烟草、棉、麻、谷物、茶、甘蔗等粉尘。</a:t>
            </a:r>
            <a:endParaRPr lang="zh-TW" altLang="en-US" sz="1800" dirty="0">
              <a:latin typeface="幼圆" pitchFamily="49" charset="-122"/>
            </a:endParaRPr>
          </a:p>
          <a:p>
            <a:pPr>
              <a:lnSpc>
                <a:spcPct val="120000"/>
              </a:lnSpc>
              <a:buFont typeface="Wingdings" panose="05000000000000000000" pitchFamily="2" charset="2"/>
            </a:pPr>
            <a:r>
              <a:rPr lang="en-US" altLang="zh-TW" sz="1800" dirty="0">
                <a:latin typeface="幼圆" pitchFamily="49" charset="-122"/>
              </a:rPr>
              <a:t>      2. </a:t>
            </a:r>
            <a:r>
              <a:rPr lang="zh-TW" altLang="en-US" sz="1800" dirty="0">
                <a:latin typeface="幼圆" pitchFamily="49" charset="-122"/>
              </a:rPr>
              <a:t>动物性粉尘： 例如畜毛、羽毛、角粉、骨质等粉尘。 </a:t>
            </a:r>
            <a:endParaRPr lang="zh-TW" altLang="en-US" sz="1800" dirty="0">
              <a:latin typeface="幼圆" pitchFamily="49" charset="-122"/>
            </a:endParaRPr>
          </a:p>
          <a:p>
            <a:pPr lvl="1" eaLnBrk="1" hangingPunct="1">
              <a:lnSpc>
                <a:spcPct val="120000"/>
              </a:lnSpc>
              <a:buClr>
                <a:srgbClr val="FF0000"/>
              </a:buClr>
              <a:buFont typeface="Wingdings" panose="05000000000000000000" pitchFamily="2" charset="2"/>
              <a:buChar char="Ø"/>
            </a:pPr>
            <a:r>
              <a:rPr lang="zh-TW" altLang="en-US" sz="1800" dirty="0">
                <a:latin typeface="幼圆" pitchFamily="49" charset="-122"/>
              </a:rPr>
              <a:t>合成材料粉尘　　</a:t>
            </a:r>
            <a:endParaRPr lang="zh-TW" altLang="en-US" sz="1800" dirty="0">
              <a:latin typeface="幼圆" pitchFamily="49" charset="-122"/>
            </a:endParaRPr>
          </a:p>
          <a:p>
            <a:pPr>
              <a:lnSpc>
                <a:spcPct val="120000"/>
              </a:lnSpc>
            </a:pPr>
            <a:r>
              <a:rPr lang="zh-TW" altLang="en-US" sz="1800" dirty="0">
                <a:latin typeface="幼圆" pitchFamily="49" charset="-122"/>
              </a:rPr>
              <a:t>      主要见于塑料加工过程中。塑料的基本成分除高分子聚合物外，还含有 填料、增塑剂、稳定剂、色素及其他添加剂。</a:t>
            </a:r>
            <a:endParaRPr lang="zh-TW" altLang="en-US" sz="1800" dirty="0">
              <a:latin typeface="幼圆" pitchFamily="49" charset="-122"/>
            </a:endParaRPr>
          </a:p>
        </p:txBody>
      </p:sp>
      <p:sp>
        <p:nvSpPr>
          <p:cNvPr id="274439" name="Rectangle 1031"/>
          <p:cNvSpPr/>
          <p:nvPr/>
        </p:nvSpPr>
        <p:spPr>
          <a:xfrm>
            <a:off x="695325" y="2438400"/>
            <a:ext cx="6232525" cy="457200"/>
          </a:xfrm>
          <a:prstGeom prst="rect">
            <a:avLst/>
          </a:prstGeom>
          <a:noFill/>
          <a:ln w="9525">
            <a:noFill/>
          </a:ln>
        </p:spPr>
        <p:txBody>
          <a:bodyPr wrap="none">
            <a:spAutoFit/>
          </a:bodyPr>
          <a:p>
            <a:pPr>
              <a:buClr>
                <a:srgbClr val="FF0000"/>
              </a:buClr>
              <a:buFont typeface="Wingdings" panose="05000000000000000000" pitchFamily="2" charset="2"/>
              <a:buChar char="1"/>
            </a:pPr>
            <a:r>
              <a:rPr lang="zh-CN" altLang="en-US" sz="2400" dirty="0">
                <a:latin typeface="幼圆" pitchFamily="49" charset="-122"/>
              </a:rPr>
              <a:t>粉尘</a:t>
            </a:r>
            <a:r>
              <a:rPr lang="zh-TW" altLang="en-US" sz="2400" dirty="0">
                <a:latin typeface="幼圆" pitchFamily="49" charset="-122"/>
              </a:rPr>
              <a:t>分类</a:t>
            </a:r>
            <a:r>
              <a:rPr lang="zh-CN" altLang="en-US" sz="2400" dirty="0">
                <a:latin typeface="幼圆" pitchFamily="49" charset="-122"/>
              </a:rPr>
              <a:t>，</a:t>
            </a:r>
            <a:r>
              <a:rPr lang="zh-TW" altLang="en-US" sz="1800" dirty="0">
                <a:latin typeface="幼圆" pitchFamily="49" charset="-122"/>
              </a:rPr>
              <a:t>根据生产性粉尘的性质，可分以下三类</a:t>
            </a:r>
            <a:r>
              <a:rPr lang="zh-CN" altLang="en-US" sz="1800" dirty="0">
                <a:latin typeface="幼圆" pitchFamily="49" charset="-122"/>
              </a:rPr>
              <a:t>：</a:t>
            </a:r>
            <a:endParaRPr lang="zh-TW" altLang="en-US" sz="1800" dirty="0">
              <a:latin typeface="幼圆" pitchFamily="49"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74436"/>
                                        </p:tgtEl>
                                        <p:attrNameLst>
                                          <p:attrName>style.visibility</p:attrName>
                                        </p:attrNameLst>
                                      </p:cBhvr>
                                      <p:to>
                                        <p:strVal val="visible"/>
                                      </p:to>
                                    </p:set>
                                    <p:anim calcmode="lin" valueType="num">
                                      <p:cBhvr>
                                        <p:cTn id="7" dur="500" fill="hold"/>
                                        <p:tgtEl>
                                          <p:spTgt spid="274436"/>
                                        </p:tgtEl>
                                        <p:attrNameLst>
                                          <p:attrName>ppt_w</p:attrName>
                                        </p:attrNameLst>
                                      </p:cBhvr>
                                      <p:tavLst>
                                        <p:tav tm="0">
                                          <p:val>
                                            <p:fltVal val="0.000000"/>
                                          </p:val>
                                        </p:tav>
                                        <p:tav tm="100000">
                                          <p:val>
                                            <p:strVal val="#ppt_w"/>
                                          </p:val>
                                        </p:tav>
                                      </p:tavLst>
                                    </p:anim>
                                    <p:anim calcmode="lin" valueType="num">
                                      <p:cBhvr>
                                        <p:cTn id="8" dur="500" fill="hold"/>
                                        <p:tgtEl>
                                          <p:spTgt spid="27443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4439"/>
                                        </p:tgtEl>
                                        <p:attrNameLst>
                                          <p:attrName>style.visibility</p:attrName>
                                        </p:attrNameLst>
                                      </p:cBhvr>
                                      <p:to>
                                        <p:strVal val="visible"/>
                                      </p:to>
                                    </p:set>
                                    <p:anim calcmode="lin" valueType="num">
                                      <p:cBhvr additive="base">
                                        <p:cTn id="13" dur="500" fill="hold"/>
                                        <p:tgtEl>
                                          <p:spTgt spid="274439"/>
                                        </p:tgtEl>
                                        <p:attrNameLst>
                                          <p:attrName>ppt_x</p:attrName>
                                        </p:attrNameLst>
                                      </p:cBhvr>
                                      <p:tavLst>
                                        <p:tav tm="0">
                                          <p:val>
                                            <p:strVal val="1+#ppt_w/2"/>
                                          </p:val>
                                        </p:tav>
                                        <p:tav tm="100000">
                                          <p:val>
                                            <p:strVal val="#ppt_x"/>
                                          </p:val>
                                        </p:tav>
                                      </p:tavLst>
                                    </p:anim>
                                    <p:anim calcmode="lin" valueType="num">
                                      <p:cBhvr additive="base">
                                        <p:cTn id="14" dur="500" fill="hold"/>
                                        <p:tgtEl>
                                          <p:spTgt spid="27443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74438"/>
                                        </p:tgtEl>
                                        <p:attrNameLst>
                                          <p:attrName>style.visibility</p:attrName>
                                        </p:attrNameLst>
                                      </p:cBhvr>
                                      <p:to>
                                        <p:strVal val="visible"/>
                                      </p:to>
                                    </p:set>
                                    <p:animEffect transition="in" filter="randombar(horizontal)">
                                      <p:cBhvr>
                                        <p:cTn id="19" dur="500"/>
                                        <p:tgtEl>
                                          <p:spTgt spid="274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p:bldP spid="274438" grpId="0"/>
      <p:bldP spid="27443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236549" name="Rectangle 5"/>
          <p:cNvSpPr>
            <a:spLocks noChangeArrowheads="1"/>
          </p:cNvSpPr>
          <p:nvPr/>
        </p:nvSpPr>
        <p:spPr bwMode="auto">
          <a:xfrm>
            <a:off x="533400" y="2373313"/>
            <a:ext cx="8382000" cy="519113"/>
          </a:xfrm>
          <a:prstGeom prst="rect">
            <a:avLst/>
          </a:prstGeom>
          <a:noFill/>
          <a:ln w="9525">
            <a:noFill/>
            <a:miter lim="800000"/>
          </a:ln>
          <a:effectLst/>
        </p:spPr>
        <p:txBody>
          <a:bodyPr>
            <a:spAutoFit/>
          </a:bodyPr>
          <a:lstStyle/>
          <a:p>
            <a:pPr marL="0" marR="0" lvl="0" indent="0" algn="l" defTabSz="914400" rtl="0" eaLnBrk="1" fontAlgn="base" latinLnBrk="0" hangingPunct="1">
              <a:lnSpc>
                <a:spcPct val="140000"/>
              </a:lnSpc>
              <a:spcBef>
                <a:spcPct val="0"/>
              </a:spcBef>
              <a:spcAft>
                <a:spcPct val="0"/>
              </a:spcAft>
              <a:buClr>
                <a:srgbClr val="FF0000"/>
              </a:buClr>
              <a:buSzTx/>
              <a:buFont typeface="Wingdings" panose="05000000000000000000" pitchFamily="2" charset="2"/>
              <a:buNone/>
              <a:defRPr/>
            </a:pPr>
            <a:endParaRPr kumimoji="1" lang="zh-CN" altLang="zh-CN" sz="20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幼圆" pitchFamily="49" charset="-122"/>
              <a:ea typeface="幼圆" pitchFamily="49" charset="-122"/>
              <a:cs typeface="+mn-cs"/>
            </a:endParaRPr>
          </a:p>
        </p:txBody>
      </p:sp>
      <p:sp>
        <p:nvSpPr>
          <p:cNvPr id="32772" name="Rectangle 2"/>
          <p:cNvSpPr>
            <a:spLocks noGrp="1"/>
          </p:cNvSpPr>
          <p:nvPr>
            <p:ph type="title"/>
          </p:nvPr>
        </p:nvSpPr>
        <p:spPr>
          <a:xfrm>
            <a:off x="3827463" y="106363"/>
            <a:ext cx="4173537" cy="731837"/>
          </a:xfrm>
        </p:spPr>
        <p:txBody>
          <a:bodyPr vert="horz" wrap="square" lIns="91440" tIns="45720" rIns="91440" bIns="45720" anchor="ctr" anchorCtr="0"/>
          <a:p>
            <a:pPr eaLnBrk="1" hangingPunct="1"/>
            <a:r>
              <a:rPr lang="zh-CN" altLang="en-US" sz="2400" b="1" dirty="0">
                <a:latin typeface="幼圆" pitchFamily="49" charset="-122"/>
                <a:ea typeface="幼圆" pitchFamily="49" charset="-122"/>
              </a:rPr>
              <a:t>粉</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尘</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与</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尘</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肺</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病</a:t>
            </a:r>
            <a:endParaRPr lang="zh-TW" altLang="en-US" sz="2400" b="1" dirty="0">
              <a:latin typeface="幼圆" pitchFamily="49" charset="-122"/>
              <a:ea typeface="幼圆" pitchFamily="49" charset="-122"/>
            </a:endParaRPr>
          </a:p>
        </p:txBody>
      </p:sp>
      <p:sp>
        <p:nvSpPr>
          <p:cNvPr id="273412" name="Text Box 4"/>
          <p:cNvSpPr txBox="1"/>
          <p:nvPr/>
        </p:nvSpPr>
        <p:spPr>
          <a:xfrm>
            <a:off x="615950" y="1066800"/>
            <a:ext cx="7385050" cy="457200"/>
          </a:xfrm>
          <a:prstGeom prst="rect">
            <a:avLst/>
          </a:prstGeom>
          <a:noFill/>
          <a:ln w="9525">
            <a:noFill/>
          </a:ln>
        </p:spPr>
        <p:txBody>
          <a:bodyPr wrap="none">
            <a:spAutoFit/>
          </a:bodyPr>
          <a:p>
            <a:r>
              <a:rPr lang="zh-CN" altLang="en-US" sz="2400" dirty="0">
                <a:solidFill>
                  <a:srgbClr val="FF0000"/>
                </a:solidFill>
                <a:latin typeface="幼圆" pitchFamily="49" charset="-122"/>
              </a:rPr>
              <a:t>二、 粉尘对人体的危害程度取决于其化学成分和浓度</a:t>
            </a:r>
            <a:endParaRPr lang="zh-TW" altLang="en-US" sz="2400" b="0" dirty="0">
              <a:solidFill>
                <a:srgbClr val="FF0000"/>
              </a:solidFill>
              <a:latin typeface="幼圆" pitchFamily="49" charset="-122"/>
            </a:endParaRPr>
          </a:p>
        </p:txBody>
      </p:sp>
      <p:sp>
        <p:nvSpPr>
          <p:cNvPr id="273413" name="Text Box 5"/>
          <p:cNvSpPr txBox="1"/>
          <p:nvPr/>
        </p:nvSpPr>
        <p:spPr>
          <a:xfrm>
            <a:off x="838200" y="1447800"/>
            <a:ext cx="7924800" cy="4627563"/>
          </a:xfrm>
          <a:prstGeom prst="rect">
            <a:avLst/>
          </a:prstGeom>
          <a:noFill/>
          <a:ln w="9525">
            <a:noFill/>
          </a:ln>
        </p:spPr>
        <p:txBody>
          <a:bodyPr>
            <a:spAutoFit/>
          </a:bodyPr>
          <a:p>
            <a:pPr>
              <a:lnSpc>
                <a:spcPct val="160000"/>
              </a:lnSpc>
              <a:buClr>
                <a:srgbClr val="FF0000"/>
              </a:buClr>
              <a:buFont typeface="Wingdings" panose="05000000000000000000" pitchFamily="2" charset="2"/>
              <a:buChar char="1"/>
            </a:pPr>
            <a:r>
              <a:rPr lang="zh-CN" altLang="en-US" sz="2400" dirty="0">
                <a:latin typeface="幼圆" pitchFamily="49" charset="-122"/>
              </a:rPr>
              <a:t>空气中粉尘浓度：</a:t>
            </a:r>
            <a:r>
              <a:rPr lang="zh-CN" altLang="en-US" sz="1800" dirty="0">
                <a:latin typeface="幼圆" pitchFamily="49" charset="-122"/>
              </a:rPr>
              <a:t>同一种粉尘，浓度愈高，对人体危害愈严重。</a:t>
            </a:r>
            <a:endParaRPr lang="zh-CN" altLang="en-US" sz="1800" dirty="0">
              <a:latin typeface="幼圆" pitchFamily="49" charset="-122"/>
            </a:endParaRPr>
          </a:p>
          <a:p>
            <a:pPr>
              <a:lnSpc>
                <a:spcPct val="160000"/>
              </a:lnSpc>
              <a:buClr>
                <a:srgbClr val="FF0000"/>
              </a:buClr>
              <a:buFont typeface="Wingdings" panose="05000000000000000000" pitchFamily="2" charset="2"/>
              <a:buChar char="1"/>
            </a:pPr>
            <a:r>
              <a:rPr lang="zh-CN" altLang="en-US" sz="2400" dirty="0">
                <a:latin typeface="幼圆" pitchFamily="49" charset="-122"/>
              </a:rPr>
              <a:t>粉尘分散度：</a:t>
            </a:r>
            <a:endParaRPr lang="zh-CN" altLang="en-US" sz="2400" dirty="0">
              <a:latin typeface="幼圆" pitchFamily="49" charset="-122"/>
            </a:endParaRPr>
          </a:p>
          <a:p>
            <a:pPr>
              <a:lnSpc>
                <a:spcPct val="160000"/>
              </a:lnSpc>
              <a:buClr>
                <a:srgbClr val="FF0000"/>
              </a:buClr>
              <a:buFont typeface="Wingdings" panose="05000000000000000000" pitchFamily="2" charset="2"/>
            </a:pPr>
            <a:r>
              <a:rPr lang="zh-CN" altLang="en-US" sz="1800" dirty="0">
                <a:latin typeface="幼圆" pitchFamily="49" charset="-122"/>
              </a:rPr>
              <a:t>    粒径轻音较小和颗粒愈多，分散度愈高，在空气中浮游的时间愈长，被人体吸入的机会就愈多，其危害也就愈大。</a:t>
            </a:r>
            <a:endParaRPr lang="zh-CN" altLang="en-US" sz="1800" dirty="0">
              <a:latin typeface="幼圆" pitchFamily="49" charset="-122"/>
            </a:endParaRPr>
          </a:p>
          <a:p>
            <a:pPr>
              <a:lnSpc>
                <a:spcPct val="160000"/>
              </a:lnSpc>
              <a:buClr>
                <a:srgbClr val="FF0000"/>
              </a:buClr>
              <a:buFont typeface="Wingdings" panose="05000000000000000000" pitchFamily="2" charset="2"/>
              <a:buChar char="1"/>
            </a:pPr>
            <a:r>
              <a:rPr lang="zh-CN" altLang="en-US" sz="2400" dirty="0">
                <a:latin typeface="幼圆" pitchFamily="49" charset="-122"/>
              </a:rPr>
              <a:t>机体健康状态：</a:t>
            </a:r>
            <a:endParaRPr lang="zh-CN" altLang="en-US" sz="2400" dirty="0">
              <a:latin typeface="幼圆" pitchFamily="49" charset="-122"/>
            </a:endParaRPr>
          </a:p>
          <a:p>
            <a:pPr>
              <a:lnSpc>
                <a:spcPct val="160000"/>
              </a:lnSpc>
              <a:buClr>
                <a:srgbClr val="FF0000"/>
              </a:buClr>
              <a:buFont typeface="Wingdings" panose="05000000000000000000" pitchFamily="2" charset="2"/>
            </a:pPr>
            <a:r>
              <a:rPr lang="zh-CN" altLang="en-US" sz="1800" dirty="0">
                <a:latin typeface="幼圆" pitchFamily="49" charset="-122"/>
              </a:rPr>
              <a:t>    一般来说，进入呼吸道的粉尘</a:t>
            </a:r>
            <a:r>
              <a:rPr lang="en-US" altLang="zh-CN" sz="1800" dirty="0">
                <a:latin typeface="幼圆" pitchFamily="49" charset="-122"/>
              </a:rPr>
              <a:t>98%</a:t>
            </a:r>
            <a:r>
              <a:rPr lang="zh-CN" altLang="en-US" sz="1800" dirty="0">
                <a:latin typeface="幼圆" pitchFamily="49" charset="-122"/>
              </a:rPr>
              <a:t>在</a:t>
            </a:r>
            <a:r>
              <a:rPr lang="en-US" altLang="zh-CN" sz="1800" dirty="0">
                <a:latin typeface="幼圆" pitchFamily="49" charset="-122"/>
              </a:rPr>
              <a:t>24</a:t>
            </a:r>
            <a:r>
              <a:rPr lang="zh-CN" altLang="en-US" sz="1800" dirty="0">
                <a:latin typeface="幼圆" pitchFamily="49" charset="-122"/>
              </a:rPr>
              <a:t>小时内通过各种途径排出体外，凡有慢性呼吸道炎症者，则呼吸道的清除功能较差；此外，个体因素如年龄、健康素质、个人卫生习惯、营养状况等也是影响尘肺发病的重要条件。</a:t>
            </a:r>
            <a:endParaRPr lang="zh-CN" altLang="en-US" sz="1800" dirty="0">
              <a:latin typeface="幼圆" pitchFamily="49" charset="-122"/>
            </a:endParaRPr>
          </a:p>
          <a:p>
            <a:pPr>
              <a:lnSpc>
                <a:spcPct val="160000"/>
              </a:lnSpc>
              <a:buClr>
                <a:srgbClr val="FF0000"/>
              </a:buClr>
              <a:buFont typeface="Wingdings" panose="05000000000000000000" pitchFamily="2" charset="2"/>
              <a:buChar char="1"/>
            </a:pPr>
            <a:r>
              <a:rPr lang="zh-CN" altLang="en-US" sz="2400" dirty="0">
                <a:latin typeface="幼圆" pitchFamily="49" charset="-122"/>
              </a:rPr>
              <a:t>接触时间：</a:t>
            </a:r>
            <a:r>
              <a:rPr lang="zh-CN" altLang="en-US" sz="1800" dirty="0">
                <a:latin typeface="幼圆" pitchFamily="49" charset="-122"/>
              </a:rPr>
              <a:t>接触时间越长，对人体危害越大。</a:t>
            </a:r>
            <a:endParaRPr lang="zh-CN" altLang="en-US" sz="1800" dirty="0">
              <a:latin typeface="幼圆" pitchFamily="49"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73412"/>
                                        </p:tgtEl>
                                        <p:attrNameLst>
                                          <p:attrName>style.visibility</p:attrName>
                                        </p:attrNameLst>
                                      </p:cBhvr>
                                      <p:to>
                                        <p:strVal val="visible"/>
                                      </p:to>
                                    </p:set>
                                    <p:anim calcmode="lin" valueType="num">
                                      <p:cBhvr>
                                        <p:cTn id="7" dur="1000" fill="hold"/>
                                        <p:tgtEl>
                                          <p:spTgt spid="273412"/>
                                        </p:tgtEl>
                                        <p:attrNameLst>
                                          <p:attrName>ppt_w</p:attrName>
                                        </p:attrNameLst>
                                      </p:cBhvr>
                                      <p:tavLst>
                                        <p:tav tm="0">
                                          <p:val>
                                            <p:fltVal val="0.000000"/>
                                          </p:val>
                                        </p:tav>
                                        <p:tav tm="100000">
                                          <p:val>
                                            <p:strVal val="#ppt_w"/>
                                          </p:val>
                                        </p:tav>
                                      </p:tavLst>
                                    </p:anim>
                                    <p:anim calcmode="lin" valueType="num">
                                      <p:cBhvr>
                                        <p:cTn id="8" dur="1000" fill="hold"/>
                                        <p:tgtEl>
                                          <p:spTgt spid="273412"/>
                                        </p:tgtEl>
                                        <p:attrNameLst>
                                          <p:attrName>ppt_h</p:attrName>
                                        </p:attrNameLst>
                                      </p:cBhvr>
                                      <p:tavLst>
                                        <p:tav tm="0">
                                          <p:val>
                                            <p:fltVal val="0.000000"/>
                                          </p:val>
                                        </p:tav>
                                        <p:tav tm="100000">
                                          <p:val>
                                            <p:strVal val="#ppt_h"/>
                                          </p:val>
                                        </p:tav>
                                      </p:tavLst>
                                    </p:anim>
                                    <p:anim calcmode="lin" valueType="num">
                                      <p:cBhvr>
                                        <p:cTn id="9" dur="1000" fill="hold"/>
                                        <p:tgtEl>
                                          <p:spTgt spid="273412"/>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273412"/>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73413"/>
                                        </p:tgtEl>
                                        <p:attrNameLst>
                                          <p:attrName>style.visibility</p:attrName>
                                        </p:attrNameLst>
                                      </p:cBhvr>
                                      <p:to>
                                        <p:strVal val="visible"/>
                                      </p:to>
                                    </p:set>
                                    <p:animEffect transition="in" filter="strips(downLeft)">
                                      <p:cBhvr>
                                        <p:cTn id="15" dur="500"/>
                                        <p:tgtEl>
                                          <p:spTgt spid="273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p:bldP spid="27341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237573" name="Rectangle 1029"/>
          <p:cNvSpPr>
            <a:spLocks noGrp="1" noRot="1"/>
          </p:cNvSpPr>
          <p:nvPr>
            <p:ph idx="1"/>
          </p:nvPr>
        </p:nvSpPr>
        <p:spPr>
          <a:xfrm>
            <a:off x="4541838" y="228600"/>
            <a:ext cx="4144962" cy="609600"/>
          </a:xfrm>
        </p:spPr>
        <p:txBody>
          <a:bodyPr vert="horz" wrap="square" lIns="91440" tIns="45720" rIns="91440" bIns="45720" anchor="t" anchorCtr="0"/>
          <a:p>
            <a:pPr eaLnBrk="1" hangingPunct="1">
              <a:lnSpc>
                <a:spcPct val="120000"/>
              </a:lnSpc>
              <a:spcBef>
                <a:spcPct val="0"/>
              </a:spcBef>
              <a:buClr>
                <a:srgbClr val="FF0000"/>
              </a:buClr>
              <a:buFont typeface="Wingdings" panose="05000000000000000000" pitchFamily="2" charset="2"/>
              <a:buNone/>
            </a:pPr>
            <a:r>
              <a:rPr lang="zh-CN" altLang="en-US" sz="2400" b="1" dirty="0">
                <a:latin typeface="幼圆" pitchFamily="49" charset="-122"/>
                <a:ea typeface="幼圆" pitchFamily="49" charset="-122"/>
              </a:rPr>
              <a:t>粉</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尘</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与</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尘</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肺</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病</a:t>
            </a:r>
            <a:endParaRPr lang="zh-CN" altLang="en-US" sz="2400" b="1" dirty="0">
              <a:latin typeface="幼圆" pitchFamily="49" charset="-122"/>
              <a:ea typeface="幼圆" pitchFamily="49" charset="-122"/>
            </a:endParaRPr>
          </a:p>
        </p:txBody>
      </p:sp>
      <p:sp>
        <p:nvSpPr>
          <p:cNvPr id="272386" name="Text Box 2050"/>
          <p:cNvSpPr txBox="1"/>
          <p:nvPr/>
        </p:nvSpPr>
        <p:spPr>
          <a:xfrm>
            <a:off x="609600" y="1066800"/>
            <a:ext cx="8305800" cy="3705225"/>
          </a:xfrm>
          <a:prstGeom prst="rect">
            <a:avLst/>
          </a:prstGeom>
          <a:noFill/>
          <a:ln w="9525">
            <a:noFill/>
          </a:ln>
        </p:spPr>
        <p:txBody>
          <a:bodyPr>
            <a:spAutoFit/>
          </a:bodyPr>
          <a:p>
            <a:pPr>
              <a:lnSpc>
                <a:spcPct val="120000"/>
              </a:lnSpc>
            </a:pPr>
            <a:r>
              <a:rPr lang="zh-TW" altLang="en-US" sz="2400" dirty="0">
                <a:solidFill>
                  <a:srgbClr val="FF0000"/>
                </a:solidFill>
                <a:latin typeface="幼圆" pitchFamily="49" charset="-122"/>
              </a:rPr>
              <a:t>三、粉尘的危害</a:t>
            </a:r>
            <a:endParaRPr lang="zh-TW" altLang="en-US" sz="2400" dirty="0">
              <a:solidFill>
                <a:srgbClr val="FF0000"/>
              </a:solidFill>
              <a:latin typeface="幼圆" pitchFamily="49" charset="-122"/>
            </a:endParaRPr>
          </a:p>
          <a:p>
            <a:pPr>
              <a:lnSpc>
                <a:spcPct val="130000"/>
              </a:lnSpc>
            </a:pPr>
            <a:r>
              <a:rPr lang="zh-TW" altLang="en-US" dirty="0">
                <a:latin typeface="幼圆" pitchFamily="49" charset="-122"/>
              </a:rPr>
              <a:t>    根据不同特性，粉尘可对机体引起各种损害：</a:t>
            </a:r>
            <a:endParaRPr lang="zh-TW" altLang="en-US" dirty="0">
              <a:latin typeface="幼圆" pitchFamily="49" charset="-122"/>
            </a:endParaRPr>
          </a:p>
          <a:p>
            <a:pPr>
              <a:lnSpc>
                <a:spcPct val="130000"/>
              </a:lnSpc>
              <a:buClr>
                <a:srgbClr val="FF0000"/>
              </a:buClr>
              <a:buFont typeface="Wingdings" panose="05000000000000000000" pitchFamily="2" charset="2"/>
              <a:buChar char="Ø"/>
            </a:pPr>
            <a:r>
              <a:rPr lang="zh-CN" altLang="zh-TW" dirty="0">
                <a:latin typeface="幼圆" pitchFamily="49" charset="-122"/>
              </a:rPr>
              <a:t> </a:t>
            </a:r>
            <a:r>
              <a:rPr lang="zh-CN" altLang="en-US" dirty="0">
                <a:latin typeface="幼圆" pitchFamily="49" charset="-122"/>
              </a:rPr>
              <a:t> 粉尘可通过呼吸气官，可刺激呼吸道，造成支气管敏感</a:t>
            </a:r>
            <a:endParaRPr lang="zh-TW" altLang="en-US" dirty="0">
              <a:latin typeface="幼圆" pitchFamily="49" charset="-122"/>
            </a:endParaRPr>
          </a:p>
          <a:p>
            <a:pPr>
              <a:lnSpc>
                <a:spcPct val="130000"/>
              </a:lnSpc>
              <a:buClr>
                <a:srgbClr val="FF0000"/>
              </a:buClr>
              <a:buFont typeface="Wingdings" panose="05000000000000000000" pitchFamily="2" charset="2"/>
              <a:buChar char="Ø"/>
            </a:pPr>
            <a:r>
              <a:rPr lang="zh-TW" altLang="en-US" dirty="0">
                <a:latin typeface="幼圆" pitchFamily="49" charset="-122"/>
              </a:rPr>
              <a:t>  可溶性有毒粉尘进入呼吸道后，能很快被吸收</a:t>
            </a:r>
            <a:r>
              <a:rPr lang="zh-CN" altLang="zh-TW" dirty="0">
                <a:latin typeface="幼圆" pitchFamily="49" charset="-122"/>
              </a:rPr>
              <a:t>进</a:t>
            </a:r>
            <a:r>
              <a:rPr lang="zh-TW" altLang="en-US" dirty="0">
                <a:latin typeface="幼圆" pitchFamily="49" charset="-122"/>
              </a:rPr>
              <a:t>入血流，引起中毒</a:t>
            </a:r>
            <a:r>
              <a:rPr lang="en-US" altLang="zh-TW" dirty="0">
                <a:latin typeface="幼圆" pitchFamily="49" charset="-122"/>
              </a:rPr>
              <a:t>﹔</a:t>
            </a:r>
            <a:endParaRPr lang="en-US" altLang="zh-TW" dirty="0">
              <a:latin typeface="幼圆" pitchFamily="49" charset="-122"/>
            </a:endParaRPr>
          </a:p>
          <a:p>
            <a:pPr>
              <a:lnSpc>
                <a:spcPct val="130000"/>
              </a:lnSpc>
              <a:buClr>
                <a:srgbClr val="FF0000"/>
              </a:buClr>
              <a:buFont typeface="Wingdings" panose="05000000000000000000" pitchFamily="2" charset="2"/>
              <a:buChar char="Ø"/>
            </a:pPr>
            <a:r>
              <a:rPr lang="en-US" altLang="zh-TW" dirty="0">
                <a:latin typeface="幼圆" pitchFamily="49" charset="-122"/>
              </a:rPr>
              <a:t>  </a:t>
            </a:r>
            <a:r>
              <a:rPr lang="zh-TW" altLang="en-US" dirty="0">
                <a:latin typeface="幼圆" pitchFamily="49" charset="-122"/>
              </a:rPr>
              <a:t>放射性粉尘，则可造成放射性损伤；</a:t>
            </a:r>
            <a:endParaRPr lang="zh-TW" altLang="en-US" dirty="0">
              <a:latin typeface="幼圆" pitchFamily="49" charset="-122"/>
            </a:endParaRPr>
          </a:p>
          <a:p>
            <a:pPr>
              <a:lnSpc>
                <a:spcPct val="130000"/>
              </a:lnSpc>
              <a:buClr>
                <a:srgbClr val="FF0000"/>
              </a:buClr>
              <a:buFont typeface="Wingdings" panose="05000000000000000000" pitchFamily="2" charset="2"/>
              <a:buChar char="Ø"/>
            </a:pPr>
            <a:r>
              <a:rPr lang="zh-TW" altLang="en-US" dirty="0">
                <a:latin typeface="幼圆" pitchFamily="49" charset="-122"/>
              </a:rPr>
              <a:t>  某些硬质粉尘可损伤角膜及结膜，引起角膜混浊和结膜炎等；</a:t>
            </a:r>
            <a:endParaRPr lang="zh-TW" altLang="en-US" dirty="0">
              <a:latin typeface="幼圆" pitchFamily="49" charset="-122"/>
            </a:endParaRPr>
          </a:p>
          <a:p>
            <a:pPr>
              <a:lnSpc>
                <a:spcPct val="130000"/>
              </a:lnSpc>
              <a:buClr>
                <a:srgbClr val="FF0000"/>
              </a:buClr>
              <a:buFont typeface="Wingdings" panose="05000000000000000000" pitchFamily="2" charset="2"/>
              <a:buChar char="Ø"/>
            </a:pPr>
            <a:r>
              <a:rPr lang="zh-TW" altLang="en-US" dirty="0">
                <a:latin typeface="幼圆" pitchFamily="49" charset="-122"/>
              </a:rPr>
              <a:t>  粉尘堵塞皮脂腺和机械性刺激皮肤时，可引起粉刺、毛囊炎及皮肤</a:t>
            </a:r>
            <a:endParaRPr lang="zh-TW" altLang="en-US" dirty="0">
              <a:latin typeface="幼圆" pitchFamily="49" charset="-122"/>
            </a:endParaRPr>
          </a:p>
          <a:p>
            <a:pPr>
              <a:lnSpc>
                <a:spcPct val="130000"/>
              </a:lnSpc>
              <a:buClr>
                <a:srgbClr val="FF0000"/>
              </a:buClr>
              <a:buFont typeface="Wingdings" panose="05000000000000000000" pitchFamily="2" charset="2"/>
            </a:pPr>
            <a:r>
              <a:rPr lang="zh-TW" altLang="en-US" dirty="0">
                <a:latin typeface="幼圆" pitchFamily="49" charset="-122"/>
              </a:rPr>
              <a:t>    皲裂等；</a:t>
            </a:r>
            <a:endParaRPr lang="zh-TW" altLang="en-US" dirty="0">
              <a:latin typeface="幼圆" pitchFamily="49" charset="-122"/>
            </a:endParaRPr>
          </a:p>
          <a:p>
            <a:pPr>
              <a:lnSpc>
                <a:spcPct val="130000"/>
              </a:lnSpc>
              <a:buClr>
                <a:srgbClr val="FF0000"/>
              </a:buClr>
              <a:buFont typeface="Wingdings" panose="05000000000000000000" pitchFamily="2" charset="2"/>
              <a:buChar char="Ø"/>
            </a:pPr>
            <a:r>
              <a:rPr lang="zh-TW" altLang="en-US" dirty="0">
                <a:latin typeface="幼圆" pitchFamily="49" charset="-122"/>
              </a:rPr>
              <a:t>  粉尘进入外耳道混在皮脂中，可形成耳垢等。　　</a:t>
            </a:r>
            <a:endParaRPr lang="zh-TW" altLang="en-US" dirty="0">
              <a:latin typeface="幼圆" pitchFamily="49" charset="-122"/>
            </a:endParaRPr>
          </a:p>
        </p:txBody>
      </p:sp>
      <p:sp>
        <p:nvSpPr>
          <p:cNvPr id="272387" name="Rectangle 2051"/>
          <p:cNvSpPr/>
          <p:nvPr/>
        </p:nvSpPr>
        <p:spPr>
          <a:xfrm>
            <a:off x="762000" y="4800600"/>
            <a:ext cx="7772400" cy="1339850"/>
          </a:xfrm>
          <a:prstGeom prst="rect">
            <a:avLst/>
          </a:prstGeom>
          <a:noFill/>
          <a:ln w="57150" cap="flat" cmpd="thickThin">
            <a:solidFill>
              <a:srgbClr val="800000"/>
            </a:solidFill>
            <a:prstDash val="solid"/>
            <a:miter/>
            <a:headEnd type="none" w="med" len="med"/>
            <a:tailEnd type="none" w="med" len="med"/>
          </a:ln>
        </p:spPr>
        <p:txBody>
          <a:bodyPr>
            <a:spAutoFit/>
          </a:bodyPr>
          <a:p>
            <a:pPr>
              <a:lnSpc>
                <a:spcPct val="130000"/>
              </a:lnSpc>
              <a:buClr>
                <a:srgbClr val="FF0000"/>
              </a:buClr>
              <a:buSzPct val="150000"/>
              <a:buFont typeface="Wingdings" panose="05000000000000000000" pitchFamily="2" charset="2"/>
              <a:buChar char=":"/>
            </a:pPr>
            <a:r>
              <a:rPr lang="zh-TW" altLang="en-US" dirty="0">
                <a:latin typeface="Arial" panose="020B0604020202020204" pitchFamily="34" charset="0"/>
              </a:rPr>
              <a:t>粉尘对机体影响最大的是呼吸系统损害，包括上呼吸道炎症、肺炎、尘肺以及其他职业性肺部疾病等。其中尘肺是职业性疾病中影响面最广、危害最严重的一类疾病。</a:t>
            </a:r>
            <a:endParaRPr lang="zh-CN" altLang="en-US" dirty="0">
              <a:latin typeface="Arial" panose="020B0604020202020204" pitchFamily="34" charset="0"/>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37573">
                                            <p:txEl>
                                              <p:charRg st="0" end="12"/>
                                            </p:txEl>
                                          </p:spTgt>
                                        </p:tgtEl>
                                        <p:attrNameLst>
                                          <p:attrName>style.visibility</p:attrName>
                                        </p:attrNameLst>
                                      </p:cBhvr>
                                      <p:to>
                                        <p:strVal val="visible"/>
                                      </p:to>
                                    </p:set>
                                    <p:animEffect transition="in" filter="strips(downLeft)">
                                      <p:cBhvr>
                                        <p:cTn id="7" dur="500"/>
                                        <p:tgtEl>
                                          <p:spTgt spid="237573">
                                            <p:txEl>
                                              <p:charRg st="0"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72386">
                                            <p:txEl>
                                              <p:charRg st="0" end="8"/>
                                            </p:txEl>
                                          </p:spTgt>
                                        </p:tgtEl>
                                        <p:attrNameLst>
                                          <p:attrName>style.visibility</p:attrName>
                                        </p:attrNameLst>
                                      </p:cBhvr>
                                      <p:to>
                                        <p:strVal val="visible"/>
                                      </p:to>
                                    </p:set>
                                    <p:anim calcmode="lin" valueType="num">
                                      <p:cBhvr additive="base">
                                        <p:cTn id="12" dur="500" fill="hold"/>
                                        <p:tgtEl>
                                          <p:spTgt spid="272386">
                                            <p:txEl>
                                              <p:charRg st="0" end="8"/>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72386">
                                            <p:txEl>
                                              <p:charRg st="0"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arbrake.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72386">
                                            <p:txEl>
                                              <p:charRg st="8" end="33"/>
                                            </p:txEl>
                                          </p:spTgt>
                                        </p:tgtEl>
                                        <p:attrNameLst>
                                          <p:attrName>style.visibility</p:attrName>
                                        </p:attrNameLst>
                                      </p:cBhvr>
                                      <p:to>
                                        <p:strVal val="visible"/>
                                      </p:to>
                                    </p:set>
                                    <p:anim calcmode="lin" valueType="num">
                                      <p:cBhvr additive="base">
                                        <p:cTn id="18" dur="500" fill="hold"/>
                                        <p:tgtEl>
                                          <p:spTgt spid="272386">
                                            <p:txEl>
                                              <p:charRg st="8" end="3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72386">
                                            <p:txEl>
                                              <p:charRg st="8" end="3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arbrake.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72386">
                                            <p:txEl>
                                              <p:charRg st="33" end="60"/>
                                            </p:txEl>
                                          </p:spTgt>
                                        </p:tgtEl>
                                        <p:attrNameLst>
                                          <p:attrName>style.visibility</p:attrName>
                                        </p:attrNameLst>
                                      </p:cBhvr>
                                      <p:to>
                                        <p:strVal val="visible"/>
                                      </p:to>
                                    </p:set>
                                    <p:anim calcmode="lin" valueType="num">
                                      <p:cBhvr additive="base">
                                        <p:cTn id="24" dur="500" fill="hold"/>
                                        <p:tgtEl>
                                          <p:spTgt spid="272386">
                                            <p:txEl>
                                              <p:charRg st="33" end="6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72386">
                                            <p:txEl>
                                              <p:charRg st="33" end="6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arbrake.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72386">
                                            <p:txEl>
                                              <p:charRg st="60" end="93"/>
                                            </p:txEl>
                                          </p:spTgt>
                                        </p:tgtEl>
                                        <p:attrNameLst>
                                          <p:attrName>style.visibility</p:attrName>
                                        </p:attrNameLst>
                                      </p:cBhvr>
                                      <p:to>
                                        <p:strVal val="visible"/>
                                      </p:to>
                                    </p:set>
                                    <p:anim calcmode="lin" valueType="num">
                                      <p:cBhvr additive="base">
                                        <p:cTn id="30" dur="500" fill="hold"/>
                                        <p:tgtEl>
                                          <p:spTgt spid="272386">
                                            <p:txEl>
                                              <p:charRg st="60" end="9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72386">
                                            <p:txEl>
                                              <p:charRg st="60" end="9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carbrake.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272386">
                                            <p:txEl>
                                              <p:charRg st="93" end="112"/>
                                            </p:txEl>
                                          </p:spTgt>
                                        </p:tgtEl>
                                        <p:attrNameLst>
                                          <p:attrName>style.visibility</p:attrName>
                                        </p:attrNameLst>
                                      </p:cBhvr>
                                      <p:to>
                                        <p:strVal val="visible"/>
                                      </p:to>
                                    </p:set>
                                    <p:anim calcmode="lin" valueType="num">
                                      <p:cBhvr additive="base">
                                        <p:cTn id="36" dur="500" fill="hold"/>
                                        <p:tgtEl>
                                          <p:spTgt spid="272386">
                                            <p:txEl>
                                              <p:charRg st="93" end="112"/>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72386">
                                            <p:txEl>
                                              <p:charRg st="93" end="1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carbrake.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272386">
                                            <p:txEl>
                                              <p:charRg st="112" end="142"/>
                                            </p:txEl>
                                          </p:spTgt>
                                        </p:tgtEl>
                                        <p:attrNameLst>
                                          <p:attrName>style.visibility</p:attrName>
                                        </p:attrNameLst>
                                      </p:cBhvr>
                                      <p:to>
                                        <p:strVal val="visible"/>
                                      </p:to>
                                    </p:set>
                                    <p:anim calcmode="lin" valueType="num">
                                      <p:cBhvr additive="base">
                                        <p:cTn id="42" dur="500" fill="hold"/>
                                        <p:tgtEl>
                                          <p:spTgt spid="272386">
                                            <p:txEl>
                                              <p:charRg st="112" end="142"/>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72386">
                                            <p:txEl>
                                              <p:charRg st="112" end="14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carbrake.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272386">
                                            <p:txEl>
                                              <p:charRg st="142" end="174"/>
                                            </p:txEl>
                                          </p:spTgt>
                                        </p:tgtEl>
                                        <p:attrNameLst>
                                          <p:attrName>style.visibility</p:attrName>
                                        </p:attrNameLst>
                                      </p:cBhvr>
                                      <p:to>
                                        <p:strVal val="visible"/>
                                      </p:to>
                                    </p:set>
                                    <p:anim calcmode="lin" valueType="num">
                                      <p:cBhvr additive="base">
                                        <p:cTn id="48" dur="500" fill="hold"/>
                                        <p:tgtEl>
                                          <p:spTgt spid="272386">
                                            <p:txEl>
                                              <p:charRg st="142" end="174"/>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272386">
                                            <p:txEl>
                                              <p:charRg st="142" end="17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carbrake.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72386">
                                            <p:txEl>
                                              <p:charRg st="174" end="183"/>
                                            </p:txEl>
                                          </p:spTgt>
                                        </p:tgtEl>
                                        <p:attrNameLst>
                                          <p:attrName>style.visibility</p:attrName>
                                        </p:attrNameLst>
                                      </p:cBhvr>
                                      <p:to>
                                        <p:strVal val="visible"/>
                                      </p:to>
                                    </p:set>
                                    <p:anim calcmode="lin" valueType="num">
                                      <p:cBhvr additive="base">
                                        <p:cTn id="54" dur="500" fill="hold"/>
                                        <p:tgtEl>
                                          <p:spTgt spid="272386">
                                            <p:txEl>
                                              <p:charRg st="174" end="183"/>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272386">
                                            <p:txEl>
                                              <p:charRg st="174" end="18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2" name="carbrake.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72386">
                                            <p:txEl>
                                              <p:charRg st="183" end="208"/>
                                            </p:txEl>
                                          </p:spTgt>
                                        </p:tgtEl>
                                        <p:attrNameLst>
                                          <p:attrName>style.visibility</p:attrName>
                                        </p:attrNameLst>
                                      </p:cBhvr>
                                      <p:to>
                                        <p:strVal val="visible"/>
                                      </p:to>
                                    </p:set>
                                    <p:anim calcmode="lin" valueType="num">
                                      <p:cBhvr additive="base">
                                        <p:cTn id="60" dur="500" fill="hold"/>
                                        <p:tgtEl>
                                          <p:spTgt spid="272386">
                                            <p:txEl>
                                              <p:charRg st="183" end="208"/>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272386">
                                            <p:txEl>
                                              <p:charRg st="183" end="20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2" name="carbrake.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iterate type="lt">
                                    <p:tmPct val="100000"/>
                                  </p:iterate>
                                  <p:childTnLst>
                                    <p:set>
                                      <p:cBhvr>
                                        <p:cTn id="65" dur="1" fill="hold">
                                          <p:stCondLst>
                                            <p:cond delay="0"/>
                                          </p:stCondLst>
                                        </p:cTn>
                                        <p:tgtEl>
                                          <p:spTgt spid="272387">
                                            <p:txEl>
                                              <p:charRg st="0" end="74"/>
                                            </p:txEl>
                                          </p:spTgt>
                                        </p:tgtEl>
                                        <p:attrNameLst>
                                          <p:attrName>style.visibility</p:attrName>
                                        </p:attrNameLst>
                                      </p:cBhvr>
                                      <p:to>
                                        <p:strVal val="visible"/>
                                      </p:to>
                                    </p:set>
                                    <p:animEffect transition="in" filter="wipe(up)">
                                      <p:cBhvr>
                                        <p:cTn id="66" dur="75"/>
                                        <p:tgtEl>
                                          <p:spTgt spid="272387">
                                            <p:txEl>
                                              <p:charRg st="0" end="74"/>
                                            </p:txEl>
                                          </p:spTgt>
                                        </p:tgtEl>
                                      </p:cBhvr>
                                    </p:animEffect>
                                  </p:childTnLst>
                                  <p:subTnLst>
                                    <p:audio>
                                      <p:cMediaNode>
                                        <p:cTn display="0" masterRel="sameClick">
                                          <p:stCondLst>
                                            <p:cond evt="begin" delay="0">
                                              <p:tn val="64"/>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3" grpId="0" build="p"/>
      <p:bldP spid="272386" grpId="0" build="p"/>
      <p:bldP spid="272387"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灯片编号占位符 4"/>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238597" name="Rectangle 5"/>
          <p:cNvSpPr>
            <a:spLocks noRot="1" noChangeArrowheads="1"/>
          </p:cNvSpPr>
          <p:nvPr/>
        </p:nvSpPr>
        <p:spPr bwMode="auto">
          <a:xfrm>
            <a:off x="533400" y="3581400"/>
            <a:ext cx="6324600" cy="2667000"/>
          </a:xfrm>
          <a:prstGeom prst="rect">
            <a:avLst/>
          </a:prstGeom>
          <a:noFill/>
          <a:ln w="9525">
            <a:noFill/>
            <a:miter lim="800000"/>
          </a:ln>
          <a:effectLst/>
        </p:spPr>
        <p:txBody>
          <a:bodyPr/>
          <a:lstStyle/>
          <a:p>
            <a:pPr marL="0" marR="0" lvl="0" indent="0" algn="l" defTabSz="914400" rtl="0" eaLnBrk="1" fontAlgn="base" latinLnBrk="0" hangingPunct="1">
              <a:lnSpc>
                <a:spcPct val="110000"/>
              </a:lnSpc>
              <a:spcBef>
                <a:spcPct val="20000"/>
              </a:spcBef>
              <a:spcAft>
                <a:spcPct val="0"/>
              </a:spcAft>
              <a:buClr>
                <a:srgbClr val="FF0000"/>
              </a:buClr>
              <a:buSzTx/>
              <a:buFont typeface="Wingdings" panose="05000000000000000000" pitchFamily="2" charset="2"/>
              <a:buNone/>
              <a:defRPr/>
            </a:pPr>
            <a:endParaRPr kumimoji="1" lang="zh-CN" altLang="zh-CN" sz="20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幼圆" pitchFamily="49" charset="-122"/>
              <a:ea typeface="幼圆" pitchFamily="49" charset="-122"/>
              <a:cs typeface="+mn-cs"/>
            </a:endParaRPr>
          </a:p>
        </p:txBody>
      </p:sp>
      <p:sp>
        <p:nvSpPr>
          <p:cNvPr id="34820" name="Rectangle 1026"/>
          <p:cNvSpPr>
            <a:spLocks noGrp="1"/>
          </p:cNvSpPr>
          <p:nvPr>
            <p:ph type="title"/>
          </p:nvPr>
        </p:nvSpPr>
        <p:spPr>
          <a:xfrm>
            <a:off x="4191000" y="187325"/>
            <a:ext cx="3563938" cy="650875"/>
          </a:xfrm>
        </p:spPr>
        <p:txBody>
          <a:bodyPr vert="horz" wrap="square" lIns="91440" tIns="45720" rIns="91440" bIns="45720" anchor="ctr" anchorCtr="0"/>
          <a:p>
            <a:pPr eaLnBrk="1" hangingPunct="1"/>
            <a:r>
              <a:rPr lang="zh-CN" altLang="en-US" sz="2400" b="1" dirty="0">
                <a:latin typeface="幼圆" pitchFamily="49" charset="-122"/>
                <a:ea typeface="幼圆" pitchFamily="49" charset="-122"/>
              </a:rPr>
              <a:t>粉</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尘</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与</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尘</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肺</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病</a:t>
            </a:r>
            <a:endParaRPr lang="zh-TW" altLang="en-US" sz="2400" b="1" dirty="0">
              <a:latin typeface="幼圆" pitchFamily="49" charset="-122"/>
              <a:ea typeface="幼圆" pitchFamily="49" charset="-122"/>
            </a:endParaRPr>
          </a:p>
        </p:txBody>
      </p:sp>
      <p:sp>
        <p:nvSpPr>
          <p:cNvPr id="271363" name="Text Box 1027"/>
          <p:cNvSpPr txBox="1"/>
          <p:nvPr/>
        </p:nvSpPr>
        <p:spPr>
          <a:xfrm>
            <a:off x="685800" y="1166813"/>
            <a:ext cx="1614488" cy="519112"/>
          </a:xfrm>
          <a:prstGeom prst="rect">
            <a:avLst/>
          </a:prstGeom>
          <a:noFill/>
          <a:ln w="9525">
            <a:noFill/>
          </a:ln>
        </p:spPr>
        <p:txBody>
          <a:bodyPr wrap="none">
            <a:spAutoFit/>
          </a:bodyPr>
          <a:p>
            <a:r>
              <a:rPr lang="zh-TW" altLang="en-US" sz="2800" dirty="0">
                <a:solidFill>
                  <a:srgbClr val="FF0000"/>
                </a:solidFill>
                <a:latin typeface="幼圆" pitchFamily="49" charset="-122"/>
              </a:rPr>
              <a:t>四</a:t>
            </a:r>
            <a:r>
              <a:rPr lang="en-US" altLang="zh-TW" sz="2800" dirty="0">
                <a:solidFill>
                  <a:srgbClr val="FF0000"/>
                </a:solidFill>
                <a:latin typeface="幼圆" pitchFamily="49" charset="-122"/>
              </a:rPr>
              <a:t>. </a:t>
            </a:r>
            <a:r>
              <a:rPr lang="zh-CN" altLang="en-US" sz="2800" dirty="0">
                <a:solidFill>
                  <a:srgbClr val="FF0000"/>
                </a:solidFill>
                <a:latin typeface="幼圆" pitchFamily="49" charset="-122"/>
              </a:rPr>
              <a:t>尘肺</a:t>
            </a:r>
            <a:endParaRPr lang="zh-TW" altLang="en-US" sz="2800" dirty="0">
              <a:solidFill>
                <a:srgbClr val="FF0000"/>
              </a:solidFill>
              <a:latin typeface="幼圆" pitchFamily="49" charset="-122"/>
            </a:endParaRPr>
          </a:p>
        </p:txBody>
      </p:sp>
      <p:sp>
        <p:nvSpPr>
          <p:cNvPr id="271364" name="Text Box 1028"/>
          <p:cNvSpPr txBox="1"/>
          <p:nvPr/>
        </p:nvSpPr>
        <p:spPr>
          <a:xfrm>
            <a:off x="882650" y="1676400"/>
            <a:ext cx="7727950" cy="4181475"/>
          </a:xfrm>
          <a:prstGeom prst="rect">
            <a:avLst/>
          </a:prstGeom>
          <a:noFill/>
          <a:ln w="9525">
            <a:noFill/>
          </a:ln>
        </p:spPr>
        <p:txBody>
          <a:bodyPr>
            <a:spAutoFit/>
          </a:bodyPr>
          <a:p>
            <a:pPr>
              <a:lnSpc>
                <a:spcPct val="160000"/>
              </a:lnSpc>
              <a:buClr>
                <a:srgbClr val="FF0000"/>
              </a:buClr>
              <a:buFont typeface="Wingdings" panose="05000000000000000000" pitchFamily="2" charset="2"/>
              <a:buChar char="1"/>
            </a:pPr>
            <a:r>
              <a:rPr lang="zh-CN" altLang="en-US" sz="2400" dirty="0">
                <a:latin typeface="幼圆" pitchFamily="49" charset="-122"/>
              </a:rPr>
              <a:t>尘肺：是因长期吸入生产性有害粉尘引起的以肺部弥漫性纤维化改变为主的全身性疾病。</a:t>
            </a:r>
            <a:endParaRPr lang="zh-CN" altLang="zh-TW" sz="2400" dirty="0">
              <a:latin typeface="幼圆" pitchFamily="49" charset="-122"/>
            </a:endParaRPr>
          </a:p>
          <a:p>
            <a:pPr>
              <a:lnSpc>
                <a:spcPct val="160000"/>
              </a:lnSpc>
              <a:buClr>
                <a:srgbClr val="FF0000"/>
              </a:buClr>
              <a:buFont typeface="Wingdings" panose="05000000000000000000" pitchFamily="2" charset="2"/>
              <a:buChar char="Ø"/>
            </a:pPr>
            <a:r>
              <a:rPr lang="zh-CN" altLang="en-US" sz="2400" dirty="0">
                <a:latin typeface="幼圆" pitchFamily="49" charset="-122"/>
              </a:rPr>
              <a:t>临床症状：早期可无临床症状，部分患者有胸闷、咳嗽、   咳痰，随上述症状加重并有气紧 气喘、呼吸困难、晚期可并发肺气肿及肺心病。</a:t>
            </a:r>
            <a:endParaRPr lang="zh-CN" altLang="en-US" sz="2400" dirty="0">
              <a:latin typeface="幼圆" pitchFamily="49" charset="-122"/>
            </a:endParaRPr>
          </a:p>
          <a:p>
            <a:pPr>
              <a:lnSpc>
                <a:spcPct val="160000"/>
              </a:lnSpc>
              <a:buClr>
                <a:srgbClr val="FF0000"/>
              </a:buClr>
              <a:buFont typeface="Wingdings" panose="05000000000000000000" pitchFamily="2" charset="2"/>
              <a:buChar char="Ø"/>
            </a:pPr>
            <a:r>
              <a:rPr lang="zh-CN" altLang="en-US" sz="2400" dirty="0">
                <a:latin typeface="幼圆" pitchFamily="49" charset="-122"/>
              </a:rPr>
              <a:t>治疗：目前尚无根治的药物。主要采取对症治疗和支持治疗控制病情的进一步发展。</a:t>
            </a:r>
            <a:endParaRPr lang="zh-TW" altLang="en-US" sz="2400" dirty="0">
              <a:latin typeface="幼圆" pitchFamily="49"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38597"/>
                                        </p:tgtEl>
                                        <p:attrNameLst>
                                          <p:attrName>style.visibility</p:attrName>
                                        </p:attrNameLst>
                                      </p:cBhvr>
                                      <p:to>
                                        <p:strVal val="visible"/>
                                      </p:to>
                                    </p:set>
                                    <p:anim calcmode="lin" valueType="num">
                                      <p:cBhvr additive="base">
                                        <p:cTn id="7" dur="500" fill="hold"/>
                                        <p:tgtEl>
                                          <p:spTgt spid="238597"/>
                                        </p:tgtEl>
                                        <p:attrNameLst>
                                          <p:attrName>ppt_x</p:attrName>
                                        </p:attrNameLst>
                                      </p:cBhvr>
                                      <p:tavLst>
                                        <p:tav tm="0">
                                          <p:val>
                                            <p:strVal val="0-#ppt_w/2"/>
                                          </p:val>
                                        </p:tav>
                                        <p:tav tm="100000">
                                          <p:val>
                                            <p:strVal val="#ppt_x"/>
                                          </p:val>
                                        </p:tav>
                                      </p:tavLst>
                                    </p:anim>
                                    <p:anim calcmode="lin" valueType="num">
                                      <p:cBhvr additive="base">
                                        <p:cTn id="8" dur="500" fill="hold"/>
                                        <p:tgtEl>
                                          <p:spTgt spid="23859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1363">
                                            <p:txEl>
                                              <p:charRg st="0" end="6"/>
                                            </p:txEl>
                                          </p:spTgt>
                                        </p:tgtEl>
                                        <p:attrNameLst>
                                          <p:attrName>style.visibility</p:attrName>
                                        </p:attrNameLst>
                                      </p:cBhvr>
                                      <p:to>
                                        <p:strVal val="visible"/>
                                      </p:to>
                                    </p:set>
                                    <p:anim calcmode="lin" valueType="num">
                                      <p:cBhvr additive="base">
                                        <p:cTn id="13" dur="500" fill="hold"/>
                                        <p:tgtEl>
                                          <p:spTgt spid="271363">
                                            <p:txEl>
                                              <p:charRg st="0"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1363">
                                            <p:txEl>
                                              <p:charRg st="0"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71364">
                                            <p:txEl>
                                              <p:charRg st="0" end="40"/>
                                            </p:txEl>
                                          </p:spTgt>
                                        </p:tgtEl>
                                        <p:attrNameLst>
                                          <p:attrName>style.visibility</p:attrName>
                                        </p:attrNameLst>
                                      </p:cBhvr>
                                      <p:to>
                                        <p:strVal val="visible"/>
                                      </p:to>
                                    </p:set>
                                    <p:anim calcmode="lin" valueType="num">
                                      <p:cBhvr additive="base">
                                        <p:cTn id="19" dur="500" fill="hold"/>
                                        <p:tgtEl>
                                          <p:spTgt spid="271364">
                                            <p:txEl>
                                              <p:charRg st="0" end="4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1364">
                                            <p:txEl>
                                              <p:charRg st="0" end="4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rbrak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71364">
                                            <p:txEl>
                                              <p:charRg st="40" end="105"/>
                                            </p:txEl>
                                          </p:spTgt>
                                        </p:tgtEl>
                                        <p:attrNameLst>
                                          <p:attrName>style.visibility</p:attrName>
                                        </p:attrNameLst>
                                      </p:cBhvr>
                                      <p:to>
                                        <p:strVal val="visible"/>
                                      </p:to>
                                    </p:set>
                                    <p:anim calcmode="lin" valueType="num">
                                      <p:cBhvr additive="base">
                                        <p:cTn id="25" dur="500" fill="hold"/>
                                        <p:tgtEl>
                                          <p:spTgt spid="271364">
                                            <p:txEl>
                                              <p:charRg st="40" end="10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1364">
                                            <p:txEl>
                                              <p:charRg st="40" end="10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rbrak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71364">
                                            <p:txEl>
                                              <p:charRg st="105" end="143"/>
                                            </p:txEl>
                                          </p:spTgt>
                                        </p:tgtEl>
                                        <p:attrNameLst>
                                          <p:attrName>style.visibility</p:attrName>
                                        </p:attrNameLst>
                                      </p:cBhvr>
                                      <p:to>
                                        <p:strVal val="visible"/>
                                      </p:to>
                                    </p:set>
                                    <p:anim calcmode="lin" valueType="num">
                                      <p:cBhvr additive="base">
                                        <p:cTn id="31" dur="500" fill="hold"/>
                                        <p:tgtEl>
                                          <p:spTgt spid="271364">
                                            <p:txEl>
                                              <p:charRg st="105" end="14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71364">
                                            <p:txEl>
                                              <p:charRg st="105" end="14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7" grpId="0"/>
      <p:bldP spid="271363" grpId="0" build="p"/>
      <p:bldP spid="271364"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灯片编号占位符 4"/>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35843" name="Rectangle 1026"/>
          <p:cNvSpPr>
            <a:spLocks noGrp="1"/>
          </p:cNvSpPr>
          <p:nvPr>
            <p:ph type="title"/>
          </p:nvPr>
        </p:nvSpPr>
        <p:spPr>
          <a:xfrm>
            <a:off x="4191000" y="228600"/>
            <a:ext cx="3565525" cy="503238"/>
          </a:xfrm>
        </p:spPr>
        <p:txBody>
          <a:bodyPr vert="horz" wrap="square" lIns="91440" tIns="45720" rIns="91440" bIns="45720" anchor="ctr" anchorCtr="0"/>
          <a:p>
            <a:pPr eaLnBrk="1" hangingPunct="1"/>
            <a:r>
              <a:rPr lang="zh-CN" altLang="en-US" sz="2400" b="1" dirty="0">
                <a:latin typeface="幼圆" pitchFamily="49" charset="-122"/>
                <a:ea typeface="幼圆" pitchFamily="49" charset="-122"/>
              </a:rPr>
              <a:t>粉</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尘</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与</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尘</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肺</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病</a:t>
            </a:r>
            <a:endParaRPr lang="zh-TW" altLang="en-US" sz="2400" b="1" dirty="0">
              <a:latin typeface="幼圆" pitchFamily="49" charset="-122"/>
              <a:ea typeface="幼圆" pitchFamily="49" charset="-122"/>
            </a:endParaRPr>
          </a:p>
        </p:txBody>
      </p:sp>
      <p:sp>
        <p:nvSpPr>
          <p:cNvPr id="35844" name="Text Box 1027"/>
          <p:cNvSpPr txBox="1"/>
          <p:nvPr/>
        </p:nvSpPr>
        <p:spPr>
          <a:xfrm>
            <a:off x="746125" y="1219200"/>
            <a:ext cx="5883275" cy="519113"/>
          </a:xfrm>
          <a:prstGeom prst="rect">
            <a:avLst/>
          </a:prstGeom>
          <a:noFill/>
          <a:ln w="9525">
            <a:noFill/>
          </a:ln>
        </p:spPr>
        <p:txBody>
          <a:bodyPr>
            <a:spAutoFit/>
          </a:bodyPr>
          <a:p>
            <a:r>
              <a:rPr lang="zh-TW" altLang="en-US" sz="2800" dirty="0">
                <a:solidFill>
                  <a:srgbClr val="FF0000"/>
                </a:solidFill>
                <a:latin typeface="幼圆" pitchFamily="49" charset="-122"/>
              </a:rPr>
              <a:t>五</a:t>
            </a:r>
            <a:r>
              <a:rPr lang="en-US" altLang="zh-TW" sz="2800" dirty="0">
                <a:solidFill>
                  <a:srgbClr val="FF0000"/>
                </a:solidFill>
                <a:latin typeface="幼圆" pitchFamily="49" charset="-122"/>
              </a:rPr>
              <a:t>.  </a:t>
            </a:r>
            <a:r>
              <a:rPr lang="zh-CN" altLang="en-US" sz="2800" dirty="0">
                <a:solidFill>
                  <a:srgbClr val="FF0000"/>
                </a:solidFill>
                <a:latin typeface="幼圆" pitchFamily="49" charset="-122"/>
              </a:rPr>
              <a:t>粉尘与尘肺病预防</a:t>
            </a:r>
            <a:r>
              <a:rPr lang="zh-CN" altLang="zh-TW" sz="2800" dirty="0">
                <a:solidFill>
                  <a:srgbClr val="FF0000"/>
                </a:solidFill>
                <a:latin typeface="Arial" panose="020B0604020202020204" pitchFamily="34" charset="0"/>
              </a:rPr>
              <a:t>——</a:t>
            </a:r>
            <a:r>
              <a:rPr lang="zh-CN" altLang="en-US" sz="2800" dirty="0">
                <a:solidFill>
                  <a:srgbClr val="FF0000"/>
                </a:solidFill>
                <a:latin typeface="幼圆" pitchFamily="49" charset="-122"/>
              </a:rPr>
              <a:t>防尘</a:t>
            </a:r>
            <a:endParaRPr lang="zh-TW" altLang="en-US" sz="2800" dirty="0">
              <a:solidFill>
                <a:srgbClr val="FF0000"/>
              </a:solidFill>
              <a:latin typeface="幼圆" pitchFamily="49" charset="-122"/>
            </a:endParaRPr>
          </a:p>
        </p:txBody>
      </p:sp>
      <p:sp>
        <p:nvSpPr>
          <p:cNvPr id="270340" name="Text Box 1028"/>
          <p:cNvSpPr txBox="1"/>
          <p:nvPr/>
        </p:nvSpPr>
        <p:spPr>
          <a:xfrm>
            <a:off x="609600" y="1828800"/>
            <a:ext cx="8169275" cy="4584700"/>
          </a:xfrm>
          <a:prstGeom prst="rect">
            <a:avLst/>
          </a:prstGeom>
          <a:noFill/>
          <a:ln w="9525">
            <a:noFill/>
          </a:ln>
        </p:spPr>
        <p:txBody>
          <a:bodyPr>
            <a:spAutoFit/>
          </a:bodyPr>
          <a:p>
            <a:pPr>
              <a:buClr>
                <a:srgbClr val="FF0000"/>
              </a:buClr>
              <a:buFont typeface="Wingdings" panose="05000000000000000000" pitchFamily="2" charset="2"/>
              <a:buChar char="1"/>
            </a:pPr>
            <a:r>
              <a:rPr lang="zh-TW" altLang="en-US" sz="2400" dirty="0">
                <a:solidFill>
                  <a:srgbClr val="A50021"/>
                </a:solidFill>
                <a:latin typeface="幼圆" pitchFamily="49" charset="-122"/>
              </a:rPr>
              <a:t>  </a:t>
            </a:r>
            <a:r>
              <a:rPr lang="zh-CN" altLang="en-US" sz="2400" dirty="0">
                <a:solidFill>
                  <a:srgbClr val="FF0000"/>
                </a:solidFill>
                <a:latin typeface="幼圆" pitchFamily="49" charset="-122"/>
              </a:rPr>
              <a:t>防尘的主要措施：宣、革、</a:t>
            </a:r>
            <a:r>
              <a:rPr lang="zh-TW" altLang="en-US" sz="2400" dirty="0">
                <a:solidFill>
                  <a:srgbClr val="FF0000"/>
                </a:solidFill>
                <a:latin typeface="幼圆" pitchFamily="49" charset="-122"/>
              </a:rPr>
              <a:t>湿</a:t>
            </a:r>
            <a:r>
              <a:rPr lang="zh-CN" altLang="en-US" sz="2400" dirty="0">
                <a:solidFill>
                  <a:srgbClr val="FF0000"/>
                </a:solidFill>
                <a:latin typeface="幼圆" pitchFamily="49" charset="-122"/>
              </a:rPr>
              <a:t>、风、密、护、管、查</a:t>
            </a:r>
            <a:endParaRPr lang="zh-CN" altLang="zh-TW" sz="2400" dirty="0">
              <a:solidFill>
                <a:srgbClr val="FF0000"/>
              </a:solidFill>
              <a:latin typeface="幼圆" pitchFamily="49" charset="-122"/>
            </a:endParaRPr>
          </a:p>
          <a:p>
            <a:pPr algn="just">
              <a:lnSpc>
                <a:spcPct val="150000"/>
              </a:lnSpc>
            </a:pPr>
            <a:r>
              <a:rPr lang="zh-CN" altLang="en-US" sz="1800" dirty="0">
                <a:latin typeface="幼圆" pitchFamily="49" charset="-122"/>
              </a:rPr>
              <a:t>（</a:t>
            </a:r>
            <a:r>
              <a:rPr lang="en-US" altLang="zh-CN" sz="1800" dirty="0">
                <a:latin typeface="幼圆" pitchFamily="49" charset="-122"/>
              </a:rPr>
              <a:t>1</a:t>
            </a:r>
            <a:r>
              <a:rPr lang="zh-CN" altLang="en-US" sz="1800" dirty="0">
                <a:latin typeface="幼圆" pitchFamily="49" charset="-122"/>
              </a:rPr>
              <a:t>）宣：加强宣传教育，使防尘工作成为員工的自觉行动；</a:t>
            </a:r>
            <a:endParaRPr lang="zh-CN" altLang="en-US" sz="1800" dirty="0">
              <a:latin typeface="幼圆" pitchFamily="49" charset="-122"/>
            </a:endParaRPr>
          </a:p>
          <a:p>
            <a:pPr algn="just">
              <a:lnSpc>
                <a:spcPct val="150000"/>
              </a:lnSpc>
            </a:pPr>
            <a:r>
              <a:rPr lang="zh-CN" altLang="en-US" sz="1800" dirty="0">
                <a:latin typeface="幼圆" pitchFamily="49" charset="-122"/>
              </a:rPr>
              <a:t>（</a:t>
            </a:r>
            <a:r>
              <a:rPr lang="en-US" altLang="zh-CN" sz="1800" dirty="0">
                <a:latin typeface="幼圆" pitchFamily="49" charset="-122"/>
              </a:rPr>
              <a:t>2</a:t>
            </a:r>
            <a:r>
              <a:rPr lang="zh-CN" altLang="en-US" sz="1800" dirty="0">
                <a:latin typeface="幼圆" pitchFamily="49" charset="-122"/>
              </a:rPr>
              <a:t>）革：即工艺改革和技术改造，这是消除粉尘危害的根本途径；</a:t>
            </a:r>
            <a:endParaRPr lang="zh-CN" altLang="en-US" sz="1800" dirty="0">
              <a:latin typeface="幼圆" pitchFamily="49" charset="-122"/>
            </a:endParaRPr>
          </a:p>
          <a:p>
            <a:pPr algn="just">
              <a:lnSpc>
                <a:spcPct val="150000"/>
              </a:lnSpc>
            </a:pPr>
            <a:r>
              <a:rPr lang="zh-CN" altLang="en-US" sz="1800" dirty="0">
                <a:latin typeface="幼圆" pitchFamily="49" charset="-122"/>
              </a:rPr>
              <a:t>（</a:t>
            </a:r>
            <a:r>
              <a:rPr lang="en-US" altLang="zh-CN" sz="1800" dirty="0">
                <a:latin typeface="幼圆" pitchFamily="49" charset="-122"/>
              </a:rPr>
              <a:t>3</a:t>
            </a:r>
            <a:r>
              <a:rPr lang="zh-CN" altLang="en-US" sz="1800" dirty="0">
                <a:latin typeface="幼圆" pitchFamily="49" charset="-122"/>
              </a:rPr>
              <a:t>）湿：即湿式作业，可防止粉尘飞扬，降低环境粉尘浓度；</a:t>
            </a:r>
            <a:endParaRPr lang="zh-CN" altLang="en-US" sz="1800" dirty="0">
              <a:latin typeface="幼圆" pitchFamily="49" charset="-122"/>
            </a:endParaRPr>
          </a:p>
          <a:p>
            <a:pPr algn="just">
              <a:lnSpc>
                <a:spcPct val="150000"/>
              </a:lnSpc>
            </a:pPr>
            <a:r>
              <a:rPr lang="zh-CN" altLang="en-US" sz="1800" dirty="0">
                <a:latin typeface="幼圆" pitchFamily="49" charset="-122"/>
              </a:rPr>
              <a:t>（</a:t>
            </a:r>
            <a:r>
              <a:rPr lang="en-US" altLang="zh-CN" sz="1800" dirty="0">
                <a:latin typeface="幼圆" pitchFamily="49" charset="-122"/>
              </a:rPr>
              <a:t>4</a:t>
            </a:r>
            <a:r>
              <a:rPr lang="zh-CN" altLang="en-US" sz="1800" dirty="0">
                <a:latin typeface="幼圆" pitchFamily="49" charset="-122"/>
              </a:rPr>
              <a:t>）风：加强通风及抽风措施，将工作面的含尘空气抽出，并将新鲜空气</a:t>
            </a:r>
            <a:endParaRPr lang="zh-CN" altLang="en-US" sz="1800" dirty="0">
              <a:latin typeface="幼圆" pitchFamily="49" charset="-122"/>
            </a:endParaRPr>
          </a:p>
          <a:p>
            <a:pPr algn="just">
              <a:lnSpc>
                <a:spcPct val="150000"/>
              </a:lnSpc>
            </a:pPr>
            <a:r>
              <a:rPr lang="zh-CN" altLang="en-US" sz="1800" dirty="0">
                <a:latin typeface="幼圆" pitchFamily="49" charset="-122"/>
              </a:rPr>
              <a:t>         送入工作面；</a:t>
            </a:r>
            <a:endParaRPr lang="zh-CN" altLang="en-US" sz="1800" dirty="0">
              <a:latin typeface="幼圆" pitchFamily="49" charset="-122"/>
            </a:endParaRPr>
          </a:p>
          <a:p>
            <a:pPr algn="just">
              <a:lnSpc>
                <a:spcPct val="150000"/>
              </a:lnSpc>
            </a:pPr>
            <a:r>
              <a:rPr lang="zh-CN" altLang="en-US" sz="1800" dirty="0">
                <a:latin typeface="幼圆" pitchFamily="49" charset="-122"/>
              </a:rPr>
              <a:t>（</a:t>
            </a:r>
            <a:r>
              <a:rPr lang="en-US" altLang="zh-CN" sz="1800" dirty="0">
                <a:latin typeface="幼圆" pitchFamily="49" charset="-122"/>
              </a:rPr>
              <a:t>5</a:t>
            </a:r>
            <a:r>
              <a:rPr lang="zh-CN" altLang="en-US" sz="1800" dirty="0">
                <a:latin typeface="幼圆" pitchFamily="49" charset="-122"/>
              </a:rPr>
              <a:t>）密：加装防尘罩，把生产性粉尘的发生源密闭起来；</a:t>
            </a:r>
            <a:endParaRPr lang="zh-CN" altLang="en-US" sz="1800" dirty="0">
              <a:latin typeface="幼圆" pitchFamily="49" charset="-122"/>
            </a:endParaRPr>
          </a:p>
          <a:p>
            <a:pPr algn="just">
              <a:lnSpc>
                <a:spcPct val="150000"/>
              </a:lnSpc>
            </a:pPr>
            <a:r>
              <a:rPr lang="zh-CN" altLang="en-US" sz="1800" dirty="0">
                <a:latin typeface="幼圆" pitchFamily="49" charset="-122"/>
              </a:rPr>
              <a:t>（</a:t>
            </a:r>
            <a:r>
              <a:rPr lang="en-US" altLang="zh-CN" sz="1800" dirty="0">
                <a:latin typeface="幼圆" pitchFamily="49" charset="-122"/>
              </a:rPr>
              <a:t>6</a:t>
            </a:r>
            <a:r>
              <a:rPr lang="zh-CN" altLang="en-US" sz="1800" dirty="0">
                <a:latin typeface="幼圆" pitchFamily="49" charset="-122"/>
              </a:rPr>
              <a:t>）护：即个人防护，采取个人防护措施和增强体质；</a:t>
            </a:r>
            <a:endParaRPr lang="zh-CN" altLang="en-US" sz="1800" dirty="0">
              <a:latin typeface="幼圆" pitchFamily="49" charset="-122"/>
            </a:endParaRPr>
          </a:p>
          <a:p>
            <a:pPr algn="just">
              <a:lnSpc>
                <a:spcPct val="150000"/>
              </a:lnSpc>
            </a:pPr>
            <a:r>
              <a:rPr lang="zh-CN" altLang="en-US" sz="1800" dirty="0">
                <a:latin typeface="幼圆" pitchFamily="49" charset="-122"/>
              </a:rPr>
              <a:t>（</a:t>
            </a:r>
            <a:r>
              <a:rPr lang="en-US" altLang="zh-CN" sz="1800" dirty="0">
                <a:latin typeface="幼圆" pitchFamily="49" charset="-122"/>
              </a:rPr>
              <a:t>7</a:t>
            </a:r>
            <a:r>
              <a:rPr lang="zh-CN" altLang="en-US" sz="1800" dirty="0">
                <a:latin typeface="幼圆" pitchFamily="49" charset="-122"/>
              </a:rPr>
              <a:t>）管：维修管理，加强技朮管理，建立必要的防尘制度；</a:t>
            </a:r>
            <a:endParaRPr lang="zh-CN" altLang="en-US" sz="1800" dirty="0">
              <a:latin typeface="幼圆" pitchFamily="49" charset="-122"/>
            </a:endParaRPr>
          </a:p>
          <a:p>
            <a:pPr algn="just">
              <a:lnSpc>
                <a:spcPct val="150000"/>
              </a:lnSpc>
            </a:pPr>
            <a:r>
              <a:rPr lang="zh-CN" altLang="en-US" sz="1800" dirty="0">
                <a:latin typeface="幼圆" pitchFamily="49" charset="-122"/>
              </a:rPr>
              <a:t>（</a:t>
            </a:r>
            <a:r>
              <a:rPr lang="en-US" altLang="zh-CN" sz="1800" dirty="0">
                <a:latin typeface="幼圆" pitchFamily="49" charset="-122"/>
              </a:rPr>
              <a:t>8</a:t>
            </a:r>
            <a:r>
              <a:rPr lang="zh-CN" altLang="en-US" sz="1800" dirty="0">
                <a:latin typeface="幼圆" pitchFamily="49" charset="-122"/>
              </a:rPr>
              <a:t>）查：定期检测环境空气中粉尘浓度，对接触者进行定期的健康检查。</a:t>
            </a:r>
            <a:endParaRPr lang="zh-CN" altLang="en-US" sz="1800" dirty="0">
              <a:latin typeface="幼圆" pitchFamily="49" charset="-122"/>
            </a:endParaRPr>
          </a:p>
          <a:p>
            <a:pPr>
              <a:lnSpc>
                <a:spcPct val="150000"/>
              </a:lnSpc>
            </a:pP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endParaRPr lang="zh-TW" altLang="en-US" sz="1800" dirty="0">
              <a:latin typeface="幼圆" pitchFamily="49"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70340"/>
                                        </p:tgtEl>
                                        <p:attrNameLst>
                                          <p:attrName>style.visibility</p:attrName>
                                        </p:attrNameLst>
                                      </p:cBhvr>
                                      <p:to>
                                        <p:strVal val="visible"/>
                                      </p:to>
                                    </p:set>
                                    <p:anim calcmode="lin" valueType="num">
                                      <p:cBhvr additive="base">
                                        <p:cTn id="7" dur="5000" fill="hold"/>
                                        <p:tgtEl>
                                          <p:spTgt spid="270340"/>
                                        </p:tgtEl>
                                        <p:attrNameLst>
                                          <p:attrName>ppt_x</p:attrName>
                                        </p:attrNameLst>
                                      </p:cBhvr>
                                      <p:tavLst>
                                        <p:tav tm="0">
                                          <p:val>
                                            <p:strVal val="#ppt_x"/>
                                          </p:val>
                                        </p:tav>
                                        <p:tav tm="100000">
                                          <p:val>
                                            <p:strVal val="#ppt_x"/>
                                          </p:val>
                                        </p:tav>
                                      </p:tavLst>
                                    </p:anim>
                                    <p:anim calcmode="lin" valueType="num">
                                      <p:cBhvr additive="base">
                                        <p:cTn id="8" dur="5000" fill="hold"/>
                                        <p:tgtEl>
                                          <p:spTgt spid="270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36867" name="Rectangle 5"/>
          <p:cNvSpPr>
            <a:spLocks noGrp="1"/>
          </p:cNvSpPr>
          <p:nvPr>
            <p:ph type="title"/>
          </p:nvPr>
        </p:nvSpPr>
        <p:spPr>
          <a:xfrm>
            <a:off x="3810000" y="222250"/>
            <a:ext cx="4038600" cy="539750"/>
          </a:xfrm>
        </p:spPr>
        <p:txBody>
          <a:bodyPr vert="horz" wrap="square" lIns="91440" tIns="45720" rIns="91440" bIns="45720" anchor="ctr" anchorCtr="0"/>
          <a:p>
            <a:pPr eaLnBrk="1" hangingPunct="1"/>
            <a:r>
              <a:rPr lang="zh-CN" altLang="en-US" sz="2400" b="1" dirty="0">
                <a:latin typeface="幼圆" pitchFamily="49" charset="-122"/>
                <a:ea typeface="幼圆" pitchFamily="49" charset="-122"/>
              </a:rPr>
              <a:t>职  业  中  毒</a:t>
            </a:r>
            <a:endParaRPr lang="zh-CN" altLang="en-US" sz="2400" b="1" dirty="0">
              <a:latin typeface="幼圆" pitchFamily="49" charset="-122"/>
              <a:ea typeface="幼圆" pitchFamily="49" charset="-122"/>
            </a:endParaRPr>
          </a:p>
        </p:txBody>
      </p:sp>
      <p:sp>
        <p:nvSpPr>
          <p:cNvPr id="204806" name="Rectangle 6"/>
          <p:cNvSpPr>
            <a:spLocks noRot="1" noChangeArrowheads="1"/>
          </p:cNvSpPr>
          <p:nvPr/>
        </p:nvSpPr>
        <p:spPr bwMode="auto">
          <a:xfrm>
            <a:off x="533400" y="1066800"/>
            <a:ext cx="8312150" cy="2971800"/>
          </a:xfrm>
          <a:prstGeom prst="rect">
            <a:avLst/>
          </a:prstGeom>
          <a:noFill/>
          <a:ln w="9525">
            <a:noFill/>
            <a:miter lim="800000"/>
          </a:ln>
          <a:effectLst/>
        </p:spPr>
        <p: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anose="05000000000000000000" pitchFamily="2" charset="2"/>
              <a:buNone/>
              <a:defRPr/>
            </a:pPr>
            <a:endParaRPr kumimoji="1" lang="zh-CN" altLang="zh-CN" sz="20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幼圆" pitchFamily="49" charset="-122"/>
              <a:ea typeface="幼圆" pitchFamily="49" charset="-122"/>
              <a:cs typeface="+mn-cs"/>
            </a:endParaRPr>
          </a:p>
        </p:txBody>
      </p:sp>
      <p:sp>
        <p:nvSpPr>
          <p:cNvPr id="204807" name="Rectangle 7"/>
          <p:cNvSpPr>
            <a:spLocks noRot="1" noChangeArrowheads="1"/>
          </p:cNvSpPr>
          <p:nvPr/>
        </p:nvSpPr>
        <p:spPr bwMode="auto">
          <a:xfrm>
            <a:off x="533400" y="4191000"/>
            <a:ext cx="5410200" cy="1828800"/>
          </a:xfrm>
          <a:prstGeom prst="rect">
            <a:avLst/>
          </a:prstGeom>
          <a:noFill/>
          <a:ln w="9525">
            <a:noFill/>
            <a:miter lim="800000"/>
          </a:ln>
          <a:effectLst/>
        </p:spPr>
        <p: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anose="05000000000000000000" pitchFamily="2" charset="2"/>
              <a:buNone/>
              <a:defRPr/>
            </a:pPr>
            <a:endParaRPr kumimoji="1" lang="zh-CN" altLang="zh-CN" sz="20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幼圆" pitchFamily="49" charset="-122"/>
              <a:ea typeface="幼圆" pitchFamily="49" charset="-122"/>
              <a:cs typeface="+mn-cs"/>
            </a:endParaRPr>
          </a:p>
        </p:txBody>
      </p:sp>
      <p:sp>
        <p:nvSpPr>
          <p:cNvPr id="269314" name="Text Box 1026"/>
          <p:cNvSpPr txBox="1"/>
          <p:nvPr/>
        </p:nvSpPr>
        <p:spPr>
          <a:xfrm>
            <a:off x="685800" y="1600200"/>
            <a:ext cx="8001000" cy="1800225"/>
          </a:xfrm>
          <a:prstGeom prst="rect">
            <a:avLst/>
          </a:prstGeom>
          <a:noFill/>
          <a:ln w="9525">
            <a:noFill/>
          </a:ln>
        </p:spPr>
        <p:txBody>
          <a:bodyPr>
            <a:spAutoFit/>
          </a:bodyPr>
          <a:p>
            <a:pPr>
              <a:lnSpc>
                <a:spcPct val="140000"/>
              </a:lnSpc>
              <a:buClr>
                <a:srgbClr val="FF0000"/>
              </a:buClr>
              <a:buSzPct val="125000"/>
              <a:buFont typeface="Wingdings" panose="05000000000000000000" pitchFamily="2" charset="2"/>
              <a:buChar char="1"/>
            </a:pPr>
            <a:r>
              <a:rPr lang="zh-CN" altLang="en-US" dirty="0">
                <a:latin typeface="幼圆" pitchFamily="49" charset="-122"/>
              </a:rPr>
              <a:t>在生产环境中，毒物常以粉尘、烟尘</a:t>
            </a:r>
            <a:r>
              <a:rPr lang="en-US" altLang="zh-CN" dirty="0">
                <a:latin typeface="幼圆" pitchFamily="49" charset="-122"/>
              </a:rPr>
              <a:t>(</a:t>
            </a:r>
            <a:r>
              <a:rPr lang="zh-CN" altLang="en-US" dirty="0">
                <a:latin typeface="幼圆" pitchFamily="49" charset="-122"/>
              </a:rPr>
              <a:t>比粉尘更细的颗粒</a:t>
            </a:r>
            <a:r>
              <a:rPr lang="en-US" altLang="zh-CN" dirty="0">
                <a:latin typeface="幼圆" pitchFamily="49" charset="-122"/>
              </a:rPr>
              <a:t>)</a:t>
            </a:r>
            <a:r>
              <a:rPr lang="zh-CN" altLang="en-US" dirty="0">
                <a:latin typeface="幼圆" pitchFamily="49" charset="-122"/>
              </a:rPr>
              <a:t>、气体、蒸气或雾滴的状态出现，在防护不严或意外事故等异常情况下，在生产、使用、运输等过程中，可通过</a:t>
            </a:r>
            <a:r>
              <a:rPr lang="zh-CN" altLang="en-US" dirty="0">
                <a:solidFill>
                  <a:srgbClr val="FF0000"/>
                </a:solidFill>
                <a:latin typeface="幼圆" pitchFamily="49" charset="-122"/>
              </a:rPr>
              <a:t>呼吸道、皮肤或消化道</a:t>
            </a:r>
            <a:r>
              <a:rPr lang="zh-CN" altLang="en-US" dirty="0">
                <a:latin typeface="幼圆" pitchFamily="49" charset="-122"/>
              </a:rPr>
              <a:t>等途经进入人体，</a:t>
            </a:r>
            <a:r>
              <a:rPr lang="zh-CN" altLang="zh-TW" dirty="0">
                <a:latin typeface="幼圆" pitchFamily="49" charset="-122"/>
              </a:rPr>
              <a:t>損</a:t>
            </a:r>
            <a:r>
              <a:rPr lang="zh-CN" altLang="en-US" dirty="0">
                <a:latin typeface="幼圆" pitchFamily="49" charset="-122"/>
              </a:rPr>
              <a:t>害全身各个系统，如神经系统、肝脏等</a:t>
            </a:r>
            <a:r>
              <a:rPr lang="zh-CN" altLang="zh-TW" dirty="0">
                <a:latin typeface="幼圆" pitchFamily="49" charset="-122"/>
              </a:rPr>
              <a:t>，</a:t>
            </a:r>
            <a:r>
              <a:rPr lang="zh-CN" altLang="en-US" dirty="0">
                <a:latin typeface="幼圆" pitchFamily="49" charset="-122"/>
              </a:rPr>
              <a:t>引起职业中毒。</a:t>
            </a:r>
            <a:endParaRPr lang="zh-TW" altLang="en-US" dirty="0">
              <a:latin typeface="幼圆" pitchFamily="49" charset="-122"/>
            </a:endParaRPr>
          </a:p>
        </p:txBody>
      </p:sp>
      <p:sp>
        <p:nvSpPr>
          <p:cNvPr id="269315" name="Rectangle 1027"/>
          <p:cNvSpPr/>
          <p:nvPr/>
        </p:nvSpPr>
        <p:spPr>
          <a:xfrm>
            <a:off x="685800" y="3581400"/>
            <a:ext cx="7848600" cy="2144713"/>
          </a:xfrm>
          <a:prstGeom prst="rect">
            <a:avLst/>
          </a:prstGeom>
          <a:noFill/>
          <a:ln w="9525">
            <a:noFill/>
          </a:ln>
        </p:spPr>
        <p:txBody>
          <a:bodyPr>
            <a:spAutoFit/>
          </a:bodyPr>
          <a:p>
            <a:pPr>
              <a:lnSpc>
                <a:spcPct val="110000"/>
              </a:lnSpc>
              <a:buClr>
                <a:srgbClr val="FF0000"/>
              </a:buClr>
              <a:buFont typeface="Wingdings" panose="05000000000000000000" pitchFamily="2" charset="2"/>
              <a:buChar char="1"/>
            </a:pPr>
            <a:r>
              <a:rPr lang="zh-TW" altLang="en-US" sz="2400" dirty="0">
                <a:latin typeface="Arial" panose="020B0604020202020204" pitchFamily="34" charset="0"/>
              </a:rPr>
              <a:t>例</a:t>
            </a:r>
            <a:r>
              <a:rPr lang="zh-CN" altLang="en-US" sz="2400" dirty="0">
                <a:latin typeface="Arial" panose="020B0604020202020204" pitchFamily="34" charset="0"/>
              </a:rPr>
              <a:t>如</a:t>
            </a:r>
            <a:r>
              <a:rPr lang="zh-CN" altLang="zh-TW" sz="2400" dirty="0">
                <a:latin typeface="Arial" panose="020B0604020202020204" pitchFamily="34" charset="0"/>
              </a:rPr>
              <a:t>：</a:t>
            </a:r>
            <a:endParaRPr lang="zh-CN" altLang="zh-TW" sz="2400" dirty="0">
              <a:latin typeface="Arial" panose="020B0604020202020204" pitchFamily="34" charset="0"/>
            </a:endParaRPr>
          </a:p>
          <a:p>
            <a:pPr>
              <a:lnSpc>
                <a:spcPct val="150000"/>
              </a:lnSpc>
              <a:buClr>
                <a:srgbClr val="FF0000"/>
              </a:buClr>
              <a:buFont typeface="Wingdings" panose="05000000000000000000" pitchFamily="2" charset="2"/>
              <a:buChar char="Ø"/>
            </a:pPr>
            <a:r>
              <a:rPr lang="zh-CN" altLang="en-US" sz="1800" dirty="0">
                <a:latin typeface="Arial" panose="020B0604020202020204" pitchFamily="34" charset="0"/>
              </a:rPr>
              <a:t>剌激：焊锡产生的松香烟雾会剌激呼吸道，造成</a:t>
            </a:r>
            <a:r>
              <a:rPr lang="zh-CN" altLang="en-US" sz="1800" dirty="0">
                <a:solidFill>
                  <a:srgbClr val="FF0000"/>
                </a:solidFill>
                <a:latin typeface="Arial" panose="020B0604020202020204" pitchFamily="34" charset="0"/>
              </a:rPr>
              <a:t>支气管敏感</a:t>
            </a:r>
            <a:r>
              <a:rPr lang="zh-CN" altLang="en-US" sz="1800" dirty="0">
                <a:solidFill>
                  <a:srgbClr val="FF0066"/>
                </a:solidFill>
                <a:latin typeface="Arial" panose="020B0604020202020204" pitchFamily="34" charset="0"/>
              </a:rPr>
              <a:t>。</a:t>
            </a:r>
            <a:endParaRPr lang="zh-CN" altLang="en-US" sz="1800" dirty="0">
              <a:solidFill>
                <a:srgbClr val="FF0066"/>
              </a:solidFill>
              <a:latin typeface="Arial" panose="020B0604020202020204" pitchFamily="34" charset="0"/>
            </a:endParaRPr>
          </a:p>
          <a:p>
            <a:pPr>
              <a:lnSpc>
                <a:spcPct val="150000"/>
              </a:lnSpc>
              <a:buClr>
                <a:srgbClr val="FF0000"/>
              </a:buClr>
              <a:buFont typeface="Wingdings" panose="05000000000000000000" pitchFamily="2" charset="2"/>
              <a:buChar char="Ø"/>
            </a:pPr>
            <a:r>
              <a:rPr lang="zh-CN" altLang="en-US" sz="1800" dirty="0">
                <a:latin typeface="Arial" panose="020B0604020202020204" pitchFamily="34" charset="0"/>
              </a:rPr>
              <a:t>腐蚀：电镀过程中使用的强酸及碱会</a:t>
            </a:r>
            <a:r>
              <a:rPr lang="zh-CN" altLang="en-US" sz="1800" dirty="0">
                <a:solidFill>
                  <a:srgbClr val="FF0000"/>
                </a:solidFill>
                <a:latin typeface="Arial" panose="020B0604020202020204" pitchFamily="34" charset="0"/>
              </a:rPr>
              <a:t>灼伤皮肤</a:t>
            </a:r>
            <a:r>
              <a:rPr lang="zh-CN" altLang="en-US" sz="1800" dirty="0">
                <a:solidFill>
                  <a:srgbClr val="FF0066"/>
                </a:solidFill>
                <a:latin typeface="Arial" panose="020B0604020202020204" pitchFamily="34" charset="0"/>
              </a:rPr>
              <a:t>。</a:t>
            </a:r>
            <a:endParaRPr lang="zh-CN" altLang="en-US" sz="1800" dirty="0">
              <a:solidFill>
                <a:srgbClr val="FF0066"/>
              </a:solidFill>
              <a:latin typeface="Arial" panose="020B0604020202020204" pitchFamily="34" charset="0"/>
            </a:endParaRPr>
          </a:p>
          <a:p>
            <a:pPr>
              <a:lnSpc>
                <a:spcPct val="150000"/>
              </a:lnSpc>
              <a:buClr>
                <a:srgbClr val="FF0000"/>
              </a:buClr>
              <a:buFont typeface="Wingdings" panose="05000000000000000000" pitchFamily="2" charset="2"/>
              <a:buChar char="Ø"/>
            </a:pPr>
            <a:r>
              <a:rPr lang="zh-CN" altLang="en-US" sz="1800" dirty="0">
                <a:latin typeface="Arial" panose="020B0604020202020204" pitchFamily="34" charset="0"/>
              </a:rPr>
              <a:t>有毒：吸入过量干洗或除污用的溶剂如四氯乙希，会</a:t>
            </a:r>
            <a:r>
              <a:rPr lang="zh-CN" altLang="en-US" sz="1800" dirty="0">
                <a:solidFill>
                  <a:srgbClr val="FF0000"/>
                </a:solidFill>
                <a:latin typeface="Arial" panose="020B0604020202020204" pitchFamily="34" charset="0"/>
              </a:rPr>
              <a:t>损害肝脏或肾脏</a:t>
            </a:r>
            <a:r>
              <a:rPr lang="zh-CN" altLang="en-US" sz="1800" dirty="0">
                <a:solidFill>
                  <a:srgbClr val="FF0066"/>
                </a:solidFill>
                <a:latin typeface="Arial" panose="020B0604020202020204" pitchFamily="34" charset="0"/>
              </a:rPr>
              <a:t>。</a:t>
            </a:r>
            <a:endParaRPr lang="zh-CN" altLang="en-US" sz="1800" dirty="0">
              <a:solidFill>
                <a:srgbClr val="FF0066"/>
              </a:solidFill>
              <a:latin typeface="Arial" panose="020B0604020202020204" pitchFamily="34" charset="0"/>
            </a:endParaRPr>
          </a:p>
          <a:p>
            <a:pPr>
              <a:lnSpc>
                <a:spcPct val="150000"/>
              </a:lnSpc>
              <a:buClr>
                <a:srgbClr val="FF0000"/>
              </a:buClr>
              <a:buFont typeface="Wingdings" panose="05000000000000000000" pitchFamily="2" charset="2"/>
              <a:buChar char="Ø"/>
            </a:pPr>
            <a:r>
              <a:rPr lang="zh-CN" altLang="en-US" sz="1800" dirty="0">
                <a:latin typeface="Arial" panose="020B0604020202020204" pitchFamily="34" charset="0"/>
              </a:rPr>
              <a:t>重金属：电镀或制造镍镉电池所用的镉，吸入人体后会</a:t>
            </a:r>
            <a:r>
              <a:rPr lang="zh-CN" altLang="en-US" sz="1800" dirty="0">
                <a:solidFill>
                  <a:srgbClr val="FF0000"/>
                </a:solidFill>
                <a:latin typeface="Arial" panose="020B0604020202020204" pitchFamily="34" charset="0"/>
              </a:rPr>
              <a:t>损害肾脏</a:t>
            </a:r>
            <a:r>
              <a:rPr lang="zh-CN" altLang="en-US" sz="1800" dirty="0">
                <a:solidFill>
                  <a:srgbClr val="FF0066"/>
                </a:solidFill>
                <a:latin typeface="Arial" panose="020B0604020202020204" pitchFamily="34" charset="0"/>
              </a:rPr>
              <a:t>。</a:t>
            </a:r>
            <a:endParaRPr lang="zh-TW" altLang="en-US" sz="1800" dirty="0">
              <a:solidFill>
                <a:srgbClr val="FF0066"/>
              </a:solidFill>
              <a:latin typeface="Arial" panose="020B0604020202020204" pitchFamily="34" charset="0"/>
            </a:endParaRPr>
          </a:p>
        </p:txBody>
      </p:sp>
      <p:sp>
        <p:nvSpPr>
          <p:cNvPr id="36872" name="Rectangle 1028"/>
          <p:cNvSpPr/>
          <p:nvPr/>
        </p:nvSpPr>
        <p:spPr>
          <a:xfrm>
            <a:off x="515938" y="1066800"/>
            <a:ext cx="2684462" cy="519113"/>
          </a:xfrm>
          <a:prstGeom prst="rect">
            <a:avLst/>
          </a:prstGeom>
          <a:noFill/>
          <a:ln w="9525">
            <a:noFill/>
          </a:ln>
        </p:spPr>
        <p:txBody>
          <a:bodyPr wrap="none">
            <a:spAutoFit/>
          </a:bodyPr>
          <a:p>
            <a:r>
              <a:rPr lang="zh-CN" altLang="en-US" sz="2800" dirty="0">
                <a:solidFill>
                  <a:srgbClr val="FF0000"/>
                </a:solidFill>
                <a:latin typeface="幼圆" pitchFamily="49" charset="-122"/>
              </a:rPr>
              <a:t>一、职业中毒</a:t>
            </a:r>
            <a:r>
              <a:rPr lang="zh-CN" altLang="zh-TW" sz="2800" dirty="0">
                <a:solidFill>
                  <a:srgbClr val="FF0000"/>
                </a:solidFill>
                <a:latin typeface="幼圆" pitchFamily="49" charset="-122"/>
              </a:rPr>
              <a:t>：</a:t>
            </a:r>
            <a:endParaRPr lang="zh-CN" altLang="en-US" sz="2800" dirty="0">
              <a:solidFill>
                <a:srgbClr val="FF0000"/>
              </a:solidFill>
              <a:latin typeface="幼圆" pitchFamily="49"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69314"/>
                                        </p:tgtEl>
                                        <p:attrNameLst>
                                          <p:attrName>style.visibility</p:attrName>
                                        </p:attrNameLst>
                                      </p:cBhvr>
                                      <p:to>
                                        <p:strVal val="visible"/>
                                      </p:to>
                                    </p:set>
                                    <p:anim calcmode="lin" valueType="num">
                                      <p:cBhvr>
                                        <p:cTn id="7" dur="1000" fill="hold"/>
                                        <p:tgtEl>
                                          <p:spTgt spid="269314"/>
                                        </p:tgtEl>
                                        <p:attrNameLst>
                                          <p:attrName>ppt_w</p:attrName>
                                        </p:attrNameLst>
                                      </p:cBhvr>
                                      <p:tavLst>
                                        <p:tav tm="0">
                                          <p:val>
                                            <p:fltVal val="0.000000"/>
                                          </p:val>
                                        </p:tav>
                                        <p:tav tm="100000">
                                          <p:val>
                                            <p:strVal val="#ppt_w"/>
                                          </p:val>
                                        </p:tav>
                                      </p:tavLst>
                                    </p:anim>
                                    <p:anim calcmode="lin" valueType="num">
                                      <p:cBhvr>
                                        <p:cTn id="8" dur="1000" fill="hold"/>
                                        <p:tgtEl>
                                          <p:spTgt spid="269314"/>
                                        </p:tgtEl>
                                        <p:attrNameLst>
                                          <p:attrName>ppt_h</p:attrName>
                                        </p:attrNameLst>
                                      </p:cBhvr>
                                      <p:tavLst>
                                        <p:tav tm="0">
                                          <p:val>
                                            <p:fltVal val="0.000000"/>
                                          </p:val>
                                        </p:tav>
                                        <p:tav tm="100000">
                                          <p:val>
                                            <p:strVal val="#ppt_h"/>
                                          </p:val>
                                        </p:tav>
                                      </p:tavLst>
                                    </p:anim>
                                    <p:anim calcmode="lin" valueType="num">
                                      <p:cBhvr>
                                        <p:cTn id="9" dur="1000" fill="hold"/>
                                        <p:tgtEl>
                                          <p:spTgt spid="269314"/>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269314"/>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269315"/>
                                        </p:tgtEl>
                                        <p:attrNameLst>
                                          <p:attrName>style.visibility</p:attrName>
                                        </p:attrNameLst>
                                      </p:cBhvr>
                                      <p:to>
                                        <p:strVal val="visible"/>
                                      </p:to>
                                    </p:set>
                                    <p:anim calcmode="lin" valueType="num">
                                      <p:cBhvr additive="base">
                                        <p:cTn id="15" dur="500" fill="hold"/>
                                        <p:tgtEl>
                                          <p:spTgt spid="269315"/>
                                        </p:tgtEl>
                                        <p:attrNameLst>
                                          <p:attrName>ppt_x</p:attrName>
                                        </p:attrNameLst>
                                      </p:cBhvr>
                                      <p:tavLst>
                                        <p:tav tm="0">
                                          <p:val>
                                            <p:strVal val="1+#ppt_w/2"/>
                                          </p:val>
                                        </p:tav>
                                        <p:tav tm="100000">
                                          <p:val>
                                            <p:strVal val="#ppt_x"/>
                                          </p:val>
                                        </p:tav>
                                      </p:tavLst>
                                    </p:anim>
                                    <p:anim calcmode="lin" valueType="num">
                                      <p:cBhvr additive="base">
                                        <p:cTn id="16" dur="500" fill="hold"/>
                                        <p:tgtEl>
                                          <p:spTgt spid="269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4" grpId="0"/>
      <p:bldP spid="26931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灯片编号占位符 4"/>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207882" name="Rectangle 10"/>
          <p:cNvSpPr>
            <a:spLocks noChangeArrowheads="1"/>
          </p:cNvSpPr>
          <p:nvPr/>
        </p:nvSpPr>
        <p:spPr bwMode="auto">
          <a:xfrm>
            <a:off x="2514600" y="152400"/>
            <a:ext cx="4038600" cy="609600"/>
          </a:xfrm>
          <a:prstGeom prst="rect">
            <a:avLst/>
          </a:prstGeom>
          <a:noFill/>
          <a:ln w="9525">
            <a:noFill/>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3200" b="1"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Black" panose="020B0A04020102020204" pitchFamily="34" charset="0"/>
              <a:ea typeface="幼圆" pitchFamily="49" charset="-122"/>
              <a:cs typeface="+mn-cs"/>
            </a:endParaRPr>
          </a:p>
        </p:txBody>
      </p:sp>
      <p:sp>
        <p:nvSpPr>
          <p:cNvPr id="37892" name="Rectangle 1026"/>
          <p:cNvSpPr>
            <a:spLocks noGrp="1"/>
          </p:cNvSpPr>
          <p:nvPr>
            <p:ph type="title"/>
          </p:nvPr>
        </p:nvSpPr>
        <p:spPr>
          <a:xfrm>
            <a:off x="4267200" y="258763"/>
            <a:ext cx="2921000" cy="503237"/>
          </a:xfrm>
        </p:spPr>
        <p:txBody>
          <a:bodyPr vert="horz" wrap="square" lIns="91440" tIns="45720" rIns="91440" bIns="45720" anchor="ctr" anchorCtr="0"/>
          <a:p>
            <a:pPr eaLnBrk="1" hangingPunct="1"/>
            <a:r>
              <a:rPr lang="zh-CN" altLang="en-US" sz="2400" b="1" dirty="0">
                <a:latin typeface="幼圆" pitchFamily="49" charset="-122"/>
                <a:ea typeface="幼圆" pitchFamily="49" charset="-122"/>
              </a:rPr>
              <a:t>职  业  中  毒</a:t>
            </a:r>
            <a:endParaRPr lang="zh-TW" altLang="en-US" sz="2400" b="1" dirty="0">
              <a:latin typeface="幼圆" pitchFamily="49" charset="-122"/>
              <a:ea typeface="幼圆" pitchFamily="49" charset="-122"/>
            </a:endParaRPr>
          </a:p>
        </p:txBody>
      </p:sp>
      <p:sp>
        <p:nvSpPr>
          <p:cNvPr id="37893" name="Text Box 1027"/>
          <p:cNvSpPr txBox="1"/>
          <p:nvPr/>
        </p:nvSpPr>
        <p:spPr>
          <a:xfrm>
            <a:off x="539750" y="1052513"/>
            <a:ext cx="7696200" cy="519112"/>
          </a:xfrm>
          <a:prstGeom prst="rect">
            <a:avLst/>
          </a:prstGeom>
          <a:noFill/>
          <a:ln w="9525">
            <a:noFill/>
          </a:ln>
        </p:spPr>
        <p:txBody>
          <a:bodyPr>
            <a:spAutoFit/>
          </a:bodyPr>
          <a:p>
            <a:r>
              <a:rPr lang="zh-CN" altLang="en-US" sz="2800" dirty="0">
                <a:solidFill>
                  <a:srgbClr val="FF0000"/>
                </a:solidFill>
                <a:latin typeface="幼圆" pitchFamily="49" charset="-122"/>
              </a:rPr>
              <a:t>二</a:t>
            </a:r>
            <a:r>
              <a:rPr lang="en-US" altLang="zh-TW" sz="2800" dirty="0">
                <a:solidFill>
                  <a:srgbClr val="FF0000"/>
                </a:solidFill>
                <a:latin typeface="幼圆" pitchFamily="49" charset="-122"/>
              </a:rPr>
              <a:t>.</a:t>
            </a:r>
            <a:r>
              <a:rPr lang="zh-CN" altLang="en-US" sz="2800" dirty="0">
                <a:solidFill>
                  <a:srgbClr val="FF0000"/>
                </a:solidFill>
                <a:latin typeface="幼圆" pitchFamily="49" charset="-122"/>
              </a:rPr>
              <a:t>影响职业中毒</a:t>
            </a:r>
            <a:r>
              <a:rPr lang="zh-CN" altLang="zh-TW" sz="2800" dirty="0">
                <a:solidFill>
                  <a:srgbClr val="FF0000"/>
                </a:solidFill>
                <a:latin typeface="幼圆" pitchFamily="49" charset="-122"/>
              </a:rPr>
              <a:t>的</a:t>
            </a:r>
            <a:r>
              <a:rPr lang="zh-CN" altLang="en-US" sz="2800" dirty="0">
                <a:solidFill>
                  <a:srgbClr val="FF0000"/>
                </a:solidFill>
                <a:latin typeface="幼圆" pitchFamily="49" charset="-122"/>
              </a:rPr>
              <a:t>因素</a:t>
            </a:r>
            <a:r>
              <a:rPr lang="zh-CN" altLang="zh-TW" sz="2800" dirty="0">
                <a:solidFill>
                  <a:srgbClr val="FF0000"/>
                </a:solidFill>
                <a:latin typeface="幼圆" pitchFamily="49" charset="-122"/>
              </a:rPr>
              <a:t>：</a:t>
            </a:r>
            <a:endParaRPr lang="zh-CN" altLang="en-US" sz="2800" dirty="0">
              <a:solidFill>
                <a:srgbClr val="FF0000"/>
              </a:solidFill>
              <a:latin typeface="幼圆" pitchFamily="49" charset="-122"/>
            </a:endParaRPr>
          </a:p>
        </p:txBody>
      </p:sp>
      <p:sp>
        <p:nvSpPr>
          <p:cNvPr id="268292" name="Text Box 1028"/>
          <p:cNvSpPr txBox="1"/>
          <p:nvPr/>
        </p:nvSpPr>
        <p:spPr>
          <a:xfrm>
            <a:off x="609600" y="1614488"/>
            <a:ext cx="7497763" cy="396875"/>
          </a:xfrm>
          <a:prstGeom prst="rect">
            <a:avLst/>
          </a:prstGeom>
          <a:noFill/>
          <a:ln w="9525">
            <a:noFill/>
          </a:ln>
        </p:spPr>
        <p:txBody>
          <a:bodyPr wrap="none">
            <a:spAutoFit/>
          </a:bodyPr>
          <a:p>
            <a:pPr>
              <a:buClr>
                <a:srgbClr val="FF0000"/>
              </a:buClr>
              <a:buFont typeface="Wingdings" panose="05000000000000000000" pitchFamily="2" charset="2"/>
              <a:buChar char="Ø"/>
            </a:pPr>
            <a:r>
              <a:rPr lang="zh-CN" altLang="en-US" dirty="0">
                <a:latin typeface="Arial" panose="020B0604020202020204" pitchFamily="34" charset="0"/>
              </a:rPr>
              <a:t>毒物对人体产生毒害作用需要一定条件，并受各种因素的影响。</a:t>
            </a:r>
            <a:endParaRPr lang="zh-TW" altLang="en-US" dirty="0">
              <a:latin typeface="Arial" panose="020B0604020202020204" pitchFamily="34" charset="0"/>
            </a:endParaRPr>
          </a:p>
        </p:txBody>
      </p:sp>
      <p:sp>
        <p:nvSpPr>
          <p:cNvPr id="268294" name="Text Box 1030"/>
          <p:cNvSpPr txBox="1"/>
          <p:nvPr/>
        </p:nvSpPr>
        <p:spPr>
          <a:xfrm>
            <a:off x="685800" y="1981200"/>
            <a:ext cx="8153400" cy="4041775"/>
          </a:xfrm>
          <a:prstGeom prst="rect">
            <a:avLst/>
          </a:prstGeom>
          <a:noFill/>
          <a:ln w="9525">
            <a:noFill/>
          </a:ln>
        </p:spPr>
        <p:txBody>
          <a:bodyPr>
            <a:spAutoFit/>
          </a:bodyPr>
          <a:p>
            <a:pPr>
              <a:lnSpc>
                <a:spcPct val="180000"/>
              </a:lnSpc>
              <a:buClr>
                <a:srgbClr val="FF0000"/>
              </a:buClr>
              <a:buFont typeface="Wingdings" panose="05000000000000000000" pitchFamily="2" charset="2"/>
              <a:buChar char="1"/>
            </a:pPr>
            <a:r>
              <a:rPr lang="zh-CN" altLang="en-US" sz="1800" dirty="0">
                <a:solidFill>
                  <a:srgbClr val="000000"/>
                </a:solidFill>
                <a:latin typeface="幼圆" pitchFamily="49" charset="-122"/>
              </a:rPr>
              <a:t>毒物的毒性</a:t>
            </a:r>
            <a:r>
              <a:rPr lang="zh-CN" altLang="zh-TW" sz="1800" dirty="0">
                <a:solidFill>
                  <a:srgbClr val="000000"/>
                </a:solidFill>
                <a:latin typeface="幼圆" pitchFamily="49" charset="-122"/>
              </a:rPr>
              <a:t>：</a:t>
            </a:r>
            <a:r>
              <a:rPr lang="zh-CN" altLang="en-US" sz="1800" dirty="0">
                <a:solidFill>
                  <a:srgbClr val="000000"/>
                </a:solidFill>
                <a:latin typeface="幼圆" pitchFamily="49" charset="-122"/>
              </a:rPr>
              <a:t>毒物的毒性主要决定于它的化学结构。</a:t>
            </a:r>
            <a:r>
              <a:rPr lang="zh-CN" altLang="zh-TW" sz="1800" dirty="0">
                <a:solidFill>
                  <a:srgbClr val="000000"/>
                </a:solidFill>
                <a:latin typeface="幼圆" pitchFamily="49" charset="-122"/>
              </a:rPr>
              <a:t>一</a:t>
            </a:r>
            <a:r>
              <a:rPr lang="zh-CN" altLang="en-US" sz="1800" dirty="0">
                <a:solidFill>
                  <a:srgbClr val="000000"/>
                </a:solidFill>
                <a:latin typeface="幼圆" pitchFamily="49" charset="-122"/>
              </a:rPr>
              <a:t>般</a:t>
            </a:r>
            <a:r>
              <a:rPr lang="zh-TW" altLang="en-US" sz="1800" dirty="0">
                <a:solidFill>
                  <a:srgbClr val="000000"/>
                </a:solidFill>
                <a:latin typeface="幼圆" pitchFamily="49" charset="-122"/>
              </a:rPr>
              <a:t>分</a:t>
            </a:r>
            <a:r>
              <a:rPr lang="zh-CN" altLang="en-US" sz="1800" dirty="0">
                <a:solidFill>
                  <a:srgbClr val="000000"/>
                </a:solidFill>
                <a:latin typeface="幼圆" pitchFamily="49" charset="-122"/>
              </a:rPr>
              <a:t>为</a:t>
            </a:r>
            <a:r>
              <a:rPr lang="zh-TW" altLang="en-US" sz="1800" dirty="0">
                <a:solidFill>
                  <a:srgbClr val="000000"/>
                </a:solidFill>
                <a:latin typeface="幼圆" pitchFamily="49" charset="-122"/>
              </a:rPr>
              <a:t> </a:t>
            </a:r>
            <a:r>
              <a:rPr lang="zh-CN" altLang="en-US" sz="1800" dirty="0">
                <a:solidFill>
                  <a:srgbClr val="000000"/>
                </a:solidFill>
                <a:latin typeface="PMingLiU" panose="02020500000000000000" pitchFamily="18" charset="-120"/>
              </a:rPr>
              <a:t>“</a:t>
            </a:r>
            <a:r>
              <a:rPr lang="zh-CN" altLang="en-US" sz="1800" dirty="0">
                <a:solidFill>
                  <a:srgbClr val="000000"/>
                </a:solidFill>
                <a:latin typeface="幼圆" pitchFamily="49" charset="-122"/>
              </a:rPr>
              <a:t>剧毒</a:t>
            </a:r>
            <a:r>
              <a:rPr lang="zh-CN" altLang="en-US" sz="1800" dirty="0">
                <a:solidFill>
                  <a:srgbClr val="000000"/>
                </a:solidFill>
                <a:latin typeface="PMingLiU" panose="02020500000000000000" pitchFamily="18" charset="-120"/>
              </a:rPr>
              <a:t>”</a:t>
            </a:r>
            <a:r>
              <a:rPr lang="zh-CN" altLang="en-US" sz="1800" dirty="0">
                <a:solidFill>
                  <a:srgbClr val="000000"/>
                </a:solidFill>
                <a:latin typeface="幼圆" pitchFamily="49" charset="-122"/>
              </a:rPr>
              <a:t>物质；</a:t>
            </a:r>
            <a:r>
              <a:rPr lang="zh-CN" altLang="en-US" sz="1800" dirty="0">
                <a:solidFill>
                  <a:srgbClr val="000000"/>
                </a:solidFill>
                <a:latin typeface="PMingLiU" panose="02020500000000000000" pitchFamily="18" charset="-120"/>
              </a:rPr>
              <a:t>“</a:t>
            </a:r>
            <a:r>
              <a:rPr lang="zh-CN" altLang="en-US" sz="1800" dirty="0">
                <a:solidFill>
                  <a:srgbClr val="000000"/>
                </a:solidFill>
                <a:latin typeface="幼圆" pitchFamily="49" charset="-122"/>
              </a:rPr>
              <a:t>中等毒</a:t>
            </a:r>
            <a:r>
              <a:rPr lang="zh-CN" altLang="en-US" sz="1800" dirty="0">
                <a:solidFill>
                  <a:srgbClr val="000000"/>
                </a:solidFill>
                <a:latin typeface="PMingLiU" panose="02020500000000000000" pitchFamily="18" charset="-120"/>
              </a:rPr>
              <a:t>”</a:t>
            </a:r>
            <a:r>
              <a:rPr lang="zh-CN" altLang="en-US" sz="1800" dirty="0">
                <a:solidFill>
                  <a:srgbClr val="000000"/>
                </a:solidFill>
                <a:latin typeface="幼圆" pitchFamily="49" charset="-122"/>
              </a:rPr>
              <a:t>或</a:t>
            </a:r>
            <a:r>
              <a:rPr lang="zh-CN" altLang="en-US" sz="1800" dirty="0">
                <a:solidFill>
                  <a:srgbClr val="000000"/>
                </a:solidFill>
                <a:latin typeface="PMingLiU" panose="02020500000000000000" pitchFamily="18" charset="-120"/>
              </a:rPr>
              <a:t>“</a:t>
            </a:r>
            <a:r>
              <a:rPr lang="zh-CN" altLang="en-US" sz="1800" dirty="0">
                <a:solidFill>
                  <a:srgbClr val="000000"/>
                </a:solidFill>
                <a:latin typeface="幼圆" pitchFamily="49" charset="-122"/>
              </a:rPr>
              <a:t>低毒</a:t>
            </a:r>
            <a:r>
              <a:rPr lang="zh-CN" altLang="en-US" sz="1800" dirty="0">
                <a:solidFill>
                  <a:srgbClr val="000000"/>
                </a:solidFill>
                <a:latin typeface="PMingLiU" panose="02020500000000000000" pitchFamily="18" charset="-120"/>
              </a:rPr>
              <a:t>”</a:t>
            </a:r>
            <a:r>
              <a:rPr lang="zh-CN" altLang="en-US" sz="1800" dirty="0">
                <a:solidFill>
                  <a:srgbClr val="000000"/>
                </a:solidFill>
                <a:latin typeface="幼圆" pitchFamily="49" charset="-122"/>
              </a:rPr>
              <a:t>物质</a:t>
            </a:r>
            <a:r>
              <a:rPr lang="zh-CN" altLang="zh-TW" sz="1800" dirty="0">
                <a:solidFill>
                  <a:srgbClr val="000000"/>
                </a:solidFill>
                <a:latin typeface="幼圆" pitchFamily="49" charset="-122"/>
              </a:rPr>
              <a:t>。</a:t>
            </a:r>
            <a:r>
              <a:rPr lang="zh-CN" altLang="en-US" sz="1800" dirty="0">
                <a:solidFill>
                  <a:srgbClr val="000000"/>
                </a:solidFill>
                <a:latin typeface="幼圆" pitchFamily="49" charset="-122"/>
              </a:rPr>
              <a:t>在生产中</a:t>
            </a:r>
            <a:r>
              <a:rPr lang="zh-CN" altLang="zh-TW" sz="1800" dirty="0">
                <a:solidFill>
                  <a:srgbClr val="000000"/>
                </a:solidFill>
                <a:latin typeface="幼圆" pitchFamily="49" charset="-122"/>
              </a:rPr>
              <a:t>應</a:t>
            </a:r>
            <a:r>
              <a:rPr lang="zh-CN" altLang="en-US" sz="1800" dirty="0">
                <a:solidFill>
                  <a:srgbClr val="000000"/>
                </a:solidFill>
                <a:latin typeface="幼圆" pitchFamily="49" charset="-122"/>
              </a:rPr>
              <a:t>采用某些低毒物质代替毒性大的物质，</a:t>
            </a:r>
            <a:endParaRPr lang="zh-CN" altLang="zh-TW" sz="1800" dirty="0">
              <a:solidFill>
                <a:srgbClr val="000000"/>
              </a:solidFill>
              <a:latin typeface="幼圆" pitchFamily="49" charset="-122"/>
            </a:endParaRPr>
          </a:p>
          <a:p>
            <a:pPr>
              <a:lnSpc>
                <a:spcPct val="180000"/>
              </a:lnSpc>
              <a:buClr>
                <a:srgbClr val="FF0000"/>
              </a:buClr>
              <a:buFont typeface="Wingdings" panose="05000000000000000000" pitchFamily="2" charset="2"/>
              <a:buChar char="1"/>
            </a:pPr>
            <a:r>
              <a:rPr lang="zh-CN" altLang="en-US" sz="1800" dirty="0">
                <a:solidFill>
                  <a:srgbClr val="000000"/>
                </a:solidFill>
                <a:latin typeface="幼圆" pitchFamily="49" charset="-122"/>
              </a:rPr>
              <a:t>毒物进入人体的量</a:t>
            </a:r>
            <a:r>
              <a:rPr lang="zh-CN" altLang="zh-TW" sz="1800" dirty="0">
                <a:solidFill>
                  <a:srgbClr val="000000"/>
                </a:solidFill>
                <a:latin typeface="幼圆" pitchFamily="49" charset="-122"/>
              </a:rPr>
              <a:t>：</a:t>
            </a:r>
            <a:r>
              <a:rPr lang="zh-CN" altLang="en-US" sz="1800" dirty="0">
                <a:solidFill>
                  <a:srgbClr val="000000"/>
                </a:solidFill>
                <a:latin typeface="幼圆" pitchFamily="49" charset="-122"/>
              </a:rPr>
              <a:t>健康人体对毒物具有完善的防御能力，当少量毒物进入人体时，机体可动员神经质防御力量，发挥自身的解毒作用。当大量毒物侵入时，超过机体的解毒能力，就可对人体产生不良作用，以至引起中毒。</a:t>
            </a:r>
            <a:r>
              <a:rPr lang="zh-CN" altLang="en-US" sz="1800" dirty="0">
                <a:solidFill>
                  <a:srgbClr val="000000"/>
                </a:solidFill>
                <a:latin typeface="Arial" panose="020B0604020202020204" pitchFamily="34" charset="0"/>
              </a:rPr>
              <a:t> </a:t>
            </a:r>
            <a:endParaRPr lang="zh-CN" altLang="en-US" sz="1800" dirty="0">
              <a:solidFill>
                <a:srgbClr val="000000"/>
              </a:solidFill>
              <a:latin typeface="幼圆" pitchFamily="49" charset="-122"/>
            </a:endParaRPr>
          </a:p>
          <a:p>
            <a:pPr>
              <a:lnSpc>
                <a:spcPct val="180000"/>
              </a:lnSpc>
              <a:buClr>
                <a:srgbClr val="FF0000"/>
              </a:buClr>
              <a:buFont typeface="Wingdings" panose="05000000000000000000" pitchFamily="2" charset="2"/>
              <a:buChar char="1"/>
            </a:pPr>
            <a:r>
              <a:rPr lang="zh-CN" altLang="en-US" sz="1800" dirty="0">
                <a:solidFill>
                  <a:srgbClr val="000000"/>
                </a:solidFill>
                <a:latin typeface="幼圆" pitchFamily="49" charset="-122"/>
              </a:rPr>
              <a:t>人的精神状态与健康状况</a:t>
            </a:r>
            <a:r>
              <a:rPr lang="zh-CN" altLang="zh-TW" sz="1800" dirty="0">
                <a:solidFill>
                  <a:srgbClr val="000000"/>
                </a:solidFill>
                <a:latin typeface="幼圆" pitchFamily="49" charset="-122"/>
              </a:rPr>
              <a:t>：如</a:t>
            </a:r>
            <a:r>
              <a:rPr lang="zh-CN" altLang="en-US" sz="1800" dirty="0">
                <a:solidFill>
                  <a:srgbClr val="000000"/>
                </a:solidFill>
                <a:latin typeface="幼圆" pitchFamily="49" charset="-122"/>
              </a:rPr>
              <a:t>果健康状况不良</a:t>
            </a:r>
            <a:r>
              <a:rPr lang="en-US" altLang="zh-CN" sz="1800" dirty="0">
                <a:solidFill>
                  <a:srgbClr val="000000"/>
                </a:solidFill>
                <a:latin typeface="幼圆" pitchFamily="49" charset="-122"/>
              </a:rPr>
              <a:t>(</a:t>
            </a:r>
            <a:r>
              <a:rPr lang="zh-CN" altLang="en-US" sz="1800" dirty="0">
                <a:solidFill>
                  <a:srgbClr val="000000"/>
                </a:solidFill>
                <a:latin typeface="幼圆" pitchFamily="49" charset="-122"/>
              </a:rPr>
              <a:t>如明显的肝病会影响肝脏的解毒功能等</a:t>
            </a:r>
            <a:r>
              <a:rPr lang="en-US" altLang="zh-CN" sz="1800" dirty="0">
                <a:solidFill>
                  <a:srgbClr val="000000"/>
                </a:solidFill>
                <a:latin typeface="幼圆" pitchFamily="49" charset="-122"/>
              </a:rPr>
              <a:t>)</a:t>
            </a:r>
            <a:r>
              <a:rPr lang="zh-CN" altLang="en-US" sz="1800" dirty="0">
                <a:solidFill>
                  <a:srgbClr val="000000"/>
                </a:solidFill>
                <a:latin typeface="幼圆" pitchFamily="49" charset="-122"/>
              </a:rPr>
              <a:t>，则使毒物进入人体后可能引起的损害更为严重。</a:t>
            </a:r>
            <a:endParaRPr lang="zh-TW" altLang="en-US" sz="1800" dirty="0">
              <a:solidFill>
                <a:srgbClr val="000000"/>
              </a:solidFill>
              <a:latin typeface="幼圆" pitchFamily="49"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8292"/>
                                        </p:tgtEl>
                                        <p:attrNameLst>
                                          <p:attrName>style.visibility</p:attrName>
                                        </p:attrNameLst>
                                      </p:cBhvr>
                                      <p:to>
                                        <p:strVal val="visible"/>
                                      </p:to>
                                    </p:set>
                                    <p:anim calcmode="lin" valueType="num">
                                      <p:cBhvr additive="base">
                                        <p:cTn id="7" dur="500" fill="hold"/>
                                        <p:tgtEl>
                                          <p:spTgt spid="268292"/>
                                        </p:tgtEl>
                                        <p:attrNameLst>
                                          <p:attrName>ppt_x</p:attrName>
                                        </p:attrNameLst>
                                      </p:cBhvr>
                                      <p:tavLst>
                                        <p:tav tm="0">
                                          <p:val>
                                            <p:strVal val="1+#ppt_w/2"/>
                                          </p:val>
                                        </p:tav>
                                        <p:tav tm="100000">
                                          <p:val>
                                            <p:strVal val="#ppt_x"/>
                                          </p:val>
                                        </p:tav>
                                      </p:tavLst>
                                    </p:anim>
                                    <p:anim calcmode="lin" valueType="num">
                                      <p:cBhvr additive="base">
                                        <p:cTn id="8" dur="500" fill="hold"/>
                                        <p:tgtEl>
                                          <p:spTgt spid="2682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68294"/>
                                        </p:tgtEl>
                                        <p:attrNameLst>
                                          <p:attrName>style.visibility</p:attrName>
                                        </p:attrNameLst>
                                      </p:cBhvr>
                                      <p:to>
                                        <p:strVal val="visible"/>
                                      </p:to>
                                    </p:set>
                                    <p:anim calcmode="lin" valueType="num">
                                      <p:cBhvr>
                                        <p:cTn id="13" dur="500" fill="hold"/>
                                        <p:tgtEl>
                                          <p:spTgt spid="268294"/>
                                        </p:tgtEl>
                                        <p:attrNameLst>
                                          <p:attrName>ppt_w</p:attrName>
                                        </p:attrNameLst>
                                      </p:cBhvr>
                                      <p:tavLst>
                                        <p:tav tm="0">
                                          <p:val>
                                            <p:fltVal val="0.000000"/>
                                          </p:val>
                                        </p:tav>
                                        <p:tav tm="100000">
                                          <p:val>
                                            <p:strVal val="#ppt_w"/>
                                          </p:val>
                                        </p:tav>
                                      </p:tavLst>
                                    </p:anim>
                                    <p:anim calcmode="lin" valueType="num">
                                      <p:cBhvr>
                                        <p:cTn id="14" dur="500" fill="hold"/>
                                        <p:tgtEl>
                                          <p:spTgt spid="268294"/>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2" grpId="0"/>
      <p:bldP spid="26829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209931" name="Rectangle 11"/>
          <p:cNvSpPr>
            <a:spLocks noChangeArrowheads="1"/>
          </p:cNvSpPr>
          <p:nvPr/>
        </p:nvSpPr>
        <p:spPr bwMode="auto">
          <a:xfrm>
            <a:off x="2514600" y="152400"/>
            <a:ext cx="4038600" cy="609600"/>
          </a:xfrm>
          <a:prstGeom prst="rect">
            <a:avLst/>
          </a:prstGeom>
          <a:noFill/>
          <a:ln w="9525">
            <a:noFill/>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3200" b="1"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Black" panose="020B0A04020102020204" pitchFamily="34" charset="0"/>
              <a:ea typeface="幼圆" pitchFamily="49" charset="-122"/>
              <a:cs typeface="+mn-cs"/>
            </a:endParaRPr>
          </a:p>
        </p:txBody>
      </p:sp>
      <p:sp>
        <p:nvSpPr>
          <p:cNvPr id="38916" name="Rectangle 2"/>
          <p:cNvSpPr>
            <a:spLocks noGrp="1"/>
          </p:cNvSpPr>
          <p:nvPr>
            <p:ph type="title"/>
          </p:nvPr>
        </p:nvSpPr>
        <p:spPr>
          <a:xfrm>
            <a:off x="4114800" y="258763"/>
            <a:ext cx="3225800" cy="503237"/>
          </a:xfrm>
        </p:spPr>
        <p:txBody>
          <a:bodyPr vert="horz" wrap="square" lIns="91440" tIns="45720" rIns="91440" bIns="45720" anchor="ctr" anchorCtr="0"/>
          <a:p>
            <a:pPr eaLnBrk="1" hangingPunct="1"/>
            <a:r>
              <a:rPr lang="zh-CN" altLang="en-US" sz="2400" b="1" dirty="0">
                <a:latin typeface="幼圆" pitchFamily="49" charset="-122"/>
                <a:ea typeface="幼圆" pitchFamily="49" charset="-122"/>
              </a:rPr>
              <a:t>职  业  中  毒</a:t>
            </a:r>
            <a:endParaRPr lang="zh-TW" altLang="en-US" sz="2400" b="1" dirty="0">
              <a:latin typeface="幼圆" pitchFamily="49" charset="-122"/>
              <a:ea typeface="幼圆" pitchFamily="49" charset="-122"/>
            </a:endParaRPr>
          </a:p>
        </p:txBody>
      </p:sp>
      <p:sp>
        <p:nvSpPr>
          <p:cNvPr id="38917" name="Text Box 3"/>
          <p:cNvSpPr txBox="1"/>
          <p:nvPr/>
        </p:nvSpPr>
        <p:spPr>
          <a:xfrm>
            <a:off x="533400" y="1119188"/>
            <a:ext cx="3579813" cy="519112"/>
          </a:xfrm>
          <a:prstGeom prst="rect">
            <a:avLst/>
          </a:prstGeom>
          <a:noFill/>
          <a:ln w="9525">
            <a:noFill/>
          </a:ln>
        </p:spPr>
        <p:txBody>
          <a:bodyPr wrap="none">
            <a:spAutoFit/>
          </a:bodyPr>
          <a:p>
            <a:r>
              <a:rPr lang="zh-CN" altLang="zh-TW" sz="2800" dirty="0">
                <a:solidFill>
                  <a:srgbClr val="FF0000"/>
                </a:solidFill>
                <a:latin typeface="幼圆" pitchFamily="49" charset="-122"/>
              </a:rPr>
              <a:t>三</a:t>
            </a:r>
            <a:r>
              <a:rPr lang="en-US" altLang="zh-TW" sz="2800" dirty="0">
                <a:solidFill>
                  <a:srgbClr val="FF0000"/>
                </a:solidFill>
                <a:latin typeface="幼圆" pitchFamily="49" charset="-122"/>
              </a:rPr>
              <a:t>.  </a:t>
            </a:r>
            <a:r>
              <a:rPr lang="zh-CN" altLang="en-US" sz="2800" dirty="0">
                <a:solidFill>
                  <a:srgbClr val="FF0000"/>
                </a:solidFill>
                <a:latin typeface="幼圆" pitchFamily="49" charset="-122"/>
              </a:rPr>
              <a:t>职业中毒的表现</a:t>
            </a:r>
            <a:endParaRPr lang="zh-TW" altLang="en-US" sz="2800" dirty="0">
              <a:solidFill>
                <a:srgbClr val="FF0000"/>
              </a:solidFill>
              <a:latin typeface="幼圆" pitchFamily="49" charset="-122"/>
            </a:endParaRPr>
          </a:p>
        </p:txBody>
      </p:sp>
      <p:sp>
        <p:nvSpPr>
          <p:cNvPr id="267268" name="Text Box 4"/>
          <p:cNvSpPr txBox="1"/>
          <p:nvPr/>
        </p:nvSpPr>
        <p:spPr>
          <a:xfrm>
            <a:off x="685800" y="1676400"/>
            <a:ext cx="8077200" cy="4059238"/>
          </a:xfrm>
          <a:prstGeom prst="rect">
            <a:avLst/>
          </a:prstGeom>
          <a:noFill/>
          <a:ln w="9525">
            <a:noFill/>
          </a:ln>
        </p:spPr>
        <p:txBody>
          <a:bodyPr>
            <a:spAutoFit/>
          </a:bodyPr>
          <a:p>
            <a:pPr>
              <a:lnSpc>
                <a:spcPct val="130000"/>
              </a:lnSpc>
              <a:buClr>
                <a:srgbClr val="FF0000"/>
              </a:buClr>
              <a:buFont typeface="Wingdings" panose="05000000000000000000" pitchFamily="2" charset="2"/>
              <a:buChar char="1"/>
            </a:pPr>
            <a:r>
              <a:rPr lang="zh-CN" altLang="en-US" sz="2800" dirty="0">
                <a:latin typeface="幼圆" pitchFamily="49" charset="-122"/>
              </a:rPr>
              <a:t>神经系统</a:t>
            </a:r>
            <a:endParaRPr lang="zh-CN" altLang="en-US" sz="1000" dirty="0">
              <a:solidFill>
                <a:srgbClr val="A50021"/>
              </a:solidFill>
              <a:latin typeface="幼圆" pitchFamily="49" charset="-122"/>
            </a:endParaRPr>
          </a:p>
          <a:p>
            <a:pPr>
              <a:lnSpc>
                <a:spcPct val="160000"/>
              </a:lnSpc>
              <a:buClr>
                <a:srgbClr val="FF0000"/>
              </a:buClr>
              <a:buFont typeface="Wingdings" panose="05000000000000000000" pitchFamily="2" charset="2"/>
              <a:buChar char="Ø"/>
            </a:pPr>
            <a:r>
              <a:rPr lang="zh-CN" altLang="en-US" dirty="0">
                <a:latin typeface="幼圆" pitchFamily="49" charset="-122"/>
              </a:rPr>
              <a:t>神经衰弱症</a:t>
            </a:r>
            <a:r>
              <a:rPr lang="zh-CN" altLang="zh-TW" dirty="0">
                <a:latin typeface="幼圆" pitchFamily="49" charset="-122"/>
              </a:rPr>
              <a:t>：</a:t>
            </a:r>
            <a:r>
              <a:rPr lang="zh-CN" altLang="en-US" dirty="0">
                <a:latin typeface="幼圆" pitchFamily="49" charset="-122"/>
              </a:rPr>
              <a:t>主要表现为虚弱无力、记忆减退、注意力不易集中等。</a:t>
            </a:r>
            <a:endParaRPr lang="zh-CN" altLang="en-US" dirty="0">
              <a:latin typeface="幼圆" pitchFamily="49" charset="-122"/>
            </a:endParaRPr>
          </a:p>
          <a:p>
            <a:pPr>
              <a:lnSpc>
                <a:spcPct val="160000"/>
              </a:lnSpc>
              <a:buClr>
                <a:srgbClr val="FF0000"/>
              </a:buClr>
              <a:buFont typeface="Wingdings" panose="05000000000000000000" pitchFamily="2" charset="2"/>
              <a:buChar char="Ø"/>
            </a:pPr>
            <a:r>
              <a:rPr lang="zh-CN" altLang="en-US" dirty="0">
                <a:latin typeface="幼圆" pitchFamily="49" charset="-122"/>
              </a:rPr>
              <a:t>多发性神经炎</a:t>
            </a:r>
            <a:r>
              <a:rPr lang="zh-CN" altLang="zh-TW" dirty="0">
                <a:latin typeface="幼圆" pitchFamily="49" charset="-122"/>
              </a:rPr>
              <a:t>：</a:t>
            </a:r>
            <a:r>
              <a:rPr lang="zh-CN" altLang="en-US" dirty="0">
                <a:latin typeface="幼圆" pitchFamily="49" charset="-122"/>
              </a:rPr>
              <a:t>早期表现为感觉障碍</a:t>
            </a:r>
            <a:r>
              <a:rPr lang="en-US" altLang="zh-CN" dirty="0">
                <a:latin typeface="幼圆" pitchFamily="49" charset="-122"/>
              </a:rPr>
              <a:t>(</a:t>
            </a:r>
            <a:r>
              <a:rPr lang="zh-CN" altLang="en-US" dirty="0">
                <a:latin typeface="幼圆" pitchFamily="49" charset="-122"/>
              </a:rPr>
              <a:t>溶剂</a:t>
            </a:r>
            <a:r>
              <a:rPr lang="zh-CN" altLang="zh-TW" dirty="0">
                <a:latin typeface="幼圆" pitchFamily="49" charset="-122"/>
              </a:rPr>
              <a:t>、</a:t>
            </a:r>
            <a:r>
              <a:rPr lang="zh-CN" altLang="en-US" dirty="0">
                <a:latin typeface="幼圆" pitchFamily="49" charset="-122"/>
              </a:rPr>
              <a:t>铅中毒</a:t>
            </a:r>
            <a:r>
              <a:rPr lang="en-US" altLang="zh-CN" dirty="0">
                <a:latin typeface="幼圆" pitchFamily="49" charset="-122"/>
              </a:rPr>
              <a:t>)</a:t>
            </a:r>
            <a:r>
              <a:rPr lang="zh-CN" altLang="en-US" dirty="0">
                <a:latin typeface="幼圆" pitchFamily="49" charset="-122"/>
              </a:rPr>
              <a:t>。有些表现为运动神经障碍</a:t>
            </a:r>
            <a:r>
              <a:rPr lang="en-US" altLang="zh-CN" dirty="0">
                <a:latin typeface="幼圆" pitchFamily="49" charset="-122"/>
              </a:rPr>
              <a:t>(</a:t>
            </a:r>
            <a:r>
              <a:rPr lang="zh-CN" altLang="en-US" dirty="0">
                <a:latin typeface="幼圆" pitchFamily="49" charset="-122"/>
              </a:rPr>
              <a:t>铅中毒</a:t>
            </a:r>
            <a:r>
              <a:rPr lang="en-US" altLang="zh-CN" dirty="0">
                <a:latin typeface="幼圆" pitchFamily="49" charset="-122"/>
              </a:rPr>
              <a:t>)</a:t>
            </a:r>
            <a:r>
              <a:rPr lang="zh-CN" altLang="en-US" dirty="0">
                <a:latin typeface="幼圆" pitchFamily="49" charset="-122"/>
              </a:rPr>
              <a:t>。也有呈混合型的，表现为乏力、疼痛及感觉</a:t>
            </a:r>
            <a:r>
              <a:rPr lang="zh-CN" altLang="zh-TW" dirty="0">
                <a:latin typeface="幼圆" pitchFamily="49" charset="-122"/>
              </a:rPr>
              <a:t> </a:t>
            </a:r>
            <a:endParaRPr lang="zh-CN" altLang="en-US" dirty="0">
              <a:latin typeface="幼圆" pitchFamily="49" charset="-122"/>
            </a:endParaRPr>
          </a:p>
          <a:p>
            <a:pPr>
              <a:lnSpc>
                <a:spcPct val="160000"/>
              </a:lnSpc>
              <a:buClr>
                <a:srgbClr val="FF0000"/>
              </a:buClr>
              <a:buFont typeface="Wingdings" panose="05000000000000000000" pitchFamily="2" charset="2"/>
            </a:pPr>
            <a:r>
              <a:rPr lang="zh-CN" altLang="en-US" dirty="0">
                <a:latin typeface="幼圆" pitchFamily="49" charset="-122"/>
              </a:rPr>
              <a:t>异常</a:t>
            </a:r>
            <a:r>
              <a:rPr lang="en-US" altLang="zh-CN" dirty="0">
                <a:latin typeface="幼圆" pitchFamily="49" charset="-122"/>
              </a:rPr>
              <a:t>(</a:t>
            </a:r>
            <a:r>
              <a:rPr lang="zh-CN" altLang="en-US" dirty="0">
                <a:latin typeface="幼圆" pitchFamily="49" charset="-122"/>
              </a:rPr>
              <a:t>二氧化碳中毒</a:t>
            </a:r>
            <a:r>
              <a:rPr lang="en-US" altLang="zh-CN" dirty="0">
                <a:latin typeface="幼圆" pitchFamily="49" charset="-122"/>
              </a:rPr>
              <a:t>)</a:t>
            </a:r>
            <a:r>
              <a:rPr lang="zh-CN" altLang="en-US" dirty="0">
                <a:latin typeface="幼圆" pitchFamily="49" charset="-122"/>
              </a:rPr>
              <a:t>。</a:t>
            </a:r>
            <a:endParaRPr lang="zh-CN" altLang="en-US" dirty="0">
              <a:latin typeface="幼圆" pitchFamily="49" charset="-122"/>
            </a:endParaRPr>
          </a:p>
          <a:p>
            <a:pPr>
              <a:lnSpc>
                <a:spcPct val="160000"/>
              </a:lnSpc>
              <a:buClr>
                <a:srgbClr val="FF0000"/>
              </a:buClr>
              <a:buFont typeface="Wingdings" panose="05000000000000000000" pitchFamily="2" charset="2"/>
              <a:buChar char="Ø"/>
            </a:pPr>
            <a:r>
              <a:rPr lang="zh-CN" altLang="en-US" dirty="0">
                <a:latin typeface="幼圆" pitchFamily="49" charset="-122"/>
              </a:rPr>
              <a:t>中毒性脑病</a:t>
            </a:r>
            <a:r>
              <a:rPr lang="zh-CN" altLang="zh-TW" dirty="0">
                <a:latin typeface="幼圆" pitchFamily="49" charset="-122"/>
              </a:rPr>
              <a:t>：</a:t>
            </a:r>
            <a:r>
              <a:rPr lang="zh-CN" altLang="en-US" dirty="0">
                <a:latin typeface="幼圆" pitchFamily="49" charset="-122"/>
              </a:rPr>
              <a:t>严重急性中毒，可早期产生脑水肿</a:t>
            </a:r>
            <a:r>
              <a:rPr lang="en-US" altLang="zh-CN" dirty="0">
                <a:latin typeface="幼圆" pitchFamily="49" charset="-122"/>
              </a:rPr>
              <a:t>(</a:t>
            </a:r>
            <a:r>
              <a:rPr lang="zh-CN" altLang="en-US" dirty="0">
                <a:latin typeface="幼圆" pitchFamily="49" charset="-122"/>
              </a:rPr>
              <a:t>有机锡等中毒</a:t>
            </a:r>
            <a:r>
              <a:rPr lang="en-US" altLang="zh-CN" dirty="0">
                <a:latin typeface="幼圆" pitchFamily="49" charset="-122"/>
              </a:rPr>
              <a:t>)</a:t>
            </a:r>
            <a:r>
              <a:rPr lang="zh-CN" altLang="en-US" dirty="0">
                <a:latin typeface="幼圆" pitchFamily="49" charset="-122"/>
              </a:rPr>
              <a:t>，出现颅内压增高症状，如剧烈头痛、恶心、呕吐、出汗、缓脉以至抽筋、昏迷等。</a:t>
            </a:r>
            <a:endParaRPr lang="zh-TW" altLang="en-US" dirty="0">
              <a:latin typeface="幼圆" pitchFamily="49"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7268">
                                            <p:txEl>
                                              <p:charRg st="0" end="5"/>
                                            </p:txEl>
                                          </p:spTgt>
                                        </p:tgtEl>
                                        <p:attrNameLst>
                                          <p:attrName>style.visibility</p:attrName>
                                        </p:attrNameLst>
                                      </p:cBhvr>
                                      <p:to>
                                        <p:strVal val="visible"/>
                                      </p:to>
                                    </p:set>
                                    <p:anim calcmode="lin" valueType="num">
                                      <p:cBhvr additive="base">
                                        <p:cTn id="7" dur="500" fill="hold"/>
                                        <p:tgtEl>
                                          <p:spTgt spid="267268">
                                            <p:txEl>
                                              <p:charRg st="0" end="5"/>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7268">
                                            <p:txEl>
                                              <p:charRg st="0"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7268">
                                            <p:txEl>
                                              <p:charRg st="5" end="36"/>
                                            </p:txEl>
                                          </p:spTgt>
                                        </p:tgtEl>
                                        <p:attrNameLst>
                                          <p:attrName>style.visibility</p:attrName>
                                        </p:attrNameLst>
                                      </p:cBhvr>
                                      <p:to>
                                        <p:strVal val="visible"/>
                                      </p:to>
                                    </p:set>
                                    <p:anim calcmode="lin" valueType="num">
                                      <p:cBhvr additive="base">
                                        <p:cTn id="13" dur="500" fill="hold"/>
                                        <p:tgtEl>
                                          <p:spTgt spid="267268">
                                            <p:txEl>
                                              <p:charRg st="5" end="36"/>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67268">
                                            <p:txEl>
                                              <p:charRg st="5" end="3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7268">
                                            <p:txEl>
                                              <p:charRg st="36" end="99"/>
                                            </p:txEl>
                                          </p:spTgt>
                                        </p:tgtEl>
                                        <p:attrNameLst>
                                          <p:attrName>style.visibility</p:attrName>
                                        </p:attrNameLst>
                                      </p:cBhvr>
                                      <p:to>
                                        <p:strVal val="visible"/>
                                      </p:to>
                                    </p:set>
                                    <p:anim calcmode="lin" valueType="num">
                                      <p:cBhvr additive="base">
                                        <p:cTn id="19" dur="500" fill="hold"/>
                                        <p:tgtEl>
                                          <p:spTgt spid="267268">
                                            <p:txEl>
                                              <p:charRg st="36" end="99"/>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67268">
                                            <p:txEl>
                                              <p:charRg st="36" end="9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67268">
                                            <p:txEl>
                                              <p:charRg st="99" end="111"/>
                                            </p:txEl>
                                          </p:spTgt>
                                        </p:tgtEl>
                                        <p:attrNameLst>
                                          <p:attrName>style.visibility</p:attrName>
                                        </p:attrNameLst>
                                      </p:cBhvr>
                                      <p:to>
                                        <p:strVal val="visible"/>
                                      </p:to>
                                    </p:set>
                                    <p:anim calcmode="lin" valueType="num">
                                      <p:cBhvr additive="base">
                                        <p:cTn id="25" dur="500" fill="hold"/>
                                        <p:tgtEl>
                                          <p:spTgt spid="267268">
                                            <p:txEl>
                                              <p:charRg st="99" end="11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67268">
                                            <p:txEl>
                                              <p:charRg st="99" end="1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rbrak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67268">
                                            <p:txEl>
                                              <p:charRg st="111" end="178"/>
                                            </p:txEl>
                                          </p:spTgt>
                                        </p:tgtEl>
                                        <p:attrNameLst>
                                          <p:attrName>style.visibility</p:attrName>
                                        </p:attrNameLst>
                                      </p:cBhvr>
                                      <p:to>
                                        <p:strVal val="visible"/>
                                      </p:to>
                                    </p:set>
                                    <p:anim calcmode="lin" valueType="num">
                                      <p:cBhvr additive="base">
                                        <p:cTn id="31" dur="500" fill="hold"/>
                                        <p:tgtEl>
                                          <p:spTgt spid="267268">
                                            <p:txEl>
                                              <p:charRg st="111" end="17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7268">
                                            <p:txEl>
                                              <p:charRg st="111" end="17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8"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243716" name="Rectangle 4"/>
          <p:cNvSpPr>
            <a:spLocks noChangeArrowheads="1"/>
          </p:cNvSpPr>
          <p:nvPr/>
        </p:nvSpPr>
        <p:spPr bwMode="auto">
          <a:xfrm>
            <a:off x="2514600" y="152400"/>
            <a:ext cx="4038600" cy="609600"/>
          </a:xfrm>
          <a:prstGeom prst="rect">
            <a:avLst/>
          </a:prstGeom>
          <a:noFill/>
          <a:ln w="9525">
            <a:noFill/>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
                <a:srgbClr val="FF0000"/>
              </a:buClr>
              <a:buSzTx/>
              <a:buFont typeface="Wingdings" panose="05000000000000000000" pitchFamily="2" charset="2"/>
              <a:buNone/>
              <a:defRPr/>
            </a:pPr>
            <a:endParaRPr kumimoji="1" lang="zh-CN" altLang="zh-CN" sz="3200" b="1"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Black" panose="020B0A04020102020204" pitchFamily="34" charset="0"/>
              <a:ea typeface="幼圆" pitchFamily="49" charset="-122"/>
              <a:cs typeface="+mn-cs"/>
            </a:endParaRPr>
          </a:p>
        </p:txBody>
      </p:sp>
      <p:sp>
        <p:nvSpPr>
          <p:cNvPr id="243717" name="Rectangle 5"/>
          <p:cNvSpPr>
            <a:spLocks noChangeArrowheads="1"/>
          </p:cNvSpPr>
          <p:nvPr/>
        </p:nvSpPr>
        <p:spPr bwMode="auto">
          <a:xfrm>
            <a:off x="609600" y="1524000"/>
            <a:ext cx="8001000" cy="608013"/>
          </a:xfrm>
          <a:prstGeom prst="rect">
            <a:avLst/>
          </a:prstGeom>
          <a:noFill/>
          <a:ln w="9525">
            <a:noFill/>
            <a:miter lim="800000"/>
          </a:ln>
          <a:effectLst/>
        </p:spPr>
        <p:txBody>
          <a:bodyPr>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1" lang="en-US" altLang="zh-CN" sz="26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幼圆" pitchFamily="49" charset="-122"/>
                <a:ea typeface="幼圆" pitchFamily="49" charset="-122"/>
                <a:cs typeface="+mn-cs"/>
              </a:rPr>
              <a:t>                                           </a:t>
            </a:r>
            <a:endParaRPr kumimoji="1" lang="en-US" altLang="zh-CN" sz="26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幼圆" pitchFamily="49" charset="-122"/>
              <a:ea typeface="幼圆" pitchFamily="49" charset="-122"/>
              <a:cs typeface="+mn-cs"/>
            </a:endParaRPr>
          </a:p>
        </p:txBody>
      </p:sp>
      <p:sp>
        <p:nvSpPr>
          <p:cNvPr id="39941" name="Rectangle 1026"/>
          <p:cNvSpPr>
            <a:spLocks noGrp="1"/>
          </p:cNvSpPr>
          <p:nvPr>
            <p:ph type="title"/>
          </p:nvPr>
        </p:nvSpPr>
        <p:spPr>
          <a:xfrm>
            <a:off x="4114800" y="304800"/>
            <a:ext cx="3255963" cy="427038"/>
          </a:xfrm>
        </p:spPr>
        <p:txBody>
          <a:bodyPr vert="horz" wrap="square" lIns="91440" tIns="45720" rIns="91440" bIns="45720" anchor="ctr" anchorCtr="0"/>
          <a:p>
            <a:pPr eaLnBrk="1" hangingPunct="1"/>
            <a:r>
              <a:rPr lang="zh-CN" altLang="en-US" sz="2400" b="1" dirty="0">
                <a:latin typeface="幼圆" pitchFamily="49" charset="-122"/>
                <a:ea typeface="幼圆" pitchFamily="49" charset="-122"/>
              </a:rPr>
              <a:t>职  业  中  毒</a:t>
            </a:r>
            <a:endParaRPr lang="zh-TW" altLang="en-US" sz="2400" b="1" dirty="0">
              <a:latin typeface="幼圆" pitchFamily="49" charset="-122"/>
              <a:ea typeface="幼圆" pitchFamily="49" charset="-122"/>
            </a:endParaRPr>
          </a:p>
        </p:txBody>
      </p:sp>
      <p:sp>
        <p:nvSpPr>
          <p:cNvPr id="266243" name="Text Box 1027"/>
          <p:cNvSpPr txBox="1"/>
          <p:nvPr/>
        </p:nvSpPr>
        <p:spPr>
          <a:xfrm>
            <a:off x="685800" y="977900"/>
            <a:ext cx="7772400" cy="5041900"/>
          </a:xfrm>
          <a:prstGeom prst="rect">
            <a:avLst/>
          </a:prstGeom>
          <a:noFill/>
          <a:ln w="9525">
            <a:noFill/>
          </a:ln>
        </p:spPr>
        <p:txBody>
          <a:bodyPr>
            <a:spAutoFit/>
          </a:bodyPr>
          <a:p>
            <a:pPr>
              <a:lnSpc>
                <a:spcPct val="130000"/>
              </a:lnSpc>
              <a:buClr>
                <a:srgbClr val="FF0000"/>
              </a:buClr>
              <a:buFont typeface="Wingdings" panose="05000000000000000000" pitchFamily="2" charset="2"/>
              <a:buChar char="1"/>
            </a:pPr>
            <a:r>
              <a:rPr lang="zh-CN" altLang="en-US" sz="2800" dirty="0">
                <a:latin typeface="幼圆" pitchFamily="49" charset="-122"/>
              </a:rPr>
              <a:t>血液系统</a:t>
            </a:r>
            <a:endParaRPr lang="zh-CN" altLang="en-US" sz="900" dirty="0">
              <a:solidFill>
                <a:srgbClr val="A50021"/>
              </a:solidFill>
              <a:latin typeface="幼圆" pitchFamily="49" charset="-122"/>
            </a:endParaRPr>
          </a:p>
          <a:p>
            <a:pPr>
              <a:lnSpc>
                <a:spcPct val="180000"/>
              </a:lnSpc>
              <a:buClr>
                <a:srgbClr val="FF0000"/>
              </a:buClr>
              <a:buFont typeface="Wingdings" panose="05000000000000000000" pitchFamily="2" charset="2"/>
              <a:buChar char="Ø"/>
            </a:pPr>
            <a:r>
              <a:rPr lang="zh-CN" altLang="en-US" dirty="0">
                <a:latin typeface="幼圆" pitchFamily="49" charset="-122"/>
              </a:rPr>
              <a:t>血细胞减少症</a:t>
            </a:r>
            <a:r>
              <a:rPr lang="zh-CN" altLang="zh-TW" dirty="0">
                <a:latin typeface="幼圆" pitchFamily="49" charset="-122"/>
              </a:rPr>
              <a:t>：</a:t>
            </a:r>
            <a:r>
              <a:rPr lang="zh-CN" altLang="en-US" dirty="0">
                <a:latin typeface="幼圆" pitchFamily="49" charset="-122"/>
              </a:rPr>
              <a:t>以苯、及放射性物质为主。早期或轻度引起白细胞或血小板减少，如不及时采取防治措施，少数病例可继续发展，导致全血细胞减少。</a:t>
            </a:r>
            <a:endParaRPr lang="zh-CN" altLang="en-US" dirty="0">
              <a:latin typeface="幼圆" pitchFamily="49" charset="-122"/>
            </a:endParaRPr>
          </a:p>
          <a:p>
            <a:pPr>
              <a:lnSpc>
                <a:spcPct val="180000"/>
              </a:lnSpc>
              <a:buClr>
                <a:srgbClr val="FF0000"/>
              </a:buClr>
              <a:buFont typeface="Wingdings" panose="05000000000000000000" pitchFamily="2" charset="2"/>
              <a:buChar char="Ø"/>
            </a:pPr>
            <a:r>
              <a:rPr lang="zh-CN" altLang="en-US" dirty="0">
                <a:latin typeface="幼圆" pitchFamily="49" charset="-122"/>
              </a:rPr>
              <a:t>血红蛋白变性</a:t>
            </a:r>
            <a:r>
              <a:rPr lang="zh-CN" altLang="zh-TW" dirty="0">
                <a:latin typeface="幼圆" pitchFamily="49" charset="-122"/>
              </a:rPr>
              <a:t>：</a:t>
            </a:r>
            <a:r>
              <a:rPr lang="zh-CN" altLang="en-US" dirty="0">
                <a:latin typeface="幼圆" pitchFamily="49" charset="-122"/>
              </a:rPr>
              <a:t>毒物引起的血红蛋白变性中，以高铁血红蛋白血症最为多见。由于高铁血红蛋白无带氧功能，使病人出现皮肤和粘膜青紫及明显的缺氧症状。如硝基及氨基苯中毒。</a:t>
            </a:r>
            <a:endParaRPr lang="zh-CN" altLang="en-US" dirty="0">
              <a:latin typeface="幼圆" pitchFamily="49" charset="-122"/>
            </a:endParaRPr>
          </a:p>
          <a:p>
            <a:pPr>
              <a:lnSpc>
                <a:spcPct val="180000"/>
              </a:lnSpc>
              <a:buClr>
                <a:srgbClr val="FF0000"/>
              </a:buClr>
              <a:buFont typeface="Wingdings" panose="05000000000000000000" pitchFamily="2" charset="2"/>
              <a:buChar char="Ø"/>
            </a:pPr>
            <a:r>
              <a:rPr lang="zh-CN" altLang="en-US" dirty="0">
                <a:latin typeface="幼圆" pitchFamily="49" charset="-122"/>
              </a:rPr>
              <a:t>溶</a:t>
            </a:r>
            <a:r>
              <a:rPr lang="zh-CN" altLang="zh-TW" dirty="0">
                <a:latin typeface="幼圆" pitchFamily="49" charset="-122"/>
              </a:rPr>
              <a:t> </a:t>
            </a:r>
            <a:r>
              <a:rPr lang="zh-CN" altLang="en-US" dirty="0">
                <a:latin typeface="幼圆" pitchFamily="49" charset="-122"/>
              </a:rPr>
              <a:t>血</a:t>
            </a:r>
            <a:r>
              <a:rPr lang="zh-CN" altLang="zh-TW" dirty="0">
                <a:latin typeface="幼圆" pitchFamily="49" charset="-122"/>
              </a:rPr>
              <a:t> </a:t>
            </a:r>
            <a:r>
              <a:rPr lang="zh-CN" altLang="en-US" dirty="0">
                <a:latin typeface="幼圆" pitchFamily="49" charset="-122"/>
              </a:rPr>
              <a:t>性</a:t>
            </a:r>
            <a:r>
              <a:rPr lang="zh-CN" altLang="zh-TW" dirty="0">
                <a:latin typeface="幼圆" pitchFamily="49" charset="-122"/>
              </a:rPr>
              <a:t> </a:t>
            </a:r>
            <a:r>
              <a:rPr lang="zh-CN" altLang="en-US" dirty="0">
                <a:latin typeface="幼圆" pitchFamily="49" charset="-122"/>
              </a:rPr>
              <a:t>贫血</a:t>
            </a:r>
            <a:r>
              <a:rPr lang="zh-CN" altLang="zh-TW" dirty="0">
                <a:latin typeface="幼圆" pitchFamily="49" charset="-122"/>
              </a:rPr>
              <a:t>：</a:t>
            </a:r>
            <a:r>
              <a:rPr lang="zh-CN" altLang="en-US" dirty="0">
                <a:latin typeface="幼圆" pitchFamily="49" charset="-122"/>
              </a:rPr>
              <a:t>血红蛋白变性可使红细胞易于破碎而产生溶血性贫血。如</a:t>
            </a:r>
            <a:r>
              <a:rPr lang="zh-CN" altLang="zh-TW" dirty="0">
                <a:latin typeface="幼圆" pitchFamily="49" charset="-122"/>
              </a:rPr>
              <a:t> </a:t>
            </a:r>
            <a:r>
              <a:rPr lang="zh-CN" altLang="en-US" dirty="0">
                <a:latin typeface="幼圆" pitchFamily="49" charset="-122"/>
              </a:rPr>
              <a:t>砷化氢</a:t>
            </a:r>
            <a:r>
              <a:rPr lang="zh-CN" altLang="zh-TW" dirty="0">
                <a:latin typeface="幼圆" pitchFamily="49" charset="-122"/>
              </a:rPr>
              <a:t>的</a:t>
            </a:r>
            <a:r>
              <a:rPr lang="zh-CN" altLang="en-US" dirty="0">
                <a:latin typeface="幼圆" pitchFamily="49" charset="-122"/>
              </a:rPr>
              <a:t>急性中毒</a:t>
            </a:r>
            <a:r>
              <a:rPr lang="zh-CN" altLang="zh-TW" dirty="0">
                <a:latin typeface="幼圆" pitchFamily="49" charset="-122"/>
              </a:rPr>
              <a:t>。</a:t>
            </a:r>
            <a:endParaRPr lang="zh-TW" altLang="en-US" dirty="0">
              <a:latin typeface="幼圆" pitchFamily="49"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3717"/>
                                        </p:tgtEl>
                                        <p:attrNameLst>
                                          <p:attrName>style.visibility</p:attrName>
                                        </p:attrNameLst>
                                      </p:cBhvr>
                                      <p:to>
                                        <p:strVal val="visible"/>
                                      </p:to>
                                    </p:set>
                                    <p:animEffect transition="in" filter="blinds(horizontal)">
                                      <p:cBhvr>
                                        <p:cTn id="7" dur="500"/>
                                        <p:tgtEl>
                                          <p:spTgt spid="24371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66243">
                                            <p:txEl>
                                              <p:charRg st="0" end="5"/>
                                            </p:txEl>
                                          </p:spTgt>
                                        </p:tgtEl>
                                        <p:attrNameLst>
                                          <p:attrName>style.visibility</p:attrName>
                                        </p:attrNameLst>
                                      </p:cBhvr>
                                      <p:to>
                                        <p:strVal val="visible"/>
                                      </p:to>
                                    </p:set>
                                    <p:anim calcmode="lin" valueType="num">
                                      <p:cBhvr>
                                        <p:cTn id="12" dur="1000" fill="hold"/>
                                        <p:tgtEl>
                                          <p:spTgt spid="266243">
                                            <p:txEl>
                                              <p:charRg st="0" end="5"/>
                                            </p:txEl>
                                          </p:spTgt>
                                        </p:tgtEl>
                                        <p:attrNameLst>
                                          <p:attrName>ppt_w</p:attrName>
                                        </p:attrNameLst>
                                      </p:cBhvr>
                                      <p:tavLst>
                                        <p:tav tm="0">
                                          <p:val>
                                            <p:fltVal val="0.000000"/>
                                          </p:val>
                                        </p:tav>
                                        <p:tav tm="100000">
                                          <p:val>
                                            <p:strVal val="#ppt_w"/>
                                          </p:val>
                                        </p:tav>
                                      </p:tavLst>
                                    </p:anim>
                                    <p:anim calcmode="lin" valueType="num">
                                      <p:cBhvr>
                                        <p:cTn id="13" dur="1000" fill="hold"/>
                                        <p:tgtEl>
                                          <p:spTgt spid="266243">
                                            <p:txEl>
                                              <p:charRg st="0" end="5"/>
                                            </p:txEl>
                                          </p:spTgt>
                                        </p:tgtEl>
                                        <p:attrNameLst>
                                          <p:attrName>ppt_h</p:attrName>
                                        </p:attrNameLst>
                                      </p:cBhvr>
                                      <p:tavLst>
                                        <p:tav tm="0">
                                          <p:val>
                                            <p:fltVal val="0.000000"/>
                                          </p:val>
                                        </p:tav>
                                        <p:tav tm="100000">
                                          <p:val>
                                            <p:strVal val="#ppt_h"/>
                                          </p:val>
                                        </p:tav>
                                      </p:tavLst>
                                    </p:anim>
                                    <p:anim calcmode="lin" valueType="num">
                                      <p:cBhvr>
                                        <p:cTn id="14" dur="1000" fill="hold"/>
                                        <p:tgtEl>
                                          <p:spTgt spid="266243">
                                            <p:txEl>
                                              <p:charRg st="0" end="5"/>
                                            </p:txEl>
                                          </p:spTgt>
                                        </p:tgtEl>
                                        <p:attrNameLst>
                                          <p:attrName>ppt_x</p:attrName>
                                        </p:attrNameLst>
                                      </p:cBhvr>
                                      <p:tavLst>
                                        <p:tav tm="0" fmla="#ppt_x+(cos(-2*pi*(1-$))*-#ppt_x-sin(-2*pi*(1-$))*(1-#ppt_y))*(1-$)">
                                          <p:val>
                                            <p:fltVal val="0.000000"/>
                                          </p:val>
                                        </p:tav>
                                        <p:tav tm="100000">
                                          <p:val>
                                            <p:fltVal val="1.000000"/>
                                          </p:val>
                                        </p:tav>
                                      </p:tavLst>
                                    </p:anim>
                                    <p:anim calcmode="lin" valueType="num">
                                      <p:cBhvr>
                                        <p:cTn id="15" dur="1000" fill="hold"/>
                                        <p:tgtEl>
                                          <p:spTgt spid="266243">
                                            <p:txEl>
                                              <p:charRg st="0" end="5"/>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266243">
                                            <p:txEl>
                                              <p:charRg st="5" end="72"/>
                                            </p:txEl>
                                          </p:spTgt>
                                        </p:tgtEl>
                                        <p:attrNameLst>
                                          <p:attrName>style.visibility</p:attrName>
                                        </p:attrNameLst>
                                      </p:cBhvr>
                                      <p:to>
                                        <p:strVal val="visible"/>
                                      </p:to>
                                    </p:set>
                                    <p:anim calcmode="lin" valueType="num">
                                      <p:cBhvr>
                                        <p:cTn id="20" dur="1000" fill="hold"/>
                                        <p:tgtEl>
                                          <p:spTgt spid="266243">
                                            <p:txEl>
                                              <p:charRg st="5" end="72"/>
                                            </p:txEl>
                                          </p:spTgt>
                                        </p:tgtEl>
                                        <p:attrNameLst>
                                          <p:attrName>ppt_w</p:attrName>
                                        </p:attrNameLst>
                                      </p:cBhvr>
                                      <p:tavLst>
                                        <p:tav tm="0">
                                          <p:val>
                                            <p:fltVal val="0.000000"/>
                                          </p:val>
                                        </p:tav>
                                        <p:tav tm="100000">
                                          <p:val>
                                            <p:strVal val="#ppt_w"/>
                                          </p:val>
                                        </p:tav>
                                      </p:tavLst>
                                    </p:anim>
                                    <p:anim calcmode="lin" valueType="num">
                                      <p:cBhvr>
                                        <p:cTn id="21" dur="1000" fill="hold"/>
                                        <p:tgtEl>
                                          <p:spTgt spid="266243">
                                            <p:txEl>
                                              <p:charRg st="5" end="72"/>
                                            </p:txEl>
                                          </p:spTgt>
                                        </p:tgtEl>
                                        <p:attrNameLst>
                                          <p:attrName>ppt_h</p:attrName>
                                        </p:attrNameLst>
                                      </p:cBhvr>
                                      <p:tavLst>
                                        <p:tav tm="0">
                                          <p:val>
                                            <p:fltVal val="0.000000"/>
                                          </p:val>
                                        </p:tav>
                                        <p:tav tm="100000">
                                          <p:val>
                                            <p:strVal val="#ppt_h"/>
                                          </p:val>
                                        </p:tav>
                                      </p:tavLst>
                                    </p:anim>
                                    <p:anim calcmode="lin" valueType="num">
                                      <p:cBhvr>
                                        <p:cTn id="22" dur="1000" fill="hold"/>
                                        <p:tgtEl>
                                          <p:spTgt spid="266243">
                                            <p:txEl>
                                              <p:charRg st="5" end="72"/>
                                            </p:txEl>
                                          </p:spTgt>
                                        </p:tgtEl>
                                        <p:attrNameLst>
                                          <p:attrName>ppt_x</p:attrName>
                                        </p:attrNameLst>
                                      </p:cBhvr>
                                      <p:tavLst>
                                        <p:tav tm="0" fmla="#ppt_x+(cos(-2*pi*(1-$))*-#ppt_x-sin(-2*pi*(1-$))*(1-#ppt_y))*(1-$)">
                                          <p:val>
                                            <p:fltVal val="0.000000"/>
                                          </p:val>
                                        </p:tav>
                                        <p:tav tm="100000">
                                          <p:val>
                                            <p:fltVal val="1.000000"/>
                                          </p:val>
                                        </p:tav>
                                      </p:tavLst>
                                    </p:anim>
                                    <p:anim calcmode="lin" valueType="num">
                                      <p:cBhvr>
                                        <p:cTn id="23" dur="1000" fill="hold"/>
                                        <p:tgtEl>
                                          <p:spTgt spid="266243">
                                            <p:txEl>
                                              <p:charRg st="5" end="72"/>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266243">
                                            <p:txEl>
                                              <p:charRg st="72" end="152"/>
                                            </p:txEl>
                                          </p:spTgt>
                                        </p:tgtEl>
                                        <p:attrNameLst>
                                          <p:attrName>style.visibility</p:attrName>
                                        </p:attrNameLst>
                                      </p:cBhvr>
                                      <p:to>
                                        <p:strVal val="visible"/>
                                      </p:to>
                                    </p:set>
                                    <p:anim calcmode="lin" valueType="num">
                                      <p:cBhvr>
                                        <p:cTn id="28" dur="1000" fill="hold"/>
                                        <p:tgtEl>
                                          <p:spTgt spid="266243">
                                            <p:txEl>
                                              <p:charRg st="72" end="152"/>
                                            </p:txEl>
                                          </p:spTgt>
                                        </p:tgtEl>
                                        <p:attrNameLst>
                                          <p:attrName>ppt_w</p:attrName>
                                        </p:attrNameLst>
                                      </p:cBhvr>
                                      <p:tavLst>
                                        <p:tav tm="0">
                                          <p:val>
                                            <p:fltVal val="0.000000"/>
                                          </p:val>
                                        </p:tav>
                                        <p:tav tm="100000">
                                          <p:val>
                                            <p:strVal val="#ppt_w"/>
                                          </p:val>
                                        </p:tav>
                                      </p:tavLst>
                                    </p:anim>
                                    <p:anim calcmode="lin" valueType="num">
                                      <p:cBhvr>
                                        <p:cTn id="29" dur="1000" fill="hold"/>
                                        <p:tgtEl>
                                          <p:spTgt spid="266243">
                                            <p:txEl>
                                              <p:charRg st="72" end="152"/>
                                            </p:txEl>
                                          </p:spTgt>
                                        </p:tgtEl>
                                        <p:attrNameLst>
                                          <p:attrName>ppt_h</p:attrName>
                                        </p:attrNameLst>
                                      </p:cBhvr>
                                      <p:tavLst>
                                        <p:tav tm="0">
                                          <p:val>
                                            <p:fltVal val="0.000000"/>
                                          </p:val>
                                        </p:tav>
                                        <p:tav tm="100000">
                                          <p:val>
                                            <p:strVal val="#ppt_h"/>
                                          </p:val>
                                        </p:tav>
                                      </p:tavLst>
                                    </p:anim>
                                    <p:anim calcmode="lin" valueType="num">
                                      <p:cBhvr>
                                        <p:cTn id="30" dur="1000" fill="hold"/>
                                        <p:tgtEl>
                                          <p:spTgt spid="266243">
                                            <p:txEl>
                                              <p:charRg st="72" end="152"/>
                                            </p:txEl>
                                          </p:spTgt>
                                        </p:tgtEl>
                                        <p:attrNameLst>
                                          <p:attrName>ppt_x</p:attrName>
                                        </p:attrNameLst>
                                      </p:cBhvr>
                                      <p:tavLst>
                                        <p:tav tm="0" fmla="#ppt_x+(cos(-2*pi*(1-$))*-#ppt_x-sin(-2*pi*(1-$))*(1-#ppt_y))*(1-$)">
                                          <p:val>
                                            <p:fltVal val="0.000000"/>
                                          </p:val>
                                        </p:tav>
                                        <p:tav tm="100000">
                                          <p:val>
                                            <p:fltVal val="1.000000"/>
                                          </p:val>
                                        </p:tav>
                                      </p:tavLst>
                                    </p:anim>
                                    <p:anim calcmode="lin" valueType="num">
                                      <p:cBhvr>
                                        <p:cTn id="31" dur="1000" fill="hold"/>
                                        <p:tgtEl>
                                          <p:spTgt spid="266243">
                                            <p:txEl>
                                              <p:charRg st="72" end="152"/>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266243">
                                            <p:txEl>
                                              <p:charRg st="152" end="197"/>
                                            </p:txEl>
                                          </p:spTgt>
                                        </p:tgtEl>
                                        <p:attrNameLst>
                                          <p:attrName>style.visibility</p:attrName>
                                        </p:attrNameLst>
                                      </p:cBhvr>
                                      <p:to>
                                        <p:strVal val="visible"/>
                                      </p:to>
                                    </p:set>
                                    <p:anim calcmode="lin" valueType="num">
                                      <p:cBhvr>
                                        <p:cTn id="36" dur="1000" fill="hold"/>
                                        <p:tgtEl>
                                          <p:spTgt spid="266243">
                                            <p:txEl>
                                              <p:charRg st="152" end="197"/>
                                            </p:txEl>
                                          </p:spTgt>
                                        </p:tgtEl>
                                        <p:attrNameLst>
                                          <p:attrName>ppt_w</p:attrName>
                                        </p:attrNameLst>
                                      </p:cBhvr>
                                      <p:tavLst>
                                        <p:tav tm="0">
                                          <p:val>
                                            <p:fltVal val="0.000000"/>
                                          </p:val>
                                        </p:tav>
                                        <p:tav tm="100000">
                                          <p:val>
                                            <p:strVal val="#ppt_w"/>
                                          </p:val>
                                        </p:tav>
                                      </p:tavLst>
                                    </p:anim>
                                    <p:anim calcmode="lin" valueType="num">
                                      <p:cBhvr>
                                        <p:cTn id="37" dur="1000" fill="hold"/>
                                        <p:tgtEl>
                                          <p:spTgt spid="266243">
                                            <p:txEl>
                                              <p:charRg st="152" end="197"/>
                                            </p:txEl>
                                          </p:spTgt>
                                        </p:tgtEl>
                                        <p:attrNameLst>
                                          <p:attrName>ppt_h</p:attrName>
                                        </p:attrNameLst>
                                      </p:cBhvr>
                                      <p:tavLst>
                                        <p:tav tm="0">
                                          <p:val>
                                            <p:fltVal val="0.000000"/>
                                          </p:val>
                                        </p:tav>
                                        <p:tav tm="100000">
                                          <p:val>
                                            <p:strVal val="#ppt_h"/>
                                          </p:val>
                                        </p:tav>
                                      </p:tavLst>
                                    </p:anim>
                                    <p:anim calcmode="lin" valueType="num">
                                      <p:cBhvr>
                                        <p:cTn id="38" dur="1000" fill="hold"/>
                                        <p:tgtEl>
                                          <p:spTgt spid="266243">
                                            <p:txEl>
                                              <p:charRg st="152" end="197"/>
                                            </p:txEl>
                                          </p:spTgt>
                                        </p:tgtEl>
                                        <p:attrNameLst>
                                          <p:attrName>ppt_x</p:attrName>
                                        </p:attrNameLst>
                                      </p:cBhvr>
                                      <p:tavLst>
                                        <p:tav tm="0" fmla="#ppt_x+(cos(-2*pi*(1-$))*-#ppt_x-sin(-2*pi*(1-$))*(1-#ppt_y))*(1-$)">
                                          <p:val>
                                            <p:fltVal val="0.000000"/>
                                          </p:val>
                                        </p:tav>
                                        <p:tav tm="100000">
                                          <p:val>
                                            <p:fltVal val="1.000000"/>
                                          </p:val>
                                        </p:tav>
                                      </p:tavLst>
                                    </p:anim>
                                    <p:anim calcmode="lin" valueType="num">
                                      <p:cBhvr>
                                        <p:cTn id="39" dur="1000" fill="hold"/>
                                        <p:tgtEl>
                                          <p:spTgt spid="266243">
                                            <p:txEl>
                                              <p:charRg st="152" end="197"/>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p:bldP spid="26624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246790" name="Rectangle 6"/>
          <p:cNvSpPr>
            <a:spLocks noChangeArrowheads="1"/>
          </p:cNvSpPr>
          <p:nvPr/>
        </p:nvSpPr>
        <p:spPr bwMode="auto">
          <a:xfrm>
            <a:off x="2514600" y="152400"/>
            <a:ext cx="4038600" cy="609600"/>
          </a:xfrm>
          <a:prstGeom prst="rect">
            <a:avLst/>
          </a:prstGeom>
          <a:noFill/>
          <a:ln w="9525">
            <a:noFill/>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3200" b="1"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Black" panose="020B0A04020102020204" pitchFamily="34" charset="0"/>
              <a:ea typeface="幼圆" pitchFamily="49" charset="-122"/>
              <a:cs typeface="+mn-cs"/>
            </a:endParaRPr>
          </a:p>
        </p:txBody>
      </p:sp>
      <p:sp>
        <p:nvSpPr>
          <p:cNvPr id="40964" name="Rectangle 2"/>
          <p:cNvSpPr>
            <a:spLocks noGrp="1"/>
          </p:cNvSpPr>
          <p:nvPr>
            <p:ph type="title"/>
          </p:nvPr>
        </p:nvSpPr>
        <p:spPr>
          <a:xfrm>
            <a:off x="4038600" y="304800"/>
            <a:ext cx="3378200" cy="427038"/>
          </a:xfrm>
        </p:spPr>
        <p:txBody>
          <a:bodyPr vert="horz" wrap="square" lIns="91440" tIns="45720" rIns="91440" bIns="45720" anchor="ctr" anchorCtr="0"/>
          <a:p>
            <a:pPr eaLnBrk="1" hangingPunct="1"/>
            <a:r>
              <a:rPr lang="zh-CN" altLang="en-US" sz="2400" b="1" dirty="0">
                <a:latin typeface="幼圆" pitchFamily="49" charset="-122"/>
                <a:ea typeface="幼圆" pitchFamily="49" charset="-122"/>
              </a:rPr>
              <a:t>职  业  中  毒</a:t>
            </a:r>
            <a:endParaRPr lang="zh-TW" altLang="en-US" sz="2400" b="1" dirty="0">
              <a:latin typeface="幼圆" pitchFamily="49" charset="-122"/>
              <a:ea typeface="幼圆" pitchFamily="49" charset="-122"/>
            </a:endParaRPr>
          </a:p>
        </p:txBody>
      </p:sp>
      <p:sp>
        <p:nvSpPr>
          <p:cNvPr id="265219" name="Text Box 3"/>
          <p:cNvSpPr txBox="1"/>
          <p:nvPr/>
        </p:nvSpPr>
        <p:spPr>
          <a:xfrm>
            <a:off x="611188" y="908050"/>
            <a:ext cx="7467600" cy="3592513"/>
          </a:xfrm>
          <a:prstGeom prst="rect">
            <a:avLst/>
          </a:prstGeom>
          <a:noFill/>
          <a:ln w="9525">
            <a:noFill/>
          </a:ln>
        </p:spPr>
        <p:txBody>
          <a:bodyPr>
            <a:spAutoFit/>
          </a:bodyPr>
          <a:p>
            <a:pPr>
              <a:buClr>
                <a:srgbClr val="FF0000"/>
              </a:buClr>
              <a:buFont typeface="Wingdings" panose="05000000000000000000" pitchFamily="2" charset="2"/>
              <a:buChar char="1"/>
            </a:pPr>
            <a:r>
              <a:rPr lang="zh-CN" altLang="en-US" sz="2800" dirty="0">
                <a:latin typeface="幼圆" pitchFamily="49" charset="-122"/>
              </a:rPr>
              <a:t>呼吸系统</a:t>
            </a:r>
            <a:endParaRPr lang="zh-CN" altLang="zh-TW" sz="2800" dirty="0">
              <a:latin typeface="幼圆" pitchFamily="49" charset="-122"/>
            </a:endParaRPr>
          </a:p>
          <a:p>
            <a:pPr>
              <a:lnSpc>
                <a:spcPct val="140000"/>
              </a:lnSpc>
              <a:buClr>
                <a:srgbClr val="FF0000"/>
              </a:buClr>
              <a:buFont typeface="Wingdings" panose="05000000000000000000" pitchFamily="2" charset="2"/>
              <a:buChar char="Ø"/>
            </a:pPr>
            <a:r>
              <a:rPr lang="zh-CN" altLang="en-US" sz="1800" dirty="0">
                <a:latin typeface="幼圆" pitchFamily="49" charset="-122"/>
              </a:rPr>
              <a:t>窒息状态</a:t>
            </a:r>
            <a:r>
              <a:rPr lang="zh-CN" altLang="zh-TW" sz="1800" dirty="0">
                <a:latin typeface="幼圆" pitchFamily="49" charset="-122"/>
              </a:rPr>
              <a:t>：</a:t>
            </a:r>
            <a:r>
              <a:rPr lang="zh-CN" altLang="en-US" sz="1800" dirty="0">
                <a:latin typeface="幼圆" pitchFamily="49" charset="-122"/>
              </a:rPr>
              <a:t>有以下原因：呼吸道机械阻塞</a:t>
            </a:r>
            <a:r>
              <a:rPr lang="en-US" altLang="zh-CN" sz="1800" dirty="0">
                <a:latin typeface="幼圆" pitchFamily="49" charset="-122"/>
              </a:rPr>
              <a:t>(</a:t>
            </a:r>
            <a:r>
              <a:rPr lang="zh-CN" altLang="en-US" sz="1800" dirty="0">
                <a:latin typeface="幼圆" pitchFamily="49" charset="-122"/>
              </a:rPr>
              <a:t>氨、氯、二氧化硫等刺激性气体引起的声门水肿和喉痉挛等</a:t>
            </a:r>
            <a:r>
              <a:rPr lang="en-US" altLang="zh-CN" sz="1800" dirty="0">
                <a:latin typeface="幼圆" pitchFamily="49" charset="-122"/>
              </a:rPr>
              <a:t>)</a:t>
            </a:r>
            <a:r>
              <a:rPr lang="zh-CN" altLang="en-US" sz="1800" dirty="0">
                <a:latin typeface="幼圆" pitchFamily="49" charset="-122"/>
              </a:rPr>
              <a:t>；呼吸中枢抑制</a:t>
            </a:r>
            <a:r>
              <a:rPr lang="en-US" altLang="zh-CN" sz="1800" dirty="0">
                <a:latin typeface="幼圆" pitchFamily="49" charset="-122"/>
              </a:rPr>
              <a:t>(</a:t>
            </a:r>
            <a:r>
              <a:rPr lang="zh-CN" altLang="en-US" sz="1800" dirty="0">
                <a:latin typeface="幼圆" pitchFamily="49" charset="-122"/>
              </a:rPr>
              <a:t>麻醉性中毒</a:t>
            </a:r>
            <a:r>
              <a:rPr lang="en-US" altLang="zh-CN" sz="1800" dirty="0">
                <a:latin typeface="幼圆" pitchFamily="49" charset="-122"/>
              </a:rPr>
              <a:t>)</a:t>
            </a:r>
            <a:r>
              <a:rPr lang="zh-CN" altLang="en-US" sz="1800" dirty="0">
                <a:latin typeface="幼圆" pitchFamily="49" charset="-122"/>
              </a:rPr>
              <a:t>；呼吸肌麻痹</a:t>
            </a:r>
            <a:r>
              <a:rPr lang="en-US" altLang="zh-CN" sz="1800" dirty="0">
                <a:latin typeface="幼圆" pitchFamily="49" charset="-122"/>
              </a:rPr>
              <a:t>(</a:t>
            </a:r>
            <a:r>
              <a:rPr lang="zh-CN" altLang="en-US" sz="1800" dirty="0">
                <a:latin typeface="幼圆" pitchFamily="49" charset="-122"/>
              </a:rPr>
              <a:t>有机磷中毒</a:t>
            </a:r>
            <a:r>
              <a:rPr lang="en-US" altLang="zh-CN" sz="1800" dirty="0">
                <a:latin typeface="幼圆" pitchFamily="49" charset="-122"/>
              </a:rPr>
              <a:t>)</a:t>
            </a:r>
            <a:r>
              <a:rPr lang="zh-CN" altLang="en-US" sz="1800" dirty="0">
                <a:latin typeface="幼圆" pitchFamily="49" charset="-122"/>
              </a:rPr>
              <a:t>以及组织缺氧</a:t>
            </a:r>
            <a:r>
              <a:rPr lang="en-US" altLang="zh-CN" sz="1800" dirty="0">
                <a:latin typeface="幼圆" pitchFamily="49" charset="-122"/>
              </a:rPr>
              <a:t>(</a:t>
            </a:r>
            <a:r>
              <a:rPr lang="zh-CN" altLang="en-US" sz="1800" dirty="0">
                <a:latin typeface="幼圆" pitchFamily="49" charset="-122"/>
              </a:rPr>
              <a:t>一氧化碳中毒</a:t>
            </a:r>
            <a:r>
              <a:rPr lang="en-US" altLang="zh-CN" sz="1800" dirty="0">
                <a:latin typeface="幼圆" pitchFamily="49" charset="-122"/>
              </a:rPr>
              <a:t>)</a:t>
            </a:r>
            <a:r>
              <a:rPr lang="zh-CN" altLang="en-US" sz="1800" dirty="0">
                <a:latin typeface="幼圆" pitchFamily="49" charset="-122"/>
              </a:rPr>
              <a:t>。</a:t>
            </a:r>
            <a:endParaRPr lang="zh-CN" altLang="en-US" sz="1800" dirty="0">
              <a:latin typeface="幼圆" pitchFamily="49" charset="-122"/>
            </a:endParaRPr>
          </a:p>
          <a:p>
            <a:pPr>
              <a:lnSpc>
                <a:spcPct val="140000"/>
              </a:lnSpc>
              <a:buClr>
                <a:srgbClr val="FF0000"/>
              </a:buClr>
              <a:buFont typeface="Wingdings" panose="05000000000000000000" pitchFamily="2" charset="2"/>
              <a:buChar char="Ø"/>
            </a:pPr>
            <a:r>
              <a:rPr lang="zh-CN" altLang="en-US" sz="1800" dirty="0">
                <a:latin typeface="幼圆" pitchFamily="49" charset="-122"/>
              </a:rPr>
              <a:t>中毒性肺水肿</a:t>
            </a:r>
            <a:r>
              <a:rPr lang="zh-CN" altLang="zh-TW" sz="1800" dirty="0">
                <a:latin typeface="幼圆" pitchFamily="49" charset="-122"/>
              </a:rPr>
              <a:t>：</a:t>
            </a:r>
            <a:r>
              <a:rPr lang="zh-CN" altLang="en-US" sz="1800" dirty="0">
                <a:latin typeface="幼圆" pitchFamily="49" charset="-122"/>
              </a:rPr>
              <a:t>刺激性气体</a:t>
            </a:r>
            <a:r>
              <a:rPr lang="en-US" altLang="zh-CN" sz="1800" dirty="0">
                <a:latin typeface="幼圆" pitchFamily="49" charset="-122"/>
              </a:rPr>
              <a:t>(</a:t>
            </a:r>
            <a:r>
              <a:rPr lang="zh-CN" altLang="en-US" sz="1800" dirty="0">
                <a:latin typeface="幼圆" pitchFamily="49" charset="-122"/>
              </a:rPr>
              <a:t>氨、氯、二氧化硫等</a:t>
            </a:r>
            <a:r>
              <a:rPr lang="en-US" altLang="zh-CN" sz="1800" dirty="0">
                <a:latin typeface="幼圆" pitchFamily="49" charset="-122"/>
              </a:rPr>
              <a:t>)</a:t>
            </a:r>
            <a:r>
              <a:rPr lang="zh-CN" altLang="en-US" sz="1800" dirty="0">
                <a:latin typeface="幼圆" pitchFamily="49" charset="-122"/>
              </a:rPr>
              <a:t>及主要作用于肺泡的毒气</a:t>
            </a:r>
            <a:r>
              <a:rPr lang="en-US" altLang="zh-CN" sz="1800" dirty="0">
                <a:latin typeface="幼圆" pitchFamily="49" charset="-122"/>
              </a:rPr>
              <a:t>(</a:t>
            </a:r>
            <a:r>
              <a:rPr lang="zh-CN" altLang="en-US" sz="1800" dirty="0">
                <a:latin typeface="幼圆" pitchFamily="49" charset="-122"/>
              </a:rPr>
              <a:t>如光气、氮氧化物等</a:t>
            </a:r>
            <a:r>
              <a:rPr lang="en-US" altLang="zh-CN" sz="1800" dirty="0">
                <a:latin typeface="幼圆" pitchFamily="49" charset="-122"/>
              </a:rPr>
              <a:t>)</a:t>
            </a:r>
            <a:r>
              <a:rPr lang="zh-CN" altLang="en-US" sz="1800" dirty="0">
                <a:latin typeface="幼圆" pitchFamily="49" charset="-122"/>
              </a:rPr>
              <a:t>都能引起肺水肿</a:t>
            </a:r>
            <a:r>
              <a:rPr lang="zh-CN" altLang="zh-TW" sz="1800" dirty="0">
                <a:latin typeface="幼圆" pitchFamily="49" charset="-122"/>
              </a:rPr>
              <a:t>，</a:t>
            </a:r>
            <a:r>
              <a:rPr lang="zh-CN" altLang="en-US" sz="1800" dirty="0">
                <a:latin typeface="幼圆" pitchFamily="49" charset="-122"/>
              </a:rPr>
              <a:t>有剧烈咳嗽</a:t>
            </a:r>
            <a:r>
              <a:rPr lang="zh-CN" altLang="zh-TW" sz="1800" dirty="0">
                <a:latin typeface="幼圆" pitchFamily="49" charset="-122"/>
              </a:rPr>
              <a:t>、</a:t>
            </a:r>
            <a:r>
              <a:rPr lang="zh-CN" altLang="en-US" sz="1800" dirty="0">
                <a:latin typeface="幼圆" pitchFamily="49" charset="-122"/>
              </a:rPr>
              <a:t>咯大量白色或粉红色泡沫痰，呼吸困难</a:t>
            </a:r>
            <a:r>
              <a:rPr lang="zh-CN" altLang="zh-TW" sz="1800" dirty="0">
                <a:latin typeface="幼圆" pitchFamily="49" charset="-122"/>
              </a:rPr>
              <a:t>等</a:t>
            </a:r>
            <a:r>
              <a:rPr lang="zh-CN" altLang="en-US" sz="1800" dirty="0">
                <a:latin typeface="幼圆" pitchFamily="49" charset="-122"/>
              </a:rPr>
              <a:t>症状</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endParaRPr lang="zh-CN" altLang="en-US" sz="1800" dirty="0">
              <a:latin typeface="幼圆" pitchFamily="49" charset="-122"/>
            </a:endParaRPr>
          </a:p>
          <a:p>
            <a:pPr>
              <a:lnSpc>
                <a:spcPct val="140000"/>
              </a:lnSpc>
              <a:buClr>
                <a:srgbClr val="FF0000"/>
              </a:buClr>
              <a:buFont typeface="Wingdings" panose="05000000000000000000" pitchFamily="2" charset="2"/>
              <a:buChar char="Ø"/>
            </a:pPr>
            <a:r>
              <a:rPr lang="zh-CN" altLang="en-US" sz="1800" dirty="0">
                <a:latin typeface="幼圆" pitchFamily="49" charset="-122"/>
              </a:rPr>
              <a:t>中毒性支气管炎和肺炎</a:t>
            </a:r>
            <a:r>
              <a:rPr lang="zh-CN" altLang="zh-TW" sz="1800" dirty="0">
                <a:latin typeface="幼圆" pitchFamily="49" charset="-122"/>
              </a:rPr>
              <a:t>：</a:t>
            </a:r>
            <a:r>
              <a:rPr lang="zh-CN" altLang="en-US" sz="1800" dirty="0">
                <a:latin typeface="幼圆" pitchFamily="49" charset="-122"/>
              </a:rPr>
              <a:t>吸入氧化锰、大量汽油等也容易引起中毒性</a:t>
            </a:r>
            <a:endParaRPr lang="zh-CN" altLang="zh-TW" sz="1800" dirty="0">
              <a:latin typeface="幼圆" pitchFamily="49" charset="-122"/>
            </a:endParaRPr>
          </a:p>
          <a:p>
            <a:pPr>
              <a:lnSpc>
                <a:spcPct val="140000"/>
              </a:lnSpc>
            </a:pPr>
            <a:r>
              <a:rPr lang="zh-CN" altLang="en-US" sz="1800" dirty="0">
                <a:latin typeface="幼圆" pitchFamily="49" charset="-122"/>
              </a:rPr>
              <a:t>肺炎和支气管炎，表现在呼吸困难症状明显。</a:t>
            </a:r>
            <a:endParaRPr lang="zh-TW" altLang="en-US" sz="1800" dirty="0">
              <a:latin typeface="幼圆" pitchFamily="49" charset="-122"/>
            </a:endParaRPr>
          </a:p>
        </p:txBody>
      </p:sp>
      <p:sp>
        <p:nvSpPr>
          <p:cNvPr id="265220" name="Text Box 4"/>
          <p:cNvSpPr txBox="1"/>
          <p:nvPr/>
        </p:nvSpPr>
        <p:spPr>
          <a:xfrm>
            <a:off x="684213" y="4437063"/>
            <a:ext cx="7712075" cy="1590675"/>
          </a:xfrm>
          <a:prstGeom prst="rect">
            <a:avLst/>
          </a:prstGeom>
          <a:noFill/>
          <a:ln w="9525">
            <a:noFill/>
          </a:ln>
        </p:spPr>
        <p:txBody>
          <a:bodyPr>
            <a:spAutoFit/>
          </a:bodyPr>
          <a:p>
            <a:pPr>
              <a:buClr>
                <a:srgbClr val="FF0000"/>
              </a:buClr>
              <a:buFont typeface="Wingdings" panose="05000000000000000000" pitchFamily="2" charset="2"/>
              <a:buChar char="1"/>
            </a:pPr>
            <a:r>
              <a:rPr lang="zh-CN" altLang="en-US" sz="2800" dirty="0">
                <a:latin typeface="幼圆" pitchFamily="49" charset="-122"/>
              </a:rPr>
              <a:t>消化系统</a:t>
            </a:r>
            <a:endParaRPr lang="zh-CN" altLang="en-US" sz="2800" dirty="0">
              <a:latin typeface="幼圆" pitchFamily="49" charset="-122"/>
            </a:endParaRPr>
          </a:p>
          <a:p>
            <a:pPr>
              <a:lnSpc>
                <a:spcPct val="130000"/>
              </a:lnSpc>
              <a:buClr>
                <a:srgbClr val="FF0000"/>
              </a:buClr>
              <a:buFont typeface="Wingdings" panose="05000000000000000000" pitchFamily="2" charset="2"/>
              <a:buChar char="Ø"/>
            </a:pPr>
            <a:r>
              <a:rPr lang="zh-CN" altLang="en-US" sz="1800" dirty="0">
                <a:latin typeface="幼圆" pitchFamily="49" charset="-122"/>
              </a:rPr>
              <a:t>铅中毒时有较明显的便秘、腹绞痛等消化道症状。而最常见的是毒物对肝脏的损害，其主要毒物有磷、三硝基甲苯、四氯化碳、卤素族及其他碳氢化合物等，严重者可引起中毒性肝炎。</a:t>
            </a:r>
            <a:endParaRPr lang="zh-TW" altLang="en-US" sz="1800" dirty="0">
              <a:latin typeface="幼圆" pitchFamily="49"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5219">
                                            <p:txEl>
                                              <p:charRg st="0" end="5"/>
                                            </p:txEl>
                                          </p:spTgt>
                                        </p:tgtEl>
                                        <p:attrNameLst>
                                          <p:attrName>style.visibility</p:attrName>
                                        </p:attrNameLst>
                                      </p:cBhvr>
                                      <p:to>
                                        <p:strVal val="visible"/>
                                      </p:to>
                                    </p:set>
                                    <p:anim calcmode="lin" valueType="num">
                                      <p:cBhvr additive="base">
                                        <p:cTn id="7" dur="500" fill="hold"/>
                                        <p:tgtEl>
                                          <p:spTgt spid="265219">
                                            <p:txEl>
                                              <p:charRg st="0" end="5"/>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5219">
                                            <p:txEl>
                                              <p:charRg st="0"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5219">
                                            <p:txEl>
                                              <p:charRg st="5" end="94"/>
                                            </p:txEl>
                                          </p:spTgt>
                                        </p:tgtEl>
                                        <p:attrNameLst>
                                          <p:attrName>style.visibility</p:attrName>
                                        </p:attrNameLst>
                                      </p:cBhvr>
                                      <p:to>
                                        <p:strVal val="visible"/>
                                      </p:to>
                                    </p:set>
                                    <p:anim calcmode="lin" valueType="num">
                                      <p:cBhvr additive="base">
                                        <p:cTn id="13" dur="500" fill="hold"/>
                                        <p:tgtEl>
                                          <p:spTgt spid="265219">
                                            <p:txEl>
                                              <p:charRg st="5" end="9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65219">
                                            <p:txEl>
                                              <p:charRg st="5" end="9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5219">
                                            <p:txEl>
                                              <p:charRg st="94" end="204"/>
                                            </p:txEl>
                                          </p:spTgt>
                                        </p:tgtEl>
                                        <p:attrNameLst>
                                          <p:attrName>style.visibility</p:attrName>
                                        </p:attrNameLst>
                                      </p:cBhvr>
                                      <p:to>
                                        <p:strVal val="visible"/>
                                      </p:to>
                                    </p:set>
                                    <p:anim calcmode="lin" valueType="num">
                                      <p:cBhvr additive="base">
                                        <p:cTn id="19" dur="500" fill="hold"/>
                                        <p:tgtEl>
                                          <p:spTgt spid="265219">
                                            <p:txEl>
                                              <p:charRg st="94" end="20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65219">
                                            <p:txEl>
                                              <p:charRg st="94" end="20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65219">
                                            <p:txEl>
                                              <p:charRg st="204" end="235"/>
                                            </p:txEl>
                                          </p:spTgt>
                                        </p:tgtEl>
                                        <p:attrNameLst>
                                          <p:attrName>style.visibility</p:attrName>
                                        </p:attrNameLst>
                                      </p:cBhvr>
                                      <p:to>
                                        <p:strVal val="visible"/>
                                      </p:to>
                                    </p:set>
                                    <p:anim calcmode="lin" valueType="num">
                                      <p:cBhvr additive="base">
                                        <p:cTn id="25" dur="500" fill="hold"/>
                                        <p:tgtEl>
                                          <p:spTgt spid="265219">
                                            <p:txEl>
                                              <p:charRg st="204" end="23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65219">
                                            <p:txEl>
                                              <p:charRg st="204" end="23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rbrak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65219">
                                            <p:txEl>
                                              <p:charRg st="235" end="256"/>
                                            </p:txEl>
                                          </p:spTgt>
                                        </p:tgtEl>
                                        <p:attrNameLst>
                                          <p:attrName>style.visibility</p:attrName>
                                        </p:attrNameLst>
                                      </p:cBhvr>
                                      <p:to>
                                        <p:strVal val="visible"/>
                                      </p:to>
                                    </p:set>
                                    <p:anim calcmode="lin" valueType="num">
                                      <p:cBhvr additive="base">
                                        <p:cTn id="31" dur="500" fill="hold"/>
                                        <p:tgtEl>
                                          <p:spTgt spid="265219">
                                            <p:txEl>
                                              <p:charRg st="235" end="25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5219">
                                            <p:txEl>
                                              <p:charRg st="235" end="25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arbrake.wav"/>
                                        </p:tgtEl>
                                      </p:cMediaNode>
                                    </p:audio>
                                  </p:sub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65220"/>
                                        </p:tgtEl>
                                        <p:attrNameLst>
                                          <p:attrName>style.visibility</p:attrName>
                                        </p:attrNameLst>
                                      </p:cBhvr>
                                      <p:to>
                                        <p:strVal val="visible"/>
                                      </p:to>
                                    </p:set>
                                    <p:animEffect transition="in" filter="randombar(horizontal)">
                                      <p:cBhvr>
                                        <p:cTn id="37" dur="500"/>
                                        <p:tgtEl>
                                          <p:spTgt spid="265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p:bldP spid="26522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灯片编号占位符 4"/>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24579" name="Rectangle 3"/>
          <p:cNvSpPr>
            <a:spLocks noChangeArrowheads="1"/>
          </p:cNvSpPr>
          <p:nvPr/>
        </p:nvSpPr>
        <p:spPr bwMode="auto">
          <a:xfrm>
            <a:off x="1258888" y="4572000"/>
            <a:ext cx="6084888" cy="463550"/>
          </a:xfrm>
          <a:prstGeom prst="rect">
            <a:avLst/>
          </a:prstGeom>
          <a:noFill/>
          <a:ln w="9525">
            <a:noFill/>
            <a:miter lim="800000"/>
          </a:ln>
          <a:effectLst>
            <a:outerShdw dist="17961" dir="2700000" algn="ctr" rotWithShape="0">
              <a:schemeClr val="tx2"/>
            </a:outerShdw>
          </a:effectLst>
        </p:spPr>
        <p:txBody>
          <a:bodyPr lIns="0" tIns="0" rIns="0" bIns="0">
            <a:spAutoFit/>
          </a:bodyPr>
          <a:lstStyle/>
          <a:p>
            <a:pPr marL="0" marR="0" lvl="0" indent="0" algn="ctr" defTabSz="914400" rtl="0" eaLnBrk="1" fontAlgn="base" latinLnBrk="0" hangingPunct="1">
              <a:lnSpc>
                <a:spcPct val="95000"/>
              </a:lnSpc>
              <a:spcBef>
                <a:spcPct val="50000"/>
              </a:spcBef>
              <a:spcAft>
                <a:spcPct val="0"/>
              </a:spcAft>
              <a:buClr>
                <a:srgbClr val="FF0000"/>
              </a:buClr>
              <a:buSzTx/>
              <a:buFont typeface="Wingdings" panose="05000000000000000000" pitchFamily="2" charset="2"/>
              <a:buNone/>
              <a:defRPr/>
            </a:pPr>
            <a:r>
              <a:rPr kumimoji="1" lang="zh-CN" altLang="zh-TW" sz="3200" b="1"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黑体" panose="02010609060101010101" charset="-122"/>
                <a:ea typeface="黑体" panose="02010609060101010101" charset="-122"/>
                <a:cs typeface="Times New Roman" panose="02020603050405020304" pitchFamily="18" charset="0"/>
              </a:rPr>
              <a:t>职</a:t>
            </a:r>
            <a:r>
              <a:rPr kumimoji="1" lang="zh-CN" altLang="en-US" sz="3200" b="1"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黑体" panose="02010609060101010101" charset="-122"/>
                <a:ea typeface="黑体" panose="02010609060101010101" charset="-122"/>
                <a:cs typeface="Times New Roman" panose="02020603050405020304" pitchFamily="18" charset="0"/>
              </a:rPr>
              <a:t>  业 卫  生  健  康  知 识</a:t>
            </a:r>
            <a:r>
              <a:rPr kumimoji="1" lang="zh-CN" alt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黑体" panose="02010609060101010101" charset="-122"/>
                <a:cs typeface="Times New Roman" panose="02020603050405020304" pitchFamily="18" charset="0"/>
              </a:rPr>
              <a:t>                     </a:t>
            </a:r>
            <a:endParaRPr kumimoji="1" lang="en-US" altLang="zh-TW" sz="2400" b="1" i="0" u="none" strike="noStrike" kern="1200" cap="none" spc="0" normalizeH="0" baseline="0" noProof="0" smtClean="0">
              <a:ln>
                <a:noFill/>
              </a:ln>
              <a:solidFill>
                <a:srgbClr val="FF0000"/>
              </a:solidFill>
              <a:effectLst/>
              <a:uLnTx/>
              <a:uFillTx/>
              <a:latin typeface="幼圆" pitchFamily="49" charset="-122"/>
              <a:ea typeface="幼圆" pitchFamily="49" charset="-122"/>
              <a:cs typeface="Times New Roman" panose="02020603050405020304" pitchFamily="18" charset="0"/>
            </a:endParaRPr>
          </a:p>
        </p:txBody>
      </p:sp>
      <p:pic>
        <p:nvPicPr>
          <p:cNvPr id="15364" name="Picture 2049" descr="feng3_无字"/>
          <p:cNvPicPr>
            <a:picLocks noChangeAspect="1"/>
          </p:cNvPicPr>
          <p:nvPr/>
        </p:nvPicPr>
        <p:blipFill>
          <a:blip r:embed="rId1"/>
          <a:stretch>
            <a:fillRect/>
          </a:stretch>
        </p:blipFill>
        <p:spPr>
          <a:xfrm>
            <a:off x="0" y="0"/>
            <a:ext cx="9144000" cy="4292600"/>
          </a:xfrm>
          <a:prstGeom prst="rect">
            <a:avLst/>
          </a:prstGeom>
          <a:noFill/>
          <a:ln w="9525">
            <a:noFill/>
          </a:ln>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ransition spd="med">
    <p:fade thruBlk="1"/>
    <p:sndAc>
      <p:stSnd>
        <p:snd r:embed="rId3" name="camera.wav"/>
      </p:stSnd>
    </p:sndAc>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246790" name="Rectangle 6"/>
          <p:cNvSpPr>
            <a:spLocks noChangeArrowheads="1"/>
          </p:cNvSpPr>
          <p:nvPr/>
        </p:nvSpPr>
        <p:spPr bwMode="auto">
          <a:xfrm>
            <a:off x="2514600" y="152400"/>
            <a:ext cx="4038600" cy="609600"/>
          </a:xfrm>
          <a:prstGeom prst="rect">
            <a:avLst/>
          </a:prstGeom>
          <a:noFill/>
          <a:ln w="9525">
            <a:noFill/>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3200" b="1"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Black" panose="020B0A04020102020204" pitchFamily="34" charset="0"/>
              <a:ea typeface="幼圆" pitchFamily="49" charset="-122"/>
              <a:cs typeface="+mn-cs"/>
            </a:endParaRPr>
          </a:p>
        </p:txBody>
      </p:sp>
      <p:sp>
        <p:nvSpPr>
          <p:cNvPr id="40964" name="Rectangle 2"/>
          <p:cNvSpPr>
            <a:spLocks noGrp="1"/>
          </p:cNvSpPr>
          <p:nvPr>
            <p:ph type="title"/>
          </p:nvPr>
        </p:nvSpPr>
        <p:spPr>
          <a:xfrm>
            <a:off x="4038600" y="304800"/>
            <a:ext cx="3378200" cy="427038"/>
          </a:xfrm>
        </p:spPr>
        <p:txBody>
          <a:bodyPr vert="horz" wrap="square" lIns="91440" tIns="45720" rIns="91440" bIns="45720" anchor="ctr" anchorCtr="0"/>
          <a:p>
            <a:pPr eaLnBrk="1" hangingPunct="1"/>
            <a:r>
              <a:rPr lang="zh-CN" altLang="en-US" sz="2400" b="1" dirty="0">
                <a:latin typeface="幼圆" pitchFamily="49" charset="-122"/>
                <a:ea typeface="幼圆" pitchFamily="49" charset="-122"/>
              </a:rPr>
              <a:t>职  业  中  毒</a:t>
            </a:r>
            <a:endParaRPr lang="zh-TW" altLang="en-US" sz="2400" b="1" dirty="0">
              <a:latin typeface="幼圆" pitchFamily="49" charset="-122"/>
              <a:ea typeface="幼圆" pitchFamily="49" charset="-122"/>
            </a:endParaRPr>
          </a:p>
        </p:txBody>
      </p:sp>
      <p:sp>
        <p:nvSpPr>
          <p:cNvPr id="265219" name="Text Box 3"/>
          <p:cNvSpPr txBox="1"/>
          <p:nvPr/>
        </p:nvSpPr>
        <p:spPr>
          <a:xfrm>
            <a:off x="611188" y="908050"/>
            <a:ext cx="7467600" cy="3592513"/>
          </a:xfrm>
          <a:prstGeom prst="rect">
            <a:avLst/>
          </a:prstGeom>
          <a:noFill/>
          <a:ln w="9525">
            <a:noFill/>
          </a:ln>
        </p:spPr>
        <p:txBody>
          <a:bodyPr>
            <a:spAutoFit/>
          </a:bodyPr>
          <a:p>
            <a:pPr>
              <a:buClr>
                <a:srgbClr val="FF0000"/>
              </a:buClr>
              <a:buFont typeface="Wingdings" panose="05000000000000000000" pitchFamily="2" charset="2"/>
              <a:buChar char="1"/>
            </a:pPr>
            <a:r>
              <a:rPr lang="zh-CN" altLang="en-US" sz="2800" dirty="0">
                <a:latin typeface="幼圆" pitchFamily="49" charset="-122"/>
              </a:rPr>
              <a:t>呼吸系统</a:t>
            </a:r>
            <a:endParaRPr lang="zh-CN" altLang="zh-TW" sz="2800" dirty="0">
              <a:latin typeface="幼圆" pitchFamily="49" charset="-122"/>
            </a:endParaRPr>
          </a:p>
          <a:p>
            <a:pPr>
              <a:lnSpc>
                <a:spcPct val="140000"/>
              </a:lnSpc>
              <a:buClr>
                <a:srgbClr val="FF0000"/>
              </a:buClr>
              <a:buFont typeface="Wingdings" panose="05000000000000000000" pitchFamily="2" charset="2"/>
              <a:buChar char="Ø"/>
            </a:pPr>
            <a:r>
              <a:rPr lang="zh-CN" altLang="en-US" sz="1800" dirty="0">
                <a:latin typeface="幼圆" pitchFamily="49" charset="-122"/>
              </a:rPr>
              <a:t>窒息状态</a:t>
            </a:r>
            <a:r>
              <a:rPr lang="zh-CN" altLang="zh-TW" sz="1800" dirty="0">
                <a:latin typeface="幼圆" pitchFamily="49" charset="-122"/>
              </a:rPr>
              <a:t>：</a:t>
            </a:r>
            <a:r>
              <a:rPr lang="zh-CN" altLang="en-US" sz="1800" dirty="0">
                <a:latin typeface="幼圆" pitchFamily="49" charset="-122"/>
              </a:rPr>
              <a:t>有以下原因：呼吸道机械阻塞</a:t>
            </a:r>
            <a:r>
              <a:rPr lang="en-US" altLang="zh-CN" sz="1800" dirty="0">
                <a:latin typeface="幼圆" pitchFamily="49" charset="-122"/>
              </a:rPr>
              <a:t>(</a:t>
            </a:r>
            <a:r>
              <a:rPr lang="zh-CN" altLang="en-US" sz="1800" dirty="0">
                <a:latin typeface="幼圆" pitchFamily="49" charset="-122"/>
              </a:rPr>
              <a:t>氨、氯、二氧化硫等刺激性气体引起的声门水肿和喉痉挛等</a:t>
            </a:r>
            <a:r>
              <a:rPr lang="en-US" altLang="zh-CN" sz="1800" dirty="0">
                <a:latin typeface="幼圆" pitchFamily="49" charset="-122"/>
              </a:rPr>
              <a:t>)</a:t>
            </a:r>
            <a:r>
              <a:rPr lang="zh-CN" altLang="en-US" sz="1800" dirty="0">
                <a:latin typeface="幼圆" pitchFamily="49" charset="-122"/>
              </a:rPr>
              <a:t>；呼吸中枢抑制</a:t>
            </a:r>
            <a:r>
              <a:rPr lang="en-US" altLang="zh-CN" sz="1800" dirty="0">
                <a:latin typeface="幼圆" pitchFamily="49" charset="-122"/>
              </a:rPr>
              <a:t>(</a:t>
            </a:r>
            <a:r>
              <a:rPr lang="zh-CN" altLang="en-US" sz="1800" dirty="0">
                <a:latin typeface="幼圆" pitchFamily="49" charset="-122"/>
              </a:rPr>
              <a:t>麻醉性中毒</a:t>
            </a:r>
            <a:r>
              <a:rPr lang="en-US" altLang="zh-CN" sz="1800" dirty="0">
                <a:latin typeface="幼圆" pitchFamily="49" charset="-122"/>
              </a:rPr>
              <a:t>)</a:t>
            </a:r>
            <a:r>
              <a:rPr lang="zh-CN" altLang="en-US" sz="1800" dirty="0">
                <a:latin typeface="幼圆" pitchFamily="49" charset="-122"/>
              </a:rPr>
              <a:t>；呼吸肌麻痹</a:t>
            </a:r>
            <a:r>
              <a:rPr lang="en-US" altLang="zh-CN" sz="1800" dirty="0">
                <a:latin typeface="幼圆" pitchFamily="49" charset="-122"/>
              </a:rPr>
              <a:t>(</a:t>
            </a:r>
            <a:r>
              <a:rPr lang="zh-CN" altLang="en-US" sz="1800" dirty="0">
                <a:latin typeface="幼圆" pitchFamily="49" charset="-122"/>
              </a:rPr>
              <a:t>有机磷中毒</a:t>
            </a:r>
            <a:r>
              <a:rPr lang="en-US" altLang="zh-CN" sz="1800" dirty="0">
                <a:latin typeface="幼圆" pitchFamily="49" charset="-122"/>
              </a:rPr>
              <a:t>)</a:t>
            </a:r>
            <a:r>
              <a:rPr lang="zh-CN" altLang="en-US" sz="1800" dirty="0">
                <a:latin typeface="幼圆" pitchFamily="49" charset="-122"/>
              </a:rPr>
              <a:t>以及组织缺氧</a:t>
            </a:r>
            <a:r>
              <a:rPr lang="en-US" altLang="zh-CN" sz="1800" dirty="0">
                <a:latin typeface="幼圆" pitchFamily="49" charset="-122"/>
              </a:rPr>
              <a:t>(</a:t>
            </a:r>
            <a:r>
              <a:rPr lang="zh-CN" altLang="en-US" sz="1800" dirty="0">
                <a:latin typeface="幼圆" pitchFamily="49" charset="-122"/>
              </a:rPr>
              <a:t>一氧化碳中毒</a:t>
            </a:r>
            <a:r>
              <a:rPr lang="en-US" altLang="zh-CN" sz="1800" dirty="0">
                <a:latin typeface="幼圆" pitchFamily="49" charset="-122"/>
              </a:rPr>
              <a:t>)</a:t>
            </a:r>
            <a:r>
              <a:rPr lang="zh-CN" altLang="en-US" sz="1800" dirty="0">
                <a:latin typeface="幼圆" pitchFamily="49" charset="-122"/>
              </a:rPr>
              <a:t>。</a:t>
            </a:r>
            <a:endParaRPr lang="zh-CN" altLang="en-US" sz="1800" dirty="0">
              <a:latin typeface="幼圆" pitchFamily="49" charset="-122"/>
            </a:endParaRPr>
          </a:p>
          <a:p>
            <a:pPr>
              <a:lnSpc>
                <a:spcPct val="140000"/>
              </a:lnSpc>
              <a:buClr>
                <a:srgbClr val="FF0000"/>
              </a:buClr>
              <a:buFont typeface="Wingdings" panose="05000000000000000000" pitchFamily="2" charset="2"/>
              <a:buChar char="Ø"/>
            </a:pPr>
            <a:r>
              <a:rPr lang="zh-CN" altLang="en-US" sz="1800" dirty="0">
                <a:latin typeface="幼圆" pitchFamily="49" charset="-122"/>
              </a:rPr>
              <a:t>中毒性肺水肿</a:t>
            </a:r>
            <a:r>
              <a:rPr lang="zh-CN" altLang="zh-TW" sz="1800" dirty="0">
                <a:latin typeface="幼圆" pitchFamily="49" charset="-122"/>
              </a:rPr>
              <a:t>：</a:t>
            </a:r>
            <a:r>
              <a:rPr lang="zh-CN" altLang="en-US" sz="1800" dirty="0">
                <a:latin typeface="幼圆" pitchFamily="49" charset="-122"/>
              </a:rPr>
              <a:t>刺激性气体</a:t>
            </a:r>
            <a:r>
              <a:rPr lang="en-US" altLang="zh-CN" sz="1800" dirty="0">
                <a:latin typeface="幼圆" pitchFamily="49" charset="-122"/>
              </a:rPr>
              <a:t>(</a:t>
            </a:r>
            <a:r>
              <a:rPr lang="zh-CN" altLang="en-US" sz="1800" dirty="0">
                <a:latin typeface="幼圆" pitchFamily="49" charset="-122"/>
              </a:rPr>
              <a:t>氨、氯、二氧化硫等</a:t>
            </a:r>
            <a:r>
              <a:rPr lang="en-US" altLang="zh-CN" sz="1800" dirty="0">
                <a:latin typeface="幼圆" pitchFamily="49" charset="-122"/>
              </a:rPr>
              <a:t>)</a:t>
            </a:r>
            <a:r>
              <a:rPr lang="zh-CN" altLang="en-US" sz="1800" dirty="0">
                <a:latin typeface="幼圆" pitchFamily="49" charset="-122"/>
              </a:rPr>
              <a:t>及主要作用于肺泡的毒气</a:t>
            </a:r>
            <a:r>
              <a:rPr lang="en-US" altLang="zh-CN" sz="1800" dirty="0">
                <a:latin typeface="幼圆" pitchFamily="49" charset="-122"/>
              </a:rPr>
              <a:t>(</a:t>
            </a:r>
            <a:r>
              <a:rPr lang="zh-CN" altLang="en-US" sz="1800" dirty="0">
                <a:latin typeface="幼圆" pitchFamily="49" charset="-122"/>
              </a:rPr>
              <a:t>如光气、氮氧化物等</a:t>
            </a:r>
            <a:r>
              <a:rPr lang="en-US" altLang="zh-CN" sz="1800" dirty="0">
                <a:latin typeface="幼圆" pitchFamily="49" charset="-122"/>
              </a:rPr>
              <a:t>)</a:t>
            </a:r>
            <a:r>
              <a:rPr lang="zh-CN" altLang="en-US" sz="1800" dirty="0">
                <a:latin typeface="幼圆" pitchFamily="49" charset="-122"/>
              </a:rPr>
              <a:t>都能引起肺水肿</a:t>
            </a:r>
            <a:r>
              <a:rPr lang="zh-CN" altLang="zh-TW" sz="1800" dirty="0">
                <a:latin typeface="幼圆" pitchFamily="49" charset="-122"/>
              </a:rPr>
              <a:t>，</a:t>
            </a:r>
            <a:r>
              <a:rPr lang="zh-CN" altLang="en-US" sz="1800" dirty="0">
                <a:latin typeface="幼圆" pitchFamily="49" charset="-122"/>
              </a:rPr>
              <a:t>有剧烈咳嗽</a:t>
            </a:r>
            <a:r>
              <a:rPr lang="zh-CN" altLang="zh-TW" sz="1800" dirty="0">
                <a:latin typeface="幼圆" pitchFamily="49" charset="-122"/>
              </a:rPr>
              <a:t>、</a:t>
            </a:r>
            <a:r>
              <a:rPr lang="zh-CN" altLang="en-US" sz="1800" dirty="0">
                <a:latin typeface="幼圆" pitchFamily="49" charset="-122"/>
              </a:rPr>
              <a:t>咯大量白色或粉红色泡沫痰，呼吸困难</a:t>
            </a:r>
            <a:r>
              <a:rPr lang="zh-CN" altLang="zh-TW" sz="1800" dirty="0">
                <a:latin typeface="幼圆" pitchFamily="49" charset="-122"/>
              </a:rPr>
              <a:t>等</a:t>
            </a:r>
            <a:r>
              <a:rPr lang="zh-CN" altLang="en-US" sz="1800" dirty="0">
                <a:latin typeface="幼圆" pitchFamily="49" charset="-122"/>
              </a:rPr>
              <a:t>症状</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endParaRPr lang="zh-CN" altLang="en-US" sz="1800" dirty="0">
              <a:latin typeface="幼圆" pitchFamily="49" charset="-122"/>
            </a:endParaRPr>
          </a:p>
          <a:p>
            <a:pPr>
              <a:lnSpc>
                <a:spcPct val="140000"/>
              </a:lnSpc>
              <a:buClr>
                <a:srgbClr val="FF0000"/>
              </a:buClr>
              <a:buFont typeface="Wingdings" panose="05000000000000000000" pitchFamily="2" charset="2"/>
              <a:buChar char="Ø"/>
            </a:pPr>
            <a:r>
              <a:rPr lang="zh-CN" altLang="en-US" sz="1800" dirty="0">
                <a:latin typeface="幼圆" pitchFamily="49" charset="-122"/>
              </a:rPr>
              <a:t>中毒性支气管炎和肺炎</a:t>
            </a:r>
            <a:r>
              <a:rPr lang="zh-CN" altLang="zh-TW" sz="1800" dirty="0">
                <a:latin typeface="幼圆" pitchFamily="49" charset="-122"/>
              </a:rPr>
              <a:t>：</a:t>
            </a:r>
            <a:r>
              <a:rPr lang="zh-CN" altLang="en-US" sz="1800" dirty="0">
                <a:latin typeface="幼圆" pitchFamily="49" charset="-122"/>
              </a:rPr>
              <a:t>吸入氧化锰、大量汽油等也容易引起中毒性</a:t>
            </a:r>
            <a:endParaRPr lang="zh-CN" altLang="zh-TW" sz="1800" dirty="0">
              <a:latin typeface="幼圆" pitchFamily="49" charset="-122"/>
            </a:endParaRPr>
          </a:p>
          <a:p>
            <a:pPr>
              <a:lnSpc>
                <a:spcPct val="140000"/>
              </a:lnSpc>
            </a:pPr>
            <a:r>
              <a:rPr lang="zh-CN" altLang="en-US" sz="1800" dirty="0">
                <a:latin typeface="幼圆" pitchFamily="49" charset="-122"/>
              </a:rPr>
              <a:t>肺炎和支气管炎，表现在呼吸困难症状明显。</a:t>
            </a:r>
            <a:endParaRPr lang="zh-TW" altLang="en-US" sz="1800" dirty="0">
              <a:latin typeface="幼圆" pitchFamily="49" charset="-122"/>
            </a:endParaRPr>
          </a:p>
        </p:txBody>
      </p:sp>
      <p:sp>
        <p:nvSpPr>
          <p:cNvPr id="265220" name="Text Box 4"/>
          <p:cNvSpPr txBox="1"/>
          <p:nvPr/>
        </p:nvSpPr>
        <p:spPr>
          <a:xfrm>
            <a:off x="684213" y="4437063"/>
            <a:ext cx="7712075" cy="1590675"/>
          </a:xfrm>
          <a:prstGeom prst="rect">
            <a:avLst/>
          </a:prstGeom>
          <a:noFill/>
          <a:ln w="9525">
            <a:noFill/>
          </a:ln>
        </p:spPr>
        <p:txBody>
          <a:bodyPr>
            <a:spAutoFit/>
          </a:bodyPr>
          <a:p>
            <a:pPr>
              <a:buClr>
                <a:srgbClr val="FF0000"/>
              </a:buClr>
              <a:buFont typeface="Wingdings" panose="05000000000000000000" pitchFamily="2" charset="2"/>
              <a:buChar char="1"/>
            </a:pPr>
            <a:r>
              <a:rPr lang="zh-CN" altLang="en-US" sz="2800" dirty="0">
                <a:latin typeface="幼圆" pitchFamily="49" charset="-122"/>
              </a:rPr>
              <a:t>消化系统</a:t>
            </a:r>
            <a:endParaRPr lang="zh-CN" altLang="en-US" sz="2800" dirty="0">
              <a:latin typeface="幼圆" pitchFamily="49" charset="-122"/>
            </a:endParaRPr>
          </a:p>
          <a:p>
            <a:pPr>
              <a:lnSpc>
                <a:spcPct val="130000"/>
              </a:lnSpc>
              <a:buClr>
                <a:srgbClr val="FF0000"/>
              </a:buClr>
              <a:buFont typeface="Wingdings" panose="05000000000000000000" pitchFamily="2" charset="2"/>
              <a:buChar char="Ø"/>
            </a:pPr>
            <a:r>
              <a:rPr lang="zh-CN" altLang="en-US" sz="1800" dirty="0">
                <a:latin typeface="幼圆" pitchFamily="49" charset="-122"/>
              </a:rPr>
              <a:t>铅中毒时有较明显的便秘、腹绞痛等消化道症状。而最常见的是毒物对肝脏的损害，其主要毒物有磷、三硝基甲苯、四氯化碳、卤素族及其他碳氢化合物等，严重者可引起中毒性肝炎。</a:t>
            </a:r>
            <a:endParaRPr lang="zh-TW" altLang="en-US" sz="1800" dirty="0">
              <a:latin typeface="幼圆"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5219">
                                            <p:txEl>
                                              <p:charRg st="0" end="5"/>
                                            </p:txEl>
                                          </p:spTgt>
                                        </p:tgtEl>
                                        <p:attrNameLst>
                                          <p:attrName>style.visibility</p:attrName>
                                        </p:attrNameLst>
                                      </p:cBhvr>
                                      <p:to>
                                        <p:strVal val="visible"/>
                                      </p:to>
                                    </p:set>
                                    <p:anim calcmode="lin" valueType="num">
                                      <p:cBhvr additive="base">
                                        <p:cTn id="7" dur="500" fill="hold"/>
                                        <p:tgtEl>
                                          <p:spTgt spid="265219">
                                            <p:txEl>
                                              <p:charRg st="0" end="5"/>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5219">
                                            <p:txEl>
                                              <p:charRg st="0"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5219">
                                            <p:txEl>
                                              <p:charRg st="5" end="94"/>
                                            </p:txEl>
                                          </p:spTgt>
                                        </p:tgtEl>
                                        <p:attrNameLst>
                                          <p:attrName>style.visibility</p:attrName>
                                        </p:attrNameLst>
                                      </p:cBhvr>
                                      <p:to>
                                        <p:strVal val="visible"/>
                                      </p:to>
                                    </p:set>
                                    <p:anim calcmode="lin" valueType="num">
                                      <p:cBhvr additive="base">
                                        <p:cTn id="13" dur="500" fill="hold"/>
                                        <p:tgtEl>
                                          <p:spTgt spid="265219">
                                            <p:txEl>
                                              <p:charRg st="5" end="9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65219">
                                            <p:txEl>
                                              <p:charRg st="5" end="9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1"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5219">
                                            <p:txEl>
                                              <p:charRg st="94" end="204"/>
                                            </p:txEl>
                                          </p:spTgt>
                                        </p:tgtEl>
                                        <p:attrNameLst>
                                          <p:attrName>style.visibility</p:attrName>
                                        </p:attrNameLst>
                                      </p:cBhvr>
                                      <p:to>
                                        <p:strVal val="visible"/>
                                      </p:to>
                                    </p:set>
                                    <p:anim calcmode="lin" valueType="num">
                                      <p:cBhvr additive="base">
                                        <p:cTn id="19" dur="500" fill="hold"/>
                                        <p:tgtEl>
                                          <p:spTgt spid="265219">
                                            <p:txEl>
                                              <p:charRg st="94" end="20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65219">
                                            <p:txEl>
                                              <p:charRg st="94" end="20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 name="carbrak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65219">
                                            <p:txEl>
                                              <p:charRg st="204" end="235"/>
                                            </p:txEl>
                                          </p:spTgt>
                                        </p:tgtEl>
                                        <p:attrNameLst>
                                          <p:attrName>style.visibility</p:attrName>
                                        </p:attrNameLst>
                                      </p:cBhvr>
                                      <p:to>
                                        <p:strVal val="visible"/>
                                      </p:to>
                                    </p:set>
                                    <p:anim calcmode="lin" valueType="num">
                                      <p:cBhvr additive="base">
                                        <p:cTn id="25" dur="500" fill="hold"/>
                                        <p:tgtEl>
                                          <p:spTgt spid="265219">
                                            <p:txEl>
                                              <p:charRg st="204" end="23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65219">
                                            <p:txEl>
                                              <p:charRg st="204" end="23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1" name="carbrak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65219">
                                            <p:txEl>
                                              <p:charRg st="235" end="256"/>
                                            </p:txEl>
                                          </p:spTgt>
                                        </p:tgtEl>
                                        <p:attrNameLst>
                                          <p:attrName>style.visibility</p:attrName>
                                        </p:attrNameLst>
                                      </p:cBhvr>
                                      <p:to>
                                        <p:strVal val="visible"/>
                                      </p:to>
                                    </p:set>
                                    <p:anim calcmode="lin" valueType="num">
                                      <p:cBhvr additive="base">
                                        <p:cTn id="31" dur="500" fill="hold"/>
                                        <p:tgtEl>
                                          <p:spTgt spid="265219">
                                            <p:txEl>
                                              <p:charRg st="235" end="25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5219">
                                            <p:txEl>
                                              <p:charRg st="235" end="25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1" name="carbrake.wav"/>
                                        </p:tgtEl>
                                      </p:cMediaNode>
                                    </p:audio>
                                  </p:sub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65220"/>
                                        </p:tgtEl>
                                        <p:attrNameLst>
                                          <p:attrName>style.visibility</p:attrName>
                                        </p:attrNameLst>
                                      </p:cBhvr>
                                      <p:to>
                                        <p:strVal val="visible"/>
                                      </p:to>
                                    </p:set>
                                    <p:animEffect transition="in" filter="randombar(horizontal)">
                                      <p:cBhvr>
                                        <p:cTn id="37" dur="500"/>
                                        <p:tgtEl>
                                          <p:spTgt spid="265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p:bldP spid="265220"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247812" name="Rectangle 4"/>
          <p:cNvSpPr>
            <a:spLocks noChangeArrowheads="1"/>
          </p:cNvSpPr>
          <p:nvPr/>
        </p:nvSpPr>
        <p:spPr bwMode="auto">
          <a:xfrm>
            <a:off x="2514600" y="152400"/>
            <a:ext cx="4038600" cy="609600"/>
          </a:xfrm>
          <a:prstGeom prst="rect">
            <a:avLst/>
          </a:prstGeom>
          <a:noFill/>
          <a:ln w="9525">
            <a:noFill/>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3200" b="1"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Black" panose="020B0A04020102020204" pitchFamily="34" charset="0"/>
              <a:ea typeface="幼圆" pitchFamily="49" charset="-122"/>
              <a:cs typeface="+mn-cs"/>
            </a:endParaRPr>
          </a:p>
        </p:txBody>
      </p:sp>
      <p:sp>
        <p:nvSpPr>
          <p:cNvPr id="41988" name="Rectangle 2"/>
          <p:cNvSpPr>
            <a:spLocks noGrp="1"/>
          </p:cNvSpPr>
          <p:nvPr>
            <p:ph type="title"/>
          </p:nvPr>
        </p:nvSpPr>
        <p:spPr>
          <a:xfrm>
            <a:off x="4114800" y="228600"/>
            <a:ext cx="3225800" cy="503238"/>
          </a:xfrm>
        </p:spPr>
        <p:txBody>
          <a:bodyPr vert="horz" wrap="square" lIns="91440" tIns="45720" rIns="91440" bIns="45720" anchor="ctr" anchorCtr="0"/>
          <a:p>
            <a:pPr eaLnBrk="1" hangingPunct="1"/>
            <a:r>
              <a:rPr lang="zh-CN" altLang="en-US" sz="2400" b="1" dirty="0">
                <a:latin typeface="幼圆" pitchFamily="49" charset="-122"/>
                <a:ea typeface="幼圆" pitchFamily="49" charset="-122"/>
              </a:rPr>
              <a:t>职  业  中  毒</a:t>
            </a:r>
            <a:endParaRPr lang="zh-TW" altLang="en-US" sz="2400" b="1" dirty="0">
              <a:latin typeface="幼圆" pitchFamily="49" charset="-122"/>
              <a:ea typeface="幼圆" pitchFamily="49" charset="-122"/>
            </a:endParaRPr>
          </a:p>
        </p:txBody>
      </p:sp>
      <p:sp>
        <p:nvSpPr>
          <p:cNvPr id="41989" name="Text Box 3"/>
          <p:cNvSpPr txBox="1"/>
          <p:nvPr/>
        </p:nvSpPr>
        <p:spPr>
          <a:xfrm>
            <a:off x="685800" y="1143000"/>
            <a:ext cx="4113213" cy="519113"/>
          </a:xfrm>
          <a:prstGeom prst="rect">
            <a:avLst/>
          </a:prstGeom>
          <a:noFill/>
          <a:ln w="9525">
            <a:noFill/>
          </a:ln>
        </p:spPr>
        <p:txBody>
          <a:bodyPr wrap="none">
            <a:spAutoFit/>
          </a:bodyPr>
          <a:p>
            <a:r>
              <a:rPr lang="zh-CN" altLang="zh-TW" sz="2800" dirty="0">
                <a:solidFill>
                  <a:srgbClr val="FF0000"/>
                </a:solidFill>
                <a:latin typeface="Arial" panose="020B0604020202020204" pitchFamily="34" charset="0"/>
              </a:rPr>
              <a:t>四</a:t>
            </a:r>
            <a:r>
              <a:rPr lang="zh-CN" altLang="en-US" sz="2800" dirty="0">
                <a:solidFill>
                  <a:srgbClr val="FF0000"/>
                </a:solidFill>
                <a:latin typeface="Arial" panose="020B0604020202020204" pitchFamily="34" charset="0"/>
              </a:rPr>
              <a:t>．职业中毒的预防措施</a:t>
            </a:r>
            <a:endParaRPr lang="zh-TW" altLang="en-US" sz="2800" dirty="0">
              <a:solidFill>
                <a:srgbClr val="FF0000"/>
              </a:solidFill>
              <a:latin typeface="Arial" panose="020B0604020202020204" pitchFamily="34" charset="0"/>
            </a:endParaRPr>
          </a:p>
        </p:txBody>
      </p:sp>
      <p:sp>
        <p:nvSpPr>
          <p:cNvPr id="264196" name="Text Box 4"/>
          <p:cNvSpPr txBox="1"/>
          <p:nvPr/>
        </p:nvSpPr>
        <p:spPr>
          <a:xfrm>
            <a:off x="669925" y="1828800"/>
            <a:ext cx="8016875" cy="4457700"/>
          </a:xfrm>
          <a:prstGeom prst="rect">
            <a:avLst/>
          </a:prstGeom>
          <a:noFill/>
          <a:ln w="9525">
            <a:noFill/>
          </a:ln>
        </p:spPr>
        <p:txBody>
          <a:bodyPr>
            <a:spAutoFit/>
          </a:bodyPr>
          <a:p>
            <a:pPr>
              <a:lnSpc>
                <a:spcPct val="130000"/>
              </a:lnSpc>
              <a:buClr>
                <a:srgbClr val="FF0066"/>
              </a:buClr>
              <a:buFont typeface="Wingdings" panose="05000000000000000000" pitchFamily="2" charset="2"/>
              <a:buChar char="Ø"/>
            </a:pPr>
            <a:r>
              <a:rPr lang="en-US" altLang="zh-CN" sz="1800" dirty="0">
                <a:latin typeface="Arial" panose="020B0604020202020204" pitchFamily="34" charset="0"/>
              </a:rPr>
              <a:t> </a:t>
            </a:r>
            <a:r>
              <a:rPr lang="zh-TW" altLang="en-US" sz="1800" dirty="0">
                <a:latin typeface="幼圆" pitchFamily="49" charset="-122"/>
              </a:rPr>
              <a:t> </a:t>
            </a:r>
            <a:r>
              <a:rPr lang="zh-CN" altLang="en-US" dirty="0">
                <a:latin typeface="幼圆" pitchFamily="49" charset="-122"/>
              </a:rPr>
              <a:t>生产场所建立安全操作规程和检查制度，生产流程应                作到密闭化</a:t>
            </a:r>
            <a:r>
              <a:rPr lang="zh-CN" altLang="zh-TW" dirty="0">
                <a:latin typeface="幼圆" pitchFamily="49" charset="-122"/>
              </a:rPr>
              <a:t>，</a:t>
            </a:r>
            <a:r>
              <a:rPr lang="zh-CN" altLang="en-US" dirty="0">
                <a:latin typeface="幼圆" pitchFamily="49" charset="-122"/>
              </a:rPr>
              <a:t>以避免或减少直接接触。</a:t>
            </a:r>
            <a:endParaRPr lang="zh-TW" altLang="en-US" dirty="0">
              <a:latin typeface="幼圆" pitchFamily="49" charset="-122"/>
            </a:endParaRPr>
          </a:p>
          <a:p>
            <a:pPr>
              <a:lnSpc>
                <a:spcPct val="130000"/>
              </a:lnSpc>
              <a:buClr>
                <a:srgbClr val="FF0066"/>
              </a:buClr>
              <a:buFont typeface="Wingdings" panose="05000000000000000000" pitchFamily="2" charset="2"/>
              <a:buChar char="Ø"/>
            </a:pPr>
            <a:r>
              <a:rPr lang="zh-TW" altLang="en-US" dirty="0">
                <a:latin typeface="幼圆" pitchFamily="49" charset="-122"/>
              </a:rPr>
              <a:t> 生產</a:t>
            </a:r>
            <a:r>
              <a:rPr lang="zh-CN" altLang="en-US" dirty="0">
                <a:latin typeface="幼圆" pitchFamily="49" charset="-122"/>
              </a:rPr>
              <a:t>车间要有有效的通风系统</a:t>
            </a:r>
            <a:r>
              <a:rPr lang="zh-CN" altLang="zh-TW" dirty="0">
                <a:latin typeface="幼圆" pitchFamily="49" charset="-122"/>
              </a:rPr>
              <a:t>，</a:t>
            </a:r>
            <a:r>
              <a:rPr lang="zh-CN" altLang="en-US" dirty="0">
                <a:latin typeface="幼圆" pitchFamily="49" charset="-122"/>
              </a:rPr>
              <a:t>增加通风排气设备，将有毒气体</a:t>
            </a:r>
            <a:endParaRPr lang="zh-CN" altLang="zh-TW" dirty="0">
              <a:latin typeface="幼圆" pitchFamily="49" charset="-122"/>
            </a:endParaRPr>
          </a:p>
          <a:p>
            <a:pPr>
              <a:lnSpc>
                <a:spcPct val="130000"/>
              </a:lnSpc>
              <a:buClr>
                <a:srgbClr val="FF0066"/>
              </a:buClr>
              <a:buFont typeface="Wingdings" panose="05000000000000000000" pitchFamily="2" charset="2"/>
            </a:pPr>
            <a:r>
              <a:rPr lang="zh-CN" altLang="zh-TW" dirty="0">
                <a:latin typeface="幼圆" pitchFamily="49" charset="-122"/>
              </a:rPr>
              <a:t> </a:t>
            </a:r>
            <a:r>
              <a:rPr lang="zh-CN" altLang="en-US" dirty="0">
                <a:latin typeface="幼圆" pitchFamily="49" charset="-122"/>
              </a:rPr>
              <a:t> </a:t>
            </a:r>
            <a:r>
              <a:rPr lang="zh-TW" altLang="en-US" dirty="0">
                <a:latin typeface="幼圆" pitchFamily="49" charset="-122"/>
              </a:rPr>
              <a:t> </a:t>
            </a:r>
            <a:r>
              <a:rPr lang="zh-CN" altLang="en-US" dirty="0">
                <a:latin typeface="幼圆" pitchFamily="49" charset="-122"/>
              </a:rPr>
              <a:t>局限化并及时排出</a:t>
            </a:r>
            <a:r>
              <a:rPr lang="zh-CN" altLang="zh-TW" dirty="0">
                <a:latin typeface="幼圆" pitchFamily="49" charset="-122"/>
              </a:rPr>
              <a:t>。</a:t>
            </a:r>
            <a:endParaRPr lang="zh-TW" altLang="en-US" dirty="0">
              <a:latin typeface="幼圆" pitchFamily="49" charset="-122"/>
            </a:endParaRPr>
          </a:p>
          <a:p>
            <a:pPr>
              <a:lnSpc>
                <a:spcPct val="130000"/>
              </a:lnSpc>
              <a:buClr>
                <a:srgbClr val="FF0066"/>
              </a:buClr>
              <a:buFont typeface="Wingdings" panose="05000000000000000000" pitchFamily="2" charset="2"/>
              <a:buChar char="Ø"/>
            </a:pPr>
            <a:r>
              <a:rPr lang="zh-CN" altLang="zh-TW" dirty="0">
                <a:latin typeface="幼圆" pitchFamily="49" charset="-122"/>
              </a:rPr>
              <a:t> </a:t>
            </a:r>
            <a:r>
              <a:rPr lang="zh-CN" altLang="en-US" dirty="0">
                <a:latin typeface="幼圆" pitchFamily="49" charset="-122"/>
              </a:rPr>
              <a:t>建立空气中毒物浓度测定制度。定期测定，以提供改进预防措施</a:t>
            </a:r>
            <a:endParaRPr lang="zh-CN" altLang="zh-TW" dirty="0">
              <a:latin typeface="幼圆" pitchFamily="49" charset="-122"/>
            </a:endParaRPr>
          </a:p>
          <a:p>
            <a:pPr>
              <a:lnSpc>
                <a:spcPct val="130000"/>
              </a:lnSpc>
              <a:buClr>
                <a:srgbClr val="FF0066"/>
              </a:buClr>
              <a:buFont typeface="Wingdings" panose="05000000000000000000" pitchFamily="2" charset="2"/>
            </a:pPr>
            <a:r>
              <a:rPr lang="zh-CN" altLang="zh-TW" dirty="0">
                <a:latin typeface="幼圆" pitchFamily="49" charset="-122"/>
              </a:rPr>
              <a:t> </a:t>
            </a:r>
            <a:r>
              <a:rPr lang="zh-CN" altLang="en-US" dirty="0">
                <a:latin typeface="幼圆" pitchFamily="49" charset="-122"/>
              </a:rPr>
              <a:t> </a:t>
            </a:r>
            <a:r>
              <a:rPr lang="zh-CN" altLang="zh-TW" dirty="0">
                <a:latin typeface="幼圆" pitchFamily="49" charset="-122"/>
              </a:rPr>
              <a:t> </a:t>
            </a:r>
            <a:r>
              <a:rPr lang="zh-CN" altLang="en-US" dirty="0">
                <a:latin typeface="幼圆" pitchFamily="49" charset="-122"/>
              </a:rPr>
              <a:t>的依据。</a:t>
            </a:r>
            <a:endParaRPr lang="zh-CN" altLang="en-US" dirty="0">
              <a:latin typeface="幼圆" pitchFamily="49" charset="-122"/>
            </a:endParaRPr>
          </a:p>
          <a:p>
            <a:pPr>
              <a:lnSpc>
                <a:spcPct val="130000"/>
              </a:lnSpc>
              <a:buClr>
                <a:srgbClr val="FF0066"/>
              </a:buClr>
              <a:buFont typeface="Wingdings" panose="05000000000000000000" pitchFamily="2" charset="2"/>
              <a:buChar char="Ø"/>
            </a:pPr>
            <a:r>
              <a:rPr lang="zh-CN" altLang="zh-TW" dirty="0">
                <a:latin typeface="幼圆" pitchFamily="49" charset="-122"/>
              </a:rPr>
              <a:t> </a:t>
            </a:r>
            <a:r>
              <a:rPr lang="zh-CN" altLang="en-US" dirty="0">
                <a:latin typeface="幼圆" pitchFamily="49" charset="-122"/>
              </a:rPr>
              <a:t>建立工作前体检、定期体检制度。早期诊断，早期治疗。</a:t>
            </a:r>
            <a:endParaRPr lang="zh-CN" altLang="en-US" dirty="0">
              <a:latin typeface="幼圆" pitchFamily="49" charset="-122"/>
            </a:endParaRPr>
          </a:p>
          <a:p>
            <a:pPr>
              <a:lnSpc>
                <a:spcPct val="130000"/>
              </a:lnSpc>
              <a:buClr>
                <a:srgbClr val="FF0066"/>
              </a:buClr>
              <a:buFont typeface="Wingdings" panose="05000000000000000000" pitchFamily="2" charset="2"/>
              <a:buChar char="Ø"/>
            </a:pPr>
            <a:r>
              <a:rPr lang="zh-CN" altLang="zh-TW" dirty="0">
                <a:latin typeface="幼圆" pitchFamily="49" charset="-122"/>
              </a:rPr>
              <a:t> </a:t>
            </a:r>
            <a:r>
              <a:rPr lang="zh-CN" altLang="en-US" dirty="0">
                <a:latin typeface="幼圆" pitchFamily="49" charset="-122"/>
              </a:rPr>
              <a:t>合理使用个人防护用品。使用个人防护用品是预防职业中毒的一</a:t>
            </a:r>
            <a:endParaRPr lang="zh-CN" altLang="zh-TW" dirty="0">
              <a:latin typeface="幼圆" pitchFamily="49" charset="-122"/>
            </a:endParaRPr>
          </a:p>
          <a:p>
            <a:pPr>
              <a:lnSpc>
                <a:spcPct val="130000"/>
              </a:lnSpc>
              <a:buClr>
                <a:srgbClr val="FF0066"/>
              </a:buClr>
              <a:buFont typeface="Wingdings" panose="05000000000000000000" pitchFamily="2" charset="2"/>
            </a:pPr>
            <a:r>
              <a:rPr lang="zh-CN" altLang="zh-TW" dirty="0">
                <a:latin typeface="幼圆" pitchFamily="49" charset="-122"/>
              </a:rPr>
              <a:t> </a:t>
            </a:r>
            <a:r>
              <a:rPr lang="zh-CN" altLang="en-US" dirty="0">
                <a:latin typeface="幼圆" pitchFamily="49" charset="-122"/>
              </a:rPr>
              <a:t> </a:t>
            </a:r>
            <a:r>
              <a:rPr lang="zh-CN" altLang="zh-TW" dirty="0">
                <a:latin typeface="幼圆" pitchFamily="49" charset="-122"/>
              </a:rPr>
              <a:t> </a:t>
            </a:r>
            <a:r>
              <a:rPr lang="zh-CN" altLang="en-US" dirty="0">
                <a:latin typeface="幼圆" pitchFamily="49" charset="-122"/>
              </a:rPr>
              <a:t>种辅助措施，个人防护用品包括：防护服、口罩、面具、袖套、</a:t>
            </a:r>
            <a:endParaRPr lang="zh-CN" altLang="zh-TW" dirty="0">
              <a:latin typeface="幼圆" pitchFamily="49" charset="-122"/>
            </a:endParaRPr>
          </a:p>
          <a:p>
            <a:pPr>
              <a:lnSpc>
                <a:spcPct val="130000"/>
              </a:lnSpc>
              <a:buClr>
                <a:srgbClr val="FF0066"/>
              </a:buClr>
              <a:buFont typeface="Wingdings" panose="05000000000000000000" pitchFamily="2" charset="2"/>
            </a:pPr>
            <a:r>
              <a:rPr lang="zh-CN" altLang="zh-TW" dirty="0">
                <a:latin typeface="幼圆" pitchFamily="49" charset="-122"/>
              </a:rPr>
              <a:t> </a:t>
            </a:r>
            <a:r>
              <a:rPr lang="zh-CN" altLang="en-US" dirty="0">
                <a:latin typeface="幼圆" pitchFamily="49" charset="-122"/>
              </a:rPr>
              <a:t> </a:t>
            </a:r>
            <a:r>
              <a:rPr lang="zh-CN" altLang="zh-TW" dirty="0">
                <a:latin typeface="幼圆" pitchFamily="49" charset="-122"/>
              </a:rPr>
              <a:t> </a:t>
            </a:r>
            <a:r>
              <a:rPr lang="zh-CN" altLang="en-US" dirty="0">
                <a:latin typeface="幼圆" pitchFamily="49" charset="-122"/>
              </a:rPr>
              <a:t>眼镜等。</a:t>
            </a:r>
            <a:r>
              <a:rPr lang="zh-TW" altLang="en-US" dirty="0">
                <a:latin typeface="幼圆" pitchFamily="49" charset="-122"/>
              </a:rPr>
              <a:t> </a:t>
            </a:r>
            <a:endParaRPr lang="zh-TW" altLang="en-US" dirty="0">
              <a:latin typeface="幼圆" pitchFamily="49" charset="-122"/>
            </a:endParaRPr>
          </a:p>
          <a:p>
            <a:pPr>
              <a:lnSpc>
                <a:spcPct val="130000"/>
              </a:lnSpc>
              <a:buClr>
                <a:srgbClr val="FF0066"/>
              </a:buClr>
              <a:buFont typeface="Wingdings" panose="05000000000000000000" pitchFamily="2" charset="2"/>
              <a:buChar char="Ø"/>
            </a:pPr>
            <a:endParaRPr lang="zh-CN" altLang="zh-TW" dirty="0">
              <a:latin typeface="幼圆" pitchFamily="49" charset="-122"/>
            </a:endParaRPr>
          </a:p>
        </p:txBody>
      </p:sp>
      <p:pic>
        <p:nvPicPr>
          <p:cNvPr id="41991" name="Picture 5"/>
          <p:cNvPicPr>
            <a:picLocks noChangeAspect="1"/>
          </p:cNvPicPr>
          <p:nvPr/>
        </p:nvPicPr>
        <p:blipFill>
          <a:blip r:embed="rId1"/>
          <a:stretch>
            <a:fillRect/>
          </a:stretch>
        </p:blipFill>
        <p:spPr>
          <a:xfrm>
            <a:off x="7086600" y="1143000"/>
            <a:ext cx="1524000" cy="1524000"/>
          </a:xfrm>
          <a:prstGeom prst="rect">
            <a:avLst/>
          </a:prstGeom>
          <a:noFill/>
          <a:ln w="9525">
            <a:noFill/>
          </a:ln>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4196">
                                            <p:txEl>
                                              <p:charRg st="0" end="59"/>
                                            </p:txEl>
                                          </p:spTgt>
                                        </p:tgtEl>
                                        <p:attrNameLst>
                                          <p:attrName>style.visibility</p:attrName>
                                        </p:attrNameLst>
                                      </p:cBhvr>
                                      <p:to>
                                        <p:strVal val="visible"/>
                                      </p:to>
                                    </p:set>
                                    <p:anim calcmode="lin" valueType="num">
                                      <p:cBhvr additive="base">
                                        <p:cTn id="7" dur="500" fill="hold"/>
                                        <p:tgtEl>
                                          <p:spTgt spid="264196">
                                            <p:txEl>
                                              <p:charRg st="0" end="59"/>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4196">
                                            <p:txEl>
                                              <p:charRg st="0" end="5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4196">
                                            <p:txEl>
                                              <p:charRg st="59" end="89"/>
                                            </p:txEl>
                                          </p:spTgt>
                                        </p:tgtEl>
                                        <p:attrNameLst>
                                          <p:attrName>style.visibility</p:attrName>
                                        </p:attrNameLst>
                                      </p:cBhvr>
                                      <p:to>
                                        <p:strVal val="visible"/>
                                      </p:to>
                                    </p:set>
                                    <p:anim calcmode="lin" valueType="num">
                                      <p:cBhvr additive="base">
                                        <p:cTn id="13" dur="500" fill="hold"/>
                                        <p:tgtEl>
                                          <p:spTgt spid="264196">
                                            <p:txEl>
                                              <p:charRg st="59" end="8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4196">
                                            <p:txEl>
                                              <p:charRg st="59" end="8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4196">
                                            <p:txEl>
                                              <p:charRg st="89" end="102"/>
                                            </p:txEl>
                                          </p:spTgt>
                                        </p:tgtEl>
                                        <p:attrNameLst>
                                          <p:attrName>style.visibility</p:attrName>
                                        </p:attrNameLst>
                                      </p:cBhvr>
                                      <p:to>
                                        <p:strVal val="visible"/>
                                      </p:to>
                                    </p:set>
                                    <p:anim calcmode="lin" valueType="num">
                                      <p:cBhvr additive="base">
                                        <p:cTn id="19" dur="500" fill="hold"/>
                                        <p:tgtEl>
                                          <p:spTgt spid="264196">
                                            <p:txEl>
                                              <p:charRg st="89" end="10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4196">
                                            <p:txEl>
                                              <p:charRg st="89" end="10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4196">
                                            <p:txEl>
                                              <p:charRg st="102" end="132"/>
                                            </p:txEl>
                                          </p:spTgt>
                                        </p:tgtEl>
                                        <p:attrNameLst>
                                          <p:attrName>style.visibility</p:attrName>
                                        </p:attrNameLst>
                                      </p:cBhvr>
                                      <p:to>
                                        <p:strVal val="visible"/>
                                      </p:to>
                                    </p:set>
                                    <p:anim calcmode="lin" valueType="num">
                                      <p:cBhvr additive="base">
                                        <p:cTn id="25" dur="500" fill="hold"/>
                                        <p:tgtEl>
                                          <p:spTgt spid="264196">
                                            <p:txEl>
                                              <p:charRg st="102" end="13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4196">
                                            <p:txEl>
                                              <p:charRg st="102" end="13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4196">
                                            <p:txEl>
                                              <p:charRg st="132" end="140"/>
                                            </p:txEl>
                                          </p:spTgt>
                                        </p:tgtEl>
                                        <p:attrNameLst>
                                          <p:attrName>style.visibility</p:attrName>
                                        </p:attrNameLst>
                                      </p:cBhvr>
                                      <p:to>
                                        <p:strVal val="visible"/>
                                      </p:to>
                                    </p:set>
                                    <p:anim calcmode="lin" valueType="num">
                                      <p:cBhvr additive="base">
                                        <p:cTn id="31" dur="500" fill="hold"/>
                                        <p:tgtEl>
                                          <p:spTgt spid="264196">
                                            <p:txEl>
                                              <p:charRg st="132" end="14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4196">
                                            <p:txEl>
                                              <p:charRg st="132" end="14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64196">
                                            <p:txEl>
                                              <p:charRg st="140" end="167"/>
                                            </p:txEl>
                                          </p:spTgt>
                                        </p:tgtEl>
                                        <p:attrNameLst>
                                          <p:attrName>style.visibility</p:attrName>
                                        </p:attrNameLst>
                                      </p:cBhvr>
                                      <p:to>
                                        <p:strVal val="visible"/>
                                      </p:to>
                                    </p:set>
                                    <p:anim calcmode="lin" valueType="num">
                                      <p:cBhvr additive="base">
                                        <p:cTn id="37" dur="500" fill="hold"/>
                                        <p:tgtEl>
                                          <p:spTgt spid="264196">
                                            <p:txEl>
                                              <p:charRg st="140" end="16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4196">
                                            <p:txEl>
                                              <p:charRg st="140" end="16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64196">
                                            <p:txEl>
                                              <p:charRg st="167" end="197"/>
                                            </p:txEl>
                                          </p:spTgt>
                                        </p:tgtEl>
                                        <p:attrNameLst>
                                          <p:attrName>style.visibility</p:attrName>
                                        </p:attrNameLst>
                                      </p:cBhvr>
                                      <p:to>
                                        <p:strVal val="visible"/>
                                      </p:to>
                                    </p:set>
                                    <p:anim calcmode="lin" valueType="num">
                                      <p:cBhvr additive="base">
                                        <p:cTn id="43" dur="500" fill="hold"/>
                                        <p:tgtEl>
                                          <p:spTgt spid="264196">
                                            <p:txEl>
                                              <p:charRg st="167" end="19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64196">
                                            <p:txEl>
                                              <p:charRg st="167" end="19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64196">
                                            <p:txEl>
                                              <p:charRg st="197" end="229"/>
                                            </p:txEl>
                                          </p:spTgt>
                                        </p:tgtEl>
                                        <p:attrNameLst>
                                          <p:attrName>style.visibility</p:attrName>
                                        </p:attrNameLst>
                                      </p:cBhvr>
                                      <p:to>
                                        <p:strVal val="visible"/>
                                      </p:to>
                                    </p:set>
                                    <p:anim calcmode="lin" valueType="num">
                                      <p:cBhvr additive="base">
                                        <p:cTn id="49" dur="500" fill="hold"/>
                                        <p:tgtEl>
                                          <p:spTgt spid="264196">
                                            <p:txEl>
                                              <p:charRg st="197" end="22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64196">
                                            <p:txEl>
                                              <p:charRg st="197" end="22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64196">
                                            <p:txEl>
                                              <p:charRg st="229" end="238"/>
                                            </p:txEl>
                                          </p:spTgt>
                                        </p:tgtEl>
                                        <p:attrNameLst>
                                          <p:attrName>style.visibility</p:attrName>
                                        </p:attrNameLst>
                                      </p:cBhvr>
                                      <p:to>
                                        <p:strVal val="visible"/>
                                      </p:to>
                                    </p:set>
                                    <p:anim calcmode="lin" valueType="num">
                                      <p:cBhvr additive="base">
                                        <p:cTn id="55" dur="500" fill="hold"/>
                                        <p:tgtEl>
                                          <p:spTgt spid="264196">
                                            <p:txEl>
                                              <p:charRg st="229" end="23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64196">
                                            <p:txEl>
                                              <p:charRg st="229" end="23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6"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43011" name="Rectangle 1026"/>
          <p:cNvSpPr>
            <a:spLocks noGrp="1"/>
          </p:cNvSpPr>
          <p:nvPr>
            <p:ph type="title"/>
          </p:nvPr>
        </p:nvSpPr>
        <p:spPr>
          <a:xfrm>
            <a:off x="611188" y="1268413"/>
            <a:ext cx="7772400" cy="865187"/>
          </a:xfrm>
        </p:spPr>
        <p:txBody>
          <a:bodyPr vert="horz" wrap="square" lIns="91440" tIns="45720" rIns="91440" bIns="45720" anchor="ctr" anchorCtr="0"/>
          <a:p>
            <a:pPr algn="l" eaLnBrk="1" hangingPunct="1"/>
            <a:r>
              <a:rPr lang="en-US" altLang="zh-CN" sz="4800" b="1" dirty="0"/>
              <a:t>Ⅲ</a:t>
            </a:r>
            <a:r>
              <a:rPr lang="zh-CN" altLang="en-US" sz="4800" b="1" dirty="0"/>
              <a:t>、</a:t>
            </a:r>
            <a:r>
              <a:rPr lang="zh-CN" altLang="en-US" sz="4800" b="1" dirty="0">
                <a:latin typeface="黑体" panose="02010609060101010101" charset="-122"/>
                <a:ea typeface="黑体" panose="02010609060101010101" charset="-122"/>
              </a:rPr>
              <a:t>职业病的预防与防护</a:t>
            </a:r>
            <a:endParaRPr lang="zh-TW" altLang="en-US" sz="4800" b="1" dirty="0">
              <a:latin typeface="黑体" panose="02010609060101010101" charset="-122"/>
              <a:ea typeface="黑体" panose="02010609060101010101" charset="-122"/>
            </a:endParaRPr>
          </a:p>
        </p:txBody>
      </p:sp>
      <p:pic>
        <p:nvPicPr>
          <p:cNvPr id="43012" name="Picture 1027"/>
          <p:cNvPicPr>
            <a:picLocks noChangeAspect="1"/>
          </p:cNvPicPr>
          <p:nvPr/>
        </p:nvPicPr>
        <p:blipFill>
          <a:blip r:embed="rId1"/>
          <a:stretch>
            <a:fillRect/>
          </a:stretch>
        </p:blipFill>
        <p:spPr>
          <a:xfrm>
            <a:off x="1143000" y="2590800"/>
            <a:ext cx="1600200" cy="1676400"/>
          </a:xfrm>
          <a:prstGeom prst="rect">
            <a:avLst/>
          </a:prstGeom>
          <a:noFill/>
          <a:ln w="9525">
            <a:noFill/>
          </a:ln>
        </p:spPr>
      </p:pic>
      <p:pic>
        <p:nvPicPr>
          <p:cNvPr id="43013" name="Picture 1028"/>
          <p:cNvPicPr>
            <a:picLocks noChangeAspect="1"/>
          </p:cNvPicPr>
          <p:nvPr/>
        </p:nvPicPr>
        <p:blipFill>
          <a:blip r:embed="rId2"/>
          <a:stretch>
            <a:fillRect/>
          </a:stretch>
        </p:blipFill>
        <p:spPr>
          <a:xfrm>
            <a:off x="3581400" y="2514600"/>
            <a:ext cx="1595438" cy="1676400"/>
          </a:xfrm>
          <a:prstGeom prst="rect">
            <a:avLst/>
          </a:prstGeom>
          <a:noFill/>
          <a:ln w="9525">
            <a:noFill/>
          </a:ln>
        </p:spPr>
      </p:pic>
      <p:pic>
        <p:nvPicPr>
          <p:cNvPr id="43014" name="Picture 1029"/>
          <p:cNvPicPr>
            <a:picLocks noChangeAspect="1"/>
          </p:cNvPicPr>
          <p:nvPr/>
        </p:nvPicPr>
        <p:blipFill>
          <a:blip r:embed="rId3"/>
          <a:stretch>
            <a:fillRect/>
          </a:stretch>
        </p:blipFill>
        <p:spPr>
          <a:xfrm>
            <a:off x="6019800" y="2514600"/>
            <a:ext cx="1828800" cy="1676400"/>
          </a:xfrm>
          <a:prstGeom prst="rect">
            <a:avLst/>
          </a:prstGeom>
          <a:noFill/>
          <a:ln w="9525">
            <a:noFill/>
          </a:ln>
        </p:spPr>
      </p:pic>
      <p:pic>
        <p:nvPicPr>
          <p:cNvPr id="43015" name="Picture 1030"/>
          <p:cNvPicPr>
            <a:picLocks noChangeAspect="1"/>
          </p:cNvPicPr>
          <p:nvPr/>
        </p:nvPicPr>
        <p:blipFill>
          <a:blip r:embed="rId4"/>
          <a:stretch>
            <a:fillRect/>
          </a:stretch>
        </p:blipFill>
        <p:spPr>
          <a:xfrm>
            <a:off x="381000" y="4495800"/>
            <a:ext cx="8305800" cy="1676400"/>
          </a:xfrm>
          <a:prstGeom prst="rect">
            <a:avLst/>
          </a:prstGeom>
          <a:noFill/>
          <a:ln w="9525">
            <a:noFill/>
          </a:ln>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231433" name="Rectangle 9"/>
          <p:cNvSpPr/>
          <p:nvPr/>
        </p:nvSpPr>
        <p:spPr>
          <a:xfrm>
            <a:off x="76200" y="2438400"/>
            <a:ext cx="5791200" cy="519113"/>
          </a:xfrm>
          <a:prstGeom prst="rect">
            <a:avLst/>
          </a:prstGeom>
          <a:noFill/>
          <a:ln w="9525">
            <a:noFill/>
          </a:ln>
        </p:spPr>
        <p:txBody>
          <a:bodyPr>
            <a:spAutoFit/>
          </a:bodyPr>
          <a:p>
            <a:pPr algn="ctr">
              <a:lnSpc>
                <a:spcPct val="140000"/>
              </a:lnSpc>
            </a:pPr>
            <a:r>
              <a:rPr lang="en-US" altLang="zh-CN" b="0" dirty="0">
                <a:latin typeface="华文新魏" pitchFamily="2" charset="-122"/>
                <a:ea typeface="华文新魏" pitchFamily="2" charset="-122"/>
              </a:rPr>
              <a:t>  </a:t>
            </a:r>
            <a:endParaRPr lang="en-US" altLang="zh-CN" b="0" dirty="0">
              <a:latin typeface="华文新魏" pitchFamily="2" charset="-122"/>
              <a:ea typeface="华文新魏" pitchFamily="2" charset="-122"/>
            </a:endParaRPr>
          </a:p>
        </p:txBody>
      </p:sp>
      <p:sp>
        <p:nvSpPr>
          <p:cNvPr id="231435" name="Rectangle 11"/>
          <p:cNvSpPr>
            <a:spLocks noChangeArrowheads="1"/>
          </p:cNvSpPr>
          <p:nvPr/>
        </p:nvSpPr>
        <p:spPr bwMode="auto">
          <a:xfrm>
            <a:off x="2514600" y="152400"/>
            <a:ext cx="4038600" cy="609600"/>
          </a:xfrm>
          <a:prstGeom prst="rect">
            <a:avLst/>
          </a:prstGeom>
          <a:noFill/>
          <a:ln w="9525">
            <a:noFill/>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3200" b="1"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Black" panose="020B0A04020102020204" pitchFamily="34" charset="0"/>
              <a:ea typeface="幼圆" pitchFamily="49" charset="-122"/>
              <a:cs typeface="+mn-cs"/>
            </a:endParaRPr>
          </a:p>
        </p:txBody>
      </p:sp>
      <p:sp>
        <p:nvSpPr>
          <p:cNvPr id="44037" name="Rectangle 2"/>
          <p:cNvSpPr>
            <a:spLocks noGrp="1"/>
          </p:cNvSpPr>
          <p:nvPr>
            <p:ph type="title"/>
          </p:nvPr>
        </p:nvSpPr>
        <p:spPr>
          <a:xfrm>
            <a:off x="3881438" y="182563"/>
            <a:ext cx="3814762" cy="731837"/>
          </a:xfrm>
        </p:spPr>
        <p:txBody>
          <a:bodyPr vert="horz" wrap="square" lIns="91440" tIns="45720" rIns="91440" bIns="45720" anchor="ctr" anchorCtr="0"/>
          <a:p>
            <a:pPr eaLnBrk="1" hangingPunct="1"/>
            <a:r>
              <a:rPr lang="zh-CN" altLang="en-US" sz="2400" b="1" dirty="0">
                <a:latin typeface="幼圆" pitchFamily="49" charset="-122"/>
                <a:ea typeface="幼圆" pitchFamily="49" charset="-122"/>
              </a:rPr>
              <a:t>烧   伤</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 </a:t>
            </a:r>
            <a:r>
              <a:rPr lang="zh-CN" altLang="zh-TW" sz="2400" b="1" dirty="0">
                <a:latin typeface="幼圆" pitchFamily="49" charset="-122"/>
                <a:ea typeface="幼圆" pitchFamily="49" charset="-122"/>
              </a:rPr>
              <a:t>急</a:t>
            </a:r>
            <a:r>
              <a:rPr lang="zh-CN" altLang="en-US" sz="2400" b="1" dirty="0">
                <a:latin typeface="幼圆" pitchFamily="49" charset="-122"/>
                <a:ea typeface="幼圆" pitchFamily="49" charset="-122"/>
              </a:rPr>
              <a:t> </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救</a:t>
            </a:r>
            <a:endParaRPr lang="zh-TW" altLang="en-US" sz="2400" b="1" dirty="0">
              <a:latin typeface="幼圆" pitchFamily="49" charset="-122"/>
              <a:ea typeface="幼圆" pitchFamily="49" charset="-122"/>
            </a:endParaRPr>
          </a:p>
        </p:txBody>
      </p:sp>
      <p:sp>
        <p:nvSpPr>
          <p:cNvPr id="263171" name="Text Box 3"/>
          <p:cNvSpPr txBox="1"/>
          <p:nvPr/>
        </p:nvSpPr>
        <p:spPr>
          <a:xfrm>
            <a:off x="457200" y="2362200"/>
            <a:ext cx="8229600" cy="3970338"/>
          </a:xfrm>
          <a:prstGeom prst="rect">
            <a:avLst/>
          </a:prstGeom>
          <a:noFill/>
          <a:ln w="9525">
            <a:noFill/>
          </a:ln>
        </p:spPr>
        <p:txBody>
          <a:bodyPr>
            <a:spAutoFit/>
          </a:bodyPr>
          <a:p>
            <a:pPr>
              <a:lnSpc>
                <a:spcPct val="130000"/>
              </a:lnSpc>
              <a:buClr>
                <a:srgbClr val="FF0000"/>
              </a:buClr>
              <a:buFont typeface="Wingdings" panose="05000000000000000000" pitchFamily="2" charset="2"/>
              <a:buChar char="Ø"/>
            </a:pPr>
            <a:r>
              <a:rPr lang="zh-CN" altLang="en-US" sz="2800" dirty="0">
                <a:solidFill>
                  <a:srgbClr val="FF0000"/>
                </a:solidFill>
                <a:latin typeface="幼圆" pitchFamily="49" charset="-122"/>
              </a:rPr>
              <a:t>热力烧伤急救：</a:t>
            </a:r>
            <a:endParaRPr lang="zh-CN" altLang="en-US" sz="2800" dirty="0">
              <a:solidFill>
                <a:srgbClr val="FF0000"/>
              </a:solidFill>
              <a:latin typeface="幼圆" pitchFamily="49" charset="-122"/>
            </a:endParaRPr>
          </a:p>
          <a:p>
            <a:pPr>
              <a:lnSpc>
                <a:spcPct val="130000"/>
              </a:lnSpc>
              <a:buClr>
                <a:srgbClr val="FF0000"/>
              </a:buClr>
              <a:buFont typeface="Wingdings" panose="05000000000000000000" pitchFamily="2" charset="2"/>
              <a:buChar char="1"/>
            </a:pPr>
            <a:r>
              <a:rPr lang="zh-CN" altLang="en-US" sz="2400" dirty="0">
                <a:latin typeface="幼圆" pitchFamily="49" charset="-122"/>
              </a:rPr>
              <a:t>一灭：迅速灭火</a:t>
            </a:r>
            <a:r>
              <a:rPr lang="en-US" altLang="zh-CN" sz="2400" dirty="0">
                <a:latin typeface="幼圆" pitchFamily="49" charset="-122"/>
              </a:rPr>
              <a:t>,</a:t>
            </a:r>
            <a:r>
              <a:rPr lang="zh-CN" altLang="en-US" sz="2400" dirty="0">
                <a:latin typeface="幼圆" pitchFamily="49" charset="-122"/>
              </a:rPr>
              <a:t>除去热源</a:t>
            </a:r>
            <a:r>
              <a:rPr lang="en-US" altLang="zh-CN" sz="2400" dirty="0">
                <a:latin typeface="幼圆" pitchFamily="49" charset="-122"/>
              </a:rPr>
              <a:t>,</a:t>
            </a:r>
            <a:r>
              <a:rPr lang="zh-CN" altLang="en-US" sz="2400" dirty="0">
                <a:latin typeface="幼圆" pitchFamily="49" charset="-122"/>
              </a:rPr>
              <a:t>特别注意着火的棉衣</a:t>
            </a:r>
            <a:r>
              <a:rPr lang="en-US" altLang="zh-CN" sz="2400" dirty="0">
                <a:latin typeface="幼圆" pitchFamily="49" charset="-122"/>
              </a:rPr>
              <a:t>;</a:t>
            </a:r>
            <a:endParaRPr lang="en-US" altLang="zh-CN" sz="2400" dirty="0">
              <a:latin typeface="幼圆" pitchFamily="49" charset="-122"/>
            </a:endParaRPr>
          </a:p>
          <a:p>
            <a:pPr>
              <a:lnSpc>
                <a:spcPct val="130000"/>
              </a:lnSpc>
              <a:buClr>
                <a:srgbClr val="FF0000"/>
              </a:buClr>
              <a:buFont typeface="Wingdings" panose="05000000000000000000" pitchFamily="2" charset="2"/>
              <a:buChar char="1"/>
            </a:pPr>
            <a:r>
              <a:rPr lang="zh-CN" altLang="en-US" sz="2400" dirty="0">
                <a:latin typeface="幼圆" pitchFamily="49" charset="-122"/>
              </a:rPr>
              <a:t>二查：除烧伤外</a:t>
            </a:r>
            <a:r>
              <a:rPr lang="en-US" altLang="zh-CN" sz="2400" dirty="0">
                <a:latin typeface="幼圆" pitchFamily="49" charset="-122"/>
              </a:rPr>
              <a:t>,</a:t>
            </a:r>
            <a:r>
              <a:rPr lang="zh-CN" altLang="en-US" sz="2400" dirty="0">
                <a:latin typeface="幼圆" pitchFamily="49" charset="-122"/>
              </a:rPr>
              <a:t>检查全身有无其它伤害</a:t>
            </a:r>
            <a:r>
              <a:rPr lang="en-US" altLang="zh-CN" sz="2400" dirty="0">
                <a:latin typeface="幼圆" pitchFamily="49" charset="-122"/>
              </a:rPr>
              <a:t>,</a:t>
            </a:r>
            <a:r>
              <a:rPr lang="zh-CN" altLang="en-US" sz="2400" dirty="0">
                <a:latin typeface="幼圆" pitchFamily="49" charset="-122"/>
              </a:rPr>
              <a:t>如骨折、内脏损     伤、 煤气中毒等</a:t>
            </a:r>
            <a:r>
              <a:rPr lang="en-US" altLang="zh-CN" sz="2400" dirty="0">
                <a:latin typeface="幼圆" pitchFamily="49" charset="-122"/>
              </a:rPr>
              <a:t>.</a:t>
            </a:r>
            <a:endParaRPr lang="en-US" altLang="zh-CN" sz="2400" dirty="0">
              <a:latin typeface="幼圆" pitchFamily="49" charset="-122"/>
            </a:endParaRPr>
          </a:p>
          <a:p>
            <a:pPr>
              <a:lnSpc>
                <a:spcPct val="130000"/>
              </a:lnSpc>
              <a:buClr>
                <a:srgbClr val="FF0000"/>
              </a:buClr>
              <a:buFont typeface="Wingdings" panose="05000000000000000000" pitchFamily="2" charset="2"/>
              <a:buChar char="1"/>
            </a:pPr>
            <a:r>
              <a:rPr lang="zh-CN" altLang="en-US" sz="2400" dirty="0">
                <a:latin typeface="幼圆" pitchFamily="49" charset="-122"/>
              </a:rPr>
              <a:t>三防：防休克、防窒息、防创面感染</a:t>
            </a:r>
            <a:r>
              <a:rPr lang="en-US" altLang="zh-CN" sz="2400" dirty="0">
                <a:latin typeface="幼圆" pitchFamily="49" charset="-122"/>
              </a:rPr>
              <a:t>.</a:t>
            </a:r>
            <a:endParaRPr lang="en-US" altLang="zh-CN" sz="2400" dirty="0">
              <a:latin typeface="幼圆" pitchFamily="49" charset="-122"/>
            </a:endParaRPr>
          </a:p>
          <a:p>
            <a:pPr>
              <a:lnSpc>
                <a:spcPct val="130000"/>
              </a:lnSpc>
              <a:buClr>
                <a:srgbClr val="FF0000"/>
              </a:buClr>
              <a:buFont typeface="Wingdings" panose="05000000000000000000" pitchFamily="2" charset="2"/>
              <a:buChar char="1"/>
            </a:pPr>
            <a:r>
              <a:rPr lang="zh-CN" altLang="en-US" sz="2400" dirty="0">
                <a:latin typeface="幼圆" pitchFamily="49" charset="-122"/>
              </a:rPr>
              <a:t>四包：用干凈的布类毛巾或纱布三角巾包裹伤面</a:t>
            </a:r>
            <a:r>
              <a:rPr lang="en-US" altLang="zh-CN" sz="2400" dirty="0">
                <a:latin typeface="幼圆" pitchFamily="49" charset="-122"/>
              </a:rPr>
              <a:t>.</a:t>
            </a:r>
            <a:endParaRPr lang="en-US" altLang="zh-CN" sz="2400" dirty="0">
              <a:latin typeface="幼圆" pitchFamily="49" charset="-122"/>
            </a:endParaRPr>
          </a:p>
          <a:p>
            <a:pPr>
              <a:lnSpc>
                <a:spcPct val="130000"/>
              </a:lnSpc>
              <a:buClr>
                <a:srgbClr val="FF0000"/>
              </a:buClr>
              <a:buFont typeface="Wingdings" panose="05000000000000000000" pitchFamily="2" charset="2"/>
              <a:buChar char="1"/>
            </a:pPr>
            <a:r>
              <a:rPr lang="zh-CN" altLang="en-US" sz="2400" dirty="0">
                <a:latin typeface="幼圆" pitchFamily="49" charset="-122"/>
              </a:rPr>
              <a:t>五送：初救后</a:t>
            </a:r>
            <a:r>
              <a:rPr lang="en-US" altLang="zh-CN" sz="2400" dirty="0">
                <a:latin typeface="幼圆" pitchFamily="49" charset="-122"/>
              </a:rPr>
              <a:t>,</a:t>
            </a:r>
            <a:r>
              <a:rPr lang="zh-CN" altLang="en-US" sz="2400" dirty="0">
                <a:latin typeface="幼圆" pitchFamily="49" charset="-122"/>
              </a:rPr>
              <a:t>速送医院进一步处理</a:t>
            </a:r>
            <a:r>
              <a:rPr lang="en-US" altLang="zh-CN" sz="2400" dirty="0">
                <a:latin typeface="幼圆" pitchFamily="49" charset="-122"/>
              </a:rPr>
              <a:t>.</a:t>
            </a:r>
            <a:endParaRPr lang="en-US" altLang="zh-CN" sz="2400" dirty="0">
              <a:latin typeface="幼圆" pitchFamily="49" charset="-122"/>
            </a:endParaRPr>
          </a:p>
          <a:p>
            <a:pPr>
              <a:lnSpc>
                <a:spcPct val="130000"/>
              </a:lnSpc>
            </a:pPr>
            <a:endParaRPr lang="zh-TW" altLang="en-US" sz="2400" dirty="0">
              <a:solidFill>
                <a:srgbClr val="003300"/>
              </a:solidFill>
              <a:latin typeface="幼圆" pitchFamily="49" charset="-122"/>
            </a:endParaRPr>
          </a:p>
        </p:txBody>
      </p:sp>
      <p:sp>
        <p:nvSpPr>
          <p:cNvPr id="263173" name="Rectangle 5"/>
          <p:cNvSpPr/>
          <p:nvPr/>
        </p:nvSpPr>
        <p:spPr>
          <a:xfrm>
            <a:off x="500063" y="1066800"/>
            <a:ext cx="7577137" cy="1146175"/>
          </a:xfrm>
          <a:prstGeom prst="rect">
            <a:avLst/>
          </a:prstGeom>
          <a:noFill/>
          <a:ln w="9525">
            <a:noFill/>
          </a:ln>
        </p:spPr>
        <p:txBody>
          <a:bodyPr>
            <a:spAutoFit/>
          </a:bodyPr>
          <a:p>
            <a:pPr>
              <a:lnSpc>
                <a:spcPct val="110000"/>
              </a:lnSpc>
              <a:spcBef>
                <a:spcPct val="50000"/>
              </a:spcBef>
              <a:buClr>
                <a:srgbClr val="FF0000"/>
              </a:buClr>
              <a:buFont typeface="Wingdings" panose="05000000000000000000" pitchFamily="2" charset="2"/>
              <a:buChar char="Ø"/>
            </a:pPr>
            <a:r>
              <a:rPr lang="zh-CN" altLang="en-US" sz="2800" dirty="0">
                <a:solidFill>
                  <a:srgbClr val="FF0000"/>
                </a:solidFill>
                <a:latin typeface="幼圆" pitchFamily="49" charset="-122"/>
              </a:rPr>
              <a:t>常见烧伤源有</a:t>
            </a:r>
            <a:r>
              <a:rPr lang="en-US" altLang="zh-TW" sz="2800" dirty="0">
                <a:solidFill>
                  <a:srgbClr val="FF0000"/>
                </a:solidFill>
                <a:latin typeface="幼圆" pitchFamily="49" charset="-122"/>
              </a:rPr>
              <a:t>:</a:t>
            </a:r>
            <a:endParaRPr lang="en-US" altLang="zh-TW" sz="2800" dirty="0">
              <a:solidFill>
                <a:srgbClr val="FF0000"/>
              </a:solidFill>
              <a:latin typeface="幼圆" pitchFamily="49" charset="-122"/>
            </a:endParaRPr>
          </a:p>
          <a:p>
            <a:pPr>
              <a:lnSpc>
                <a:spcPct val="110000"/>
              </a:lnSpc>
              <a:spcBef>
                <a:spcPct val="50000"/>
              </a:spcBef>
              <a:buClr>
                <a:srgbClr val="FF0000"/>
              </a:buClr>
              <a:buFont typeface="Wingdings" panose="05000000000000000000" pitchFamily="2" charset="2"/>
            </a:pPr>
            <a:r>
              <a:rPr lang="en-US" altLang="zh-CN" sz="2400" dirty="0">
                <a:latin typeface="幼圆" pitchFamily="49" charset="-122"/>
              </a:rPr>
              <a:t>       </a:t>
            </a:r>
            <a:r>
              <a:rPr lang="zh-CN" altLang="en-US" sz="2400" dirty="0">
                <a:latin typeface="幼圆" pitchFamily="49" charset="-122"/>
              </a:rPr>
              <a:t>热液</a:t>
            </a:r>
            <a:r>
              <a:rPr lang="zh-TW" altLang="en-US" sz="2400" dirty="0">
                <a:latin typeface="幼圆" pitchFamily="49" charset="-122"/>
              </a:rPr>
              <a:t>、</a:t>
            </a:r>
            <a:r>
              <a:rPr lang="zh-CN" altLang="en-US" sz="2400" dirty="0">
                <a:latin typeface="幼圆" pitchFamily="49" charset="-122"/>
              </a:rPr>
              <a:t>热蒸汽、</a:t>
            </a:r>
            <a:r>
              <a:rPr lang="zh-CN" altLang="zh-TW" sz="2400" dirty="0">
                <a:latin typeface="幼圆" pitchFamily="49" charset="-122"/>
              </a:rPr>
              <a:t>火</a:t>
            </a:r>
            <a:r>
              <a:rPr lang="zh-TW" altLang="en-US" sz="2400" dirty="0">
                <a:latin typeface="幼圆" pitchFamily="49" charset="-122"/>
              </a:rPr>
              <a:t>焰</a:t>
            </a:r>
            <a:r>
              <a:rPr lang="zh-CN" altLang="en-US" sz="2400" dirty="0">
                <a:latin typeface="幼圆" pitchFamily="49" charset="-122"/>
              </a:rPr>
              <a:t>、炽热金属、化学烧伤等。</a:t>
            </a:r>
            <a:endParaRPr lang="zh-CN" altLang="en-US" sz="2400" dirty="0">
              <a:latin typeface="幼圆"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31433"/>
                                        </p:tgtEl>
                                        <p:attrNameLst>
                                          <p:attrName>style.visibility</p:attrName>
                                        </p:attrNameLst>
                                      </p:cBhvr>
                                      <p:to>
                                        <p:strVal val="visible"/>
                                      </p:to>
                                    </p:set>
                                    <p:anim calcmode="lin" valueType="num">
                                      <p:cBhvr additive="base">
                                        <p:cTn id="7" dur="500" fill="hold"/>
                                        <p:tgtEl>
                                          <p:spTgt spid="231433"/>
                                        </p:tgtEl>
                                        <p:attrNameLst>
                                          <p:attrName>ppt_x</p:attrName>
                                        </p:attrNameLst>
                                      </p:cBhvr>
                                      <p:tavLst>
                                        <p:tav tm="0">
                                          <p:val>
                                            <p:strVal val="1+#ppt_w/2"/>
                                          </p:val>
                                        </p:tav>
                                        <p:tav tm="100000">
                                          <p:val>
                                            <p:strVal val="#ppt_x"/>
                                          </p:val>
                                        </p:tav>
                                      </p:tavLst>
                                    </p:anim>
                                    <p:anim calcmode="lin" valueType="num">
                                      <p:cBhvr additive="base">
                                        <p:cTn id="8" dur="500" fill="hold"/>
                                        <p:tgtEl>
                                          <p:spTgt spid="2314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3173"/>
                                        </p:tgtEl>
                                        <p:attrNameLst>
                                          <p:attrName>style.visibility</p:attrName>
                                        </p:attrNameLst>
                                      </p:cBhvr>
                                      <p:to>
                                        <p:strVal val="visible"/>
                                      </p:to>
                                    </p:set>
                                    <p:anim calcmode="lin" valueType="num">
                                      <p:cBhvr additive="base">
                                        <p:cTn id="13" dur="500" fill="hold"/>
                                        <p:tgtEl>
                                          <p:spTgt spid="263173"/>
                                        </p:tgtEl>
                                        <p:attrNameLst>
                                          <p:attrName>ppt_x</p:attrName>
                                        </p:attrNameLst>
                                      </p:cBhvr>
                                      <p:tavLst>
                                        <p:tav tm="0">
                                          <p:val>
                                            <p:strVal val="0-#ppt_w/2"/>
                                          </p:val>
                                        </p:tav>
                                        <p:tav tm="100000">
                                          <p:val>
                                            <p:strVal val="#ppt_x"/>
                                          </p:val>
                                        </p:tav>
                                      </p:tavLst>
                                    </p:anim>
                                    <p:anim calcmode="lin" valueType="num">
                                      <p:cBhvr additive="base">
                                        <p:cTn id="14" dur="500" fill="hold"/>
                                        <p:tgtEl>
                                          <p:spTgt spid="26317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263171">
                                            <p:txEl>
                                              <p:charRg st="0" end="8"/>
                                            </p:txEl>
                                          </p:spTgt>
                                        </p:tgtEl>
                                        <p:attrNameLst>
                                          <p:attrName>style.visibility</p:attrName>
                                        </p:attrNameLst>
                                      </p:cBhvr>
                                      <p:to>
                                        <p:strVal val="visible"/>
                                      </p:to>
                                    </p:set>
                                    <p:animEffect transition="in" filter="box(out)">
                                      <p:cBhvr>
                                        <p:cTn id="19" dur="500"/>
                                        <p:tgtEl>
                                          <p:spTgt spid="263171">
                                            <p:txEl>
                                              <p:charRg st="0" end="8"/>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1" name="camera.wav"/>
                                        </p:tgtEl>
                                      </p:cMediaNode>
                                    </p:audio>
                                  </p:sub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263171">
                                            <p:txEl>
                                              <p:charRg st="8" end="32"/>
                                            </p:txEl>
                                          </p:spTgt>
                                        </p:tgtEl>
                                        <p:attrNameLst>
                                          <p:attrName>style.visibility</p:attrName>
                                        </p:attrNameLst>
                                      </p:cBhvr>
                                      <p:to>
                                        <p:strVal val="visible"/>
                                      </p:to>
                                    </p:set>
                                    <p:animEffect transition="in" filter="box(out)">
                                      <p:cBhvr>
                                        <p:cTn id="24" dur="500"/>
                                        <p:tgtEl>
                                          <p:spTgt spid="263171">
                                            <p:txEl>
                                              <p:charRg st="8" end="32"/>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1" name="camera.wav"/>
                                        </p:tgtEl>
                                      </p:cMediaNode>
                                    </p:audio>
                                  </p:sub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263171">
                                            <p:txEl>
                                              <p:charRg st="32" end="73"/>
                                            </p:txEl>
                                          </p:spTgt>
                                        </p:tgtEl>
                                        <p:attrNameLst>
                                          <p:attrName>style.visibility</p:attrName>
                                        </p:attrNameLst>
                                      </p:cBhvr>
                                      <p:to>
                                        <p:strVal val="visible"/>
                                      </p:to>
                                    </p:set>
                                    <p:animEffect transition="in" filter="box(out)">
                                      <p:cBhvr>
                                        <p:cTn id="29" dur="500"/>
                                        <p:tgtEl>
                                          <p:spTgt spid="263171">
                                            <p:txEl>
                                              <p:charRg st="32" end="73"/>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1" name="camera.wav"/>
                                        </p:tgtEl>
                                      </p:cMediaNode>
                                    </p:audio>
                                  </p:sub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263171">
                                            <p:txEl>
                                              <p:charRg st="73" end="91"/>
                                            </p:txEl>
                                          </p:spTgt>
                                        </p:tgtEl>
                                        <p:attrNameLst>
                                          <p:attrName>style.visibility</p:attrName>
                                        </p:attrNameLst>
                                      </p:cBhvr>
                                      <p:to>
                                        <p:strVal val="visible"/>
                                      </p:to>
                                    </p:set>
                                    <p:animEffect transition="in" filter="box(out)">
                                      <p:cBhvr>
                                        <p:cTn id="34" dur="500"/>
                                        <p:tgtEl>
                                          <p:spTgt spid="263171">
                                            <p:txEl>
                                              <p:charRg st="73" end="91"/>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1" name="camera.wav"/>
                                        </p:tgtEl>
                                      </p:cMediaNode>
                                    </p:audio>
                                  </p:sub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263171">
                                            <p:txEl>
                                              <p:charRg st="91" end="114"/>
                                            </p:txEl>
                                          </p:spTgt>
                                        </p:tgtEl>
                                        <p:attrNameLst>
                                          <p:attrName>style.visibility</p:attrName>
                                        </p:attrNameLst>
                                      </p:cBhvr>
                                      <p:to>
                                        <p:strVal val="visible"/>
                                      </p:to>
                                    </p:set>
                                    <p:animEffect transition="in" filter="box(out)">
                                      <p:cBhvr>
                                        <p:cTn id="39" dur="500"/>
                                        <p:tgtEl>
                                          <p:spTgt spid="263171">
                                            <p:txEl>
                                              <p:charRg st="91" end="114"/>
                                            </p:txEl>
                                          </p:spTgt>
                                        </p:tgtEl>
                                      </p:cBhvr>
                                    </p:animEffect>
                                  </p:childTnLst>
                                  <p:subTnLst>
                                    <p:audio>
                                      <p:cMediaNode>
                                        <p:cTn display="0" masterRel="sameClick">
                                          <p:stCondLst>
                                            <p:cond evt="begin" delay="0">
                                              <p:tn val="37"/>
                                            </p:cond>
                                          </p:stCondLst>
                                          <p:endCondLst>
                                            <p:cond evt="onStopAudio" delay="0">
                                              <p:tgtEl>
                                                <p:sldTgt/>
                                              </p:tgtEl>
                                            </p:cond>
                                          </p:endCondLst>
                                        </p:cTn>
                                        <p:tgtEl>
                                          <p:sndTgt r:embed="rId1" name="camera.wav"/>
                                        </p:tgtEl>
                                      </p:cMediaNode>
                                    </p:audio>
                                  </p:sub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childTnLst>
                                    <p:set>
                                      <p:cBhvr>
                                        <p:cTn id="43" dur="1" fill="hold">
                                          <p:stCondLst>
                                            <p:cond delay="0"/>
                                          </p:stCondLst>
                                        </p:cTn>
                                        <p:tgtEl>
                                          <p:spTgt spid="263171">
                                            <p:txEl>
                                              <p:charRg st="114" end="132"/>
                                            </p:txEl>
                                          </p:spTgt>
                                        </p:tgtEl>
                                        <p:attrNameLst>
                                          <p:attrName>style.visibility</p:attrName>
                                        </p:attrNameLst>
                                      </p:cBhvr>
                                      <p:to>
                                        <p:strVal val="visible"/>
                                      </p:to>
                                    </p:set>
                                    <p:animEffect transition="in" filter="box(out)">
                                      <p:cBhvr>
                                        <p:cTn id="44" dur="500"/>
                                        <p:tgtEl>
                                          <p:spTgt spid="263171">
                                            <p:txEl>
                                              <p:charRg st="114" end="132"/>
                                            </p:txEl>
                                          </p:spTgt>
                                        </p:tgtEl>
                                      </p:cBhvr>
                                    </p:animEffect>
                                  </p:childTnLst>
                                  <p:subTnLst>
                                    <p:audio>
                                      <p:cMediaNode>
                                        <p:cTn display="0" masterRel="sameClick">
                                          <p:stCondLst>
                                            <p:cond evt="begin" delay="0">
                                              <p:tn val="42"/>
                                            </p:cond>
                                          </p:stCondLst>
                                          <p:endCondLst>
                                            <p:cond evt="onStopAudio" delay="0">
                                              <p:tgtEl>
                                                <p:sldTgt/>
                                              </p:tgtEl>
                                            </p:cond>
                                          </p:endCondLst>
                                        </p:cTn>
                                        <p:tgtEl>
                                          <p:sndTgt r:embed="rId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3" grpId="0"/>
      <p:bldP spid="263171" grpId="0" build="p"/>
      <p:bldP spid="26317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45059" name="Rectangle 2"/>
          <p:cNvSpPr>
            <a:spLocks noGrp="1"/>
          </p:cNvSpPr>
          <p:nvPr>
            <p:ph type="title"/>
          </p:nvPr>
        </p:nvSpPr>
        <p:spPr>
          <a:xfrm>
            <a:off x="3962400" y="152400"/>
            <a:ext cx="3814763" cy="731838"/>
          </a:xfrm>
        </p:spPr>
        <p:txBody>
          <a:bodyPr vert="horz" wrap="square" lIns="91440" tIns="45720" rIns="91440" bIns="45720" anchor="ctr" anchorCtr="0"/>
          <a:p>
            <a:pPr eaLnBrk="1" hangingPunct="1"/>
            <a:r>
              <a:rPr lang="zh-CN" altLang="en-US" sz="2400" b="1" dirty="0">
                <a:latin typeface="幼圆" pitchFamily="49" charset="-122"/>
                <a:ea typeface="幼圆" pitchFamily="49" charset="-122"/>
              </a:rPr>
              <a:t>烧   伤</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 </a:t>
            </a:r>
            <a:r>
              <a:rPr lang="zh-CN" altLang="zh-TW" sz="2400" b="1" dirty="0">
                <a:latin typeface="幼圆" pitchFamily="49" charset="-122"/>
                <a:ea typeface="幼圆" pitchFamily="49" charset="-122"/>
              </a:rPr>
              <a:t>急</a:t>
            </a:r>
            <a:r>
              <a:rPr lang="zh-CN" altLang="en-US" sz="2400" b="1" dirty="0">
                <a:latin typeface="幼圆" pitchFamily="49" charset="-122"/>
                <a:ea typeface="幼圆" pitchFamily="49" charset="-122"/>
              </a:rPr>
              <a:t> </a:t>
            </a:r>
            <a:r>
              <a:rPr lang="zh-CN" altLang="zh-TW" sz="2400" b="1" dirty="0">
                <a:latin typeface="幼圆" pitchFamily="49" charset="-122"/>
                <a:ea typeface="幼圆" pitchFamily="49" charset="-122"/>
              </a:rPr>
              <a:t> </a:t>
            </a:r>
            <a:r>
              <a:rPr lang="zh-CN" altLang="en-US" sz="2400" b="1" dirty="0">
                <a:latin typeface="幼圆" pitchFamily="49" charset="-122"/>
                <a:ea typeface="幼圆" pitchFamily="49" charset="-122"/>
              </a:rPr>
              <a:t>救</a:t>
            </a:r>
            <a:endParaRPr lang="zh-TW" altLang="en-US" sz="2400" b="1" dirty="0">
              <a:latin typeface="幼圆" pitchFamily="49" charset="-122"/>
              <a:ea typeface="幼圆" pitchFamily="49" charset="-122"/>
            </a:endParaRPr>
          </a:p>
        </p:txBody>
      </p:sp>
      <p:sp>
        <p:nvSpPr>
          <p:cNvPr id="262147" name="Text Box 3"/>
          <p:cNvSpPr txBox="1"/>
          <p:nvPr/>
        </p:nvSpPr>
        <p:spPr>
          <a:xfrm>
            <a:off x="517525" y="3449638"/>
            <a:ext cx="6111875" cy="2417762"/>
          </a:xfrm>
          <a:prstGeom prst="rect">
            <a:avLst/>
          </a:prstGeom>
          <a:noFill/>
          <a:ln w="9525">
            <a:noFill/>
          </a:ln>
        </p:spPr>
        <p:txBody>
          <a:bodyPr>
            <a:spAutoFit/>
          </a:bodyPr>
          <a:p>
            <a:pPr>
              <a:spcBef>
                <a:spcPct val="50000"/>
              </a:spcBef>
              <a:buClr>
                <a:srgbClr val="FF0000"/>
              </a:buClr>
              <a:buFont typeface="Wingdings" panose="05000000000000000000" pitchFamily="2" charset="2"/>
              <a:buChar char="1"/>
            </a:pPr>
            <a:r>
              <a:rPr lang="zh-CN" altLang="en-US" sz="2800" dirty="0">
                <a:solidFill>
                  <a:srgbClr val="FF0000"/>
                </a:solidFill>
                <a:latin typeface="幼圆" pitchFamily="49" charset="-122"/>
              </a:rPr>
              <a:t>强酸强碱类：</a:t>
            </a:r>
            <a:endParaRPr lang="zh-CN" altLang="en-US" sz="2800" dirty="0">
              <a:solidFill>
                <a:srgbClr val="FF0000"/>
              </a:solidFill>
              <a:latin typeface="幼圆" pitchFamily="49" charset="-122"/>
            </a:endParaRPr>
          </a:p>
          <a:p>
            <a:pPr>
              <a:lnSpc>
                <a:spcPct val="130000"/>
              </a:lnSpc>
            </a:pPr>
            <a:r>
              <a:rPr lang="zh-CN" altLang="zh-TW" sz="2400" dirty="0">
                <a:latin typeface="幼圆" pitchFamily="49" charset="-122"/>
              </a:rPr>
              <a:t> </a:t>
            </a:r>
            <a:r>
              <a:rPr lang="zh-CN" altLang="en-US" sz="2400" dirty="0">
                <a:latin typeface="幼圆" pitchFamily="49" charset="-122"/>
              </a:rPr>
              <a:t> </a:t>
            </a:r>
            <a:r>
              <a:rPr lang="zh-CN" altLang="zh-TW" sz="2400" dirty="0">
                <a:latin typeface="幼圆" pitchFamily="49" charset="-122"/>
              </a:rPr>
              <a:t> </a:t>
            </a:r>
            <a:r>
              <a:rPr lang="zh-CN" altLang="en-US" sz="2400" dirty="0">
                <a:latin typeface="幼圆" pitchFamily="49" charset="-122"/>
              </a:rPr>
              <a:t> </a:t>
            </a:r>
            <a:r>
              <a:rPr lang="zh-CN" altLang="zh-TW" sz="2400" dirty="0">
                <a:latin typeface="幼圆" pitchFamily="49" charset="-122"/>
              </a:rPr>
              <a:t> </a:t>
            </a:r>
            <a:r>
              <a:rPr lang="zh-CN" altLang="en-US" sz="2400" dirty="0">
                <a:latin typeface="幼圆" pitchFamily="49" charset="-122"/>
              </a:rPr>
              <a:t>用大量清水冲洗</a:t>
            </a:r>
            <a:r>
              <a:rPr lang="en-US" altLang="zh-CN" sz="2400" dirty="0">
                <a:latin typeface="幼圆" pitchFamily="49" charset="-122"/>
              </a:rPr>
              <a:t>10</a:t>
            </a:r>
            <a:r>
              <a:rPr lang="zh-CN" altLang="en-US" sz="2400" dirty="0">
                <a:latin typeface="幼圆" pitchFamily="49" charset="-122"/>
              </a:rPr>
              <a:t>分钟以上</a:t>
            </a:r>
            <a:r>
              <a:rPr lang="en-US" altLang="zh-CN" sz="2400" dirty="0">
                <a:latin typeface="幼圆" pitchFamily="49" charset="-122"/>
              </a:rPr>
              <a:t>,</a:t>
            </a:r>
            <a:r>
              <a:rPr lang="zh-CN" altLang="en-US" sz="2400" dirty="0">
                <a:latin typeface="幼圆" pitchFamily="49" charset="-122"/>
              </a:rPr>
              <a:t>然后用中和剂</a:t>
            </a:r>
            <a:r>
              <a:rPr lang="en-US" altLang="zh-TW" sz="2400" dirty="0">
                <a:latin typeface="幼圆" pitchFamily="49" charset="-122"/>
              </a:rPr>
              <a:t>,</a:t>
            </a:r>
            <a:r>
              <a:rPr lang="zh-CN" altLang="en-US" sz="2400" dirty="0">
                <a:latin typeface="幼圆" pitchFamily="49" charset="-122"/>
              </a:rPr>
              <a:t>即强酸烧伤用弱碱</a:t>
            </a:r>
            <a:r>
              <a:rPr lang="en-US" altLang="zh-CN" sz="2400" dirty="0">
                <a:latin typeface="幼圆" pitchFamily="49" charset="-122"/>
              </a:rPr>
              <a:t>,</a:t>
            </a:r>
            <a:r>
              <a:rPr lang="zh-CN" altLang="en-US" sz="2400" dirty="0">
                <a:latin typeface="幼圆" pitchFamily="49" charset="-122"/>
              </a:rPr>
              <a:t>如苏打水、碱性肥皂中和</a:t>
            </a:r>
            <a:r>
              <a:rPr lang="en-US" altLang="zh-CN" sz="2400" dirty="0">
                <a:latin typeface="幼圆" pitchFamily="49" charset="-122"/>
              </a:rPr>
              <a:t>;</a:t>
            </a:r>
            <a:r>
              <a:rPr lang="zh-CN" altLang="en-US" sz="2400" dirty="0">
                <a:latin typeface="幼圆" pitchFamily="49" charset="-122"/>
              </a:rPr>
              <a:t>强碱烧伤用弱酸</a:t>
            </a:r>
            <a:r>
              <a:rPr lang="en-US" altLang="zh-CN" sz="2400" dirty="0">
                <a:latin typeface="幼圆" pitchFamily="49" charset="-122"/>
              </a:rPr>
              <a:t>,</a:t>
            </a:r>
            <a:r>
              <a:rPr lang="zh-CN" altLang="en-US" sz="2400" dirty="0">
                <a:latin typeface="幼圆" pitchFamily="49" charset="-122"/>
              </a:rPr>
              <a:t>如食醋、</a:t>
            </a:r>
            <a:endParaRPr lang="zh-CN" altLang="en-US" sz="2400" dirty="0">
              <a:latin typeface="幼圆" pitchFamily="49" charset="-122"/>
            </a:endParaRPr>
          </a:p>
          <a:p>
            <a:pPr>
              <a:lnSpc>
                <a:spcPct val="130000"/>
              </a:lnSpc>
            </a:pPr>
            <a:r>
              <a:rPr lang="zh-CN" altLang="en-US" sz="2400" dirty="0">
                <a:latin typeface="幼圆" pitchFamily="49" charset="-122"/>
              </a:rPr>
              <a:t>硼酸水中和</a:t>
            </a:r>
            <a:r>
              <a:rPr lang="en-US" altLang="zh-CN" sz="2400" dirty="0">
                <a:solidFill>
                  <a:srgbClr val="003300"/>
                </a:solidFill>
                <a:latin typeface="幼圆" pitchFamily="49" charset="-122"/>
              </a:rPr>
              <a:t>.</a:t>
            </a:r>
            <a:endParaRPr lang="en-US" altLang="zh-TW" sz="2400" dirty="0">
              <a:solidFill>
                <a:srgbClr val="003300"/>
              </a:solidFill>
              <a:latin typeface="幼圆" pitchFamily="49" charset="-122"/>
            </a:endParaRPr>
          </a:p>
        </p:txBody>
      </p:sp>
      <p:pic>
        <p:nvPicPr>
          <p:cNvPr id="262148" name="Picture 4"/>
          <p:cNvPicPr>
            <a:picLocks noChangeAspect="1"/>
          </p:cNvPicPr>
          <p:nvPr/>
        </p:nvPicPr>
        <p:blipFill>
          <a:blip r:embed="rId1"/>
          <a:stretch>
            <a:fillRect/>
          </a:stretch>
        </p:blipFill>
        <p:spPr>
          <a:xfrm>
            <a:off x="6477000" y="3733800"/>
            <a:ext cx="1939925" cy="2305050"/>
          </a:xfrm>
          <a:prstGeom prst="rect">
            <a:avLst/>
          </a:prstGeom>
          <a:noFill/>
          <a:ln w="9525">
            <a:noFill/>
          </a:ln>
        </p:spPr>
      </p:pic>
      <p:sp>
        <p:nvSpPr>
          <p:cNvPr id="262149" name="Rectangle 5"/>
          <p:cNvSpPr/>
          <p:nvPr/>
        </p:nvSpPr>
        <p:spPr>
          <a:xfrm>
            <a:off x="533400" y="1143000"/>
            <a:ext cx="8013700" cy="1925638"/>
          </a:xfrm>
          <a:prstGeom prst="rect">
            <a:avLst/>
          </a:prstGeom>
          <a:noFill/>
          <a:ln w="9525">
            <a:noFill/>
          </a:ln>
        </p:spPr>
        <p:txBody>
          <a:bodyPr>
            <a:spAutoFit/>
          </a:bodyPr>
          <a:p>
            <a:pPr>
              <a:lnSpc>
                <a:spcPct val="130000"/>
              </a:lnSpc>
              <a:spcBef>
                <a:spcPct val="50000"/>
              </a:spcBef>
              <a:buClr>
                <a:srgbClr val="FF0000"/>
              </a:buClr>
              <a:buFont typeface="Wingdings" panose="05000000000000000000" pitchFamily="2" charset="2"/>
              <a:buChar char="1"/>
            </a:pPr>
            <a:r>
              <a:rPr lang="zh-CN" altLang="en-US" sz="2800" dirty="0">
                <a:solidFill>
                  <a:srgbClr val="FF0000"/>
                </a:solidFill>
                <a:latin typeface="幼圆" pitchFamily="49" charset="-122"/>
              </a:rPr>
              <a:t>化学烧伤急救</a:t>
            </a:r>
            <a:endParaRPr lang="zh-CN" altLang="zh-TW" sz="2800" dirty="0">
              <a:solidFill>
                <a:srgbClr val="FF0000"/>
              </a:solidFill>
              <a:latin typeface="幼圆" pitchFamily="49" charset="-122"/>
            </a:endParaRPr>
          </a:p>
          <a:p>
            <a:pPr>
              <a:spcBef>
                <a:spcPct val="50000"/>
              </a:spcBef>
            </a:pP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1800" dirty="0">
                <a:latin typeface="幼圆" pitchFamily="49" charset="-122"/>
              </a:rPr>
              <a:t> </a:t>
            </a:r>
            <a:r>
              <a:rPr lang="zh-CN" altLang="zh-TW" sz="1800" dirty="0">
                <a:latin typeface="幼圆" pitchFamily="49" charset="-122"/>
              </a:rPr>
              <a:t> </a:t>
            </a:r>
            <a:r>
              <a:rPr lang="zh-CN" altLang="en-US" sz="2400" dirty="0">
                <a:latin typeface="幼圆" pitchFamily="49" charset="-122"/>
              </a:rPr>
              <a:t>应迅速解脱衣服</a:t>
            </a:r>
            <a:r>
              <a:rPr lang="zh-CN" altLang="zh-TW" sz="2400" dirty="0">
                <a:latin typeface="幼圆" pitchFamily="49" charset="-122"/>
              </a:rPr>
              <a:t>，</a:t>
            </a:r>
            <a:r>
              <a:rPr lang="zh-CN" altLang="en-US" sz="2400" dirty="0">
                <a:latin typeface="幼圆" pitchFamily="49" charset="-122"/>
              </a:rPr>
              <a:t>清除</a:t>
            </a:r>
            <a:r>
              <a:rPr lang="zh-CN" altLang="zh-TW" sz="2400" dirty="0">
                <a:latin typeface="幼圆" pitchFamily="49" charset="-122"/>
              </a:rPr>
              <a:t>皮</a:t>
            </a:r>
            <a:r>
              <a:rPr lang="zh-CN" altLang="en-US" sz="2400" dirty="0">
                <a:latin typeface="幼圆" pitchFamily="49" charset="-122"/>
              </a:rPr>
              <a:t>肤上的化学药品</a:t>
            </a:r>
            <a:r>
              <a:rPr lang="en-US" altLang="zh-CN" sz="2400" dirty="0">
                <a:latin typeface="幼圆" pitchFamily="49" charset="-122"/>
              </a:rPr>
              <a:t>,</a:t>
            </a:r>
            <a:r>
              <a:rPr lang="zh-CN" altLang="en-US" sz="2400" dirty="0">
                <a:latin typeface="幼圆" pitchFamily="49" charset="-122"/>
              </a:rPr>
              <a:t>并用大量的水冲洗</a:t>
            </a:r>
            <a:r>
              <a:rPr lang="en-US" altLang="zh-CN" sz="2400" dirty="0">
                <a:latin typeface="幼圆" pitchFamily="49" charset="-122"/>
              </a:rPr>
              <a:t>,</a:t>
            </a:r>
            <a:r>
              <a:rPr lang="zh-CN" altLang="en-US" sz="2400" dirty="0">
                <a:latin typeface="幼圆" pitchFamily="49" charset="-122"/>
              </a:rPr>
              <a:t>再用消除这种有害药品的</a:t>
            </a:r>
            <a:r>
              <a:rPr lang="zh-CN" altLang="zh-TW" sz="2400" dirty="0">
                <a:latin typeface="幼圆" pitchFamily="49" charset="-122"/>
              </a:rPr>
              <a:t> </a:t>
            </a:r>
            <a:r>
              <a:rPr lang="zh-CN" altLang="en-US" sz="2400" dirty="0">
                <a:latin typeface="幼圆" pitchFamily="49" charset="-122"/>
              </a:rPr>
              <a:t>特种溶剂</a:t>
            </a:r>
            <a:r>
              <a:rPr lang="zh-CN" altLang="zh-TW" sz="2400" dirty="0">
                <a:latin typeface="幼圆" pitchFamily="49" charset="-122"/>
              </a:rPr>
              <a:t>、</a:t>
            </a:r>
            <a:r>
              <a:rPr lang="zh-CN" altLang="en-US" sz="2400" dirty="0">
                <a:latin typeface="幼圆" pitchFamily="49" charset="-122"/>
              </a:rPr>
              <a:t>溶液或药剂仔细处理</a:t>
            </a:r>
            <a:r>
              <a:rPr lang="zh-CN" altLang="zh-TW" sz="2400" dirty="0">
                <a:latin typeface="幼圆" pitchFamily="49" charset="-122"/>
              </a:rPr>
              <a:t>，</a:t>
            </a:r>
            <a:r>
              <a:rPr lang="zh-CN" altLang="en-US" sz="2400" dirty="0">
                <a:latin typeface="幼圆" pitchFamily="49" charset="-122"/>
              </a:rPr>
              <a:t>严重的应送医院治疗</a:t>
            </a:r>
            <a:r>
              <a:rPr lang="en-US" altLang="zh-CN" sz="2400" dirty="0">
                <a:latin typeface="幼圆" pitchFamily="49" charset="-122"/>
              </a:rPr>
              <a:t>.</a:t>
            </a:r>
            <a:endParaRPr lang="en-US" altLang="zh-CN" sz="2400" dirty="0">
              <a:latin typeface="幼圆" pitchFamily="49"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62149"/>
                                        </p:tgtEl>
                                        <p:attrNameLst>
                                          <p:attrName>style.visibility</p:attrName>
                                        </p:attrNameLst>
                                      </p:cBhvr>
                                      <p:to>
                                        <p:strVal val="visible"/>
                                      </p:to>
                                    </p:set>
                                    <p:anim calcmode="lin" valueType="num">
                                      <p:cBhvr>
                                        <p:cTn id="7" dur="1000" fill="hold"/>
                                        <p:tgtEl>
                                          <p:spTgt spid="262149"/>
                                        </p:tgtEl>
                                        <p:attrNameLst>
                                          <p:attrName>ppt_w</p:attrName>
                                        </p:attrNameLst>
                                      </p:cBhvr>
                                      <p:tavLst>
                                        <p:tav tm="0">
                                          <p:val>
                                            <p:fltVal val="0.000000"/>
                                          </p:val>
                                        </p:tav>
                                        <p:tav tm="100000">
                                          <p:val>
                                            <p:strVal val="#ppt_w"/>
                                          </p:val>
                                        </p:tav>
                                      </p:tavLst>
                                    </p:anim>
                                    <p:anim calcmode="lin" valueType="num">
                                      <p:cBhvr>
                                        <p:cTn id="8" dur="1000" fill="hold"/>
                                        <p:tgtEl>
                                          <p:spTgt spid="262149"/>
                                        </p:tgtEl>
                                        <p:attrNameLst>
                                          <p:attrName>ppt_h</p:attrName>
                                        </p:attrNameLst>
                                      </p:cBhvr>
                                      <p:tavLst>
                                        <p:tav tm="0">
                                          <p:val>
                                            <p:fltVal val="0.000000"/>
                                          </p:val>
                                        </p:tav>
                                        <p:tav tm="100000">
                                          <p:val>
                                            <p:strVal val="#ppt_h"/>
                                          </p:val>
                                        </p:tav>
                                      </p:tavLst>
                                    </p:anim>
                                    <p:anim calcmode="lin" valueType="num">
                                      <p:cBhvr>
                                        <p:cTn id="9" dur="1000" fill="hold"/>
                                        <p:tgtEl>
                                          <p:spTgt spid="262149"/>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262149"/>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62147"/>
                                        </p:tgtEl>
                                        <p:attrNameLst>
                                          <p:attrName>style.visibility</p:attrName>
                                        </p:attrNameLst>
                                      </p:cBhvr>
                                      <p:to>
                                        <p:strVal val="visible"/>
                                      </p:to>
                                    </p:set>
                                    <p:anim calcmode="lin" valueType="num">
                                      <p:cBhvr additive="base">
                                        <p:cTn id="15" dur="500" fill="hold"/>
                                        <p:tgtEl>
                                          <p:spTgt spid="262147"/>
                                        </p:tgtEl>
                                        <p:attrNameLst>
                                          <p:attrName>ppt_x</p:attrName>
                                        </p:attrNameLst>
                                      </p:cBhvr>
                                      <p:tavLst>
                                        <p:tav tm="0">
                                          <p:val>
                                            <p:strVal val="0-#ppt_w/2"/>
                                          </p:val>
                                        </p:tav>
                                        <p:tav tm="100000">
                                          <p:val>
                                            <p:strVal val="#ppt_x"/>
                                          </p:val>
                                        </p:tav>
                                      </p:tavLst>
                                    </p:anim>
                                    <p:anim calcmode="lin" valueType="num">
                                      <p:cBhvr additive="base">
                                        <p:cTn id="16" dur="500" fill="hold"/>
                                        <p:tgtEl>
                                          <p:spTgt spid="26214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62148"/>
                                        </p:tgtEl>
                                        <p:attrNameLst>
                                          <p:attrName>style.visibility</p:attrName>
                                        </p:attrNameLst>
                                      </p:cBhvr>
                                      <p:to>
                                        <p:strVal val="visible"/>
                                      </p:to>
                                    </p:set>
                                    <p:anim calcmode="lin" valueType="num">
                                      <p:cBhvr additive="base">
                                        <p:cTn id="21" dur="500" fill="hold"/>
                                        <p:tgtEl>
                                          <p:spTgt spid="262148"/>
                                        </p:tgtEl>
                                        <p:attrNameLst>
                                          <p:attrName>ppt_x</p:attrName>
                                        </p:attrNameLst>
                                      </p:cBhvr>
                                      <p:tavLst>
                                        <p:tav tm="0">
                                          <p:val>
                                            <p:strVal val="1+#ppt_w/2"/>
                                          </p:val>
                                        </p:tav>
                                        <p:tav tm="100000">
                                          <p:val>
                                            <p:strVal val="#ppt_x"/>
                                          </p:val>
                                        </p:tav>
                                      </p:tavLst>
                                    </p:anim>
                                    <p:anim calcmode="lin" valueType="num">
                                      <p:cBhvr additive="base">
                                        <p:cTn id="22" dur="500" fill="hold"/>
                                        <p:tgtEl>
                                          <p:spTgt spid="262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p:bldP spid="262149"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46083" name="Rectangle 2"/>
          <p:cNvSpPr>
            <a:spLocks noGrp="1"/>
          </p:cNvSpPr>
          <p:nvPr>
            <p:ph type="title"/>
          </p:nvPr>
        </p:nvSpPr>
        <p:spPr>
          <a:xfrm>
            <a:off x="3810000" y="228600"/>
            <a:ext cx="4327525" cy="533400"/>
          </a:xfrm>
        </p:spPr>
        <p:txBody>
          <a:bodyPr vert="horz" wrap="square" lIns="91440" tIns="45720" rIns="91440" bIns="45720" anchor="ctr" anchorCtr="0"/>
          <a:p>
            <a:pPr eaLnBrk="1" hangingPunct="1"/>
            <a:r>
              <a:rPr lang="zh-CN" altLang="en-US" sz="2400" b="1" dirty="0">
                <a:latin typeface="幼圆" pitchFamily="49" charset="-122"/>
                <a:ea typeface="幼圆" pitchFamily="49" charset="-122"/>
              </a:rPr>
              <a:t>眼 睛 受 伤 急 救</a:t>
            </a:r>
            <a:endParaRPr lang="zh-TW" altLang="en-US" sz="2400" b="1" dirty="0">
              <a:latin typeface="幼圆" pitchFamily="49" charset="-122"/>
              <a:ea typeface="幼圆" pitchFamily="49" charset="-122"/>
            </a:endParaRPr>
          </a:p>
        </p:txBody>
      </p:sp>
      <p:sp>
        <p:nvSpPr>
          <p:cNvPr id="250884" name="Text Box 4"/>
          <p:cNvSpPr txBox="1"/>
          <p:nvPr/>
        </p:nvSpPr>
        <p:spPr>
          <a:xfrm>
            <a:off x="762000" y="1892300"/>
            <a:ext cx="7391400" cy="3925888"/>
          </a:xfrm>
          <a:prstGeom prst="rect">
            <a:avLst/>
          </a:prstGeom>
          <a:noFill/>
          <a:ln w="9525">
            <a:noFill/>
          </a:ln>
        </p:spPr>
        <p:txBody>
          <a:bodyPr>
            <a:spAutoFit/>
          </a:bodyPr>
          <a:p>
            <a:pPr>
              <a:lnSpc>
                <a:spcPct val="150000"/>
              </a:lnSpc>
              <a:buClr>
                <a:srgbClr val="FF0000"/>
              </a:buClr>
              <a:buFont typeface="Wingdings" panose="05000000000000000000" pitchFamily="2" charset="2"/>
              <a:buChar char="Ø"/>
            </a:pPr>
            <a:r>
              <a:rPr lang="zh-CN" altLang="en-US" sz="2400" dirty="0">
                <a:latin typeface="幼圆" pitchFamily="49" charset="-122"/>
              </a:rPr>
              <a:t>若眼睛受到污染</a:t>
            </a:r>
            <a:r>
              <a:rPr lang="en-US" altLang="zh-CN" sz="2400" dirty="0">
                <a:latin typeface="幼圆" pitchFamily="49" charset="-122"/>
              </a:rPr>
              <a:t>,</a:t>
            </a:r>
            <a:r>
              <a:rPr lang="zh-CN" altLang="en-US" sz="2400" dirty="0">
                <a:latin typeface="幼圆" pitchFamily="49" charset="-122"/>
              </a:rPr>
              <a:t>应立即用水冲洗</a:t>
            </a:r>
            <a:r>
              <a:rPr lang="en-US" altLang="zh-CN" sz="2400" dirty="0">
                <a:latin typeface="幼圆" pitchFamily="49" charset="-122"/>
              </a:rPr>
              <a:t>,</a:t>
            </a:r>
            <a:r>
              <a:rPr lang="zh-CN" altLang="en-US" sz="2400" dirty="0">
                <a:latin typeface="幼圆" pitchFamily="49" charset="-122"/>
              </a:rPr>
              <a:t>不得稍有延迟</a:t>
            </a:r>
            <a:r>
              <a:rPr lang="en-US" altLang="zh-CN" sz="2400" dirty="0">
                <a:latin typeface="幼圆" pitchFamily="49" charset="-122"/>
              </a:rPr>
              <a:t>,</a:t>
            </a:r>
            <a:r>
              <a:rPr lang="zh-CN" altLang="en-US" sz="2400" dirty="0">
                <a:latin typeface="幼圆" pitchFamily="49" charset="-122"/>
              </a:rPr>
              <a:t>且连续冲洗至少</a:t>
            </a:r>
            <a:r>
              <a:rPr lang="en-US" altLang="zh-CN" sz="2400" dirty="0">
                <a:latin typeface="幼圆" pitchFamily="49" charset="-122"/>
              </a:rPr>
              <a:t>15</a:t>
            </a:r>
            <a:r>
              <a:rPr lang="zh-CN" altLang="en-US" sz="2400" dirty="0">
                <a:latin typeface="幼圆" pitchFamily="49" charset="-122"/>
              </a:rPr>
              <a:t>分钟</a:t>
            </a:r>
            <a:r>
              <a:rPr lang="zh-CN" altLang="zh-TW" sz="2400" dirty="0">
                <a:latin typeface="幼圆" pitchFamily="49" charset="-122"/>
              </a:rPr>
              <a:t>。</a:t>
            </a:r>
            <a:endParaRPr lang="zh-CN" altLang="en-US" sz="2400" dirty="0">
              <a:latin typeface="幼圆" pitchFamily="49" charset="-122"/>
            </a:endParaRPr>
          </a:p>
          <a:p>
            <a:pPr>
              <a:lnSpc>
                <a:spcPct val="150000"/>
              </a:lnSpc>
              <a:buClr>
                <a:srgbClr val="FF0000"/>
              </a:buClr>
              <a:buFont typeface="Wingdings" panose="05000000000000000000" pitchFamily="2" charset="2"/>
              <a:buChar char="Ø"/>
            </a:pPr>
            <a:r>
              <a:rPr lang="zh-CN" altLang="en-US" sz="2400" dirty="0">
                <a:latin typeface="幼圆" pitchFamily="49" charset="-122"/>
              </a:rPr>
              <a:t>冲洗时</a:t>
            </a:r>
            <a:r>
              <a:rPr lang="en-US" altLang="zh-CN" sz="2400" dirty="0">
                <a:latin typeface="幼圆" pitchFamily="49" charset="-122"/>
              </a:rPr>
              <a:t>,</a:t>
            </a:r>
            <a:r>
              <a:rPr lang="zh-CN" altLang="en-US" sz="2400" dirty="0">
                <a:latin typeface="幼圆" pitchFamily="49" charset="-122"/>
              </a:rPr>
              <a:t>用手将眼睛翻开</a:t>
            </a:r>
            <a:r>
              <a:rPr lang="en-US" altLang="zh-CN" sz="2400" dirty="0">
                <a:latin typeface="幼圆" pitchFamily="49" charset="-122"/>
              </a:rPr>
              <a:t>,</a:t>
            </a:r>
            <a:r>
              <a:rPr lang="zh-CN" altLang="en-US" sz="2400" dirty="0">
                <a:latin typeface="幼圆" pitchFamily="49" charset="-122"/>
              </a:rPr>
              <a:t>并让眼球动</a:t>
            </a:r>
            <a:r>
              <a:rPr lang="en-US" altLang="zh-CN" sz="2400" dirty="0">
                <a:latin typeface="幼圆" pitchFamily="49" charset="-122"/>
              </a:rPr>
              <a:t>,</a:t>
            </a:r>
            <a:r>
              <a:rPr lang="zh-CN" altLang="en-US" sz="2400" dirty="0">
                <a:latin typeface="幼圆" pitchFamily="49" charset="-122"/>
              </a:rPr>
              <a:t>确保眼睑遮盖下的每一部分均冲洗到</a:t>
            </a:r>
            <a:r>
              <a:rPr lang="en-US" altLang="zh-CN" sz="2400" dirty="0">
                <a:latin typeface="幼圆" pitchFamily="49" charset="-122"/>
              </a:rPr>
              <a:t>.</a:t>
            </a:r>
            <a:r>
              <a:rPr lang="zh-CN" altLang="en-US" sz="2400" dirty="0">
                <a:latin typeface="幼圆" pitchFamily="49" charset="-122"/>
              </a:rPr>
              <a:t>也可以用无任何刺激性的水溶液。如果是碱灼伤</a:t>
            </a:r>
            <a:r>
              <a:rPr lang="en-US" altLang="zh-CN" sz="2400" dirty="0">
                <a:latin typeface="幼圆" pitchFamily="49" charset="-122"/>
              </a:rPr>
              <a:t>,</a:t>
            </a:r>
            <a:r>
              <a:rPr lang="zh-CN" altLang="en-US" sz="2400" dirty="0">
                <a:latin typeface="幼圆" pitchFamily="49" charset="-122"/>
              </a:rPr>
              <a:t>再用</a:t>
            </a:r>
            <a:r>
              <a:rPr lang="en-US" altLang="zh-CN" sz="2400" dirty="0">
                <a:latin typeface="幼圆" pitchFamily="49" charset="-122"/>
              </a:rPr>
              <a:t>20%</a:t>
            </a:r>
            <a:r>
              <a:rPr lang="zh-CN" altLang="en-US" sz="2400" dirty="0">
                <a:latin typeface="幼圆" pitchFamily="49" charset="-122"/>
              </a:rPr>
              <a:t>硼酸溶液淋洗</a:t>
            </a:r>
            <a:r>
              <a:rPr lang="en-US" altLang="zh-CN" sz="2400" dirty="0">
                <a:latin typeface="幼圆" pitchFamily="49" charset="-122"/>
              </a:rPr>
              <a:t>,</a:t>
            </a:r>
            <a:r>
              <a:rPr lang="zh-CN" altLang="en-US" sz="2400" dirty="0">
                <a:latin typeface="幼圆" pitchFamily="49" charset="-122"/>
              </a:rPr>
              <a:t>如果是</a:t>
            </a:r>
            <a:endParaRPr lang="zh-CN" altLang="zh-TW" sz="2400" dirty="0">
              <a:latin typeface="幼圆" pitchFamily="49" charset="-122"/>
            </a:endParaRPr>
          </a:p>
          <a:p>
            <a:pPr>
              <a:lnSpc>
                <a:spcPct val="150000"/>
              </a:lnSpc>
              <a:buClr>
                <a:srgbClr val="FF0000"/>
              </a:buClr>
              <a:buFont typeface="Wingdings" panose="05000000000000000000" pitchFamily="2" charset="2"/>
            </a:pPr>
            <a:r>
              <a:rPr lang="zh-CN" altLang="en-US" sz="2400" dirty="0">
                <a:latin typeface="幼圆" pitchFamily="49" charset="-122"/>
              </a:rPr>
              <a:t>酸灼伤</a:t>
            </a:r>
            <a:r>
              <a:rPr lang="en-US" altLang="zh-CN" sz="2400" dirty="0">
                <a:latin typeface="幼圆" pitchFamily="49" charset="-122"/>
              </a:rPr>
              <a:t>,</a:t>
            </a:r>
            <a:r>
              <a:rPr lang="zh-CN" altLang="en-US" sz="2400" dirty="0">
                <a:latin typeface="幼圆" pitchFamily="49" charset="-122"/>
              </a:rPr>
              <a:t>再用</a:t>
            </a:r>
            <a:r>
              <a:rPr lang="en-US" altLang="zh-CN" sz="2400" dirty="0">
                <a:latin typeface="幼圆" pitchFamily="49" charset="-122"/>
              </a:rPr>
              <a:t>3%</a:t>
            </a:r>
            <a:r>
              <a:rPr lang="zh-CN" altLang="en-US" sz="2400" dirty="0">
                <a:latin typeface="幼圆" pitchFamily="49" charset="-122"/>
              </a:rPr>
              <a:t>碳酸氢钠溶液淋洗</a:t>
            </a:r>
            <a:r>
              <a:rPr lang="zh-CN" altLang="zh-TW" sz="2400" dirty="0">
                <a:latin typeface="幼圆" pitchFamily="49" charset="-122"/>
              </a:rPr>
              <a:t>。</a:t>
            </a:r>
            <a:r>
              <a:rPr lang="zh-TW" altLang="en-US" sz="2400" dirty="0">
                <a:latin typeface="幼圆" pitchFamily="49" charset="-122"/>
              </a:rPr>
              <a:t> </a:t>
            </a:r>
            <a:endParaRPr lang="zh-CN" altLang="en-US" sz="2400" dirty="0">
              <a:latin typeface="幼圆" pitchFamily="49" charset="-122"/>
            </a:endParaRPr>
          </a:p>
          <a:p>
            <a:pPr>
              <a:lnSpc>
                <a:spcPct val="150000"/>
              </a:lnSpc>
              <a:buClr>
                <a:srgbClr val="FF0000"/>
              </a:buClr>
              <a:buFont typeface="Wingdings" panose="05000000000000000000" pitchFamily="2" charset="2"/>
              <a:buChar char="Ø"/>
            </a:pPr>
            <a:r>
              <a:rPr lang="zh-CN" altLang="en-US" sz="2400" dirty="0">
                <a:latin typeface="幼圆" pitchFamily="49" charset="-122"/>
              </a:rPr>
              <a:t>在此基础上</a:t>
            </a:r>
            <a:r>
              <a:rPr lang="en-US" altLang="zh-CN" sz="2400" dirty="0">
                <a:latin typeface="幼圆" pitchFamily="49" charset="-122"/>
              </a:rPr>
              <a:t>,</a:t>
            </a:r>
            <a:r>
              <a:rPr lang="zh-CN" altLang="en-US" sz="2400" dirty="0">
                <a:latin typeface="幼圆" pitchFamily="49" charset="-122"/>
              </a:rPr>
              <a:t>送医疗单位进行进一步的急救</a:t>
            </a:r>
            <a:r>
              <a:rPr lang="zh-CN" altLang="zh-TW" sz="2400" dirty="0">
                <a:latin typeface="幼圆" pitchFamily="49" charset="-122"/>
              </a:rPr>
              <a:t>。</a:t>
            </a:r>
            <a:endParaRPr lang="zh-TW" altLang="en-US" sz="2400" dirty="0">
              <a:latin typeface="幼圆" pitchFamily="49" charset="-122"/>
            </a:endParaRPr>
          </a:p>
        </p:txBody>
      </p:sp>
      <p:pic>
        <p:nvPicPr>
          <p:cNvPr id="250885" name="Picture 5"/>
          <p:cNvPicPr>
            <a:picLocks noChangeAspect="1"/>
          </p:cNvPicPr>
          <p:nvPr/>
        </p:nvPicPr>
        <p:blipFill>
          <a:blip r:embed="rId1"/>
          <a:stretch>
            <a:fillRect/>
          </a:stretch>
        </p:blipFill>
        <p:spPr>
          <a:xfrm>
            <a:off x="4800600" y="952500"/>
            <a:ext cx="1219200" cy="1028700"/>
          </a:xfrm>
          <a:prstGeom prst="rect">
            <a:avLst/>
          </a:prstGeom>
          <a:noFill/>
          <a:ln w="9525">
            <a:noFill/>
          </a:ln>
        </p:spPr>
      </p:pic>
      <p:pic>
        <p:nvPicPr>
          <p:cNvPr id="250886" name="Picture 6"/>
          <p:cNvPicPr>
            <a:picLocks noChangeAspect="1"/>
          </p:cNvPicPr>
          <p:nvPr/>
        </p:nvPicPr>
        <p:blipFill>
          <a:blip r:embed="rId1"/>
          <a:stretch>
            <a:fillRect/>
          </a:stretch>
        </p:blipFill>
        <p:spPr>
          <a:xfrm>
            <a:off x="6019800" y="952500"/>
            <a:ext cx="1219200" cy="1028700"/>
          </a:xfrm>
          <a:prstGeom prst="rect">
            <a:avLst/>
          </a:prstGeom>
          <a:noFill/>
          <a:ln w="9525">
            <a:noFill/>
          </a:ln>
        </p:spPr>
      </p:pic>
      <p:sp>
        <p:nvSpPr>
          <p:cNvPr id="250889" name="Rectangle 9"/>
          <p:cNvSpPr/>
          <p:nvPr/>
        </p:nvSpPr>
        <p:spPr>
          <a:xfrm>
            <a:off x="762000" y="1157288"/>
            <a:ext cx="3702050" cy="519112"/>
          </a:xfrm>
          <a:prstGeom prst="rect">
            <a:avLst/>
          </a:prstGeom>
          <a:noFill/>
          <a:ln w="9525">
            <a:noFill/>
          </a:ln>
        </p:spPr>
        <p:txBody>
          <a:bodyPr wrap="none">
            <a:spAutoFit/>
          </a:bodyPr>
          <a:p>
            <a:pPr>
              <a:buClr>
                <a:srgbClr val="FF0000"/>
              </a:buClr>
              <a:buFont typeface="Wingdings" panose="05000000000000000000" pitchFamily="2" charset="2"/>
              <a:buChar char="1"/>
            </a:pPr>
            <a:r>
              <a:rPr lang="zh-CN" altLang="en-US" sz="2800" dirty="0">
                <a:solidFill>
                  <a:srgbClr val="FF0000"/>
                </a:solidFill>
                <a:latin typeface="幼圆" pitchFamily="49" charset="-122"/>
              </a:rPr>
              <a:t>眼 睛 受 伤 急 救</a:t>
            </a:r>
            <a:endParaRPr lang="zh-CN" altLang="en-US" sz="2800" dirty="0">
              <a:solidFill>
                <a:srgbClr val="FF0000"/>
              </a:solidFill>
              <a:latin typeface="幼圆" pitchFamily="49"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0885"/>
                                        </p:tgtEl>
                                        <p:attrNameLst>
                                          <p:attrName>style.visibility</p:attrName>
                                        </p:attrNameLst>
                                      </p:cBhvr>
                                      <p:to>
                                        <p:strVal val="visible"/>
                                      </p:to>
                                    </p:set>
                                    <p:anim calcmode="lin" valueType="num">
                                      <p:cBhvr additive="base">
                                        <p:cTn id="7" dur="500" fill="hold"/>
                                        <p:tgtEl>
                                          <p:spTgt spid="250885"/>
                                        </p:tgtEl>
                                        <p:attrNameLst>
                                          <p:attrName>ppt_x</p:attrName>
                                        </p:attrNameLst>
                                      </p:cBhvr>
                                      <p:tavLst>
                                        <p:tav tm="0">
                                          <p:val>
                                            <p:strVal val="1+#ppt_w/2"/>
                                          </p:val>
                                        </p:tav>
                                        <p:tav tm="100000">
                                          <p:val>
                                            <p:strVal val="#ppt_x"/>
                                          </p:val>
                                        </p:tav>
                                      </p:tavLst>
                                    </p:anim>
                                    <p:anim calcmode="lin" valueType="num">
                                      <p:cBhvr additive="base">
                                        <p:cTn id="8" dur="500" fill="hold"/>
                                        <p:tgtEl>
                                          <p:spTgt spid="25088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50886"/>
                                        </p:tgtEl>
                                        <p:attrNameLst>
                                          <p:attrName>style.visibility</p:attrName>
                                        </p:attrNameLst>
                                      </p:cBhvr>
                                      <p:to>
                                        <p:strVal val="visible"/>
                                      </p:to>
                                    </p:set>
                                    <p:anim calcmode="lin" valueType="num">
                                      <p:cBhvr additive="base">
                                        <p:cTn id="13" dur="500" fill="hold"/>
                                        <p:tgtEl>
                                          <p:spTgt spid="250886"/>
                                        </p:tgtEl>
                                        <p:attrNameLst>
                                          <p:attrName>ppt_x</p:attrName>
                                        </p:attrNameLst>
                                      </p:cBhvr>
                                      <p:tavLst>
                                        <p:tav tm="0">
                                          <p:val>
                                            <p:strVal val="1+#ppt_w/2"/>
                                          </p:val>
                                        </p:tav>
                                        <p:tav tm="100000">
                                          <p:val>
                                            <p:strVal val="#ppt_x"/>
                                          </p:val>
                                        </p:tav>
                                      </p:tavLst>
                                    </p:anim>
                                    <p:anim calcmode="lin" valueType="num">
                                      <p:cBhvr additive="base">
                                        <p:cTn id="14" dur="500" fill="hold"/>
                                        <p:tgtEl>
                                          <p:spTgt spid="25088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0889"/>
                                        </p:tgtEl>
                                        <p:attrNameLst>
                                          <p:attrName>style.visibility</p:attrName>
                                        </p:attrNameLst>
                                      </p:cBhvr>
                                      <p:to>
                                        <p:strVal val="visible"/>
                                      </p:to>
                                    </p:set>
                                    <p:anim calcmode="lin" valueType="num">
                                      <p:cBhvr additive="base">
                                        <p:cTn id="19" dur="500" fill="hold"/>
                                        <p:tgtEl>
                                          <p:spTgt spid="250889"/>
                                        </p:tgtEl>
                                        <p:attrNameLst>
                                          <p:attrName>ppt_x</p:attrName>
                                        </p:attrNameLst>
                                      </p:cBhvr>
                                      <p:tavLst>
                                        <p:tav tm="0">
                                          <p:val>
                                            <p:strVal val="0-#ppt_w/2"/>
                                          </p:val>
                                        </p:tav>
                                        <p:tav tm="100000">
                                          <p:val>
                                            <p:strVal val="#ppt_x"/>
                                          </p:val>
                                        </p:tav>
                                      </p:tavLst>
                                    </p:anim>
                                    <p:anim calcmode="lin" valueType="num">
                                      <p:cBhvr additive="base">
                                        <p:cTn id="20" dur="500" fill="hold"/>
                                        <p:tgtEl>
                                          <p:spTgt spid="25088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0884">
                                            <p:txEl>
                                              <p:charRg st="0" end="36"/>
                                            </p:txEl>
                                          </p:spTgt>
                                        </p:tgtEl>
                                        <p:attrNameLst>
                                          <p:attrName>style.visibility</p:attrName>
                                        </p:attrNameLst>
                                      </p:cBhvr>
                                      <p:to>
                                        <p:strVal val="visible"/>
                                      </p:to>
                                    </p:set>
                                    <p:anim calcmode="lin" valueType="num">
                                      <p:cBhvr additive="base">
                                        <p:cTn id="25" dur="500" fill="hold"/>
                                        <p:tgtEl>
                                          <p:spTgt spid="250884">
                                            <p:txEl>
                                              <p:charRg st="0" end="3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0884">
                                            <p:txEl>
                                              <p:charRg st="0" end="3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0884">
                                            <p:txEl>
                                              <p:charRg st="36" end="109"/>
                                            </p:txEl>
                                          </p:spTgt>
                                        </p:tgtEl>
                                        <p:attrNameLst>
                                          <p:attrName>style.visibility</p:attrName>
                                        </p:attrNameLst>
                                      </p:cBhvr>
                                      <p:to>
                                        <p:strVal val="visible"/>
                                      </p:to>
                                    </p:set>
                                    <p:anim calcmode="lin" valueType="num">
                                      <p:cBhvr additive="base">
                                        <p:cTn id="31" dur="500" fill="hold"/>
                                        <p:tgtEl>
                                          <p:spTgt spid="250884">
                                            <p:txEl>
                                              <p:charRg st="36" end="10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0884">
                                            <p:txEl>
                                              <p:charRg st="36" end="10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50884">
                                            <p:txEl>
                                              <p:charRg st="109" end="128"/>
                                            </p:txEl>
                                          </p:spTgt>
                                        </p:tgtEl>
                                        <p:attrNameLst>
                                          <p:attrName>style.visibility</p:attrName>
                                        </p:attrNameLst>
                                      </p:cBhvr>
                                      <p:to>
                                        <p:strVal val="visible"/>
                                      </p:to>
                                    </p:set>
                                    <p:anim calcmode="lin" valueType="num">
                                      <p:cBhvr additive="base">
                                        <p:cTn id="37" dur="500" fill="hold"/>
                                        <p:tgtEl>
                                          <p:spTgt spid="250884">
                                            <p:txEl>
                                              <p:charRg st="109" end="12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50884">
                                            <p:txEl>
                                              <p:charRg st="109" end="12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50884">
                                            <p:txEl>
                                              <p:charRg st="128" end="149"/>
                                            </p:txEl>
                                          </p:spTgt>
                                        </p:tgtEl>
                                        <p:attrNameLst>
                                          <p:attrName>style.visibility</p:attrName>
                                        </p:attrNameLst>
                                      </p:cBhvr>
                                      <p:to>
                                        <p:strVal val="visible"/>
                                      </p:to>
                                    </p:set>
                                    <p:anim calcmode="lin" valueType="num">
                                      <p:cBhvr additive="base">
                                        <p:cTn id="43" dur="500" fill="hold"/>
                                        <p:tgtEl>
                                          <p:spTgt spid="250884">
                                            <p:txEl>
                                              <p:charRg st="128" end="14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50884">
                                            <p:txEl>
                                              <p:charRg st="128" end="14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4" grpId="0" build="p"/>
      <p:bldP spid="250889"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47107" name="Rectangle 2"/>
          <p:cNvSpPr>
            <a:spLocks noGrp="1"/>
          </p:cNvSpPr>
          <p:nvPr>
            <p:ph type="title"/>
          </p:nvPr>
        </p:nvSpPr>
        <p:spPr>
          <a:xfrm>
            <a:off x="2520950" y="188913"/>
            <a:ext cx="6623050" cy="658812"/>
          </a:xfrm>
        </p:spPr>
        <p:txBody>
          <a:bodyPr vert="horz" wrap="square" lIns="91440" tIns="45720" rIns="91440" bIns="45720" anchor="ctr" anchorCtr="0"/>
          <a:p>
            <a:pPr eaLnBrk="1" hangingPunct="1"/>
            <a:r>
              <a:rPr lang="zh-CN" altLang="en-US" sz="2400" b="1" dirty="0">
                <a:ea typeface="幼圆" pitchFamily="49" charset="-122"/>
              </a:rPr>
              <a:t>固体化学品处理注意事项</a:t>
            </a:r>
            <a:endParaRPr lang="zh-TW" altLang="en-US" sz="2400" b="1" dirty="0">
              <a:ea typeface="幼圆" pitchFamily="49" charset="-122"/>
            </a:endParaRPr>
          </a:p>
        </p:txBody>
      </p:sp>
      <p:sp>
        <p:nvSpPr>
          <p:cNvPr id="251909" name="Text Box 5"/>
          <p:cNvSpPr txBox="1"/>
          <p:nvPr/>
        </p:nvSpPr>
        <p:spPr>
          <a:xfrm>
            <a:off x="533400" y="1524000"/>
            <a:ext cx="8382000" cy="4457700"/>
          </a:xfrm>
          <a:prstGeom prst="rect">
            <a:avLst/>
          </a:prstGeom>
          <a:noFill/>
          <a:ln w="9525">
            <a:noFill/>
          </a:ln>
        </p:spPr>
        <p:txBody>
          <a:bodyPr>
            <a:spAutoFit/>
          </a:bodyPr>
          <a:p>
            <a:pPr marL="342900" indent="-342900">
              <a:lnSpc>
                <a:spcPct val="130000"/>
              </a:lnSpc>
              <a:buClr>
                <a:srgbClr val="FF0000"/>
              </a:buClr>
              <a:buFont typeface="Wingdings" panose="05000000000000000000" pitchFamily="2" charset="2"/>
              <a:buChar char="Ø"/>
            </a:pPr>
            <a:r>
              <a:rPr lang="zh-CN" altLang="en-US" dirty="0">
                <a:latin typeface="幼圆" pitchFamily="49" charset="-122"/>
              </a:rPr>
              <a:t>不要随便用手接触任何化学品，因其特性可能是有毒或是腐蚀性，接触后会令人中毒或腐蚀皮肤。</a:t>
            </a:r>
            <a:endParaRPr lang="zh-CN" altLang="en-US" dirty="0">
              <a:latin typeface="幼圆" pitchFamily="49" charset="-122"/>
            </a:endParaRPr>
          </a:p>
          <a:p>
            <a:pPr marL="342900" indent="-342900">
              <a:lnSpc>
                <a:spcPct val="130000"/>
              </a:lnSpc>
              <a:buClr>
                <a:srgbClr val="FF0000"/>
              </a:buClr>
              <a:buFont typeface="Wingdings" panose="05000000000000000000" pitchFamily="2" charset="2"/>
              <a:buChar char="Ø"/>
            </a:pPr>
            <a:r>
              <a:rPr lang="zh-CN" altLang="en-US" dirty="0">
                <a:latin typeface="幼圆" pitchFamily="49" charset="-122"/>
              </a:rPr>
              <a:t>如意外被危险化学固体粉末或碎粒溅着身体，要立即扫除</a:t>
            </a:r>
            <a:r>
              <a:rPr lang="zh-TW" altLang="en-US" dirty="0">
                <a:latin typeface="幼圆" pitchFamily="49" charset="-122"/>
              </a:rPr>
              <a:t>並</a:t>
            </a:r>
            <a:r>
              <a:rPr lang="zh-CN" altLang="en-US" dirty="0">
                <a:latin typeface="幼圆" pitchFamily="49" charset="-122"/>
              </a:rPr>
              <a:t>立即用水冲洗。</a:t>
            </a:r>
            <a:endParaRPr lang="zh-CN" altLang="en-US" dirty="0">
              <a:latin typeface="幼圆" pitchFamily="49" charset="-122"/>
            </a:endParaRPr>
          </a:p>
          <a:p>
            <a:pPr marL="342900" indent="-342900">
              <a:lnSpc>
                <a:spcPct val="130000"/>
              </a:lnSpc>
              <a:buClr>
                <a:srgbClr val="FF0000"/>
              </a:buClr>
              <a:buFont typeface="Wingdings" panose="05000000000000000000" pitchFamily="2" charset="2"/>
              <a:buChar char="Ø"/>
            </a:pPr>
            <a:r>
              <a:rPr lang="zh-CN" altLang="en-US" dirty="0">
                <a:latin typeface="幼圆" pitchFamily="49" charset="-122"/>
              </a:rPr>
              <a:t>不要尝试固体化学品的味道或气味，因</a:t>
            </a:r>
            <a:r>
              <a:rPr lang="zh-CN" altLang="zh-TW" dirty="0">
                <a:latin typeface="幼圆" pitchFamily="49" charset="-122"/>
              </a:rPr>
              <a:t>為</a:t>
            </a:r>
            <a:r>
              <a:rPr lang="zh-CN" altLang="en-US" dirty="0">
                <a:latin typeface="幼圆" pitchFamily="49" charset="-122"/>
              </a:rPr>
              <a:t>此化学品可能含有毒性。</a:t>
            </a:r>
            <a:endParaRPr lang="zh-CN" altLang="en-US" dirty="0">
              <a:latin typeface="幼圆" pitchFamily="49" charset="-122"/>
            </a:endParaRPr>
          </a:p>
          <a:p>
            <a:pPr marL="342900" indent="-342900">
              <a:lnSpc>
                <a:spcPct val="130000"/>
              </a:lnSpc>
              <a:buClr>
                <a:srgbClr val="FF0000"/>
              </a:buClr>
              <a:buFont typeface="Wingdings" panose="05000000000000000000" pitchFamily="2" charset="2"/>
              <a:buChar char="Ø"/>
            </a:pPr>
            <a:r>
              <a:rPr lang="zh-CN" altLang="en-US" dirty="0">
                <a:latin typeface="幼圆" pitchFamily="49" charset="-122"/>
              </a:rPr>
              <a:t>不兼容的固体化学品要分开存放，加上标签</a:t>
            </a:r>
            <a:r>
              <a:rPr lang="zh-CN" altLang="zh-TW" dirty="0">
                <a:latin typeface="幼圆" pitchFamily="49" charset="-122"/>
              </a:rPr>
              <a:t>並</a:t>
            </a:r>
            <a:r>
              <a:rPr lang="zh-CN" altLang="en-US" dirty="0">
                <a:latin typeface="幼圆" pitchFamily="49" charset="-122"/>
              </a:rPr>
              <a:t>将器皿锁好，</a:t>
            </a:r>
            <a:r>
              <a:rPr lang="zh-CN" altLang="zh-TW" dirty="0">
                <a:latin typeface="幼圆" pitchFamily="49" charset="-122"/>
              </a:rPr>
              <a:t>由專</a:t>
            </a:r>
            <a:r>
              <a:rPr lang="zh-CN" altLang="en-US" dirty="0">
                <a:latin typeface="幼圆" pitchFamily="49" charset="-122"/>
              </a:rPr>
              <a:t>人保管。</a:t>
            </a:r>
            <a:endParaRPr lang="zh-CN" altLang="en-US" dirty="0">
              <a:latin typeface="幼圆" pitchFamily="49" charset="-122"/>
            </a:endParaRPr>
          </a:p>
          <a:p>
            <a:pPr marL="342900" indent="-342900">
              <a:lnSpc>
                <a:spcPct val="130000"/>
              </a:lnSpc>
              <a:buClr>
                <a:srgbClr val="FF0000"/>
              </a:buClr>
              <a:buFont typeface="Wingdings" panose="05000000000000000000" pitchFamily="2" charset="2"/>
              <a:buChar char="Ø"/>
            </a:pPr>
            <a:r>
              <a:rPr lang="zh-CN" altLang="en-US" dirty="0">
                <a:latin typeface="幼圆" pitchFamily="49" charset="-122"/>
              </a:rPr>
              <a:t>如危险固体化学品被倒泻或漏出，在安全情况下立即进行清除程序。</a:t>
            </a:r>
            <a:endParaRPr lang="zh-CN" altLang="zh-TW" dirty="0">
              <a:latin typeface="幼圆" pitchFamily="49" charset="-122"/>
            </a:endParaRPr>
          </a:p>
          <a:p>
            <a:pPr marL="342900" indent="-342900">
              <a:lnSpc>
                <a:spcPct val="130000"/>
              </a:lnSpc>
              <a:buClr>
                <a:srgbClr val="FF0000"/>
              </a:buClr>
              <a:buFont typeface="Wingdings" panose="05000000000000000000" pitchFamily="2" charset="2"/>
              <a:buChar char="Ø"/>
            </a:pPr>
            <a:r>
              <a:rPr lang="zh-CN" altLang="en-US" dirty="0">
                <a:latin typeface="幼圆" pitchFamily="49" charset="-122"/>
              </a:rPr>
              <a:t>如有危险，即撤离现场。</a:t>
            </a:r>
            <a:endParaRPr lang="zh-CN" altLang="en-US" dirty="0">
              <a:latin typeface="幼圆" pitchFamily="49" charset="-122"/>
            </a:endParaRPr>
          </a:p>
          <a:p>
            <a:pPr marL="342900" indent="-342900">
              <a:lnSpc>
                <a:spcPct val="130000"/>
              </a:lnSpc>
              <a:buClr>
                <a:srgbClr val="FF0000"/>
              </a:buClr>
              <a:buFont typeface="Wingdings" panose="05000000000000000000" pitchFamily="2" charset="2"/>
              <a:buChar char="Ø"/>
            </a:pPr>
            <a:r>
              <a:rPr lang="zh-CN" altLang="en-US" dirty="0">
                <a:latin typeface="幼圆" pitchFamily="49" charset="-122"/>
              </a:rPr>
              <a:t>如不清楚某种化学品的特性，要作危险化学物处理。</a:t>
            </a:r>
            <a:endParaRPr lang="zh-CN" altLang="zh-TW" dirty="0">
              <a:latin typeface="幼圆" pitchFamily="49" charset="-122"/>
            </a:endParaRPr>
          </a:p>
          <a:p>
            <a:pPr marL="342900" indent="-342900">
              <a:lnSpc>
                <a:spcPct val="130000"/>
              </a:lnSpc>
              <a:buClr>
                <a:srgbClr val="FF0000"/>
              </a:buClr>
              <a:buFont typeface="Wingdings" panose="05000000000000000000" pitchFamily="2" charset="2"/>
              <a:buChar char="Ø"/>
            </a:pPr>
            <a:r>
              <a:rPr lang="zh-CN" altLang="en-US" dirty="0">
                <a:latin typeface="幼圆" pitchFamily="49" charset="-122"/>
              </a:rPr>
              <a:t>处理化学品时，必须佩戴合适的个人防护设备。</a:t>
            </a:r>
            <a:endParaRPr lang="zh-CN" altLang="en-US" dirty="0">
              <a:latin typeface="幼圆" pitchFamily="49" charset="-122"/>
            </a:endParaRPr>
          </a:p>
        </p:txBody>
      </p:sp>
      <p:sp>
        <p:nvSpPr>
          <p:cNvPr id="47109" name="Rectangle 6"/>
          <p:cNvSpPr/>
          <p:nvPr/>
        </p:nvSpPr>
        <p:spPr>
          <a:xfrm>
            <a:off x="533400" y="1014413"/>
            <a:ext cx="4591050" cy="519112"/>
          </a:xfrm>
          <a:prstGeom prst="rect">
            <a:avLst/>
          </a:prstGeom>
          <a:noFill/>
          <a:ln w="9525">
            <a:noFill/>
          </a:ln>
        </p:spPr>
        <p:txBody>
          <a:bodyPr wrap="none">
            <a:spAutoFit/>
          </a:bodyPr>
          <a:p>
            <a:pPr>
              <a:buClr>
                <a:srgbClr val="FF0000"/>
              </a:buClr>
              <a:buFont typeface="Wingdings" panose="05000000000000000000" pitchFamily="2" charset="2"/>
              <a:buChar char="1"/>
            </a:pPr>
            <a:r>
              <a:rPr lang="zh-CN" altLang="en-US" sz="2800" dirty="0">
                <a:solidFill>
                  <a:srgbClr val="FF0000"/>
                </a:solidFill>
                <a:latin typeface="Times New Roman" panose="02020603050405020304" pitchFamily="18" charset="0"/>
              </a:rPr>
              <a:t>固体化学品处理注意事项</a:t>
            </a:r>
            <a:endParaRPr lang="zh-CN" altLang="en-US" sz="2800" dirty="0">
              <a:solidFill>
                <a:srgbClr val="FF0000"/>
              </a:solidFill>
              <a:latin typeface="Times New Roman" panose="02020603050405020304" pitchFamily="18" charset="0"/>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1909">
                                            <p:txEl>
                                              <p:charRg st="0" end="44"/>
                                            </p:txEl>
                                          </p:spTgt>
                                        </p:tgtEl>
                                        <p:attrNameLst>
                                          <p:attrName>style.visibility</p:attrName>
                                        </p:attrNameLst>
                                      </p:cBhvr>
                                      <p:to>
                                        <p:strVal val="visible"/>
                                      </p:to>
                                    </p:set>
                                    <p:anim calcmode="lin" valueType="num">
                                      <p:cBhvr additive="base">
                                        <p:cTn id="7" dur="500" fill="hold"/>
                                        <p:tgtEl>
                                          <p:spTgt spid="251909">
                                            <p:txEl>
                                              <p:charRg st="0" end="4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51909">
                                            <p:txEl>
                                              <p:charRg st="0" end="4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1909">
                                            <p:txEl>
                                              <p:charRg st="44" end="78"/>
                                            </p:txEl>
                                          </p:spTgt>
                                        </p:tgtEl>
                                        <p:attrNameLst>
                                          <p:attrName>style.visibility</p:attrName>
                                        </p:attrNameLst>
                                      </p:cBhvr>
                                      <p:to>
                                        <p:strVal val="visible"/>
                                      </p:to>
                                    </p:set>
                                    <p:anim calcmode="lin" valueType="num">
                                      <p:cBhvr additive="base">
                                        <p:cTn id="13" dur="500" fill="hold"/>
                                        <p:tgtEl>
                                          <p:spTgt spid="251909">
                                            <p:txEl>
                                              <p:charRg st="44" end="78"/>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1909">
                                            <p:txEl>
                                              <p:charRg st="44" end="7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1909">
                                            <p:txEl>
                                              <p:charRg st="78" end="108"/>
                                            </p:txEl>
                                          </p:spTgt>
                                        </p:tgtEl>
                                        <p:attrNameLst>
                                          <p:attrName>style.visibility</p:attrName>
                                        </p:attrNameLst>
                                      </p:cBhvr>
                                      <p:to>
                                        <p:strVal val="visible"/>
                                      </p:to>
                                    </p:set>
                                    <p:anim calcmode="lin" valueType="num">
                                      <p:cBhvr additive="base">
                                        <p:cTn id="19" dur="500" fill="hold"/>
                                        <p:tgtEl>
                                          <p:spTgt spid="251909">
                                            <p:txEl>
                                              <p:charRg st="78" end="108"/>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51909">
                                            <p:txEl>
                                              <p:charRg st="78" end="10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51909">
                                            <p:txEl>
                                              <p:charRg st="108" end="141"/>
                                            </p:txEl>
                                          </p:spTgt>
                                        </p:tgtEl>
                                        <p:attrNameLst>
                                          <p:attrName>style.visibility</p:attrName>
                                        </p:attrNameLst>
                                      </p:cBhvr>
                                      <p:to>
                                        <p:strVal val="visible"/>
                                      </p:to>
                                    </p:set>
                                    <p:anim calcmode="lin" valueType="num">
                                      <p:cBhvr additive="base">
                                        <p:cTn id="25" dur="500" fill="hold"/>
                                        <p:tgtEl>
                                          <p:spTgt spid="251909">
                                            <p:txEl>
                                              <p:charRg st="108" end="14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51909">
                                            <p:txEl>
                                              <p:charRg st="108" end="14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rbrak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51909">
                                            <p:txEl>
                                              <p:charRg st="141" end="172"/>
                                            </p:txEl>
                                          </p:spTgt>
                                        </p:tgtEl>
                                        <p:attrNameLst>
                                          <p:attrName>style.visibility</p:attrName>
                                        </p:attrNameLst>
                                      </p:cBhvr>
                                      <p:to>
                                        <p:strVal val="visible"/>
                                      </p:to>
                                    </p:set>
                                    <p:anim calcmode="lin" valueType="num">
                                      <p:cBhvr additive="base">
                                        <p:cTn id="31" dur="500" fill="hold"/>
                                        <p:tgtEl>
                                          <p:spTgt spid="251909">
                                            <p:txEl>
                                              <p:charRg st="141" end="17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51909">
                                            <p:txEl>
                                              <p:charRg st="141" end="17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arbrak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51909">
                                            <p:txEl>
                                              <p:charRg st="172" end="184"/>
                                            </p:txEl>
                                          </p:spTgt>
                                        </p:tgtEl>
                                        <p:attrNameLst>
                                          <p:attrName>style.visibility</p:attrName>
                                        </p:attrNameLst>
                                      </p:cBhvr>
                                      <p:to>
                                        <p:strVal val="visible"/>
                                      </p:to>
                                    </p:set>
                                    <p:anim calcmode="lin" valueType="num">
                                      <p:cBhvr additive="base">
                                        <p:cTn id="37" dur="500" fill="hold"/>
                                        <p:tgtEl>
                                          <p:spTgt spid="251909">
                                            <p:txEl>
                                              <p:charRg st="172" end="18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51909">
                                            <p:txEl>
                                              <p:charRg st="172" end="18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arbrak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51909">
                                            <p:txEl>
                                              <p:charRg st="184" end="208"/>
                                            </p:txEl>
                                          </p:spTgt>
                                        </p:tgtEl>
                                        <p:attrNameLst>
                                          <p:attrName>style.visibility</p:attrName>
                                        </p:attrNameLst>
                                      </p:cBhvr>
                                      <p:to>
                                        <p:strVal val="visible"/>
                                      </p:to>
                                    </p:set>
                                    <p:anim calcmode="lin" valueType="num">
                                      <p:cBhvr additive="base">
                                        <p:cTn id="43" dur="500" fill="hold"/>
                                        <p:tgtEl>
                                          <p:spTgt spid="251909">
                                            <p:txEl>
                                              <p:charRg st="184" end="20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51909">
                                            <p:txEl>
                                              <p:charRg st="184" end="20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arbrak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51909">
                                            <p:txEl>
                                              <p:charRg st="208" end="230"/>
                                            </p:txEl>
                                          </p:spTgt>
                                        </p:tgtEl>
                                        <p:attrNameLst>
                                          <p:attrName>style.visibility</p:attrName>
                                        </p:attrNameLst>
                                      </p:cBhvr>
                                      <p:to>
                                        <p:strVal val="visible"/>
                                      </p:to>
                                    </p:set>
                                    <p:anim calcmode="lin" valueType="num">
                                      <p:cBhvr additive="base">
                                        <p:cTn id="49" dur="500" fill="hold"/>
                                        <p:tgtEl>
                                          <p:spTgt spid="251909">
                                            <p:txEl>
                                              <p:charRg st="208" end="23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51909">
                                            <p:txEl>
                                              <p:charRg st="208" end="23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9"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48131" name="Rectangle 2"/>
          <p:cNvSpPr>
            <a:spLocks noGrp="1"/>
          </p:cNvSpPr>
          <p:nvPr>
            <p:ph type="title"/>
          </p:nvPr>
        </p:nvSpPr>
        <p:spPr>
          <a:xfrm>
            <a:off x="2590800" y="188913"/>
            <a:ext cx="6334125" cy="647700"/>
          </a:xfrm>
        </p:spPr>
        <p:txBody>
          <a:bodyPr vert="horz" wrap="square" lIns="91440" tIns="45720" rIns="91440" bIns="45720" anchor="ctr" anchorCtr="0"/>
          <a:p>
            <a:pPr eaLnBrk="1" hangingPunct="1"/>
            <a:r>
              <a:rPr lang="zh-CN" altLang="en-US" sz="2400" b="1" dirty="0">
                <a:solidFill>
                  <a:srgbClr val="FF0000"/>
                </a:solidFill>
                <a:ea typeface="幼圆" pitchFamily="49" charset="-122"/>
              </a:rPr>
              <a:t>液体化学品的处理注意事项</a:t>
            </a:r>
            <a:endParaRPr lang="zh-TW" altLang="en-US" sz="2400" b="1" dirty="0">
              <a:solidFill>
                <a:srgbClr val="FF0000"/>
              </a:solidFill>
              <a:ea typeface="幼圆" pitchFamily="49" charset="-122"/>
            </a:endParaRPr>
          </a:p>
        </p:txBody>
      </p:sp>
      <p:sp>
        <p:nvSpPr>
          <p:cNvPr id="252932" name="Rectangle 4"/>
          <p:cNvSpPr/>
          <p:nvPr/>
        </p:nvSpPr>
        <p:spPr>
          <a:xfrm>
            <a:off x="539750" y="914400"/>
            <a:ext cx="7772400" cy="5216525"/>
          </a:xfrm>
          <a:prstGeom prst="rect">
            <a:avLst/>
          </a:prstGeom>
          <a:noFill/>
          <a:ln w="9525">
            <a:noFill/>
          </a:ln>
        </p:spPr>
        <p:txBody>
          <a:bodyPr>
            <a:spAutoFit/>
          </a:bodyPr>
          <a:p>
            <a:pPr>
              <a:lnSpc>
                <a:spcPct val="140000"/>
              </a:lnSpc>
              <a:buClr>
                <a:srgbClr val="FF0000"/>
              </a:buClr>
              <a:buFont typeface="Wingdings" panose="05000000000000000000" pitchFamily="2" charset="2"/>
              <a:buChar char="1"/>
            </a:pPr>
            <a:r>
              <a:rPr lang="zh-CN" altLang="en-US" dirty="0">
                <a:latin typeface="幼圆" pitchFamily="49" charset="-122"/>
              </a:rPr>
              <a:t>不要随便接触任何化学液体，因其可能滚烫，有毒或腐蚀性。</a:t>
            </a:r>
            <a:endParaRPr lang="zh-CN" altLang="en-US" dirty="0">
              <a:latin typeface="幼圆" pitchFamily="49" charset="-122"/>
            </a:endParaRPr>
          </a:p>
          <a:p>
            <a:pPr>
              <a:lnSpc>
                <a:spcPct val="140000"/>
              </a:lnSpc>
              <a:buClr>
                <a:srgbClr val="FF0000"/>
              </a:buClr>
              <a:buFont typeface="Wingdings" panose="05000000000000000000" pitchFamily="2" charset="2"/>
              <a:buChar char="1"/>
            </a:pPr>
            <a:r>
              <a:rPr lang="zh-CN" altLang="en-US" dirty="0">
                <a:latin typeface="幼圆" pitchFamily="49" charset="-122"/>
              </a:rPr>
              <a:t>如意外地被危险液体化学品溅泼或烧伤，应立即用大量清水冲洗。</a:t>
            </a:r>
            <a:endParaRPr lang="zh-CN" altLang="en-US" dirty="0">
              <a:latin typeface="幼圆" pitchFamily="49" charset="-122"/>
            </a:endParaRPr>
          </a:p>
          <a:p>
            <a:pPr>
              <a:lnSpc>
                <a:spcPct val="140000"/>
              </a:lnSpc>
              <a:buClr>
                <a:srgbClr val="FF0000"/>
              </a:buClr>
              <a:buFont typeface="Wingdings" panose="05000000000000000000" pitchFamily="2" charset="2"/>
              <a:buChar char="1"/>
            </a:pPr>
            <a:r>
              <a:rPr lang="zh-CN" altLang="en-US" dirty="0">
                <a:latin typeface="幼圆" pitchFamily="49" charset="-122"/>
              </a:rPr>
              <a:t>不要在有液体化学品的范围内吸烟，因此等液体可能是易燃物品。</a:t>
            </a:r>
            <a:endParaRPr lang="zh-CN" altLang="en-US" dirty="0">
              <a:latin typeface="幼圆" pitchFamily="49" charset="-122"/>
            </a:endParaRPr>
          </a:p>
          <a:p>
            <a:pPr>
              <a:lnSpc>
                <a:spcPct val="140000"/>
              </a:lnSpc>
              <a:buClr>
                <a:srgbClr val="FF0000"/>
              </a:buClr>
              <a:buFont typeface="Wingdings" panose="05000000000000000000" pitchFamily="2" charset="2"/>
              <a:buChar char="1"/>
            </a:pPr>
            <a:r>
              <a:rPr lang="zh-CN" altLang="en-US" dirty="0">
                <a:latin typeface="幼圆" pitchFamily="49" charset="-122"/>
              </a:rPr>
              <a:t>不要嗅液体化学品的气味，因此等液体可能会发出有毒气体。</a:t>
            </a:r>
            <a:endParaRPr lang="zh-CN" altLang="en-US" dirty="0">
              <a:latin typeface="幼圆" pitchFamily="49" charset="-122"/>
            </a:endParaRPr>
          </a:p>
          <a:p>
            <a:pPr>
              <a:lnSpc>
                <a:spcPct val="140000"/>
              </a:lnSpc>
              <a:buClr>
                <a:srgbClr val="FF0000"/>
              </a:buClr>
              <a:buFont typeface="Wingdings" panose="05000000000000000000" pitchFamily="2" charset="2"/>
              <a:buChar char="1"/>
            </a:pPr>
            <a:r>
              <a:rPr lang="zh-CN" altLang="en-US" dirty="0">
                <a:latin typeface="幼圆" pitchFamily="49" charset="-122"/>
              </a:rPr>
              <a:t>不要饮用或尝试液体化学品的味道，因此等液体可能含有毒性。</a:t>
            </a:r>
            <a:endParaRPr lang="zh-CN" altLang="en-US" dirty="0">
              <a:latin typeface="幼圆" pitchFamily="49" charset="-122"/>
            </a:endParaRPr>
          </a:p>
          <a:p>
            <a:pPr>
              <a:lnSpc>
                <a:spcPct val="140000"/>
              </a:lnSpc>
              <a:buClr>
                <a:srgbClr val="FF0000"/>
              </a:buClr>
              <a:buFont typeface="Wingdings" panose="05000000000000000000" pitchFamily="2" charset="2"/>
              <a:buChar char="1"/>
            </a:pPr>
            <a:r>
              <a:rPr lang="zh-CN" altLang="en-US" dirty="0">
                <a:latin typeface="幼圆" pitchFamily="49" charset="-122"/>
              </a:rPr>
              <a:t>在倾倒液体化学品后，立即将瓶盖旋上或将瓶塞紧塞。</a:t>
            </a:r>
            <a:endParaRPr lang="zh-CN" altLang="en-US" dirty="0">
              <a:latin typeface="幼圆" pitchFamily="49" charset="-122"/>
            </a:endParaRPr>
          </a:p>
          <a:p>
            <a:pPr>
              <a:lnSpc>
                <a:spcPct val="140000"/>
              </a:lnSpc>
              <a:buClr>
                <a:srgbClr val="FF0000"/>
              </a:buClr>
              <a:buFont typeface="Wingdings" panose="05000000000000000000" pitchFamily="2" charset="2"/>
              <a:buChar char="1"/>
            </a:pPr>
            <a:r>
              <a:rPr lang="zh-CN" altLang="en-US" dirty="0">
                <a:latin typeface="幼圆" pitchFamily="49" charset="-122"/>
              </a:rPr>
              <a:t>如危险液体化学品被泼泻或漏出，在安全情况下，立即用清水冲</a:t>
            </a:r>
            <a:endParaRPr lang="zh-CN" altLang="zh-TW" dirty="0">
              <a:latin typeface="幼圆" pitchFamily="49" charset="-122"/>
            </a:endParaRPr>
          </a:p>
          <a:p>
            <a:pPr>
              <a:lnSpc>
                <a:spcPct val="140000"/>
              </a:lnSpc>
              <a:buClr>
                <a:srgbClr val="FF0000"/>
              </a:buClr>
              <a:buFont typeface="Wingdings" panose="05000000000000000000" pitchFamily="2" charset="2"/>
            </a:pPr>
            <a:r>
              <a:rPr lang="zh-CN" altLang="en-US" dirty="0">
                <a:latin typeface="幼圆" pitchFamily="49" charset="-122"/>
              </a:rPr>
              <a:t>   洗，如有危险，即撤离现场</a:t>
            </a:r>
            <a:r>
              <a:rPr lang="zh-CN" altLang="zh-TW" dirty="0">
                <a:latin typeface="幼圆" pitchFamily="49" charset="-122"/>
              </a:rPr>
              <a:t>。</a:t>
            </a:r>
            <a:endParaRPr lang="zh-CN" altLang="en-US" dirty="0">
              <a:latin typeface="幼圆" pitchFamily="49" charset="-122"/>
            </a:endParaRPr>
          </a:p>
          <a:p>
            <a:pPr>
              <a:lnSpc>
                <a:spcPct val="140000"/>
              </a:lnSpc>
              <a:buClr>
                <a:srgbClr val="FF0000"/>
              </a:buClr>
              <a:buFont typeface="Wingdings" panose="05000000000000000000" pitchFamily="2" charset="2"/>
              <a:buChar char="1"/>
            </a:pPr>
            <a:r>
              <a:rPr lang="zh-CN" altLang="en-US" dirty="0">
                <a:latin typeface="幼圆" pitchFamily="49" charset="-122"/>
              </a:rPr>
              <a:t>如存放危险液体化学品的器皿没有标签，确认该                              </a:t>
            </a:r>
            <a:endParaRPr lang="zh-CN" altLang="en-US" dirty="0">
              <a:latin typeface="幼圆" pitchFamily="49" charset="-122"/>
            </a:endParaRPr>
          </a:p>
          <a:p>
            <a:pPr>
              <a:lnSpc>
                <a:spcPct val="140000"/>
              </a:lnSpc>
              <a:buClr>
                <a:srgbClr val="FF0000"/>
              </a:buClr>
              <a:buFont typeface="Wingdings" panose="05000000000000000000" pitchFamily="2" charset="2"/>
            </a:pPr>
            <a:r>
              <a:rPr lang="zh-CN" altLang="en-US" dirty="0">
                <a:latin typeface="幼圆" pitchFamily="49" charset="-122"/>
              </a:rPr>
              <a:t>   化学品及加</a:t>
            </a:r>
            <a:r>
              <a:rPr lang="zh-CN" altLang="zh-TW" dirty="0">
                <a:latin typeface="幼圆" pitchFamily="49" charset="-122"/>
              </a:rPr>
              <a:t>上</a:t>
            </a:r>
            <a:r>
              <a:rPr lang="zh-CN" altLang="en-US" dirty="0">
                <a:latin typeface="幼圆" pitchFamily="49" charset="-122"/>
              </a:rPr>
              <a:t> 标识，才可使用。</a:t>
            </a:r>
            <a:endParaRPr lang="zh-CN" altLang="en-US" dirty="0">
              <a:latin typeface="幼圆" pitchFamily="49" charset="-122"/>
            </a:endParaRPr>
          </a:p>
          <a:p>
            <a:pPr>
              <a:lnSpc>
                <a:spcPct val="140000"/>
              </a:lnSpc>
              <a:buClr>
                <a:srgbClr val="FF0000"/>
              </a:buClr>
              <a:buFont typeface="Wingdings" panose="05000000000000000000" pitchFamily="2" charset="2"/>
              <a:buChar char="1"/>
            </a:pPr>
            <a:r>
              <a:rPr lang="zh-CN" altLang="en-US" dirty="0">
                <a:latin typeface="幼圆" pitchFamily="49" charset="-122"/>
              </a:rPr>
              <a:t>如不清楚某种液体的特性，要当危险化学液体处理。</a:t>
            </a:r>
            <a:endParaRPr lang="zh-CN" altLang="en-US" dirty="0">
              <a:latin typeface="幼圆" pitchFamily="49" charset="-122"/>
            </a:endParaRPr>
          </a:p>
          <a:p>
            <a:pPr>
              <a:lnSpc>
                <a:spcPct val="140000"/>
              </a:lnSpc>
              <a:buClr>
                <a:srgbClr val="FF0000"/>
              </a:buClr>
              <a:buFont typeface="Wingdings" panose="05000000000000000000" pitchFamily="2" charset="2"/>
              <a:buChar char="1"/>
            </a:pPr>
            <a:r>
              <a:rPr lang="zh-CN" altLang="en-US" dirty="0">
                <a:latin typeface="幼圆" pitchFamily="49" charset="-122"/>
              </a:rPr>
              <a:t>处理化学品时，必须佩戴合适的个人防护设备。</a:t>
            </a:r>
            <a:endParaRPr lang="zh-CN" altLang="en-US" dirty="0">
              <a:latin typeface="幼圆" pitchFamily="49" charset="-122"/>
            </a:endParaRPr>
          </a:p>
        </p:txBody>
      </p:sp>
      <p:pic>
        <p:nvPicPr>
          <p:cNvPr id="252933" name="Picture 5"/>
          <p:cNvPicPr>
            <a:picLocks noChangeAspect="1"/>
          </p:cNvPicPr>
          <p:nvPr/>
        </p:nvPicPr>
        <p:blipFill>
          <a:blip r:embed="rId1"/>
          <a:stretch>
            <a:fillRect/>
          </a:stretch>
        </p:blipFill>
        <p:spPr>
          <a:xfrm>
            <a:off x="6948488" y="4581525"/>
            <a:ext cx="1447800" cy="1600200"/>
          </a:xfrm>
          <a:prstGeom prst="rect">
            <a:avLst/>
          </a:prstGeom>
          <a:noFill/>
          <a:ln w="9525">
            <a:noFill/>
          </a:ln>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2933"/>
                                        </p:tgtEl>
                                        <p:attrNameLst>
                                          <p:attrName>style.visibility</p:attrName>
                                        </p:attrNameLst>
                                      </p:cBhvr>
                                      <p:to>
                                        <p:strVal val="visible"/>
                                      </p:to>
                                    </p:set>
                                    <p:anim calcmode="lin" valueType="num">
                                      <p:cBhvr additive="base">
                                        <p:cTn id="7" dur="500" fill="hold"/>
                                        <p:tgtEl>
                                          <p:spTgt spid="252933"/>
                                        </p:tgtEl>
                                        <p:attrNameLst>
                                          <p:attrName>ppt_x</p:attrName>
                                        </p:attrNameLst>
                                      </p:cBhvr>
                                      <p:tavLst>
                                        <p:tav tm="0">
                                          <p:val>
                                            <p:strVal val="0-#ppt_w/2"/>
                                          </p:val>
                                        </p:tav>
                                        <p:tav tm="100000">
                                          <p:val>
                                            <p:strVal val="#ppt_x"/>
                                          </p:val>
                                        </p:tav>
                                      </p:tavLst>
                                    </p:anim>
                                    <p:anim calcmode="lin" valueType="num">
                                      <p:cBhvr additive="base">
                                        <p:cTn id="8" dur="500" fill="hold"/>
                                        <p:tgtEl>
                                          <p:spTgt spid="2529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2932">
                                            <p:txEl>
                                              <p:charRg st="0" end="28"/>
                                            </p:txEl>
                                          </p:spTgt>
                                        </p:tgtEl>
                                        <p:attrNameLst>
                                          <p:attrName>style.visibility</p:attrName>
                                        </p:attrNameLst>
                                      </p:cBhvr>
                                      <p:to>
                                        <p:strVal val="visible"/>
                                      </p:to>
                                    </p:set>
                                    <p:anim calcmode="lin" valueType="num">
                                      <p:cBhvr additive="base">
                                        <p:cTn id="13" dur="500" fill="hold"/>
                                        <p:tgtEl>
                                          <p:spTgt spid="252932">
                                            <p:txEl>
                                              <p:charRg st="0" end="28"/>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2932">
                                            <p:txEl>
                                              <p:charRg st="0" end="2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2932">
                                            <p:txEl>
                                              <p:charRg st="28" end="58"/>
                                            </p:txEl>
                                          </p:spTgt>
                                        </p:tgtEl>
                                        <p:attrNameLst>
                                          <p:attrName>style.visibility</p:attrName>
                                        </p:attrNameLst>
                                      </p:cBhvr>
                                      <p:to>
                                        <p:strVal val="visible"/>
                                      </p:to>
                                    </p:set>
                                    <p:anim calcmode="lin" valueType="num">
                                      <p:cBhvr additive="base">
                                        <p:cTn id="19" dur="500" fill="hold"/>
                                        <p:tgtEl>
                                          <p:spTgt spid="252932">
                                            <p:txEl>
                                              <p:charRg st="28" end="58"/>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52932">
                                            <p:txEl>
                                              <p:charRg st="28" end="5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rbrak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52932">
                                            <p:txEl>
                                              <p:charRg st="58" end="88"/>
                                            </p:txEl>
                                          </p:spTgt>
                                        </p:tgtEl>
                                        <p:attrNameLst>
                                          <p:attrName>style.visibility</p:attrName>
                                        </p:attrNameLst>
                                      </p:cBhvr>
                                      <p:to>
                                        <p:strVal val="visible"/>
                                      </p:to>
                                    </p:set>
                                    <p:anim calcmode="lin" valueType="num">
                                      <p:cBhvr additive="base">
                                        <p:cTn id="25" dur="500" fill="hold"/>
                                        <p:tgtEl>
                                          <p:spTgt spid="252932">
                                            <p:txEl>
                                              <p:charRg st="58" end="88"/>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52932">
                                            <p:txEl>
                                              <p:charRg st="58" end="8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rbrak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52932">
                                            <p:txEl>
                                              <p:charRg st="88" end="116"/>
                                            </p:txEl>
                                          </p:spTgt>
                                        </p:tgtEl>
                                        <p:attrNameLst>
                                          <p:attrName>style.visibility</p:attrName>
                                        </p:attrNameLst>
                                      </p:cBhvr>
                                      <p:to>
                                        <p:strVal val="visible"/>
                                      </p:to>
                                    </p:set>
                                    <p:anim calcmode="lin" valueType="num">
                                      <p:cBhvr additive="base">
                                        <p:cTn id="31" dur="500" fill="hold"/>
                                        <p:tgtEl>
                                          <p:spTgt spid="252932">
                                            <p:txEl>
                                              <p:charRg st="88" end="11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52932">
                                            <p:txEl>
                                              <p:charRg st="88" end="1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arbrak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52932">
                                            <p:txEl>
                                              <p:charRg st="116" end="145"/>
                                            </p:txEl>
                                          </p:spTgt>
                                        </p:tgtEl>
                                        <p:attrNameLst>
                                          <p:attrName>style.visibility</p:attrName>
                                        </p:attrNameLst>
                                      </p:cBhvr>
                                      <p:to>
                                        <p:strVal val="visible"/>
                                      </p:to>
                                    </p:set>
                                    <p:anim calcmode="lin" valueType="num">
                                      <p:cBhvr additive="base">
                                        <p:cTn id="37" dur="500" fill="hold"/>
                                        <p:tgtEl>
                                          <p:spTgt spid="252932">
                                            <p:txEl>
                                              <p:charRg st="116" end="14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52932">
                                            <p:txEl>
                                              <p:charRg st="116" end="14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arbrak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52932">
                                            <p:txEl>
                                              <p:charRg st="145" end="170"/>
                                            </p:txEl>
                                          </p:spTgt>
                                        </p:tgtEl>
                                        <p:attrNameLst>
                                          <p:attrName>style.visibility</p:attrName>
                                        </p:attrNameLst>
                                      </p:cBhvr>
                                      <p:to>
                                        <p:strVal val="visible"/>
                                      </p:to>
                                    </p:set>
                                    <p:anim calcmode="lin" valueType="num">
                                      <p:cBhvr additive="base">
                                        <p:cTn id="43" dur="500" fill="hold"/>
                                        <p:tgtEl>
                                          <p:spTgt spid="252932">
                                            <p:txEl>
                                              <p:charRg st="145" end="17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52932">
                                            <p:txEl>
                                              <p:charRg st="145" end="17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arbrak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52932">
                                            <p:txEl>
                                              <p:charRg st="170" end="199"/>
                                            </p:txEl>
                                          </p:spTgt>
                                        </p:tgtEl>
                                        <p:attrNameLst>
                                          <p:attrName>style.visibility</p:attrName>
                                        </p:attrNameLst>
                                      </p:cBhvr>
                                      <p:to>
                                        <p:strVal val="visible"/>
                                      </p:to>
                                    </p:set>
                                    <p:anim calcmode="lin" valueType="num">
                                      <p:cBhvr additive="base">
                                        <p:cTn id="49" dur="500" fill="hold"/>
                                        <p:tgtEl>
                                          <p:spTgt spid="252932">
                                            <p:txEl>
                                              <p:charRg st="170" end="19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52932">
                                            <p:txEl>
                                              <p:charRg st="170" end="19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arbrak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52932">
                                            <p:txEl>
                                              <p:charRg st="199" end="216"/>
                                            </p:txEl>
                                          </p:spTgt>
                                        </p:tgtEl>
                                        <p:attrNameLst>
                                          <p:attrName>style.visibility</p:attrName>
                                        </p:attrNameLst>
                                      </p:cBhvr>
                                      <p:to>
                                        <p:strVal val="visible"/>
                                      </p:to>
                                    </p:set>
                                    <p:anim calcmode="lin" valueType="num">
                                      <p:cBhvr additive="base">
                                        <p:cTn id="55" dur="500" fill="hold"/>
                                        <p:tgtEl>
                                          <p:spTgt spid="252932">
                                            <p:txEl>
                                              <p:charRg st="199" end="216"/>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52932">
                                            <p:txEl>
                                              <p:charRg st="199" end="2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arbrake.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52932">
                                            <p:txEl>
                                              <p:charRg st="216" end="268"/>
                                            </p:txEl>
                                          </p:spTgt>
                                        </p:tgtEl>
                                        <p:attrNameLst>
                                          <p:attrName>style.visibility</p:attrName>
                                        </p:attrNameLst>
                                      </p:cBhvr>
                                      <p:to>
                                        <p:strVal val="visible"/>
                                      </p:to>
                                    </p:set>
                                    <p:anim calcmode="lin" valueType="num">
                                      <p:cBhvr additive="base">
                                        <p:cTn id="61" dur="500" fill="hold"/>
                                        <p:tgtEl>
                                          <p:spTgt spid="252932">
                                            <p:txEl>
                                              <p:charRg st="216" end="268"/>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52932">
                                            <p:txEl>
                                              <p:charRg st="216" end="26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arbrake.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52932">
                                            <p:txEl>
                                              <p:charRg st="268" end="287"/>
                                            </p:txEl>
                                          </p:spTgt>
                                        </p:tgtEl>
                                        <p:attrNameLst>
                                          <p:attrName>style.visibility</p:attrName>
                                        </p:attrNameLst>
                                      </p:cBhvr>
                                      <p:to>
                                        <p:strVal val="visible"/>
                                      </p:to>
                                    </p:set>
                                    <p:anim calcmode="lin" valueType="num">
                                      <p:cBhvr additive="base">
                                        <p:cTn id="67" dur="500" fill="hold"/>
                                        <p:tgtEl>
                                          <p:spTgt spid="252932">
                                            <p:txEl>
                                              <p:charRg st="268" end="287"/>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52932">
                                            <p:txEl>
                                              <p:charRg st="268" end="28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arbrake.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52932">
                                            <p:txEl>
                                              <p:charRg st="287" end="311"/>
                                            </p:txEl>
                                          </p:spTgt>
                                        </p:tgtEl>
                                        <p:attrNameLst>
                                          <p:attrName>style.visibility</p:attrName>
                                        </p:attrNameLst>
                                      </p:cBhvr>
                                      <p:to>
                                        <p:strVal val="visible"/>
                                      </p:to>
                                    </p:set>
                                    <p:anim calcmode="lin" valueType="num">
                                      <p:cBhvr additive="base">
                                        <p:cTn id="73" dur="500" fill="hold"/>
                                        <p:tgtEl>
                                          <p:spTgt spid="252932">
                                            <p:txEl>
                                              <p:charRg st="287" end="311"/>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52932">
                                            <p:txEl>
                                              <p:charRg st="287" end="3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arbrake.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252932">
                                            <p:txEl>
                                              <p:charRg st="311" end="333"/>
                                            </p:txEl>
                                          </p:spTgt>
                                        </p:tgtEl>
                                        <p:attrNameLst>
                                          <p:attrName>style.visibility</p:attrName>
                                        </p:attrNameLst>
                                      </p:cBhvr>
                                      <p:to>
                                        <p:strVal val="visible"/>
                                      </p:to>
                                    </p:set>
                                    <p:anim calcmode="lin" valueType="num">
                                      <p:cBhvr additive="base">
                                        <p:cTn id="79" dur="500" fill="hold"/>
                                        <p:tgtEl>
                                          <p:spTgt spid="252932">
                                            <p:txEl>
                                              <p:charRg st="311" end="333"/>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252932">
                                            <p:txEl>
                                              <p:charRg st="311" end="33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49155" name="Rectangle 4"/>
          <p:cNvSpPr>
            <a:spLocks noGrp="1"/>
          </p:cNvSpPr>
          <p:nvPr>
            <p:ph type="title"/>
          </p:nvPr>
        </p:nvSpPr>
        <p:spPr>
          <a:xfrm>
            <a:off x="2411413" y="188913"/>
            <a:ext cx="6732587" cy="503237"/>
          </a:xfrm>
        </p:spPr>
        <p:txBody>
          <a:bodyPr vert="horz" wrap="square" lIns="91440" tIns="45720" rIns="91440" bIns="45720" anchor="ctr" anchorCtr="0"/>
          <a:p>
            <a:pPr eaLnBrk="1" hangingPunct="1"/>
            <a:r>
              <a:rPr lang="zh-CN" altLang="en-US" sz="2400" b="1" dirty="0">
                <a:solidFill>
                  <a:srgbClr val="FF0000"/>
                </a:solidFill>
                <a:latin typeface="幼圆" pitchFamily="49" charset="-122"/>
                <a:ea typeface="幼圆" pitchFamily="49" charset="-122"/>
              </a:rPr>
              <a:t>使用个人防护用品的注要事项</a:t>
            </a:r>
            <a:r>
              <a:rPr lang="zh-CN" altLang="en-US" sz="2400" dirty="0">
                <a:solidFill>
                  <a:srgbClr val="FF0000"/>
                </a:solidFill>
                <a:latin typeface="幼圆" pitchFamily="49" charset="-122"/>
                <a:ea typeface="幼圆" pitchFamily="49" charset="-122"/>
              </a:rPr>
              <a:t> </a:t>
            </a:r>
            <a:endParaRPr lang="zh-TW" altLang="en-US" sz="2400" dirty="0">
              <a:solidFill>
                <a:srgbClr val="FF0000"/>
              </a:solidFill>
              <a:latin typeface="幼圆" pitchFamily="49" charset="-122"/>
              <a:ea typeface="幼圆" pitchFamily="49" charset="-122"/>
            </a:endParaRPr>
          </a:p>
        </p:txBody>
      </p:sp>
      <p:sp>
        <p:nvSpPr>
          <p:cNvPr id="254981" name="Rectangle 5"/>
          <p:cNvSpPr/>
          <p:nvPr/>
        </p:nvSpPr>
        <p:spPr>
          <a:xfrm>
            <a:off x="611188" y="990600"/>
            <a:ext cx="7999412" cy="5451475"/>
          </a:xfrm>
          <a:prstGeom prst="rect">
            <a:avLst/>
          </a:prstGeom>
          <a:noFill/>
          <a:ln w="9525">
            <a:noFill/>
          </a:ln>
        </p:spPr>
        <p:txBody>
          <a:bodyPr>
            <a:spAutoFit/>
          </a:bodyPr>
          <a:p>
            <a:pPr>
              <a:lnSpc>
                <a:spcPct val="110000"/>
              </a:lnSpc>
              <a:buClr>
                <a:srgbClr val="FF0000"/>
              </a:buClr>
              <a:buFont typeface="Wingdings" panose="05000000000000000000" pitchFamily="2" charset="2"/>
              <a:buChar char="1"/>
            </a:pPr>
            <a:r>
              <a:rPr lang="en-US" altLang="zh-CN" dirty="0">
                <a:latin typeface="Times New Roman" panose="02020603050405020304" pitchFamily="18" charset="0"/>
              </a:rPr>
              <a:t> </a:t>
            </a:r>
            <a:r>
              <a:rPr lang="zh-CN" altLang="en-US" dirty="0">
                <a:latin typeface="Times New Roman" panose="02020603050405020304" pitchFamily="18" charset="0"/>
              </a:rPr>
              <a:t>正确的选择</a:t>
            </a:r>
            <a:endParaRPr lang="zh-TW" altLang="en-US" dirty="0">
              <a:latin typeface="Times New Roman" panose="02020603050405020304" pitchFamily="18" charset="0"/>
            </a:endParaRPr>
          </a:p>
          <a:p>
            <a:pPr>
              <a:lnSpc>
                <a:spcPct val="110000"/>
              </a:lnSpc>
              <a:buClr>
                <a:srgbClr val="FF0000"/>
              </a:buClr>
              <a:buFont typeface="Wingdings" panose="05000000000000000000" pitchFamily="2" charset="2"/>
            </a:pPr>
            <a:r>
              <a:rPr lang="zh-CN" altLang="zh-TW" dirty="0">
                <a:latin typeface="Times New Roman" panose="02020603050405020304" pitchFamily="18" charset="0"/>
              </a:rPr>
              <a:t>     首</a:t>
            </a:r>
            <a:r>
              <a:rPr lang="zh-CN" altLang="en-US" dirty="0">
                <a:latin typeface="Times New Roman" panose="02020603050405020304" pitchFamily="18" charset="0"/>
              </a:rPr>
              <a:t>先了解危害的性质和程度，选择</a:t>
            </a:r>
            <a:r>
              <a:rPr lang="zh-TW" altLang="en-US" dirty="0">
                <a:latin typeface="Times New Roman" panose="02020603050405020304" pitchFamily="18" charset="0"/>
              </a:rPr>
              <a:t>正確的</a:t>
            </a:r>
            <a:r>
              <a:rPr lang="zh-CN" altLang="en-US" dirty="0">
                <a:latin typeface="Times New Roman" panose="02020603050405020304" pitchFamily="18" charset="0"/>
              </a:rPr>
              <a:t>防护用品 。</a:t>
            </a:r>
            <a:endParaRPr lang="zh-CN" altLang="en-US" dirty="0">
              <a:latin typeface="Times New Roman" panose="02020603050405020304" pitchFamily="18" charset="0"/>
            </a:endParaRPr>
          </a:p>
          <a:p>
            <a:pPr>
              <a:lnSpc>
                <a:spcPct val="110000"/>
              </a:lnSpc>
              <a:buClr>
                <a:srgbClr val="FF0000"/>
              </a:buClr>
              <a:buFont typeface="Wingdings" panose="05000000000000000000" pitchFamily="2" charset="2"/>
            </a:pPr>
            <a:r>
              <a:rPr lang="zh-CN" altLang="en-US" dirty="0">
                <a:latin typeface="Times New Roman" panose="02020603050405020304" pitchFamily="18" charset="0"/>
              </a:rPr>
              <a:t>     其次是选用符合国</a:t>
            </a:r>
            <a:r>
              <a:rPr lang="zh-CN" altLang="zh-TW" dirty="0">
                <a:latin typeface="Times New Roman" panose="02020603050405020304" pitchFamily="18" charset="0"/>
              </a:rPr>
              <a:t>家</a:t>
            </a:r>
            <a:r>
              <a:rPr lang="zh-CN" altLang="en-US" dirty="0">
                <a:latin typeface="Times New Roman" panose="02020603050405020304" pitchFamily="18" charset="0"/>
              </a:rPr>
              <a:t>标准的个人防护设备。 </a:t>
            </a:r>
            <a:endParaRPr lang="zh-CN" altLang="en-US" dirty="0">
              <a:latin typeface="Times New Roman" panose="02020603050405020304" pitchFamily="18" charset="0"/>
            </a:endParaRPr>
          </a:p>
          <a:p>
            <a:pPr>
              <a:lnSpc>
                <a:spcPct val="110000"/>
              </a:lnSpc>
              <a:buClr>
                <a:srgbClr val="FF0000"/>
              </a:buClr>
              <a:buFont typeface="Wingdings" panose="05000000000000000000" pitchFamily="2" charset="2"/>
            </a:pPr>
            <a:r>
              <a:rPr lang="zh-CN" altLang="en-US" dirty="0">
                <a:latin typeface="Times New Roman" panose="02020603050405020304" pitchFamily="18" charset="0"/>
              </a:rPr>
              <a:t>     考虑使用者的舒服程度。 </a:t>
            </a:r>
            <a:endParaRPr lang="zh-TW" altLang="en-US" dirty="0">
              <a:latin typeface="Times New Roman" panose="02020603050405020304" pitchFamily="18" charset="0"/>
            </a:endParaRPr>
          </a:p>
          <a:p>
            <a:pPr>
              <a:lnSpc>
                <a:spcPct val="110000"/>
              </a:lnSpc>
              <a:buClr>
                <a:srgbClr val="FF0000"/>
              </a:buClr>
              <a:buFont typeface="Wingdings" panose="05000000000000000000" pitchFamily="2" charset="2"/>
              <a:buChar char="1"/>
            </a:pPr>
            <a:r>
              <a:rPr lang="zh-CN" altLang="en-US" dirty="0">
                <a:latin typeface="Times New Roman" panose="02020603050405020304" pitchFamily="18" charset="0"/>
              </a:rPr>
              <a:t> 正确的使用</a:t>
            </a:r>
            <a:endParaRPr lang="zh-TW" altLang="en-US" dirty="0">
              <a:latin typeface="Times New Roman" panose="02020603050405020304" pitchFamily="18" charset="0"/>
            </a:endParaRPr>
          </a:p>
          <a:p>
            <a:pPr>
              <a:lnSpc>
                <a:spcPct val="110000"/>
              </a:lnSpc>
              <a:buClr>
                <a:srgbClr val="FF0000"/>
              </a:buClr>
              <a:buFont typeface="Wingdings" panose="05000000000000000000" pitchFamily="2" charset="2"/>
            </a:pPr>
            <a:r>
              <a:rPr lang="zh-CN" altLang="en-US" dirty="0">
                <a:latin typeface="Times New Roman" panose="02020603050405020304" pitchFamily="18" charset="0"/>
              </a:rPr>
              <a:t>     要充分明白和依</a:t>
            </a:r>
            <a:r>
              <a:rPr lang="zh-CN" altLang="zh-TW" dirty="0">
                <a:latin typeface="Times New Roman" panose="02020603050405020304" pitchFamily="18" charset="0"/>
              </a:rPr>
              <a:t>照</a:t>
            </a:r>
            <a:r>
              <a:rPr lang="zh-CN" altLang="en-US" dirty="0">
                <a:latin typeface="Times New Roman" panose="02020603050405020304" pitchFamily="18" charset="0"/>
              </a:rPr>
              <a:t>防护用具的正确使用方法。 </a:t>
            </a:r>
            <a:endParaRPr lang="zh-CN" altLang="en-US" dirty="0">
              <a:latin typeface="Times New Roman" panose="02020603050405020304" pitchFamily="18" charset="0"/>
            </a:endParaRPr>
          </a:p>
          <a:p>
            <a:pPr>
              <a:lnSpc>
                <a:spcPct val="110000"/>
              </a:lnSpc>
              <a:buClr>
                <a:srgbClr val="FF0000"/>
              </a:buClr>
              <a:buFont typeface="Wingdings" panose="05000000000000000000" pitchFamily="2" charset="2"/>
            </a:pPr>
            <a:r>
              <a:rPr lang="zh-CN" altLang="en-US" dirty="0">
                <a:latin typeface="Times New Roman" panose="02020603050405020304" pitchFamily="18" charset="0"/>
              </a:rPr>
              <a:t>     使用前和使用后要检查和清洁。 </a:t>
            </a:r>
            <a:endParaRPr lang="zh-CN" altLang="en-US" dirty="0">
              <a:latin typeface="Times New Roman" panose="02020603050405020304" pitchFamily="18" charset="0"/>
            </a:endParaRPr>
          </a:p>
          <a:p>
            <a:pPr>
              <a:lnSpc>
                <a:spcPct val="110000"/>
              </a:lnSpc>
              <a:buClr>
                <a:srgbClr val="FF0000"/>
              </a:buClr>
              <a:buFont typeface="Wingdings" panose="05000000000000000000" pitchFamily="2" charset="2"/>
            </a:pPr>
            <a:r>
              <a:rPr lang="zh-CN" altLang="en-US" dirty="0">
                <a:latin typeface="Times New Roman" panose="02020603050405020304" pitchFamily="18" charset="0"/>
              </a:rPr>
              <a:t>     如发现个人防护设备有任何损坏，应报告主管，并立即更换。 </a:t>
            </a:r>
            <a:endParaRPr lang="zh-TW" altLang="en-US" dirty="0">
              <a:latin typeface="Times New Roman" panose="02020603050405020304" pitchFamily="18" charset="0"/>
            </a:endParaRPr>
          </a:p>
          <a:p>
            <a:pPr>
              <a:lnSpc>
                <a:spcPct val="110000"/>
              </a:lnSpc>
              <a:buClr>
                <a:srgbClr val="FF0000"/>
              </a:buClr>
              <a:buFont typeface="Wingdings" panose="05000000000000000000" pitchFamily="2" charset="2"/>
              <a:buChar char="1"/>
            </a:pPr>
            <a:r>
              <a:rPr lang="zh-CN" altLang="zh-TW" dirty="0">
                <a:latin typeface="Times New Roman" panose="02020603050405020304" pitchFamily="18" charset="0"/>
              </a:rPr>
              <a:t> </a:t>
            </a:r>
            <a:r>
              <a:rPr lang="zh-CN" altLang="en-US" dirty="0">
                <a:latin typeface="Times New Roman" panose="02020603050405020304" pitchFamily="18" charset="0"/>
              </a:rPr>
              <a:t>正确的保养</a:t>
            </a:r>
            <a:endParaRPr lang="zh-TW" altLang="en-US" dirty="0">
              <a:latin typeface="Times New Roman" panose="02020603050405020304" pitchFamily="18" charset="0"/>
            </a:endParaRPr>
          </a:p>
          <a:p>
            <a:pPr>
              <a:lnSpc>
                <a:spcPct val="110000"/>
              </a:lnSpc>
              <a:buClr>
                <a:srgbClr val="FF0000"/>
              </a:buClr>
              <a:buFont typeface="Wingdings" panose="05000000000000000000" pitchFamily="2" charset="2"/>
            </a:pPr>
            <a:r>
              <a:rPr lang="zh-CN" altLang="en-US" dirty="0">
                <a:latin typeface="Times New Roman" panose="02020603050405020304" pitchFamily="18" charset="0"/>
              </a:rPr>
              <a:t>     个人防护用品，用后要清洁吹干，妥善存放</a:t>
            </a:r>
            <a:r>
              <a:rPr lang="zh-CN" altLang="zh-TW" dirty="0">
                <a:latin typeface="Times New Roman" panose="02020603050405020304" pitchFamily="18" charset="0"/>
              </a:rPr>
              <a:t>，</a:t>
            </a:r>
            <a:r>
              <a:rPr lang="zh-CN" altLang="en-US" dirty="0">
                <a:latin typeface="Times New Roman" panose="02020603050405020304" pitchFamily="18" charset="0"/>
              </a:rPr>
              <a:t>按照制造商的建议进行保养</a:t>
            </a:r>
            <a:r>
              <a:rPr lang="zh-TW" altLang="en-US" dirty="0">
                <a:latin typeface="Times New Roman" panose="02020603050405020304" pitchFamily="18" charset="0"/>
              </a:rPr>
              <a:t>。</a:t>
            </a:r>
            <a:endParaRPr lang="zh-TW" altLang="en-US" dirty="0">
              <a:latin typeface="Times New Roman" panose="02020603050405020304" pitchFamily="18" charset="0"/>
            </a:endParaRPr>
          </a:p>
          <a:p>
            <a:pPr>
              <a:lnSpc>
                <a:spcPct val="110000"/>
              </a:lnSpc>
              <a:buClr>
                <a:srgbClr val="FF0000"/>
              </a:buClr>
              <a:buFont typeface="Wingdings" panose="05000000000000000000" pitchFamily="2" charset="2"/>
              <a:buChar char="1"/>
            </a:pPr>
            <a:r>
              <a:rPr lang="zh-CN" altLang="en-US" dirty="0">
                <a:latin typeface="Times New Roman" panose="02020603050405020304" pitchFamily="18" charset="0"/>
              </a:rPr>
              <a:t> 加强监督</a:t>
            </a:r>
            <a:endParaRPr lang="zh-CN" altLang="en-US" dirty="0">
              <a:latin typeface="Times New Roman" panose="02020603050405020304" pitchFamily="18" charset="0"/>
            </a:endParaRPr>
          </a:p>
          <a:p>
            <a:pPr>
              <a:lnSpc>
                <a:spcPct val="110000"/>
              </a:lnSpc>
            </a:pPr>
            <a:r>
              <a:rPr lang="zh-CN" altLang="en-US" dirty="0">
                <a:latin typeface="Times New Roman" panose="02020603050405020304" pitchFamily="18" charset="0"/>
              </a:rPr>
              <a:t>     单位主管要监督员工是否在工作其间有依照指示正确地使用个人防护设备。</a:t>
            </a:r>
            <a:endParaRPr lang="zh-CN" altLang="en-US" dirty="0">
              <a:latin typeface="Times New Roman" panose="02020603050405020304" pitchFamily="18" charset="0"/>
            </a:endParaRPr>
          </a:p>
          <a:p>
            <a:pPr>
              <a:lnSpc>
                <a:spcPct val="110000"/>
              </a:lnSpc>
            </a:pPr>
            <a:r>
              <a:rPr lang="zh-CN" altLang="en-US" dirty="0">
                <a:latin typeface="Times New Roman" panose="02020603050405020304" pitchFamily="18" charset="0"/>
              </a:rPr>
              <a:t>     员工须按指示佩戴护器具，妥善保管，如有损坏要向主管报告，不可误用</a:t>
            </a:r>
            <a:r>
              <a:rPr lang="zh-TW" altLang="en-US" dirty="0">
                <a:latin typeface="Times New Roman" panose="02020603050405020304" pitchFamily="18" charset="0"/>
              </a:rPr>
              <a:t>。</a:t>
            </a:r>
            <a:endParaRPr lang="zh-TW" altLang="en-US" dirty="0">
              <a:latin typeface="Times New Roman" panose="02020603050405020304" pitchFamily="18" charset="0"/>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254981">
                                            <p:txEl>
                                              <p:charRg st="0" end="7"/>
                                            </p:txEl>
                                          </p:spTgt>
                                        </p:tgtEl>
                                        <p:attrNameLst>
                                          <p:attrName>style.visibility</p:attrName>
                                        </p:attrNameLst>
                                      </p:cBhvr>
                                      <p:to>
                                        <p:strVal val="visible"/>
                                      </p:to>
                                    </p:set>
                                    <p:animEffect transition="in" filter="wipe(up)">
                                      <p:cBhvr>
                                        <p:cTn id="7" dur="75"/>
                                        <p:tgtEl>
                                          <p:spTgt spid="254981">
                                            <p:txEl>
                                              <p:charRg st="0" end="7"/>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254981">
                                            <p:txEl>
                                              <p:charRg st="7" end="37"/>
                                            </p:txEl>
                                          </p:spTgt>
                                        </p:tgtEl>
                                        <p:attrNameLst>
                                          <p:attrName>style.visibility</p:attrName>
                                        </p:attrNameLst>
                                      </p:cBhvr>
                                      <p:to>
                                        <p:strVal val="visible"/>
                                      </p:to>
                                    </p:set>
                                    <p:animEffect transition="in" filter="wipe(up)">
                                      <p:cBhvr>
                                        <p:cTn id="12" dur="75"/>
                                        <p:tgtEl>
                                          <p:spTgt spid="254981">
                                            <p:txEl>
                                              <p:charRg st="7" end="37"/>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254981">
                                            <p:txEl>
                                              <p:charRg st="37" end="63"/>
                                            </p:txEl>
                                          </p:spTgt>
                                        </p:tgtEl>
                                        <p:attrNameLst>
                                          <p:attrName>style.visibility</p:attrName>
                                        </p:attrNameLst>
                                      </p:cBhvr>
                                      <p:to>
                                        <p:strVal val="visible"/>
                                      </p:to>
                                    </p:set>
                                    <p:animEffect transition="in" filter="wipe(up)">
                                      <p:cBhvr>
                                        <p:cTn id="17" dur="75"/>
                                        <p:tgtEl>
                                          <p:spTgt spid="254981">
                                            <p:txEl>
                                              <p:charRg st="37" end="6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254981">
                                            <p:txEl>
                                              <p:charRg st="63" end="81"/>
                                            </p:txEl>
                                          </p:spTgt>
                                        </p:tgtEl>
                                        <p:attrNameLst>
                                          <p:attrName>style.visibility</p:attrName>
                                        </p:attrNameLst>
                                      </p:cBhvr>
                                      <p:to>
                                        <p:strVal val="visible"/>
                                      </p:to>
                                    </p:set>
                                    <p:animEffect transition="in" filter="wipe(up)">
                                      <p:cBhvr>
                                        <p:cTn id="22" dur="75"/>
                                        <p:tgtEl>
                                          <p:spTgt spid="254981">
                                            <p:txEl>
                                              <p:charRg st="63" end="8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type.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254981">
                                            <p:txEl>
                                              <p:charRg st="81" end="88"/>
                                            </p:txEl>
                                          </p:spTgt>
                                        </p:tgtEl>
                                        <p:attrNameLst>
                                          <p:attrName>style.visibility</p:attrName>
                                        </p:attrNameLst>
                                      </p:cBhvr>
                                      <p:to>
                                        <p:strVal val="visible"/>
                                      </p:to>
                                    </p:set>
                                    <p:animEffect transition="in" filter="wipe(up)">
                                      <p:cBhvr>
                                        <p:cTn id="27" dur="75"/>
                                        <p:tgtEl>
                                          <p:spTgt spid="254981">
                                            <p:txEl>
                                              <p:charRg st="81" end="88"/>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100000"/>
                                  </p:iterate>
                                  <p:childTnLst>
                                    <p:set>
                                      <p:cBhvr>
                                        <p:cTn id="31" dur="1" fill="hold">
                                          <p:stCondLst>
                                            <p:cond delay="0"/>
                                          </p:stCondLst>
                                        </p:cTn>
                                        <p:tgtEl>
                                          <p:spTgt spid="254981">
                                            <p:txEl>
                                              <p:charRg st="88" end="115"/>
                                            </p:txEl>
                                          </p:spTgt>
                                        </p:tgtEl>
                                        <p:attrNameLst>
                                          <p:attrName>style.visibility</p:attrName>
                                        </p:attrNameLst>
                                      </p:cBhvr>
                                      <p:to>
                                        <p:strVal val="visible"/>
                                      </p:to>
                                    </p:set>
                                    <p:animEffect transition="in" filter="wipe(up)">
                                      <p:cBhvr>
                                        <p:cTn id="32" dur="75"/>
                                        <p:tgtEl>
                                          <p:spTgt spid="254981">
                                            <p:txEl>
                                              <p:charRg st="88" end="11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type.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iterate type="lt">
                                    <p:tmPct val="100000"/>
                                  </p:iterate>
                                  <p:childTnLst>
                                    <p:set>
                                      <p:cBhvr>
                                        <p:cTn id="36" dur="1" fill="hold">
                                          <p:stCondLst>
                                            <p:cond delay="0"/>
                                          </p:stCondLst>
                                        </p:cTn>
                                        <p:tgtEl>
                                          <p:spTgt spid="254981">
                                            <p:txEl>
                                              <p:charRg st="115" end="136"/>
                                            </p:txEl>
                                          </p:spTgt>
                                        </p:tgtEl>
                                        <p:attrNameLst>
                                          <p:attrName>style.visibility</p:attrName>
                                        </p:attrNameLst>
                                      </p:cBhvr>
                                      <p:to>
                                        <p:strVal val="visible"/>
                                      </p:to>
                                    </p:set>
                                    <p:animEffect transition="in" filter="wipe(up)">
                                      <p:cBhvr>
                                        <p:cTn id="37" dur="75"/>
                                        <p:tgtEl>
                                          <p:spTgt spid="254981">
                                            <p:txEl>
                                              <p:charRg st="115" end="13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iterate type="lt">
                                    <p:tmPct val="100000"/>
                                  </p:iterate>
                                  <p:childTnLst>
                                    <p:set>
                                      <p:cBhvr>
                                        <p:cTn id="41" dur="1" fill="hold">
                                          <p:stCondLst>
                                            <p:cond delay="0"/>
                                          </p:stCondLst>
                                        </p:cTn>
                                        <p:tgtEl>
                                          <p:spTgt spid="254981">
                                            <p:txEl>
                                              <p:charRg st="136" end="170"/>
                                            </p:txEl>
                                          </p:spTgt>
                                        </p:tgtEl>
                                        <p:attrNameLst>
                                          <p:attrName>style.visibility</p:attrName>
                                        </p:attrNameLst>
                                      </p:cBhvr>
                                      <p:to>
                                        <p:strVal val="visible"/>
                                      </p:to>
                                    </p:set>
                                    <p:animEffect transition="in" filter="wipe(up)">
                                      <p:cBhvr>
                                        <p:cTn id="42" dur="75"/>
                                        <p:tgtEl>
                                          <p:spTgt spid="254981">
                                            <p:txEl>
                                              <p:charRg st="136" end="17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type.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iterate type="lt">
                                    <p:tmPct val="100000"/>
                                  </p:iterate>
                                  <p:childTnLst>
                                    <p:set>
                                      <p:cBhvr>
                                        <p:cTn id="46" dur="1" fill="hold">
                                          <p:stCondLst>
                                            <p:cond delay="0"/>
                                          </p:stCondLst>
                                        </p:cTn>
                                        <p:tgtEl>
                                          <p:spTgt spid="254981">
                                            <p:txEl>
                                              <p:charRg st="170" end="177"/>
                                            </p:txEl>
                                          </p:spTgt>
                                        </p:tgtEl>
                                        <p:attrNameLst>
                                          <p:attrName>style.visibility</p:attrName>
                                        </p:attrNameLst>
                                      </p:cBhvr>
                                      <p:to>
                                        <p:strVal val="visible"/>
                                      </p:to>
                                    </p:set>
                                    <p:animEffect transition="in" filter="wipe(up)">
                                      <p:cBhvr>
                                        <p:cTn id="47" dur="75"/>
                                        <p:tgtEl>
                                          <p:spTgt spid="254981">
                                            <p:txEl>
                                              <p:charRg st="170" end="177"/>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type.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iterate type="lt">
                                    <p:tmPct val="100000"/>
                                  </p:iterate>
                                  <p:childTnLst>
                                    <p:set>
                                      <p:cBhvr>
                                        <p:cTn id="51" dur="1" fill="hold">
                                          <p:stCondLst>
                                            <p:cond delay="0"/>
                                          </p:stCondLst>
                                        </p:cTn>
                                        <p:tgtEl>
                                          <p:spTgt spid="254981">
                                            <p:txEl>
                                              <p:charRg st="177" end="216"/>
                                            </p:txEl>
                                          </p:spTgt>
                                        </p:tgtEl>
                                        <p:attrNameLst>
                                          <p:attrName>style.visibility</p:attrName>
                                        </p:attrNameLst>
                                      </p:cBhvr>
                                      <p:to>
                                        <p:strVal val="visible"/>
                                      </p:to>
                                    </p:set>
                                    <p:animEffect transition="in" filter="wipe(up)">
                                      <p:cBhvr>
                                        <p:cTn id="52" dur="75"/>
                                        <p:tgtEl>
                                          <p:spTgt spid="254981">
                                            <p:txEl>
                                              <p:charRg st="177" end="216"/>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type.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iterate type="lt">
                                    <p:tmPct val="100000"/>
                                  </p:iterate>
                                  <p:childTnLst>
                                    <p:set>
                                      <p:cBhvr>
                                        <p:cTn id="56" dur="1" fill="hold">
                                          <p:stCondLst>
                                            <p:cond delay="0"/>
                                          </p:stCondLst>
                                        </p:cTn>
                                        <p:tgtEl>
                                          <p:spTgt spid="254981">
                                            <p:txEl>
                                              <p:charRg st="216" end="222"/>
                                            </p:txEl>
                                          </p:spTgt>
                                        </p:tgtEl>
                                        <p:attrNameLst>
                                          <p:attrName>style.visibility</p:attrName>
                                        </p:attrNameLst>
                                      </p:cBhvr>
                                      <p:to>
                                        <p:strVal val="visible"/>
                                      </p:to>
                                    </p:set>
                                    <p:animEffect transition="in" filter="wipe(up)">
                                      <p:cBhvr>
                                        <p:cTn id="57" dur="75"/>
                                        <p:tgtEl>
                                          <p:spTgt spid="254981">
                                            <p:txEl>
                                              <p:charRg st="216" end="222"/>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type.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iterate type="lt">
                                    <p:tmPct val="100000"/>
                                  </p:iterate>
                                  <p:childTnLst>
                                    <p:set>
                                      <p:cBhvr>
                                        <p:cTn id="61" dur="1" fill="hold">
                                          <p:stCondLst>
                                            <p:cond delay="0"/>
                                          </p:stCondLst>
                                        </p:cTn>
                                        <p:tgtEl>
                                          <p:spTgt spid="254981">
                                            <p:txEl>
                                              <p:charRg st="222" end="261"/>
                                            </p:txEl>
                                          </p:spTgt>
                                        </p:tgtEl>
                                        <p:attrNameLst>
                                          <p:attrName>style.visibility</p:attrName>
                                        </p:attrNameLst>
                                      </p:cBhvr>
                                      <p:to>
                                        <p:strVal val="visible"/>
                                      </p:to>
                                    </p:set>
                                    <p:animEffect transition="in" filter="wipe(up)">
                                      <p:cBhvr>
                                        <p:cTn id="62" dur="75"/>
                                        <p:tgtEl>
                                          <p:spTgt spid="254981">
                                            <p:txEl>
                                              <p:charRg st="222" end="261"/>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2" name="type.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iterate type="lt">
                                    <p:tmPct val="100000"/>
                                  </p:iterate>
                                  <p:childTnLst>
                                    <p:set>
                                      <p:cBhvr>
                                        <p:cTn id="66" dur="1" fill="hold">
                                          <p:stCondLst>
                                            <p:cond delay="0"/>
                                          </p:stCondLst>
                                        </p:cTn>
                                        <p:tgtEl>
                                          <p:spTgt spid="254981">
                                            <p:txEl>
                                              <p:charRg st="261" end="300"/>
                                            </p:txEl>
                                          </p:spTgt>
                                        </p:tgtEl>
                                        <p:attrNameLst>
                                          <p:attrName>style.visibility</p:attrName>
                                        </p:attrNameLst>
                                      </p:cBhvr>
                                      <p:to>
                                        <p:strVal val="visible"/>
                                      </p:to>
                                    </p:set>
                                    <p:animEffect transition="in" filter="wipe(up)">
                                      <p:cBhvr>
                                        <p:cTn id="67" dur="75"/>
                                        <p:tgtEl>
                                          <p:spTgt spid="254981">
                                            <p:txEl>
                                              <p:charRg st="261" end="300"/>
                                            </p:txEl>
                                          </p:spTgt>
                                        </p:tgtEl>
                                      </p:cBhvr>
                                    </p:animEffect>
                                  </p:childTnLst>
                                  <p:subTnLst>
                                    <p:audio>
                                      <p:cMediaNode>
                                        <p:cTn display="0" masterRel="sameClick">
                                          <p:stCondLst>
                                            <p:cond evt="begin" delay="0">
                                              <p:tn val="6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灯片编号占位符 4"/>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49155" name="Rectangle 4"/>
          <p:cNvSpPr>
            <a:spLocks noGrp="1"/>
          </p:cNvSpPr>
          <p:nvPr>
            <p:ph type="title"/>
          </p:nvPr>
        </p:nvSpPr>
        <p:spPr>
          <a:xfrm>
            <a:off x="2411413" y="188913"/>
            <a:ext cx="6732587" cy="503237"/>
          </a:xfrm>
        </p:spPr>
        <p:txBody>
          <a:bodyPr vert="horz" wrap="square" lIns="91440" tIns="45720" rIns="91440" bIns="45720" anchor="ctr" anchorCtr="0"/>
          <a:p>
            <a:pPr eaLnBrk="1" hangingPunct="1"/>
            <a:r>
              <a:rPr lang="zh-CN" altLang="en-US" sz="2400" b="1" dirty="0">
                <a:solidFill>
                  <a:srgbClr val="FF0000"/>
                </a:solidFill>
                <a:latin typeface="幼圆" pitchFamily="49" charset="-122"/>
                <a:ea typeface="幼圆" pitchFamily="49" charset="-122"/>
              </a:rPr>
              <a:t>使用个人防护用品的注要事项</a:t>
            </a:r>
            <a:r>
              <a:rPr lang="zh-CN" altLang="en-US" sz="2400" dirty="0">
                <a:solidFill>
                  <a:srgbClr val="FF0000"/>
                </a:solidFill>
                <a:latin typeface="幼圆" pitchFamily="49" charset="-122"/>
                <a:ea typeface="幼圆" pitchFamily="49" charset="-122"/>
              </a:rPr>
              <a:t> </a:t>
            </a:r>
            <a:endParaRPr lang="zh-TW" altLang="en-US" sz="2400" dirty="0">
              <a:solidFill>
                <a:srgbClr val="FF0000"/>
              </a:solidFill>
              <a:latin typeface="幼圆" pitchFamily="49" charset="-122"/>
              <a:ea typeface="幼圆" pitchFamily="49" charset="-122"/>
            </a:endParaRPr>
          </a:p>
        </p:txBody>
      </p:sp>
      <p:sp>
        <p:nvSpPr>
          <p:cNvPr id="254981" name="Rectangle 5"/>
          <p:cNvSpPr/>
          <p:nvPr/>
        </p:nvSpPr>
        <p:spPr>
          <a:xfrm>
            <a:off x="611188" y="990600"/>
            <a:ext cx="7999412" cy="5451475"/>
          </a:xfrm>
          <a:prstGeom prst="rect">
            <a:avLst/>
          </a:prstGeom>
          <a:noFill/>
          <a:ln w="9525">
            <a:noFill/>
          </a:ln>
        </p:spPr>
        <p:txBody>
          <a:bodyPr>
            <a:spAutoFit/>
          </a:bodyPr>
          <a:p>
            <a:pPr>
              <a:lnSpc>
                <a:spcPct val="110000"/>
              </a:lnSpc>
              <a:buClr>
                <a:srgbClr val="FF0000"/>
              </a:buClr>
              <a:buFont typeface="Wingdings" panose="05000000000000000000" pitchFamily="2" charset="2"/>
              <a:buChar char="1"/>
            </a:pPr>
            <a:r>
              <a:rPr lang="en-US" altLang="zh-CN" dirty="0">
                <a:latin typeface="Times New Roman" panose="02020603050405020304" pitchFamily="18" charset="0"/>
              </a:rPr>
              <a:t> </a:t>
            </a:r>
            <a:r>
              <a:rPr lang="zh-CN" altLang="en-US" dirty="0">
                <a:latin typeface="Times New Roman" panose="02020603050405020304" pitchFamily="18" charset="0"/>
              </a:rPr>
              <a:t>正确的选择</a:t>
            </a:r>
            <a:endParaRPr lang="zh-TW" altLang="en-US" dirty="0">
              <a:latin typeface="Times New Roman" panose="02020603050405020304" pitchFamily="18" charset="0"/>
            </a:endParaRPr>
          </a:p>
          <a:p>
            <a:pPr>
              <a:lnSpc>
                <a:spcPct val="110000"/>
              </a:lnSpc>
              <a:buClr>
                <a:srgbClr val="FF0000"/>
              </a:buClr>
              <a:buFont typeface="Wingdings" panose="05000000000000000000" pitchFamily="2" charset="2"/>
            </a:pPr>
            <a:r>
              <a:rPr lang="zh-CN" altLang="zh-TW" dirty="0">
                <a:latin typeface="Times New Roman" panose="02020603050405020304" pitchFamily="18" charset="0"/>
              </a:rPr>
              <a:t>     首</a:t>
            </a:r>
            <a:r>
              <a:rPr lang="zh-CN" altLang="en-US" dirty="0">
                <a:latin typeface="Times New Roman" panose="02020603050405020304" pitchFamily="18" charset="0"/>
              </a:rPr>
              <a:t>先了解危害的性质和程度，选择</a:t>
            </a:r>
            <a:r>
              <a:rPr lang="zh-TW" altLang="en-US" dirty="0">
                <a:latin typeface="Times New Roman" panose="02020603050405020304" pitchFamily="18" charset="0"/>
              </a:rPr>
              <a:t>正確的</a:t>
            </a:r>
            <a:r>
              <a:rPr lang="zh-CN" altLang="en-US" dirty="0">
                <a:latin typeface="Times New Roman" panose="02020603050405020304" pitchFamily="18" charset="0"/>
              </a:rPr>
              <a:t>防护用品 。</a:t>
            </a:r>
            <a:endParaRPr lang="zh-CN" altLang="en-US" dirty="0">
              <a:latin typeface="Times New Roman" panose="02020603050405020304" pitchFamily="18" charset="0"/>
            </a:endParaRPr>
          </a:p>
          <a:p>
            <a:pPr>
              <a:lnSpc>
                <a:spcPct val="110000"/>
              </a:lnSpc>
              <a:buClr>
                <a:srgbClr val="FF0000"/>
              </a:buClr>
              <a:buFont typeface="Wingdings" panose="05000000000000000000" pitchFamily="2" charset="2"/>
            </a:pPr>
            <a:r>
              <a:rPr lang="zh-CN" altLang="en-US" dirty="0">
                <a:latin typeface="Times New Roman" panose="02020603050405020304" pitchFamily="18" charset="0"/>
              </a:rPr>
              <a:t>     其次是选用符合国</a:t>
            </a:r>
            <a:r>
              <a:rPr lang="zh-CN" altLang="zh-TW" dirty="0">
                <a:latin typeface="Times New Roman" panose="02020603050405020304" pitchFamily="18" charset="0"/>
              </a:rPr>
              <a:t>家</a:t>
            </a:r>
            <a:r>
              <a:rPr lang="zh-CN" altLang="en-US" dirty="0">
                <a:latin typeface="Times New Roman" panose="02020603050405020304" pitchFamily="18" charset="0"/>
              </a:rPr>
              <a:t>标准的个人防护设备。 </a:t>
            </a:r>
            <a:endParaRPr lang="zh-CN" altLang="en-US" dirty="0">
              <a:latin typeface="Times New Roman" panose="02020603050405020304" pitchFamily="18" charset="0"/>
            </a:endParaRPr>
          </a:p>
          <a:p>
            <a:pPr>
              <a:lnSpc>
                <a:spcPct val="110000"/>
              </a:lnSpc>
              <a:buClr>
                <a:srgbClr val="FF0000"/>
              </a:buClr>
              <a:buFont typeface="Wingdings" panose="05000000000000000000" pitchFamily="2" charset="2"/>
            </a:pPr>
            <a:r>
              <a:rPr lang="zh-CN" altLang="en-US" dirty="0">
                <a:latin typeface="Times New Roman" panose="02020603050405020304" pitchFamily="18" charset="0"/>
              </a:rPr>
              <a:t>     考虑使用者的舒服程度。 </a:t>
            </a:r>
            <a:endParaRPr lang="zh-TW" altLang="en-US" dirty="0">
              <a:latin typeface="Times New Roman" panose="02020603050405020304" pitchFamily="18" charset="0"/>
            </a:endParaRPr>
          </a:p>
          <a:p>
            <a:pPr>
              <a:lnSpc>
                <a:spcPct val="110000"/>
              </a:lnSpc>
              <a:buClr>
                <a:srgbClr val="FF0000"/>
              </a:buClr>
              <a:buFont typeface="Wingdings" panose="05000000000000000000" pitchFamily="2" charset="2"/>
              <a:buChar char="1"/>
            </a:pPr>
            <a:r>
              <a:rPr lang="zh-CN" altLang="en-US" dirty="0">
                <a:latin typeface="Times New Roman" panose="02020603050405020304" pitchFamily="18" charset="0"/>
              </a:rPr>
              <a:t> 正确的使用</a:t>
            </a:r>
            <a:endParaRPr lang="zh-TW" altLang="en-US" dirty="0">
              <a:latin typeface="Times New Roman" panose="02020603050405020304" pitchFamily="18" charset="0"/>
            </a:endParaRPr>
          </a:p>
          <a:p>
            <a:pPr>
              <a:lnSpc>
                <a:spcPct val="110000"/>
              </a:lnSpc>
              <a:buClr>
                <a:srgbClr val="FF0000"/>
              </a:buClr>
              <a:buFont typeface="Wingdings" panose="05000000000000000000" pitchFamily="2" charset="2"/>
            </a:pPr>
            <a:r>
              <a:rPr lang="zh-CN" altLang="en-US" dirty="0">
                <a:latin typeface="Times New Roman" panose="02020603050405020304" pitchFamily="18" charset="0"/>
              </a:rPr>
              <a:t>     要充分明白和依</a:t>
            </a:r>
            <a:r>
              <a:rPr lang="zh-CN" altLang="zh-TW" dirty="0">
                <a:latin typeface="Times New Roman" panose="02020603050405020304" pitchFamily="18" charset="0"/>
              </a:rPr>
              <a:t>照</a:t>
            </a:r>
            <a:r>
              <a:rPr lang="zh-CN" altLang="en-US" dirty="0">
                <a:latin typeface="Times New Roman" panose="02020603050405020304" pitchFamily="18" charset="0"/>
              </a:rPr>
              <a:t>防护用具的正确使用方法。 </a:t>
            </a:r>
            <a:endParaRPr lang="zh-CN" altLang="en-US" dirty="0">
              <a:latin typeface="Times New Roman" panose="02020603050405020304" pitchFamily="18" charset="0"/>
            </a:endParaRPr>
          </a:p>
          <a:p>
            <a:pPr>
              <a:lnSpc>
                <a:spcPct val="110000"/>
              </a:lnSpc>
              <a:buClr>
                <a:srgbClr val="FF0000"/>
              </a:buClr>
              <a:buFont typeface="Wingdings" panose="05000000000000000000" pitchFamily="2" charset="2"/>
            </a:pPr>
            <a:r>
              <a:rPr lang="zh-CN" altLang="en-US" dirty="0">
                <a:latin typeface="Times New Roman" panose="02020603050405020304" pitchFamily="18" charset="0"/>
              </a:rPr>
              <a:t>     使用前和使用后要检查和清洁。 </a:t>
            </a:r>
            <a:endParaRPr lang="zh-CN" altLang="en-US" dirty="0">
              <a:latin typeface="Times New Roman" panose="02020603050405020304" pitchFamily="18" charset="0"/>
            </a:endParaRPr>
          </a:p>
          <a:p>
            <a:pPr>
              <a:lnSpc>
                <a:spcPct val="110000"/>
              </a:lnSpc>
              <a:buClr>
                <a:srgbClr val="FF0000"/>
              </a:buClr>
              <a:buFont typeface="Wingdings" panose="05000000000000000000" pitchFamily="2" charset="2"/>
            </a:pPr>
            <a:r>
              <a:rPr lang="zh-CN" altLang="en-US" dirty="0">
                <a:latin typeface="Times New Roman" panose="02020603050405020304" pitchFamily="18" charset="0"/>
              </a:rPr>
              <a:t>     如发现个人防护设备有任何损坏，应报告主管，并立即更换。 </a:t>
            </a:r>
            <a:endParaRPr lang="zh-TW" altLang="en-US" dirty="0">
              <a:latin typeface="Times New Roman" panose="02020603050405020304" pitchFamily="18" charset="0"/>
            </a:endParaRPr>
          </a:p>
          <a:p>
            <a:pPr>
              <a:lnSpc>
                <a:spcPct val="110000"/>
              </a:lnSpc>
              <a:buClr>
                <a:srgbClr val="FF0000"/>
              </a:buClr>
              <a:buFont typeface="Wingdings" panose="05000000000000000000" pitchFamily="2" charset="2"/>
              <a:buChar char="1"/>
            </a:pPr>
            <a:r>
              <a:rPr lang="zh-CN" altLang="zh-TW" dirty="0">
                <a:latin typeface="Times New Roman" panose="02020603050405020304" pitchFamily="18" charset="0"/>
              </a:rPr>
              <a:t> </a:t>
            </a:r>
            <a:r>
              <a:rPr lang="zh-CN" altLang="en-US" dirty="0">
                <a:latin typeface="Times New Roman" panose="02020603050405020304" pitchFamily="18" charset="0"/>
              </a:rPr>
              <a:t>正确的保养</a:t>
            </a:r>
            <a:endParaRPr lang="zh-TW" altLang="en-US" dirty="0">
              <a:latin typeface="Times New Roman" panose="02020603050405020304" pitchFamily="18" charset="0"/>
            </a:endParaRPr>
          </a:p>
          <a:p>
            <a:pPr>
              <a:lnSpc>
                <a:spcPct val="110000"/>
              </a:lnSpc>
              <a:buClr>
                <a:srgbClr val="FF0000"/>
              </a:buClr>
              <a:buFont typeface="Wingdings" panose="05000000000000000000" pitchFamily="2" charset="2"/>
            </a:pPr>
            <a:r>
              <a:rPr lang="zh-CN" altLang="en-US" dirty="0">
                <a:latin typeface="Times New Roman" panose="02020603050405020304" pitchFamily="18" charset="0"/>
              </a:rPr>
              <a:t>     个人防护用品，用后要清洁吹干，妥善存放</a:t>
            </a:r>
            <a:r>
              <a:rPr lang="zh-CN" altLang="zh-TW" dirty="0">
                <a:latin typeface="Times New Roman" panose="02020603050405020304" pitchFamily="18" charset="0"/>
              </a:rPr>
              <a:t>，</a:t>
            </a:r>
            <a:r>
              <a:rPr lang="zh-CN" altLang="en-US" dirty="0">
                <a:latin typeface="Times New Roman" panose="02020603050405020304" pitchFamily="18" charset="0"/>
              </a:rPr>
              <a:t>按照制造商的建议进行保养</a:t>
            </a:r>
            <a:r>
              <a:rPr lang="zh-TW" altLang="en-US" dirty="0">
                <a:latin typeface="Times New Roman" panose="02020603050405020304" pitchFamily="18" charset="0"/>
              </a:rPr>
              <a:t>。</a:t>
            </a:r>
            <a:endParaRPr lang="zh-TW" altLang="en-US" dirty="0">
              <a:latin typeface="Times New Roman" panose="02020603050405020304" pitchFamily="18" charset="0"/>
            </a:endParaRPr>
          </a:p>
          <a:p>
            <a:pPr>
              <a:lnSpc>
                <a:spcPct val="110000"/>
              </a:lnSpc>
              <a:buClr>
                <a:srgbClr val="FF0000"/>
              </a:buClr>
              <a:buFont typeface="Wingdings" panose="05000000000000000000" pitchFamily="2" charset="2"/>
              <a:buChar char="1"/>
            </a:pPr>
            <a:r>
              <a:rPr lang="zh-CN" altLang="en-US" dirty="0">
                <a:latin typeface="Times New Roman" panose="02020603050405020304" pitchFamily="18" charset="0"/>
              </a:rPr>
              <a:t> 加强监督</a:t>
            </a:r>
            <a:endParaRPr lang="zh-CN" altLang="en-US" dirty="0">
              <a:latin typeface="Times New Roman" panose="02020603050405020304" pitchFamily="18" charset="0"/>
            </a:endParaRPr>
          </a:p>
          <a:p>
            <a:pPr>
              <a:lnSpc>
                <a:spcPct val="110000"/>
              </a:lnSpc>
            </a:pPr>
            <a:r>
              <a:rPr lang="zh-CN" altLang="en-US" dirty="0">
                <a:latin typeface="Times New Roman" panose="02020603050405020304" pitchFamily="18" charset="0"/>
              </a:rPr>
              <a:t>     单位主管要监督员工是否在工作其间有依照指示正确地使用个人防护设备。</a:t>
            </a:r>
            <a:endParaRPr lang="zh-CN" altLang="en-US" dirty="0">
              <a:latin typeface="Times New Roman" panose="02020603050405020304" pitchFamily="18" charset="0"/>
            </a:endParaRPr>
          </a:p>
          <a:p>
            <a:pPr>
              <a:lnSpc>
                <a:spcPct val="110000"/>
              </a:lnSpc>
            </a:pPr>
            <a:r>
              <a:rPr lang="zh-CN" altLang="en-US" dirty="0">
                <a:latin typeface="Times New Roman" panose="02020603050405020304" pitchFamily="18" charset="0"/>
              </a:rPr>
              <a:t>     员工须按指示佩戴护器具，妥善保管，如有损坏要向主管报告，不可误用</a:t>
            </a:r>
            <a:r>
              <a:rPr lang="zh-TW" altLang="en-US" dirty="0">
                <a:latin typeface="Times New Roman" panose="02020603050405020304" pitchFamily="18" charset="0"/>
              </a:rPr>
              <a:t>。</a:t>
            </a:r>
            <a:endParaRPr lang="zh-TW" altLang="en-US" dirty="0">
              <a:latin typeface="Times New Roman" panose="02020603050405020304" pitchFamily="18" charset="0"/>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254981">
                                            <p:txEl>
                                              <p:charRg st="0" end="7"/>
                                            </p:txEl>
                                          </p:spTgt>
                                        </p:tgtEl>
                                        <p:attrNameLst>
                                          <p:attrName>style.visibility</p:attrName>
                                        </p:attrNameLst>
                                      </p:cBhvr>
                                      <p:to>
                                        <p:strVal val="visible"/>
                                      </p:to>
                                    </p:set>
                                    <p:animEffect transition="in" filter="wipe(up)">
                                      <p:cBhvr>
                                        <p:cTn id="7" dur="75"/>
                                        <p:tgtEl>
                                          <p:spTgt spid="254981">
                                            <p:txEl>
                                              <p:charRg st="0" end="7"/>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254981">
                                            <p:txEl>
                                              <p:charRg st="7" end="37"/>
                                            </p:txEl>
                                          </p:spTgt>
                                        </p:tgtEl>
                                        <p:attrNameLst>
                                          <p:attrName>style.visibility</p:attrName>
                                        </p:attrNameLst>
                                      </p:cBhvr>
                                      <p:to>
                                        <p:strVal val="visible"/>
                                      </p:to>
                                    </p:set>
                                    <p:animEffect transition="in" filter="wipe(up)">
                                      <p:cBhvr>
                                        <p:cTn id="12" dur="75"/>
                                        <p:tgtEl>
                                          <p:spTgt spid="254981">
                                            <p:txEl>
                                              <p:charRg st="7" end="37"/>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254981">
                                            <p:txEl>
                                              <p:charRg st="37" end="63"/>
                                            </p:txEl>
                                          </p:spTgt>
                                        </p:tgtEl>
                                        <p:attrNameLst>
                                          <p:attrName>style.visibility</p:attrName>
                                        </p:attrNameLst>
                                      </p:cBhvr>
                                      <p:to>
                                        <p:strVal val="visible"/>
                                      </p:to>
                                    </p:set>
                                    <p:animEffect transition="in" filter="wipe(up)">
                                      <p:cBhvr>
                                        <p:cTn id="17" dur="75"/>
                                        <p:tgtEl>
                                          <p:spTgt spid="254981">
                                            <p:txEl>
                                              <p:charRg st="37" end="6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254981">
                                            <p:txEl>
                                              <p:charRg st="63" end="81"/>
                                            </p:txEl>
                                          </p:spTgt>
                                        </p:tgtEl>
                                        <p:attrNameLst>
                                          <p:attrName>style.visibility</p:attrName>
                                        </p:attrNameLst>
                                      </p:cBhvr>
                                      <p:to>
                                        <p:strVal val="visible"/>
                                      </p:to>
                                    </p:set>
                                    <p:animEffect transition="in" filter="wipe(up)">
                                      <p:cBhvr>
                                        <p:cTn id="22" dur="75"/>
                                        <p:tgtEl>
                                          <p:spTgt spid="254981">
                                            <p:txEl>
                                              <p:charRg st="63" end="8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type.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254981">
                                            <p:txEl>
                                              <p:charRg st="81" end="88"/>
                                            </p:txEl>
                                          </p:spTgt>
                                        </p:tgtEl>
                                        <p:attrNameLst>
                                          <p:attrName>style.visibility</p:attrName>
                                        </p:attrNameLst>
                                      </p:cBhvr>
                                      <p:to>
                                        <p:strVal val="visible"/>
                                      </p:to>
                                    </p:set>
                                    <p:animEffect transition="in" filter="wipe(up)">
                                      <p:cBhvr>
                                        <p:cTn id="27" dur="75"/>
                                        <p:tgtEl>
                                          <p:spTgt spid="254981">
                                            <p:txEl>
                                              <p:charRg st="81" end="88"/>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100000"/>
                                  </p:iterate>
                                  <p:childTnLst>
                                    <p:set>
                                      <p:cBhvr>
                                        <p:cTn id="31" dur="1" fill="hold">
                                          <p:stCondLst>
                                            <p:cond delay="0"/>
                                          </p:stCondLst>
                                        </p:cTn>
                                        <p:tgtEl>
                                          <p:spTgt spid="254981">
                                            <p:txEl>
                                              <p:charRg st="88" end="115"/>
                                            </p:txEl>
                                          </p:spTgt>
                                        </p:tgtEl>
                                        <p:attrNameLst>
                                          <p:attrName>style.visibility</p:attrName>
                                        </p:attrNameLst>
                                      </p:cBhvr>
                                      <p:to>
                                        <p:strVal val="visible"/>
                                      </p:to>
                                    </p:set>
                                    <p:animEffect transition="in" filter="wipe(up)">
                                      <p:cBhvr>
                                        <p:cTn id="32" dur="75"/>
                                        <p:tgtEl>
                                          <p:spTgt spid="254981">
                                            <p:txEl>
                                              <p:charRg st="88" end="11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type.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iterate type="lt">
                                    <p:tmPct val="100000"/>
                                  </p:iterate>
                                  <p:childTnLst>
                                    <p:set>
                                      <p:cBhvr>
                                        <p:cTn id="36" dur="1" fill="hold">
                                          <p:stCondLst>
                                            <p:cond delay="0"/>
                                          </p:stCondLst>
                                        </p:cTn>
                                        <p:tgtEl>
                                          <p:spTgt spid="254981">
                                            <p:txEl>
                                              <p:charRg st="115" end="136"/>
                                            </p:txEl>
                                          </p:spTgt>
                                        </p:tgtEl>
                                        <p:attrNameLst>
                                          <p:attrName>style.visibility</p:attrName>
                                        </p:attrNameLst>
                                      </p:cBhvr>
                                      <p:to>
                                        <p:strVal val="visible"/>
                                      </p:to>
                                    </p:set>
                                    <p:animEffect transition="in" filter="wipe(up)">
                                      <p:cBhvr>
                                        <p:cTn id="37" dur="75"/>
                                        <p:tgtEl>
                                          <p:spTgt spid="254981">
                                            <p:txEl>
                                              <p:charRg st="115" end="13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iterate type="lt">
                                    <p:tmPct val="100000"/>
                                  </p:iterate>
                                  <p:childTnLst>
                                    <p:set>
                                      <p:cBhvr>
                                        <p:cTn id="41" dur="1" fill="hold">
                                          <p:stCondLst>
                                            <p:cond delay="0"/>
                                          </p:stCondLst>
                                        </p:cTn>
                                        <p:tgtEl>
                                          <p:spTgt spid="254981">
                                            <p:txEl>
                                              <p:charRg st="136" end="170"/>
                                            </p:txEl>
                                          </p:spTgt>
                                        </p:tgtEl>
                                        <p:attrNameLst>
                                          <p:attrName>style.visibility</p:attrName>
                                        </p:attrNameLst>
                                      </p:cBhvr>
                                      <p:to>
                                        <p:strVal val="visible"/>
                                      </p:to>
                                    </p:set>
                                    <p:animEffect transition="in" filter="wipe(up)">
                                      <p:cBhvr>
                                        <p:cTn id="42" dur="75"/>
                                        <p:tgtEl>
                                          <p:spTgt spid="254981">
                                            <p:txEl>
                                              <p:charRg st="136" end="17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type.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iterate type="lt">
                                    <p:tmPct val="100000"/>
                                  </p:iterate>
                                  <p:childTnLst>
                                    <p:set>
                                      <p:cBhvr>
                                        <p:cTn id="46" dur="1" fill="hold">
                                          <p:stCondLst>
                                            <p:cond delay="0"/>
                                          </p:stCondLst>
                                        </p:cTn>
                                        <p:tgtEl>
                                          <p:spTgt spid="254981">
                                            <p:txEl>
                                              <p:charRg st="170" end="177"/>
                                            </p:txEl>
                                          </p:spTgt>
                                        </p:tgtEl>
                                        <p:attrNameLst>
                                          <p:attrName>style.visibility</p:attrName>
                                        </p:attrNameLst>
                                      </p:cBhvr>
                                      <p:to>
                                        <p:strVal val="visible"/>
                                      </p:to>
                                    </p:set>
                                    <p:animEffect transition="in" filter="wipe(up)">
                                      <p:cBhvr>
                                        <p:cTn id="47" dur="75"/>
                                        <p:tgtEl>
                                          <p:spTgt spid="254981">
                                            <p:txEl>
                                              <p:charRg st="170" end="177"/>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type.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iterate type="lt">
                                    <p:tmPct val="100000"/>
                                  </p:iterate>
                                  <p:childTnLst>
                                    <p:set>
                                      <p:cBhvr>
                                        <p:cTn id="51" dur="1" fill="hold">
                                          <p:stCondLst>
                                            <p:cond delay="0"/>
                                          </p:stCondLst>
                                        </p:cTn>
                                        <p:tgtEl>
                                          <p:spTgt spid="254981">
                                            <p:txEl>
                                              <p:charRg st="177" end="216"/>
                                            </p:txEl>
                                          </p:spTgt>
                                        </p:tgtEl>
                                        <p:attrNameLst>
                                          <p:attrName>style.visibility</p:attrName>
                                        </p:attrNameLst>
                                      </p:cBhvr>
                                      <p:to>
                                        <p:strVal val="visible"/>
                                      </p:to>
                                    </p:set>
                                    <p:animEffect transition="in" filter="wipe(up)">
                                      <p:cBhvr>
                                        <p:cTn id="52" dur="75"/>
                                        <p:tgtEl>
                                          <p:spTgt spid="254981">
                                            <p:txEl>
                                              <p:charRg st="177" end="216"/>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type.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iterate type="lt">
                                    <p:tmPct val="100000"/>
                                  </p:iterate>
                                  <p:childTnLst>
                                    <p:set>
                                      <p:cBhvr>
                                        <p:cTn id="56" dur="1" fill="hold">
                                          <p:stCondLst>
                                            <p:cond delay="0"/>
                                          </p:stCondLst>
                                        </p:cTn>
                                        <p:tgtEl>
                                          <p:spTgt spid="254981">
                                            <p:txEl>
                                              <p:charRg st="216" end="222"/>
                                            </p:txEl>
                                          </p:spTgt>
                                        </p:tgtEl>
                                        <p:attrNameLst>
                                          <p:attrName>style.visibility</p:attrName>
                                        </p:attrNameLst>
                                      </p:cBhvr>
                                      <p:to>
                                        <p:strVal val="visible"/>
                                      </p:to>
                                    </p:set>
                                    <p:animEffect transition="in" filter="wipe(up)">
                                      <p:cBhvr>
                                        <p:cTn id="57" dur="75"/>
                                        <p:tgtEl>
                                          <p:spTgt spid="254981">
                                            <p:txEl>
                                              <p:charRg st="216" end="222"/>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type.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iterate type="lt">
                                    <p:tmPct val="100000"/>
                                  </p:iterate>
                                  <p:childTnLst>
                                    <p:set>
                                      <p:cBhvr>
                                        <p:cTn id="61" dur="1" fill="hold">
                                          <p:stCondLst>
                                            <p:cond delay="0"/>
                                          </p:stCondLst>
                                        </p:cTn>
                                        <p:tgtEl>
                                          <p:spTgt spid="254981">
                                            <p:txEl>
                                              <p:charRg st="222" end="261"/>
                                            </p:txEl>
                                          </p:spTgt>
                                        </p:tgtEl>
                                        <p:attrNameLst>
                                          <p:attrName>style.visibility</p:attrName>
                                        </p:attrNameLst>
                                      </p:cBhvr>
                                      <p:to>
                                        <p:strVal val="visible"/>
                                      </p:to>
                                    </p:set>
                                    <p:animEffect transition="in" filter="wipe(up)">
                                      <p:cBhvr>
                                        <p:cTn id="62" dur="75"/>
                                        <p:tgtEl>
                                          <p:spTgt spid="254981">
                                            <p:txEl>
                                              <p:charRg st="222" end="261"/>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2" name="type.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iterate type="lt">
                                    <p:tmPct val="100000"/>
                                  </p:iterate>
                                  <p:childTnLst>
                                    <p:set>
                                      <p:cBhvr>
                                        <p:cTn id="66" dur="1" fill="hold">
                                          <p:stCondLst>
                                            <p:cond delay="0"/>
                                          </p:stCondLst>
                                        </p:cTn>
                                        <p:tgtEl>
                                          <p:spTgt spid="254981">
                                            <p:txEl>
                                              <p:charRg st="261" end="300"/>
                                            </p:txEl>
                                          </p:spTgt>
                                        </p:tgtEl>
                                        <p:attrNameLst>
                                          <p:attrName>style.visibility</p:attrName>
                                        </p:attrNameLst>
                                      </p:cBhvr>
                                      <p:to>
                                        <p:strVal val="visible"/>
                                      </p:to>
                                    </p:set>
                                    <p:animEffect transition="in" filter="wipe(up)">
                                      <p:cBhvr>
                                        <p:cTn id="67" dur="75"/>
                                        <p:tgtEl>
                                          <p:spTgt spid="254981">
                                            <p:txEl>
                                              <p:charRg st="261" end="300"/>
                                            </p:txEl>
                                          </p:spTgt>
                                        </p:tgtEl>
                                      </p:cBhvr>
                                    </p:animEffect>
                                  </p:childTnLst>
                                  <p:subTnLst>
                                    <p:audio>
                                      <p:cMediaNode>
                                        <p:cTn display="0" masterRel="sameClick">
                                          <p:stCondLst>
                                            <p:cond evt="begin" delay="0">
                                              <p:tn val="6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灯片编号占位符 4"/>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16387" name="Rectangle 1029"/>
          <p:cNvSpPr/>
          <p:nvPr>
            <p:ph/>
          </p:nvPr>
        </p:nvSpPr>
        <p:spPr>
          <a:xfrm>
            <a:off x="1524000" y="1676400"/>
            <a:ext cx="5486400" cy="1143000"/>
          </a:xfrm>
        </p:spPr>
        <p:txBody>
          <a:bodyPr vert="horz" wrap="square" lIns="91440" tIns="45720" rIns="91440" bIns="45720" anchor="t" anchorCtr="0"/>
          <a:p>
            <a:pPr eaLnBrk="1" hangingPunct="1">
              <a:spcBef>
                <a:spcPct val="0"/>
              </a:spcBef>
              <a:buNone/>
            </a:pPr>
            <a:r>
              <a:rPr lang="en-US" altLang="zh-CN" sz="5400" b="1" dirty="0">
                <a:solidFill>
                  <a:schemeClr val="tx2"/>
                </a:solidFill>
                <a:ea typeface="黑体" panose="02010609060101010101" charset="-122"/>
              </a:rPr>
              <a:t>Ⅰ</a:t>
            </a:r>
            <a:r>
              <a:rPr lang="zh-CN" altLang="en-US" sz="5400" b="1" dirty="0">
                <a:solidFill>
                  <a:schemeClr val="tx2"/>
                </a:solidFill>
                <a:ea typeface="黑体" panose="02010609060101010101" charset="-122"/>
              </a:rPr>
              <a:t>、职业病概论</a:t>
            </a:r>
            <a:endParaRPr lang="zh-CN" altLang="en-US" sz="5400" b="1" dirty="0">
              <a:solidFill>
                <a:schemeClr val="tx2"/>
              </a:solidFill>
              <a:ea typeface="黑体" panose="02010609060101010101" charset="-122"/>
            </a:endParaRPr>
          </a:p>
        </p:txBody>
      </p:sp>
      <p:pic>
        <p:nvPicPr>
          <p:cNvPr id="16388" name="Picture 1031" descr="C:\Program Files\Common Files\Microsoft Shared\Clipart\cagcat50\BD06716_.WMF"/>
          <p:cNvPicPr>
            <a:picLocks noChangeAspect="1"/>
          </p:cNvPicPr>
          <p:nvPr/>
        </p:nvPicPr>
        <p:blipFill>
          <a:blip r:embed="rId1"/>
          <a:stretch>
            <a:fillRect/>
          </a:stretch>
        </p:blipFill>
        <p:spPr>
          <a:xfrm>
            <a:off x="990600" y="3429000"/>
            <a:ext cx="2266950" cy="2362200"/>
          </a:xfrm>
          <a:prstGeom prst="rect">
            <a:avLst/>
          </a:prstGeom>
          <a:noFill/>
          <a:ln w="9525">
            <a:noFill/>
          </a:ln>
        </p:spPr>
      </p:pic>
      <p:pic>
        <p:nvPicPr>
          <p:cNvPr id="16389" name="Picture 1032" descr="j0195384"/>
          <p:cNvPicPr>
            <a:picLocks noChangeAspect="1"/>
          </p:cNvPicPr>
          <p:nvPr/>
        </p:nvPicPr>
        <p:blipFill>
          <a:blip r:embed="rId2"/>
          <a:stretch>
            <a:fillRect/>
          </a:stretch>
        </p:blipFill>
        <p:spPr>
          <a:xfrm>
            <a:off x="4800600" y="3171825"/>
            <a:ext cx="3276600" cy="2652713"/>
          </a:xfrm>
          <a:prstGeom prst="rect">
            <a:avLst/>
          </a:prstGeom>
          <a:noFill/>
          <a:ln w="9525">
            <a:noFill/>
          </a:ln>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50179" name="Rectangle 2"/>
          <p:cNvSpPr>
            <a:spLocks noGrp="1"/>
          </p:cNvSpPr>
          <p:nvPr>
            <p:ph type="title"/>
          </p:nvPr>
        </p:nvSpPr>
        <p:spPr>
          <a:xfrm>
            <a:off x="4191000" y="188913"/>
            <a:ext cx="3576638" cy="658812"/>
          </a:xfrm>
        </p:spPr>
        <p:txBody>
          <a:bodyPr vert="horz" wrap="square" lIns="91440" tIns="45720" rIns="91440" bIns="45720" anchor="ctr" anchorCtr="0"/>
          <a:p>
            <a:pPr eaLnBrk="1" hangingPunct="1"/>
            <a:r>
              <a:rPr lang="zh-CN" altLang="en-US" sz="2400" b="1" dirty="0">
                <a:solidFill>
                  <a:schemeClr val="tx1"/>
                </a:solidFill>
                <a:latin typeface="幼圆" pitchFamily="49" charset="-122"/>
                <a:ea typeface="幼圆" pitchFamily="49" charset="-122"/>
              </a:rPr>
              <a:t>听</a:t>
            </a:r>
            <a:r>
              <a:rPr lang="zh-CN" altLang="zh-TW" sz="2400" b="1" dirty="0">
                <a:solidFill>
                  <a:schemeClr val="tx1"/>
                </a:solidFill>
                <a:latin typeface="幼圆" pitchFamily="49" charset="-122"/>
                <a:ea typeface="幼圆" pitchFamily="49" charset="-122"/>
              </a:rPr>
              <a:t> </a:t>
            </a:r>
            <a:r>
              <a:rPr lang="zh-CN" altLang="en-US" sz="2400" b="1" dirty="0">
                <a:solidFill>
                  <a:schemeClr val="tx1"/>
                </a:solidFill>
                <a:latin typeface="幼圆" pitchFamily="49" charset="-122"/>
                <a:ea typeface="幼圆" pitchFamily="49" charset="-122"/>
              </a:rPr>
              <a:t>力</a:t>
            </a:r>
            <a:r>
              <a:rPr lang="zh-CN" altLang="zh-TW" sz="2400" b="1" dirty="0">
                <a:solidFill>
                  <a:schemeClr val="tx1"/>
                </a:solidFill>
                <a:latin typeface="幼圆" pitchFamily="49" charset="-122"/>
                <a:ea typeface="幼圆" pitchFamily="49" charset="-122"/>
              </a:rPr>
              <a:t> </a:t>
            </a:r>
            <a:r>
              <a:rPr lang="zh-CN" altLang="en-US" sz="2400" b="1" dirty="0">
                <a:solidFill>
                  <a:schemeClr val="tx1"/>
                </a:solidFill>
                <a:latin typeface="幼圆" pitchFamily="49" charset="-122"/>
                <a:ea typeface="幼圆" pitchFamily="49" charset="-122"/>
              </a:rPr>
              <a:t>保</a:t>
            </a:r>
            <a:r>
              <a:rPr lang="zh-CN" altLang="zh-TW" sz="2400" b="1" dirty="0">
                <a:solidFill>
                  <a:schemeClr val="tx1"/>
                </a:solidFill>
                <a:latin typeface="幼圆" pitchFamily="49" charset="-122"/>
                <a:ea typeface="幼圆" pitchFamily="49" charset="-122"/>
              </a:rPr>
              <a:t> </a:t>
            </a:r>
            <a:r>
              <a:rPr lang="zh-CN" altLang="en-US" sz="2400" b="1" dirty="0">
                <a:solidFill>
                  <a:schemeClr val="tx1"/>
                </a:solidFill>
                <a:latin typeface="幼圆" pitchFamily="49" charset="-122"/>
                <a:ea typeface="幼圆" pitchFamily="49" charset="-122"/>
              </a:rPr>
              <a:t>护</a:t>
            </a:r>
            <a:r>
              <a:rPr lang="zh-CN" altLang="zh-TW" sz="2400" b="1" dirty="0">
                <a:solidFill>
                  <a:schemeClr val="tx1"/>
                </a:solidFill>
                <a:latin typeface="幼圆" pitchFamily="49" charset="-122"/>
                <a:ea typeface="幼圆" pitchFamily="49" charset="-122"/>
              </a:rPr>
              <a:t> </a:t>
            </a:r>
            <a:r>
              <a:rPr lang="zh-CN" altLang="en-US" sz="2400" b="1" dirty="0">
                <a:solidFill>
                  <a:schemeClr val="tx1"/>
                </a:solidFill>
                <a:latin typeface="幼圆" pitchFamily="49" charset="-122"/>
                <a:ea typeface="幼圆" pitchFamily="49" charset="-122"/>
              </a:rPr>
              <a:t>用</a:t>
            </a:r>
            <a:r>
              <a:rPr lang="zh-CN" altLang="zh-TW" sz="2400" b="1" dirty="0">
                <a:solidFill>
                  <a:schemeClr val="tx1"/>
                </a:solidFill>
                <a:latin typeface="幼圆" pitchFamily="49" charset="-122"/>
                <a:ea typeface="幼圆" pitchFamily="49" charset="-122"/>
              </a:rPr>
              <a:t> </a:t>
            </a:r>
            <a:r>
              <a:rPr lang="zh-CN" altLang="en-US" sz="2400" b="1" dirty="0">
                <a:solidFill>
                  <a:schemeClr val="tx1"/>
                </a:solidFill>
                <a:latin typeface="幼圆" pitchFamily="49" charset="-122"/>
                <a:ea typeface="幼圆" pitchFamily="49" charset="-122"/>
              </a:rPr>
              <a:t>品</a:t>
            </a:r>
            <a:endParaRPr lang="zh-TW" altLang="en-US" sz="2400" b="1" dirty="0">
              <a:solidFill>
                <a:schemeClr val="tx1"/>
              </a:solidFill>
              <a:latin typeface="幼圆" pitchFamily="49" charset="-122"/>
              <a:ea typeface="幼圆" pitchFamily="49" charset="-122"/>
            </a:endParaRPr>
          </a:p>
        </p:txBody>
      </p:sp>
      <p:sp>
        <p:nvSpPr>
          <p:cNvPr id="256004" name="Text Box 4"/>
          <p:cNvSpPr txBox="1"/>
          <p:nvPr/>
        </p:nvSpPr>
        <p:spPr>
          <a:xfrm>
            <a:off x="685800" y="2895600"/>
            <a:ext cx="7146925" cy="2830513"/>
          </a:xfrm>
          <a:prstGeom prst="rect">
            <a:avLst/>
          </a:prstGeom>
          <a:noFill/>
          <a:ln w="9525">
            <a:noFill/>
          </a:ln>
        </p:spPr>
        <p:txBody>
          <a:bodyPr wrap="none">
            <a:spAutoFit/>
          </a:bodyPr>
          <a:p>
            <a:pPr>
              <a:lnSpc>
                <a:spcPct val="150000"/>
              </a:lnSpc>
              <a:buClr>
                <a:srgbClr val="FF0000"/>
              </a:buClr>
              <a:buFont typeface="Wingdings" panose="05000000000000000000" pitchFamily="2" charset="2"/>
              <a:buChar char="1"/>
            </a:pPr>
            <a:r>
              <a:rPr lang="zh-CN" altLang="en-US" sz="2400" dirty="0">
                <a:latin typeface="幼圆" pitchFamily="49" charset="-122"/>
              </a:rPr>
              <a:t>一个好的听力防护用品，应具备以下一些特点： </a:t>
            </a:r>
            <a:br>
              <a:rPr lang="zh-CN" altLang="en-US" sz="2400" dirty="0">
                <a:latin typeface="幼圆" pitchFamily="49" charset="-122"/>
              </a:rPr>
            </a:br>
            <a:r>
              <a:rPr lang="zh-CN" altLang="en-US" sz="2400" dirty="0">
                <a:latin typeface="幼圆" pitchFamily="49" charset="-122"/>
              </a:rPr>
              <a:t> ①与耳部的密合要好； </a:t>
            </a:r>
            <a:br>
              <a:rPr lang="zh-CN" altLang="en-US" sz="2400" dirty="0">
                <a:latin typeface="幼圆" pitchFamily="49" charset="-122"/>
              </a:rPr>
            </a:br>
            <a:r>
              <a:rPr lang="zh-CN" altLang="en-US" sz="2400" dirty="0">
                <a:latin typeface="幼圆" pitchFamily="49" charset="-122"/>
              </a:rPr>
              <a:t> ②能有效地过滤噪声； </a:t>
            </a:r>
            <a:br>
              <a:rPr lang="zh-CN" altLang="en-US" sz="2400" dirty="0">
                <a:latin typeface="幼圆" pitchFamily="49" charset="-122"/>
              </a:rPr>
            </a:br>
            <a:r>
              <a:rPr lang="zh-CN" altLang="en-US" sz="2400" dirty="0">
                <a:latin typeface="幼圆" pitchFamily="49" charset="-122"/>
              </a:rPr>
              <a:t> ③配戴时感觉舒适； </a:t>
            </a:r>
            <a:br>
              <a:rPr lang="zh-CN" altLang="en-US" sz="2400" dirty="0">
                <a:latin typeface="幼圆" pitchFamily="49" charset="-122"/>
              </a:rPr>
            </a:br>
            <a:r>
              <a:rPr lang="zh-CN" altLang="en-US" sz="2400" dirty="0">
                <a:latin typeface="幼圆" pitchFamily="49" charset="-122"/>
              </a:rPr>
              <a:t> ④使用起来简便</a:t>
            </a:r>
            <a:r>
              <a:rPr lang="zh-CN" altLang="zh-TW" sz="2400" dirty="0">
                <a:latin typeface="幼圆" pitchFamily="49" charset="-122"/>
              </a:rPr>
              <a:t>。</a:t>
            </a:r>
            <a:endParaRPr lang="zh-TW" altLang="en-US" sz="2400" dirty="0">
              <a:latin typeface="幼圆" pitchFamily="49" charset="-122"/>
            </a:endParaRPr>
          </a:p>
        </p:txBody>
      </p:sp>
      <p:pic>
        <p:nvPicPr>
          <p:cNvPr id="50181" name="Picture 5" descr="Quiet™耳塞">
            <a:hlinkClick r:id="rId1"/>
          </p:cNvPr>
          <p:cNvPicPr>
            <a:picLocks noChangeAspect="1"/>
          </p:cNvPicPr>
          <p:nvPr/>
        </p:nvPicPr>
        <p:blipFill>
          <a:blip r:embed="rId2" r:link="rId3"/>
          <a:stretch>
            <a:fillRect/>
          </a:stretch>
        </p:blipFill>
        <p:spPr>
          <a:xfrm>
            <a:off x="533400" y="914400"/>
            <a:ext cx="1257300" cy="952500"/>
          </a:xfrm>
          <a:prstGeom prst="rect">
            <a:avLst/>
          </a:prstGeom>
          <a:noFill/>
          <a:ln w="9525">
            <a:noFill/>
          </a:ln>
        </p:spPr>
      </p:pic>
      <p:pic>
        <p:nvPicPr>
          <p:cNvPr id="256006" name="Picture 6" descr="子弹型带线耳塞/听力防护">
            <a:hlinkClick r:id="rId4"/>
          </p:cNvPr>
          <p:cNvPicPr>
            <a:picLocks noChangeAspect="1"/>
          </p:cNvPicPr>
          <p:nvPr/>
        </p:nvPicPr>
        <p:blipFill>
          <a:blip r:embed="rId5" r:link="rId3"/>
          <a:stretch>
            <a:fillRect/>
          </a:stretch>
        </p:blipFill>
        <p:spPr>
          <a:xfrm>
            <a:off x="4191000" y="3886200"/>
            <a:ext cx="1828800" cy="1828800"/>
          </a:xfrm>
          <a:prstGeom prst="rect">
            <a:avLst/>
          </a:prstGeom>
          <a:noFill/>
          <a:ln w="9525">
            <a:noFill/>
          </a:ln>
        </p:spPr>
      </p:pic>
      <p:pic>
        <p:nvPicPr>
          <p:cNvPr id="256007" name="Picture 7"/>
          <p:cNvPicPr>
            <a:picLocks noChangeAspect="1"/>
          </p:cNvPicPr>
          <p:nvPr/>
        </p:nvPicPr>
        <p:blipFill>
          <a:blip r:embed="rId6"/>
          <a:stretch>
            <a:fillRect/>
          </a:stretch>
        </p:blipFill>
        <p:spPr>
          <a:xfrm>
            <a:off x="6477000" y="3900488"/>
            <a:ext cx="1905000" cy="1814512"/>
          </a:xfrm>
          <a:prstGeom prst="rect">
            <a:avLst/>
          </a:prstGeom>
          <a:noFill/>
          <a:ln w="9525">
            <a:noFill/>
          </a:ln>
        </p:spPr>
      </p:pic>
      <p:sp>
        <p:nvSpPr>
          <p:cNvPr id="256008" name="Rectangle 8"/>
          <p:cNvSpPr/>
          <p:nvPr/>
        </p:nvSpPr>
        <p:spPr>
          <a:xfrm>
            <a:off x="2209800" y="1066800"/>
            <a:ext cx="3224213" cy="519113"/>
          </a:xfrm>
          <a:prstGeom prst="rect">
            <a:avLst/>
          </a:prstGeom>
          <a:noFill/>
          <a:ln w="9525">
            <a:noFill/>
          </a:ln>
        </p:spPr>
        <p:txBody>
          <a:bodyPr wrap="none">
            <a:spAutoFit/>
          </a:bodyPr>
          <a:p>
            <a:r>
              <a:rPr lang="zh-CN" altLang="en-US" sz="2800" dirty="0">
                <a:solidFill>
                  <a:srgbClr val="FF0000"/>
                </a:solidFill>
                <a:latin typeface="幼圆" pitchFamily="49" charset="-122"/>
              </a:rPr>
              <a:t>听</a:t>
            </a:r>
            <a:r>
              <a:rPr lang="zh-CN" altLang="zh-TW" sz="2800" dirty="0">
                <a:solidFill>
                  <a:srgbClr val="FF0000"/>
                </a:solidFill>
                <a:latin typeface="幼圆" pitchFamily="49" charset="-122"/>
              </a:rPr>
              <a:t> </a:t>
            </a:r>
            <a:r>
              <a:rPr lang="zh-CN" altLang="en-US" sz="2800" dirty="0">
                <a:solidFill>
                  <a:srgbClr val="FF0000"/>
                </a:solidFill>
                <a:latin typeface="幼圆" pitchFamily="49" charset="-122"/>
              </a:rPr>
              <a:t>力</a:t>
            </a:r>
            <a:r>
              <a:rPr lang="zh-CN" altLang="zh-TW" sz="2800" dirty="0">
                <a:solidFill>
                  <a:srgbClr val="FF0000"/>
                </a:solidFill>
                <a:latin typeface="幼圆" pitchFamily="49" charset="-122"/>
              </a:rPr>
              <a:t> </a:t>
            </a:r>
            <a:r>
              <a:rPr lang="zh-CN" altLang="en-US" sz="2800" dirty="0">
                <a:solidFill>
                  <a:srgbClr val="FF0000"/>
                </a:solidFill>
                <a:latin typeface="幼圆" pitchFamily="49" charset="-122"/>
              </a:rPr>
              <a:t>保</a:t>
            </a:r>
            <a:r>
              <a:rPr lang="zh-CN" altLang="zh-TW" sz="2800" dirty="0">
                <a:solidFill>
                  <a:srgbClr val="FF0000"/>
                </a:solidFill>
                <a:latin typeface="幼圆" pitchFamily="49" charset="-122"/>
              </a:rPr>
              <a:t> </a:t>
            </a:r>
            <a:r>
              <a:rPr lang="zh-CN" altLang="en-US" sz="2800" dirty="0">
                <a:solidFill>
                  <a:srgbClr val="FF0000"/>
                </a:solidFill>
                <a:latin typeface="幼圆" pitchFamily="49" charset="-122"/>
              </a:rPr>
              <a:t>护</a:t>
            </a:r>
            <a:r>
              <a:rPr lang="zh-CN" altLang="zh-TW" sz="2800" dirty="0">
                <a:solidFill>
                  <a:srgbClr val="FF0000"/>
                </a:solidFill>
                <a:latin typeface="幼圆" pitchFamily="49" charset="-122"/>
              </a:rPr>
              <a:t> </a:t>
            </a:r>
            <a:r>
              <a:rPr lang="zh-CN" altLang="en-US" sz="2800" dirty="0">
                <a:solidFill>
                  <a:srgbClr val="FF0000"/>
                </a:solidFill>
                <a:latin typeface="幼圆" pitchFamily="49" charset="-122"/>
              </a:rPr>
              <a:t>用</a:t>
            </a:r>
            <a:r>
              <a:rPr lang="zh-CN" altLang="zh-TW" sz="2800" dirty="0">
                <a:solidFill>
                  <a:srgbClr val="FF0000"/>
                </a:solidFill>
                <a:latin typeface="幼圆" pitchFamily="49" charset="-122"/>
              </a:rPr>
              <a:t> </a:t>
            </a:r>
            <a:r>
              <a:rPr lang="zh-CN" altLang="en-US" sz="2800" dirty="0">
                <a:solidFill>
                  <a:srgbClr val="FF0000"/>
                </a:solidFill>
                <a:latin typeface="幼圆" pitchFamily="49" charset="-122"/>
              </a:rPr>
              <a:t>品</a:t>
            </a:r>
            <a:endParaRPr lang="zh-CN" altLang="en-US" sz="2800" dirty="0">
              <a:solidFill>
                <a:srgbClr val="FF0000"/>
              </a:solidFill>
              <a:latin typeface="幼圆" pitchFamily="49" charset="-122"/>
            </a:endParaRPr>
          </a:p>
        </p:txBody>
      </p:sp>
      <p:sp>
        <p:nvSpPr>
          <p:cNvPr id="256009" name="Rectangle 9"/>
          <p:cNvSpPr/>
          <p:nvPr/>
        </p:nvSpPr>
        <p:spPr>
          <a:xfrm>
            <a:off x="701675" y="1752600"/>
            <a:ext cx="6689725" cy="1077913"/>
          </a:xfrm>
          <a:prstGeom prst="rect">
            <a:avLst/>
          </a:prstGeom>
          <a:noFill/>
          <a:ln w="9525">
            <a:noFill/>
          </a:ln>
        </p:spPr>
        <p:txBody>
          <a:bodyPr>
            <a:spAutoFit/>
          </a:bodyPr>
          <a:p>
            <a:pPr>
              <a:lnSpc>
                <a:spcPct val="110000"/>
              </a:lnSpc>
              <a:spcBef>
                <a:spcPct val="50000"/>
              </a:spcBef>
              <a:buClr>
                <a:srgbClr val="FF0000"/>
              </a:buClr>
              <a:buFont typeface="Wingdings" panose="05000000000000000000" pitchFamily="2" charset="2"/>
              <a:buChar char="1"/>
            </a:pPr>
            <a:r>
              <a:rPr lang="zh-CN" altLang="en-US" sz="2400" dirty="0">
                <a:latin typeface="幼圆" pitchFamily="49" charset="-122"/>
              </a:rPr>
              <a:t>听力保护用品最常见的有两类：耳塞和耳罩。</a:t>
            </a:r>
            <a:endParaRPr lang="zh-TW" altLang="en-US" sz="2400" dirty="0">
              <a:latin typeface="幼圆" pitchFamily="49" charset="-122"/>
            </a:endParaRPr>
          </a:p>
          <a:p>
            <a:pPr>
              <a:lnSpc>
                <a:spcPct val="110000"/>
              </a:lnSpc>
              <a:spcBef>
                <a:spcPct val="50000"/>
              </a:spcBef>
            </a:pPr>
            <a:r>
              <a:rPr lang="zh-CN" altLang="en-US" sz="2400" dirty="0">
                <a:latin typeface="幼圆" pitchFamily="49" charset="-122"/>
              </a:rPr>
              <a:t>其中耳塞又包括反复使用和丢弃式</a:t>
            </a:r>
            <a:r>
              <a:rPr lang="zh-CN" altLang="zh-TW" sz="2400" dirty="0">
                <a:latin typeface="幼圆" pitchFamily="49" charset="-122"/>
              </a:rPr>
              <a:t>。</a:t>
            </a:r>
            <a:endParaRPr lang="zh-CN" altLang="en-US" sz="2400" dirty="0">
              <a:latin typeface="幼圆" pitchFamily="49" charset="-122"/>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6008"/>
                                        </p:tgtEl>
                                        <p:attrNameLst>
                                          <p:attrName>style.visibility</p:attrName>
                                        </p:attrNameLst>
                                      </p:cBhvr>
                                      <p:to>
                                        <p:strVal val="visible"/>
                                      </p:to>
                                    </p:set>
                                    <p:anim calcmode="lin" valueType="num">
                                      <p:cBhvr additive="base">
                                        <p:cTn id="7" dur="500" fill="hold"/>
                                        <p:tgtEl>
                                          <p:spTgt spid="256008"/>
                                        </p:tgtEl>
                                        <p:attrNameLst>
                                          <p:attrName>ppt_x</p:attrName>
                                        </p:attrNameLst>
                                      </p:cBhvr>
                                      <p:tavLst>
                                        <p:tav tm="0">
                                          <p:val>
                                            <p:strVal val="1+#ppt_w/2"/>
                                          </p:val>
                                        </p:tav>
                                        <p:tav tm="100000">
                                          <p:val>
                                            <p:strVal val="#ppt_x"/>
                                          </p:val>
                                        </p:tav>
                                      </p:tavLst>
                                    </p:anim>
                                    <p:anim calcmode="lin" valueType="num">
                                      <p:cBhvr additive="base">
                                        <p:cTn id="8" dur="500" fill="hold"/>
                                        <p:tgtEl>
                                          <p:spTgt spid="2560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09"/>
                                        </p:tgtEl>
                                        <p:attrNameLst>
                                          <p:attrName>style.visibility</p:attrName>
                                        </p:attrNameLst>
                                      </p:cBhvr>
                                      <p:to>
                                        <p:strVal val="visible"/>
                                      </p:to>
                                    </p:set>
                                    <p:anim calcmode="lin" valueType="num">
                                      <p:cBhvr additive="base">
                                        <p:cTn id="13" dur="500" fill="hold"/>
                                        <p:tgtEl>
                                          <p:spTgt spid="256009"/>
                                        </p:tgtEl>
                                        <p:attrNameLst>
                                          <p:attrName>ppt_x</p:attrName>
                                        </p:attrNameLst>
                                      </p:cBhvr>
                                      <p:tavLst>
                                        <p:tav tm="0">
                                          <p:val>
                                            <p:strVal val="0-#ppt_w/2"/>
                                          </p:val>
                                        </p:tav>
                                        <p:tav tm="100000">
                                          <p:val>
                                            <p:strVal val="#ppt_x"/>
                                          </p:val>
                                        </p:tav>
                                      </p:tavLst>
                                    </p:anim>
                                    <p:anim calcmode="lin" valueType="num">
                                      <p:cBhvr additive="base">
                                        <p:cTn id="14" dur="500" fill="hold"/>
                                        <p:tgtEl>
                                          <p:spTgt spid="25600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06"/>
                                        </p:tgtEl>
                                        <p:attrNameLst>
                                          <p:attrName>style.visibility</p:attrName>
                                        </p:attrNameLst>
                                      </p:cBhvr>
                                      <p:to>
                                        <p:strVal val="visible"/>
                                      </p:to>
                                    </p:set>
                                    <p:anim calcmode="lin" valueType="num">
                                      <p:cBhvr additive="base">
                                        <p:cTn id="19" dur="500" fill="hold"/>
                                        <p:tgtEl>
                                          <p:spTgt spid="256006"/>
                                        </p:tgtEl>
                                        <p:attrNameLst>
                                          <p:attrName>ppt_x</p:attrName>
                                        </p:attrNameLst>
                                      </p:cBhvr>
                                      <p:tavLst>
                                        <p:tav tm="0">
                                          <p:val>
                                            <p:strVal val="#ppt_x"/>
                                          </p:val>
                                        </p:tav>
                                        <p:tav tm="100000">
                                          <p:val>
                                            <p:strVal val="#ppt_x"/>
                                          </p:val>
                                        </p:tav>
                                      </p:tavLst>
                                    </p:anim>
                                    <p:anim calcmode="lin" valueType="num">
                                      <p:cBhvr additive="base">
                                        <p:cTn id="20" dur="500" fill="hold"/>
                                        <p:tgtEl>
                                          <p:spTgt spid="25600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07"/>
                                        </p:tgtEl>
                                        <p:attrNameLst>
                                          <p:attrName>style.visibility</p:attrName>
                                        </p:attrNameLst>
                                      </p:cBhvr>
                                      <p:to>
                                        <p:strVal val="visible"/>
                                      </p:to>
                                    </p:set>
                                    <p:anim calcmode="lin" valueType="num">
                                      <p:cBhvr additive="base">
                                        <p:cTn id="25" dur="500" fill="hold"/>
                                        <p:tgtEl>
                                          <p:spTgt spid="256007"/>
                                        </p:tgtEl>
                                        <p:attrNameLst>
                                          <p:attrName>ppt_x</p:attrName>
                                        </p:attrNameLst>
                                      </p:cBhvr>
                                      <p:tavLst>
                                        <p:tav tm="0">
                                          <p:val>
                                            <p:strVal val="#ppt_x"/>
                                          </p:val>
                                        </p:tav>
                                        <p:tav tm="100000">
                                          <p:val>
                                            <p:strVal val="#ppt_x"/>
                                          </p:val>
                                        </p:tav>
                                      </p:tavLst>
                                    </p:anim>
                                    <p:anim calcmode="lin" valueType="num">
                                      <p:cBhvr additive="base">
                                        <p:cTn id="26" dur="500" fill="hold"/>
                                        <p:tgtEl>
                                          <p:spTgt spid="25600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256004"/>
                                        </p:tgtEl>
                                        <p:attrNameLst>
                                          <p:attrName>style.visibility</p:attrName>
                                        </p:attrNameLst>
                                      </p:cBhvr>
                                      <p:to>
                                        <p:strVal val="visible"/>
                                      </p:to>
                                    </p:set>
                                    <p:anim calcmode="lin" valueType="num">
                                      <p:cBhvr additive="base">
                                        <p:cTn id="31" dur="500" fill="hold"/>
                                        <p:tgtEl>
                                          <p:spTgt spid="256004"/>
                                        </p:tgtEl>
                                        <p:attrNameLst>
                                          <p:attrName>ppt_x</p:attrName>
                                        </p:attrNameLst>
                                      </p:cBhvr>
                                      <p:tavLst>
                                        <p:tav tm="0">
                                          <p:val>
                                            <p:strVal val="0-#ppt_w/2"/>
                                          </p:val>
                                        </p:tav>
                                        <p:tav tm="100000">
                                          <p:val>
                                            <p:strVal val="#ppt_x"/>
                                          </p:val>
                                        </p:tav>
                                      </p:tavLst>
                                    </p:anim>
                                    <p:anim calcmode="lin" valueType="num">
                                      <p:cBhvr additive="base">
                                        <p:cTn id="32" dur="500" fill="hold"/>
                                        <p:tgtEl>
                                          <p:spTgt spid="2560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4" grpId="0"/>
      <p:bldP spid="256008" grpId="0"/>
      <p:bldP spid="25600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51203" name="Rectangle 2"/>
          <p:cNvSpPr>
            <a:spLocks noGrp="1"/>
          </p:cNvSpPr>
          <p:nvPr>
            <p:ph type="title"/>
          </p:nvPr>
        </p:nvSpPr>
        <p:spPr>
          <a:xfrm>
            <a:off x="3124200" y="188913"/>
            <a:ext cx="5326063" cy="658812"/>
          </a:xfrm>
        </p:spPr>
        <p:txBody>
          <a:bodyPr vert="horz" wrap="square" lIns="91440" tIns="45720" rIns="91440" bIns="45720" anchor="ctr" anchorCtr="0"/>
          <a:p>
            <a:pPr eaLnBrk="1" hangingPunct="1"/>
            <a:r>
              <a:rPr lang="zh-CN" altLang="en-US" sz="2400" b="1" dirty="0">
                <a:solidFill>
                  <a:schemeClr val="tx1"/>
                </a:solidFill>
                <a:latin typeface="幼圆" pitchFamily="49" charset="-122"/>
                <a:ea typeface="幼圆" pitchFamily="49" charset="-122"/>
              </a:rPr>
              <a:t>如何正确佩戴耳塞</a:t>
            </a:r>
            <a:endParaRPr lang="zh-TW" altLang="en-US" sz="2400" b="1" dirty="0">
              <a:solidFill>
                <a:schemeClr val="tx1"/>
              </a:solidFill>
              <a:latin typeface="幼圆" pitchFamily="49" charset="-122"/>
              <a:ea typeface="幼圆" pitchFamily="49" charset="-122"/>
            </a:endParaRPr>
          </a:p>
        </p:txBody>
      </p:sp>
      <p:sp>
        <p:nvSpPr>
          <p:cNvPr id="257027" name="Rectangle 3"/>
          <p:cNvSpPr>
            <a:spLocks noGrp="1"/>
          </p:cNvSpPr>
          <p:nvPr>
            <p:ph idx="1"/>
          </p:nvPr>
        </p:nvSpPr>
        <p:spPr>
          <a:xfrm>
            <a:off x="1066800" y="3276600"/>
            <a:ext cx="7543800" cy="609600"/>
          </a:xfrm>
        </p:spPr>
        <p:txBody>
          <a:bodyPr vert="horz" wrap="square" lIns="91440" tIns="45720" rIns="91440" bIns="45720" anchor="t" anchorCtr="0"/>
          <a:p>
            <a:pPr eaLnBrk="1" hangingPunct="1">
              <a:buClr>
                <a:srgbClr val="FF0000"/>
              </a:buClr>
              <a:buFont typeface="Wingdings" panose="05000000000000000000" pitchFamily="2" charset="2"/>
              <a:buChar char="Ø"/>
            </a:pPr>
            <a:r>
              <a:rPr lang="en-US" altLang="zh-CN" sz="2800" b="1" dirty="0">
                <a:latin typeface="幼圆" pitchFamily="49" charset="-122"/>
                <a:ea typeface="幼圆" pitchFamily="49" charset="-122"/>
              </a:rPr>
              <a:t>3.</a:t>
            </a:r>
            <a:r>
              <a:rPr lang="zh-CN" altLang="en-US" sz="2800" b="1" dirty="0">
                <a:latin typeface="幼圆" pitchFamily="49" charset="-122"/>
                <a:ea typeface="幼圆" pitchFamily="49" charset="-122"/>
              </a:rPr>
              <a:t>轻扶耳塞约</a:t>
            </a:r>
            <a:r>
              <a:rPr lang="en-US" altLang="zh-CN" sz="2800" b="1" dirty="0">
                <a:latin typeface="幼圆" pitchFamily="49" charset="-122"/>
                <a:ea typeface="幼圆" pitchFamily="49" charset="-122"/>
              </a:rPr>
              <a:t>30</a:t>
            </a:r>
            <a:r>
              <a:rPr lang="zh-CN" altLang="en-US" sz="2800" b="1" dirty="0">
                <a:latin typeface="幼圆" pitchFamily="49" charset="-122"/>
                <a:ea typeface="幼圆" pitchFamily="49" charset="-122"/>
              </a:rPr>
              <a:t>秒直至耳塞完全膨胀定型。</a:t>
            </a:r>
            <a:r>
              <a:rPr lang="zh-TW" altLang="en-US" sz="2800" b="1" dirty="0">
                <a:latin typeface="幼圆" pitchFamily="49" charset="-122"/>
                <a:ea typeface="幼圆" pitchFamily="49" charset="-122"/>
              </a:rPr>
              <a:t> </a:t>
            </a:r>
            <a:endParaRPr lang="zh-TW" altLang="en-US" sz="2800" b="1" dirty="0">
              <a:latin typeface="幼圆" pitchFamily="49" charset="-122"/>
              <a:ea typeface="幼圆" pitchFamily="49" charset="-122"/>
            </a:endParaRPr>
          </a:p>
        </p:txBody>
      </p:sp>
      <p:pic>
        <p:nvPicPr>
          <p:cNvPr id="257028" name="Picture 4"/>
          <p:cNvPicPr>
            <a:picLocks noChangeAspect="1"/>
          </p:cNvPicPr>
          <p:nvPr/>
        </p:nvPicPr>
        <p:blipFill>
          <a:blip r:embed="rId1"/>
          <a:stretch>
            <a:fillRect/>
          </a:stretch>
        </p:blipFill>
        <p:spPr>
          <a:xfrm>
            <a:off x="1143000" y="4502150"/>
            <a:ext cx="1676400" cy="1289050"/>
          </a:xfrm>
          <a:prstGeom prst="rect">
            <a:avLst/>
          </a:prstGeom>
          <a:noFill/>
          <a:ln w="9525">
            <a:noFill/>
          </a:ln>
        </p:spPr>
      </p:pic>
      <p:pic>
        <p:nvPicPr>
          <p:cNvPr id="257029" name="Picture 5" descr="person1"/>
          <p:cNvPicPr>
            <a:picLocks noChangeAspect="1"/>
          </p:cNvPicPr>
          <p:nvPr/>
        </p:nvPicPr>
        <p:blipFill>
          <a:blip r:embed="rId2"/>
          <a:stretch>
            <a:fillRect/>
          </a:stretch>
        </p:blipFill>
        <p:spPr>
          <a:xfrm>
            <a:off x="3733800" y="4572000"/>
            <a:ext cx="1676400" cy="1295400"/>
          </a:xfrm>
          <a:prstGeom prst="rect">
            <a:avLst/>
          </a:prstGeom>
          <a:noFill/>
          <a:ln w="9525">
            <a:noFill/>
          </a:ln>
        </p:spPr>
      </p:pic>
      <p:pic>
        <p:nvPicPr>
          <p:cNvPr id="257031" name="Picture 7" descr="person2"/>
          <p:cNvPicPr>
            <a:picLocks noChangeAspect="1"/>
          </p:cNvPicPr>
          <p:nvPr/>
        </p:nvPicPr>
        <p:blipFill>
          <a:blip r:embed="rId3"/>
          <a:stretch>
            <a:fillRect/>
          </a:stretch>
        </p:blipFill>
        <p:spPr>
          <a:xfrm>
            <a:off x="6400800" y="4572000"/>
            <a:ext cx="1676400" cy="1295400"/>
          </a:xfrm>
          <a:prstGeom prst="rect">
            <a:avLst/>
          </a:prstGeom>
          <a:noFill/>
          <a:ln w="9525">
            <a:noFill/>
          </a:ln>
        </p:spPr>
      </p:pic>
      <p:sp>
        <p:nvSpPr>
          <p:cNvPr id="51208" name="Oval 9"/>
          <p:cNvSpPr/>
          <p:nvPr/>
        </p:nvSpPr>
        <p:spPr>
          <a:xfrm>
            <a:off x="533400" y="5029200"/>
            <a:ext cx="381000" cy="2286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r>
              <a:rPr lang="en-US" altLang="zh-TW" sz="1800" b="0" dirty="0">
                <a:latin typeface="Arial" panose="020B0604020202020204" pitchFamily="34" charset="0"/>
                <a:ea typeface="PMingLiU" panose="02020500000000000000" pitchFamily="18" charset="-120"/>
              </a:rPr>
              <a:t>1</a:t>
            </a:r>
            <a:endParaRPr lang="en-US" altLang="zh-TW" sz="1800" b="0" dirty="0">
              <a:latin typeface="Arial" panose="020B0604020202020204" pitchFamily="34" charset="0"/>
              <a:ea typeface="PMingLiU" panose="02020500000000000000" pitchFamily="18" charset="-120"/>
            </a:endParaRPr>
          </a:p>
        </p:txBody>
      </p:sp>
      <p:sp>
        <p:nvSpPr>
          <p:cNvPr id="51209" name="Oval 10"/>
          <p:cNvSpPr/>
          <p:nvPr/>
        </p:nvSpPr>
        <p:spPr>
          <a:xfrm>
            <a:off x="3048000" y="5105400"/>
            <a:ext cx="381000" cy="2286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r>
              <a:rPr lang="en-US" altLang="zh-TW" sz="1800" b="0" dirty="0">
                <a:latin typeface="Arial" panose="020B0604020202020204" pitchFamily="34" charset="0"/>
                <a:ea typeface="PMingLiU" panose="02020500000000000000" pitchFamily="18" charset="-120"/>
              </a:rPr>
              <a:t>2</a:t>
            </a:r>
            <a:endParaRPr lang="en-US" altLang="zh-TW" sz="1800" b="0" dirty="0">
              <a:latin typeface="Arial" panose="020B0604020202020204" pitchFamily="34" charset="0"/>
              <a:ea typeface="PMingLiU" panose="02020500000000000000" pitchFamily="18" charset="-120"/>
            </a:endParaRPr>
          </a:p>
        </p:txBody>
      </p:sp>
      <p:sp>
        <p:nvSpPr>
          <p:cNvPr id="51210" name="Oval 11"/>
          <p:cNvSpPr/>
          <p:nvPr/>
        </p:nvSpPr>
        <p:spPr>
          <a:xfrm>
            <a:off x="5715000" y="5105400"/>
            <a:ext cx="381000" cy="2286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r>
              <a:rPr lang="en-US" altLang="zh-TW" sz="1800" b="0" dirty="0">
                <a:latin typeface="Arial" panose="020B0604020202020204" pitchFamily="34" charset="0"/>
                <a:ea typeface="PMingLiU" panose="02020500000000000000" pitchFamily="18" charset="-120"/>
              </a:rPr>
              <a:t>3</a:t>
            </a:r>
            <a:endParaRPr lang="en-US" altLang="zh-TW" sz="1800" b="0" dirty="0">
              <a:latin typeface="Arial" panose="020B0604020202020204" pitchFamily="34" charset="0"/>
              <a:ea typeface="PMingLiU" panose="02020500000000000000" pitchFamily="18" charset="-120"/>
            </a:endParaRPr>
          </a:p>
        </p:txBody>
      </p:sp>
      <p:sp>
        <p:nvSpPr>
          <p:cNvPr id="51211" name="Rectangle 12"/>
          <p:cNvSpPr/>
          <p:nvPr/>
        </p:nvSpPr>
        <p:spPr>
          <a:xfrm>
            <a:off x="762000" y="1090613"/>
            <a:ext cx="3519488" cy="519112"/>
          </a:xfrm>
          <a:prstGeom prst="rect">
            <a:avLst/>
          </a:prstGeom>
          <a:noFill/>
          <a:ln w="9525">
            <a:noFill/>
          </a:ln>
        </p:spPr>
        <p:txBody>
          <a:bodyPr wrap="none">
            <a:spAutoFit/>
          </a:bodyPr>
          <a:p>
            <a:pPr>
              <a:buClr>
                <a:srgbClr val="FF0000"/>
              </a:buClr>
              <a:buFont typeface="Wingdings" panose="05000000000000000000" pitchFamily="2" charset="2"/>
              <a:buChar char="1"/>
            </a:pPr>
            <a:r>
              <a:rPr lang="zh-CN" altLang="en-US" sz="2800" dirty="0">
                <a:solidFill>
                  <a:srgbClr val="FF0000"/>
                </a:solidFill>
                <a:latin typeface="幼圆" pitchFamily="49" charset="-122"/>
              </a:rPr>
              <a:t>如何正确佩戴耳塞</a:t>
            </a:r>
            <a:endParaRPr lang="zh-CN" altLang="en-US" sz="2800" dirty="0">
              <a:solidFill>
                <a:srgbClr val="FF0000"/>
              </a:solidFill>
              <a:latin typeface="幼圆" pitchFamily="49" charset="-122"/>
            </a:endParaRPr>
          </a:p>
        </p:txBody>
      </p:sp>
      <p:sp>
        <p:nvSpPr>
          <p:cNvPr id="257037" name="Rectangle 13"/>
          <p:cNvSpPr/>
          <p:nvPr/>
        </p:nvSpPr>
        <p:spPr>
          <a:xfrm>
            <a:off x="1066800" y="1674813"/>
            <a:ext cx="6511925" cy="519112"/>
          </a:xfrm>
          <a:prstGeom prst="rect">
            <a:avLst/>
          </a:prstGeom>
          <a:noFill/>
          <a:ln w="9525">
            <a:noFill/>
          </a:ln>
        </p:spPr>
        <p:txBody>
          <a:bodyPr wrap="none">
            <a:spAutoFit/>
          </a:bodyPr>
          <a:p>
            <a:pPr>
              <a:spcBef>
                <a:spcPct val="20000"/>
              </a:spcBef>
              <a:buClr>
                <a:srgbClr val="FF0000"/>
              </a:buClr>
              <a:buFont typeface="Wingdings" panose="05000000000000000000" pitchFamily="2" charset="2"/>
              <a:buChar char="Ø"/>
            </a:pPr>
            <a:r>
              <a:rPr lang="en-US" altLang="zh-CN" sz="2800" dirty="0">
                <a:latin typeface="幼圆" pitchFamily="49" charset="-122"/>
              </a:rPr>
              <a:t>1.</a:t>
            </a:r>
            <a:r>
              <a:rPr lang="zh-CN" altLang="en-US" sz="2800" dirty="0">
                <a:latin typeface="幼圆" pitchFamily="49" charset="-122"/>
              </a:rPr>
              <a:t>洗凈双手，将耳塞的圆头部分搓细；</a:t>
            </a:r>
            <a:endParaRPr lang="zh-CN" altLang="en-US" sz="2800" dirty="0">
              <a:latin typeface="幼圆" pitchFamily="49" charset="-122"/>
            </a:endParaRPr>
          </a:p>
        </p:txBody>
      </p:sp>
      <p:sp>
        <p:nvSpPr>
          <p:cNvPr id="257038" name="Rectangle 14"/>
          <p:cNvSpPr/>
          <p:nvPr/>
        </p:nvSpPr>
        <p:spPr>
          <a:xfrm>
            <a:off x="1066800" y="2286000"/>
            <a:ext cx="6918325" cy="946150"/>
          </a:xfrm>
          <a:prstGeom prst="rect">
            <a:avLst/>
          </a:prstGeom>
          <a:noFill/>
          <a:ln w="9525">
            <a:noFill/>
          </a:ln>
        </p:spPr>
        <p:txBody>
          <a:bodyPr>
            <a:spAutoFit/>
          </a:bodyPr>
          <a:p>
            <a:pPr>
              <a:spcBef>
                <a:spcPct val="20000"/>
              </a:spcBef>
              <a:buClr>
                <a:srgbClr val="FF0000"/>
              </a:buClr>
              <a:buFont typeface="Wingdings" panose="05000000000000000000" pitchFamily="2" charset="2"/>
              <a:buChar char="Ø"/>
            </a:pPr>
            <a:r>
              <a:rPr lang="en-US" altLang="zh-CN" sz="2800" dirty="0">
                <a:latin typeface="幼圆" pitchFamily="49" charset="-122"/>
              </a:rPr>
              <a:t>2.</a:t>
            </a:r>
            <a:r>
              <a:rPr lang="zh-CN" altLang="en-US" sz="2800" dirty="0">
                <a:latin typeface="幼圆" pitchFamily="49" charset="-122"/>
              </a:rPr>
              <a:t>将耳朵向上、向外拉起，将耳塞的圆头部分塞入耳中；</a:t>
            </a:r>
            <a:endParaRPr lang="zh-CN" altLang="en-US" sz="2800" dirty="0">
              <a:latin typeface="幼圆" pitchFamily="49"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7037"/>
                                        </p:tgtEl>
                                        <p:attrNameLst>
                                          <p:attrName>style.visibility</p:attrName>
                                        </p:attrNameLst>
                                      </p:cBhvr>
                                      <p:to>
                                        <p:strVal val="visible"/>
                                      </p:to>
                                    </p:set>
                                    <p:anim calcmode="lin" valueType="num">
                                      <p:cBhvr additive="base">
                                        <p:cTn id="7" dur="500" fill="hold"/>
                                        <p:tgtEl>
                                          <p:spTgt spid="257037"/>
                                        </p:tgtEl>
                                        <p:attrNameLst>
                                          <p:attrName>ppt_x</p:attrName>
                                        </p:attrNameLst>
                                      </p:cBhvr>
                                      <p:tavLst>
                                        <p:tav tm="0">
                                          <p:val>
                                            <p:strVal val="0-#ppt_w/2"/>
                                          </p:val>
                                        </p:tav>
                                        <p:tav tm="100000">
                                          <p:val>
                                            <p:strVal val="#ppt_x"/>
                                          </p:val>
                                        </p:tav>
                                      </p:tavLst>
                                    </p:anim>
                                    <p:anim calcmode="lin" valueType="num">
                                      <p:cBhvr additive="base">
                                        <p:cTn id="8" dur="500" fill="hold"/>
                                        <p:tgtEl>
                                          <p:spTgt spid="2570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7028"/>
                                        </p:tgtEl>
                                        <p:attrNameLst>
                                          <p:attrName>style.visibility</p:attrName>
                                        </p:attrNameLst>
                                      </p:cBhvr>
                                      <p:to>
                                        <p:strVal val="visible"/>
                                      </p:to>
                                    </p:set>
                                    <p:anim calcmode="lin" valueType="num">
                                      <p:cBhvr additive="base">
                                        <p:cTn id="13" dur="500" fill="hold"/>
                                        <p:tgtEl>
                                          <p:spTgt spid="257028"/>
                                        </p:tgtEl>
                                        <p:attrNameLst>
                                          <p:attrName>ppt_x</p:attrName>
                                        </p:attrNameLst>
                                      </p:cBhvr>
                                      <p:tavLst>
                                        <p:tav tm="0">
                                          <p:val>
                                            <p:strVal val="0-#ppt_w/2"/>
                                          </p:val>
                                        </p:tav>
                                        <p:tav tm="100000">
                                          <p:val>
                                            <p:strVal val="#ppt_x"/>
                                          </p:val>
                                        </p:tav>
                                      </p:tavLst>
                                    </p:anim>
                                    <p:anim calcmode="lin" valueType="num">
                                      <p:cBhvr additive="base">
                                        <p:cTn id="14" dur="500" fill="hold"/>
                                        <p:tgtEl>
                                          <p:spTgt spid="2570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7038"/>
                                        </p:tgtEl>
                                        <p:attrNameLst>
                                          <p:attrName>style.visibility</p:attrName>
                                        </p:attrNameLst>
                                      </p:cBhvr>
                                      <p:to>
                                        <p:strVal val="visible"/>
                                      </p:to>
                                    </p:set>
                                    <p:anim calcmode="lin" valueType="num">
                                      <p:cBhvr additive="base">
                                        <p:cTn id="19" dur="500" fill="hold"/>
                                        <p:tgtEl>
                                          <p:spTgt spid="257038"/>
                                        </p:tgtEl>
                                        <p:attrNameLst>
                                          <p:attrName>ppt_x</p:attrName>
                                        </p:attrNameLst>
                                      </p:cBhvr>
                                      <p:tavLst>
                                        <p:tav tm="0">
                                          <p:val>
                                            <p:strVal val="0-#ppt_w/2"/>
                                          </p:val>
                                        </p:tav>
                                        <p:tav tm="100000">
                                          <p:val>
                                            <p:strVal val="#ppt_x"/>
                                          </p:val>
                                        </p:tav>
                                      </p:tavLst>
                                    </p:anim>
                                    <p:anim calcmode="lin" valueType="num">
                                      <p:cBhvr additive="base">
                                        <p:cTn id="20" dur="500" fill="hold"/>
                                        <p:tgtEl>
                                          <p:spTgt spid="25703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7029"/>
                                        </p:tgtEl>
                                        <p:attrNameLst>
                                          <p:attrName>style.visibility</p:attrName>
                                        </p:attrNameLst>
                                      </p:cBhvr>
                                      <p:to>
                                        <p:strVal val="visible"/>
                                      </p:to>
                                    </p:set>
                                    <p:anim calcmode="lin" valueType="num">
                                      <p:cBhvr additive="base">
                                        <p:cTn id="25" dur="500" fill="hold"/>
                                        <p:tgtEl>
                                          <p:spTgt spid="257029"/>
                                        </p:tgtEl>
                                        <p:attrNameLst>
                                          <p:attrName>ppt_x</p:attrName>
                                        </p:attrNameLst>
                                      </p:cBhvr>
                                      <p:tavLst>
                                        <p:tav tm="0">
                                          <p:val>
                                            <p:strVal val="#ppt_x"/>
                                          </p:val>
                                        </p:tav>
                                        <p:tav tm="100000">
                                          <p:val>
                                            <p:strVal val="#ppt_x"/>
                                          </p:val>
                                        </p:tav>
                                      </p:tavLst>
                                    </p:anim>
                                    <p:anim calcmode="lin" valueType="num">
                                      <p:cBhvr additive="base">
                                        <p:cTn id="26" dur="500" fill="hold"/>
                                        <p:tgtEl>
                                          <p:spTgt spid="2570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7027">
                                            <p:txEl>
                                              <p:charRg st="0" end="23"/>
                                            </p:txEl>
                                          </p:spTgt>
                                        </p:tgtEl>
                                        <p:attrNameLst>
                                          <p:attrName>style.visibility</p:attrName>
                                        </p:attrNameLst>
                                      </p:cBhvr>
                                      <p:to>
                                        <p:strVal val="visible"/>
                                      </p:to>
                                    </p:set>
                                    <p:anim calcmode="lin" valueType="num">
                                      <p:cBhvr additive="base">
                                        <p:cTn id="31" dur="500" fill="hold"/>
                                        <p:tgtEl>
                                          <p:spTgt spid="257027">
                                            <p:txEl>
                                              <p:charRg st="0" end="2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7027">
                                            <p:txEl>
                                              <p:charRg st="0" end="2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57031"/>
                                        </p:tgtEl>
                                        <p:attrNameLst>
                                          <p:attrName>style.visibility</p:attrName>
                                        </p:attrNameLst>
                                      </p:cBhvr>
                                      <p:to>
                                        <p:strVal val="visible"/>
                                      </p:to>
                                    </p:set>
                                    <p:anim calcmode="lin" valueType="num">
                                      <p:cBhvr additive="base">
                                        <p:cTn id="37" dur="500" fill="hold"/>
                                        <p:tgtEl>
                                          <p:spTgt spid="257031"/>
                                        </p:tgtEl>
                                        <p:attrNameLst>
                                          <p:attrName>ppt_x</p:attrName>
                                        </p:attrNameLst>
                                      </p:cBhvr>
                                      <p:tavLst>
                                        <p:tav tm="0">
                                          <p:val>
                                            <p:strVal val="1+#ppt_w/2"/>
                                          </p:val>
                                        </p:tav>
                                        <p:tav tm="100000">
                                          <p:val>
                                            <p:strVal val="#ppt_x"/>
                                          </p:val>
                                        </p:tav>
                                      </p:tavLst>
                                    </p:anim>
                                    <p:anim calcmode="lin" valueType="num">
                                      <p:cBhvr additive="base">
                                        <p:cTn id="38" dur="500" fill="hold"/>
                                        <p:tgtEl>
                                          <p:spTgt spid="2570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p:bldP spid="257037" grpId="0"/>
      <p:bldP spid="257038"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52227" name="Rectangle 1026"/>
          <p:cNvSpPr>
            <a:spLocks noGrp="1"/>
          </p:cNvSpPr>
          <p:nvPr>
            <p:ph type="title"/>
          </p:nvPr>
        </p:nvSpPr>
        <p:spPr>
          <a:xfrm>
            <a:off x="3411538" y="188913"/>
            <a:ext cx="4894262" cy="658812"/>
          </a:xfrm>
        </p:spPr>
        <p:txBody>
          <a:bodyPr vert="horz" wrap="square" lIns="91440" tIns="45720" rIns="91440" bIns="45720" anchor="ctr" anchorCtr="0"/>
          <a:p>
            <a:pPr eaLnBrk="1" hangingPunct="1"/>
            <a:r>
              <a:rPr lang="zh-CN" altLang="en-US" sz="2400" b="1" dirty="0">
                <a:ea typeface="幼圆" pitchFamily="49" charset="-122"/>
              </a:rPr>
              <a:t>如何正确佩戴口罩</a:t>
            </a:r>
            <a:endParaRPr lang="zh-TW" altLang="en-US" sz="2400" b="1" dirty="0">
              <a:ea typeface="幼圆" pitchFamily="49" charset="-122"/>
            </a:endParaRPr>
          </a:p>
        </p:txBody>
      </p:sp>
      <p:sp>
        <p:nvSpPr>
          <p:cNvPr id="52228" name="Text Box 1029"/>
          <p:cNvSpPr txBox="1"/>
          <p:nvPr/>
        </p:nvSpPr>
        <p:spPr>
          <a:xfrm>
            <a:off x="533400" y="990600"/>
            <a:ext cx="6013450" cy="641350"/>
          </a:xfrm>
          <a:prstGeom prst="rect">
            <a:avLst/>
          </a:prstGeom>
          <a:noFill/>
          <a:ln w="9525">
            <a:noFill/>
          </a:ln>
        </p:spPr>
        <p:txBody>
          <a:bodyPr wrap="none">
            <a:spAutoFit/>
          </a:bodyPr>
          <a:p>
            <a:pPr>
              <a:buFont typeface="Wingdings" panose="05000000000000000000" pitchFamily="2" charset="2"/>
              <a:buChar char="1"/>
            </a:pPr>
            <a:r>
              <a:rPr lang="zh-CN" altLang="en-US" sz="1800" dirty="0">
                <a:solidFill>
                  <a:srgbClr val="FF0000"/>
                </a:solidFill>
                <a:latin typeface="幼圆" pitchFamily="49" charset="-122"/>
              </a:rPr>
              <a:t>根据不同的工作场所选择适应的口罩：</a:t>
            </a:r>
            <a:endParaRPr lang="zh-CN" altLang="en-US" sz="1800" dirty="0">
              <a:solidFill>
                <a:srgbClr val="FF0000"/>
              </a:solidFill>
              <a:latin typeface="幼圆" pitchFamily="49" charset="-122"/>
            </a:endParaRPr>
          </a:p>
          <a:p>
            <a:r>
              <a:rPr lang="en-US" altLang="zh-CN" sz="1800" dirty="0">
                <a:solidFill>
                  <a:srgbClr val="FF0000"/>
                </a:solidFill>
                <a:latin typeface="幼圆" pitchFamily="49" charset="-122"/>
              </a:rPr>
              <a:t>A.</a:t>
            </a:r>
            <a:r>
              <a:rPr lang="zh-CN" altLang="en-US" sz="1800" dirty="0">
                <a:solidFill>
                  <a:srgbClr val="FF0000"/>
                </a:solidFill>
                <a:latin typeface="幼圆" pitchFamily="49" charset="-122"/>
              </a:rPr>
              <a:t>粉尘车间：棉纱口罩 </a:t>
            </a:r>
            <a:r>
              <a:rPr lang="en-US" altLang="zh-CN" sz="1800" dirty="0">
                <a:solidFill>
                  <a:srgbClr val="FF0000"/>
                </a:solidFill>
                <a:latin typeface="幼圆" pitchFamily="49" charset="-122"/>
              </a:rPr>
              <a:t>B.</a:t>
            </a:r>
            <a:r>
              <a:rPr lang="zh-CN" altLang="en-US" sz="1800" dirty="0">
                <a:solidFill>
                  <a:srgbClr val="FF0000"/>
                </a:solidFill>
                <a:latin typeface="幼圆" pitchFamily="49" charset="-122"/>
              </a:rPr>
              <a:t>有毒有害气体车间：活性碳口罩</a:t>
            </a:r>
            <a:endParaRPr lang="zh-TW" altLang="en-US" sz="1800" dirty="0">
              <a:solidFill>
                <a:srgbClr val="FF0000"/>
              </a:solidFill>
              <a:latin typeface="幼圆" pitchFamily="49" charset="-122"/>
            </a:endParaRPr>
          </a:p>
        </p:txBody>
      </p:sp>
      <p:sp>
        <p:nvSpPr>
          <p:cNvPr id="258054" name="Text Box 1030"/>
          <p:cNvSpPr txBox="1"/>
          <p:nvPr/>
        </p:nvSpPr>
        <p:spPr>
          <a:xfrm>
            <a:off x="838200" y="1752600"/>
            <a:ext cx="3105150" cy="701675"/>
          </a:xfrm>
          <a:prstGeom prst="rect">
            <a:avLst/>
          </a:prstGeom>
          <a:noFill/>
          <a:ln w="9525">
            <a:noFill/>
          </a:ln>
        </p:spPr>
        <p:txBody>
          <a:bodyPr wrap="none">
            <a:spAutoFit/>
          </a:bodyPr>
          <a:p>
            <a:r>
              <a:rPr lang="en-US" altLang="zh-CN" dirty="0">
                <a:latin typeface="Times New Roman" panose="02020603050405020304" pitchFamily="18" charset="0"/>
              </a:rPr>
              <a:t>1.</a:t>
            </a:r>
            <a:r>
              <a:rPr lang="zh-CN" altLang="en-US" dirty="0">
                <a:latin typeface="Times New Roman" panose="02020603050405020304" pitchFamily="18" charset="0"/>
              </a:rPr>
              <a:t>在佩戴活性碳口罩时，</a:t>
            </a:r>
            <a:endParaRPr lang="zh-CN" altLang="en-US" dirty="0">
              <a:latin typeface="Times New Roman" panose="02020603050405020304" pitchFamily="18" charset="0"/>
            </a:endParaRPr>
          </a:p>
          <a:p>
            <a:r>
              <a:rPr lang="zh-CN" altLang="en-US" dirty="0">
                <a:latin typeface="Times New Roman" panose="02020603050405020304" pitchFamily="18" charset="0"/>
              </a:rPr>
              <a:t>  应将口罩的金属软条向上</a:t>
            </a:r>
            <a:endParaRPr lang="zh-TW" altLang="en-US" dirty="0">
              <a:latin typeface="Times New Roman" panose="02020603050405020304" pitchFamily="18" charset="0"/>
            </a:endParaRPr>
          </a:p>
        </p:txBody>
      </p:sp>
      <p:pic>
        <p:nvPicPr>
          <p:cNvPr id="258055" name="Picture 1031"/>
          <p:cNvPicPr>
            <a:picLocks noChangeAspect="1"/>
          </p:cNvPicPr>
          <p:nvPr/>
        </p:nvPicPr>
        <p:blipFill>
          <a:blip r:embed="rId1"/>
          <a:stretch>
            <a:fillRect/>
          </a:stretch>
        </p:blipFill>
        <p:spPr>
          <a:xfrm>
            <a:off x="5029200" y="1676400"/>
            <a:ext cx="3124200" cy="1143000"/>
          </a:xfrm>
          <a:prstGeom prst="rect">
            <a:avLst/>
          </a:prstGeom>
          <a:noFill/>
          <a:ln w="12700" cap="flat" cmpd="sng">
            <a:solidFill>
              <a:srgbClr val="008080"/>
            </a:solidFill>
            <a:prstDash val="solid"/>
            <a:miter/>
            <a:headEnd type="none" w="med" len="med"/>
            <a:tailEnd type="none" w="med" len="med"/>
          </a:ln>
        </p:spPr>
      </p:pic>
      <p:pic>
        <p:nvPicPr>
          <p:cNvPr id="258056" name="Picture 1032"/>
          <p:cNvPicPr>
            <a:picLocks noChangeAspect="1"/>
          </p:cNvPicPr>
          <p:nvPr/>
        </p:nvPicPr>
        <p:blipFill>
          <a:blip r:embed="rId2"/>
          <a:stretch>
            <a:fillRect/>
          </a:stretch>
        </p:blipFill>
        <p:spPr>
          <a:xfrm>
            <a:off x="762000" y="2438400"/>
            <a:ext cx="2743200" cy="1524000"/>
          </a:xfrm>
          <a:prstGeom prst="rect">
            <a:avLst/>
          </a:prstGeom>
          <a:noFill/>
          <a:ln w="9525">
            <a:noFill/>
          </a:ln>
        </p:spPr>
      </p:pic>
      <p:sp>
        <p:nvSpPr>
          <p:cNvPr id="258057" name="Text Box 1033"/>
          <p:cNvSpPr txBox="1"/>
          <p:nvPr/>
        </p:nvSpPr>
        <p:spPr>
          <a:xfrm>
            <a:off x="4222750" y="2879725"/>
            <a:ext cx="3930650" cy="396875"/>
          </a:xfrm>
          <a:prstGeom prst="rect">
            <a:avLst/>
          </a:prstGeom>
          <a:noFill/>
          <a:ln w="9525">
            <a:noFill/>
          </a:ln>
        </p:spPr>
        <p:txBody>
          <a:bodyPr wrap="none">
            <a:spAutoFit/>
          </a:bodyPr>
          <a:p>
            <a:r>
              <a:rPr lang="en-US" altLang="zh-CN" dirty="0">
                <a:latin typeface="Times New Roman" panose="02020603050405020304" pitchFamily="18" charset="0"/>
              </a:rPr>
              <a:t>2.</a:t>
            </a:r>
            <a:r>
              <a:rPr lang="zh-CN" altLang="en-US" dirty="0">
                <a:latin typeface="Times New Roman" panose="02020603050405020304" pitchFamily="18" charset="0"/>
              </a:rPr>
              <a:t>戴上口罩，口罩带分别置于耳后</a:t>
            </a:r>
            <a:endParaRPr lang="zh-TW" altLang="en-US" dirty="0">
              <a:latin typeface="Times New Roman" panose="02020603050405020304" pitchFamily="18" charset="0"/>
            </a:endParaRPr>
          </a:p>
        </p:txBody>
      </p:sp>
      <p:sp>
        <p:nvSpPr>
          <p:cNvPr id="258058" name="Text Box 1034"/>
          <p:cNvSpPr txBox="1"/>
          <p:nvPr/>
        </p:nvSpPr>
        <p:spPr>
          <a:xfrm>
            <a:off x="762000" y="4098925"/>
            <a:ext cx="3749675" cy="701675"/>
          </a:xfrm>
          <a:prstGeom prst="rect">
            <a:avLst/>
          </a:prstGeom>
          <a:noFill/>
          <a:ln w="9525">
            <a:noFill/>
          </a:ln>
        </p:spPr>
        <p:txBody>
          <a:bodyPr>
            <a:spAutoFit/>
          </a:bodyPr>
          <a:p>
            <a:r>
              <a:rPr lang="en-US" altLang="zh-CN" dirty="0">
                <a:latin typeface="Times New Roman" panose="02020603050405020304" pitchFamily="18" charset="0"/>
              </a:rPr>
              <a:t>3.</a:t>
            </a:r>
            <a:r>
              <a:rPr lang="zh-CN" altLang="en-US" dirty="0">
                <a:latin typeface="Times New Roman" panose="02020603050405020304" pitchFamily="18" charset="0"/>
              </a:rPr>
              <a:t>将双手的食指及中指由中央</a:t>
            </a:r>
            <a:endParaRPr lang="zh-CN" altLang="en-US" dirty="0">
              <a:latin typeface="Times New Roman" panose="02020603050405020304" pitchFamily="18" charset="0"/>
            </a:endParaRPr>
          </a:p>
          <a:p>
            <a:r>
              <a:rPr lang="zh-CN" altLang="en-US" dirty="0">
                <a:latin typeface="Times New Roman" panose="02020603050405020304" pitchFamily="18" charset="0"/>
              </a:rPr>
              <a:t>  顶部向两旁同时按压金属软条</a:t>
            </a:r>
            <a:endParaRPr lang="zh-TW" altLang="en-US" dirty="0">
              <a:latin typeface="Times New Roman" panose="02020603050405020304" pitchFamily="18" charset="0"/>
            </a:endParaRPr>
          </a:p>
        </p:txBody>
      </p:sp>
      <p:pic>
        <p:nvPicPr>
          <p:cNvPr id="258059" name="Picture 1035"/>
          <p:cNvPicPr>
            <a:picLocks noChangeAspect="1"/>
          </p:cNvPicPr>
          <p:nvPr/>
        </p:nvPicPr>
        <p:blipFill>
          <a:blip r:embed="rId3"/>
          <a:stretch>
            <a:fillRect/>
          </a:stretch>
        </p:blipFill>
        <p:spPr>
          <a:xfrm>
            <a:off x="5029200" y="3429000"/>
            <a:ext cx="3124200" cy="1676400"/>
          </a:xfrm>
          <a:prstGeom prst="rect">
            <a:avLst/>
          </a:prstGeom>
          <a:noFill/>
          <a:ln w="9525">
            <a:noFill/>
          </a:ln>
        </p:spPr>
      </p:pic>
      <p:pic>
        <p:nvPicPr>
          <p:cNvPr id="258060" name="Picture 1036"/>
          <p:cNvPicPr>
            <a:picLocks noChangeAspect="1"/>
          </p:cNvPicPr>
          <p:nvPr/>
        </p:nvPicPr>
        <p:blipFill>
          <a:blip r:embed="rId4"/>
          <a:stretch>
            <a:fillRect/>
          </a:stretch>
        </p:blipFill>
        <p:spPr>
          <a:xfrm>
            <a:off x="685800" y="4929188"/>
            <a:ext cx="2743200" cy="1547812"/>
          </a:xfrm>
          <a:prstGeom prst="rect">
            <a:avLst/>
          </a:prstGeom>
          <a:noFill/>
          <a:ln w="9525">
            <a:noFill/>
          </a:ln>
        </p:spPr>
      </p:pic>
      <p:sp>
        <p:nvSpPr>
          <p:cNvPr id="258061" name="Text Box 1037"/>
          <p:cNvSpPr txBox="1"/>
          <p:nvPr/>
        </p:nvSpPr>
        <p:spPr>
          <a:xfrm>
            <a:off x="3429000" y="4876800"/>
            <a:ext cx="5105400" cy="1616075"/>
          </a:xfrm>
          <a:prstGeom prst="rect">
            <a:avLst/>
          </a:prstGeom>
          <a:noFill/>
          <a:ln w="9525">
            <a:noFill/>
          </a:ln>
        </p:spPr>
        <p:txBody>
          <a:bodyPr>
            <a:spAutoFit/>
          </a:bodyPr>
          <a:p>
            <a:r>
              <a:rPr lang="en-US" altLang="zh-CN" dirty="0">
                <a:latin typeface="Times New Roman" panose="02020603050405020304" pitchFamily="18" charset="0"/>
              </a:rPr>
              <a:t>4.</a:t>
            </a:r>
            <a:r>
              <a:rPr lang="zh-CN" altLang="en-US" dirty="0">
                <a:latin typeface="Times New Roman" panose="02020603050405020304" pitchFamily="18" charset="0"/>
              </a:rPr>
              <a:t>检查妥当：</a:t>
            </a:r>
            <a:endParaRPr lang="zh-CN" altLang="en-US" dirty="0">
              <a:latin typeface="Times New Roman" panose="02020603050405020304" pitchFamily="18" charset="0"/>
            </a:endParaRPr>
          </a:p>
          <a:p>
            <a:r>
              <a:rPr lang="zh-CN" altLang="en-US" dirty="0">
                <a:latin typeface="Times New Roman" panose="02020603050405020304" pitchFamily="18" charset="0"/>
              </a:rPr>
              <a:t>正压检查：以双手轻按口罩，然后刻意呼吸</a:t>
            </a:r>
            <a:r>
              <a:rPr lang="zh-TW" altLang="en-US" dirty="0">
                <a:latin typeface="Times New Roman" panose="02020603050405020304" pitchFamily="18" charset="0"/>
              </a:rPr>
              <a:t>，</a:t>
            </a:r>
            <a:r>
              <a:rPr lang="zh-CN" altLang="en-US" dirty="0">
                <a:latin typeface="Times New Roman" panose="02020603050405020304" pitchFamily="18" charset="0"/>
              </a:rPr>
              <a:t>空气应该不会从口罩边缘泄漏。</a:t>
            </a:r>
            <a:endParaRPr lang="zh-CN" altLang="en-US" dirty="0">
              <a:latin typeface="Times New Roman" panose="02020603050405020304" pitchFamily="18" charset="0"/>
            </a:endParaRPr>
          </a:p>
          <a:p>
            <a:r>
              <a:rPr lang="zh-CN" altLang="en-US" dirty="0">
                <a:latin typeface="Times New Roman" panose="02020603050405020304" pitchFamily="18" charset="0"/>
              </a:rPr>
              <a:t>负压检查：以双手轻按口罩，然后刻意呼吸，口罩应会稍凹陷。</a:t>
            </a:r>
            <a:endParaRPr lang="zh-TW" altLang="en-US" dirty="0">
              <a:latin typeface="Times New Roman" panose="02020603050405020304" pitchFamily="18" charset="0"/>
            </a:endParaRP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8055"/>
                                        </p:tgtEl>
                                        <p:attrNameLst>
                                          <p:attrName>style.visibility</p:attrName>
                                        </p:attrNameLst>
                                      </p:cBhvr>
                                      <p:to>
                                        <p:strVal val="visible"/>
                                      </p:to>
                                    </p:set>
                                    <p:anim calcmode="lin" valueType="num">
                                      <p:cBhvr additive="base">
                                        <p:cTn id="7" dur="500" fill="hold"/>
                                        <p:tgtEl>
                                          <p:spTgt spid="258055"/>
                                        </p:tgtEl>
                                        <p:attrNameLst>
                                          <p:attrName>ppt_x</p:attrName>
                                        </p:attrNameLst>
                                      </p:cBhvr>
                                      <p:tavLst>
                                        <p:tav tm="0">
                                          <p:val>
                                            <p:strVal val="1+#ppt_w/2"/>
                                          </p:val>
                                        </p:tav>
                                        <p:tav tm="100000">
                                          <p:val>
                                            <p:strVal val="#ppt_x"/>
                                          </p:val>
                                        </p:tav>
                                      </p:tavLst>
                                    </p:anim>
                                    <p:anim calcmode="lin" valueType="num">
                                      <p:cBhvr additive="base">
                                        <p:cTn id="8" dur="500" fill="hold"/>
                                        <p:tgtEl>
                                          <p:spTgt spid="2580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8054"/>
                                        </p:tgtEl>
                                        <p:attrNameLst>
                                          <p:attrName>style.visibility</p:attrName>
                                        </p:attrNameLst>
                                      </p:cBhvr>
                                      <p:to>
                                        <p:strVal val="visible"/>
                                      </p:to>
                                    </p:set>
                                    <p:anim calcmode="lin" valueType="num">
                                      <p:cBhvr additive="base">
                                        <p:cTn id="13" dur="500" fill="hold"/>
                                        <p:tgtEl>
                                          <p:spTgt spid="258054"/>
                                        </p:tgtEl>
                                        <p:attrNameLst>
                                          <p:attrName>ppt_x</p:attrName>
                                        </p:attrNameLst>
                                      </p:cBhvr>
                                      <p:tavLst>
                                        <p:tav tm="0">
                                          <p:val>
                                            <p:strVal val="0-#ppt_w/2"/>
                                          </p:val>
                                        </p:tav>
                                        <p:tav tm="100000">
                                          <p:val>
                                            <p:strVal val="#ppt_x"/>
                                          </p:val>
                                        </p:tav>
                                      </p:tavLst>
                                    </p:anim>
                                    <p:anim calcmode="lin" valueType="num">
                                      <p:cBhvr additive="base">
                                        <p:cTn id="14" dur="500" fill="hold"/>
                                        <p:tgtEl>
                                          <p:spTgt spid="25805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8056"/>
                                        </p:tgtEl>
                                        <p:attrNameLst>
                                          <p:attrName>style.visibility</p:attrName>
                                        </p:attrNameLst>
                                      </p:cBhvr>
                                      <p:to>
                                        <p:strVal val="visible"/>
                                      </p:to>
                                    </p:set>
                                    <p:anim calcmode="lin" valueType="num">
                                      <p:cBhvr additive="base">
                                        <p:cTn id="19" dur="500" fill="hold"/>
                                        <p:tgtEl>
                                          <p:spTgt spid="258056"/>
                                        </p:tgtEl>
                                        <p:attrNameLst>
                                          <p:attrName>ppt_x</p:attrName>
                                        </p:attrNameLst>
                                      </p:cBhvr>
                                      <p:tavLst>
                                        <p:tav tm="0">
                                          <p:val>
                                            <p:strVal val="0-#ppt_w/2"/>
                                          </p:val>
                                        </p:tav>
                                        <p:tav tm="100000">
                                          <p:val>
                                            <p:strVal val="#ppt_x"/>
                                          </p:val>
                                        </p:tav>
                                      </p:tavLst>
                                    </p:anim>
                                    <p:anim calcmode="lin" valueType="num">
                                      <p:cBhvr additive="base">
                                        <p:cTn id="20" dur="500" fill="hold"/>
                                        <p:tgtEl>
                                          <p:spTgt spid="25805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58057"/>
                                        </p:tgtEl>
                                        <p:attrNameLst>
                                          <p:attrName>style.visibility</p:attrName>
                                        </p:attrNameLst>
                                      </p:cBhvr>
                                      <p:to>
                                        <p:strVal val="visible"/>
                                      </p:to>
                                    </p:set>
                                    <p:anim calcmode="lin" valueType="num">
                                      <p:cBhvr additive="base">
                                        <p:cTn id="25" dur="500" fill="hold"/>
                                        <p:tgtEl>
                                          <p:spTgt spid="258057"/>
                                        </p:tgtEl>
                                        <p:attrNameLst>
                                          <p:attrName>ppt_x</p:attrName>
                                        </p:attrNameLst>
                                      </p:cBhvr>
                                      <p:tavLst>
                                        <p:tav tm="0">
                                          <p:val>
                                            <p:strVal val="1+#ppt_w/2"/>
                                          </p:val>
                                        </p:tav>
                                        <p:tav tm="100000">
                                          <p:val>
                                            <p:strVal val="#ppt_x"/>
                                          </p:val>
                                        </p:tav>
                                      </p:tavLst>
                                    </p:anim>
                                    <p:anim calcmode="lin" valueType="num">
                                      <p:cBhvr additive="base">
                                        <p:cTn id="26" dur="500" fill="hold"/>
                                        <p:tgtEl>
                                          <p:spTgt spid="25805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58059"/>
                                        </p:tgtEl>
                                        <p:attrNameLst>
                                          <p:attrName>style.visibility</p:attrName>
                                        </p:attrNameLst>
                                      </p:cBhvr>
                                      <p:to>
                                        <p:strVal val="visible"/>
                                      </p:to>
                                    </p:set>
                                    <p:anim calcmode="lin" valueType="num">
                                      <p:cBhvr additive="base">
                                        <p:cTn id="31" dur="500" fill="hold"/>
                                        <p:tgtEl>
                                          <p:spTgt spid="258059"/>
                                        </p:tgtEl>
                                        <p:attrNameLst>
                                          <p:attrName>ppt_x</p:attrName>
                                        </p:attrNameLst>
                                      </p:cBhvr>
                                      <p:tavLst>
                                        <p:tav tm="0">
                                          <p:val>
                                            <p:strVal val="1+#ppt_w/2"/>
                                          </p:val>
                                        </p:tav>
                                        <p:tav tm="100000">
                                          <p:val>
                                            <p:strVal val="#ppt_x"/>
                                          </p:val>
                                        </p:tav>
                                      </p:tavLst>
                                    </p:anim>
                                    <p:anim calcmode="lin" valueType="num">
                                      <p:cBhvr additive="base">
                                        <p:cTn id="32" dur="500" fill="hold"/>
                                        <p:tgtEl>
                                          <p:spTgt spid="25805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58058"/>
                                        </p:tgtEl>
                                        <p:attrNameLst>
                                          <p:attrName>style.visibility</p:attrName>
                                        </p:attrNameLst>
                                      </p:cBhvr>
                                      <p:to>
                                        <p:strVal val="visible"/>
                                      </p:to>
                                    </p:set>
                                    <p:anim calcmode="lin" valueType="num">
                                      <p:cBhvr additive="base">
                                        <p:cTn id="37" dur="500" fill="hold"/>
                                        <p:tgtEl>
                                          <p:spTgt spid="258058"/>
                                        </p:tgtEl>
                                        <p:attrNameLst>
                                          <p:attrName>ppt_x</p:attrName>
                                        </p:attrNameLst>
                                      </p:cBhvr>
                                      <p:tavLst>
                                        <p:tav tm="0">
                                          <p:val>
                                            <p:strVal val="0-#ppt_w/2"/>
                                          </p:val>
                                        </p:tav>
                                        <p:tav tm="100000">
                                          <p:val>
                                            <p:strVal val="#ppt_x"/>
                                          </p:val>
                                        </p:tav>
                                      </p:tavLst>
                                    </p:anim>
                                    <p:anim calcmode="lin" valueType="num">
                                      <p:cBhvr additive="base">
                                        <p:cTn id="38" dur="500" fill="hold"/>
                                        <p:tgtEl>
                                          <p:spTgt spid="25805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258060"/>
                                        </p:tgtEl>
                                        <p:attrNameLst>
                                          <p:attrName>style.visibility</p:attrName>
                                        </p:attrNameLst>
                                      </p:cBhvr>
                                      <p:to>
                                        <p:strVal val="visible"/>
                                      </p:to>
                                    </p:set>
                                    <p:anim calcmode="lin" valueType="num">
                                      <p:cBhvr additive="base">
                                        <p:cTn id="43" dur="500" fill="hold"/>
                                        <p:tgtEl>
                                          <p:spTgt spid="258060"/>
                                        </p:tgtEl>
                                        <p:attrNameLst>
                                          <p:attrName>ppt_x</p:attrName>
                                        </p:attrNameLst>
                                      </p:cBhvr>
                                      <p:tavLst>
                                        <p:tav tm="0">
                                          <p:val>
                                            <p:strVal val="0-#ppt_w/2"/>
                                          </p:val>
                                        </p:tav>
                                        <p:tav tm="100000">
                                          <p:val>
                                            <p:strVal val="#ppt_x"/>
                                          </p:val>
                                        </p:tav>
                                      </p:tavLst>
                                    </p:anim>
                                    <p:anim calcmode="lin" valueType="num">
                                      <p:cBhvr additive="base">
                                        <p:cTn id="44" dur="500" fill="hold"/>
                                        <p:tgtEl>
                                          <p:spTgt spid="25806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258061"/>
                                        </p:tgtEl>
                                        <p:attrNameLst>
                                          <p:attrName>style.visibility</p:attrName>
                                        </p:attrNameLst>
                                      </p:cBhvr>
                                      <p:to>
                                        <p:strVal val="visible"/>
                                      </p:to>
                                    </p:set>
                                    <p:anim calcmode="lin" valueType="num">
                                      <p:cBhvr additive="base">
                                        <p:cTn id="49" dur="500" fill="hold"/>
                                        <p:tgtEl>
                                          <p:spTgt spid="258061"/>
                                        </p:tgtEl>
                                        <p:attrNameLst>
                                          <p:attrName>ppt_x</p:attrName>
                                        </p:attrNameLst>
                                      </p:cBhvr>
                                      <p:tavLst>
                                        <p:tav tm="0">
                                          <p:val>
                                            <p:strVal val="1+#ppt_w/2"/>
                                          </p:val>
                                        </p:tav>
                                        <p:tav tm="100000">
                                          <p:val>
                                            <p:strVal val="#ppt_x"/>
                                          </p:val>
                                        </p:tav>
                                      </p:tavLst>
                                    </p:anim>
                                    <p:anim calcmode="lin" valueType="num">
                                      <p:cBhvr additive="base">
                                        <p:cTn id="50" dur="500" fill="hold"/>
                                        <p:tgtEl>
                                          <p:spTgt spid="2580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4" grpId="0"/>
      <p:bldP spid="258057" grpId="0"/>
      <p:bldP spid="258058" grpId="0"/>
      <p:bldP spid="258061"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53251" name="Text Box 4"/>
          <p:cNvSpPr txBox="1"/>
          <p:nvPr/>
        </p:nvSpPr>
        <p:spPr>
          <a:xfrm>
            <a:off x="4518025" y="228600"/>
            <a:ext cx="4321175" cy="457200"/>
          </a:xfrm>
          <a:prstGeom prst="rect">
            <a:avLst/>
          </a:prstGeom>
          <a:noFill/>
          <a:ln w="9525">
            <a:noFill/>
          </a:ln>
        </p:spPr>
        <p:txBody>
          <a:bodyPr>
            <a:spAutoFit/>
          </a:bodyPr>
          <a:p>
            <a:r>
              <a:rPr lang="zh-TW" altLang="en-US" sz="2400" dirty="0">
                <a:latin typeface="Arial" panose="020B0604020202020204" pitchFamily="34" charset="0"/>
              </a:rPr>
              <a:t>佩戴口罩</a:t>
            </a:r>
            <a:r>
              <a:rPr lang="zh-CN" altLang="en-US" sz="2400" dirty="0">
                <a:latin typeface="Arial" panose="020B0604020202020204" pitchFamily="34" charset="0"/>
              </a:rPr>
              <a:t>注意事项</a:t>
            </a:r>
            <a:endParaRPr lang="zh-TW" altLang="en-US" sz="2400" dirty="0">
              <a:latin typeface="Arial" panose="020B0604020202020204" pitchFamily="34" charset="0"/>
            </a:endParaRPr>
          </a:p>
        </p:txBody>
      </p:sp>
      <p:sp>
        <p:nvSpPr>
          <p:cNvPr id="53252" name="Text Box 5"/>
          <p:cNvSpPr txBox="1"/>
          <p:nvPr/>
        </p:nvSpPr>
        <p:spPr>
          <a:xfrm>
            <a:off x="533400" y="1090613"/>
            <a:ext cx="7091363" cy="519112"/>
          </a:xfrm>
          <a:prstGeom prst="rect">
            <a:avLst/>
          </a:prstGeom>
          <a:noFill/>
          <a:ln w="9525">
            <a:noFill/>
          </a:ln>
        </p:spPr>
        <p:txBody>
          <a:bodyPr wrap="none">
            <a:spAutoFit/>
          </a:bodyPr>
          <a:p>
            <a:pPr>
              <a:buClr>
                <a:srgbClr val="FF0000"/>
              </a:buClr>
              <a:buFont typeface="Wingdings" panose="05000000000000000000" pitchFamily="2" charset="2"/>
              <a:buChar char="1"/>
            </a:pPr>
            <a:r>
              <a:rPr lang="zh-CN" altLang="en-US" sz="2800" dirty="0">
                <a:solidFill>
                  <a:srgbClr val="FF0000"/>
                </a:solidFill>
                <a:latin typeface="Arial" panose="020B0604020202020204" pitchFamily="34" charset="0"/>
              </a:rPr>
              <a:t>使用一般过滤式口罩时应注意下列事项：</a:t>
            </a:r>
            <a:endParaRPr lang="zh-TW" altLang="en-US" sz="2800" dirty="0">
              <a:solidFill>
                <a:srgbClr val="FF0000"/>
              </a:solidFill>
              <a:latin typeface="Arial" panose="020B0604020202020204" pitchFamily="34" charset="0"/>
            </a:endParaRPr>
          </a:p>
        </p:txBody>
      </p:sp>
      <p:sp>
        <p:nvSpPr>
          <p:cNvPr id="259078" name="Text Box 6"/>
          <p:cNvSpPr txBox="1"/>
          <p:nvPr/>
        </p:nvSpPr>
        <p:spPr>
          <a:xfrm>
            <a:off x="609600" y="1774825"/>
            <a:ext cx="8001000" cy="4473575"/>
          </a:xfrm>
          <a:prstGeom prst="rect">
            <a:avLst/>
          </a:prstGeom>
          <a:noFill/>
          <a:ln w="9525">
            <a:noFill/>
          </a:ln>
        </p:spPr>
        <p:txBody>
          <a:bodyPr>
            <a:spAutoFit/>
          </a:bodyPr>
          <a:p>
            <a:pPr>
              <a:lnSpc>
                <a:spcPct val="120000"/>
              </a:lnSpc>
              <a:buBlip>
                <a:blip r:embed="rId1"/>
              </a:buBlip>
            </a:pPr>
            <a:r>
              <a:rPr lang="zh-CN" altLang="zh-TW" dirty="0">
                <a:latin typeface="幼圆" pitchFamily="49" charset="-122"/>
              </a:rPr>
              <a:t> </a:t>
            </a:r>
            <a:r>
              <a:rPr lang="zh-CN" altLang="en-US" dirty="0">
                <a:latin typeface="幼圆" pitchFamily="49" charset="-122"/>
              </a:rPr>
              <a:t>患有呼吸系统疾病佩戴后如感到呼吸困难或晕眩，亦应先征求医生</a:t>
            </a:r>
            <a:endParaRPr lang="zh-CN" altLang="zh-TW" dirty="0">
              <a:latin typeface="幼圆" pitchFamily="49" charset="-122"/>
            </a:endParaRPr>
          </a:p>
          <a:p>
            <a:pPr>
              <a:lnSpc>
                <a:spcPct val="120000"/>
              </a:lnSpc>
              <a:buNone/>
            </a:pPr>
            <a:r>
              <a:rPr lang="zh-CN" altLang="zh-TW" dirty="0">
                <a:latin typeface="幼圆" pitchFamily="49" charset="-122"/>
              </a:rPr>
              <a:t> </a:t>
            </a:r>
            <a:r>
              <a:rPr lang="zh-CN" altLang="en-US" dirty="0">
                <a:latin typeface="幼圆" pitchFamily="49" charset="-122"/>
              </a:rPr>
              <a:t> </a:t>
            </a:r>
            <a:r>
              <a:rPr lang="zh-CN" altLang="zh-TW" dirty="0">
                <a:latin typeface="幼圆" pitchFamily="49" charset="-122"/>
              </a:rPr>
              <a:t> </a:t>
            </a:r>
            <a:r>
              <a:rPr lang="zh-CN" altLang="en-US" dirty="0">
                <a:latin typeface="幼圆" pitchFamily="49" charset="-122"/>
              </a:rPr>
              <a:t>同意才佩戴口罩。 </a:t>
            </a:r>
            <a:endParaRPr lang="zh-CN" altLang="en-US" dirty="0">
              <a:latin typeface="幼圆" pitchFamily="49" charset="-122"/>
            </a:endParaRPr>
          </a:p>
          <a:p>
            <a:pPr>
              <a:lnSpc>
                <a:spcPct val="120000"/>
              </a:lnSpc>
              <a:buBlip>
                <a:blip r:embed="rId1"/>
              </a:buBlip>
            </a:pPr>
            <a:r>
              <a:rPr lang="zh-CN" altLang="zh-TW" dirty="0">
                <a:latin typeface="幼圆" pitchFamily="49" charset="-122"/>
              </a:rPr>
              <a:t> </a:t>
            </a:r>
            <a:r>
              <a:rPr lang="zh-CN" altLang="en-US" dirty="0">
                <a:latin typeface="幼圆" pitchFamily="49" charset="-122"/>
              </a:rPr>
              <a:t>被沾污的口罩应作更换而不应清洗。 </a:t>
            </a:r>
            <a:endParaRPr lang="zh-CN" altLang="en-US" dirty="0">
              <a:latin typeface="幼圆" pitchFamily="49" charset="-122"/>
            </a:endParaRPr>
          </a:p>
          <a:p>
            <a:pPr>
              <a:lnSpc>
                <a:spcPct val="120000"/>
              </a:lnSpc>
              <a:buBlip>
                <a:blip r:embed="rId1"/>
              </a:buBlip>
            </a:pPr>
            <a:r>
              <a:rPr lang="zh-CN" altLang="zh-TW" dirty="0">
                <a:latin typeface="幼圆" pitchFamily="49" charset="-122"/>
              </a:rPr>
              <a:t> </a:t>
            </a:r>
            <a:r>
              <a:rPr lang="zh-CN" altLang="en-US" dirty="0">
                <a:latin typeface="幼圆" pitchFamily="49" charset="-122"/>
              </a:rPr>
              <a:t>蓄有胡须可令口罩不能紧贴面部而漏气。 </a:t>
            </a:r>
            <a:endParaRPr lang="zh-CN" altLang="en-US" dirty="0">
              <a:latin typeface="幼圆" pitchFamily="49" charset="-122"/>
            </a:endParaRPr>
          </a:p>
          <a:p>
            <a:pPr>
              <a:lnSpc>
                <a:spcPct val="120000"/>
              </a:lnSpc>
              <a:buBlip>
                <a:blip r:embed="rId1"/>
              </a:buBlip>
            </a:pPr>
            <a:r>
              <a:rPr lang="zh-CN" altLang="zh-TW" dirty="0">
                <a:latin typeface="幼圆" pitchFamily="49" charset="-122"/>
              </a:rPr>
              <a:t> </a:t>
            </a:r>
            <a:r>
              <a:rPr lang="zh-CN" altLang="en-US" dirty="0">
                <a:latin typeface="幼圆" pitchFamily="49" charset="-122"/>
              </a:rPr>
              <a:t>如要重复使用口罩，应将口罩储存于清洁的纸袋内，待下次再用。 </a:t>
            </a:r>
            <a:endParaRPr lang="zh-CN" altLang="en-US" dirty="0">
              <a:latin typeface="幼圆" pitchFamily="49" charset="-122"/>
            </a:endParaRPr>
          </a:p>
          <a:p>
            <a:pPr>
              <a:lnSpc>
                <a:spcPct val="120000"/>
              </a:lnSpc>
              <a:buBlip>
                <a:blip r:embed="rId1"/>
              </a:buBlip>
            </a:pPr>
            <a:r>
              <a:rPr lang="zh-CN" altLang="zh-TW" dirty="0">
                <a:latin typeface="幼圆" pitchFamily="49" charset="-122"/>
              </a:rPr>
              <a:t> </a:t>
            </a:r>
            <a:r>
              <a:rPr lang="zh-CN" altLang="en-US" dirty="0">
                <a:latin typeface="幼圆" pitchFamily="49" charset="-122"/>
              </a:rPr>
              <a:t>戴上口罩前或除下口罩后，应彻底清洗双手，确保卫生。 </a:t>
            </a:r>
            <a:endParaRPr lang="zh-CN" altLang="en-US" dirty="0">
              <a:latin typeface="幼圆" pitchFamily="49" charset="-122"/>
            </a:endParaRPr>
          </a:p>
          <a:p>
            <a:pPr>
              <a:lnSpc>
                <a:spcPct val="120000"/>
              </a:lnSpc>
              <a:buBlip>
                <a:blip r:embed="rId1"/>
              </a:buBlip>
            </a:pPr>
            <a:r>
              <a:rPr lang="zh-CN" altLang="zh-TW" dirty="0">
                <a:latin typeface="幼圆" pitchFamily="49" charset="-122"/>
              </a:rPr>
              <a:t> </a:t>
            </a:r>
            <a:r>
              <a:rPr lang="zh-CN" altLang="en-US" dirty="0">
                <a:latin typeface="幼圆" pitchFamily="49" charset="-122"/>
              </a:rPr>
              <a:t>用完的口罩应先包好才丢入垃圾筒。 </a:t>
            </a:r>
            <a:endParaRPr lang="zh-CN" altLang="en-US" dirty="0">
              <a:latin typeface="幼圆" pitchFamily="49" charset="-122"/>
            </a:endParaRPr>
          </a:p>
          <a:p>
            <a:pPr>
              <a:lnSpc>
                <a:spcPct val="120000"/>
              </a:lnSpc>
              <a:buBlip>
                <a:blip r:embed="rId1"/>
              </a:buBlip>
            </a:pPr>
            <a:r>
              <a:rPr lang="zh-CN" altLang="zh-TW" dirty="0">
                <a:latin typeface="幼圆" pitchFamily="49" charset="-122"/>
              </a:rPr>
              <a:t> </a:t>
            </a:r>
            <a:r>
              <a:rPr lang="zh-CN" altLang="en-US" dirty="0">
                <a:latin typeface="幼圆" pitchFamily="49" charset="-122"/>
              </a:rPr>
              <a:t>口罩应属个人拥有佩戴，不可共享。 </a:t>
            </a:r>
            <a:endParaRPr lang="zh-CN" altLang="en-US" dirty="0">
              <a:latin typeface="幼圆" pitchFamily="49" charset="-122"/>
            </a:endParaRPr>
          </a:p>
          <a:p>
            <a:pPr>
              <a:lnSpc>
                <a:spcPct val="120000"/>
              </a:lnSpc>
              <a:buBlip>
                <a:blip r:embed="rId1"/>
              </a:buBlip>
            </a:pPr>
            <a:r>
              <a:rPr lang="zh-CN" altLang="zh-TW" dirty="0">
                <a:latin typeface="幼圆" pitchFamily="49" charset="-122"/>
              </a:rPr>
              <a:t> </a:t>
            </a:r>
            <a:r>
              <a:rPr lang="zh-CN" altLang="en-US" dirty="0">
                <a:latin typeface="幼圆" pitchFamily="49" charset="-122"/>
              </a:rPr>
              <a:t>当感到口罩已不及以往般畅通，便应更换新口罩。 </a:t>
            </a:r>
            <a:endParaRPr lang="zh-TW" altLang="en-US" dirty="0">
              <a:latin typeface="幼圆" pitchFamily="49" charset="-122"/>
            </a:endParaRPr>
          </a:p>
          <a:p>
            <a:pPr>
              <a:lnSpc>
                <a:spcPct val="120000"/>
              </a:lnSpc>
              <a:buBlip>
                <a:blip r:embed="rId1"/>
              </a:buBlip>
            </a:pPr>
            <a:r>
              <a:rPr lang="zh-CN" altLang="zh-TW" dirty="0">
                <a:latin typeface="幼圆" pitchFamily="49" charset="-122"/>
              </a:rPr>
              <a:t> </a:t>
            </a:r>
            <a:r>
              <a:rPr lang="zh-CN" altLang="en-US" dirty="0">
                <a:latin typeface="幼圆" pitchFamily="49" charset="-122"/>
              </a:rPr>
              <a:t>口罩与其它个人防护设备一样，是保护身体的最后防线，有时甚至</a:t>
            </a:r>
            <a:endParaRPr lang="zh-CN" altLang="zh-TW" dirty="0">
              <a:latin typeface="幼圆" pitchFamily="49" charset="-122"/>
            </a:endParaRPr>
          </a:p>
          <a:p>
            <a:pPr>
              <a:lnSpc>
                <a:spcPct val="120000"/>
              </a:lnSpc>
              <a:buNone/>
            </a:pPr>
            <a:r>
              <a:rPr lang="zh-CN" altLang="zh-TW" dirty="0">
                <a:latin typeface="幼圆" pitchFamily="49" charset="-122"/>
              </a:rPr>
              <a:t> </a:t>
            </a:r>
            <a:r>
              <a:rPr lang="zh-CN" altLang="en-US" dirty="0">
                <a:latin typeface="幼圆" pitchFamily="49" charset="-122"/>
              </a:rPr>
              <a:t> </a:t>
            </a:r>
            <a:r>
              <a:rPr lang="zh-CN" altLang="zh-TW" dirty="0">
                <a:latin typeface="幼圆" pitchFamily="49" charset="-122"/>
              </a:rPr>
              <a:t> </a:t>
            </a:r>
            <a:r>
              <a:rPr lang="zh-CN" altLang="en-US" dirty="0">
                <a:latin typeface="幼圆" pitchFamily="49" charset="-122"/>
              </a:rPr>
              <a:t>是唯一的保护措施</a:t>
            </a:r>
            <a:r>
              <a:rPr lang="zh-CN" altLang="zh-TW" dirty="0">
                <a:latin typeface="幼圆" pitchFamily="49" charset="-122"/>
              </a:rPr>
              <a:t>。</a:t>
            </a:r>
            <a:r>
              <a:rPr lang="zh-CN" altLang="en-US" dirty="0">
                <a:latin typeface="幼圆" pitchFamily="49" charset="-122"/>
              </a:rPr>
              <a:t>应按需要选择正确的口罩</a:t>
            </a:r>
            <a:r>
              <a:rPr lang="zh-CN" altLang="zh-TW" dirty="0">
                <a:latin typeface="幼圆" pitchFamily="49" charset="-122"/>
              </a:rPr>
              <a:t>並</a:t>
            </a:r>
            <a:r>
              <a:rPr lang="zh-CN" altLang="en-US" dirty="0">
                <a:latin typeface="幼圆" pitchFamily="49" charset="-122"/>
              </a:rPr>
              <a:t>正确使用及保养</a:t>
            </a:r>
            <a:r>
              <a:rPr lang="zh-CN" altLang="zh-TW" dirty="0">
                <a:latin typeface="幼圆" pitchFamily="49" charset="-122"/>
              </a:rPr>
              <a:t>。</a:t>
            </a:r>
            <a:r>
              <a:rPr lang="zh-CN" altLang="en-US" dirty="0">
                <a:latin typeface="幼圆" pitchFamily="49" charset="-122"/>
              </a:rPr>
              <a:t> </a:t>
            </a:r>
            <a:r>
              <a:rPr lang="zh-CN" altLang="zh-TW" dirty="0">
                <a:latin typeface="幼圆" pitchFamily="49" charset="-122"/>
              </a:rPr>
              <a:t> </a:t>
            </a:r>
            <a:endParaRPr lang="zh-CN" altLang="en-US" dirty="0">
              <a:latin typeface="幼圆" pitchFamily="49" charset="-122"/>
            </a:endParaRPr>
          </a:p>
          <a:p>
            <a:pPr>
              <a:lnSpc>
                <a:spcPct val="120000"/>
              </a:lnSpc>
              <a:buNone/>
            </a:pPr>
            <a:r>
              <a:rPr lang="zh-TW" altLang="en-US" dirty="0">
                <a:latin typeface="幼圆" pitchFamily="49" charset="-122"/>
              </a:rPr>
              <a:t>   </a:t>
            </a:r>
            <a:r>
              <a:rPr lang="zh-CN" altLang="en-US" dirty="0">
                <a:latin typeface="幼圆" pitchFamily="49" charset="-122"/>
              </a:rPr>
              <a:t>口罩如有损坏，应立即报告以作更换。</a:t>
            </a:r>
            <a:endParaRPr lang="zh-TW" altLang="en-US" dirty="0">
              <a:latin typeface="幼圆" pitchFamily="49" charset="-122"/>
            </a:endParaRPr>
          </a:p>
        </p:txBody>
      </p:sp>
      <p:pic>
        <p:nvPicPr>
          <p:cNvPr id="53254" name="Picture 7"/>
          <p:cNvPicPr>
            <a:picLocks noChangeAspect="1"/>
          </p:cNvPicPr>
          <p:nvPr/>
        </p:nvPicPr>
        <p:blipFill>
          <a:blip r:embed="rId2"/>
          <a:stretch>
            <a:fillRect/>
          </a:stretch>
        </p:blipFill>
        <p:spPr>
          <a:xfrm>
            <a:off x="7315200" y="914400"/>
            <a:ext cx="1371600" cy="957263"/>
          </a:xfrm>
          <a:prstGeom prst="rect">
            <a:avLst/>
          </a:prstGeom>
          <a:noFill/>
          <a:ln w="9525">
            <a:noFill/>
          </a:ln>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9078">
                                            <p:txEl>
                                              <p:charRg st="0" end="31"/>
                                            </p:txEl>
                                          </p:spTgt>
                                        </p:tgtEl>
                                        <p:attrNameLst>
                                          <p:attrName>style.visibility</p:attrName>
                                        </p:attrNameLst>
                                      </p:cBhvr>
                                      <p:to>
                                        <p:strVal val="visible"/>
                                      </p:to>
                                    </p:set>
                                    <p:anim calcmode="lin" valueType="num">
                                      <p:cBhvr additive="base">
                                        <p:cTn id="7" dur="500" fill="hold"/>
                                        <p:tgtEl>
                                          <p:spTgt spid="259078">
                                            <p:txEl>
                                              <p:charRg st="0" end="3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59078">
                                            <p:txEl>
                                              <p:charRg st="0" end="3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9078">
                                            <p:txEl>
                                              <p:charRg st="31" end="44"/>
                                            </p:txEl>
                                          </p:spTgt>
                                        </p:tgtEl>
                                        <p:attrNameLst>
                                          <p:attrName>style.visibility</p:attrName>
                                        </p:attrNameLst>
                                      </p:cBhvr>
                                      <p:to>
                                        <p:strVal val="visible"/>
                                      </p:to>
                                    </p:set>
                                    <p:anim calcmode="lin" valueType="num">
                                      <p:cBhvr additive="base">
                                        <p:cTn id="13" dur="500" fill="hold"/>
                                        <p:tgtEl>
                                          <p:spTgt spid="259078">
                                            <p:txEl>
                                              <p:charRg st="31" end="4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9078">
                                            <p:txEl>
                                              <p:charRg st="31" end="4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9078">
                                            <p:txEl>
                                              <p:charRg st="44" end="63"/>
                                            </p:txEl>
                                          </p:spTgt>
                                        </p:tgtEl>
                                        <p:attrNameLst>
                                          <p:attrName>style.visibility</p:attrName>
                                        </p:attrNameLst>
                                      </p:cBhvr>
                                      <p:to>
                                        <p:strVal val="visible"/>
                                      </p:to>
                                    </p:set>
                                    <p:anim calcmode="lin" valueType="num">
                                      <p:cBhvr additive="base">
                                        <p:cTn id="19" dur="500" fill="hold"/>
                                        <p:tgtEl>
                                          <p:spTgt spid="259078">
                                            <p:txEl>
                                              <p:charRg st="44" end="6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59078">
                                            <p:txEl>
                                              <p:charRg st="44" end="6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carbrak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59078">
                                            <p:txEl>
                                              <p:charRg st="63" end="84"/>
                                            </p:txEl>
                                          </p:spTgt>
                                        </p:tgtEl>
                                        <p:attrNameLst>
                                          <p:attrName>style.visibility</p:attrName>
                                        </p:attrNameLst>
                                      </p:cBhvr>
                                      <p:to>
                                        <p:strVal val="visible"/>
                                      </p:to>
                                    </p:set>
                                    <p:anim calcmode="lin" valueType="num">
                                      <p:cBhvr additive="base">
                                        <p:cTn id="25" dur="500" fill="hold"/>
                                        <p:tgtEl>
                                          <p:spTgt spid="259078">
                                            <p:txEl>
                                              <p:charRg st="63" end="8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59078">
                                            <p:txEl>
                                              <p:charRg st="63" end="8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carbrak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59078">
                                            <p:txEl>
                                              <p:charRg st="84" end="116"/>
                                            </p:txEl>
                                          </p:spTgt>
                                        </p:tgtEl>
                                        <p:attrNameLst>
                                          <p:attrName>style.visibility</p:attrName>
                                        </p:attrNameLst>
                                      </p:cBhvr>
                                      <p:to>
                                        <p:strVal val="visible"/>
                                      </p:to>
                                    </p:set>
                                    <p:anim calcmode="lin" valueType="num">
                                      <p:cBhvr additive="base">
                                        <p:cTn id="31" dur="500" fill="hold"/>
                                        <p:tgtEl>
                                          <p:spTgt spid="259078">
                                            <p:txEl>
                                              <p:charRg st="84" end="11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59078">
                                            <p:txEl>
                                              <p:charRg st="84" end="1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carbrak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59078">
                                            <p:txEl>
                                              <p:charRg st="116" end="144"/>
                                            </p:txEl>
                                          </p:spTgt>
                                        </p:tgtEl>
                                        <p:attrNameLst>
                                          <p:attrName>style.visibility</p:attrName>
                                        </p:attrNameLst>
                                      </p:cBhvr>
                                      <p:to>
                                        <p:strVal val="visible"/>
                                      </p:to>
                                    </p:set>
                                    <p:anim calcmode="lin" valueType="num">
                                      <p:cBhvr additive="base">
                                        <p:cTn id="37" dur="500" fill="hold"/>
                                        <p:tgtEl>
                                          <p:spTgt spid="259078">
                                            <p:txEl>
                                              <p:charRg st="116" end="14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59078">
                                            <p:txEl>
                                              <p:charRg st="116" end="14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carbrak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59078">
                                            <p:txEl>
                                              <p:charRg st="144" end="163"/>
                                            </p:txEl>
                                          </p:spTgt>
                                        </p:tgtEl>
                                        <p:attrNameLst>
                                          <p:attrName>style.visibility</p:attrName>
                                        </p:attrNameLst>
                                      </p:cBhvr>
                                      <p:to>
                                        <p:strVal val="visible"/>
                                      </p:to>
                                    </p:set>
                                    <p:anim calcmode="lin" valueType="num">
                                      <p:cBhvr additive="base">
                                        <p:cTn id="43" dur="500" fill="hold"/>
                                        <p:tgtEl>
                                          <p:spTgt spid="259078">
                                            <p:txEl>
                                              <p:charRg st="144" end="16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59078">
                                            <p:txEl>
                                              <p:charRg st="144" end="16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carbrak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59078">
                                            <p:txEl>
                                              <p:charRg st="163" end="182"/>
                                            </p:txEl>
                                          </p:spTgt>
                                        </p:tgtEl>
                                        <p:attrNameLst>
                                          <p:attrName>style.visibility</p:attrName>
                                        </p:attrNameLst>
                                      </p:cBhvr>
                                      <p:to>
                                        <p:strVal val="visible"/>
                                      </p:to>
                                    </p:set>
                                    <p:anim calcmode="lin" valueType="num">
                                      <p:cBhvr additive="base">
                                        <p:cTn id="49" dur="500" fill="hold"/>
                                        <p:tgtEl>
                                          <p:spTgt spid="259078">
                                            <p:txEl>
                                              <p:charRg st="163" end="18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59078">
                                            <p:txEl>
                                              <p:charRg st="163" end="18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carbrak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59078">
                                            <p:txEl>
                                              <p:charRg st="182" end="207"/>
                                            </p:txEl>
                                          </p:spTgt>
                                        </p:tgtEl>
                                        <p:attrNameLst>
                                          <p:attrName>style.visibility</p:attrName>
                                        </p:attrNameLst>
                                      </p:cBhvr>
                                      <p:to>
                                        <p:strVal val="visible"/>
                                      </p:to>
                                    </p:set>
                                    <p:anim calcmode="lin" valueType="num">
                                      <p:cBhvr additive="base">
                                        <p:cTn id="55" dur="500" fill="hold"/>
                                        <p:tgtEl>
                                          <p:spTgt spid="259078">
                                            <p:txEl>
                                              <p:charRg st="182" end="20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59078">
                                            <p:txEl>
                                              <p:charRg st="182" end="20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carbrake.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59078">
                                            <p:txEl>
                                              <p:charRg st="207" end="238"/>
                                            </p:txEl>
                                          </p:spTgt>
                                        </p:tgtEl>
                                        <p:attrNameLst>
                                          <p:attrName>style.visibility</p:attrName>
                                        </p:attrNameLst>
                                      </p:cBhvr>
                                      <p:to>
                                        <p:strVal val="visible"/>
                                      </p:to>
                                    </p:set>
                                    <p:anim calcmode="lin" valueType="num">
                                      <p:cBhvr additive="base">
                                        <p:cTn id="61" dur="500" fill="hold"/>
                                        <p:tgtEl>
                                          <p:spTgt spid="259078">
                                            <p:txEl>
                                              <p:charRg st="207" end="238"/>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59078">
                                            <p:txEl>
                                              <p:charRg st="207" end="23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carbrake.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59078">
                                            <p:txEl>
                                              <p:charRg st="238" end="273"/>
                                            </p:txEl>
                                          </p:spTgt>
                                        </p:tgtEl>
                                        <p:attrNameLst>
                                          <p:attrName>style.visibility</p:attrName>
                                        </p:attrNameLst>
                                      </p:cBhvr>
                                      <p:to>
                                        <p:strVal val="visible"/>
                                      </p:to>
                                    </p:set>
                                    <p:anim calcmode="lin" valueType="num">
                                      <p:cBhvr additive="base">
                                        <p:cTn id="67" dur="500" fill="hold"/>
                                        <p:tgtEl>
                                          <p:spTgt spid="259078">
                                            <p:txEl>
                                              <p:charRg st="238" end="273"/>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59078">
                                            <p:txEl>
                                              <p:charRg st="238" end="27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carbrake.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59078">
                                            <p:txEl>
                                              <p:charRg st="273" end="294"/>
                                            </p:txEl>
                                          </p:spTgt>
                                        </p:tgtEl>
                                        <p:attrNameLst>
                                          <p:attrName>style.visibility</p:attrName>
                                        </p:attrNameLst>
                                      </p:cBhvr>
                                      <p:to>
                                        <p:strVal val="visible"/>
                                      </p:to>
                                    </p:set>
                                    <p:anim calcmode="lin" valueType="num">
                                      <p:cBhvr additive="base">
                                        <p:cTn id="73" dur="500" fill="hold"/>
                                        <p:tgtEl>
                                          <p:spTgt spid="259078">
                                            <p:txEl>
                                              <p:charRg st="273" end="294"/>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59078">
                                            <p:txEl>
                                              <p:charRg st="273" end="29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17411" name="Rectangle 15"/>
          <p:cNvSpPr>
            <a:spLocks noGrp="1"/>
          </p:cNvSpPr>
          <p:nvPr>
            <p:ph type="title"/>
          </p:nvPr>
        </p:nvSpPr>
        <p:spPr>
          <a:xfrm>
            <a:off x="5486400" y="152400"/>
            <a:ext cx="2744788" cy="593725"/>
          </a:xfrm>
        </p:spPr>
        <p:txBody>
          <a:bodyPr vert="horz" wrap="square" lIns="91440" tIns="45720" rIns="91440" bIns="45720" anchor="ctr" anchorCtr="0"/>
          <a:p>
            <a:pPr eaLnBrk="1" hangingPunct="1"/>
            <a:r>
              <a:rPr lang="zh-CN" altLang="en-US" sz="2400" b="1" dirty="0">
                <a:latin typeface="幼圆" pitchFamily="49" charset="-122"/>
                <a:ea typeface="幼圆" pitchFamily="49" charset="-122"/>
              </a:rPr>
              <a:t>职 业 病 概 念</a:t>
            </a:r>
            <a:r>
              <a:rPr lang="en-US" altLang="zh-TW" sz="2400" dirty="0">
                <a:latin typeface="幼圆" pitchFamily="49" charset="-122"/>
                <a:ea typeface="幼圆" pitchFamily="49" charset="-122"/>
              </a:rPr>
              <a:t> </a:t>
            </a:r>
            <a:endParaRPr lang="en-US" altLang="zh-TW" sz="2400" dirty="0">
              <a:latin typeface="幼圆" pitchFamily="49" charset="-122"/>
              <a:ea typeface="幼圆" pitchFamily="49" charset="-122"/>
            </a:endParaRPr>
          </a:p>
        </p:txBody>
      </p:sp>
      <p:sp>
        <p:nvSpPr>
          <p:cNvPr id="248848" name="Rectangle 16"/>
          <p:cNvSpPr>
            <a:spLocks noGrp="1"/>
          </p:cNvSpPr>
          <p:nvPr>
            <p:ph idx="1"/>
          </p:nvPr>
        </p:nvSpPr>
        <p:spPr>
          <a:xfrm>
            <a:off x="609600" y="1219200"/>
            <a:ext cx="7772400" cy="4724400"/>
          </a:xfrm>
        </p:spPr>
        <p:txBody>
          <a:bodyPr vert="horz" wrap="square" lIns="91440" tIns="45720" rIns="91440" bIns="45720" anchor="t" anchorCtr="0"/>
          <a:p>
            <a:pPr eaLnBrk="1" hangingPunct="1">
              <a:lnSpc>
                <a:spcPct val="130000"/>
              </a:lnSpc>
              <a:buClr>
                <a:srgbClr val="FF0000"/>
              </a:buClr>
              <a:buFont typeface="Wingdings" panose="05000000000000000000" pitchFamily="2" charset="2"/>
              <a:buChar char="1"/>
            </a:pPr>
            <a:r>
              <a:rPr lang="zh-CN" altLang="en-US" sz="2800" b="1" dirty="0">
                <a:solidFill>
                  <a:srgbClr val="FF0000"/>
                </a:solidFill>
                <a:latin typeface="幼圆" pitchFamily="49" charset="-122"/>
                <a:ea typeface="幼圆" pitchFamily="49" charset="-122"/>
              </a:rPr>
              <a:t>职业病概念</a:t>
            </a:r>
            <a:r>
              <a:rPr lang="zh-CN" altLang="en-US" sz="2800" dirty="0">
                <a:latin typeface="幼圆" pitchFamily="49" charset="-122"/>
                <a:ea typeface="幼圆" pitchFamily="49" charset="-122"/>
              </a:rPr>
              <a:t>：</a:t>
            </a:r>
            <a:endParaRPr lang="zh-CN" altLang="zh-TW" sz="2800" dirty="0">
              <a:latin typeface="幼圆" pitchFamily="49" charset="-122"/>
              <a:ea typeface="幼圆" pitchFamily="49" charset="-122"/>
            </a:endParaRPr>
          </a:p>
          <a:p>
            <a:pPr eaLnBrk="1" hangingPunct="1">
              <a:lnSpc>
                <a:spcPct val="130000"/>
              </a:lnSpc>
              <a:buClr>
                <a:srgbClr val="FF0000"/>
              </a:buClr>
              <a:buFont typeface="Wingdings" panose="05000000000000000000" pitchFamily="2" charset="2"/>
              <a:buNone/>
            </a:pPr>
            <a:r>
              <a:rPr lang="zh-CN" altLang="zh-TW" sz="2400" dirty="0">
                <a:latin typeface="幼圆" pitchFamily="49" charset="-122"/>
                <a:ea typeface="幼圆" pitchFamily="49" charset="-122"/>
              </a:rPr>
              <a:t> </a:t>
            </a:r>
            <a:r>
              <a:rPr lang="zh-CN" altLang="en-US" sz="2400" dirty="0">
                <a:latin typeface="幼圆" pitchFamily="49" charset="-122"/>
                <a:ea typeface="幼圆" pitchFamily="49" charset="-122"/>
              </a:rPr>
              <a:t> </a:t>
            </a:r>
            <a:r>
              <a:rPr lang="zh-CN" altLang="zh-TW" sz="2400" dirty="0">
                <a:latin typeface="幼圆" pitchFamily="49" charset="-122"/>
                <a:ea typeface="幼圆" pitchFamily="49" charset="-122"/>
              </a:rPr>
              <a:t> </a:t>
            </a:r>
            <a:r>
              <a:rPr lang="zh-CN" altLang="en-US" sz="2400" dirty="0">
                <a:latin typeface="幼圆" pitchFamily="49" charset="-122"/>
                <a:ea typeface="幼圆" pitchFamily="49" charset="-122"/>
              </a:rPr>
              <a:t> </a:t>
            </a:r>
            <a:r>
              <a:rPr lang="zh-CN" altLang="zh-TW" sz="2400" dirty="0">
                <a:latin typeface="幼圆" pitchFamily="49" charset="-122"/>
                <a:ea typeface="幼圆" pitchFamily="49" charset="-122"/>
              </a:rPr>
              <a:t> </a:t>
            </a:r>
            <a:r>
              <a:rPr lang="zh-CN" altLang="en-US" sz="2400" dirty="0">
                <a:latin typeface="幼圆" pitchFamily="49" charset="-122"/>
                <a:ea typeface="幼圆" pitchFamily="49" charset="-122"/>
              </a:rPr>
              <a:t> </a:t>
            </a:r>
            <a:r>
              <a:rPr lang="zh-CN" altLang="en-US" sz="2400" b="1" dirty="0">
                <a:latin typeface="幼圆" pitchFamily="49" charset="-122"/>
                <a:ea typeface="幼圆" pitchFamily="49" charset="-122"/>
              </a:rPr>
              <a:t>指企业、事业单位和个体经济组织</a:t>
            </a:r>
            <a:r>
              <a:rPr lang="en-US" altLang="zh-CN" sz="2400" b="1" dirty="0">
                <a:latin typeface="幼圆" pitchFamily="49" charset="-122"/>
                <a:ea typeface="幼圆" pitchFamily="49" charset="-122"/>
              </a:rPr>
              <a:t>(</a:t>
            </a:r>
            <a:r>
              <a:rPr lang="zh-CN" altLang="en-US" sz="2400" b="1" dirty="0">
                <a:latin typeface="幼圆" pitchFamily="49" charset="-122"/>
                <a:ea typeface="幼圆" pitchFamily="49" charset="-122"/>
              </a:rPr>
              <a:t>简称用人单位</a:t>
            </a:r>
            <a:r>
              <a:rPr lang="en-US" altLang="zh-CN" sz="2400" b="1" dirty="0">
                <a:latin typeface="幼圆" pitchFamily="49" charset="-122"/>
                <a:ea typeface="幼圆" pitchFamily="49" charset="-122"/>
              </a:rPr>
              <a:t>)</a:t>
            </a:r>
            <a:r>
              <a:rPr lang="zh-CN" altLang="en-US" sz="2400" b="1" dirty="0">
                <a:latin typeface="幼圆" pitchFamily="49" charset="-122"/>
                <a:ea typeface="幼圆" pitchFamily="49" charset="-122"/>
              </a:rPr>
              <a:t>的劳动者在职业活动中</a:t>
            </a:r>
            <a:r>
              <a:rPr lang="en-US" altLang="zh-CN" sz="2400" b="1" dirty="0">
                <a:latin typeface="幼圆" pitchFamily="49" charset="-122"/>
                <a:ea typeface="幼圆" pitchFamily="49" charset="-122"/>
              </a:rPr>
              <a:t>,</a:t>
            </a:r>
            <a:r>
              <a:rPr lang="zh-CN" altLang="en-US" sz="2400" b="1" dirty="0">
                <a:latin typeface="幼圆" pitchFamily="49" charset="-122"/>
                <a:ea typeface="幼圆" pitchFamily="49" charset="-122"/>
              </a:rPr>
              <a:t>因接触粉尘、放射性物质和其他有毒、有害物质等因素而引起的疾病。</a:t>
            </a:r>
            <a:endParaRPr lang="en-US" altLang="zh-TW" sz="2400" b="1" dirty="0">
              <a:latin typeface="幼圆" pitchFamily="49" charset="-122"/>
              <a:ea typeface="幼圆" pitchFamily="49" charset="-122"/>
            </a:endParaRPr>
          </a:p>
          <a:p>
            <a:pPr eaLnBrk="1" hangingPunct="1">
              <a:lnSpc>
                <a:spcPct val="130000"/>
              </a:lnSpc>
              <a:buClr>
                <a:srgbClr val="FF0000"/>
              </a:buClr>
              <a:buFont typeface="Wingdings" panose="05000000000000000000" pitchFamily="2" charset="2"/>
              <a:buChar char="1"/>
            </a:pPr>
            <a:r>
              <a:rPr lang="zh-CN" altLang="en-US" sz="2800" b="1" dirty="0">
                <a:solidFill>
                  <a:srgbClr val="FF0000"/>
                </a:solidFill>
                <a:latin typeface="幼圆" pitchFamily="49" charset="-122"/>
                <a:ea typeface="幼圆" pitchFamily="49" charset="-122"/>
              </a:rPr>
              <a:t>职业病的分类和目录</a:t>
            </a:r>
            <a:r>
              <a:rPr lang="zh-CN" altLang="en-US" sz="2400" dirty="0">
                <a:solidFill>
                  <a:srgbClr val="FF0000"/>
                </a:solidFill>
                <a:latin typeface="幼圆" pitchFamily="49" charset="-122"/>
                <a:ea typeface="幼圆" pitchFamily="49" charset="-122"/>
              </a:rPr>
              <a:t>：</a:t>
            </a:r>
            <a:endParaRPr lang="zh-TW" altLang="en-US" sz="2400" dirty="0">
              <a:solidFill>
                <a:srgbClr val="FF0000"/>
              </a:solidFill>
              <a:latin typeface="幼圆" pitchFamily="49" charset="-122"/>
              <a:ea typeface="幼圆" pitchFamily="49" charset="-122"/>
            </a:endParaRPr>
          </a:p>
          <a:p>
            <a:pPr eaLnBrk="1" hangingPunct="1">
              <a:lnSpc>
                <a:spcPct val="130000"/>
              </a:lnSpc>
              <a:buClr>
                <a:srgbClr val="FF0000"/>
              </a:buClr>
              <a:buFont typeface="Wingdings" panose="05000000000000000000" pitchFamily="2" charset="2"/>
              <a:buNone/>
            </a:pPr>
            <a:r>
              <a:rPr lang="zh-CN" altLang="zh-TW" sz="2400" dirty="0">
                <a:latin typeface="幼圆" pitchFamily="49" charset="-122"/>
                <a:ea typeface="幼圆" pitchFamily="49" charset="-122"/>
              </a:rPr>
              <a:t> </a:t>
            </a:r>
            <a:r>
              <a:rPr lang="zh-CN" altLang="en-US" sz="2400" dirty="0">
                <a:latin typeface="幼圆" pitchFamily="49" charset="-122"/>
                <a:ea typeface="幼圆" pitchFamily="49" charset="-122"/>
              </a:rPr>
              <a:t> </a:t>
            </a:r>
            <a:r>
              <a:rPr lang="zh-CN" altLang="zh-TW" sz="2400" dirty="0">
                <a:latin typeface="幼圆" pitchFamily="49" charset="-122"/>
                <a:ea typeface="幼圆" pitchFamily="49" charset="-122"/>
              </a:rPr>
              <a:t> </a:t>
            </a:r>
            <a:r>
              <a:rPr lang="zh-CN" altLang="en-US" sz="2400" dirty="0">
                <a:latin typeface="幼圆" pitchFamily="49" charset="-122"/>
                <a:ea typeface="幼圆" pitchFamily="49" charset="-122"/>
              </a:rPr>
              <a:t> </a:t>
            </a:r>
            <a:r>
              <a:rPr lang="zh-CN" altLang="zh-TW" sz="2400" dirty="0">
                <a:latin typeface="幼圆" pitchFamily="49" charset="-122"/>
                <a:ea typeface="幼圆" pitchFamily="49" charset="-122"/>
              </a:rPr>
              <a:t> </a:t>
            </a:r>
            <a:r>
              <a:rPr lang="zh-CN" altLang="en-US" sz="2400" dirty="0">
                <a:latin typeface="幼圆" pitchFamily="49" charset="-122"/>
                <a:ea typeface="幼圆" pitchFamily="49" charset="-122"/>
              </a:rPr>
              <a:t>  </a:t>
            </a:r>
            <a:r>
              <a:rPr lang="zh-CN" altLang="en-US" sz="2400" b="1" dirty="0">
                <a:latin typeface="幼圆" pitchFamily="49" charset="-122"/>
                <a:ea typeface="幼圆" pitchFamily="49" charset="-122"/>
              </a:rPr>
              <a:t>由国务院卫生行政部门会同国务院劳动保障行政部门规定、调整并公布。 </a:t>
            </a:r>
            <a:r>
              <a:rPr lang="en-US" altLang="zh-CN" sz="2400" b="1" dirty="0">
                <a:latin typeface="幼圆" pitchFamily="49" charset="-122"/>
                <a:ea typeface="幼圆" pitchFamily="49" charset="-122"/>
              </a:rPr>
              <a:t>2002</a:t>
            </a:r>
            <a:r>
              <a:rPr lang="zh-CN" altLang="en-US" sz="2400" b="1" dirty="0">
                <a:latin typeface="幼圆" pitchFamily="49" charset="-122"/>
                <a:ea typeface="幼圆" pitchFamily="49" charset="-122"/>
              </a:rPr>
              <a:t>年 </a:t>
            </a:r>
            <a:r>
              <a:rPr lang="en-US" altLang="zh-CN" sz="2400" b="1" dirty="0">
                <a:latin typeface="幼圆" pitchFamily="49" charset="-122"/>
                <a:ea typeface="幼圆" pitchFamily="49" charset="-122"/>
              </a:rPr>
              <a:t>5</a:t>
            </a:r>
            <a:r>
              <a:rPr lang="zh-CN" altLang="en-US" sz="2400" b="1" dirty="0">
                <a:latin typeface="幼圆" pitchFamily="49" charset="-122"/>
                <a:ea typeface="幼圆" pitchFamily="49" charset="-122"/>
              </a:rPr>
              <a:t>月 </a:t>
            </a:r>
            <a:r>
              <a:rPr lang="en-US" altLang="zh-CN" sz="2400" b="1" dirty="0">
                <a:latin typeface="幼圆" pitchFamily="49" charset="-122"/>
                <a:ea typeface="幼圆" pitchFamily="49" charset="-122"/>
              </a:rPr>
              <a:t>1</a:t>
            </a:r>
            <a:r>
              <a:rPr lang="zh-CN" altLang="en-US" sz="2400" b="1" dirty="0">
                <a:latin typeface="幼圆" pitchFamily="49" charset="-122"/>
                <a:ea typeface="幼圆" pitchFamily="49" charset="-122"/>
              </a:rPr>
              <a:t>日正式施行</a:t>
            </a:r>
            <a:r>
              <a:rPr lang="en-US" altLang="zh-CN" sz="2400" b="1" dirty="0">
                <a:latin typeface="幼圆" pitchFamily="49" charset="-122"/>
                <a:ea typeface="幼圆" pitchFamily="49" charset="-122"/>
              </a:rPr>
              <a:t>《</a:t>
            </a:r>
            <a:r>
              <a:rPr lang="zh-CN" altLang="en-US" sz="2400" b="1" i="1" dirty="0">
                <a:latin typeface="幼圆" pitchFamily="49" charset="-122"/>
                <a:ea typeface="幼圆" pitchFamily="49" charset="-122"/>
              </a:rPr>
              <a:t>中华人民共和国职业病防治法</a:t>
            </a:r>
            <a:r>
              <a:rPr lang="en-US" altLang="zh-CN" sz="2400" b="1" i="1" dirty="0">
                <a:latin typeface="幼圆" pitchFamily="49" charset="-122"/>
                <a:ea typeface="幼圆" pitchFamily="49" charset="-122"/>
              </a:rPr>
              <a:t>》</a:t>
            </a:r>
            <a:r>
              <a:rPr lang="zh-CN" altLang="en-US" sz="2400" b="1" i="1" dirty="0">
                <a:latin typeface="幼圆" pitchFamily="49" charset="-122"/>
                <a:ea typeface="幼圆" pitchFamily="49" charset="-122"/>
              </a:rPr>
              <a:t>。</a:t>
            </a:r>
            <a:endParaRPr lang="zh-TW" altLang="en-US" sz="2400" b="1" dirty="0">
              <a:latin typeface="幼圆" pitchFamily="49" charset="-122"/>
              <a:ea typeface="幼圆" pitchFamily="49"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8848">
                                            <p:txEl>
                                              <p:charRg st="0" end="7"/>
                                            </p:txEl>
                                          </p:spTgt>
                                        </p:tgtEl>
                                        <p:attrNameLst>
                                          <p:attrName>style.visibility</p:attrName>
                                        </p:attrNameLst>
                                      </p:cBhvr>
                                      <p:to>
                                        <p:strVal val="visible"/>
                                      </p:to>
                                    </p:set>
                                    <p:anim calcmode="lin" valueType="num">
                                      <p:cBhvr additive="base">
                                        <p:cTn id="7" dur="500" fill="hold"/>
                                        <p:tgtEl>
                                          <p:spTgt spid="248848">
                                            <p:txEl>
                                              <p:charRg st="0" end="7"/>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8848">
                                            <p:txEl>
                                              <p:charRg st="0"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8848">
                                            <p:txEl>
                                              <p:charRg st="7" end="79"/>
                                            </p:txEl>
                                          </p:spTgt>
                                        </p:tgtEl>
                                        <p:attrNameLst>
                                          <p:attrName>style.visibility</p:attrName>
                                        </p:attrNameLst>
                                      </p:cBhvr>
                                      <p:to>
                                        <p:strVal val="visible"/>
                                      </p:to>
                                    </p:set>
                                    <p:anim calcmode="lin" valueType="num">
                                      <p:cBhvr additive="base">
                                        <p:cTn id="13" dur="500" fill="hold"/>
                                        <p:tgtEl>
                                          <p:spTgt spid="248848">
                                            <p:txEl>
                                              <p:charRg st="7" end="79"/>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8848">
                                            <p:txEl>
                                              <p:charRg st="7" end="7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8848">
                                            <p:txEl>
                                              <p:charRg st="79" end="90"/>
                                            </p:txEl>
                                          </p:spTgt>
                                        </p:tgtEl>
                                        <p:attrNameLst>
                                          <p:attrName>style.visibility</p:attrName>
                                        </p:attrNameLst>
                                      </p:cBhvr>
                                      <p:to>
                                        <p:strVal val="visible"/>
                                      </p:to>
                                    </p:set>
                                    <p:anim calcmode="lin" valueType="num">
                                      <p:cBhvr additive="base">
                                        <p:cTn id="19" dur="500" fill="hold"/>
                                        <p:tgtEl>
                                          <p:spTgt spid="248848">
                                            <p:txEl>
                                              <p:charRg st="79" end="9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8848">
                                            <p:txEl>
                                              <p:charRg st="79" end="9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8848">
                                            <p:txEl>
                                              <p:charRg st="90" end="162"/>
                                            </p:txEl>
                                          </p:spTgt>
                                        </p:tgtEl>
                                        <p:attrNameLst>
                                          <p:attrName>style.visibility</p:attrName>
                                        </p:attrNameLst>
                                      </p:cBhvr>
                                      <p:to>
                                        <p:strVal val="visible"/>
                                      </p:to>
                                    </p:set>
                                    <p:anim calcmode="lin" valueType="num">
                                      <p:cBhvr additive="base">
                                        <p:cTn id="25" dur="500" fill="hold"/>
                                        <p:tgtEl>
                                          <p:spTgt spid="248848">
                                            <p:txEl>
                                              <p:charRg st="90" end="16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8848">
                                            <p:txEl>
                                              <p:charRg st="90" end="16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8"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18435" name="Rectangle 14"/>
          <p:cNvSpPr>
            <a:spLocks noGrp="1"/>
          </p:cNvSpPr>
          <p:nvPr>
            <p:ph type="title"/>
          </p:nvPr>
        </p:nvSpPr>
        <p:spPr>
          <a:xfrm>
            <a:off x="4191000" y="152400"/>
            <a:ext cx="4495800" cy="685800"/>
          </a:xfrm>
        </p:spPr>
        <p:txBody>
          <a:bodyPr vert="horz" wrap="square" lIns="91440" tIns="45720" rIns="91440" bIns="45720" anchor="ctr" anchorCtr="0"/>
          <a:p>
            <a:pPr eaLnBrk="1" hangingPunct="1"/>
            <a:r>
              <a:rPr lang="zh-CN" altLang="en-US" sz="2400" b="1" dirty="0">
                <a:ea typeface="幼圆" pitchFamily="49" charset="-122"/>
              </a:rPr>
              <a:t>职 业 危 害 因 素</a:t>
            </a:r>
            <a:endParaRPr lang="zh-TW" altLang="en-US" sz="2400" b="1" dirty="0">
              <a:ea typeface="幼圆" pitchFamily="49" charset="-122"/>
            </a:endParaRPr>
          </a:p>
        </p:txBody>
      </p:sp>
      <p:sp>
        <p:nvSpPr>
          <p:cNvPr id="231439" name="Rectangle 15"/>
          <p:cNvSpPr>
            <a:spLocks noGrp="1"/>
          </p:cNvSpPr>
          <p:nvPr>
            <p:ph idx="1"/>
          </p:nvPr>
        </p:nvSpPr>
        <p:spPr>
          <a:xfrm>
            <a:off x="990600" y="1676400"/>
            <a:ext cx="7772400" cy="1143000"/>
          </a:xfrm>
        </p:spPr>
        <p:txBody>
          <a:bodyPr vert="horz" wrap="square" lIns="91440" tIns="45720" rIns="91440" bIns="45720" anchor="t" anchorCtr="0"/>
          <a:p>
            <a:pPr eaLnBrk="1" hangingPunct="1">
              <a:lnSpc>
                <a:spcPct val="120000"/>
              </a:lnSpc>
              <a:buClr>
                <a:srgbClr val="FF0000"/>
              </a:buClr>
              <a:buFont typeface="Wingdings" panose="05000000000000000000" pitchFamily="2" charset="2"/>
              <a:buChar char="Ø"/>
            </a:pPr>
            <a:r>
              <a:rPr lang="zh-CN" altLang="en-US" sz="2400" b="1" dirty="0">
                <a:latin typeface="幼圆" pitchFamily="49" charset="-122"/>
                <a:ea typeface="幼圆" pitchFamily="49" charset="-122"/>
              </a:rPr>
              <a:t>职业活动中存在的各种有害的化学、物理、生物因素以及在作业过程中产生的其它职业有害因素</a:t>
            </a:r>
            <a:r>
              <a:rPr lang="zh-CN" altLang="en-US" sz="2400" dirty="0">
                <a:latin typeface="幼圆" pitchFamily="49" charset="-122"/>
                <a:ea typeface="幼圆" pitchFamily="49" charset="-122"/>
              </a:rPr>
              <a:t>。</a:t>
            </a:r>
            <a:endParaRPr lang="zh-CN" altLang="zh-TW" sz="2400" dirty="0">
              <a:latin typeface="幼圆" pitchFamily="49" charset="-122"/>
              <a:ea typeface="幼圆" pitchFamily="49" charset="-122"/>
            </a:endParaRPr>
          </a:p>
        </p:txBody>
      </p:sp>
      <p:sp>
        <p:nvSpPr>
          <p:cNvPr id="231440" name="Rectangle 16"/>
          <p:cNvSpPr/>
          <p:nvPr/>
        </p:nvSpPr>
        <p:spPr>
          <a:xfrm>
            <a:off x="947738" y="3235325"/>
            <a:ext cx="7891462" cy="2830513"/>
          </a:xfrm>
          <a:prstGeom prst="rect">
            <a:avLst/>
          </a:prstGeom>
          <a:noFill/>
          <a:ln w="9525">
            <a:noFill/>
          </a:ln>
        </p:spPr>
        <p:txBody>
          <a:bodyPr>
            <a:spAutoFit/>
          </a:bodyPr>
          <a:p>
            <a:pPr>
              <a:lnSpc>
                <a:spcPct val="120000"/>
              </a:lnSpc>
              <a:spcBef>
                <a:spcPct val="50000"/>
              </a:spcBef>
              <a:buClr>
                <a:srgbClr val="FF0000"/>
              </a:buClr>
              <a:buFont typeface="Wingdings" panose="05000000000000000000" pitchFamily="2" charset="2"/>
              <a:buChar char="Ø"/>
            </a:pPr>
            <a:r>
              <a:rPr lang="zh-CN" altLang="en-US" sz="2400" dirty="0">
                <a:latin typeface="幼圆" pitchFamily="49" charset="-122"/>
              </a:rPr>
              <a:t>物理性危害因素：噪音、振动、高温、光线过强、电   离辐射等。</a:t>
            </a:r>
            <a:endParaRPr lang="zh-CN" altLang="en-US" sz="2400" dirty="0">
              <a:latin typeface="幼圆" pitchFamily="49" charset="-122"/>
            </a:endParaRPr>
          </a:p>
          <a:p>
            <a:pPr>
              <a:lnSpc>
                <a:spcPct val="120000"/>
              </a:lnSpc>
              <a:spcBef>
                <a:spcPct val="50000"/>
              </a:spcBef>
              <a:buClr>
                <a:srgbClr val="FF0000"/>
              </a:buClr>
              <a:buFont typeface="Wingdings" panose="05000000000000000000" pitchFamily="2" charset="2"/>
              <a:buChar char="Ø"/>
            </a:pPr>
            <a:r>
              <a:rPr lang="zh-CN" altLang="en-US" sz="2400" dirty="0">
                <a:latin typeface="幼圆" pitchFamily="49" charset="-122"/>
              </a:rPr>
              <a:t>化学性危害因素：强酸强碱、粉尘、有毒有害气体等</a:t>
            </a:r>
            <a:endParaRPr lang="zh-CN" altLang="en-US" sz="2400" dirty="0">
              <a:latin typeface="幼圆" pitchFamily="49" charset="-122"/>
            </a:endParaRPr>
          </a:p>
          <a:p>
            <a:pPr>
              <a:lnSpc>
                <a:spcPct val="120000"/>
              </a:lnSpc>
              <a:spcBef>
                <a:spcPct val="50000"/>
              </a:spcBef>
              <a:buClr>
                <a:srgbClr val="FF0000"/>
              </a:buClr>
              <a:buFont typeface="Wingdings" panose="05000000000000000000" pitchFamily="2" charset="2"/>
              <a:buChar char="Ø"/>
            </a:pPr>
            <a:r>
              <a:rPr lang="zh-CN" altLang="en-US" sz="2400" dirty="0">
                <a:latin typeface="幼圆" pitchFamily="49" charset="-122"/>
              </a:rPr>
              <a:t>生物性危害因素：病源微生物等。</a:t>
            </a:r>
            <a:endParaRPr lang="zh-CN" altLang="en-US" sz="2400" dirty="0">
              <a:latin typeface="幼圆" pitchFamily="49" charset="-122"/>
            </a:endParaRPr>
          </a:p>
          <a:p>
            <a:pPr>
              <a:lnSpc>
                <a:spcPct val="120000"/>
              </a:lnSpc>
              <a:spcBef>
                <a:spcPct val="50000"/>
              </a:spcBef>
              <a:buClr>
                <a:srgbClr val="FF0000"/>
              </a:buClr>
              <a:buFont typeface="Wingdings" panose="05000000000000000000" pitchFamily="2" charset="2"/>
              <a:buChar char="Ø"/>
            </a:pPr>
            <a:r>
              <a:rPr lang="zh-CN" altLang="en-US" sz="2400" dirty="0">
                <a:latin typeface="幼圆" pitchFamily="49" charset="-122"/>
              </a:rPr>
              <a:t>心理性危害因素：工作压力大等。</a:t>
            </a:r>
            <a:endParaRPr lang="zh-TW" altLang="en-US" sz="2400" dirty="0">
              <a:latin typeface="幼圆" pitchFamily="49" charset="-122"/>
            </a:endParaRPr>
          </a:p>
        </p:txBody>
      </p:sp>
      <p:sp>
        <p:nvSpPr>
          <p:cNvPr id="18438" name="Rectangle 18"/>
          <p:cNvSpPr/>
          <p:nvPr/>
        </p:nvSpPr>
        <p:spPr>
          <a:xfrm>
            <a:off x="665163" y="1143000"/>
            <a:ext cx="4059237" cy="519113"/>
          </a:xfrm>
          <a:prstGeom prst="rect">
            <a:avLst/>
          </a:prstGeom>
          <a:noFill/>
          <a:ln w="9525">
            <a:noFill/>
          </a:ln>
        </p:spPr>
        <p:txBody>
          <a:bodyPr>
            <a:spAutoFit/>
          </a:bodyPr>
          <a:p>
            <a:pPr>
              <a:buClr>
                <a:srgbClr val="FF0000"/>
              </a:buClr>
              <a:buFont typeface="Wingdings" panose="05000000000000000000" pitchFamily="2" charset="2"/>
              <a:buChar char="1"/>
            </a:pPr>
            <a:r>
              <a:rPr lang="zh-CN" altLang="en-US" sz="2800" dirty="0">
                <a:solidFill>
                  <a:srgbClr val="FF0000"/>
                </a:solidFill>
                <a:latin typeface="幼圆" pitchFamily="49" charset="-122"/>
              </a:rPr>
              <a:t>职业病危害因素包括：</a:t>
            </a:r>
            <a:r>
              <a:rPr lang="zh-CN" altLang="en-US" sz="2800" dirty="0">
                <a:latin typeface="幼圆" pitchFamily="49" charset="-122"/>
              </a:rPr>
              <a:t> </a:t>
            </a:r>
            <a:endParaRPr lang="zh-CN" altLang="en-US" sz="2800" dirty="0">
              <a:latin typeface="幼圆" pitchFamily="49" charset="-122"/>
            </a:endParaRPr>
          </a:p>
        </p:txBody>
      </p:sp>
      <p:sp>
        <p:nvSpPr>
          <p:cNvPr id="18439" name="Rectangle 19"/>
          <p:cNvSpPr/>
          <p:nvPr/>
        </p:nvSpPr>
        <p:spPr>
          <a:xfrm>
            <a:off x="619125" y="2667000"/>
            <a:ext cx="3876675" cy="604838"/>
          </a:xfrm>
          <a:prstGeom prst="rect">
            <a:avLst/>
          </a:prstGeom>
          <a:noFill/>
          <a:ln w="9525">
            <a:noFill/>
          </a:ln>
        </p:spPr>
        <p:txBody>
          <a:bodyPr wrap="none">
            <a:spAutoFit/>
          </a:bodyPr>
          <a:p>
            <a:pPr>
              <a:lnSpc>
                <a:spcPct val="120000"/>
              </a:lnSpc>
              <a:spcBef>
                <a:spcPct val="20000"/>
              </a:spcBef>
              <a:buClr>
                <a:srgbClr val="FF0000"/>
              </a:buClr>
              <a:buFont typeface="Wingdings" panose="05000000000000000000" pitchFamily="2" charset="2"/>
              <a:buChar char="1"/>
            </a:pPr>
            <a:r>
              <a:rPr lang="zh-CN" altLang="en-US" sz="2800" dirty="0">
                <a:solidFill>
                  <a:srgbClr val="FF0000"/>
                </a:solidFill>
                <a:latin typeface="幼圆" pitchFamily="49" charset="-122"/>
              </a:rPr>
              <a:t>职业危害因素分类：</a:t>
            </a:r>
            <a:endParaRPr lang="zh-CN" altLang="zh-TW" sz="2800" dirty="0">
              <a:solidFill>
                <a:srgbClr val="FF0000"/>
              </a:solidFill>
              <a:latin typeface="幼圆" pitchFamily="49"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1439">
                                            <p:txEl>
                                              <p:charRg st="0" end="44"/>
                                            </p:txEl>
                                          </p:spTgt>
                                        </p:tgtEl>
                                        <p:attrNameLst>
                                          <p:attrName>style.visibility</p:attrName>
                                        </p:attrNameLst>
                                      </p:cBhvr>
                                      <p:to>
                                        <p:strVal val="visible"/>
                                      </p:to>
                                    </p:set>
                                    <p:anim calcmode="lin" valueType="num">
                                      <p:cBhvr additive="base">
                                        <p:cTn id="7" dur="500" fill="hold"/>
                                        <p:tgtEl>
                                          <p:spTgt spid="231439">
                                            <p:txEl>
                                              <p:charRg st="0" end="4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1439">
                                            <p:txEl>
                                              <p:charRg st="0" end="4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1440"/>
                                        </p:tgtEl>
                                        <p:attrNameLst>
                                          <p:attrName>style.visibility</p:attrName>
                                        </p:attrNameLst>
                                      </p:cBhvr>
                                      <p:to>
                                        <p:strVal val="visible"/>
                                      </p:to>
                                    </p:set>
                                    <p:anim calcmode="lin" valueType="num">
                                      <p:cBhvr additive="base">
                                        <p:cTn id="13" dur="500" fill="hold"/>
                                        <p:tgtEl>
                                          <p:spTgt spid="231440"/>
                                        </p:tgtEl>
                                        <p:attrNameLst>
                                          <p:attrName>ppt_x</p:attrName>
                                        </p:attrNameLst>
                                      </p:cBhvr>
                                      <p:tavLst>
                                        <p:tav tm="0">
                                          <p:val>
                                            <p:strVal val="1+#ppt_w/2"/>
                                          </p:val>
                                        </p:tav>
                                        <p:tav tm="100000">
                                          <p:val>
                                            <p:strVal val="#ppt_x"/>
                                          </p:val>
                                        </p:tav>
                                      </p:tavLst>
                                    </p:anim>
                                    <p:anim calcmode="lin" valueType="num">
                                      <p:cBhvr additive="base">
                                        <p:cTn id="14" dur="500" fill="hold"/>
                                        <p:tgtEl>
                                          <p:spTgt spid="2314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9" grpId="0" build="p"/>
      <p:bldP spid="23144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19459" name="Rectangle 2"/>
          <p:cNvSpPr>
            <a:spLocks noGrp="1"/>
          </p:cNvSpPr>
          <p:nvPr>
            <p:ph type="title"/>
          </p:nvPr>
        </p:nvSpPr>
        <p:spPr>
          <a:xfrm>
            <a:off x="6172200" y="242888"/>
            <a:ext cx="2590800" cy="519112"/>
          </a:xfrm>
        </p:spPr>
        <p:txBody>
          <a:bodyPr vert="horz" wrap="square" lIns="91440" tIns="45720" rIns="91440" bIns="45720" anchor="ctr" anchorCtr="0"/>
          <a:p>
            <a:pPr eaLnBrk="1" hangingPunct="1"/>
            <a:r>
              <a:rPr lang="zh-CN" altLang="en-US" sz="2400" b="1" dirty="0">
                <a:ea typeface="幼圆" pitchFamily="49" charset="-122"/>
              </a:rPr>
              <a:t>职 业 病 防 治</a:t>
            </a:r>
            <a:endParaRPr lang="zh-CN" altLang="en-US" sz="2400" b="1" dirty="0">
              <a:ea typeface="幼圆" pitchFamily="49" charset="-122"/>
            </a:endParaRPr>
          </a:p>
        </p:txBody>
      </p:sp>
      <p:sp>
        <p:nvSpPr>
          <p:cNvPr id="218120" name="Rectangle 8"/>
          <p:cNvSpPr>
            <a:spLocks noRot="1"/>
          </p:cNvSpPr>
          <p:nvPr/>
        </p:nvSpPr>
        <p:spPr>
          <a:xfrm>
            <a:off x="533400" y="1341438"/>
            <a:ext cx="8001000" cy="4678362"/>
          </a:xfrm>
          <a:prstGeom prst="rect">
            <a:avLst/>
          </a:prstGeom>
          <a:noFill/>
          <a:ln w="9525">
            <a:noFill/>
          </a:ln>
        </p:spPr>
        <p:txBody>
          <a:bodyPr/>
          <a:p>
            <a:pPr marL="342900" indent="-342900">
              <a:lnSpc>
                <a:spcPct val="120000"/>
              </a:lnSpc>
              <a:spcBef>
                <a:spcPct val="20000"/>
              </a:spcBef>
              <a:buClr>
                <a:srgbClr val="FF0000"/>
              </a:buClr>
              <a:buFont typeface="Wingdings" panose="05000000000000000000" pitchFamily="2" charset="2"/>
              <a:buChar char="q"/>
            </a:pPr>
            <a:endParaRPr lang="zh-TW" altLang="en-US" sz="3600" b="0" dirty="0">
              <a:latin typeface="幼圆" pitchFamily="49" charset="-122"/>
            </a:endParaRPr>
          </a:p>
          <a:p>
            <a:pPr marL="342900" indent="-342900">
              <a:lnSpc>
                <a:spcPct val="120000"/>
              </a:lnSpc>
              <a:spcBef>
                <a:spcPct val="20000"/>
              </a:spcBef>
            </a:pPr>
            <a:r>
              <a:rPr lang="zh-TW" altLang="en-US" sz="3600" b="0" dirty="0">
                <a:latin typeface="幼圆" pitchFamily="49" charset="-122"/>
              </a:rPr>
              <a:t>          </a:t>
            </a:r>
            <a:endParaRPr lang="zh-TW" altLang="en-US" sz="3600" b="0" dirty="0">
              <a:latin typeface="幼圆" pitchFamily="49" charset="-122"/>
            </a:endParaRPr>
          </a:p>
        </p:txBody>
      </p:sp>
      <p:sp>
        <p:nvSpPr>
          <p:cNvPr id="247815" name="Rectangle 7"/>
          <p:cNvSpPr>
            <a:spLocks noGrp="1"/>
          </p:cNvSpPr>
          <p:nvPr>
            <p:ph idx="1"/>
          </p:nvPr>
        </p:nvSpPr>
        <p:spPr>
          <a:xfrm>
            <a:off x="762000" y="1676400"/>
            <a:ext cx="7988300" cy="4495800"/>
          </a:xfrm>
        </p:spPr>
        <p:txBody>
          <a:bodyPr vert="horz" wrap="square" lIns="91440" tIns="45720" rIns="91440" bIns="45720" anchor="t" anchorCtr="0"/>
          <a:p>
            <a:pPr eaLnBrk="1" hangingPunct="1">
              <a:lnSpc>
                <a:spcPct val="140000"/>
              </a:lnSpc>
              <a:buClr>
                <a:srgbClr val="FF0000"/>
              </a:buClr>
              <a:buFont typeface="Wingdings" panose="05000000000000000000" pitchFamily="2" charset="2"/>
              <a:buChar char="Ø"/>
            </a:pPr>
            <a:r>
              <a:rPr lang="zh-CN" altLang="en-US" sz="2400" b="1" dirty="0">
                <a:ea typeface="幼圆" pitchFamily="49" charset="-122"/>
              </a:rPr>
              <a:t>设置或指定职业卫生管理机构或组织，配备专职或兼职的职业卫生专业人员负责本单位的职业病防治工作</a:t>
            </a:r>
            <a:r>
              <a:rPr lang="en-US" altLang="zh-CN" sz="2400" b="1" dirty="0">
                <a:ea typeface="幼圆" pitchFamily="49" charset="-122"/>
              </a:rPr>
              <a:t>﹔</a:t>
            </a:r>
            <a:endParaRPr lang="en-US" altLang="zh-CN" sz="2400" b="1" dirty="0">
              <a:ea typeface="幼圆" pitchFamily="49" charset="-122"/>
            </a:endParaRPr>
          </a:p>
          <a:p>
            <a:pPr eaLnBrk="1" hangingPunct="1">
              <a:lnSpc>
                <a:spcPct val="140000"/>
              </a:lnSpc>
              <a:buClr>
                <a:srgbClr val="FF0000"/>
              </a:buClr>
              <a:buFont typeface="Wingdings" panose="05000000000000000000" pitchFamily="2" charset="2"/>
              <a:buChar char="Ø"/>
            </a:pPr>
            <a:r>
              <a:rPr lang="zh-CN" altLang="en-US" sz="2400" b="1" dirty="0">
                <a:ea typeface="幼圆" pitchFamily="49" charset="-122"/>
              </a:rPr>
              <a:t>制定职业病防治计划和实施方案</a:t>
            </a:r>
            <a:r>
              <a:rPr lang="zh-CN" altLang="zh-TW" sz="2400" b="1" dirty="0">
                <a:ea typeface="幼圆" pitchFamily="49" charset="-122"/>
              </a:rPr>
              <a:t>；</a:t>
            </a:r>
            <a:endParaRPr lang="zh-CN" altLang="en-US" sz="2400" b="1" dirty="0">
              <a:ea typeface="幼圆" pitchFamily="49" charset="-122"/>
            </a:endParaRPr>
          </a:p>
          <a:p>
            <a:pPr eaLnBrk="1" hangingPunct="1">
              <a:lnSpc>
                <a:spcPct val="140000"/>
              </a:lnSpc>
              <a:buClr>
                <a:srgbClr val="FF0000"/>
              </a:buClr>
              <a:buFont typeface="Wingdings" panose="05000000000000000000" pitchFamily="2" charset="2"/>
              <a:buChar char="Ø"/>
            </a:pPr>
            <a:r>
              <a:rPr lang="zh-CN" altLang="en-US" sz="2400" b="1" dirty="0">
                <a:ea typeface="幼圆" pitchFamily="49" charset="-122"/>
              </a:rPr>
              <a:t>建立、健全职业卫生管理制度和操作规程</a:t>
            </a:r>
            <a:r>
              <a:rPr lang="zh-CN" altLang="zh-TW" sz="2400" b="1" dirty="0">
                <a:ea typeface="幼圆" pitchFamily="49" charset="-122"/>
              </a:rPr>
              <a:t>；</a:t>
            </a:r>
            <a:endParaRPr lang="zh-CN" altLang="en-US" sz="2400" b="1" dirty="0">
              <a:ea typeface="幼圆" pitchFamily="49" charset="-122"/>
            </a:endParaRPr>
          </a:p>
          <a:p>
            <a:pPr eaLnBrk="1" hangingPunct="1">
              <a:lnSpc>
                <a:spcPct val="140000"/>
              </a:lnSpc>
              <a:buClr>
                <a:srgbClr val="FF0000"/>
              </a:buClr>
              <a:buFont typeface="Wingdings" panose="05000000000000000000" pitchFamily="2" charset="2"/>
              <a:buChar char="Ø"/>
            </a:pPr>
            <a:r>
              <a:rPr lang="zh-CN" altLang="en-US" sz="2400" b="1" dirty="0">
                <a:ea typeface="幼圆" pitchFamily="49" charset="-122"/>
              </a:rPr>
              <a:t>建立、健全职业卫生档案和劳动者健康监护档案</a:t>
            </a:r>
            <a:r>
              <a:rPr lang="zh-CN" altLang="zh-TW" sz="2400" b="1" dirty="0">
                <a:ea typeface="幼圆" pitchFamily="49" charset="-122"/>
              </a:rPr>
              <a:t>；</a:t>
            </a:r>
            <a:endParaRPr lang="zh-CN" altLang="en-US" sz="2400" b="1" dirty="0">
              <a:ea typeface="幼圆" pitchFamily="49" charset="-122"/>
            </a:endParaRPr>
          </a:p>
          <a:p>
            <a:pPr eaLnBrk="1" hangingPunct="1">
              <a:lnSpc>
                <a:spcPct val="140000"/>
              </a:lnSpc>
              <a:buClr>
                <a:srgbClr val="FF0000"/>
              </a:buClr>
              <a:buFont typeface="Wingdings" panose="05000000000000000000" pitchFamily="2" charset="2"/>
              <a:buChar char="Ø"/>
            </a:pPr>
            <a:r>
              <a:rPr lang="zh-CN" altLang="en-US" sz="2400" b="1" dirty="0">
                <a:ea typeface="幼圆" pitchFamily="49" charset="-122"/>
              </a:rPr>
              <a:t>建立、健全工作场所职业病危害因素监测及评价制度</a:t>
            </a:r>
            <a:r>
              <a:rPr lang="zh-CN" altLang="zh-TW" sz="2400" b="1" dirty="0">
                <a:ea typeface="幼圆" pitchFamily="49" charset="-122"/>
              </a:rPr>
              <a:t>；</a:t>
            </a:r>
            <a:endParaRPr lang="zh-CN" altLang="en-US" sz="2400" b="1" dirty="0">
              <a:ea typeface="幼圆" pitchFamily="49" charset="-122"/>
            </a:endParaRPr>
          </a:p>
          <a:p>
            <a:pPr eaLnBrk="1" hangingPunct="1">
              <a:lnSpc>
                <a:spcPct val="140000"/>
              </a:lnSpc>
              <a:buClr>
                <a:srgbClr val="FF0000"/>
              </a:buClr>
              <a:buFont typeface="Wingdings" panose="05000000000000000000" pitchFamily="2" charset="2"/>
              <a:buChar char="Ø"/>
            </a:pPr>
            <a:r>
              <a:rPr lang="zh-CN" altLang="en-US" sz="2400" b="1" dirty="0">
                <a:ea typeface="幼圆" pitchFamily="49" charset="-122"/>
              </a:rPr>
              <a:t>建立、健全职业病危害事故应急救援预案</a:t>
            </a:r>
            <a:r>
              <a:rPr lang="zh-TW" altLang="en-US" sz="2400" b="1" dirty="0">
                <a:ea typeface="幼圆" pitchFamily="49" charset="-122"/>
              </a:rPr>
              <a:t>。</a:t>
            </a:r>
            <a:endParaRPr lang="zh-TW" altLang="en-US" sz="2400" b="1" dirty="0">
              <a:ea typeface="幼圆" pitchFamily="49" charset="-122"/>
            </a:endParaRPr>
          </a:p>
        </p:txBody>
      </p:sp>
      <p:sp>
        <p:nvSpPr>
          <p:cNvPr id="19462" name="Rectangle 8"/>
          <p:cNvSpPr/>
          <p:nvPr/>
        </p:nvSpPr>
        <p:spPr>
          <a:xfrm>
            <a:off x="388938" y="923925"/>
            <a:ext cx="4233862" cy="690563"/>
          </a:xfrm>
          <a:prstGeom prst="rect">
            <a:avLst/>
          </a:prstGeom>
          <a:noFill/>
          <a:ln w="9525">
            <a:noFill/>
          </a:ln>
        </p:spPr>
        <p:txBody>
          <a:bodyPr wrap="none">
            <a:spAutoFit/>
          </a:bodyPr>
          <a:p>
            <a:pPr>
              <a:lnSpc>
                <a:spcPct val="140000"/>
              </a:lnSpc>
              <a:spcBef>
                <a:spcPct val="20000"/>
              </a:spcBef>
              <a:buClr>
                <a:srgbClr val="FF0000"/>
              </a:buClr>
              <a:buFont typeface="Wingdings" panose="05000000000000000000" pitchFamily="2" charset="2"/>
              <a:buChar char="1"/>
            </a:pPr>
            <a:r>
              <a:rPr lang="zh-CN" altLang="en-US" sz="2800" dirty="0">
                <a:solidFill>
                  <a:srgbClr val="FF0000"/>
                </a:solidFill>
                <a:latin typeface="Times New Roman" panose="02020603050405020304" pitchFamily="18" charset="0"/>
              </a:rPr>
              <a:t>职业病防治管理措施：</a:t>
            </a:r>
            <a:endParaRPr lang="zh-CN" altLang="en-US" sz="2800" dirty="0">
              <a:solidFill>
                <a:srgbClr val="FF0000"/>
              </a:solidFill>
              <a:latin typeface="Times New Roman" panose="02020603050405020304" pitchFamily="18" charset="0"/>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0491" y="76438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8120">
                                            <p:txEl>
                                              <p:charRg st="1" end="12"/>
                                            </p:txEl>
                                          </p:spTgt>
                                        </p:tgtEl>
                                        <p:attrNameLst>
                                          <p:attrName>style.visibility</p:attrName>
                                        </p:attrNameLst>
                                      </p:cBhvr>
                                      <p:to>
                                        <p:strVal val="visible"/>
                                      </p:to>
                                    </p:set>
                                    <p:anim calcmode="lin" valueType="num">
                                      <p:cBhvr additive="base">
                                        <p:cTn id="7" dur="500" fill="hold"/>
                                        <p:tgtEl>
                                          <p:spTgt spid="218120">
                                            <p:txEl>
                                              <p:charRg st="1" end="1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8120">
                                            <p:txEl>
                                              <p:charRg st="1"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47815">
                                            <p:txEl>
                                              <p:charRg st="0" end="48"/>
                                            </p:txEl>
                                          </p:spTgt>
                                        </p:tgtEl>
                                        <p:attrNameLst>
                                          <p:attrName>style.visibility</p:attrName>
                                        </p:attrNameLst>
                                      </p:cBhvr>
                                      <p:to>
                                        <p:strVal val="visible"/>
                                      </p:to>
                                    </p:set>
                                    <p:animEffect transition="in" filter="box(out)">
                                      <p:cBhvr>
                                        <p:cTn id="13" dur="500"/>
                                        <p:tgtEl>
                                          <p:spTgt spid="247815">
                                            <p:txEl>
                                              <p:charRg st="0" end="48"/>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47815">
                                            <p:txEl>
                                              <p:charRg st="48" end="64"/>
                                            </p:txEl>
                                          </p:spTgt>
                                        </p:tgtEl>
                                        <p:attrNameLst>
                                          <p:attrName>style.visibility</p:attrName>
                                        </p:attrNameLst>
                                      </p:cBhvr>
                                      <p:to>
                                        <p:strVal val="visible"/>
                                      </p:to>
                                    </p:set>
                                    <p:animEffect transition="in" filter="box(out)">
                                      <p:cBhvr>
                                        <p:cTn id="18" dur="500"/>
                                        <p:tgtEl>
                                          <p:spTgt spid="247815">
                                            <p:txEl>
                                              <p:charRg st="48" end="64"/>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47815">
                                            <p:txEl>
                                              <p:charRg st="64" end="84"/>
                                            </p:txEl>
                                          </p:spTgt>
                                        </p:tgtEl>
                                        <p:attrNameLst>
                                          <p:attrName>style.visibility</p:attrName>
                                        </p:attrNameLst>
                                      </p:cBhvr>
                                      <p:to>
                                        <p:strVal val="visible"/>
                                      </p:to>
                                    </p:set>
                                    <p:animEffect transition="in" filter="box(out)">
                                      <p:cBhvr>
                                        <p:cTn id="23" dur="500"/>
                                        <p:tgtEl>
                                          <p:spTgt spid="247815">
                                            <p:txEl>
                                              <p:charRg st="64" end="8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47815">
                                            <p:txEl>
                                              <p:charRg st="84" end="107"/>
                                            </p:txEl>
                                          </p:spTgt>
                                        </p:tgtEl>
                                        <p:attrNameLst>
                                          <p:attrName>style.visibility</p:attrName>
                                        </p:attrNameLst>
                                      </p:cBhvr>
                                      <p:to>
                                        <p:strVal val="visible"/>
                                      </p:to>
                                    </p:set>
                                    <p:animEffect transition="in" filter="box(out)">
                                      <p:cBhvr>
                                        <p:cTn id="28" dur="500"/>
                                        <p:tgtEl>
                                          <p:spTgt spid="247815">
                                            <p:txEl>
                                              <p:charRg st="84" end="107"/>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47815">
                                            <p:txEl>
                                              <p:charRg st="107" end="132"/>
                                            </p:txEl>
                                          </p:spTgt>
                                        </p:tgtEl>
                                        <p:attrNameLst>
                                          <p:attrName>style.visibility</p:attrName>
                                        </p:attrNameLst>
                                      </p:cBhvr>
                                      <p:to>
                                        <p:strVal val="visible"/>
                                      </p:to>
                                    </p:set>
                                    <p:animEffect transition="in" filter="box(out)">
                                      <p:cBhvr>
                                        <p:cTn id="33" dur="500"/>
                                        <p:tgtEl>
                                          <p:spTgt spid="247815">
                                            <p:txEl>
                                              <p:charRg st="107" end="132"/>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247815">
                                            <p:txEl>
                                              <p:charRg st="132" end="152"/>
                                            </p:txEl>
                                          </p:spTgt>
                                        </p:tgtEl>
                                        <p:attrNameLst>
                                          <p:attrName>style.visibility</p:attrName>
                                        </p:attrNameLst>
                                      </p:cBhvr>
                                      <p:to>
                                        <p:strVal val="visible"/>
                                      </p:to>
                                    </p:set>
                                    <p:animEffect transition="in" filter="box(out)">
                                      <p:cBhvr>
                                        <p:cTn id="38" dur="500"/>
                                        <p:tgtEl>
                                          <p:spTgt spid="247815">
                                            <p:txEl>
                                              <p:charRg st="132" end="152"/>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0" grpId="0" build="p"/>
      <p:bldP spid="24781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灯片编号占位符 6"/>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20483" name="Rectangle 2"/>
          <p:cNvSpPr>
            <a:spLocks noGrp="1"/>
          </p:cNvSpPr>
          <p:nvPr>
            <p:ph type="title"/>
          </p:nvPr>
        </p:nvSpPr>
        <p:spPr>
          <a:xfrm>
            <a:off x="1619250" y="-171450"/>
            <a:ext cx="7772400" cy="1143000"/>
          </a:xfrm>
        </p:spPr>
        <p:txBody>
          <a:bodyPr vert="horz" wrap="square" lIns="91440" tIns="45720" rIns="91440" bIns="45720" anchor="ctr" anchorCtr="0"/>
          <a:p>
            <a:pPr eaLnBrk="1" hangingPunct="1"/>
            <a:r>
              <a:rPr lang="zh-CN" altLang="en-US" sz="2400" b="1" dirty="0">
                <a:solidFill>
                  <a:schemeClr val="tx1"/>
                </a:solidFill>
                <a:latin typeface="幼圆" pitchFamily="49" charset="-122"/>
                <a:ea typeface="幼圆" pitchFamily="49" charset="-122"/>
              </a:rPr>
              <a:t>劳动者在职业病防治中须承担哪些义务</a:t>
            </a:r>
            <a:r>
              <a:rPr lang="en-US" altLang="zh-CN" sz="2400" b="1" dirty="0">
                <a:solidFill>
                  <a:schemeClr val="tx1"/>
                </a:solidFill>
                <a:latin typeface="幼圆" pitchFamily="49" charset="-122"/>
                <a:ea typeface="幼圆" pitchFamily="49" charset="-122"/>
              </a:rPr>
              <a:t>?</a:t>
            </a:r>
            <a:endParaRPr lang="en-US" altLang="zh-CN" sz="2400" b="1" dirty="0">
              <a:solidFill>
                <a:schemeClr val="tx1"/>
              </a:solidFill>
              <a:latin typeface="幼圆" pitchFamily="49" charset="-122"/>
              <a:ea typeface="幼圆" pitchFamily="49" charset="-122"/>
            </a:endParaRPr>
          </a:p>
        </p:txBody>
      </p:sp>
      <p:sp>
        <p:nvSpPr>
          <p:cNvPr id="228361" name="Rectangle 9"/>
          <p:cNvSpPr>
            <a:spLocks noGrp="1" noRot="1"/>
          </p:cNvSpPr>
          <p:nvPr>
            <p:ph sz="half" idx="1"/>
          </p:nvPr>
        </p:nvSpPr>
        <p:spPr>
          <a:xfrm>
            <a:off x="609600" y="1143000"/>
            <a:ext cx="7561263" cy="865188"/>
          </a:xfrm>
        </p:spPr>
        <p:txBody>
          <a:bodyPr vert="horz" wrap="square" lIns="91440" tIns="45720" rIns="91440" bIns="45720" anchor="t" anchorCtr="0"/>
          <a:p>
            <a:pPr eaLnBrk="1" hangingPunct="1">
              <a:buClr>
                <a:srgbClr val="FF0000"/>
              </a:buClr>
              <a:buSzTx/>
              <a:buFont typeface="Wingdings" panose="05000000000000000000" pitchFamily="2" charset="2"/>
              <a:buChar char="1"/>
            </a:pPr>
            <a:r>
              <a:rPr kumimoji="1" lang="en-US" altLang="zh-CN" sz="2000" b="1" dirty="0">
                <a:latin typeface="幼圆" pitchFamily="49" charset="-122"/>
                <a:ea typeface="幼圆" pitchFamily="49" charset="-122"/>
                <a:cs typeface="+mn-cs"/>
              </a:rPr>
              <a:t> </a:t>
            </a:r>
            <a:r>
              <a:rPr kumimoji="1" lang="zh-CN" altLang="en-US" sz="2400" b="1" dirty="0">
                <a:solidFill>
                  <a:srgbClr val="FF0000"/>
                </a:solidFill>
                <a:latin typeface="幼圆" pitchFamily="49" charset="-122"/>
                <a:ea typeface="幼圆" pitchFamily="49" charset="-122"/>
                <a:cs typeface="+mn-cs"/>
              </a:rPr>
              <a:t>为了保护自身健康</a:t>
            </a:r>
            <a:r>
              <a:rPr kumimoji="1" lang="en-US" altLang="zh-CN" sz="2400" b="1" dirty="0">
                <a:solidFill>
                  <a:srgbClr val="FF0000"/>
                </a:solidFill>
                <a:latin typeface="幼圆" pitchFamily="49" charset="-122"/>
                <a:ea typeface="幼圆" pitchFamily="49" charset="-122"/>
                <a:cs typeface="+mn-cs"/>
              </a:rPr>
              <a:t>,</a:t>
            </a:r>
            <a:r>
              <a:rPr kumimoji="1" lang="zh-CN" altLang="en-US" sz="2400" b="1" dirty="0">
                <a:solidFill>
                  <a:srgbClr val="FF0000"/>
                </a:solidFill>
                <a:latin typeface="幼圆" pitchFamily="49" charset="-122"/>
                <a:ea typeface="幼圆" pitchFamily="49" charset="-122"/>
                <a:cs typeface="+mn-cs"/>
              </a:rPr>
              <a:t>劳动者在职业病防治中也应当履行自已的义务</a:t>
            </a:r>
            <a:r>
              <a:rPr kumimoji="1" lang="en-US" altLang="zh-CN" sz="2400" b="1" dirty="0">
                <a:solidFill>
                  <a:srgbClr val="FF0000"/>
                </a:solidFill>
                <a:latin typeface="幼圆" pitchFamily="49" charset="-122"/>
                <a:ea typeface="幼圆" pitchFamily="49" charset="-122"/>
                <a:cs typeface="+mn-cs"/>
              </a:rPr>
              <a:t>:</a:t>
            </a:r>
            <a:endParaRPr kumimoji="1" lang="en-US" altLang="zh-TW" sz="2400" b="1" dirty="0">
              <a:solidFill>
                <a:srgbClr val="FF0000"/>
              </a:solidFill>
              <a:latin typeface="幼圆" pitchFamily="49" charset="-122"/>
              <a:ea typeface="幼圆" pitchFamily="49" charset="-122"/>
              <a:cs typeface="+mn-cs"/>
            </a:endParaRPr>
          </a:p>
          <a:p>
            <a:pPr eaLnBrk="1" hangingPunct="1">
              <a:buClr>
                <a:srgbClr val="FF0000"/>
              </a:buClr>
              <a:buSzTx/>
              <a:buFont typeface="Wingdings" panose="05000000000000000000" pitchFamily="2" charset="2"/>
              <a:buChar char="q"/>
            </a:pPr>
            <a:endParaRPr kumimoji="1" lang="zh-TW" altLang="en-US" sz="2400" b="1" dirty="0">
              <a:solidFill>
                <a:srgbClr val="FF0000"/>
              </a:solidFill>
              <a:latin typeface="幼圆" pitchFamily="49" charset="-122"/>
              <a:ea typeface="幼圆" pitchFamily="49" charset="-122"/>
              <a:cs typeface="+mn-cs"/>
            </a:endParaRPr>
          </a:p>
        </p:txBody>
      </p:sp>
      <p:sp>
        <p:nvSpPr>
          <p:cNvPr id="275458" name="Rectangle 2"/>
          <p:cNvSpPr>
            <a:spLocks noGrp="1"/>
          </p:cNvSpPr>
          <p:nvPr>
            <p:ph sz="half" idx="2"/>
          </p:nvPr>
        </p:nvSpPr>
        <p:spPr>
          <a:xfrm>
            <a:off x="901700" y="1981200"/>
            <a:ext cx="7708900" cy="1981200"/>
          </a:xfrm>
        </p:spPr>
        <p:txBody>
          <a:bodyPr vert="horz" wrap="square" lIns="91440" tIns="45720" rIns="91440" bIns="45720" anchor="t" anchorCtr="0"/>
          <a:p>
            <a:pPr eaLnBrk="1" hangingPunct="1">
              <a:lnSpc>
                <a:spcPct val="120000"/>
              </a:lnSpc>
              <a:buClr>
                <a:srgbClr val="FF0000"/>
              </a:buClr>
              <a:buSzTx/>
              <a:buFont typeface="Wingdings" panose="05000000000000000000" pitchFamily="2" charset="2"/>
              <a:buChar char="Ø"/>
            </a:pPr>
            <a:r>
              <a:rPr kumimoji="1" lang="zh-CN" altLang="en-US" sz="2400" b="1" dirty="0">
                <a:latin typeface="幼圆" pitchFamily="49" charset="-122"/>
                <a:ea typeface="幼圆" pitchFamily="49" charset="-122"/>
                <a:cs typeface="+mn-cs"/>
              </a:rPr>
              <a:t>认真接受用人单位的职业卫生培训</a:t>
            </a:r>
            <a:r>
              <a:rPr kumimoji="1" lang="en-US" altLang="zh-CN" sz="2400" b="1" dirty="0">
                <a:latin typeface="幼圆" pitchFamily="49" charset="-122"/>
                <a:ea typeface="幼圆" pitchFamily="49" charset="-122"/>
                <a:cs typeface="+mn-cs"/>
              </a:rPr>
              <a:t>,</a:t>
            </a:r>
            <a:r>
              <a:rPr kumimoji="1" lang="zh-CN" altLang="en-US" sz="2400" b="1" dirty="0">
                <a:latin typeface="幼圆" pitchFamily="49" charset="-122"/>
                <a:ea typeface="幼圆" pitchFamily="49" charset="-122"/>
                <a:cs typeface="+mn-cs"/>
              </a:rPr>
              <a:t>努力学习和掌握必要的职业卫生知识</a:t>
            </a:r>
            <a:r>
              <a:rPr kumimoji="1" lang="en-US" altLang="zh-CN" sz="2400" b="1" dirty="0">
                <a:latin typeface="幼圆" pitchFamily="49" charset="-122"/>
                <a:ea typeface="幼圆" pitchFamily="49" charset="-122"/>
                <a:cs typeface="+mn-cs"/>
              </a:rPr>
              <a:t>;</a:t>
            </a:r>
            <a:endParaRPr kumimoji="1" lang="en-US" altLang="zh-TW" sz="2400" b="1" dirty="0">
              <a:latin typeface="幼圆" pitchFamily="49" charset="-122"/>
              <a:ea typeface="幼圆" pitchFamily="49" charset="-122"/>
              <a:cs typeface="+mn-cs"/>
            </a:endParaRPr>
          </a:p>
          <a:p>
            <a:pPr eaLnBrk="1" hangingPunct="1">
              <a:lnSpc>
                <a:spcPct val="120000"/>
              </a:lnSpc>
              <a:buClr>
                <a:srgbClr val="FF0000"/>
              </a:buClr>
              <a:buSzTx/>
              <a:buFont typeface="Wingdings" panose="05000000000000000000" pitchFamily="2" charset="2"/>
              <a:buChar char="Ø"/>
            </a:pPr>
            <a:r>
              <a:rPr kumimoji="1" lang="zh-CN" altLang="en-US" sz="2400" b="1" dirty="0">
                <a:latin typeface="幼圆" pitchFamily="49" charset="-122"/>
                <a:ea typeface="幼圆" pitchFamily="49" charset="-122"/>
                <a:cs typeface="+mn-cs"/>
              </a:rPr>
              <a:t>遵守职业卫生法规、制度、操作规程等</a:t>
            </a:r>
            <a:r>
              <a:rPr kumimoji="1" lang="en-US" altLang="zh-CN" sz="2400" b="1" dirty="0">
                <a:latin typeface="幼圆" pitchFamily="49" charset="-122"/>
                <a:ea typeface="幼圆" pitchFamily="49" charset="-122"/>
                <a:cs typeface="+mn-cs"/>
              </a:rPr>
              <a:t>;</a:t>
            </a:r>
            <a:endParaRPr kumimoji="1" lang="en-US" altLang="zh-CN" sz="2400" b="1" dirty="0">
              <a:latin typeface="幼圆" pitchFamily="49" charset="-122"/>
              <a:ea typeface="幼圆" pitchFamily="49" charset="-122"/>
              <a:cs typeface="+mn-cs"/>
            </a:endParaRPr>
          </a:p>
          <a:p>
            <a:pPr eaLnBrk="1" hangingPunct="1">
              <a:lnSpc>
                <a:spcPct val="120000"/>
              </a:lnSpc>
              <a:buClr>
                <a:srgbClr val="FF0000"/>
              </a:buClr>
              <a:buSzTx/>
              <a:buFont typeface="Wingdings" panose="05000000000000000000" pitchFamily="2" charset="2"/>
              <a:buChar char="Ø"/>
            </a:pPr>
            <a:r>
              <a:rPr kumimoji="1" lang="zh-CN" altLang="en-US" sz="2400" b="1" dirty="0">
                <a:latin typeface="幼圆" pitchFamily="49" charset="-122"/>
                <a:ea typeface="幼圆" pitchFamily="49" charset="-122"/>
                <a:cs typeface="+mn-cs"/>
              </a:rPr>
              <a:t>正确使用与维护职业病危害防护设备及个人防护用品；</a:t>
            </a:r>
            <a:endParaRPr kumimoji="1" lang="en-US" altLang="zh-TW" sz="2400" b="1" dirty="0">
              <a:latin typeface="幼圆" pitchFamily="49" charset="-122"/>
              <a:ea typeface="幼圆" pitchFamily="49" charset="-122"/>
              <a:cs typeface="+mn-cs"/>
            </a:endParaRPr>
          </a:p>
          <a:p>
            <a:pPr eaLnBrk="1" hangingPunct="1">
              <a:lnSpc>
                <a:spcPct val="120000"/>
              </a:lnSpc>
              <a:buClr>
                <a:srgbClr val="FF0000"/>
              </a:buClr>
              <a:buSzTx/>
              <a:buFont typeface="Wingdings" panose="05000000000000000000" pitchFamily="2" charset="2"/>
              <a:buChar char="Ø"/>
            </a:pPr>
            <a:endParaRPr kumimoji="1" lang="zh-TW" altLang="en-US" sz="2400" b="1" dirty="0">
              <a:latin typeface="幼圆" pitchFamily="49" charset="-122"/>
              <a:ea typeface="幼圆" pitchFamily="49" charset="-122"/>
              <a:cs typeface="+mn-cs"/>
            </a:endParaRPr>
          </a:p>
        </p:txBody>
      </p:sp>
      <p:pic>
        <p:nvPicPr>
          <p:cNvPr id="275459" name="Picture 3"/>
          <p:cNvPicPr>
            <a:picLocks noChangeAspect="1"/>
          </p:cNvPicPr>
          <p:nvPr/>
        </p:nvPicPr>
        <p:blipFill>
          <a:blip r:embed="rId1"/>
          <a:stretch>
            <a:fillRect/>
          </a:stretch>
        </p:blipFill>
        <p:spPr>
          <a:xfrm>
            <a:off x="685800" y="4038600"/>
            <a:ext cx="2209800" cy="2133600"/>
          </a:xfrm>
          <a:prstGeom prst="rect">
            <a:avLst/>
          </a:prstGeom>
          <a:noFill/>
          <a:ln w="9525">
            <a:noFill/>
          </a:ln>
        </p:spPr>
      </p:pic>
      <p:sp>
        <p:nvSpPr>
          <p:cNvPr id="275460" name="Rectangle 4"/>
          <p:cNvSpPr/>
          <p:nvPr/>
        </p:nvSpPr>
        <p:spPr>
          <a:xfrm>
            <a:off x="3200400" y="4002088"/>
            <a:ext cx="5105400" cy="2246312"/>
          </a:xfrm>
          <a:prstGeom prst="rect">
            <a:avLst/>
          </a:prstGeom>
          <a:noFill/>
          <a:ln w="9525">
            <a:noFill/>
          </a:ln>
        </p:spPr>
        <p:txBody>
          <a:bodyPr>
            <a:spAutoFit/>
          </a:bodyPr>
          <a:p>
            <a:pPr>
              <a:lnSpc>
                <a:spcPct val="90000"/>
              </a:lnSpc>
              <a:spcBef>
                <a:spcPct val="50000"/>
              </a:spcBef>
              <a:buClr>
                <a:srgbClr val="FF0000"/>
              </a:buClr>
              <a:buFont typeface="Wingdings" panose="05000000000000000000" pitchFamily="2" charset="2"/>
              <a:buChar char="Ø"/>
            </a:pPr>
            <a:r>
              <a:rPr lang="zh-CN" altLang="en-US" sz="2400" dirty="0">
                <a:latin typeface="幼圆" pitchFamily="49" charset="-122"/>
              </a:rPr>
              <a:t>及时报告事故隐患</a:t>
            </a:r>
            <a:r>
              <a:rPr lang="en-US" altLang="zh-CN" sz="2400" dirty="0">
                <a:latin typeface="幼圆" pitchFamily="49" charset="-122"/>
              </a:rPr>
              <a:t>;</a:t>
            </a:r>
            <a:endParaRPr lang="en-US" altLang="zh-CN" sz="2400" dirty="0">
              <a:latin typeface="幼圆" pitchFamily="49" charset="-122"/>
            </a:endParaRPr>
          </a:p>
          <a:p>
            <a:pPr>
              <a:lnSpc>
                <a:spcPct val="110000"/>
              </a:lnSpc>
              <a:spcBef>
                <a:spcPct val="50000"/>
              </a:spcBef>
              <a:buClr>
                <a:srgbClr val="FF0000"/>
              </a:buClr>
              <a:buFont typeface="Wingdings" panose="05000000000000000000" pitchFamily="2" charset="2"/>
              <a:buChar char="Ø"/>
            </a:pPr>
            <a:r>
              <a:rPr lang="zh-CN" altLang="en-US" sz="2400" dirty="0">
                <a:latin typeface="幼圆" pitchFamily="49" charset="-122"/>
              </a:rPr>
              <a:t>积极配合上岗前、在岗期间和离岗时的职业健康检查</a:t>
            </a:r>
            <a:r>
              <a:rPr lang="en-US" altLang="zh-CN" sz="2400" dirty="0">
                <a:latin typeface="幼圆" pitchFamily="49" charset="-122"/>
              </a:rPr>
              <a:t>;</a:t>
            </a:r>
            <a:endParaRPr lang="en-US" altLang="zh-CN" sz="2400" dirty="0">
              <a:latin typeface="幼圆" pitchFamily="49" charset="-122"/>
            </a:endParaRPr>
          </a:p>
          <a:p>
            <a:pPr>
              <a:lnSpc>
                <a:spcPct val="90000"/>
              </a:lnSpc>
              <a:spcBef>
                <a:spcPct val="50000"/>
              </a:spcBef>
              <a:buClr>
                <a:srgbClr val="FF0000"/>
              </a:buClr>
              <a:buFont typeface="Wingdings" panose="05000000000000000000" pitchFamily="2" charset="2"/>
              <a:buChar char="Ø"/>
            </a:pPr>
            <a:r>
              <a:rPr lang="zh-CN" altLang="en-US" sz="2400" dirty="0">
                <a:latin typeface="幼圆" pitchFamily="49" charset="-122"/>
              </a:rPr>
              <a:t>如实提供职业病诊断、鉴定所需的有关资料等</a:t>
            </a:r>
            <a:r>
              <a:rPr lang="en-US" altLang="zh-CN" sz="2400" dirty="0">
                <a:latin typeface="幼圆" pitchFamily="49" charset="-122"/>
              </a:rPr>
              <a:t>.</a:t>
            </a:r>
            <a:endParaRPr lang="en-US" altLang="zh-CN" sz="2400" dirty="0">
              <a:latin typeface="幼圆" pitchFamily="49"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8361">
                                            <p:txEl>
                                              <p:charRg st="0" end="32"/>
                                            </p:txEl>
                                          </p:spTgt>
                                        </p:tgtEl>
                                        <p:attrNameLst>
                                          <p:attrName>style.visibility</p:attrName>
                                        </p:attrNameLst>
                                      </p:cBhvr>
                                      <p:to>
                                        <p:strVal val="visible"/>
                                      </p:to>
                                    </p:set>
                                    <p:anim calcmode="lin" valueType="num">
                                      <p:cBhvr>
                                        <p:cTn id="7" dur="1000" fill="hold"/>
                                        <p:tgtEl>
                                          <p:spTgt spid="228361">
                                            <p:txEl>
                                              <p:charRg st="0" end="32"/>
                                            </p:txEl>
                                          </p:spTgt>
                                        </p:tgtEl>
                                        <p:attrNameLst>
                                          <p:attrName>ppt_w</p:attrName>
                                        </p:attrNameLst>
                                      </p:cBhvr>
                                      <p:tavLst>
                                        <p:tav tm="0">
                                          <p:val>
                                            <p:fltVal val="0.000000"/>
                                          </p:val>
                                        </p:tav>
                                        <p:tav tm="100000">
                                          <p:val>
                                            <p:strVal val="#ppt_w"/>
                                          </p:val>
                                        </p:tav>
                                      </p:tavLst>
                                    </p:anim>
                                    <p:anim calcmode="lin" valueType="num">
                                      <p:cBhvr>
                                        <p:cTn id="8" dur="1000" fill="hold"/>
                                        <p:tgtEl>
                                          <p:spTgt spid="228361">
                                            <p:txEl>
                                              <p:charRg st="0" end="32"/>
                                            </p:txEl>
                                          </p:spTgt>
                                        </p:tgtEl>
                                        <p:attrNameLst>
                                          <p:attrName>ppt_h</p:attrName>
                                        </p:attrNameLst>
                                      </p:cBhvr>
                                      <p:tavLst>
                                        <p:tav tm="0">
                                          <p:val>
                                            <p:fltVal val="0.000000"/>
                                          </p:val>
                                        </p:tav>
                                        <p:tav tm="100000">
                                          <p:val>
                                            <p:strVal val="#ppt_h"/>
                                          </p:val>
                                        </p:tav>
                                      </p:tavLst>
                                    </p:anim>
                                    <p:anim calcmode="lin" valueType="num">
                                      <p:cBhvr>
                                        <p:cTn id="9" dur="1000" fill="hold"/>
                                        <p:tgtEl>
                                          <p:spTgt spid="228361">
                                            <p:txEl>
                                              <p:charRg st="0" end="32"/>
                                            </p:txEl>
                                          </p:spTgt>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228361">
                                            <p:txEl>
                                              <p:charRg st="0" end="32"/>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75459"/>
                                        </p:tgtEl>
                                        <p:attrNameLst>
                                          <p:attrName>style.visibility</p:attrName>
                                        </p:attrNameLst>
                                      </p:cBhvr>
                                      <p:to>
                                        <p:strVal val="visible"/>
                                      </p:to>
                                    </p:set>
                                    <p:anim calcmode="lin" valueType="num">
                                      <p:cBhvr additive="base">
                                        <p:cTn id="15" dur="500" fill="hold"/>
                                        <p:tgtEl>
                                          <p:spTgt spid="275459"/>
                                        </p:tgtEl>
                                        <p:attrNameLst>
                                          <p:attrName>ppt_x</p:attrName>
                                        </p:attrNameLst>
                                      </p:cBhvr>
                                      <p:tavLst>
                                        <p:tav tm="0">
                                          <p:val>
                                            <p:strVal val="0-#ppt_w/2"/>
                                          </p:val>
                                        </p:tav>
                                        <p:tav tm="100000">
                                          <p:val>
                                            <p:strVal val="#ppt_x"/>
                                          </p:val>
                                        </p:tav>
                                      </p:tavLst>
                                    </p:anim>
                                    <p:anim calcmode="lin" valueType="num">
                                      <p:cBhvr additive="base">
                                        <p:cTn id="16" dur="500" fill="hold"/>
                                        <p:tgtEl>
                                          <p:spTgt spid="27545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75458">
                                            <p:txEl>
                                              <p:charRg st="0" end="34"/>
                                            </p:txEl>
                                          </p:spTgt>
                                        </p:tgtEl>
                                        <p:attrNameLst>
                                          <p:attrName>style.visibility</p:attrName>
                                        </p:attrNameLst>
                                      </p:cBhvr>
                                      <p:to>
                                        <p:strVal val="visible"/>
                                      </p:to>
                                    </p:set>
                                    <p:anim calcmode="lin" valueType="num">
                                      <p:cBhvr additive="base">
                                        <p:cTn id="21" dur="500" fill="hold"/>
                                        <p:tgtEl>
                                          <p:spTgt spid="275458">
                                            <p:txEl>
                                              <p:charRg st="0" end="3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75458">
                                            <p:txEl>
                                              <p:charRg st="0" end="3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75458">
                                            <p:txEl>
                                              <p:charRg st="34" end="53"/>
                                            </p:txEl>
                                          </p:spTgt>
                                        </p:tgtEl>
                                        <p:attrNameLst>
                                          <p:attrName>style.visibility</p:attrName>
                                        </p:attrNameLst>
                                      </p:cBhvr>
                                      <p:to>
                                        <p:strVal val="visible"/>
                                      </p:to>
                                    </p:set>
                                    <p:anim calcmode="lin" valueType="num">
                                      <p:cBhvr additive="base">
                                        <p:cTn id="27" dur="500" fill="hold"/>
                                        <p:tgtEl>
                                          <p:spTgt spid="275458">
                                            <p:txEl>
                                              <p:charRg st="34" end="5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75458">
                                            <p:txEl>
                                              <p:charRg st="34" end="5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75458">
                                            <p:txEl>
                                              <p:charRg st="53" end="78"/>
                                            </p:txEl>
                                          </p:spTgt>
                                        </p:tgtEl>
                                        <p:attrNameLst>
                                          <p:attrName>style.visibility</p:attrName>
                                        </p:attrNameLst>
                                      </p:cBhvr>
                                      <p:to>
                                        <p:strVal val="visible"/>
                                      </p:to>
                                    </p:set>
                                    <p:anim calcmode="lin" valueType="num">
                                      <p:cBhvr additive="base">
                                        <p:cTn id="33" dur="500" fill="hold"/>
                                        <p:tgtEl>
                                          <p:spTgt spid="275458">
                                            <p:txEl>
                                              <p:charRg st="53" end="78"/>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75458">
                                            <p:txEl>
                                              <p:charRg st="53" end="78"/>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75460"/>
                                        </p:tgtEl>
                                        <p:attrNameLst>
                                          <p:attrName>style.visibility</p:attrName>
                                        </p:attrNameLst>
                                      </p:cBhvr>
                                      <p:to>
                                        <p:strVal val="visible"/>
                                      </p:to>
                                    </p:set>
                                    <p:anim calcmode="lin" valueType="num">
                                      <p:cBhvr additive="base">
                                        <p:cTn id="39" dur="500" fill="hold"/>
                                        <p:tgtEl>
                                          <p:spTgt spid="275460"/>
                                        </p:tgtEl>
                                        <p:attrNameLst>
                                          <p:attrName>ppt_x</p:attrName>
                                        </p:attrNameLst>
                                      </p:cBhvr>
                                      <p:tavLst>
                                        <p:tav tm="0">
                                          <p:val>
                                            <p:strVal val="#ppt_x"/>
                                          </p:val>
                                        </p:tav>
                                        <p:tav tm="100000">
                                          <p:val>
                                            <p:strVal val="#ppt_x"/>
                                          </p:val>
                                        </p:tav>
                                      </p:tavLst>
                                    </p:anim>
                                    <p:anim calcmode="lin" valueType="num">
                                      <p:cBhvr additive="base">
                                        <p:cTn id="40" dur="500" fill="hold"/>
                                        <p:tgtEl>
                                          <p:spTgt spid="2754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1" grpId="0" build="p"/>
      <p:bldP spid="275458" grpId="0" build="p"/>
      <p:bldP spid="27546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灯片编号占位符 5"/>
          <p:cNvSpPr txBox="1">
            <a:spLocks noGrp="1"/>
          </p:cNvSpPr>
          <p:nvPr>
            <p:ph type="sldNum" sz="quarter" idx="4"/>
          </p:nvPr>
        </p:nvSpPr>
        <p:spPr bwMode="auto"/>
        <p:txBody>
          <a:bodyPr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Times New Roman" panose="02020603050405020304" pitchFamily="18" charset="0"/>
                <a:ea typeface="幼圆" pitchFamily="49" charset="-122"/>
                <a:cs typeface="+mn-cs"/>
              </a:defRPr>
            </a:lvl5pPr>
          </a:lstStyle>
          <a:p>
            <a:pPr lvl="0" algn="r" eaLnBrk="1" hangingPunct="1"/>
            <a:fld id="{9A0DB2DC-4C9A-4742-B13C-FB6460FD3503}" type="slidenum">
              <a:rPr lang="en-US" altLang="zh-CN" sz="1400" b="0" dirty="0">
                <a:ea typeface="宋体" panose="02010600030101010101" pitchFamily="2" charset="-122"/>
              </a:rPr>
            </a:fld>
            <a:endParaRPr lang="en-US" altLang="zh-CN" sz="1400" b="0" dirty="0">
              <a:ea typeface="宋体" panose="02010600030101010101" pitchFamily="2" charset="-122"/>
            </a:endParaRPr>
          </a:p>
        </p:txBody>
      </p:sp>
      <p:sp>
        <p:nvSpPr>
          <p:cNvPr id="21507" name="Rectangle 8"/>
          <p:cNvSpPr>
            <a:spLocks noGrp="1"/>
          </p:cNvSpPr>
          <p:nvPr>
            <p:ph type="title"/>
          </p:nvPr>
        </p:nvSpPr>
        <p:spPr>
          <a:xfrm>
            <a:off x="3132138" y="188913"/>
            <a:ext cx="5326062" cy="519112"/>
          </a:xfrm>
        </p:spPr>
        <p:txBody>
          <a:bodyPr vert="horz" wrap="square" lIns="91440" tIns="45720" rIns="91440" bIns="45720" anchor="ctr" anchorCtr="0"/>
          <a:p>
            <a:pPr eaLnBrk="1" hangingPunct="1"/>
            <a:r>
              <a:rPr lang="zh-CN" altLang="en-US" sz="2400" b="1" dirty="0">
                <a:solidFill>
                  <a:schemeClr val="tx1"/>
                </a:solidFill>
                <a:latin typeface="幼圆" pitchFamily="49" charset="-122"/>
                <a:ea typeface="幼圆" pitchFamily="49" charset="-122"/>
              </a:rPr>
              <a:t>职 业 病 预 防 策 略</a:t>
            </a:r>
            <a:endParaRPr lang="zh-CN" altLang="en-US" sz="2400" b="1" dirty="0">
              <a:solidFill>
                <a:schemeClr val="tx1"/>
              </a:solidFill>
              <a:latin typeface="幼圆" pitchFamily="49" charset="-122"/>
              <a:ea typeface="幼圆" pitchFamily="49" charset="-122"/>
            </a:endParaRPr>
          </a:p>
        </p:txBody>
      </p:sp>
      <p:sp>
        <p:nvSpPr>
          <p:cNvPr id="220169" name="Rectangle 9"/>
          <p:cNvSpPr>
            <a:spLocks noChangeArrowheads="1"/>
          </p:cNvSpPr>
          <p:nvPr/>
        </p:nvSpPr>
        <p:spPr bwMode="auto">
          <a:xfrm>
            <a:off x="533400" y="1733550"/>
            <a:ext cx="8153400" cy="579438"/>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50000"/>
              </a:spcBef>
              <a:spcAft>
                <a:spcPct val="0"/>
              </a:spcAft>
              <a:buClr>
                <a:srgbClr val="FF0000"/>
              </a:buClr>
              <a:buSzTx/>
              <a:buFont typeface="Wingdings" panose="05000000000000000000" pitchFamily="2" charset="2"/>
              <a:buChar char="Ø"/>
              <a:defRPr/>
            </a:pPr>
            <a:endParaRPr kumimoji="1" lang="zh-CN"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幼圆" pitchFamily="49" charset="-122"/>
              <a:ea typeface="幼圆" pitchFamily="49" charset="-122"/>
              <a:cs typeface="+mn-cs"/>
            </a:endParaRPr>
          </a:p>
        </p:txBody>
      </p:sp>
      <p:sp>
        <p:nvSpPr>
          <p:cNvPr id="243719" name="Rectangle 7"/>
          <p:cNvSpPr>
            <a:spLocks noGrp="1"/>
          </p:cNvSpPr>
          <p:nvPr>
            <p:ph idx="1"/>
          </p:nvPr>
        </p:nvSpPr>
        <p:spPr>
          <a:xfrm>
            <a:off x="4284663" y="1295400"/>
            <a:ext cx="4176712" cy="5105400"/>
          </a:xfrm>
        </p:spPr>
        <p:txBody>
          <a:bodyPr vert="horz" wrap="square" lIns="91440" tIns="45720" rIns="91440" bIns="45720" anchor="t" anchorCtr="0"/>
          <a:p>
            <a:pPr eaLnBrk="1" hangingPunct="1">
              <a:lnSpc>
                <a:spcPct val="120000"/>
              </a:lnSpc>
              <a:buClr>
                <a:srgbClr val="FF0000"/>
              </a:buClr>
              <a:buFont typeface="Wingdings" panose="05000000000000000000" pitchFamily="2" charset="2"/>
              <a:buChar char="1"/>
            </a:pPr>
            <a:r>
              <a:rPr lang="en-US" altLang="zh-CN" sz="4400" b="1" dirty="0">
                <a:latin typeface="幼圆" pitchFamily="49" charset="-122"/>
                <a:ea typeface="幼圆" pitchFamily="49" charset="-122"/>
              </a:rPr>
              <a:t> </a:t>
            </a:r>
            <a:r>
              <a:rPr lang="zh-CN" altLang="en-US" sz="4400" b="1" dirty="0">
                <a:latin typeface="幼圆" pitchFamily="49" charset="-122"/>
                <a:ea typeface="幼圆" pitchFamily="49" charset="-122"/>
              </a:rPr>
              <a:t>找出危害</a:t>
            </a:r>
            <a:r>
              <a:rPr lang="zh-CN" altLang="zh-TW" sz="4400" b="1" dirty="0">
                <a:latin typeface="幼圆" pitchFamily="49" charset="-122"/>
                <a:ea typeface="幼圆" pitchFamily="49" charset="-122"/>
              </a:rPr>
              <a:t> </a:t>
            </a:r>
            <a:endParaRPr lang="zh-CN" altLang="en-US" sz="4400" b="1" dirty="0">
              <a:latin typeface="幼圆" pitchFamily="49" charset="-122"/>
              <a:ea typeface="幼圆" pitchFamily="49" charset="-122"/>
            </a:endParaRPr>
          </a:p>
          <a:p>
            <a:pPr eaLnBrk="1" hangingPunct="1">
              <a:lnSpc>
                <a:spcPct val="120000"/>
              </a:lnSpc>
              <a:buClr>
                <a:srgbClr val="FF0000"/>
              </a:buClr>
              <a:buFont typeface="Wingdings" panose="05000000000000000000" pitchFamily="2" charset="2"/>
              <a:buChar char="1"/>
            </a:pPr>
            <a:r>
              <a:rPr lang="zh-CN" altLang="en-US" sz="4400" b="1" dirty="0">
                <a:latin typeface="幼圆" pitchFamily="49" charset="-122"/>
                <a:ea typeface="幼圆" pitchFamily="49" charset="-122"/>
              </a:rPr>
              <a:t> 评估风险</a:t>
            </a:r>
            <a:endParaRPr lang="zh-CN" altLang="zh-TW" sz="4400" b="1" dirty="0">
              <a:latin typeface="幼圆" pitchFamily="49" charset="-122"/>
              <a:ea typeface="幼圆" pitchFamily="49" charset="-122"/>
            </a:endParaRPr>
          </a:p>
          <a:p>
            <a:pPr eaLnBrk="1" hangingPunct="1">
              <a:lnSpc>
                <a:spcPct val="120000"/>
              </a:lnSpc>
              <a:buClr>
                <a:srgbClr val="FF0000"/>
              </a:buClr>
              <a:buFont typeface="Wingdings" panose="05000000000000000000" pitchFamily="2" charset="2"/>
              <a:buChar char="1"/>
            </a:pPr>
            <a:r>
              <a:rPr lang="zh-CN" altLang="en-US" sz="4400" b="1" dirty="0">
                <a:latin typeface="幼圆" pitchFamily="49" charset="-122"/>
                <a:ea typeface="幼圆" pitchFamily="49" charset="-122"/>
              </a:rPr>
              <a:t> 订出方法</a:t>
            </a:r>
            <a:endParaRPr lang="zh-CN" altLang="zh-TW" sz="4400" b="1" dirty="0">
              <a:latin typeface="幼圆" pitchFamily="49" charset="-122"/>
              <a:ea typeface="幼圆" pitchFamily="49" charset="-122"/>
            </a:endParaRPr>
          </a:p>
          <a:p>
            <a:pPr eaLnBrk="1" hangingPunct="1">
              <a:lnSpc>
                <a:spcPct val="120000"/>
              </a:lnSpc>
              <a:buClr>
                <a:srgbClr val="FF0000"/>
              </a:buClr>
              <a:buFont typeface="Wingdings" panose="05000000000000000000" pitchFamily="2" charset="2"/>
              <a:buChar char="1"/>
            </a:pPr>
            <a:r>
              <a:rPr lang="zh-CN" altLang="en-US" sz="4400" b="1" dirty="0">
                <a:latin typeface="幼圆" pitchFamily="49" charset="-122"/>
                <a:ea typeface="幼圆" pitchFamily="49" charset="-122"/>
              </a:rPr>
              <a:t> 实施制度</a:t>
            </a:r>
            <a:endParaRPr lang="zh-CN" altLang="zh-TW" sz="4400" b="1" dirty="0">
              <a:latin typeface="幼圆" pitchFamily="49" charset="-122"/>
              <a:ea typeface="幼圆" pitchFamily="49" charset="-122"/>
            </a:endParaRPr>
          </a:p>
          <a:p>
            <a:pPr eaLnBrk="1" hangingPunct="1">
              <a:lnSpc>
                <a:spcPct val="120000"/>
              </a:lnSpc>
              <a:buClr>
                <a:srgbClr val="FF0000"/>
              </a:buClr>
              <a:buFont typeface="Wingdings" panose="05000000000000000000" pitchFamily="2" charset="2"/>
              <a:buChar char="1"/>
            </a:pPr>
            <a:r>
              <a:rPr lang="zh-CN" altLang="en-US" sz="4400" b="1" dirty="0">
                <a:latin typeface="幼圆" pitchFamily="49" charset="-122"/>
                <a:ea typeface="幼圆" pitchFamily="49" charset="-122"/>
              </a:rPr>
              <a:t> 监察制度</a:t>
            </a:r>
            <a:endParaRPr lang="zh-TW" altLang="en-US" sz="4400" b="1" dirty="0">
              <a:latin typeface="幼圆" pitchFamily="49" charset="-122"/>
              <a:ea typeface="幼圆" pitchFamily="49" charset="-122"/>
            </a:endParaRPr>
          </a:p>
        </p:txBody>
      </p:sp>
      <p:pic>
        <p:nvPicPr>
          <p:cNvPr id="21510" name="Picture 8"/>
          <p:cNvPicPr>
            <a:picLocks noChangeAspect="1"/>
          </p:cNvPicPr>
          <p:nvPr/>
        </p:nvPicPr>
        <p:blipFill>
          <a:blip r:embed="rId1"/>
          <a:stretch>
            <a:fillRect/>
          </a:stretch>
        </p:blipFill>
        <p:spPr>
          <a:xfrm>
            <a:off x="684213" y="1196975"/>
            <a:ext cx="2743200" cy="4746625"/>
          </a:xfrm>
          <a:prstGeom prst="rect">
            <a:avLst/>
          </a:prstGeom>
          <a:noFill/>
          <a:ln w="9525">
            <a:noFill/>
          </a:ln>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nodePh="1">
                                  <p:stCondLst>
                                    <p:cond delay="0"/>
                                  </p:stCondLst>
                                  <p:endCondLst>
                                    <p:cond evt="begin" delay="0">
                                      <p:tn val="5"/>
                                    </p:cond>
                                  </p:endCondLst>
                                  <p:childTnLst>
                                    <p:set>
                                      <p:cBhvr>
                                        <p:cTn id="6" dur="1" fill="hold">
                                          <p:stCondLst>
                                            <p:cond delay="0"/>
                                          </p:stCondLst>
                                        </p:cTn>
                                        <p:tgtEl>
                                          <p:spTgt spid="220169"/>
                                        </p:tgtEl>
                                        <p:attrNameLst>
                                          <p:attrName>style.visibility</p:attrName>
                                        </p:attrNameLst>
                                      </p:cBhvr>
                                      <p:to>
                                        <p:strVal val="visible"/>
                                      </p:to>
                                    </p:set>
                                    <p:anim calcmode="lin" valueType="num">
                                      <p:cBhvr>
                                        <p:cTn id="7" dur="1000" fill="hold"/>
                                        <p:tgtEl>
                                          <p:spTgt spid="220169"/>
                                        </p:tgtEl>
                                        <p:attrNameLst>
                                          <p:attrName>ppt_w</p:attrName>
                                        </p:attrNameLst>
                                      </p:cBhvr>
                                      <p:tavLst>
                                        <p:tav tm="0">
                                          <p:val>
                                            <p:fltVal val="0.000000"/>
                                          </p:val>
                                        </p:tav>
                                        <p:tav tm="100000">
                                          <p:val>
                                            <p:strVal val="#ppt_w"/>
                                          </p:val>
                                        </p:tav>
                                      </p:tavLst>
                                    </p:anim>
                                    <p:anim calcmode="lin" valueType="num">
                                      <p:cBhvr>
                                        <p:cTn id="8" dur="1000" fill="hold"/>
                                        <p:tgtEl>
                                          <p:spTgt spid="220169"/>
                                        </p:tgtEl>
                                        <p:attrNameLst>
                                          <p:attrName>ppt_h</p:attrName>
                                        </p:attrNameLst>
                                      </p:cBhvr>
                                      <p:tavLst>
                                        <p:tav tm="0">
                                          <p:val>
                                            <p:fltVal val="0.000000"/>
                                          </p:val>
                                        </p:tav>
                                        <p:tav tm="100000">
                                          <p:val>
                                            <p:strVal val="#ppt_h"/>
                                          </p:val>
                                        </p:tav>
                                      </p:tavLst>
                                    </p:anim>
                                    <p:anim calcmode="lin" valueType="num">
                                      <p:cBhvr>
                                        <p:cTn id="9" dur="1000" fill="hold"/>
                                        <p:tgtEl>
                                          <p:spTgt spid="220169"/>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220169"/>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43719">
                                            <p:txEl>
                                              <p:charRg st="0" end="7"/>
                                            </p:txEl>
                                          </p:spTgt>
                                        </p:tgtEl>
                                        <p:attrNameLst>
                                          <p:attrName>style.visibility</p:attrName>
                                        </p:attrNameLst>
                                      </p:cBhvr>
                                      <p:to>
                                        <p:strVal val="visible"/>
                                      </p:to>
                                    </p:set>
                                    <p:anim calcmode="lin" valueType="num">
                                      <p:cBhvr additive="base">
                                        <p:cTn id="15" dur="500" fill="hold"/>
                                        <p:tgtEl>
                                          <p:spTgt spid="243719">
                                            <p:txEl>
                                              <p:charRg st="0" end="7"/>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43719">
                                            <p:txEl>
                                              <p:charRg st="0"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43719">
                                            <p:txEl>
                                              <p:charRg st="7" end="13"/>
                                            </p:txEl>
                                          </p:spTgt>
                                        </p:tgtEl>
                                        <p:attrNameLst>
                                          <p:attrName>style.visibility</p:attrName>
                                        </p:attrNameLst>
                                      </p:cBhvr>
                                      <p:to>
                                        <p:strVal val="visible"/>
                                      </p:to>
                                    </p:set>
                                    <p:anim calcmode="lin" valueType="num">
                                      <p:cBhvr additive="base">
                                        <p:cTn id="21" dur="500" fill="hold"/>
                                        <p:tgtEl>
                                          <p:spTgt spid="243719">
                                            <p:txEl>
                                              <p:charRg st="7" end="1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43719">
                                            <p:txEl>
                                              <p:charRg st="7"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43719">
                                            <p:txEl>
                                              <p:charRg st="13" end="19"/>
                                            </p:txEl>
                                          </p:spTgt>
                                        </p:tgtEl>
                                        <p:attrNameLst>
                                          <p:attrName>style.visibility</p:attrName>
                                        </p:attrNameLst>
                                      </p:cBhvr>
                                      <p:to>
                                        <p:strVal val="visible"/>
                                      </p:to>
                                    </p:set>
                                    <p:anim calcmode="lin" valueType="num">
                                      <p:cBhvr additive="base">
                                        <p:cTn id="27" dur="500" fill="hold"/>
                                        <p:tgtEl>
                                          <p:spTgt spid="243719">
                                            <p:txEl>
                                              <p:charRg st="13" end="19"/>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43719">
                                            <p:txEl>
                                              <p:charRg st="13" end="1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43719">
                                            <p:txEl>
                                              <p:charRg st="19" end="25"/>
                                            </p:txEl>
                                          </p:spTgt>
                                        </p:tgtEl>
                                        <p:attrNameLst>
                                          <p:attrName>style.visibility</p:attrName>
                                        </p:attrNameLst>
                                      </p:cBhvr>
                                      <p:to>
                                        <p:strVal val="visible"/>
                                      </p:to>
                                    </p:set>
                                    <p:anim calcmode="lin" valueType="num">
                                      <p:cBhvr additive="base">
                                        <p:cTn id="33" dur="500" fill="hold"/>
                                        <p:tgtEl>
                                          <p:spTgt spid="243719">
                                            <p:txEl>
                                              <p:charRg st="19" end="2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3719">
                                            <p:txEl>
                                              <p:charRg st="19" end="2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43719">
                                            <p:txEl>
                                              <p:charRg st="25" end="31"/>
                                            </p:txEl>
                                          </p:spTgt>
                                        </p:tgtEl>
                                        <p:attrNameLst>
                                          <p:attrName>style.visibility</p:attrName>
                                        </p:attrNameLst>
                                      </p:cBhvr>
                                      <p:to>
                                        <p:strVal val="visible"/>
                                      </p:to>
                                    </p:set>
                                    <p:anim calcmode="lin" valueType="num">
                                      <p:cBhvr additive="base">
                                        <p:cTn id="39" dur="500" fill="hold"/>
                                        <p:tgtEl>
                                          <p:spTgt spid="243719">
                                            <p:txEl>
                                              <p:charRg st="25" end="3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43719">
                                            <p:txEl>
                                              <p:charRg st="25" end="3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9" grpId="0"/>
      <p:bldP spid="243719" grpId="0" build="p"/>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KSO_WPP_MARK_KEY" val="03ca65c2-2273-49ae-b4ce-b736762092fd"/>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000" b="1" i="0" u="none" strike="noStrike" cap="none" normalizeH="0" baseline="0" smtClean="0">
            <a:ln>
              <a:noFill/>
            </a:ln>
            <a:solidFill>
              <a:schemeClr val="tx1"/>
            </a:solidFill>
            <a:effectLst/>
            <a:latin typeface="Times New Roman" panose="02020603050405020304" pitchFamily="18" charset="0"/>
            <a:ea typeface="幼圆"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000" b="1" i="0" u="none" strike="noStrike" cap="none" normalizeH="0" baseline="0" smtClean="0">
            <a:ln>
              <a:noFill/>
            </a:ln>
            <a:solidFill>
              <a:schemeClr val="tx1"/>
            </a:solidFill>
            <a:effectLst/>
            <a:latin typeface="Times New Roman" panose="02020603050405020304" pitchFamily="18" charset="0"/>
            <a:ea typeface="幼圆" pitchFamily="49"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Designs\Artsy.pot</Template>
  <TotalTime>0</TotalTime>
  <Words>8456</Words>
  <Application>WPS 演示</Application>
  <PresentationFormat>全屏显示(4:3)</PresentationFormat>
  <Paragraphs>606</Paragraphs>
  <Slides>44</Slides>
  <Notes>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44</vt:i4>
      </vt:variant>
    </vt:vector>
  </HeadingPairs>
  <TitlesOfParts>
    <vt:vector size="58" baseType="lpstr">
      <vt:lpstr>Arial</vt:lpstr>
      <vt:lpstr>宋体</vt:lpstr>
      <vt:lpstr>Wingdings</vt:lpstr>
      <vt:lpstr>Times New Roman</vt:lpstr>
      <vt:lpstr>幼圆</vt:lpstr>
      <vt:lpstr>汉仪旗黑-85S</vt:lpstr>
      <vt:lpstr>黑体</vt:lpstr>
      <vt:lpstr>微软雅黑</vt:lpstr>
      <vt:lpstr>楷体</vt:lpstr>
      <vt:lpstr>Arial Unicode MS</vt:lpstr>
      <vt:lpstr>PMingLiU</vt:lpstr>
      <vt:lpstr>Arial Black</vt:lpstr>
      <vt:lpstr>华文新魏</vt:lpstr>
      <vt:lpstr>默认设计模板</vt:lpstr>
      <vt:lpstr>安全管理必备 工具--TPM概论</vt:lpstr>
      <vt:lpstr>PowerPoint 演示文稿</vt:lpstr>
      <vt:lpstr>PowerPoint 演示文稿</vt:lpstr>
      <vt:lpstr>PowerPoint 演示文稿</vt:lpstr>
      <vt:lpstr>职 业 病 概 念 </vt:lpstr>
      <vt:lpstr>职 业 危 害 因 素</vt:lpstr>
      <vt:lpstr>职 业 病 防 治</vt:lpstr>
      <vt:lpstr>劳动者在职业病防治中须承担哪些义务?</vt:lpstr>
      <vt:lpstr>职 业 病 预 防 策 略</vt:lpstr>
      <vt:lpstr>Ⅱ、常见的职业病及预防</vt:lpstr>
      <vt:lpstr>生  产  性  噪  声</vt:lpstr>
      <vt:lpstr>生  产  性  噪  声</vt:lpstr>
      <vt:lpstr>生  产  性  噪  声</vt:lpstr>
      <vt:lpstr>生 产 性 噪 声</vt:lpstr>
      <vt:lpstr>一、高温作业：     指工作地点有生产性热源，当室外温度达到本地区夏季通风设计计算温度时，工作地点的气温高于室外2度或2度以上的作业。</vt:lpstr>
      <vt:lpstr>一、高温作业：     指工作地点有生产性热源，当室外温度达到本地区夏季通风设计计算温度时，工作地点的气温高于室外2度或2度以上的作业。</vt:lpstr>
      <vt:lpstr>PowerPoint 演示文稿</vt:lpstr>
      <vt:lpstr>PowerPoint 演示文稿</vt:lpstr>
      <vt:lpstr>高 温 与 中 暑</vt:lpstr>
      <vt:lpstr>粉 尘 与 尘 肺 病</vt:lpstr>
      <vt:lpstr>粉 尘 与 尘 肺 病</vt:lpstr>
      <vt:lpstr>PowerPoint 演示文稿</vt:lpstr>
      <vt:lpstr>粉 尘 与 尘 肺 病</vt:lpstr>
      <vt:lpstr>粉 尘 与 尘 肺 病</vt:lpstr>
      <vt:lpstr>职  业  中  毒</vt:lpstr>
      <vt:lpstr>职  业  中  毒</vt:lpstr>
      <vt:lpstr>职  业  中  毒</vt:lpstr>
      <vt:lpstr>职  业  中  毒</vt:lpstr>
      <vt:lpstr>职  业  中  毒</vt:lpstr>
      <vt:lpstr>职  业  中  毒</vt:lpstr>
      <vt:lpstr>职  业  中  毒</vt:lpstr>
      <vt:lpstr>Ⅲ、职业病的预防与防护</vt:lpstr>
      <vt:lpstr>烧   伤  急  救</vt:lpstr>
      <vt:lpstr>烧   伤  急  救</vt:lpstr>
      <vt:lpstr>眼 睛 受 伤 急 救</vt:lpstr>
      <vt:lpstr>固体化学品处理注意事项</vt:lpstr>
      <vt:lpstr>液体化学品的处理注意事项</vt:lpstr>
      <vt:lpstr>使用个人防护用品的注要事项 </vt:lpstr>
      <vt:lpstr>使用个人防护用品的注要事项 </vt:lpstr>
      <vt:lpstr>听 力 保 护 用 品</vt:lpstr>
      <vt:lpstr>如何正确佩戴耳塞</vt:lpstr>
      <vt:lpstr>如何正确佩戴口罩</vt:lpstr>
      <vt:lpstr>PowerPoint 演示文稿</vt:lpstr>
      <vt:lpstr>感谢聆听</vt:lpstr>
    </vt:vector>
  </TitlesOfParts>
  <Company>COMMONORG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gk</dc:creator>
  <cp:lastModifiedBy>玲俐</cp:lastModifiedBy>
  <cp:revision>654</cp:revision>
  <dcterms:created xsi:type="dcterms:W3CDTF">2005-06-06T03:24:00Z</dcterms:created>
  <dcterms:modified xsi:type="dcterms:W3CDTF">2024-06-28T06:48:31Z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83F35C49B080455089605BF4F5D4BF79_13</vt:lpwstr>
  </property>
  <property fmtid="{D5CDD505-2E9C-101B-9397-08002B2CF9AE}" pid="3" name="KSOProductBuildVer">
    <vt:lpwstr>2052-12.1.0.16929</vt:lpwstr>
  </property>
</Properties>
</file>