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62" r:id="rId3"/>
    <p:sldId id="463" r:id="rId4"/>
    <p:sldId id="257" r:id="rId5"/>
    <p:sldId id="258" r:id="rId6"/>
    <p:sldId id="259" r:id="rId7"/>
    <p:sldId id="290" r:id="rId8"/>
    <p:sldId id="313" r:id="rId9"/>
    <p:sldId id="360" r:id="rId10"/>
    <p:sldId id="355"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2"/>
    <p:sldId id="280" r:id="rId33"/>
    <p:sldId id="281" r:id="rId34"/>
    <p:sldId id="282" r:id="rId35"/>
    <p:sldId id="283" r:id="rId36"/>
    <p:sldId id="284" r:id="rId37"/>
    <p:sldId id="285" r:id="rId38"/>
    <p:sldId id="286" r:id="rId39"/>
    <p:sldId id="287" r:id="rId40"/>
    <p:sldId id="288" r:id="rId41"/>
    <p:sldId id="289" r:id="rId42"/>
    <p:sldId id="291" r:id="rId43"/>
    <p:sldId id="292" r:id="rId44"/>
    <p:sldId id="293" r:id="rId45"/>
    <p:sldId id="294" r:id="rId46"/>
    <p:sldId id="295" r:id="rId47"/>
    <p:sldId id="296" r:id="rId48"/>
    <p:sldId id="297" r:id="rId49"/>
    <p:sldId id="298" r:id="rId50"/>
    <p:sldId id="310" r:id="rId51"/>
    <p:sldId id="311" r:id="rId52"/>
    <p:sldId id="299" r:id="rId53"/>
    <p:sldId id="300" r:id="rId54"/>
    <p:sldId id="301" r:id="rId55"/>
    <p:sldId id="303" r:id="rId56"/>
    <p:sldId id="304" r:id="rId57"/>
    <p:sldId id="306" r:id="rId58"/>
    <p:sldId id="307" r:id="rId59"/>
    <p:sldId id="308" r:id="rId60"/>
    <p:sldId id="309" r:id="rId61"/>
    <p:sldId id="312" r:id="rId62"/>
    <p:sldId id="314" r:id="rId63"/>
    <p:sldId id="315" r:id="rId64"/>
    <p:sldId id="316" r:id="rId65"/>
    <p:sldId id="317" r:id="rId66"/>
    <p:sldId id="318" r:id="rId67"/>
    <p:sldId id="319" r:id="rId68"/>
    <p:sldId id="320" r:id="rId69"/>
    <p:sldId id="321" r:id="rId70"/>
    <p:sldId id="322" r:id="rId71"/>
    <p:sldId id="323" r:id="rId72"/>
    <p:sldId id="324"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6" r:id="rId103"/>
    <p:sldId id="357" r:id="rId104"/>
    <p:sldId id="358" r:id="rId105"/>
    <p:sldId id="359" r:id="rId106"/>
    <p:sldId id="361" r:id="rId107"/>
    <p:sldId id="362" r:id="rId108"/>
    <p:sldId id="363" r:id="rId109"/>
    <p:sldId id="364" r:id="rId110"/>
    <p:sldId id="365" r:id="rId111"/>
    <p:sldId id="366" r:id="rId112"/>
    <p:sldId id="465" r:id="rId113"/>
  </p:sldIdLst>
  <p:sldSz cx="12192000" cy="6858000"/>
  <p:notesSz cx="6797675" cy="9926320"/>
  <p:custDataLst>
    <p:tags r:id="rId118"/>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2"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6633"/>
    <a:srgbClr val="FF66CC"/>
    <a:srgbClr val="D27C9F"/>
    <a:srgbClr val="FF9933"/>
    <a:srgbClr val="B482DA"/>
    <a:srgbClr val="9751CB"/>
    <a:srgbClr val="DD9BB6"/>
    <a:srgbClr val="FF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showGuides="1">
      <p:cViewPr varScale="1">
        <p:scale>
          <a:sx n="74" d="100"/>
          <a:sy n="74" d="100"/>
        </p:scale>
        <p:origin x="450" y="54"/>
      </p:cViewPr>
      <p:guideLst>
        <p:guide orient="horz" pos="2160"/>
        <p:guide pos="3840"/>
      </p:guideLst>
    </p:cSldViewPr>
  </p:slideViewPr>
  <p:notesTextViewPr>
    <p:cViewPr>
      <p:scale>
        <a:sx n="3" d="2"/>
        <a:sy n="3" d="2"/>
      </p:scale>
      <p:origin x="0" y="0"/>
    </p:cViewPr>
  </p:notesTextViewPr>
  <p:sorterViewPr>
    <p:cViewPr>
      <p:scale>
        <a:sx n="60" d="100"/>
        <a:sy n="60" d="100"/>
      </p:scale>
      <p:origin x="0" y="-11298"/>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8" Type="http://schemas.openxmlformats.org/officeDocument/2006/relationships/tags" Target="tags/tag30.xml"/><Relationship Id="rId117" Type="http://schemas.openxmlformats.org/officeDocument/2006/relationships/commentAuthors" Target="commentAuthors.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B7FE39-E206-4B27-9658-957DE19B1AAD}" type="datetimeFigureOut">
              <a:rPr lang="id-ID" smtClean="0"/>
            </a:fld>
            <a:endParaRPr lang="id-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C6A3E7-7B0A-43E6-AF50-B970C3A8BCF7}" type="slidenum">
              <a:rPr lang="id-ID" smtClean="0"/>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1" name="Group 50"/>
          <p:cNvGrpSpPr/>
          <p:nvPr userDrawn="1"/>
        </p:nvGrpSpPr>
        <p:grpSpPr>
          <a:xfrm rot="16200000">
            <a:off x="504088" y="768356"/>
            <a:ext cx="383327" cy="67506"/>
            <a:chOff x="2013527" y="1616364"/>
            <a:chExt cx="576928" cy="101600"/>
          </a:xfrm>
        </p:grpSpPr>
        <p:sp>
          <p:nvSpPr>
            <p:cNvPr id="54" name="Oval 53"/>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4" name="Oval 63"/>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lank-2">
    <p:bg>
      <p:bgPr>
        <a:solidFill>
          <a:srgbClr val="358FCB"/>
        </a:solidFill>
        <a:effectLst/>
      </p:bgPr>
    </p:bg>
    <p:spTree>
      <p:nvGrpSpPr>
        <p:cNvPr id="1" name=""/>
        <p:cNvGrpSpPr/>
        <p:nvPr/>
      </p:nvGrpSpPr>
      <p:grpSpPr>
        <a:xfrm>
          <a:off x="0" y="0"/>
          <a:ext cx="0" cy="0"/>
          <a:chOff x="0" y="0"/>
          <a:chExt cx="0" cy="0"/>
        </a:xfrm>
      </p:grpSpPr>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4E9F8E"/>
                </a:solidFill>
              </a:rPr>
            </a:fld>
            <a:endParaRPr lang="id-ID" sz="1800" b="1" dirty="0">
              <a:solidFill>
                <a:srgbClr val="4E9F8E"/>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grpSp>
        <p:nvGrpSpPr>
          <p:cNvPr id="54" name="Group 53"/>
          <p:cNvGrpSpPr/>
          <p:nvPr userDrawn="1"/>
        </p:nvGrpSpPr>
        <p:grpSpPr>
          <a:xfrm rot="16200000">
            <a:off x="504088" y="768356"/>
            <a:ext cx="383327" cy="67506"/>
            <a:chOff x="2013527" y="1616364"/>
            <a:chExt cx="576928" cy="101600"/>
          </a:xfrm>
        </p:grpSpPr>
        <p:sp>
          <p:nvSpPr>
            <p:cNvPr id="58" name="Oval 57"/>
            <p:cNvSpPr/>
            <p:nvPr userDrawn="1"/>
          </p:nvSpPr>
          <p:spPr>
            <a:xfrm>
              <a:off x="2013527" y="1616364"/>
              <a:ext cx="101600"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132359" y="1616364"/>
              <a:ext cx="101600"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251191" y="1616364"/>
              <a:ext cx="101600"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p:cNvSpPr/>
            <p:nvPr userDrawn="1"/>
          </p:nvSpPr>
          <p:spPr>
            <a:xfrm>
              <a:off x="2370023" y="1616364"/>
              <a:ext cx="101600"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p:cNvSpPr/>
            <p:nvPr userDrawn="1"/>
          </p:nvSpPr>
          <p:spPr>
            <a:xfrm>
              <a:off x="2488855" y="1616364"/>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Oval 2"/>
          <p:cNvSpPr/>
          <p:nvPr userDrawn="1"/>
        </p:nvSpPr>
        <p:spPr>
          <a:xfrm>
            <a:off x="1454624" y="12865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1030351" y="2088390"/>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643204" y="944178"/>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6438694" y="2175266"/>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7857650" y="3344498"/>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5965557" y="3024954"/>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9420696" y="-72052"/>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10247108" y="513222"/>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999588" y="5279365"/>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397334" y="4813199"/>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7" name="Group 56"/>
          <p:cNvGrpSpPr/>
          <p:nvPr userDrawn="1"/>
        </p:nvGrpSpPr>
        <p:grpSpPr>
          <a:xfrm>
            <a:off x="3943633" y="1565211"/>
            <a:ext cx="8733041" cy="6614959"/>
            <a:chOff x="3943629" y="1765230"/>
            <a:chExt cx="8733041" cy="6614959"/>
          </a:xfrm>
        </p:grpSpPr>
        <p:sp>
          <p:nvSpPr>
            <p:cNvPr id="61" name="Donut 60"/>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2" name="Donut 61"/>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3" name="Donut 62"/>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5" name="Donut 74"/>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6" name="Donut 75"/>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7" name="Oval 76"/>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8" name="Oval 77"/>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9" name="Donut 78"/>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0" name="Donut 79"/>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1" name="Oval 80"/>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2" name="Oval 81"/>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3" name="Donut 82"/>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4" name="Donut 83"/>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5" name="Donut 84"/>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6" name="Donut 85"/>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7" name="Oval 86"/>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8" name="Oval 87"/>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9" name="Oval 88"/>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0" name="Oval 89"/>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1" name="Donut 90"/>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2" name="Donut 91"/>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3" name="Oval 92"/>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4" name="Donut 93"/>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Donut 95"/>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7" name="Oval 96"/>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8" name="Oval 97"/>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9" name="Oval 98"/>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lank-2">
    <p:bg>
      <p:bgPr>
        <a:solidFill>
          <a:srgbClr val="358FCB"/>
        </a:solidFill>
        <a:effectLst/>
      </p:bgPr>
    </p:bg>
    <p:spTree>
      <p:nvGrpSpPr>
        <p:cNvPr id="1" name=""/>
        <p:cNvGrpSpPr/>
        <p:nvPr/>
      </p:nvGrpSpPr>
      <p:grpSpPr>
        <a:xfrm>
          <a:off x="0" y="0"/>
          <a:ext cx="0" cy="0"/>
          <a:chOff x="0" y="0"/>
          <a:chExt cx="0" cy="0"/>
        </a:xfrm>
      </p:grpSpPr>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4E9F8E"/>
                </a:solidFill>
              </a:rPr>
            </a:fld>
            <a:endParaRPr lang="id-ID" sz="1800" b="1" dirty="0">
              <a:solidFill>
                <a:srgbClr val="4E9F8E"/>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3" name="Oval 2"/>
          <p:cNvSpPr/>
          <p:nvPr userDrawn="1"/>
        </p:nvSpPr>
        <p:spPr>
          <a:xfrm>
            <a:off x="2148975" y="1977516"/>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1030351" y="2088390"/>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590260" y="1735310"/>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4521469" y="10518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6198267" y="209340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6438694" y="2066424"/>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9421819" y="1729081"/>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9894179" y="121632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2148975" y="4983977"/>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397334" y="4813199"/>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2" name="Group 91"/>
          <p:cNvGrpSpPr/>
          <p:nvPr userDrawn="1"/>
        </p:nvGrpSpPr>
        <p:grpSpPr>
          <a:xfrm>
            <a:off x="3943633" y="1565211"/>
            <a:ext cx="8733041" cy="6614959"/>
            <a:chOff x="3943629" y="1765230"/>
            <a:chExt cx="8733041" cy="6614959"/>
          </a:xfrm>
        </p:grpSpPr>
        <p:sp>
          <p:nvSpPr>
            <p:cNvPr id="93" name="Donut 92"/>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4" name="Donut 93"/>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Donut 95"/>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7" name="Donut 96"/>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8" name="Oval 97"/>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9" name="Oval 98"/>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0" name="Donut 99"/>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1" name="Donut 100"/>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2" name="Oval 101"/>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3" name="Oval 102"/>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4" name="Donut 103"/>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5" name="Donut 104"/>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6" name="Donut 105"/>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7" name="Donut 106"/>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8" name="Oval 107"/>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9" name="Oval 108"/>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0" name="Oval 109"/>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1" name="Oval 110"/>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2" name="Donut 111"/>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3" name="Donut 112"/>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4" name="Oval 113"/>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5" name="Donut 114"/>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6" name="Donut 115"/>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7" name="Donut 116"/>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8" name="Oval 117"/>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9" name="Oval 118"/>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20" name="Oval 119"/>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Blank-2">
    <p:bg>
      <p:bgPr>
        <a:solidFill>
          <a:srgbClr val="358FCB"/>
        </a:solidFill>
        <a:effectLst/>
      </p:bgPr>
    </p:bg>
    <p:spTree>
      <p:nvGrpSpPr>
        <p:cNvPr id="1" name=""/>
        <p:cNvGrpSpPr/>
        <p:nvPr/>
      </p:nvGrpSpPr>
      <p:grpSpPr>
        <a:xfrm>
          <a:off x="0" y="0"/>
          <a:ext cx="0" cy="0"/>
          <a:chOff x="0" y="0"/>
          <a:chExt cx="0" cy="0"/>
        </a:xfrm>
      </p:grpSpPr>
      <p:grpSp>
        <p:nvGrpSpPr>
          <p:cNvPr id="61" name="Group 60"/>
          <p:cNvGrpSpPr/>
          <p:nvPr userDrawn="1"/>
        </p:nvGrpSpPr>
        <p:grpSpPr>
          <a:xfrm>
            <a:off x="3943633" y="1565211"/>
            <a:ext cx="8733041" cy="6614959"/>
            <a:chOff x="3943629" y="1765230"/>
            <a:chExt cx="8733041" cy="6614959"/>
          </a:xfrm>
        </p:grpSpPr>
        <p:sp>
          <p:nvSpPr>
            <p:cNvPr id="62" name="Donut 61"/>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3" name="Donut 62"/>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4" name="Donut 63"/>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5" name="Donut 64"/>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5" name="Donut 74"/>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6" name="Oval 75"/>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7" name="Oval 76"/>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8" name="Donut 77"/>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9" name="Donut 78"/>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0" name="Oval 79"/>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1" name="Oval 80"/>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2" name="Donut 81"/>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3" name="Donut 82"/>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4" name="Donut 83"/>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5" name="Donut 84"/>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6" name="Oval 85"/>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7" name="Oval 86"/>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8" name="Oval 87"/>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9" name="Oval 88"/>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0" name="Donut 89"/>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1" name="Donut 90"/>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2" name="Oval 91"/>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3" name="Donut 92"/>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4" name="Donut 93"/>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Oval 95"/>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7" name="Oval 96"/>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8" name="Oval 97"/>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4E9F8E"/>
                </a:solidFill>
              </a:rPr>
            </a:fld>
            <a:endParaRPr lang="id-ID" sz="1800" b="1" dirty="0">
              <a:solidFill>
                <a:srgbClr val="4E9F8E"/>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3" name="Oval 2"/>
          <p:cNvSpPr/>
          <p:nvPr userDrawn="1"/>
        </p:nvSpPr>
        <p:spPr>
          <a:xfrm>
            <a:off x="537727" y="1148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796945" y="1460738"/>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816355" y="605104"/>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7674933" y="218560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5586909" y="331721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4671299" y="3077232"/>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7093371" y="-118202"/>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8766769" y="2451873"/>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1832658" y="5104093"/>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225710" y="3951557"/>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p:nvPr userDrawn="1"/>
        </p:nvSpPr>
        <p:spPr>
          <a:xfrm>
            <a:off x="3102781" y="6383339"/>
            <a:ext cx="6096000" cy="415498"/>
          </a:xfrm>
          <a:prstGeom prst="rect">
            <a:avLst/>
          </a:prstGeom>
        </p:spPr>
        <p:txBody>
          <a:bodyPr>
            <a:spAutoFit/>
          </a:bodyPr>
          <a:lstStyle/>
          <a:p>
            <a:pPr algn="ctr"/>
            <a:r>
              <a:rPr lang="id-ID" sz="1100" b="0" i="0" u="none" dirty="0" smtClean="0">
                <a:solidFill>
                  <a:schemeClr val="tx1">
                    <a:lumMod val="85000"/>
                    <a:lumOff val="15000"/>
                  </a:schemeClr>
                </a:solidFill>
              </a:rPr>
              <a:t>www.Company</a:t>
            </a:r>
            <a:r>
              <a:rPr lang="id-ID" sz="1100" b="0" i="0" u="none" baseline="0" dirty="0" smtClean="0">
                <a:solidFill>
                  <a:schemeClr val="tx1">
                    <a:lumMod val="85000"/>
                    <a:lumOff val="15000"/>
                  </a:schemeClr>
                </a:solidFill>
              </a:rPr>
              <a:t>Name.com</a:t>
            </a:r>
            <a:endParaRPr lang="id-ID" sz="1050" b="0" i="0" u="none" baseline="0" dirty="0" smtClean="0">
              <a:solidFill>
                <a:schemeClr val="tx1">
                  <a:lumMod val="85000"/>
                  <a:lumOff val="15000"/>
                </a:schemeClr>
              </a:solidFill>
            </a:endParaRPr>
          </a:p>
          <a:p>
            <a:pPr algn="ctr"/>
            <a:r>
              <a:rPr lang="en-US" sz="900" dirty="0" smtClean="0">
                <a:solidFill>
                  <a:schemeClr val="bg1"/>
                </a:solidFill>
              </a:rPr>
              <a:t>© 2020 </a:t>
            </a:r>
            <a:r>
              <a:rPr lang="en-US" sz="900" dirty="0" err="1" smtClean="0">
                <a:solidFill>
                  <a:schemeClr val="bg1"/>
                </a:solidFill>
              </a:rPr>
              <a:t>Companyname</a:t>
            </a:r>
            <a:r>
              <a:rPr lang="en-US" sz="900" dirty="0" smtClean="0">
                <a:solidFill>
                  <a:schemeClr val="bg1"/>
                </a:solidFill>
              </a:rPr>
              <a:t> </a:t>
            </a:r>
            <a:r>
              <a:rPr lang="id-ID" sz="900" dirty="0" smtClean="0">
                <a:solidFill>
                  <a:schemeClr val="bg1"/>
                </a:solidFill>
              </a:rPr>
              <a:t>PowerPoint</a:t>
            </a:r>
            <a:r>
              <a:rPr lang="id-ID" sz="900" baseline="0" dirty="0" smtClean="0">
                <a:solidFill>
                  <a:schemeClr val="bg1"/>
                </a:solidFill>
              </a:rPr>
              <a:t> Business </a:t>
            </a:r>
            <a:r>
              <a:rPr lang="en-US" sz="900" dirty="0" smtClean="0">
                <a:solidFill>
                  <a:schemeClr val="bg1"/>
                </a:solidFill>
              </a:rPr>
              <a:t>Theme. All Rights </a:t>
            </a:r>
            <a:r>
              <a:rPr lang="en-US" sz="900" dirty="0" err="1" smtClean="0">
                <a:solidFill>
                  <a:schemeClr val="bg1"/>
                </a:solidFill>
              </a:rPr>
              <a:t>Reserv</a:t>
            </a:r>
            <a:r>
              <a:rPr lang="en-US" sz="900" dirty="0" smtClean="0">
                <a:solidFill>
                  <a:schemeClr val="bg1"/>
                </a:solidFill>
              </a:rPr>
              <a:t>. </a:t>
            </a:r>
            <a:endParaRPr lang="id-ID" sz="900" dirty="0">
              <a:solidFill>
                <a:schemeClr val="bg1"/>
              </a:solidFill>
            </a:endParaRPr>
          </a:p>
        </p:txBody>
      </p:sp>
      <p:grpSp>
        <p:nvGrpSpPr>
          <p:cNvPr id="53" name="Group 52"/>
          <p:cNvGrpSpPr/>
          <p:nvPr userDrawn="1"/>
        </p:nvGrpSpPr>
        <p:grpSpPr>
          <a:xfrm>
            <a:off x="276313" y="6502736"/>
            <a:ext cx="731511" cy="276999"/>
            <a:chOff x="404977" y="6383122"/>
            <a:chExt cx="731513" cy="276999"/>
          </a:xfrm>
        </p:grpSpPr>
        <p:sp>
          <p:nvSpPr>
            <p:cNvPr id="54" name="TextBox 53"/>
            <p:cNvSpPr txBox="1"/>
            <p:nvPr/>
          </p:nvSpPr>
          <p:spPr>
            <a:xfrm>
              <a:off x="512343" y="6383122"/>
              <a:ext cx="624147" cy="276999"/>
            </a:xfrm>
            <a:prstGeom prst="rect">
              <a:avLst/>
            </a:prstGeom>
            <a:noFill/>
          </p:spPr>
          <p:txBody>
            <a:bodyPr wrap="none" rtlCol="0">
              <a:spAutoFit/>
            </a:bodyPr>
            <a:lstStyle/>
            <a:p>
              <a:r>
                <a:rPr lang="id-ID" sz="1200" dirty="0" smtClean="0">
                  <a:solidFill>
                    <a:schemeClr val="bg1"/>
                  </a:solidFill>
                  <a:latin typeface="Raleway" panose="020B0003030101060003" pitchFamily="34" charset="0"/>
                </a:rPr>
                <a:t>MOST</a:t>
              </a:r>
              <a:endParaRPr lang="id-ID" sz="1200" dirty="0">
                <a:solidFill>
                  <a:schemeClr val="bg1"/>
                </a:solidFill>
                <a:latin typeface="Raleway" panose="020B0003030101060003" pitchFamily="34" charset="0"/>
              </a:endParaRPr>
            </a:p>
          </p:txBody>
        </p:sp>
        <p:grpSp>
          <p:nvGrpSpPr>
            <p:cNvPr id="57" name="Group 56"/>
            <p:cNvGrpSpPr/>
            <p:nvPr/>
          </p:nvGrpSpPr>
          <p:grpSpPr>
            <a:xfrm>
              <a:off x="404977" y="6417778"/>
              <a:ext cx="181253" cy="189215"/>
              <a:chOff x="4573232" y="2256703"/>
              <a:chExt cx="838558" cy="875393"/>
            </a:xfrm>
          </p:grpSpPr>
          <p:sp>
            <p:nvSpPr>
              <p:cNvPr id="58" name="Oval 57"/>
              <p:cNvSpPr/>
              <p:nvPr/>
            </p:nvSpPr>
            <p:spPr>
              <a:xfrm>
                <a:off x="4573232" y="2542000"/>
                <a:ext cx="590096" cy="590096"/>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9" name="Oval 58"/>
              <p:cNvSpPr/>
              <p:nvPr/>
            </p:nvSpPr>
            <p:spPr>
              <a:xfrm>
                <a:off x="4821694" y="2542000"/>
                <a:ext cx="590096" cy="590096"/>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60" name="Oval 59"/>
              <p:cNvSpPr/>
              <p:nvPr/>
            </p:nvSpPr>
            <p:spPr>
              <a:xfrm>
                <a:off x="4697463" y="2256703"/>
                <a:ext cx="590096" cy="590096"/>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8" grpId="2"/>
      <p:bldP spid="48" grpId="3"/>
      <p:bldP spid="48" grpId="4"/>
      <p:bldP spid="48" grpId="5"/>
      <p:bldP spid="48" grpId="6"/>
      <p:bldP spid="48" grpId="7"/>
      <p:bldP spid="48" grpId="8"/>
      <p:bldP spid="48" grpId="9"/>
      <p:bldP spid="48" grpId="10"/>
      <p:bldP spid="48" grpId="11"/>
      <p:bldP spid="48" grpId="12"/>
      <p:bldP spid="48" grpId="13"/>
    </p:bld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grpSp>
        <p:nvGrpSpPr>
          <p:cNvPr id="7" name="Group 6"/>
          <p:cNvGrpSpPr/>
          <p:nvPr userDrawn="1"/>
        </p:nvGrpSpPr>
        <p:grpSpPr>
          <a:xfrm>
            <a:off x="3943634" y="1565213"/>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3">
    <p:bg>
      <p:bgPr>
        <a:gradFill flip="none" rotWithShape="1">
          <a:gsLst>
            <a:gs pos="0">
              <a:srgbClr val="1E222A"/>
            </a:gs>
            <a:gs pos="100000">
              <a:srgbClr val="111319"/>
            </a:gs>
          </a:gsLst>
          <a:lin ang="5400000" scaled="0"/>
          <a:tileRect/>
        </a:gradFill>
        <a:effectLst/>
      </p:bgPr>
    </p:bg>
    <p:spTree>
      <p:nvGrpSpPr>
        <p:cNvPr id="1" name=""/>
        <p:cNvGrpSpPr/>
        <p:nvPr/>
      </p:nvGrpSpPr>
      <p:grpSpPr>
        <a:xfrm>
          <a:off x="0" y="0"/>
          <a:ext cx="0" cy="0"/>
          <a:chOff x="0" y="0"/>
          <a:chExt cx="0" cy="0"/>
        </a:xfrm>
      </p:grpSpPr>
      <p:grpSp>
        <p:nvGrpSpPr>
          <p:cNvPr id="4" name="Group 3"/>
          <p:cNvGrpSpPr/>
          <p:nvPr userDrawn="1"/>
        </p:nvGrpSpPr>
        <p:grpSpPr>
          <a:xfrm>
            <a:off x="3943634" y="1565213"/>
            <a:ext cx="8733041" cy="6614959"/>
            <a:chOff x="3943629" y="1565205"/>
            <a:chExt cx="8733041" cy="6614959"/>
          </a:xfrm>
        </p:grpSpPr>
        <p:sp>
          <p:nvSpPr>
            <p:cNvPr id="8" name="Donut 7"/>
            <p:cNvSpPr/>
            <p:nvPr userDrawn="1"/>
          </p:nvSpPr>
          <p:spPr>
            <a:xfrm rot="6104502">
              <a:off x="10513894" y="3982335"/>
              <a:ext cx="1327177" cy="1327177"/>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032009"/>
              <a:ext cx="1041541" cy="1041541"/>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554063"/>
              <a:ext cx="2626101" cy="2626101"/>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128285"/>
              <a:ext cx="1074806" cy="1074806"/>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573421"/>
              <a:ext cx="835345" cy="835345"/>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3896877"/>
              <a:ext cx="603202" cy="60320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211390"/>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767796"/>
              <a:ext cx="1778283" cy="1778283"/>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317480"/>
              <a:ext cx="1327177" cy="1327177"/>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5840231"/>
              <a:ext cx="688490" cy="688490"/>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497513"/>
              <a:ext cx="536090" cy="536090"/>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4937466"/>
              <a:ext cx="2626101" cy="2626101"/>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396675"/>
              <a:ext cx="1074806" cy="10748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459531"/>
              <a:ext cx="835345" cy="835345"/>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668752"/>
              <a:ext cx="1074806" cy="1074806"/>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4816988"/>
              <a:ext cx="312832" cy="31283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5930285"/>
              <a:ext cx="603202" cy="60320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790841"/>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073346"/>
              <a:ext cx="312832" cy="31283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327949"/>
              <a:ext cx="1327177" cy="1327177"/>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735319"/>
              <a:ext cx="1041541" cy="1041541"/>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565205"/>
              <a:ext cx="536090" cy="536090"/>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336045"/>
              <a:ext cx="2626101" cy="2626101"/>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014157"/>
              <a:ext cx="835345" cy="835345"/>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031102"/>
              <a:ext cx="1074806" cy="1074806"/>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2855922"/>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5882875"/>
              <a:ext cx="603202" cy="60320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486313"/>
              <a:ext cx="312832" cy="31283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907585" cy="276999"/>
            <a:chOff x="404977" y="6383122"/>
            <a:chExt cx="907588" cy="276999"/>
          </a:xfrm>
        </p:grpSpPr>
        <p:sp>
          <p:nvSpPr>
            <p:cNvPr id="43" name="TextBox 42"/>
            <p:cNvSpPr txBox="1"/>
            <p:nvPr/>
          </p:nvSpPr>
          <p:spPr>
            <a:xfrm>
              <a:off x="512343" y="6383122"/>
              <a:ext cx="800222" cy="276999"/>
            </a:xfrm>
            <a:prstGeom prst="rect">
              <a:avLst/>
            </a:prstGeom>
            <a:noFill/>
          </p:spPr>
          <p:txBody>
            <a:bodyPr wrap="none" rtlCol="0">
              <a:spAutoFit/>
            </a:bodyPr>
            <a:lstStyle/>
            <a:p>
              <a:r>
                <a:rPr lang="zh-CN" altLang="en-US" sz="1200" dirty="0" smtClean="0">
                  <a:solidFill>
                    <a:schemeClr val="bg1">
                      <a:lumMod val="50000"/>
                    </a:schemeClr>
                  </a:solidFill>
                  <a:latin typeface="Raleway" panose="020B0003030101060003" pitchFamily="34" charset="0"/>
                </a:rPr>
                <a:t>母版编辑</a:t>
              </a:r>
              <a:endParaRPr lang="id-ID" sz="1200" dirty="0">
                <a:solidFill>
                  <a:schemeClr val="bg1">
                    <a:lumMod val="50000"/>
                  </a:schemeClr>
                </a:solidFill>
                <a:latin typeface="Raleway" panose="020B0003030101060003" pitchFamily="34" charset="0"/>
              </a:endParaRP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358FCB"/>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358FCB"/>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57" name="Rectangle 56"/>
          <p:cNvSpPr/>
          <p:nvPr userDrawn="1"/>
        </p:nvSpPr>
        <p:spPr>
          <a:xfrm>
            <a:off x="3102781" y="6383339"/>
            <a:ext cx="6096000" cy="261610"/>
          </a:xfrm>
          <a:prstGeom prst="rect">
            <a:avLst/>
          </a:prstGeom>
        </p:spPr>
        <p:txBody>
          <a:bodyPr>
            <a:spAutoFit/>
          </a:bodyPr>
          <a:lstStyle/>
          <a:p>
            <a:pPr algn="ctr"/>
            <a:r>
              <a:rPr lang="id-ID" sz="1100" b="0" i="0" u="none" dirty="0" smtClean="0">
                <a:solidFill>
                  <a:srgbClr val="358FCB"/>
                </a:solidFill>
              </a:rPr>
              <a:t>www.</a:t>
            </a:r>
            <a:r>
              <a:rPr lang="en-US" sz="1100" b="0" i="0" u="none" dirty="0" smtClean="0">
                <a:solidFill>
                  <a:srgbClr val="358FCB"/>
                </a:solidFill>
              </a:rPr>
              <a:t>ppt20</a:t>
            </a:r>
            <a:r>
              <a:rPr lang="id-ID" sz="1100" b="0" i="0" u="none" baseline="0" dirty="0" smtClean="0">
                <a:solidFill>
                  <a:srgbClr val="358FCB"/>
                </a:solidFill>
              </a:rPr>
              <a:t>.com</a:t>
            </a:r>
            <a:endParaRPr lang="id-ID" sz="1050" b="0" i="0" u="none" baseline="0" dirty="0" smtClean="0">
              <a:solidFill>
                <a:srgbClr val="358FCB"/>
              </a:solidFill>
            </a:endParaRPr>
          </a:p>
        </p:txBody>
      </p:sp>
      <p:grpSp>
        <p:nvGrpSpPr>
          <p:cNvPr id="36" name="Group 35"/>
          <p:cNvGrpSpPr/>
          <p:nvPr userDrawn="1"/>
        </p:nvGrpSpPr>
        <p:grpSpPr>
          <a:xfrm rot="16200000">
            <a:off x="504088" y="768356"/>
            <a:ext cx="383327" cy="67506"/>
            <a:chOff x="2013527" y="1616364"/>
            <a:chExt cx="576928" cy="101600"/>
          </a:xfrm>
        </p:grpSpPr>
        <p:sp>
          <p:nvSpPr>
            <p:cNvPr id="6" name="Oval 5"/>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4" name="Oval 53"/>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7" grpId="2"/>
      <p:bldP spid="57" grpId="3"/>
      <p:bldP spid="57" grpId="4"/>
      <p:bldP spid="57" grpId="5"/>
      <p:bldP spid="57" grpId="6"/>
      <p:bldP spid="57" grpId="7"/>
      <p:bldP spid="57" grpId="8"/>
      <p:bldP spid="57" grpId="9"/>
      <p:bldP spid="57" grpId="10"/>
      <p:bldP spid="57" grpId="11"/>
      <p:bldP spid="57" grpId="12"/>
      <p:bldP spid="57" grpId="13"/>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93" name="Group 92"/>
          <p:cNvGrpSpPr/>
          <p:nvPr userDrawn="1"/>
        </p:nvGrpSpPr>
        <p:grpSpPr>
          <a:xfrm>
            <a:off x="276313" y="6502736"/>
            <a:ext cx="731511" cy="276999"/>
            <a:chOff x="404977" y="6383122"/>
            <a:chExt cx="731513" cy="276999"/>
          </a:xfrm>
        </p:grpSpPr>
        <p:sp>
          <p:nvSpPr>
            <p:cNvPr id="94" name="TextBox 93"/>
            <p:cNvSpPr txBox="1"/>
            <p:nvPr/>
          </p:nvSpPr>
          <p:spPr>
            <a:xfrm>
              <a:off x="512343" y="6383122"/>
              <a:ext cx="624147" cy="276999"/>
            </a:xfrm>
            <a:prstGeom prst="rect">
              <a:avLst/>
            </a:prstGeom>
            <a:noFill/>
          </p:spPr>
          <p:txBody>
            <a:bodyPr wrap="none" rtlCol="0">
              <a:spAutoFit/>
            </a:bodyPr>
            <a:lstStyle/>
            <a:p>
              <a:r>
                <a:rPr lang="id-ID" sz="1200" dirty="0" smtClean="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95" name="Group 94"/>
            <p:cNvGrpSpPr/>
            <p:nvPr/>
          </p:nvGrpSpPr>
          <p:grpSpPr>
            <a:xfrm>
              <a:off x="404977" y="6417778"/>
              <a:ext cx="181253" cy="189215"/>
              <a:chOff x="4573232" y="2256703"/>
              <a:chExt cx="838558" cy="875393"/>
            </a:xfrm>
          </p:grpSpPr>
          <p:sp>
            <p:nvSpPr>
              <p:cNvPr id="96" name="Oval 95"/>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97" name="Oval 96"/>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98" name="Oval 97"/>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106" name="Group 105"/>
          <p:cNvGrpSpPr/>
          <p:nvPr userDrawn="1"/>
        </p:nvGrpSpPr>
        <p:grpSpPr>
          <a:xfrm rot="16200000">
            <a:off x="504088" y="768356"/>
            <a:ext cx="383327" cy="67506"/>
            <a:chOff x="2013527" y="1616364"/>
            <a:chExt cx="576928" cy="101600"/>
          </a:xfrm>
        </p:grpSpPr>
        <p:sp>
          <p:nvSpPr>
            <p:cNvPr id="107" name="Oval 106"/>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8" name="Oval 107"/>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9" name="Oval 108"/>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0" name="Oval 109"/>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1" name="Oval 110"/>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2" name="Oval 111"/>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0" name="Group 49"/>
          <p:cNvGrpSpPr/>
          <p:nvPr userDrawn="1"/>
        </p:nvGrpSpPr>
        <p:grpSpPr>
          <a:xfrm>
            <a:off x="276313" y="6502736"/>
            <a:ext cx="731511" cy="276999"/>
            <a:chOff x="404977" y="6383122"/>
            <a:chExt cx="731513" cy="276999"/>
          </a:xfrm>
        </p:grpSpPr>
        <p:sp>
          <p:nvSpPr>
            <p:cNvPr id="51" name="TextBox 50"/>
            <p:cNvSpPr txBox="1"/>
            <p:nvPr/>
          </p:nvSpPr>
          <p:spPr>
            <a:xfrm>
              <a:off x="512343" y="6383122"/>
              <a:ext cx="624147" cy="276999"/>
            </a:xfrm>
            <a:prstGeom prst="rect">
              <a:avLst/>
            </a:prstGeom>
            <a:noFill/>
          </p:spPr>
          <p:txBody>
            <a:bodyPr wrap="none" rtlCol="0">
              <a:spAutoFit/>
            </a:bodyPr>
            <a:lstStyle/>
            <a:p>
              <a:r>
                <a:rPr lang="id-ID" sz="1200" dirty="0" smtClean="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52" name="Group 51"/>
            <p:cNvGrpSpPr/>
            <p:nvPr/>
          </p:nvGrpSpPr>
          <p:grpSpPr>
            <a:xfrm>
              <a:off x="404977" y="6417778"/>
              <a:ext cx="181253" cy="189215"/>
              <a:chOff x="4573232" y="2256703"/>
              <a:chExt cx="838558" cy="875393"/>
            </a:xfrm>
          </p:grpSpPr>
          <p:sp>
            <p:nvSpPr>
              <p:cNvPr id="53" name="Oval 52"/>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4" name="Oval 53"/>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5" name="Oval 54"/>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6" name="Group 55"/>
          <p:cNvGrpSpPr/>
          <p:nvPr userDrawn="1"/>
        </p:nvGrpSpPr>
        <p:grpSpPr>
          <a:xfrm>
            <a:off x="11807070" y="6559227"/>
            <a:ext cx="214313" cy="220663"/>
            <a:chOff x="7015550" y="2614882"/>
            <a:chExt cx="214313" cy="220663"/>
          </a:xfrm>
          <a:solidFill>
            <a:srgbClr val="358FCB"/>
          </a:solidFill>
        </p:grpSpPr>
        <p:sp>
          <p:nvSpPr>
            <p:cNvPr id="61"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62"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63" name="Group 62"/>
          <p:cNvGrpSpPr/>
          <p:nvPr userDrawn="1"/>
        </p:nvGrpSpPr>
        <p:grpSpPr>
          <a:xfrm>
            <a:off x="11370388" y="6559227"/>
            <a:ext cx="214313" cy="220663"/>
            <a:chOff x="7395183" y="3832633"/>
            <a:chExt cx="214313" cy="220663"/>
          </a:xfrm>
          <a:solidFill>
            <a:srgbClr val="358FCB"/>
          </a:solidFill>
        </p:grpSpPr>
        <p:sp>
          <p:nvSpPr>
            <p:cNvPr id="72"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80"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grpSp>
        <p:nvGrpSpPr>
          <p:cNvPr id="82" name="Group 81"/>
          <p:cNvGrpSpPr/>
          <p:nvPr userDrawn="1"/>
        </p:nvGrpSpPr>
        <p:grpSpPr>
          <a:xfrm rot="16200000">
            <a:off x="504088" y="768356"/>
            <a:ext cx="383327" cy="67506"/>
            <a:chOff x="2013527" y="1616364"/>
            <a:chExt cx="576928" cy="101600"/>
          </a:xfrm>
        </p:grpSpPr>
        <p:sp>
          <p:nvSpPr>
            <p:cNvPr id="83" name="Oval 82"/>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Oval 83"/>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Oval 84"/>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8" name="Oval 87"/>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77" name="Group 76"/>
          <p:cNvGrpSpPr/>
          <p:nvPr userDrawn="1"/>
        </p:nvGrpSpPr>
        <p:grpSpPr>
          <a:xfrm>
            <a:off x="276313" y="6502736"/>
            <a:ext cx="731511" cy="276999"/>
            <a:chOff x="404977" y="6383122"/>
            <a:chExt cx="731513" cy="276999"/>
          </a:xfrm>
        </p:grpSpPr>
        <p:sp>
          <p:nvSpPr>
            <p:cNvPr id="78" name="TextBox 77"/>
            <p:cNvSpPr txBox="1"/>
            <p:nvPr/>
          </p:nvSpPr>
          <p:spPr>
            <a:xfrm>
              <a:off x="512343" y="6383122"/>
              <a:ext cx="624147" cy="276999"/>
            </a:xfrm>
            <a:prstGeom prst="rect">
              <a:avLst/>
            </a:prstGeom>
            <a:noFill/>
          </p:spPr>
          <p:txBody>
            <a:bodyPr wrap="none" rtlCol="0">
              <a:spAutoFit/>
            </a:bodyPr>
            <a:lstStyle/>
            <a:p>
              <a:r>
                <a:rPr lang="id-ID" sz="1200" dirty="0" smtClean="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79" name="Group 78"/>
            <p:cNvGrpSpPr/>
            <p:nvPr/>
          </p:nvGrpSpPr>
          <p:grpSpPr>
            <a:xfrm>
              <a:off x="404977" y="6417778"/>
              <a:ext cx="181253" cy="189215"/>
              <a:chOff x="4573232" y="2256703"/>
              <a:chExt cx="838558" cy="875393"/>
            </a:xfrm>
          </p:grpSpPr>
          <p:sp>
            <p:nvSpPr>
              <p:cNvPr id="80" name="Oval 79"/>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81" name="Oval 80"/>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82" name="Oval 81"/>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83" name="Group 82"/>
          <p:cNvGrpSpPr/>
          <p:nvPr userDrawn="1"/>
        </p:nvGrpSpPr>
        <p:grpSpPr>
          <a:xfrm>
            <a:off x="11807070" y="6559227"/>
            <a:ext cx="214313" cy="220663"/>
            <a:chOff x="7015550" y="2614882"/>
            <a:chExt cx="214313" cy="220663"/>
          </a:xfrm>
          <a:solidFill>
            <a:srgbClr val="358FCB"/>
          </a:solidFill>
        </p:grpSpPr>
        <p:sp>
          <p:nvSpPr>
            <p:cNvPr id="84"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85"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86" name="Group 85"/>
          <p:cNvGrpSpPr/>
          <p:nvPr userDrawn="1"/>
        </p:nvGrpSpPr>
        <p:grpSpPr>
          <a:xfrm>
            <a:off x="11370388" y="6559227"/>
            <a:ext cx="214313" cy="220663"/>
            <a:chOff x="7395183" y="3832633"/>
            <a:chExt cx="214313" cy="220663"/>
          </a:xfrm>
          <a:solidFill>
            <a:srgbClr val="358FCB"/>
          </a:solidFill>
        </p:grpSpPr>
        <p:sp>
          <p:nvSpPr>
            <p:cNvPr id="87"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88"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96" name="Oval 95"/>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5" name="Group 44"/>
          <p:cNvGrpSpPr/>
          <p:nvPr userDrawn="1"/>
        </p:nvGrpSpPr>
        <p:grpSpPr>
          <a:xfrm>
            <a:off x="276313" y="6502736"/>
            <a:ext cx="731511" cy="276999"/>
            <a:chOff x="404977" y="6383122"/>
            <a:chExt cx="731513" cy="276999"/>
          </a:xfrm>
        </p:grpSpPr>
        <p:sp>
          <p:nvSpPr>
            <p:cNvPr id="46" name="TextBox 45"/>
            <p:cNvSpPr txBox="1"/>
            <p:nvPr/>
          </p:nvSpPr>
          <p:spPr>
            <a:xfrm>
              <a:off x="512343" y="6383122"/>
              <a:ext cx="624147" cy="276999"/>
            </a:xfrm>
            <a:prstGeom prst="rect">
              <a:avLst/>
            </a:prstGeom>
            <a:noFill/>
          </p:spPr>
          <p:txBody>
            <a:bodyPr wrap="none" rtlCol="0">
              <a:spAutoFit/>
            </a:bodyPr>
            <a:lstStyle/>
            <a:p>
              <a:r>
                <a:rPr lang="id-ID" sz="1200" dirty="0" smtClean="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47" name="Group 46"/>
            <p:cNvGrpSpPr/>
            <p:nvPr/>
          </p:nvGrpSpPr>
          <p:grpSpPr>
            <a:xfrm>
              <a:off x="404977" y="6417778"/>
              <a:ext cx="181253" cy="189215"/>
              <a:chOff x="4573232" y="2256703"/>
              <a:chExt cx="838558" cy="875393"/>
            </a:xfrm>
          </p:grpSpPr>
          <p:sp>
            <p:nvSpPr>
              <p:cNvPr id="48" name="Oval 47"/>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9" name="Oval 48"/>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0" name="Oval 49"/>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1" name="Group 50"/>
          <p:cNvGrpSpPr/>
          <p:nvPr userDrawn="1"/>
        </p:nvGrpSpPr>
        <p:grpSpPr>
          <a:xfrm>
            <a:off x="11807070" y="6559227"/>
            <a:ext cx="214313" cy="220663"/>
            <a:chOff x="7015550" y="2614882"/>
            <a:chExt cx="214313" cy="220663"/>
          </a:xfrm>
          <a:solidFill>
            <a:srgbClr val="358FCB"/>
          </a:solidFill>
        </p:grpSpPr>
        <p:sp>
          <p:nvSpPr>
            <p:cNvPr id="52"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3"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5" name="Group 54"/>
          <p:cNvGrpSpPr/>
          <p:nvPr userDrawn="1"/>
        </p:nvGrpSpPr>
        <p:grpSpPr>
          <a:xfrm>
            <a:off x="11370388" y="6559227"/>
            <a:ext cx="214313" cy="220663"/>
            <a:chOff x="7395183" y="3832633"/>
            <a:chExt cx="214313" cy="220663"/>
          </a:xfrm>
          <a:solidFill>
            <a:srgbClr val="358FCB"/>
          </a:solidFill>
        </p:grpSpPr>
        <p:sp>
          <p:nvSpPr>
            <p:cNvPr id="56"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69"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70" name="Rectangle 69"/>
          <p:cNvSpPr/>
          <p:nvPr userDrawn="1"/>
        </p:nvSpPr>
        <p:spPr>
          <a:xfrm>
            <a:off x="3102781" y="6383339"/>
            <a:ext cx="6096000" cy="261610"/>
          </a:xfrm>
          <a:prstGeom prst="rect">
            <a:avLst/>
          </a:prstGeom>
        </p:spPr>
        <p:txBody>
          <a:bodyPr>
            <a:spAutoFit/>
          </a:bodyPr>
          <a:lstStyle/>
          <a:p>
            <a:pPr algn="ctr"/>
            <a:r>
              <a:rPr lang="id-ID" sz="1100" b="0" i="0" u="none" dirty="0" smtClean="0">
                <a:solidFill>
                  <a:srgbClr val="358FCB"/>
                </a:solidFill>
              </a:rPr>
              <a:t>www.</a:t>
            </a:r>
            <a:r>
              <a:rPr lang="en-US" sz="1100" b="0" i="0" u="none" dirty="0" smtClean="0">
                <a:solidFill>
                  <a:srgbClr val="358FCB"/>
                </a:solidFill>
              </a:rPr>
              <a:t>ppt20</a:t>
            </a:r>
            <a:r>
              <a:rPr lang="id-ID" sz="1100" b="0" i="0" u="none" baseline="0" dirty="0" smtClean="0">
                <a:solidFill>
                  <a:srgbClr val="358FCB"/>
                </a:solidFill>
              </a:rPr>
              <a:t>.com</a:t>
            </a:r>
            <a:endParaRPr lang="id-ID" sz="1050" b="0" i="0" u="none" baseline="0" dirty="0" smtClean="0">
              <a:solidFill>
                <a:srgbClr val="358FCB"/>
              </a:solidFill>
            </a:endParaRPr>
          </a:p>
        </p:txBody>
      </p:sp>
      <p:sp>
        <p:nvSpPr>
          <p:cNvPr id="78" name="Oval 77"/>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0" grpId="2"/>
      <p:bldP spid="70" grpId="3"/>
      <p:bldP spid="70" grpId="4"/>
      <p:bldP spid="70" grpId="5"/>
      <p:bldP spid="70" grpId="6"/>
      <p:bldP spid="70" grpId="7"/>
      <p:bldP spid="70" grpId="8"/>
      <p:bldP spid="70" grpId="9"/>
      <p:bldP spid="70" grpId="10"/>
      <p:bldP spid="70" grpId="11"/>
      <p:bldP spid="70" grpId="12"/>
      <p:bldP spid="70" grpId="13"/>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2">
    <p:spTree>
      <p:nvGrpSpPr>
        <p:cNvPr id="1" name=""/>
        <p:cNvGrpSpPr/>
        <p:nvPr/>
      </p:nvGrpSpPr>
      <p:grpSpPr>
        <a:xfrm>
          <a:off x="0" y="0"/>
          <a:ext cx="0" cy="0"/>
          <a:chOff x="0" y="0"/>
          <a:chExt cx="0" cy="0"/>
        </a:xfrm>
      </p:grpSpPr>
      <p:grpSp>
        <p:nvGrpSpPr>
          <p:cNvPr id="84" name="Group 83"/>
          <p:cNvGrpSpPr/>
          <p:nvPr userDrawn="1"/>
        </p:nvGrpSpPr>
        <p:grpSpPr>
          <a:xfrm rot="16200000">
            <a:off x="504088" y="1672817"/>
            <a:ext cx="383327" cy="67506"/>
            <a:chOff x="2013527" y="1616364"/>
            <a:chExt cx="576928" cy="101600"/>
          </a:xfrm>
        </p:grpSpPr>
        <p:sp>
          <p:nvSpPr>
            <p:cNvPr id="85" name="Oval 84"/>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1" name="Group 50"/>
          <p:cNvGrpSpPr/>
          <p:nvPr userDrawn="1"/>
        </p:nvGrpSpPr>
        <p:grpSpPr>
          <a:xfrm>
            <a:off x="276313" y="6502736"/>
            <a:ext cx="731511" cy="276999"/>
            <a:chOff x="404977" y="6383122"/>
            <a:chExt cx="731513" cy="276999"/>
          </a:xfrm>
        </p:grpSpPr>
        <p:sp>
          <p:nvSpPr>
            <p:cNvPr id="52" name="TextBox 51"/>
            <p:cNvSpPr txBox="1"/>
            <p:nvPr/>
          </p:nvSpPr>
          <p:spPr>
            <a:xfrm>
              <a:off x="512343" y="6383122"/>
              <a:ext cx="624147" cy="276999"/>
            </a:xfrm>
            <a:prstGeom prst="rect">
              <a:avLst/>
            </a:prstGeom>
            <a:noFill/>
          </p:spPr>
          <p:txBody>
            <a:bodyPr wrap="none" rtlCol="0">
              <a:spAutoFit/>
            </a:bodyPr>
            <a:lstStyle/>
            <a:p>
              <a:r>
                <a:rPr lang="id-ID" sz="1200" dirty="0" smtClean="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53" name="Group 52"/>
            <p:cNvGrpSpPr/>
            <p:nvPr/>
          </p:nvGrpSpPr>
          <p:grpSpPr>
            <a:xfrm>
              <a:off x="404977" y="6417778"/>
              <a:ext cx="181253" cy="189215"/>
              <a:chOff x="4573232" y="2256703"/>
              <a:chExt cx="838558" cy="875393"/>
            </a:xfrm>
          </p:grpSpPr>
          <p:sp>
            <p:nvSpPr>
              <p:cNvPr id="54" name="Oval 53"/>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5" name="Oval 54"/>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6" name="Oval 55"/>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7" name="Group 56"/>
          <p:cNvGrpSpPr/>
          <p:nvPr userDrawn="1"/>
        </p:nvGrpSpPr>
        <p:grpSpPr>
          <a:xfrm>
            <a:off x="11807070" y="6559227"/>
            <a:ext cx="214313" cy="220663"/>
            <a:chOff x="7015550" y="2614882"/>
            <a:chExt cx="214313" cy="220663"/>
          </a:xfrm>
          <a:solidFill>
            <a:srgbClr val="358FCB"/>
          </a:solidFill>
        </p:grpSpPr>
        <p:sp>
          <p:nvSpPr>
            <p:cNvPr id="61"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62"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63" name="Group 62"/>
          <p:cNvGrpSpPr/>
          <p:nvPr userDrawn="1"/>
        </p:nvGrpSpPr>
        <p:grpSpPr>
          <a:xfrm>
            <a:off x="11370388" y="6559227"/>
            <a:ext cx="214313" cy="220663"/>
            <a:chOff x="7395183" y="3832633"/>
            <a:chExt cx="214313" cy="220663"/>
          </a:xfrm>
          <a:solidFill>
            <a:srgbClr val="358FCB"/>
          </a:solidFill>
        </p:grpSpPr>
        <p:sp>
          <p:nvSpPr>
            <p:cNvPr id="8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8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83" name="Rectangle 82"/>
          <p:cNvSpPr/>
          <p:nvPr userDrawn="1"/>
        </p:nvSpPr>
        <p:spPr>
          <a:xfrm>
            <a:off x="3102781" y="6383339"/>
            <a:ext cx="6096000" cy="261610"/>
          </a:xfrm>
          <a:prstGeom prst="rect">
            <a:avLst/>
          </a:prstGeom>
        </p:spPr>
        <p:txBody>
          <a:bodyPr>
            <a:spAutoFit/>
          </a:bodyPr>
          <a:lstStyle/>
          <a:p>
            <a:pPr algn="ctr"/>
            <a:r>
              <a:rPr lang="id-ID" sz="1100" b="0" i="0" u="none" dirty="0" smtClean="0">
                <a:solidFill>
                  <a:srgbClr val="358FCB"/>
                </a:solidFill>
              </a:rPr>
              <a:t>www.</a:t>
            </a:r>
            <a:r>
              <a:rPr lang="en-US" sz="1100" b="0" i="0" u="none" dirty="0" smtClean="0">
                <a:solidFill>
                  <a:srgbClr val="358FCB"/>
                </a:solidFill>
              </a:rPr>
              <a:t>ppt20</a:t>
            </a:r>
            <a:r>
              <a:rPr lang="id-ID" sz="1100" b="0" i="0" u="none" baseline="0" dirty="0" smtClean="0">
                <a:solidFill>
                  <a:srgbClr val="358FCB"/>
                </a:solidFill>
              </a:rPr>
              <a:t>.com</a:t>
            </a:r>
            <a:endParaRPr lang="id-ID" sz="1050" b="0" i="0" u="none" baseline="0" dirty="0" smtClean="0">
              <a:solidFill>
                <a:srgbClr val="358FCB"/>
              </a:solidFill>
            </a:endParaRPr>
          </a:p>
        </p:txBody>
      </p:sp>
      <p:sp>
        <p:nvSpPr>
          <p:cNvPr id="90" name="Oval 89"/>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down)">
                                      <p:cBhvr>
                                        <p:cTn id="11" dur="500"/>
                                        <p:tgtEl>
                                          <p:spTgt spid="84"/>
                                        </p:tgtEl>
                                      </p:cBhvr>
                                    </p:animEffect>
                                  </p:childTnLst>
                                </p:cTn>
                              </p:par>
                              <p:par>
                                <p:cTn id="12" presetID="10" presetClass="entr" presetSubtype="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3" grpId="1"/>
      <p:bldP spid="83" grpId="2"/>
      <p:bldP spid="83" grpId="3"/>
      <p:bldP spid="83" grpId="4"/>
      <p:bldP spid="83" grpId="5"/>
      <p:bldP spid="83" grpId="6"/>
      <p:bldP spid="83" grpId="7"/>
      <p:bldP spid="83" grpId="8"/>
      <p:bldP spid="83" grpId="9"/>
      <p:bldP spid="83" grpId="10"/>
      <p:bldP spid="83" grpId="11"/>
      <p:bldP spid="83" grpId="12"/>
      <p:bldP spid="83" grpId="13"/>
    </p:bld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7F7F7"/>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6CEAD-6C4C-46CF-ADB1-280DD35AEF6B}" type="datetime1">
              <a:rPr lang="id-ID" smtClean="0"/>
            </a:fld>
            <a:endParaRPr lang="id-ID" dirty="0"/>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C500B-1BCB-452B-802D-F943D569753B}" type="slidenum">
              <a:rPr lang="id-ID" smtClean="0"/>
            </a:fld>
            <a:endParaRPr lang="id-ID"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3.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09.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10.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29.xml"/><Relationship Id="rId7" Type="http://schemas.openxmlformats.org/officeDocument/2006/relationships/hyperlink" Target="http://www.bofety.com/" TargetMode="External"/><Relationship Id="rId6" Type="http://schemas.openxmlformats.org/officeDocument/2006/relationships/tags" Target="../tags/tag28.xml"/><Relationship Id="rId5" Type="http://schemas.openxmlformats.org/officeDocument/2006/relationships/image" Target="../media/image88.jpeg"/><Relationship Id="rId4" Type="http://schemas.openxmlformats.org/officeDocument/2006/relationships/tags" Target="../tags/tag27.xml"/><Relationship Id="rId3" Type="http://schemas.openxmlformats.org/officeDocument/2006/relationships/image" Target="../media/image87.jpeg"/><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2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7.wdp"/><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5.xml"/></Relationships>
</file>

<file path=ppt/slides/_rels/slide4.xml.rels><?xml version="1.0" encoding="UTF-8" standalone="yes"?>
<Relationships xmlns="http://schemas.openxmlformats.org/package/2006/relationships"><Relationship Id="rId9" Type="http://schemas.openxmlformats.org/officeDocument/2006/relationships/slide" Target="slide9.xml"/><Relationship Id="rId8" Type="http://schemas.openxmlformats.org/officeDocument/2006/relationships/image" Target="../media/image11.png"/><Relationship Id="rId7" Type="http://schemas.openxmlformats.org/officeDocument/2006/relationships/slide" Target="slide8.xml"/><Relationship Id="rId6" Type="http://schemas.openxmlformats.org/officeDocument/2006/relationships/image" Target="../media/image10.png"/><Relationship Id="rId5" Type="http://schemas.openxmlformats.org/officeDocument/2006/relationships/slide" Target="slide7.xml"/><Relationship Id="rId4" Type="http://schemas.openxmlformats.org/officeDocument/2006/relationships/image" Target="../media/image9.png"/><Relationship Id="rId3" Type="http://schemas.openxmlformats.org/officeDocument/2006/relationships/slide" Target="slide6.xml"/><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image" Target="../media/image12.png"/><Relationship Id="rId1" Type="http://schemas.openxmlformats.org/officeDocument/2006/relationships/slide" Target="slide5.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image" Target="../media/image16.png"/><Relationship Id="rId7" Type="http://schemas.openxmlformats.org/officeDocument/2006/relationships/slide" Target="slide13.xml"/><Relationship Id="rId64" Type="http://schemas.openxmlformats.org/officeDocument/2006/relationships/slideLayout" Target="../slideLayouts/slideLayout2.xml"/><Relationship Id="rId63" Type="http://schemas.microsoft.com/office/2007/relationships/hdphoto" Target="../media/image44.wdp"/><Relationship Id="rId62" Type="http://schemas.openxmlformats.org/officeDocument/2006/relationships/image" Target="../media/image43.png"/><Relationship Id="rId61" Type="http://schemas.openxmlformats.org/officeDocument/2006/relationships/slide" Target="slide4.xml"/><Relationship Id="rId60" Type="http://schemas.openxmlformats.org/officeDocument/2006/relationships/image" Target="../media/image42.png"/><Relationship Id="rId6" Type="http://schemas.openxmlformats.org/officeDocument/2006/relationships/image" Target="../media/image15.png"/><Relationship Id="rId59" Type="http://schemas.openxmlformats.org/officeDocument/2006/relationships/slide" Target="slide39.xml"/><Relationship Id="rId58" Type="http://schemas.openxmlformats.org/officeDocument/2006/relationships/image" Target="../media/image41.png"/><Relationship Id="rId57" Type="http://schemas.openxmlformats.org/officeDocument/2006/relationships/slide" Target="slide38.xml"/><Relationship Id="rId56" Type="http://schemas.openxmlformats.org/officeDocument/2006/relationships/image" Target="../media/image40.png"/><Relationship Id="rId55" Type="http://schemas.openxmlformats.org/officeDocument/2006/relationships/slide" Target="slide37.xml"/><Relationship Id="rId54" Type="http://schemas.openxmlformats.org/officeDocument/2006/relationships/image" Target="../media/image39.png"/><Relationship Id="rId53" Type="http://schemas.openxmlformats.org/officeDocument/2006/relationships/slide" Target="slide36.xml"/><Relationship Id="rId52" Type="http://schemas.openxmlformats.org/officeDocument/2006/relationships/image" Target="../media/image38.png"/><Relationship Id="rId51" Type="http://schemas.openxmlformats.org/officeDocument/2006/relationships/slide" Target="slide35.xml"/><Relationship Id="rId50" Type="http://schemas.openxmlformats.org/officeDocument/2006/relationships/image" Target="../media/image37.png"/><Relationship Id="rId5" Type="http://schemas.openxmlformats.org/officeDocument/2006/relationships/slide" Target="slide12.xml"/><Relationship Id="rId49" Type="http://schemas.openxmlformats.org/officeDocument/2006/relationships/slide" Target="slide34.xml"/><Relationship Id="rId48" Type="http://schemas.openxmlformats.org/officeDocument/2006/relationships/image" Target="../media/image36.png"/><Relationship Id="rId47" Type="http://schemas.openxmlformats.org/officeDocument/2006/relationships/slide" Target="slide33.xml"/><Relationship Id="rId46" Type="http://schemas.openxmlformats.org/officeDocument/2006/relationships/image" Target="../media/image35.png"/><Relationship Id="rId45" Type="http://schemas.openxmlformats.org/officeDocument/2006/relationships/slide" Target="slide32.xml"/><Relationship Id="rId44" Type="http://schemas.openxmlformats.org/officeDocument/2006/relationships/image" Target="../media/image34.png"/><Relationship Id="rId43" Type="http://schemas.openxmlformats.org/officeDocument/2006/relationships/slide" Target="slide31.xml"/><Relationship Id="rId42" Type="http://schemas.openxmlformats.org/officeDocument/2006/relationships/image" Target="../media/image33.png"/><Relationship Id="rId41" Type="http://schemas.openxmlformats.org/officeDocument/2006/relationships/slide" Target="slide30.xml"/><Relationship Id="rId40" Type="http://schemas.openxmlformats.org/officeDocument/2006/relationships/image" Target="../media/image32.png"/><Relationship Id="rId4" Type="http://schemas.openxmlformats.org/officeDocument/2006/relationships/image" Target="../media/image14.png"/><Relationship Id="rId39" Type="http://schemas.openxmlformats.org/officeDocument/2006/relationships/slide" Target="slide29.xml"/><Relationship Id="rId38" Type="http://schemas.openxmlformats.org/officeDocument/2006/relationships/image" Target="../media/image31.png"/><Relationship Id="rId37" Type="http://schemas.openxmlformats.org/officeDocument/2006/relationships/slide" Target="slide28.xml"/><Relationship Id="rId36" Type="http://schemas.openxmlformats.org/officeDocument/2006/relationships/image" Target="../media/image30.png"/><Relationship Id="rId35" Type="http://schemas.openxmlformats.org/officeDocument/2006/relationships/slide" Target="slide27.xml"/><Relationship Id="rId34" Type="http://schemas.openxmlformats.org/officeDocument/2006/relationships/image" Target="../media/image29.png"/><Relationship Id="rId33" Type="http://schemas.openxmlformats.org/officeDocument/2006/relationships/slide" Target="slide26.xml"/><Relationship Id="rId32" Type="http://schemas.openxmlformats.org/officeDocument/2006/relationships/image" Target="../media/image28.png"/><Relationship Id="rId31" Type="http://schemas.openxmlformats.org/officeDocument/2006/relationships/slide" Target="slide25.xml"/><Relationship Id="rId30" Type="http://schemas.openxmlformats.org/officeDocument/2006/relationships/image" Target="../media/image27.png"/><Relationship Id="rId3" Type="http://schemas.openxmlformats.org/officeDocument/2006/relationships/slide" Target="slide11.xml"/><Relationship Id="rId29" Type="http://schemas.openxmlformats.org/officeDocument/2006/relationships/slide" Target="slide24.xml"/><Relationship Id="rId28" Type="http://schemas.openxmlformats.org/officeDocument/2006/relationships/image" Target="../media/image26.png"/><Relationship Id="rId27" Type="http://schemas.openxmlformats.org/officeDocument/2006/relationships/slide" Target="slide23.xml"/><Relationship Id="rId26" Type="http://schemas.openxmlformats.org/officeDocument/2006/relationships/image" Target="../media/image25.png"/><Relationship Id="rId25" Type="http://schemas.openxmlformats.org/officeDocument/2006/relationships/slide" Target="slide22.xml"/><Relationship Id="rId24" Type="http://schemas.openxmlformats.org/officeDocument/2006/relationships/image" Target="../media/image24.png"/><Relationship Id="rId23" Type="http://schemas.openxmlformats.org/officeDocument/2006/relationships/slide" Target="slide21.xml"/><Relationship Id="rId22" Type="http://schemas.openxmlformats.org/officeDocument/2006/relationships/image" Target="../media/image23.png"/><Relationship Id="rId21" Type="http://schemas.openxmlformats.org/officeDocument/2006/relationships/slide" Target="slide20.xml"/><Relationship Id="rId20" Type="http://schemas.openxmlformats.org/officeDocument/2006/relationships/image" Target="../media/image22.png"/><Relationship Id="rId2" Type="http://schemas.openxmlformats.org/officeDocument/2006/relationships/image" Target="../media/image13.png"/><Relationship Id="rId19" Type="http://schemas.openxmlformats.org/officeDocument/2006/relationships/slide" Target="slide19.xml"/><Relationship Id="rId18" Type="http://schemas.openxmlformats.org/officeDocument/2006/relationships/image" Target="../media/image21.png"/><Relationship Id="rId17" Type="http://schemas.openxmlformats.org/officeDocument/2006/relationships/slide" Target="slide18.xml"/><Relationship Id="rId16" Type="http://schemas.openxmlformats.org/officeDocument/2006/relationships/image" Target="../media/image20.png"/><Relationship Id="rId15" Type="http://schemas.openxmlformats.org/officeDocument/2006/relationships/slide" Target="slide17.xml"/><Relationship Id="rId14" Type="http://schemas.openxmlformats.org/officeDocument/2006/relationships/image" Target="../media/image19.png"/><Relationship Id="rId13" Type="http://schemas.openxmlformats.org/officeDocument/2006/relationships/slide" Target="slide16.xml"/><Relationship Id="rId12" Type="http://schemas.openxmlformats.org/officeDocument/2006/relationships/image" Target="../media/image18.png"/><Relationship Id="rId11" Type="http://schemas.openxmlformats.org/officeDocument/2006/relationships/slide" Target="slide15.xml"/><Relationship Id="rId10" Type="http://schemas.openxmlformats.org/officeDocument/2006/relationships/image" Target="../media/image17.png"/><Relationship Id="rId1" Type="http://schemas.openxmlformats.org/officeDocument/2006/relationships/slide" Target="slide10.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6.xml"/></Relationships>
</file>

<file path=ppt/slides/_rels/slide6.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image" Target="../media/image48.png"/><Relationship Id="rId7" Type="http://schemas.openxmlformats.org/officeDocument/2006/relationships/slide" Target="slide43.xml"/><Relationship Id="rId6" Type="http://schemas.openxmlformats.org/officeDocument/2006/relationships/image" Target="../media/image47.png"/><Relationship Id="rId5" Type="http://schemas.openxmlformats.org/officeDocument/2006/relationships/slide" Target="slide42.xml"/><Relationship Id="rId44" Type="http://schemas.openxmlformats.org/officeDocument/2006/relationships/slideLayout" Target="../slideLayouts/slideLayout2.xml"/><Relationship Id="rId43" Type="http://schemas.microsoft.com/office/2007/relationships/hdphoto" Target="../media/image44.wdp"/><Relationship Id="rId42" Type="http://schemas.openxmlformats.org/officeDocument/2006/relationships/image" Target="../media/image43.png"/><Relationship Id="rId41" Type="http://schemas.openxmlformats.org/officeDocument/2006/relationships/slide" Target="slide4.xml"/><Relationship Id="rId40" Type="http://schemas.openxmlformats.org/officeDocument/2006/relationships/image" Target="../media/image64.png"/><Relationship Id="rId4" Type="http://schemas.openxmlformats.org/officeDocument/2006/relationships/image" Target="../media/image46.png"/><Relationship Id="rId39" Type="http://schemas.openxmlformats.org/officeDocument/2006/relationships/slide" Target="slide59.xml"/><Relationship Id="rId38" Type="http://schemas.openxmlformats.org/officeDocument/2006/relationships/image" Target="../media/image63.png"/><Relationship Id="rId37" Type="http://schemas.openxmlformats.org/officeDocument/2006/relationships/slide" Target="slide58.xml"/><Relationship Id="rId36" Type="http://schemas.openxmlformats.org/officeDocument/2006/relationships/image" Target="../media/image62.png"/><Relationship Id="rId35" Type="http://schemas.openxmlformats.org/officeDocument/2006/relationships/slide" Target="slide57.xml"/><Relationship Id="rId34" Type="http://schemas.openxmlformats.org/officeDocument/2006/relationships/image" Target="../media/image61.png"/><Relationship Id="rId33" Type="http://schemas.openxmlformats.org/officeDocument/2006/relationships/slide" Target="slide56.xml"/><Relationship Id="rId32" Type="http://schemas.openxmlformats.org/officeDocument/2006/relationships/image" Target="../media/image60.png"/><Relationship Id="rId31" Type="http://schemas.openxmlformats.org/officeDocument/2006/relationships/slide" Target="slide55.xml"/><Relationship Id="rId30" Type="http://schemas.openxmlformats.org/officeDocument/2006/relationships/image" Target="../media/image59.png"/><Relationship Id="rId3" Type="http://schemas.openxmlformats.org/officeDocument/2006/relationships/slide" Target="slide41.xml"/><Relationship Id="rId29" Type="http://schemas.openxmlformats.org/officeDocument/2006/relationships/slide" Target="slide54.xml"/><Relationship Id="rId28" Type="http://schemas.openxmlformats.org/officeDocument/2006/relationships/image" Target="../media/image58.png"/><Relationship Id="rId27" Type="http://schemas.openxmlformats.org/officeDocument/2006/relationships/slide" Target="slide53.xml"/><Relationship Id="rId26" Type="http://schemas.openxmlformats.org/officeDocument/2006/relationships/image" Target="../media/image57.png"/><Relationship Id="rId25" Type="http://schemas.openxmlformats.org/officeDocument/2006/relationships/slide" Target="slide52.xml"/><Relationship Id="rId24" Type="http://schemas.openxmlformats.org/officeDocument/2006/relationships/image" Target="../media/image56.png"/><Relationship Id="rId23" Type="http://schemas.openxmlformats.org/officeDocument/2006/relationships/slide" Target="slide51.xml"/><Relationship Id="rId22" Type="http://schemas.openxmlformats.org/officeDocument/2006/relationships/image" Target="../media/image55.png"/><Relationship Id="rId21" Type="http://schemas.openxmlformats.org/officeDocument/2006/relationships/slide" Target="slide50.xml"/><Relationship Id="rId20" Type="http://schemas.openxmlformats.org/officeDocument/2006/relationships/image" Target="../media/image54.png"/><Relationship Id="rId2" Type="http://schemas.openxmlformats.org/officeDocument/2006/relationships/image" Target="../media/image45.png"/><Relationship Id="rId19" Type="http://schemas.openxmlformats.org/officeDocument/2006/relationships/slide" Target="slide49.xml"/><Relationship Id="rId18" Type="http://schemas.openxmlformats.org/officeDocument/2006/relationships/image" Target="../media/image53.png"/><Relationship Id="rId17" Type="http://schemas.openxmlformats.org/officeDocument/2006/relationships/slide" Target="slide48.xml"/><Relationship Id="rId16" Type="http://schemas.openxmlformats.org/officeDocument/2006/relationships/image" Target="../media/image52.png"/><Relationship Id="rId15" Type="http://schemas.openxmlformats.org/officeDocument/2006/relationships/slide" Target="slide47.xml"/><Relationship Id="rId14" Type="http://schemas.openxmlformats.org/officeDocument/2006/relationships/image" Target="../media/image51.png"/><Relationship Id="rId13" Type="http://schemas.openxmlformats.org/officeDocument/2006/relationships/slide" Target="slide46.xml"/><Relationship Id="rId12" Type="http://schemas.openxmlformats.org/officeDocument/2006/relationships/image" Target="../media/image50.png"/><Relationship Id="rId11" Type="http://schemas.openxmlformats.org/officeDocument/2006/relationships/slide" Target="slide45.xml"/><Relationship Id="rId10" Type="http://schemas.openxmlformats.org/officeDocument/2006/relationships/image" Target="../media/image49.png"/><Relationship Id="rId1" Type="http://schemas.openxmlformats.org/officeDocument/2006/relationships/slide" Target="slide40.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6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7.xml"/></Relationships>
</file>

<file path=ppt/slides/_rels/slide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image" Target="../media/image68.png"/><Relationship Id="rId7" Type="http://schemas.openxmlformats.org/officeDocument/2006/relationships/slide" Target="slide63.xml"/><Relationship Id="rId6" Type="http://schemas.openxmlformats.org/officeDocument/2006/relationships/image" Target="../media/image67.png"/><Relationship Id="rId5" Type="http://schemas.openxmlformats.org/officeDocument/2006/relationships/slide" Target="slide62.xml"/><Relationship Id="rId4" Type="http://schemas.openxmlformats.org/officeDocument/2006/relationships/image" Target="../media/image66.png"/><Relationship Id="rId3" Type="http://schemas.openxmlformats.org/officeDocument/2006/relationships/slide" Target="slide61.xml"/><Relationship Id="rId24" Type="http://schemas.openxmlformats.org/officeDocument/2006/relationships/slideLayout" Target="../slideLayouts/slideLayout2.xml"/><Relationship Id="rId23" Type="http://schemas.microsoft.com/office/2007/relationships/hdphoto" Target="../media/image44.wdp"/><Relationship Id="rId22" Type="http://schemas.openxmlformats.org/officeDocument/2006/relationships/image" Target="../media/image43.png"/><Relationship Id="rId21" Type="http://schemas.openxmlformats.org/officeDocument/2006/relationships/slide" Target="slide4.xml"/><Relationship Id="rId20" Type="http://schemas.openxmlformats.org/officeDocument/2006/relationships/image" Target="../media/image74.png"/><Relationship Id="rId2" Type="http://schemas.openxmlformats.org/officeDocument/2006/relationships/image" Target="../media/image65.png"/><Relationship Id="rId19" Type="http://schemas.openxmlformats.org/officeDocument/2006/relationships/slide" Target="slide69.xml"/><Relationship Id="rId18" Type="http://schemas.openxmlformats.org/officeDocument/2006/relationships/image" Target="../media/image73.png"/><Relationship Id="rId17" Type="http://schemas.openxmlformats.org/officeDocument/2006/relationships/slide" Target="slide68.xml"/><Relationship Id="rId16" Type="http://schemas.openxmlformats.org/officeDocument/2006/relationships/image" Target="../media/image72.png"/><Relationship Id="rId15" Type="http://schemas.openxmlformats.org/officeDocument/2006/relationships/slide" Target="slide67.xml"/><Relationship Id="rId14" Type="http://schemas.openxmlformats.org/officeDocument/2006/relationships/image" Target="../media/image71.png"/><Relationship Id="rId13" Type="http://schemas.openxmlformats.org/officeDocument/2006/relationships/slide" Target="slide66.xml"/><Relationship Id="rId12" Type="http://schemas.openxmlformats.org/officeDocument/2006/relationships/image" Target="../media/image70.png"/><Relationship Id="rId11" Type="http://schemas.openxmlformats.org/officeDocument/2006/relationships/slide" Target="slide65.xml"/><Relationship Id="rId10" Type="http://schemas.openxmlformats.org/officeDocument/2006/relationships/image" Target="../media/image69.png"/><Relationship Id="rId1" Type="http://schemas.openxmlformats.org/officeDocument/2006/relationships/slide" Target="slide60.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5.xml"/><Relationship Id="rId7" Type="http://schemas.openxmlformats.org/officeDocument/2006/relationships/slide" Target="slide74.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slide" Target="slide71.xml"/><Relationship Id="rId36" Type="http://schemas.openxmlformats.org/officeDocument/2006/relationships/slideLayout" Target="../slideLayouts/slideLayout2.xml"/><Relationship Id="rId35" Type="http://schemas.microsoft.com/office/2007/relationships/hdphoto" Target="../media/image44.wdp"/><Relationship Id="rId34" Type="http://schemas.openxmlformats.org/officeDocument/2006/relationships/image" Target="../media/image43.png"/><Relationship Id="rId33" Type="http://schemas.openxmlformats.org/officeDocument/2006/relationships/slide" Target="slide4.xml"/><Relationship Id="rId32" Type="http://schemas.openxmlformats.org/officeDocument/2006/relationships/slide" Target="slide99.xml"/><Relationship Id="rId31" Type="http://schemas.openxmlformats.org/officeDocument/2006/relationships/slide" Target="slide98.xml"/><Relationship Id="rId30" Type="http://schemas.openxmlformats.org/officeDocument/2006/relationships/slide" Target="slide97.xml"/><Relationship Id="rId3" Type="http://schemas.openxmlformats.org/officeDocument/2006/relationships/slide" Target="slide70.xml"/><Relationship Id="rId29" Type="http://schemas.openxmlformats.org/officeDocument/2006/relationships/slide" Target="slide96.xml"/><Relationship Id="rId28" Type="http://schemas.openxmlformats.org/officeDocument/2006/relationships/slide" Target="slide95.xml"/><Relationship Id="rId27" Type="http://schemas.openxmlformats.org/officeDocument/2006/relationships/slide" Target="slide94.xml"/><Relationship Id="rId26" Type="http://schemas.openxmlformats.org/officeDocument/2006/relationships/slide" Target="slide93.xml"/><Relationship Id="rId25" Type="http://schemas.openxmlformats.org/officeDocument/2006/relationships/slide" Target="slide92.xml"/><Relationship Id="rId24" Type="http://schemas.openxmlformats.org/officeDocument/2006/relationships/slide" Target="slide91.xml"/><Relationship Id="rId23" Type="http://schemas.openxmlformats.org/officeDocument/2006/relationships/slide" Target="slide90.xml"/><Relationship Id="rId22" Type="http://schemas.openxmlformats.org/officeDocument/2006/relationships/slide" Target="slide89.xml"/><Relationship Id="rId21" Type="http://schemas.openxmlformats.org/officeDocument/2006/relationships/slide" Target="slide88.xml"/><Relationship Id="rId20" Type="http://schemas.openxmlformats.org/officeDocument/2006/relationships/slide" Target="slide87.xml"/><Relationship Id="rId2" Type="http://schemas.microsoft.com/office/2007/relationships/hdphoto" Target="../media/image76.wdp"/><Relationship Id="rId19" Type="http://schemas.openxmlformats.org/officeDocument/2006/relationships/slide" Target="slide86.xml"/><Relationship Id="rId18" Type="http://schemas.openxmlformats.org/officeDocument/2006/relationships/slide" Target="slide85.xml"/><Relationship Id="rId17" Type="http://schemas.openxmlformats.org/officeDocument/2006/relationships/slide" Target="slide84.xml"/><Relationship Id="rId16" Type="http://schemas.openxmlformats.org/officeDocument/2006/relationships/slide" Target="slide83.xml"/><Relationship Id="rId15" Type="http://schemas.openxmlformats.org/officeDocument/2006/relationships/slide" Target="slide82.xml"/><Relationship Id="rId14" Type="http://schemas.openxmlformats.org/officeDocument/2006/relationships/slide" Target="slide81.xml"/><Relationship Id="rId13" Type="http://schemas.openxmlformats.org/officeDocument/2006/relationships/slide" Target="slide80.xml"/><Relationship Id="rId12" Type="http://schemas.openxmlformats.org/officeDocument/2006/relationships/slide" Target="slide79.xml"/><Relationship Id="rId11" Type="http://schemas.openxmlformats.org/officeDocument/2006/relationships/slide" Target="slide78.xml"/><Relationship Id="rId10" Type="http://schemas.openxmlformats.org/officeDocument/2006/relationships/slide" Target="slide77.xml"/><Relationship Id="rId1" Type="http://schemas.openxmlformats.org/officeDocument/2006/relationships/image" Target="../media/image75.png"/></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xml.rels><?xml version="1.0" encoding="UTF-8" standalone="yes"?>
<Relationships xmlns="http://schemas.openxmlformats.org/package/2006/relationships"><Relationship Id="rId9" Type="http://schemas.openxmlformats.org/officeDocument/2006/relationships/slide" Target="slide104.xml"/><Relationship Id="rId8" Type="http://schemas.openxmlformats.org/officeDocument/2006/relationships/image" Target="../media/image80.png"/><Relationship Id="rId7" Type="http://schemas.openxmlformats.org/officeDocument/2006/relationships/slide" Target="slide103.xml"/><Relationship Id="rId6" Type="http://schemas.openxmlformats.org/officeDocument/2006/relationships/image" Target="../media/image79.png"/><Relationship Id="rId5" Type="http://schemas.openxmlformats.org/officeDocument/2006/relationships/slide" Target="slide102.xml"/><Relationship Id="rId4" Type="http://schemas.openxmlformats.org/officeDocument/2006/relationships/image" Target="../media/image78.png"/><Relationship Id="rId3" Type="http://schemas.openxmlformats.org/officeDocument/2006/relationships/slide" Target="slide101.xml"/><Relationship Id="rId24" Type="http://schemas.openxmlformats.org/officeDocument/2006/relationships/slideLayout" Target="../slideLayouts/slideLayout2.xml"/><Relationship Id="rId23" Type="http://schemas.openxmlformats.org/officeDocument/2006/relationships/image" Target="../media/image86.png"/><Relationship Id="rId22" Type="http://schemas.openxmlformats.org/officeDocument/2006/relationships/slide" Target="slide109.xml"/><Relationship Id="rId21" Type="http://schemas.microsoft.com/office/2007/relationships/hdphoto" Target="../media/image44.wdp"/><Relationship Id="rId20" Type="http://schemas.openxmlformats.org/officeDocument/2006/relationships/image" Target="../media/image43.png"/><Relationship Id="rId2" Type="http://schemas.openxmlformats.org/officeDocument/2006/relationships/image" Target="../media/image77.png"/><Relationship Id="rId19" Type="http://schemas.openxmlformats.org/officeDocument/2006/relationships/slide" Target="slide4.xml"/><Relationship Id="rId18" Type="http://schemas.openxmlformats.org/officeDocument/2006/relationships/image" Target="../media/image85.png"/><Relationship Id="rId17" Type="http://schemas.openxmlformats.org/officeDocument/2006/relationships/slide" Target="slide108.xml"/><Relationship Id="rId16" Type="http://schemas.openxmlformats.org/officeDocument/2006/relationships/image" Target="../media/image84.png"/><Relationship Id="rId15" Type="http://schemas.openxmlformats.org/officeDocument/2006/relationships/slide" Target="slide107.xml"/><Relationship Id="rId14" Type="http://schemas.openxmlformats.org/officeDocument/2006/relationships/image" Target="../media/image83.png"/><Relationship Id="rId13" Type="http://schemas.openxmlformats.org/officeDocument/2006/relationships/slide" Target="slide106.xml"/><Relationship Id="rId12" Type="http://schemas.openxmlformats.org/officeDocument/2006/relationships/image" Target="../media/image82.png"/><Relationship Id="rId11" Type="http://schemas.openxmlformats.org/officeDocument/2006/relationships/slide" Target="slide105.xml"/><Relationship Id="rId10" Type="http://schemas.openxmlformats.org/officeDocument/2006/relationships/image" Target="../media/image81.png"/><Relationship Id="rId1" Type="http://schemas.openxmlformats.org/officeDocument/2006/relationships/slide" Target="slide100.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安全月安全知识竞赛课件</a:t>
            </a:r>
            <a:endParaRPr lang="zh-CN" altLang="en-US" sz="5120" smtClean="0">
              <a:solidFill>
                <a:srgbClr val="1E6FAD"/>
              </a:solidFill>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90024" y="975031"/>
            <a:ext cx="11044807"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smtClean="0">
                <a:solidFill>
                  <a:srgbClr val="358FCB"/>
                </a:solidFill>
                <a:latin typeface="Arial" panose="020B0604020202020204" pitchFamily="34" charset="0"/>
              </a:rPr>
              <a:t>（判断题）</a:t>
            </a:r>
            <a:r>
              <a:rPr lang="zh-CN" altLang="zh-CN" sz="2400" b="1" kern="100" dirty="0" smtClean="0">
                <a:solidFill>
                  <a:srgbClr val="000000"/>
                </a:solidFill>
                <a:latin typeface="Arial" panose="020B0604020202020204" pitchFamily="34" charset="0"/>
                <a:cs typeface="Arial" panose="020B0604020202020204" pitchFamily="34" charset="0"/>
              </a:rPr>
              <a:t>发生</a:t>
            </a:r>
            <a:r>
              <a:rPr lang="zh-CN" altLang="zh-CN" sz="2400" b="1" kern="100" dirty="0">
                <a:solidFill>
                  <a:srgbClr val="000000"/>
                </a:solidFill>
                <a:latin typeface="Arial" panose="020B0604020202020204" pitchFamily="34" charset="0"/>
                <a:cs typeface="Arial" panose="020B0604020202020204" pitchFamily="34" charset="0"/>
              </a:rPr>
              <a:t>工伤事故后单位立即向劳动部门报告，如单位不报告，职工或职工家属应直接向劳动行政部门</a:t>
            </a:r>
            <a:r>
              <a:rPr lang="zh-CN" altLang="zh-CN" sz="2400" b="1" kern="100" dirty="0" smtClean="0">
                <a:solidFill>
                  <a:srgbClr val="000000"/>
                </a:solidFill>
                <a:latin typeface="Arial" panose="020B0604020202020204" pitchFamily="34" charset="0"/>
                <a:cs typeface="Arial" panose="020B0604020202020204" pitchFamily="34" charset="0"/>
              </a:rPr>
              <a:t>举报</a:t>
            </a:r>
            <a:r>
              <a:rPr lang="zh-CN" altLang="en-US"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6" name="文本框 5"/>
          <p:cNvSpPr txBox="1"/>
          <p:nvPr/>
        </p:nvSpPr>
        <p:spPr>
          <a:xfrm>
            <a:off x="590024" y="2052854"/>
            <a:ext cx="10844170" cy="2308324"/>
          </a:xfrm>
          <a:prstGeom prst="rect">
            <a:avLst/>
          </a:prstGeom>
          <a:noFill/>
        </p:spPr>
        <p:txBody>
          <a:bodyPr wrap="square" rtlCol="0">
            <a:spAutoFit/>
          </a:bodyPr>
          <a:lstStyle/>
          <a:p>
            <a:r>
              <a:rPr lang="en-US" altLang="zh-CN" sz="2400" b="1" dirty="0" smtClean="0"/>
              <a:t>2.</a:t>
            </a:r>
            <a:r>
              <a:rPr lang="zh-CN" altLang="en-US" sz="2400" b="1" dirty="0" smtClean="0">
                <a:solidFill>
                  <a:srgbClr val="358FCB"/>
                </a:solidFill>
              </a:rPr>
              <a:t>（单选题）</a:t>
            </a:r>
            <a:r>
              <a:rPr lang="zh-CN" altLang="zh-CN" sz="2400" b="1" dirty="0" smtClean="0"/>
              <a:t>按照</a:t>
            </a:r>
            <a:r>
              <a:rPr lang="zh-CN" altLang="zh-CN" sz="2400" b="1" dirty="0"/>
              <a:t>预防原理，安全生产管理工作应该做到预防为主，通过有效的管理和技术手段，减少和防止人的不安全行为和物的不安全状态。下列论述不符合预防原理的是（</a:t>
            </a:r>
            <a:r>
              <a:rPr lang="en-US" altLang="zh-CN" sz="2400" b="1" dirty="0"/>
              <a:t>  </a:t>
            </a:r>
            <a:r>
              <a:rPr lang="zh-CN" altLang="zh-CN" sz="2400" b="1" dirty="0"/>
              <a:t>）。</a:t>
            </a:r>
            <a:endParaRPr lang="zh-CN" altLang="zh-CN" sz="2400" b="1" dirty="0"/>
          </a:p>
          <a:p>
            <a:r>
              <a:rPr lang="en-US" altLang="zh-CN" sz="2400" b="1" dirty="0"/>
              <a:t>A</a:t>
            </a:r>
            <a:r>
              <a:rPr lang="zh-CN" altLang="zh-CN" sz="2400" b="1" dirty="0"/>
              <a:t>．事故后果以及后果的严重程度都是随机的，难以预测的</a:t>
            </a:r>
            <a:endParaRPr lang="zh-CN" altLang="zh-CN" sz="2400" b="1" dirty="0"/>
          </a:p>
          <a:p>
            <a:r>
              <a:rPr lang="en-US" altLang="zh-CN" sz="2400" b="1" dirty="0"/>
              <a:t>B</a:t>
            </a:r>
            <a:r>
              <a:rPr lang="zh-CN" altLang="zh-CN" sz="2400" b="1" dirty="0"/>
              <a:t>．只要诱发事故的因素存在，发生事故是必然的</a:t>
            </a:r>
            <a:endParaRPr lang="zh-CN" altLang="zh-CN" sz="2400" b="1" dirty="0"/>
          </a:p>
          <a:p>
            <a:r>
              <a:rPr lang="en-US" altLang="zh-CN" sz="2400" b="1" dirty="0"/>
              <a:t>C</a:t>
            </a:r>
            <a:r>
              <a:rPr lang="zh-CN" altLang="zh-CN" sz="2400" b="1" dirty="0"/>
              <a:t>．从根本上消除事故发生的可能性，是本质安全的出发点</a:t>
            </a:r>
            <a:endParaRPr lang="zh-CN" altLang="en-US" sz="2400" b="1" dirty="0"/>
          </a:p>
        </p:txBody>
      </p:sp>
      <p:sp>
        <p:nvSpPr>
          <p:cNvPr id="7" name="矩形 6"/>
          <p:cNvSpPr/>
          <p:nvPr/>
        </p:nvSpPr>
        <p:spPr>
          <a:xfrm>
            <a:off x="590024" y="4597524"/>
            <a:ext cx="10792438"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smtClean="0">
                <a:solidFill>
                  <a:srgbClr val="358FCB"/>
                </a:solidFill>
              </a:rPr>
              <a:t>（单选题）</a:t>
            </a:r>
            <a:r>
              <a:rPr lang="zh-CN" altLang="zh-CN" sz="2400" b="1" kern="0" dirty="0" smtClean="0">
                <a:solidFill>
                  <a:srgbClr val="000000"/>
                </a:solidFill>
                <a:latin typeface="Arial" panose="020B0604020202020204" pitchFamily="34" charset="0"/>
                <a:cs typeface="Arial" panose="020B0604020202020204" pitchFamily="34" charset="0"/>
              </a:rPr>
              <a:t>根据本质安全的概念，（</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）是从本质安全角度出发而采取的安全措施。</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zh-CN" altLang="zh-CN" sz="2400" b="1" kern="0" dirty="0" smtClean="0">
                <a:solidFill>
                  <a:srgbClr val="000000"/>
                </a:solidFill>
                <a:latin typeface="Arial" panose="020B0604020202020204" pitchFamily="34" charset="0"/>
                <a:cs typeface="Arial" panose="020B0604020202020204" pitchFamily="34" charset="0"/>
              </a:rPr>
              <a:t>．切割机械上设置的光控断电装置</a:t>
            </a:r>
            <a:r>
              <a:rPr lang="en-US" altLang="zh-CN" sz="2400" b="1" kern="0" dirty="0" smtClean="0">
                <a:solidFill>
                  <a:srgbClr val="000000"/>
                </a:solidFill>
                <a:latin typeface="Arial" panose="020B0604020202020204" pitchFamily="34" charset="0"/>
                <a:cs typeface="Times New Roman" panose="02020603050405020304" pitchFamily="18" charset="0"/>
              </a:rPr>
              <a:t>    B</a:t>
            </a:r>
            <a:r>
              <a:rPr lang="zh-CN" altLang="zh-CN" sz="2400" b="1" kern="0" dirty="0" smtClean="0">
                <a:solidFill>
                  <a:srgbClr val="000000"/>
                </a:solidFill>
                <a:latin typeface="Arial" panose="020B0604020202020204" pitchFamily="34" charset="0"/>
                <a:cs typeface="Arial" panose="020B0604020202020204" pitchFamily="34" charset="0"/>
              </a:rPr>
              <a:t>．汽车上设置的安全气囊</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C</a:t>
            </a:r>
            <a:r>
              <a:rPr lang="zh-CN" altLang="zh-CN" sz="2400" b="1" kern="0" dirty="0" smtClean="0">
                <a:solidFill>
                  <a:srgbClr val="000000"/>
                </a:solidFill>
                <a:latin typeface="Arial" panose="020B0604020202020204" pitchFamily="34" charset="0"/>
                <a:cs typeface="Arial" panose="020B0604020202020204" pitchFamily="34" charset="0"/>
              </a:rPr>
              <a:t>．为探险人员配备的卫星定位仪</a:t>
            </a:r>
            <a:r>
              <a:rPr lang="en-US" altLang="zh-CN" sz="2400" b="1" kern="0" dirty="0" smtClean="0">
                <a:solidFill>
                  <a:srgbClr val="000000"/>
                </a:solidFill>
                <a:latin typeface="Arial" panose="020B0604020202020204" pitchFamily="34" charset="0"/>
                <a:cs typeface="Times New Roman" panose="02020603050405020304" pitchFamily="18" charset="0"/>
              </a:rPr>
              <a:t>      D</a:t>
            </a:r>
            <a:r>
              <a:rPr lang="zh-CN" altLang="zh-CN" sz="2400" b="1" kern="0" dirty="0" smtClean="0">
                <a:solidFill>
                  <a:srgbClr val="000000"/>
                </a:solidFill>
                <a:latin typeface="Arial" panose="020B0604020202020204" pitchFamily="34" charset="0"/>
                <a:cs typeface="Arial" panose="020B0604020202020204" pitchFamily="34" charset="0"/>
              </a:rPr>
              <a:t>．煤矿工人佩戴的自救器</a:t>
            </a:r>
            <a:endParaRPr lang="zh-CN" altLang="zh-CN" sz="2400" b="1" kern="100" dirty="0">
              <a:latin typeface="Calibri" panose="020F0502020204030204" pitchFamily="34" charset="0"/>
              <a:cs typeface="Times New Roman" panose="02020603050405020304" pitchFamily="18" charset="0"/>
            </a:endParaRPr>
          </a:p>
        </p:txBody>
      </p:sp>
      <p:sp>
        <p:nvSpPr>
          <p:cNvPr id="8" name="矩形 7"/>
          <p:cNvSpPr/>
          <p:nvPr/>
        </p:nvSpPr>
        <p:spPr>
          <a:xfrm>
            <a:off x="9595968" y="3664513"/>
            <a:ext cx="182133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78" name="Rectangle 20"/>
          <p:cNvSpPr>
            <a:spLocks noChangeArrowheads="1"/>
          </p:cNvSpPr>
          <p:nvPr/>
        </p:nvSpPr>
        <p:spPr bwMode="auto">
          <a:xfrm>
            <a:off x="9353390" y="1338509"/>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zh-CN" altLang="en-US" sz="3600" b="1" dirty="0" smtClean="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79" name="矩形 78"/>
          <p:cNvSpPr/>
          <p:nvPr/>
        </p:nvSpPr>
        <p:spPr>
          <a:xfrm>
            <a:off x="9681874" y="5632419"/>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78" grpId="0"/>
      <p:bldP spid="7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37296"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smtClean="0">
                <a:solidFill>
                  <a:srgbClr val="358FCB"/>
                </a:solidFill>
                <a:latin typeface="微软雅黑" panose="020B0503020204020204" pitchFamily="34" charset="-122"/>
                <a:ea typeface="微软雅黑" panose="020B0503020204020204" pitchFamily="34" charset="-122"/>
              </a:rPr>
              <a:t>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3570208"/>
          </a:xfrm>
          <a:prstGeom prst="rect">
            <a:avLst/>
          </a:prstGeom>
        </p:spPr>
        <p:txBody>
          <a:bodyPr wrap="square">
            <a:spAutoFit/>
          </a:bodyPr>
          <a:lstStyle/>
          <a:p>
            <a:r>
              <a:rPr lang="en-US" altLang="zh-CN" sz="3600" b="1" kern="0" dirty="0" smtClean="0">
                <a:latin typeface="+mn-ea"/>
                <a:cs typeface="Arial" panose="020B0604020202020204" pitchFamily="34" charset="0"/>
              </a:rPr>
              <a:t>1.</a:t>
            </a:r>
            <a:r>
              <a:rPr lang="zh-CN" altLang="en-US" sz="3600" b="1" dirty="0">
                <a:solidFill>
                  <a:srgbClr val="358FCB"/>
                </a:solidFill>
                <a:latin typeface="+mn-ea"/>
              </a:rPr>
              <a:t>（多选题）</a:t>
            </a:r>
            <a:r>
              <a:rPr lang="zh-CN" altLang="zh-CN" sz="3600" b="1" dirty="0" smtClean="0">
                <a:latin typeface="+mn-ea"/>
              </a:rPr>
              <a:t>检查</a:t>
            </a:r>
            <a:r>
              <a:rPr lang="zh-CN" altLang="zh-CN" sz="3600" b="1" dirty="0">
                <a:latin typeface="+mn-ea"/>
              </a:rPr>
              <a:t>班组安全日工作的</a:t>
            </a:r>
            <a:r>
              <a:rPr lang="zh-CN" altLang="zh-CN" sz="3600" b="1" dirty="0" smtClean="0">
                <a:latin typeface="+mn-ea"/>
              </a:rPr>
              <a:t>方法</a:t>
            </a:r>
            <a:r>
              <a:rPr lang="zh-CN" altLang="en-US" sz="3600" b="1" dirty="0" smtClean="0">
                <a:latin typeface="+mn-ea"/>
                <a:sym typeface="Wingdings" panose="05000000000000000000" pitchFamily="2" charset="2"/>
              </a:rPr>
              <a:t>（  ）</a:t>
            </a:r>
            <a:r>
              <a:rPr lang="zh-CN" altLang="zh-CN" sz="3600" b="1" dirty="0" smtClean="0">
                <a:latin typeface="+mn-ea"/>
              </a:rPr>
              <a:t>。</a:t>
            </a:r>
            <a:endParaRPr lang="zh-CN" altLang="zh-CN" sz="3600" b="1" dirty="0">
              <a:latin typeface="+mn-ea"/>
            </a:endParaRPr>
          </a:p>
          <a:p>
            <a:pPr>
              <a:spcBef>
                <a:spcPts val="1200"/>
              </a:spcBef>
            </a:pPr>
            <a:r>
              <a:rPr lang="en-US" altLang="zh-CN" sz="3600" b="1" dirty="0">
                <a:latin typeface="+mn-ea"/>
              </a:rPr>
              <a:t>A</a:t>
            </a:r>
            <a:r>
              <a:rPr lang="zh-CN" altLang="zh-CN" sz="3600" b="1" dirty="0" smtClean="0">
                <a:latin typeface="+mn-ea"/>
              </a:rPr>
              <a:t>．查看</a:t>
            </a:r>
            <a:endParaRPr lang="en-US" altLang="zh-CN" sz="3600" b="1" dirty="0" smtClean="0">
              <a:latin typeface="+mn-ea"/>
            </a:endParaRPr>
          </a:p>
          <a:p>
            <a:r>
              <a:rPr lang="en-US" altLang="zh-CN" sz="3600" b="1" dirty="0" smtClean="0">
                <a:latin typeface="+mn-ea"/>
              </a:rPr>
              <a:t>B</a:t>
            </a:r>
            <a:r>
              <a:rPr lang="zh-CN" altLang="zh-CN" sz="3600" b="1" dirty="0" smtClean="0">
                <a:latin typeface="+mn-ea"/>
              </a:rPr>
              <a:t>．汇报</a:t>
            </a:r>
            <a:r>
              <a:rPr lang="en-US" altLang="zh-CN" sz="3600" b="1" dirty="0">
                <a:latin typeface="+mn-ea"/>
              </a:rPr>
              <a:t> </a:t>
            </a:r>
            <a:endParaRPr lang="zh-CN" altLang="zh-CN" sz="3600" b="1" dirty="0">
              <a:latin typeface="+mn-ea"/>
            </a:endParaRPr>
          </a:p>
          <a:p>
            <a:r>
              <a:rPr lang="en-US" altLang="zh-CN" sz="3600" b="1" dirty="0">
                <a:latin typeface="+mn-ea"/>
              </a:rPr>
              <a:t>C</a:t>
            </a:r>
            <a:r>
              <a:rPr lang="zh-CN" altLang="zh-CN" sz="3600" b="1" dirty="0" smtClean="0">
                <a:latin typeface="+mn-ea"/>
              </a:rPr>
              <a:t>．演示</a:t>
            </a:r>
            <a:endParaRPr lang="en-US" altLang="zh-CN" sz="3600" b="1" dirty="0">
              <a:latin typeface="+mn-ea"/>
            </a:endParaRPr>
          </a:p>
          <a:p>
            <a:r>
              <a:rPr lang="en-US" altLang="zh-CN" sz="3600" b="1" dirty="0" smtClean="0">
                <a:latin typeface="+mn-ea"/>
              </a:rPr>
              <a:t>D. </a:t>
            </a:r>
            <a:r>
              <a:rPr lang="zh-CN" altLang="en-US" sz="3600" b="1" dirty="0" smtClean="0">
                <a:latin typeface="+mn-ea"/>
              </a:rPr>
              <a:t>监督</a:t>
            </a:r>
            <a:endParaRPr lang="en-US" altLang="zh-CN" sz="3600" b="1" dirty="0" smtClean="0">
              <a:latin typeface="+mn-ea"/>
            </a:endParaRPr>
          </a:p>
          <a:p>
            <a:r>
              <a:rPr lang="en-US" altLang="zh-CN" sz="3600" b="1" dirty="0" smtClean="0">
                <a:latin typeface="+mn-ea"/>
              </a:rPr>
              <a:t>E. </a:t>
            </a:r>
            <a:r>
              <a:rPr lang="zh-CN" altLang="en-US" sz="3600" b="1" dirty="0" smtClean="0">
                <a:latin typeface="+mn-ea"/>
              </a:rPr>
              <a:t>提问</a:t>
            </a:r>
            <a:endParaRPr lang="zh-CN" altLang="zh-CN" sz="3600" b="1" dirty="0">
              <a:latin typeface="+mn-ea"/>
            </a:endParaRPr>
          </a:p>
        </p:txBody>
      </p:sp>
      <p:sp>
        <p:nvSpPr>
          <p:cNvPr id="9" name="矩形 8"/>
          <p:cNvSpPr/>
          <p:nvPr/>
        </p:nvSpPr>
        <p:spPr>
          <a:xfrm>
            <a:off x="7722059" y="4628526"/>
            <a:ext cx="2973891"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ADE</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45685"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4524315"/>
          </a:xfrm>
          <a:prstGeom prst="rect">
            <a:avLst/>
          </a:prstGeom>
        </p:spPr>
        <p:txBody>
          <a:bodyPr wrap="square">
            <a:spAutoFit/>
          </a:bodyPr>
          <a:lstStyle/>
          <a:p>
            <a:r>
              <a:rPr lang="en-US" altLang="zh-CN" sz="3600" b="1" kern="0" dirty="0">
                <a:latin typeface="+mn-ea"/>
                <a:cs typeface="Arial" panose="020B0604020202020204" pitchFamily="34" charset="0"/>
              </a:rPr>
              <a:t>2</a:t>
            </a:r>
            <a:r>
              <a:rPr lang="en-US" altLang="zh-CN" sz="3600" b="1" kern="0" dirty="0" smtClean="0">
                <a:latin typeface="+mn-ea"/>
                <a:cs typeface="Arial" panose="020B0604020202020204" pitchFamily="34" charset="0"/>
              </a:rPr>
              <a:t>.</a:t>
            </a:r>
            <a:r>
              <a:rPr lang="zh-CN" altLang="en-US" sz="3600" b="1" dirty="0">
                <a:solidFill>
                  <a:srgbClr val="358FCB"/>
                </a:solidFill>
                <a:latin typeface="+mn-ea"/>
              </a:rPr>
              <a:t>（多选题</a:t>
            </a:r>
            <a:r>
              <a:rPr lang="zh-CN" altLang="en-US" sz="3600" b="1" dirty="0" smtClean="0">
                <a:solidFill>
                  <a:srgbClr val="358FCB"/>
                </a:solidFill>
                <a:latin typeface="+mn-ea"/>
              </a:rPr>
              <a:t>）</a:t>
            </a:r>
            <a:r>
              <a:rPr lang="en-US" altLang="zh-CN" sz="3600" b="1" dirty="0">
                <a:latin typeface="+mn-ea"/>
              </a:rPr>
              <a:t> </a:t>
            </a:r>
            <a:r>
              <a:rPr lang="zh-CN" altLang="zh-CN" sz="3600" b="1" dirty="0" smtClean="0">
                <a:latin typeface="+mn-ea"/>
              </a:rPr>
              <a:t>作业程序</a:t>
            </a:r>
            <a:r>
              <a:rPr lang="zh-CN" altLang="zh-CN" sz="3600" b="1" dirty="0">
                <a:latin typeface="+mn-ea"/>
              </a:rPr>
              <a:t>标准化是根据不同工序和岗位，按照工艺规程和技术规范</a:t>
            </a:r>
            <a:r>
              <a:rPr lang="en-US" altLang="zh-CN" sz="3600" b="1" dirty="0">
                <a:latin typeface="+mn-ea"/>
              </a:rPr>
              <a:t>.</a:t>
            </a:r>
            <a:r>
              <a:rPr lang="zh-CN" altLang="zh-CN" sz="3600" b="1" dirty="0">
                <a:latin typeface="+mn-ea"/>
              </a:rPr>
              <a:t>编制从生产准备到工作结束全过程作业顺序标准，是对系统规定的时间、空间状态</a:t>
            </a:r>
            <a:r>
              <a:rPr lang="zh-CN" altLang="zh-CN" sz="3600" b="1" dirty="0" smtClean="0">
                <a:latin typeface="+mn-ea"/>
              </a:rPr>
              <a:t>的</a:t>
            </a:r>
            <a:r>
              <a:rPr lang="zh-CN" altLang="en-US" sz="3600" b="1" dirty="0" smtClean="0">
                <a:latin typeface="+mn-ea"/>
              </a:rPr>
              <a:t>（   ）</a:t>
            </a:r>
            <a:r>
              <a:rPr lang="zh-CN" altLang="zh-CN" sz="3600" b="1" dirty="0" smtClean="0">
                <a:latin typeface="+mn-ea"/>
              </a:rPr>
              <a:t>采取</a:t>
            </a:r>
            <a:r>
              <a:rPr lang="zh-CN" altLang="zh-CN" sz="3600" b="1" dirty="0">
                <a:latin typeface="+mn-ea"/>
              </a:rPr>
              <a:t>各种控制手段</a:t>
            </a:r>
            <a:r>
              <a:rPr lang="zh-CN" altLang="zh-CN" sz="3600" b="1" dirty="0" smtClean="0">
                <a:latin typeface="+mn-ea"/>
              </a:rPr>
              <a:t>。</a:t>
            </a:r>
            <a:endParaRPr lang="en-US" altLang="zh-CN" sz="3600" b="1" dirty="0" smtClean="0">
              <a:latin typeface="+mn-ea"/>
            </a:endParaRPr>
          </a:p>
          <a:p>
            <a:r>
              <a:rPr lang="en-US" altLang="zh-CN" sz="3600" b="1" dirty="0">
                <a:latin typeface="+mn-ea"/>
              </a:rPr>
              <a:t>A</a:t>
            </a:r>
            <a:r>
              <a:rPr lang="en-US" altLang="zh-CN" sz="3600" b="1" dirty="0" smtClean="0">
                <a:latin typeface="+mn-ea"/>
              </a:rPr>
              <a:t>.</a:t>
            </a:r>
            <a:r>
              <a:rPr lang="zh-CN" altLang="zh-CN" sz="3600" b="1" dirty="0" smtClean="0">
                <a:latin typeface="+mn-ea"/>
              </a:rPr>
              <a:t>技术性</a:t>
            </a:r>
            <a:endParaRPr lang="en-US" altLang="zh-CN" sz="3600" b="1" dirty="0" smtClean="0">
              <a:latin typeface="+mn-ea"/>
            </a:endParaRPr>
          </a:p>
          <a:p>
            <a:r>
              <a:rPr lang="en-US" altLang="zh-CN" sz="3600" b="1" dirty="0" smtClean="0">
                <a:latin typeface="+mn-ea"/>
              </a:rPr>
              <a:t>B.</a:t>
            </a:r>
            <a:r>
              <a:rPr lang="zh-CN" altLang="zh-CN" sz="3600" b="1" dirty="0">
                <a:latin typeface="+mn-ea"/>
              </a:rPr>
              <a:t>安全性</a:t>
            </a:r>
            <a:endParaRPr lang="zh-CN" altLang="zh-CN" sz="3600" b="1" dirty="0">
              <a:latin typeface="+mn-ea"/>
            </a:endParaRPr>
          </a:p>
          <a:p>
            <a:r>
              <a:rPr lang="en-US" altLang="zh-CN" sz="3600" b="1" dirty="0" smtClean="0">
                <a:latin typeface="+mn-ea"/>
              </a:rPr>
              <a:t>C.</a:t>
            </a:r>
            <a:r>
              <a:rPr lang="zh-CN" altLang="zh-CN" sz="3600" b="1" dirty="0" smtClean="0">
                <a:latin typeface="+mn-ea"/>
              </a:rPr>
              <a:t>可靠性</a:t>
            </a:r>
            <a:endParaRPr lang="en-US" altLang="zh-CN" sz="3600" b="1" dirty="0">
              <a:latin typeface="+mn-ea"/>
            </a:endParaRPr>
          </a:p>
          <a:p>
            <a:r>
              <a:rPr lang="en-US" altLang="zh-CN" sz="3600" b="1" dirty="0" smtClean="0">
                <a:latin typeface="+mn-ea"/>
              </a:rPr>
              <a:t>D.</a:t>
            </a:r>
            <a:r>
              <a:rPr lang="zh-CN" altLang="zh-CN" sz="3600" b="1" dirty="0">
                <a:latin typeface="+mn-ea"/>
              </a:rPr>
              <a:t>先进性</a:t>
            </a:r>
            <a:endParaRPr lang="en-US" altLang="zh-CN" sz="3600" b="1" dirty="0">
              <a:latin typeface="+mn-ea"/>
            </a:endParaRPr>
          </a:p>
        </p:txBody>
      </p:sp>
      <p:sp>
        <p:nvSpPr>
          <p:cNvPr id="9" name="矩形 8"/>
          <p:cNvSpPr/>
          <p:nvPr/>
        </p:nvSpPr>
        <p:spPr>
          <a:xfrm>
            <a:off x="7722059" y="4628526"/>
            <a:ext cx="2662908"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BC</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37296"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smtClean="0">
                <a:solidFill>
                  <a:srgbClr val="358FCB"/>
                </a:solidFill>
                <a:latin typeface="微软雅黑" panose="020B0503020204020204" pitchFamily="34" charset="-122"/>
                <a:ea typeface="微软雅黑" panose="020B0503020204020204" pitchFamily="34" charset="-122"/>
              </a:rPr>
              <a:t>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3647152"/>
          </a:xfrm>
          <a:prstGeom prst="rect">
            <a:avLst/>
          </a:prstGeom>
        </p:spPr>
        <p:txBody>
          <a:bodyPr wrap="square">
            <a:spAutoFit/>
          </a:bodyPr>
          <a:lstStyle/>
          <a:p>
            <a:r>
              <a:rPr lang="en-US" altLang="zh-CN" sz="3600" b="1" kern="0" dirty="0" smtClean="0">
                <a:latin typeface="+mn-ea"/>
                <a:cs typeface="Arial" panose="020B0604020202020204" pitchFamily="34" charset="0"/>
              </a:rPr>
              <a:t>3.</a:t>
            </a:r>
            <a:r>
              <a:rPr lang="zh-CN" altLang="en-US" sz="3600" b="1" dirty="0" smtClean="0">
                <a:solidFill>
                  <a:srgbClr val="358FCB"/>
                </a:solidFill>
                <a:latin typeface="+mn-ea"/>
              </a:rPr>
              <a:t>（单选题）</a:t>
            </a:r>
            <a:r>
              <a:rPr lang="zh-CN" altLang="en-US" sz="3600" b="1" dirty="0" smtClean="0">
                <a:latin typeface="+mn-ea"/>
              </a:rPr>
              <a:t>（  ）</a:t>
            </a:r>
            <a:r>
              <a:rPr lang="zh-CN" altLang="zh-CN" sz="3600" b="1" dirty="0" smtClean="0">
                <a:latin typeface="+mn-ea"/>
              </a:rPr>
              <a:t>应当为劳动者创造符合国家职业卫生标准和卫生要求的工作环境和条件，并采取措施保障劳动者获得职业卫生保护。</a:t>
            </a:r>
            <a:endParaRPr lang="zh-CN" altLang="zh-CN" sz="3600" b="1" dirty="0" smtClean="0">
              <a:latin typeface="+mn-ea"/>
            </a:endParaRPr>
          </a:p>
          <a:p>
            <a:pPr>
              <a:spcBef>
                <a:spcPts val="1800"/>
              </a:spcBef>
            </a:pPr>
            <a:r>
              <a:rPr lang="en-US" altLang="zh-CN" sz="3600" b="1" dirty="0" smtClean="0">
                <a:latin typeface="+mn-ea"/>
              </a:rPr>
              <a:t>A.</a:t>
            </a:r>
            <a:r>
              <a:rPr lang="zh-CN" altLang="zh-CN" sz="3600" b="1" dirty="0" smtClean="0">
                <a:latin typeface="+mn-ea"/>
              </a:rPr>
              <a:t>各级工会组织</a:t>
            </a:r>
            <a:endParaRPr lang="en-US" altLang="zh-CN" sz="3600" b="1" dirty="0" smtClean="0">
              <a:latin typeface="+mn-ea"/>
            </a:endParaRPr>
          </a:p>
          <a:p>
            <a:r>
              <a:rPr lang="en-US" altLang="zh-CN" sz="3600" b="1" dirty="0" smtClean="0">
                <a:latin typeface="+mn-ea"/>
              </a:rPr>
              <a:t>B.</a:t>
            </a:r>
            <a:r>
              <a:rPr lang="zh-CN" altLang="zh-CN" sz="3600" b="1" dirty="0" smtClean="0">
                <a:latin typeface="+mn-ea"/>
              </a:rPr>
              <a:t>用人单位</a:t>
            </a:r>
            <a:endParaRPr lang="en-US" altLang="zh-CN" sz="3600" b="1" dirty="0" smtClean="0">
              <a:latin typeface="+mn-ea"/>
            </a:endParaRPr>
          </a:p>
          <a:p>
            <a:r>
              <a:rPr lang="en-US" altLang="zh-CN" sz="3600" b="1" dirty="0" smtClean="0">
                <a:latin typeface="+mn-ea"/>
              </a:rPr>
              <a:t>C.</a:t>
            </a:r>
            <a:r>
              <a:rPr lang="zh-CN" altLang="zh-CN" sz="3600" b="1" dirty="0" smtClean="0">
                <a:latin typeface="+mn-ea"/>
              </a:rPr>
              <a:t>企业、科研单位、政府机关</a:t>
            </a:r>
            <a:endParaRPr lang="en-US" altLang="zh-CN" sz="3600" b="1" dirty="0">
              <a:latin typeface="+mn-ea"/>
            </a:endParaRPr>
          </a:p>
        </p:txBody>
      </p:sp>
      <p:sp>
        <p:nvSpPr>
          <p:cNvPr id="9" name="矩形 8"/>
          <p:cNvSpPr/>
          <p:nvPr/>
        </p:nvSpPr>
        <p:spPr>
          <a:xfrm>
            <a:off x="7722059" y="4628526"/>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B</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37296"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3647152"/>
          </a:xfrm>
          <a:prstGeom prst="rect">
            <a:avLst/>
          </a:prstGeom>
        </p:spPr>
        <p:txBody>
          <a:bodyPr wrap="square">
            <a:spAutoFit/>
          </a:bodyPr>
          <a:lstStyle/>
          <a:p>
            <a:r>
              <a:rPr lang="en-US" altLang="zh-CN" sz="3600" b="1" kern="0" dirty="0">
                <a:latin typeface="+mn-ea"/>
                <a:cs typeface="Arial" panose="020B0604020202020204" pitchFamily="34" charset="0"/>
              </a:rPr>
              <a:t>4</a:t>
            </a:r>
            <a:r>
              <a:rPr lang="en-US" altLang="zh-CN" sz="3600" b="1" kern="0" dirty="0" smtClean="0">
                <a:latin typeface="+mn-ea"/>
                <a:cs typeface="Arial" panose="020B0604020202020204" pitchFamily="34" charset="0"/>
              </a:rPr>
              <a:t>.</a:t>
            </a:r>
            <a:r>
              <a:rPr lang="zh-CN" altLang="en-US" sz="3600" b="1" dirty="0" smtClean="0">
                <a:solidFill>
                  <a:srgbClr val="358FCB"/>
                </a:solidFill>
                <a:latin typeface="+mn-ea"/>
              </a:rPr>
              <a:t>（单选题）</a:t>
            </a:r>
            <a:r>
              <a:rPr lang="zh-CN" altLang="zh-CN" sz="3600" b="1" dirty="0" smtClean="0"/>
              <a:t>企业</a:t>
            </a:r>
            <a:r>
              <a:rPr lang="zh-CN" altLang="zh-CN" sz="3600" b="1" dirty="0"/>
              <a:t>内车辆安全驾驶应严格遵守各种安全标志，试车时应</a:t>
            </a:r>
            <a:r>
              <a:rPr lang="zh-CN" altLang="zh-CN" sz="3600" b="1" dirty="0" smtClean="0"/>
              <a:t>做好</a:t>
            </a:r>
            <a:r>
              <a:rPr lang="zh-CN" altLang="en-US" sz="3600" b="1" dirty="0" smtClean="0"/>
              <a:t>（  ）</a:t>
            </a:r>
            <a:r>
              <a:rPr lang="zh-CN" altLang="zh-CN" sz="3600" b="1" dirty="0" smtClean="0"/>
              <a:t>，</a:t>
            </a:r>
            <a:r>
              <a:rPr lang="zh-CN" altLang="zh-CN" sz="3600" b="1" dirty="0"/>
              <a:t>悬挂试车牌照，不得在非指定路段试车。</a:t>
            </a:r>
            <a:endParaRPr lang="zh-CN" altLang="zh-CN" sz="3600" b="1" dirty="0"/>
          </a:p>
          <a:p>
            <a:pPr>
              <a:spcBef>
                <a:spcPts val="1800"/>
              </a:spcBef>
            </a:pPr>
            <a:r>
              <a:rPr lang="en-US" altLang="zh-CN" sz="3600" b="1" dirty="0"/>
              <a:t>A</a:t>
            </a:r>
            <a:r>
              <a:rPr lang="zh-CN" altLang="zh-CN" sz="3600" b="1" dirty="0"/>
              <a:t>． 安全监护</a:t>
            </a:r>
            <a:r>
              <a:rPr lang="en-US" altLang="zh-CN" sz="3600" b="1" dirty="0"/>
              <a:t> </a:t>
            </a:r>
            <a:endParaRPr lang="en-US" altLang="zh-CN" sz="3600" b="1" dirty="0" smtClean="0"/>
          </a:p>
          <a:p>
            <a:r>
              <a:rPr lang="en-US" altLang="zh-CN" sz="3600" b="1" dirty="0" smtClean="0"/>
              <a:t>B</a:t>
            </a:r>
            <a:r>
              <a:rPr lang="zh-CN" altLang="zh-CN" sz="3600" b="1" dirty="0"/>
              <a:t>． 现场</a:t>
            </a:r>
            <a:r>
              <a:rPr lang="zh-CN" altLang="zh-CN" sz="3600" b="1" dirty="0" smtClean="0"/>
              <a:t>保护</a:t>
            </a:r>
            <a:endParaRPr lang="en-US" altLang="zh-CN" sz="3600" b="1" dirty="0"/>
          </a:p>
          <a:p>
            <a:r>
              <a:rPr lang="en-US" altLang="zh-CN" sz="3600" b="1" dirty="0" smtClean="0"/>
              <a:t>C</a:t>
            </a:r>
            <a:r>
              <a:rPr lang="zh-CN" altLang="zh-CN" sz="3600" b="1" dirty="0"/>
              <a:t>． 安全管理</a:t>
            </a:r>
            <a:endParaRPr lang="zh-CN" altLang="zh-CN" sz="3600" b="1" dirty="0"/>
          </a:p>
        </p:txBody>
      </p:sp>
      <p:sp>
        <p:nvSpPr>
          <p:cNvPr id="9" name="矩形 8"/>
          <p:cNvSpPr/>
          <p:nvPr/>
        </p:nvSpPr>
        <p:spPr>
          <a:xfrm>
            <a:off x="7722059" y="4628526"/>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37296"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3970318"/>
          </a:xfrm>
          <a:prstGeom prst="rect">
            <a:avLst/>
          </a:prstGeom>
        </p:spPr>
        <p:txBody>
          <a:bodyPr wrap="square">
            <a:spAutoFit/>
          </a:bodyPr>
          <a:lstStyle/>
          <a:p>
            <a:r>
              <a:rPr lang="en-US" altLang="zh-CN" sz="3600" b="1" kern="0" dirty="0">
                <a:latin typeface="+mn-ea"/>
                <a:cs typeface="Arial" panose="020B0604020202020204" pitchFamily="34" charset="0"/>
              </a:rPr>
              <a:t>5</a:t>
            </a:r>
            <a:r>
              <a:rPr lang="en-US" altLang="zh-CN" sz="3600" b="1" kern="0" dirty="0" smtClean="0">
                <a:latin typeface="+mn-ea"/>
                <a:cs typeface="Arial" panose="020B0604020202020204" pitchFamily="34" charset="0"/>
              </a:rPr>
              <a:t>.</a:t>
            </a:r>
            <a:r>
              <a:rPr lang="zh-CN" altLang="en-US" sz="3600" b="1" dirty="0" smtClean="0">
                <a:solidFill>
                  <a:srgbClr val="358FCB"/>
                </a:solidFill>
                <a:latin typeface="+mn-ea"/>
              </a:rPr>
              <a:t>（单选题）</a:t>
            </a:r>
            <a:r>
              <a:rPr lang="zh-CN" altLang="zh-CN" sz="3600" b="1" dirty="0" smtClean="0"/>
              <a:t>冻伤</a:t>
            </a:r>
            <a:r>
              <a:rPr lang="zh-CN" altLang="zh-CN" sz="3600" b="1" dirty="0"/>
              <a:t>的产生与人在低温环境中暴露的时间有关。</a:t>
            </a:r>
            <a:r>
              <a:rPr lang="zh-CN" altLang="zh-CN" sz="3600" b="1" dirty="0" smtClean="0"/>
              <a:t>在</a:t>
            </a:r>
            <a:r>
              <a:rPr lang="zh-CN" altLang="en-US" sz="3600" b="1" dirty="0" smtClean="0"/>
              <a:t>（  ）</a:t>
            </a:r>
            <a:r>
              <a:rPr lang="zh-CN" altLang="zh-CN" sz="3600" b="1" dirty="0" smtClean="0"/>
              <a:t>的</a:t>
            </a:r>
            <a:r>
              <a:rPr lang="zh-CN" altLang="zh-CN" sz="3600" b="1" dirty="0"/>
              <a:t>环境里，皮肤与金属接触时，皮肤会与金属粘贴，称冷金属粘皮，这是一种特殊冻伤。</a:t>
            </a:r>
            <a:endParaRPr lang="zh-CN" altLang="zh-CN" sz="3600" b="1" dirty="0"/>
          </a:p>
          <a:p>
            <a:r>
              <a:rPr lang="en-US" altLang="zh-CN" sz="3600" b="1" dirty="0"/>
              <a:t>A</a:t>
            </a:r>
            <a:r>
              <a:rPr lang="zh-CN" altLang="zh-CN" sz="3600" b="1" dirty="0"/>
              <a:t>．</a:t>
            </a:r>
            <a:r>
              <a:rPr lang="en-US" altLang="zh-CN" sz="3600" b="1" dirty="0"/>
              <a:t> -20</a:t>
            </a:r>
            <a:r>
              <a:rPr lang="zh-CN" altLang="zh-CN" sz="3600" b="1" dirty="0"/>
              <a:t>℃以下</a:t>
            </a:r>
            <a:r>
              <a:rPr lang="en-US" altLang="zh-CN" sz="3600" b="1" dirty="0"/>
              <a:t> </a:t>
            </a:r>
            <a:endParaRPr lang="en-US" altLang="zh-CN" sz="3600" b="1" dirty="0" smtClean="0"/>
          </a:p>
          <a:p>
            <a:r>
              <a:rPr lang="en-US" altLang="zh-CN" sz="3600" b="1" dirty="0" smtClean="0"/>
              <a:t>B</a:t>
            </a:r>
            <a:r>
              <a:rPr lang="zh-CN" altLang="zh-CN" sz="3600" b="1" dirty="0"/>
              <a:t>．</a:t>
            </a:r>
            <a:r>
              <a:rPr lang="en-US" altLang="zh-CN" sz="3600" b="1" dirty="0"/>
              <a:t> -40</a:t>
            </a:r>
            <a:r>
              <a:rPr lang="zh-CN" altLang="zh-CN" sz="3600" b="1" dirty="0"/>
              <a:t>℃</a:t>
            </a:r>
            <a:r>
              <a:rPr lang="zh-CN" altLang="zh-CN" sz="3600" b="1" dirty="0" smtClean="0"/>
              <a:t>以下</a:t>
            </a:r>
            <a:endParaRPr lang="en-US" altLang="zh-CN" sz="3600" b="1" dirty="0" smtClean="0"/>
          </a:p>
          <a:p>
            <a:r>
              <a:rPr lang="en-US" altLang="zh-CN" sz="3600" b="1" dirty="0" smtClean="0"/>
              <a:t>C</a:t>
            </a:r>
            <a:r>
              <a:rPr lang="zh-CN" altLang="zh-CN" sz="3600" b="1" dirty="0"/>
              <a:t>．</a:t>
            </a:r>
            <a:r>
              <a:rPr lang="en-US" altLang="zh-CN" sz="3600" b="1" dirty="0"/>
              <a:t> -50</a:t>
            </a:r>
            <a:r>
              <a:rPr lang="zh-CN" altLang="zh-CN" sz="3600" b="1" dirty="0"/>
              <a:t>℃以下</a:t>
            </a:r>
            <a:endParaRPr lang="zh-CN" altLang="zh-CN" sz="3600" b="1" dirty="0"/>
          </a:p>
        </p:txBody>
      </p:sp>
      <p:sp>
        <p:nvSpPr>
          <p:cNvPr id="9" name="矩形 8"/>
          <p:cNvSpPr/>
          <p:nvPr/>
        </p:nvSpPr>
        <p:spPr>
          <a:xfrm>
            <a:off x="7722059" y="4628526"/>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37296"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3416320"/>
          </a:xfrm>
          <a:prstGeom prst="rect">
            <a:avLst/>
          </a:prstGeom>
        </p:spPr>
        <p:txBody>
          <a:bodyPr wrap="square">
            <a:spAutoFit/>
          </a:bodyPr>
          <a:lstStyle/>
          <a:p>
            <a:r>
              <a:rPr lang="en-US" altLang="zh-CN" sz="3600" b="1" kern="0" dirty="0" smtClean="0">
                <a:latin typeface="+mn-ea"/>
                <a:cs typeface="Arial" panose="020B0604020202020204" pitchFamily="34" charset="0"/>
              </a:rPr>
              <a:t>5.</a:t>
            </a:r>
            <a:r>
              <a:rPr lang="zh-CN" altLang="en-US" sz="3600" b="1" dirty="0" smtClean="0">
                <a:solidFill>
                  <a:srgbClr val="358FCB"/>
                </a:solidFill>
                <a:latin typeface="+mn-ea"/>
              </a:rPr>
              <a:t>（</a:t>
            </a:r>
            <a:r>
              <a:rPr lang="zh-CN" altLang="en-US" sz="3600" b="1" dirty="0">
                <a:solidFill>
                  <a:srgbClr val="358FCB"/>
                </a:solidFill>
                <a:latin typeface="+mn-ea"/>
              </a:rPr>
              <a:t>多</a:t>
            </a:r>
            <a:r>
              <a:rPr lang="zh-CN" altLang="en-US" sz="3600" b="1" dirty="0" smtClean="0">
                <a:solidFill>
                  <a:srgbClr val="358FCB"/>
                </a:solidFill>
                <a:latin typeface="+mn-ea"/>
              </a:rPr>
              <a:t>选题）</a:t>
            </a:r>
            <a:r>
              <a:rPr lang="zh-CN" altLang="zh-CN" sz="3600" dirty="0" smtClean="0"/>
              <a:t>春</a:t>
            </a:r>
            <a:r>
              <a:rPr lang="zh-CN" altLang="zh-CN" sz="3600" dirty="0"/>
              <a:t>、秋季安全大检查常</a:t>
            </a:r>
            <a:r>
              <a:rPr lang="zh-CN" altLang="zh-CN" sz="3600" dirty="0" smtClean="0"/>
              <a:t>提出</a:t>
            </a:r>
            <a:r>
              <a:rPr lang="en-US" altLang="zh-CN" sz="3600" dirty="0" smtClean="0"/>
              <a:t>“</a:t>
            </a:r>
            <a:r>
              <a:rPr lang="zh-CN" altLang="zh-CN" sz="3600" dirty="0" smtClean="0"/>
              <a:t>五</a:t>
            </a:r>
            <a:r>
              <a:rPr lang="zh-CN" altLang="zh-CN" sz="3600" dirty="0"/>
              <a:t>查六</a:t>
            </a:r>
            <a:r>
              <a:rPr lang="zh-CN" altLang="zh-CN" sz="3600" dirty="0" smtClean="0"/>
              <a:t>防</a:t>
            </a:r>
            <a:r>
              <a:rPr lang="en-US" altLang="zh-CN" sz="3600" dirty="0" smtClean="0"/>
              <a:t>”</a:t>
            </a:r>
            <a:r>
              <a:rPr lang="zh-CN" altLang="en-US" sz="3600" dirty="0" smtClean="0"/>
              <a:t>中，“五查”</a:t>
            </a:r>
            <a:r>
              <a:rPr lang="zh-CN" altLang="zh-CN" sz="3600" dirty="0" smtClean="0"/>
              <a:t>指</a:t>
            </a:r>
            <a:r>
              <a:rPr lang="zh-CN" altLang="zh-CN" sz="3600" dirty="0"/>
              <a:t>的什么内容？</a:t>
            </a:r>
            <a:endParaRPr lang="zh-CN" altLang="zh-CN" sz="3600" dirty="0"/>
          </a:p>
          <a:p>
            <a:r>
              <a:rPr lang="en-US" altLang="zh-CN" sz="3600" dirty="0" smtClean="0"/>
              <a:t>A.</a:t>
            </a:r>
            <a:r>
              <a:rPr lang="zh-CN" altLang="zh-CN" sz="3600" dirty="0" smtClean="0"/>
              <a:t>查领导</a:t>
            </a:r>
            <a:r>
              <a:rPr lang="en-US" altLang="zh-CN" sz="3600" dirty="0" smtClean="0"/>
              <a:t>                      B.	</a:t>
            </a:r>
            <a:r>
              <a:rPr lang="zh-CN" altLang="en-US" sz="3600" dirty="0" smtClean="0"/>
              <a:t>查思想</a:t>
            </a:r>
            <a:endParaRPr lang="en-US" altLang="zh-CN" sz="3600" dirty="0" smtClean="0"/>
          </a:p>
          <a:p>
            <a:r>
              <a:rPr lang="en-US" altLang="zh-CN" sz="3600" dirty="0" smtClean="0"/>
              <a:t>C.</a:t>
            </a:r>
            <a:r>
              <a:rPr lang="zh-CN" altLang="zh-CN" sz="3600" dirty="0" smtClean="0"/>
              <a:t>查规章制度</a:t>
            </a:r>
            <a:r>
              <a:rPr lang="en-US" altLang="zh-CN" sz="3600" dirty="0" smtClean="0"/>
              <a:t>             D.</a:t>
            </a:r>
            <a:r>
              <a:rPr lang="zh-CN" altLang="zh-CN" sz="3600" dirty="0" smtClean="0"/>
              <a:t>查不</a:t>
            </a:r>
            <a:r>
              <a:rPr lang="zh-CN" altLang="zh-CN" sz="3600" dirty="0"/>
              <a:t>安全隐患和设备缺陷</a:t>
            </a:r>
            <a:r>
              <a:rPr lang="zh-CN" altLang="zh-CN" sz="3600" dirty="0" smtClean="0"/>
              <a:t>、</a:t>
            </a:r>
            <a:r>
              <a:rPr lang="en-US" altLang="zh-CN" sz="3600" dirty="0" smtClean="0"/>
              <a:t>E.</a:t>
            </a:r>
            <a:r>
              <a:rPr lang="zh-CN" altLang="zh-CN" sz="3600" dirty="0" smtClean="0"/>
              <a:t>查劳动纪律</a:t>
            </a:r>
            <a:r>
              <a:rPr lang="en-US" altLang="zh-CN" sz="3600" dirty="0" smtClean="0"/>
              <a:t>             </a:t>
            </a:r>
            <a:endParaRPr lang="en-US" altLang="zh-CN" sz="3600" dirty="0" smtClean="0"/>
          </a:p>
          <a:p>
            <a:r>
              <a:rPr lang="en-US" altLang="zh-CN" sz="3600" dirty="0" smtClean="0"/>
              <a:t>F.</a:t>
            </a:r>
            <a:r>
              <a:rPr lang="zh-CN" altLang="zh-CN" sz="3600" dirty="0" smtClean="0"/>
              <a:t>查</a:t>
            </a:r>
            <a:r>
              <a:rPr lang="zh-CN" altLang="zh-CN" sz="3600" dirty="0"/>
              <a:t>备品配件和检修质量以及安全工器具</a:t>
            </a:r>
            <a:r>
              <a:rPr lang="zh-CN" altLang="zh-CN" sz="3600" dirty="0" smtClean="0"/>
              <a:t>。</a:t>
            </a:r>
            <a:endParaRPr lang="zh-CN" altLang="zh-CN" sz="3600" b="1" dirty="0"/>
          </a:p>
        </p:txBody>
      </p:sp>
      <p:sp>
        <p:nvSpPr>
          <p:cNvPr id="9" name="矩形 8"/>
          <p:cNvSpPr/>
          <p:nvPr/>
        </p:nvSpPr>
        <p:spPr>
          <a:xfrm>
            <a:off x="7722059" y="4628526"/>
            <a:ext cx="359585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ACDEF</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37296" y="274390"/>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3416320"/>
          </a:xfrm>
          <a:prstGeom prst="rect">
            <a:avLst/>
          </a:prstGeom>
        </p:spPr>
        <p:txBody>
          <a:bodyPr wrap="square">
            <a:spAutoFit/>
          </a:bodyPr>
          <a:lstStyle/>
          <a:p>
            <a:r>
              <a:rPr lang="en-US" altLang="zh-CN" sz="3600" b="1" kern="0" dirty="0">
                <a:latin typeface="+mn-ea"/>
                <a:cs typeface="Arial" panose="020B0604020202020204" pitchFamily="34" charset="0"/>
              </a:rPr>
              <a:t>7</a:t>
            </a:r>
            <a:r>
              <a:rPr lang="en-US" altLang="zh-CN" sz="3600" b="1" kern="0" dirty="0" smtClean="0">
                <a:latin typeface="+mn-ea"/>
                <a:cs typeface="Arial" panose="020B0604020202020204" pitchFamily="34" charset="0"/>
              </a:rPr>
              <a:t>.</a:t>
            </a:r>
            <a:r>
              <a:rPr lang="zh-CN" altLang="en-US" sz="3600" b="1" dirty="0" smtClean="0">
                <a:solidFill>
                  <a:srgbClr val="358FCB"/>
                </a:solidFill>
                <a:latin typeface="+mn-ea"/>
              </a:rPr>
              <a:t>（多选题）</a:t>
            </a:r>
            <a:r>
              <a:rPr lang="zh-CN" altLang="zh-CN" sz="3600" b="1" dirty="0" smtClean="0">
                <a:latin typeface="+mn-ea"/>
              </a:rPr>
              <a:t>有关</a:t>
            </a:r>
            <a:r>
              <a:rPr lang="zh-CN" altLang="zh-CN" sz="3600" b="1" dirty="0">
                <a:latin typeface="+mn-ea"/>
              </a:rPr>
              <a:t>劳动保护方面的国家标准主要有哪些？</a:t>
            </a:r>
            <a:endParaRPr lang="zh-CN" altLang="zh-CN" sz="3600" b="1" dirty="0">
              <a:latin typeface="+mn-ea"/>
            </a:endParaRPr>
          </a:p>
          <a:p>
            <a:r>
              <a:rPr lang="en-US" altLang="zh-CN" sz="3600" b="1" dirty="0" smtClean="0">
                <a:latin typeface="+mn-ea"/>
              </a:rPr>
              <a:t>A.</a:t>
            </a:r>
            <a:r>
              <a:rPr lang="zh-CN" altLang="en-US" sz="3600" b="1" dirty="0" smtClean="0">
                <a:latin typeface="+mn-ea"/>
              </a:rPr>
              <a:t>安全法律</a:t>
            </a:r>
            <a:endParaRPr lang="en-US" altLang="zh-CN" sz="3600" b="1" dirty="0" smtClean="0">
              <a:latin typeface="+mn-ea"/>
            </a:endParaRPr>
          </a:p>
          <a:p>
            <a:r>
              <a:rPr lang="en-US" altLang="zh-CN" sz="3600" b="1" dirty="0">
                <a:latin typeface="+mn-ea"/>
              </a:rPr>
              <a:t>B</a:t>
            </a:r>
            <a:r>
              <a:rPr lang="en-US" altLang="zh-CN" sz="3600" b="1" dirty="0" smtClean="0">
                <a:latin typeface="+mn-ea"/>
              </a:rPr>
              <a:t>.</a:t>
            </a:r>
            <a:r>
              <a:rPr lang="zh-CN" altLang="zh-CN" sz="3600" b="1" dirty="0" smtClean="0">
                <a:latin typeface="+mn-ea"/>
              </a:rPr>
              <a:t>安全管理</a:t>
            </a:r>
            <a:endParaRPr lang="en-US" altLang="zh-CN" sz="3600" b="1" dirty="0" smtClean="0">
              <a:latin typeface="+mn-ea"/>
            </a:endParaRPr>
          </a:p>
          <a:p>
            <a:r>
              <a:rPr lang="en-US" altLang="zh-CN" sz="3600" b="1" dirty="0" smtClean="0">
                <a:latin typeface="+mn-ea"/>
              </a:rPr>
              <a:t>C.</a:t>
            </a:r>
            <a:r>
              <a:rPr lang="zh-CN" altLang="zh-CN" sz="3600" b="1" dirty="0" smtClean="0">
                <a:latin typeface="+mn-ea"/>
              </a:rPr>
              <a:t>安全技术</a:t>
            </a:r>
            <a:endParaRPr lang="en-US" altLang="zh-CN" sz="3600" b="1" dirty="0" smtClean="0">
              <a:latin typeface="+mn-ea"/>
            </a:endParaRPr>
          </a:p>
          <a:p>
            <a:r>
              <a:rPr lang="en-US" altLang="zh-CN" sz="3600" b="1" dirty="0" smtClean="0">
                <a:latin typeface="+mn-ea"/>
              </a:rPr>
              <a:t>D.</a:t>
            </a:r>
            <a:r>
              <a:rPr lang="zh-CN" altLang="zh-CN" sz="3600" b="1" dirty="0" smtClean="0">
                <a:latin typeface="+mn-ea"/>
              </a:rPr>
              <a:t>劳动卫生</a:t>
            </a:r>
            <a:endParaRPr lang="zh-CN" altLang="zh-CN" sz="3600" b="1" dirty="0">
              <a:latin typeface="+mn-ea"/>
            </a:endParaRPr>
          </a:p>
        </p:txBody>
      </p:sp>
      <p:sp>
        <p:nvSpPr>
          <p:cNvPr id="9" name="矩形 8"/>
          <p:cNvSpPr/>
          <p:nvPr/>
        </p:nvSpPr>
        <p:spPr>
          <a:xfrm>
            <a:off x="7722059" y="4628526"/>
            <a:ext cx="2973891"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BCD</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00720" y="327338"/>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458525" cy="923330"/>
          </a:xfrm>
          <a:prstGeom prst="rect">
            <a:avLst/>
          </a:prstGeom>
        </p:spPr>
        <p:txBody>
          <a:bodyPr wrap="square">
            <a:spAutoFit/>
          </a:bodyPr>
          <a:lstStyle/>
          <a:p>
            <a:pPr>
              <a:lnSpc>
                <a:spcPct val="150000"/>
              </a:lnSpc>
            </a:pPr>
            <a:r>
              <a:rPr lang="en-US" altLang="zh-CN" sz="3600" b="1" kern="0" dirty="0" smtClean="0">
                <a:latin typeface="+mn-ea"/>
                <a:cs typeface="Arial" panose="020B0604020202020204" pitchFamily="34" charset="0"/>
              </a:rPr>
              <a:t>8.</a:t>
            </a:r>
            <a:r>
              <a:rPr lang="zh-CN" altLang="en-US" sz="3600" b="1" dirty="0" smtClean="0">
                <a:solidFill>
                  <a:srgbClr val="358FCB"/>
                </a:solidFill>
                <a:latin typeface="+mn-ea"/>
              </a:rPr>
              <a:t>（简答题）</a:t>
            </a:r>
            <a:r>
              <a:rPr lang="zh-CN" altLang="zh-CN" sz="3600" b="1" dirty="0" smtClean="0"/>
              <a:t>发生</a:t>
            </a:r>
            <a:r>
              <a:rPr lang="zh-CN" altLang="zh-CN" sz="3600" b="1" dirty="0"/>
              <a:t>事故后</a:t>
            </a:r>
            <a:r>
              <a:rPr lang="en-US" altLang="zh-CN" sz="3600" b="1" dirty="0"/>
              <a:t>“</a:t>
            </a:r>
            <a:r>
              <a:rPr lang="zh-CN" altLang="zh-CN" sz="3600" b="1" dirty="0"/>
              <a:t>四不放过</a:t>
            </a:r>
            <a:r>
              <a:rPr lang="en-US" altLang="zh-CN" sz="3600" b="1" dirty="0"/>
              <a:t>”</a:t>
            </a:r>
            <a:r>
              <a:rPr lang="zh-CN" altLang="zh-CN" sz="3600" b="1" dirty="0"/>
              <a:t>的定义是什么</a:t>
            </a:r>
            <a:r>
              <a:rPr lang="zh-CN" altLang="zh-CN" sz="3600" b="1" dirty="0" smtClean="0"/>
              <a:t>？</a:t>
            </a:r>
            <a:endParaRPr lang="zh-CN" altLang="zh-CN" sz="3600" b="1" dirty="0"/>
          </a:p>
        </p:txBody>
      </p:sp>
      <p:sp>
        <p:nvSpPr>
          <p:cNvPr id="3" name="矩形 2"/>
          <p:cNvSpPr/>
          <p:nvPr/>
        </p:nvSpPr>
        <p:spPr>
          <a:xfrm>
            <a:off x="861746" y="2372975"/>
            <a:ext cx="10659693" cy="2455480"/>
          </a:xfrm>
          <a:prstGeom prst="rect">
            <a:avLst/>
          </a:prstGeom>
        </p:spPr>
        <p:txBody>
          <a:bodyPr wrap="square">
            <a:spAutoFit/>
          </a:bodyPr>
          <a:lstStyle/>
          <a:p>
            <a:pPr>
              <a:lnSpc>
                <a:spcPct val="150000"/>
              </a:lnSpc>
            </a:pPr>
            <a:r>
              <a:rPr lang="zh-CN" altLang="zh-CN" sz="3600" b="1" dirty="0">
                <a:solidFill>
                  <a:srgbClr val="FF0000"/>
                </a:solidFill>
              </a:rPr>
              <a:t>答：</a:t>
            </a:r>
            <a:r>
              <a:rPr lang="en-US" altLang="zh-CN" sz="3600" b="1" dirty="0">
                <a:solidFill>
                  <a:srgbClr val="FF0000"/>
                </a:solidFill>
              </a:rPr>
              <a:t> </a:t>
            </a:r>
            <a:r>
              <a:rPr lang="zh-CN" altLang="zh-CN" sz="3600" b="1" dirty="0">
                <a:solidFill>
                  <a:srgbClr val="FF0000"/>
                </a:solidFill>
              </a:rPr>
              <a:t>事故原因未查清不放过；责任人员未处理不放过；责任人和群众未受教育不放过；整改措施未落实不放过。</a:t>
            </a:r>
            <a:endParaRPr lang="zh-CN" altLang="zh-CN" sz="36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00720" y="327338"/>
            <a:ext cx="1795684"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a:solidFill>
                  <a:srgbClr val="358FCB"/>
                </a:solidFill>
                <a:latin typeface="微软雅黑" panose="020B0503020204020204" pitchFamily="34" charset="-122"/>
                <a:ea typeface="微软雅黑" panose="020B0503020204020204" pitchFamily="34" charset="-122"/>
              </a:rPr>
              <a:t>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458525" cy="646331"/>
          </a:xfrm>
          <a:prstGeom prst="rect">
            <a:avLst/>
          </a:prstGeom>
        </p:spPr>
        <p:txBody>
          <a:bodyPr wrap="square">
            <a:spAutoFit/>
          </a:bodyPr>
          <a:lstStyle/>
          <a:p>
            <a:r>
              <a:rPr lang="en-US" altLang="zh-CN" sz="3600" b="1" kern="0" dirty="0">
                <a:latin typeface="+mn-ea"/>
                <a:cs typeface="Arial" panose="020B0604020202020204" pitchFamily="34" charset="0"/>
              </a:rPr>
              <a:t>9</a:t>
            </a:r>
            <a:r>
              <a:rPr lang="en-US" altLang="zh-CN" sz="3600" b="1" kern="0" dirty="0" smtClean="0">
                <a:latin typeface="+mn-ea"/>
                <a:cs typeface="Arial" panose="020B0604020202020204" pitchFamily="34" charset="0"/>
              </a:rPr>
              <a:t>.</a:t>
            </a:r>
            <a:r>
              <a:rPr lang="zh-CN" altLang="en-US" sz="3600" b="1" dirty="0" smtClean="0">
                <a:solidFill>
                  <a:srgbClr val="358FCB"/>
                </a:solidFill>
                <a:latin typeface="+mn-ea"/>
              </a:rPr>
              <a:t>（简答题）</a:t>
            </a:r>
            <a:r>
              <a:rPr lang="zh-CN" altLang="zh-CN" sz="3600" b="1" dirty="0" smtClean="0"/>
              <a:t>高处</a:t>
            </a:r>
            <a:r>
              <a:rPr lang="zh-CN" altLang="zh-CN" sz="3600" b="1" dirty="0"/>
              <a:t>作业的</a:t>
            </a:r>
            <a:r>
              <a:rPr lang="en-US" altLang="zh-CN" sz="3600" b="1" dirty="0"/>
              <a:t>“</a:t>
            </a:r>
            <a:r>
              <a:rPr lang="zh-CN" altLang="zh-CN" sz="3600" b="1" dirty="0"/>
              <a:t>三大纪律</a:t>
            </a:r>
            <a:r>
              <a:rPr lang="en-US" altLang="zh-CN" sz="3600" b="1" dirty="0"/>
              <a:t>”</a:t>
            </a:r>
            <a:r>
              <a:rPr lang="zh-CN" altLang="zh-CN" sz="3600" b="1" dirty="0"/>
              <a:t>是指什么</a:t>
            </a:r>
            <a:r>
              <a:rPr lang="zh-CN" altLang="zh-CN" sz="3600" b="1" dirty="0" smtClean="0"/>
              <a:t>？</a:t>
            </a:r>
            <a:endParaRPr lang="zh-CN" altLang="zh-CN" sz="3600" b="1" dirty="0"/>
          </a:p>
        </p:txBody>
      </p:sp>
      <p:sp>
        <p:nvSpPr>
          <p:cNvPr id="3" name="矩形 2"/>
          <p:cNvSpPr/>
          <p:nvPr/>
        </p:nvSpPr>
        <p:spPr>
          <a:xfrm>
            <a:off x="861746" y="2372975"/>
            <a:ext cx="10659693" cy="1754326"/>
          </a:xfrm>
          <a:prstGeom prst="rect">
            <a:avLst/>
          </a:prstGeom>
        </p:spPr>
        <p:txBody>
          <a:bodyPr wrap="square">
            <a:spAutoFit/>
          </a:bodyPr>
          <a:lstStyle/>
          <a:p>
            <a:r>
              <a:rPr lang="zh-CN" altLang="zh-CN" sz="3600" b="1" dirty="0" smtClean="0">
                <a:solidFill>
                  <a:srgbClr val="FF0000"/>
                </a:solidFill>
              </a:rPr>
              <a:t>答</a:t>
            </a:r>
            <a:r>
              <a:rPr lang="zh-CN" altLang="zh-CN" sz="3600" b="1" dirty="0">
                <a:solidFill>
                  <a:srgbClr val="FF0000"/>
                </a:solidFill>
              </a:rPr>
              <a:t>：（</a:t>
            </a:r>
            <a:r>
              <a:rPr lang="en-US" altLang="zh-CN" sz="3600" b="1" dirty="0">
                <a:solidFill>
                  <a:srgbClr val="FF0000"/>
                </a:solidFill>
              </a:rPr>
              <a:t>1</a:t>
            </a:r>
            <a:r>
              <a:rPr lang="zh-CN" altLang="zh-CN" sz="3600" b="1" dirty="0">
                <a:solidFill>
                  <a:srgbClr val="FF0000"/>
                </a:solidFill>
              </a:rPr>
              <a:t>）进入施工现场戴好安全帽、扣好帽带；</a:t>
            </a:r>
            <a:endParaRPr lang="zh-CN" altLang="zh-CN" sz="3600" b="1" dirty="0">
              <a:solidFill>
                <a:srgbClr val="FF0000"/>
              </a:solidFill>
            </a:endParaRPr>
          </a:p>
          <a:p>
            <a:r>
              <a:rPr lang="zh-CN" altLang="zh-CN" sz="3600" b="1" dirty="0">
                <a:solidFill>
                  <a:srgbClr val="FF0000"/>
                </a:solidFill>
              </a:rPr>
              <a:t>（</a:t>
            </a:r>
            <a:r>
              <a:rPr lang="en-US" altLang="zh-CN" sz="3600" b="1" dirty="0">
                <a:solidFill>
                  <a:srgbClr val="FF0000"/>
                </a:solidFill>
              </a:rPr>
              <a:t>2</a:t>
            </a:r>
            <a:r>
              <a:rPr lang="zh-CN" altLang="zh-CN" sz="3600" b="1" dirty="0">
                <a:solidFill>
                  <a:srgbClr val="FF0000"/>
                </a:solidFill>
              </a:rPr>
              <a:t>）高处作业系好安全带；</a:t>
            </a:r>
            <a:endParaRPr lang="zh-CN" altLang="zh-CN" sz="3600" b="1" dirty="0">
              <a:solidFill>
                <a:srgbClr val="FF0000"/>
              </a:solidFill>
            </a:endParaRPr>
          </a:p>
          <a:p>
            <a:r>
              <a:rPr lang="zh-CN" altLang="zh-CN" sz="3600" b="1" dirty="0">
                <a:solidFill>
                  <a:srgbClr val="FF0000"/>
                </a:solidFill>
              </a:rPr>
              <a:t>（</a:t>
            </a:r>
            <a:r>
              <a:rPr lang="en-US" altLang="zh-CN" sz="3600" b="1" dirty="0">
                <a:solidFill>
                  <a:srgbClr val="FF0000"/>
                </a:solidFill>
              </a:rPr>
              <a:t>3</a:t>
            </a:r>
            <a:r>
              <a:rPr lang="zh-CN" altLang="zh-CN" sz="3600" b="1" dirty="0">
                <a:solidFill>
                  <a:srgbClr val="FF0000"/>
                </a:solidFill>
              </a:rPr>
              <a:t>）高处作业不准往下乱抛工具、物件</a:t>
            </a:r>
            <a:r>
              <a:rPr lang="zh-CN" altLang="zh-CN" sz="3600" b="1" dirty="0" smtClean="0">
                <a:solidFill>
                  <a:srgbClr val="FF0000"/>
                </a:solidFill>
              </a:rPr>
              <a:t>。</a:t>
            </a:r>
            <a:endParaRPr lang="zh-CN" altLang="zh-CN"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600720" y="327338"/>
            <a:ext cx="2175596"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决战</a:t>
            </a:r>
            <a:r>
              <a:rPr lang="en-US" altLang="zh-CN" sz="4800" b="1" dirty="0" smtClean="0">
                <a:solidFill>
                  <a:srgbClr val="358FCB"/>
                </a:solidFill>
                <a:latin typeface="微软雅黑" panose="020B0503020204020204" pitchFamily="34" charset="-122"/>
                <a:ea typeface="微软雅黑" panose="020B0503020204020204" pitchFamily="34" charset="-122"/>
              </a:rPr>
              <a:t>10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458525" cy="1200329"/>
          </a:xfrm>
          <a:prstGeom prst="rect">
            <a:avLst/>
          </a:prstGeom>
        </p:spPr>
        <p:txBody>
          <a:bodyPr wrap="square">
            <a:spAutoFit/>
          </a:bodyPr>
          <a:lstStyle/>
          <a:p>
            <a:r>
              <a:rPr lang="en-US" altLang="zh-CN" sz="3600" b="1" kern="0" dirty="0" smtClean="0">
                <a:latin typeface="+mn-ea"/>
                <a:cs typeface="Arial" panose="020B0604020202020204" pitchFamily="34" charset="0"/>
              </a:rPr>
              <a:t>10.</a:t>
            </a:r>
            <a:r>
              <a:rPr lang="zh-CN" altLang="en-US" sz="3600" b="1" dirty="0" smtClean="0">
                <a:solidFill>
                  <a:srgbClr val="358FCB"/>
                </a:solidFill>
                <a:latin typeface="+mn-ea"/>
              </a:rPr>
              <a:t>（简答题）</a:t>
            </a:r>
            <a:r>
              <a:rPr lang="zh-CN" altLang="zh-CN" sz="3600" b="1" dirty="0" smtClean="0"/>
              <a:t>从</a:t>
            </a:r>
            <a:r>
              <a:rPr lang="zh-CN" altLang="zh-CN" sz="3600" b="1" dirty="0"/>
              <a:t>标志的内容上看，安全标志有哪些种类</a:t>
            </a:r>
            <a:r>
              <a:rPr lang="zh-CN" altLang="zh-CN" sz="3600" b="1" dirty="0" smtClean="0"/>
              <a:t>？</a:t>
            </a:r>
            <a:endParaRPr lang="zh-CN" altLang="zh-CN" sz="3600" b="1" dirty="0"/>
          </a:p>
        </p:txBody>
      </p:sp>
      <p:sp>
        <p:nvSpPr>
          <p:cNvPr id="4" name="矩形 3"/>
          <p:cNvSpPr/>
          <p:nvPr/>
        </p:nvSpPr>
        <p:spPr>
          <a:xfrm>
            <a:off x="954024" y="2828034"/>
            <a:ext cx="10073640" cy="1200329"/>
          </a:xfrm>
          <a:prstGeom prst="rect">
            <a:avLst/>
          </a:prstGeom>
        </p:spPr>
        <p:txBody>
          <a:bodyPr wrap="square">
            <a:spAutoFit/>
          </a:bodyPr>
          <a:lstStyle/>
          <a:p>
            <a:r>
              <a:rPr lang="zh-CN" altLang="zh-CN" sz="3600" b="1" dirty="0">
                <a:solidFill>
                  <a:srgbClr val="FF0000"/>
                </a:solidFill>
              </a:rPr>
              <a:t>答：有四大类。禁止标志、警告标志、提示标志、指令标志。</a:t>
            </a:r>
            <a:endParaRPr lang="zh-CN" altLang="zh-CN"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8" name="矩形 7"/>
          <p:cNvSpPr/>
          <p:nvPr/>
        </p:nvSpPr>
        <p:spPr>
          <a:xfrm>
            <a:off x="9495384" y="3664513"/>
            <a:ext cx="182133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78" name="Rectangle 20"/>
          <p:cNvSpPr>
            <a:spLocks noChangeArrowheads="1"/>
          </p:cNvSpPr>
          <p:nvPr/>
        </p:nvSpPr>
        <p:spPr bwMode="auto">
          <a:xfrm>
            <a:off x="9252806" y="1523174"/>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79" name="矩形 78"/>
          <p:cNvSpPr/>
          <p:nvPr/>
        </p:nvSpPr>
        <p:spPr>
          <a:xfrm>
            <a:off x="9572146" y="5632419"/>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4" name="矩形 3"/>
          <p:cNvSpPr/>
          <p:nvPr/>
        </p:nvSpPr>
        <p:spPr>
          <a:xfrm>
            <a:off x="770996" y="1107675"/>
            <a:ext cx="10875453" cy="830997"/>
          </a:xfrm>
          <a:prstGeom prst="rect">
            <a:avLst/>
          </a:prstGeom>
        </p:spPr>
        <p:txBody>
          <a:bodyPr wrap="square">
            <a:spAutoFit/>
          </a:bodyPr>
          <a:lstStyle/>
          <a:p>
            <a:r>
              <a:rPr lang="en-US" altLang="zh-CN" sz="2400" b="1" dirty="0" smtClean="0">
                <a:solidFill>
                  <a:srgbClr val="000000"/>
                </a:solidFill>
                <a:latin typeface="Arial" panose="020B0604020202020204" pitchFamily="34" charset="0"/>
                <a:cs typeface="宋体" panose="02010600030101010101" pitchFamily="2" charset="-122"/>
              </a:rPr>
              <a:t>1.</a:t>
            </a:r>
            <a:r>
              <a:rPr lang="zh-CN" altLang="en-US" sz="2400" b="1" kern="100" dirty="0" smtClean="0">
                <a:solidFill>
                  <a:srgbClr val="358FCB"/>
                </a:solidFill>
                <a:latin typeface="Arial" panose="020B0604020202020204" pitchFamily="34" charset="0"/>
              </a:rPr>
              <a:t> </a:t>
            </a:r>
            <a:r>
              <a:rPr lang="zh-CN" altLang="en-US" sz="2400" b="1" kern="100" dirty="0">
                <a:solidFill>
                  <a:srgbClr val="358FCB"/>
                </a:solidFill>
                <a:latin typeface="Arial" panose="020B0604020202020204" pitchFamily="34" charset="0"/>
              </a:rPr>
              <a:t>（判断题）</a:t>
            </a:r>
            <a:r>
              <a:rPr lang="zh-CN" altLang="zh-CN" sz="2400" b="1" dirty="0" smtClean="0">
                <a:solidFill>
                  <a:srgbClr val="000000"/>
                </a:solidFill>
                <a:latin typeface="Arial" panose="020B0604020202020204" pitchFamily="34" charset="0"/>
                <a:cs typeface="Arial" panose="020B0604020202020204" pitchFamily="34" charset="0"/>
              </a:rPr>
              <a:t>同</a:t>
            </a:r>
            <a:r>
              <a:rPr lang="zh-CN" altLang="zh-CN" sz="2400" b="1" dirty="0">
                <a:solidFill>
                  <a:srgbClr val="000000"/>
                </a:solidFill>
                <a:latin typeface="Arial" panose="020B0604020202020204" pitchFamily="34" charset="0"/>
                <a:cs typeface="Arial" panose="020B0604020202020204" pitchFamily="34" charset="0"/>
              </a:rPr>
              <a:t>一种粉尘，在空气中的浓度越高，吸入量越大，则尘肺病的发病率就低</a:t>
            </a:r>
            <a:r>
              <a:rPr lang="zh-CN" altLang="zh-CN" sz="2400" b="1" dirty="0" smtClean="0">
                <a:solidFill>
                  <a:srgbClr val="000000"/>
                </a:solidFill>
                <a:latin typeface="Arial" panose="020B0604020202020204" pitchFamily="34" charset="0"/>
                <a:cs typeface="Arial" panose="020B0604020202020204" pitchFamily="34" charset="0"/>
              </a:rPr>
              <a:t>。</a:t>
            </a:r>
            <a:endParaRPr lang="zh-CN" altLang="zh-CN" sz="3600" b="1" dirty="0">
              <a:solidFill>
                <a:srgbClr val="FF0000"/>
              </a:solidFill>
              <a:latin typeface="黑体" panose="02010609060101010101" charset="-122"/>
              <a:ea typeface="宋体" panose="02010600030101010101" pitchFamily="2" charset="-122"/>
            </a:endParaRPr>
          </a:p>
        </p:txBody>
      </p:sp>
      <p:sp>
        <p:nvSpPr>
          <p:cNvPr id="5" name="矩形 4"/>
          <p:cNvSpPr/>
          <p:nvPr/>
        </p:nvSpPr>
        <p:spPr>
          <a:xfrm>
            <a:off x="770996" y="2315432"/>
            <a:ext cx="10562614"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en-US" sz="2400" b="1" dirty="0">
                <a:solidFill>
                  <a:srgbClr val="358FCB"/>
                </a:solidFill>
              </a:rPr>
              <a:t> （单选题</a:t>
            </a:r>
            <a:r>
              <a:rPr lang="zh-CN" altLang="en-US" sz="2400" b="1" dirty="0" smtClean="0">
                <a:solidFill>
                  <a:srgbClr val="358FCB"/>
                </a:solidFill>
              </a:rPr>
              <a:t>）</a:t>
            </a:r>
            <a:r>
              <a:rPr lang="zh-CN" altLang="en-US" sz="2400" b="1" dirty="0" smtClean="0"/>
              <a:t>（ ）</a:t>
            </a:r>
            <a:r>
              <a:rPr lang="zh-CN" altLang="zh-CN" sz="2400" b="1" kern="0" dirty="0" smtClean="0">
                <a:solidFill>
                  <a:srgbClr val="000000"/>
                </a:solidFill>
                <a:latin typeface="Arial" panose="020B0604020202020204" pitchFamily="34" charset="0"/>
                <a:cs typeface="Arial" panose="020B0604020202020204" pitchFamily="34" charset="0"/>
              </a:rPr>
              <a:t>是</a:t>
            </a:r>
            <a:r>
              <a:rPr lang="zh-CN" altLang="zh-CN" sz="2400" b="1" kern="0" dirty="0">
                <a:solidFill>
                  <a:srgbClr val="000000"/>
                </a:solidFill>
                <a:latin typeface="Arial" panose="020B0604020202020204" pitchFamily="34" charset="0"/>
                <a:cs typeface="Arial" panose="020B0604020202020204" pitchFamily="34" charset="0"/>
              </a:rPr>
              <a:t>指通过采用技术和管理手段使事故不发生。（</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是通过采取技术和管理手段使事故发生后不造成严重后果或使后果尽可能减少。</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事故预防</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劳动保护</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事故预防</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事故控制</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C.</a:t>
            </a:r>
            <a:r>
              <a:rPr lang="zh-CN" altLang="zh-CN" sz="2400" b="1" kern="0" dirty="0">
                <a:solidFill>
                  <a:srgbClr val="000000"/>
                </a:solidFill>
                <a:latin typeface="Arial" panose="020B0604020202020204" pitchFamily="34" charset="0"/>
                <a:cs typeface="Arial" panose="020B0604020202020204" pitchFamily="34" charset="0"/>
              </a:rPr>
              <a:t>安全生产</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事故控制</a:t>
            </a:r>
            <a:r>
              <a:rPr lang="en-US" altLang="zh-CN" sz="2400" b="1" kern="0" dirty="0">
                <a:solidFill>
                  <a:srgbClr val="000000"/>
                </a:solidFill>
                <a:latin typeface="Arial" panose="020B0604020202020204" pitchFamily="34" charset="0"/>
                <a:cs typeface="Times New Roman" panose="02020603050405020304" pitchFamily="18" charset="0"/>
              </a:rPr>
              <a:t>        D.</a:t>
            </a:r>
            <a:r>
              <a:rPr lang="zh-CN" altLang="zh-CN" sz="2400" b="1" kern="0" dirty="0">
                <a:solidFill>
                  <a:srgbClr val="000000"/>
                </a:solidFill>
                <a:latin typeface="Arial" panose="020B0604020202020204" pitchFamily="34" charset="0"/>
                <a:cs typeface="Arial" panose="020B0604020202020204" pitchFamily="34" charset="0"/>
              </a:rPr>
              <a:t>安全生产</a:t>
            </a:r>
            <a:r>
              <a:rPr lang="zh-CN" altLang="zh-CN" sz="24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劳动保护</a:t>
            </a:r>
            <a:endParaRPr lang="zh-CN" altLang="zh-CN" sz="2400" b="1" kern="100" dirty="0">
              <a:latin typeface="Calibri" panose="020F0502020204030204" pitchFamily="34" charset="0"/>
              <a:cs typeface="Times New Roman" panose="02020603050405020304" pitchFamily="18" charset="0"/>
            </a:endParaRPr>
          </a:p>
        </p:txBody>
      </p:sp>
      <p:sp>
        <p:nvSpPr>
          <p:cNvPr id="9" name="矩形 8"/>
          <p:cNvSpPr/>
          <p:nvPr/>
        </p:nvSpPr>
        <p:spPr>
          <a:xfrm>
            <a:off x="770995" y="4261852"/>
            <a:ext cx="10875453"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smtClean="0">
                <a:solidFill>
                  <a:srgbClr val="358FCB"/>
                </a:solidFill>
              </a:rPr>
              <a:t> </a:t>
            </a:r>
            <a:r>
              <a:rPr lang="zh-CN" altLang="en-US" sz="2400" b="1" dirty="0">
                <a:solidFill>
                  <a:srgbClr val="358FCB"/>
                </a:solidFill>
              </a:rPr>
              <a:t>（单选题）</a:t>
            </a:r>
            <a:r>
              <a:rPr lang="zh-CN" altLang="zh-CN" sz="2400" b="1" kern="0" dirty="0" smtClean="0">
                <a:solidFill>
                  <a:srgbClr val="000000"/>
                </a:solidFill>
                <a:latin typeface="Arial" panose="020B0604020202020204" pitchFamily="34" charset="0"/>
                <a:cs typeface="Arial" panose="020B0604020202020204" pitchFamily="34" charset="0"/>
              </a:rPr>
              <a:t>工会</a:t>
            </a:r>
            <a:r>
              <a:rPr lang="zh-CN" altLang="zh-CN" sz="2400" b="1" kern="0" dirty="0">
                <a:solidFill>
                  <a:srgbClr val="000000"/>
                </a:solidFill>
                <a:latin typeface="Arial" panose="020B0604020202020204" pitchFamily="34" charset="0"/>
                <a:cs typeface="Arial" panose="020B0604020202020204" pitchFamily="34" charset="0"/>
              </a:rPr>
              <a:t>组织</a:t>
            </a:r>
            <a:r>
              <a:rPr lang="zh-CN" altLang="zh-CN" sz="2400" b="1" kern="0" dirty="0" smtClean="0">
                <a:solidFill>
                  <a:srgbClr val="000000"/>
                </a:solidFill>
                <a:latin typeface="Arial" panose="020B0604020202020204" pitchFamily="34" charset="0"/>
                <a:cs typeface="Arial" panose="020B0604020202020204" pitchFamily="34" charset="0"/>
              </a:rPr>
              <a:t>应当</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用人</a:t>
            </a:r>
            <a:r>
              <a:rPr lang="zh-CN" altLang="zh-CN" sz="2400" b="1" kern="0" dirty="0">
                <a:solidFill>
                  <a:srgbClr val="000000"/>
                </a:solidFill>
                <a:latin typeface="Arial" panose="020B0604020202020204" pitchFamily="34" charset="0"/>
                <a:cs typeface="Arial" panose="020B0604020202020204" pitchFamily="34" charset="0"/>
              </a:rPr>
              <a:t>单位开展职业卫生宣传教育和培训，对用人单位的职业病防治工作提出意见和建议，与用人单位就劳动者反映的有关职业病防治的问题进行协调并督促解决</a:t>
            </a:r>
            <a:r>
              <a:rPr lang="zh-CN" altLang="zh-CN" sz="2400" b="1" kern="0" dirty="0" smtClean="0">
                <a:solidFill>
                  <a:srgbClr val="000000"/>
                </a:solidFill>
                <a:latin typeface="Arial" panose="020B0604020202020204" pitchFamily="34" charset="0"/>
                <a:cs typeface="Arial" panose="020B0604020202020204" pitchFamily="34" charset="0"/>
              </a:rPr>
              <a:t>。</a:t>
            </a:r>
            <a:endParaRPr lang="en-US"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en-US" altLang="zh-CN" sz="2400" b="1" kern="0" dirty="0">
                <a:solidFill>
                  <a:srgbClr val="000000"/>
                </a:solidFill>
                <a:latin typeface="Arial" panose="020B0604020202020204" pitchFamily="34" charset="0"/>
                <a:cs typeface="Times New Roman" panose="02020603050405020304" pitchFamily="18" charset="0"/>
              </a:rPr>
              <a:t>.</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监督</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B. </a:t>
            </a:r>
            <a:r>
              <a:rPr lang="zh-CN" altLang="zh-CN" sz="2400" b="1" kern="0" dirty="0">
                <a:solidFill>
                  <a:srgbClr val="000000"/>
                </a:solidFill>
                <a:latin typeface="Arial" panose="020B0604020202020204" pitchFamily="34" charset="0"/>
                <a:cs typeface="Arial" panose="020B0604020202020204" pitchFamily="34" charset="0"/>
              </a:rPr>
              <a:t>督促并协助</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C. </a:t>
            </a:r>
            <a:r>
              <a:rPr lang="zh-CN" altLang="zh-CN" sz="2400" b="1" kern="0" dirty="0">
                <a:solidFill>
                  <a:srgbClr val="000000"/>
                </a:solidFill>
                <a:latin typeface="Arial" panose="020B0604020202020204" pitchFamily="34" charset="0"/>
                <a:cs typeface="Arial" panose="020B0604020202020204" pitchFamily="34" charset="0"/>
              </a:rPr>
              <a:t>协调</a:t>
            </a:r>
            <a:endParaRPr lang="zh-CN" altLang="zh-CN" sz="2400" b="1" kern="100" dirty="0">
              <a:latin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8" grpId="0"/>
      <p:bldP spid="79" grpId="0"/>
      <p:bldP spid="4" grpId="0"/>
      <p:bldP spid="5" grpId="0"/>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8" name="矩形 7"/>
          <p:cNvSpPr/>
          <p:nvPr/>
        </p:nvSpPr>
        <p:spPr>
          <a:xfrm>
            <a:off x="9412529" y="3780661"/>
            <a:ext cx="1866217"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D</a:t>
            </a:r>
            <a:endParaRPr lang="zh-CN" altLang="en-US" sz="3600" b="1" dirty="0">
              <a:solidFill>
                <a:srgbClr val="FF0000"/>
              </a:solidFill>
            </a:endParaRPr>
          </a:p>
        </p:txBody>
      </p:sp>
      <p:sp>
        <p:nvSpPr>
          <p:cNvPr id="78" name="Rectangle 20"/>
          <p:cNvSpPr>
            <a:spLocks noChangeArrowheads="1"/>
          </p:cNvSpPr>
          <p:nvPr/>
        </p:nvSpPr>
        <p:spPr bwMode="auto">
          <a:xfrm>
            <a:off x="9252806" y="1523174"/>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79" name="矩形 78"/>
          <p:cNvSpPr/>
          <p:nvPr/>
        </p:nvSpPr>
        <p:spPr>
          <a:xfrm>
            <a:off x="9446193" y="5548357"/>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7" name="矩形 6"/>
          <p:cNvSpPr/>
          <p:nvPr/>
        </p:nvSpPr>
        <p:spPr>
          <a:xfrm>
            <a:off x="890015" y="2700254"/>
            <a:ext cx="10649713"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en-US" sz="2400" b="1" dirty="0" smtClean="0">
                <a:solidFill>
                  <a:srgbClr val="358FCB"/>
                </a:solidFill>
              </a:rPr>
              <a:t> </a:t>
            </a:r>
            <a:r>
              <a:rPr lang="zh-CN" altLang="en-US" sz="2400" b="1" dirty="0">
                <a:solidFill>
                  <a:srgbClr val="358FCB"/>
                </a:solidFill>
              </a:rPr>
              <a:t>（单选题</a:t>
            </a:r>
            <a:r>
              <a:rPr lang="zh-CN" altLang="en-US" sz="2400" b="1" dirty="0" smtClean="0">
                <a:solidFill>
                  <a:srgbClr val="358FCB"/>
                </a:solidFill>
              </a:rPr>
              <a:t>）</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是</a:t>
            </a:r>
            <a:r>
              <a:rPr lang="zh-CN" altLang="zh-CN" sz="2400" b="1" kern="0" dirty="0">
                <a:solidFill>
                  <a:srgbClr val="000000"/>
                </a:solidFill>
                <a:latin typeface="Arial" panose="020B0604020202020204" pitchFamily="34" charset="0"/>
                <a:cs typeface="Arial" panose="020B0604020202020204" pitchFamily="34" charset="0"/>
              </a:rPr>
              <a:t>为了使生产过程在符合物质条件和工作秩序下进行，防止发生人身伤亡和财产损失等生产事故，消除或控制危险有害因素，保障人身安全与健康，设备和设施免受损坏，环境免遭破坏的总称。</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zh-CN" altLang="zh-CN" sz="2400" b="1" dirty="0" smtClean="0">
                <a:solidFill>
                  <a:srgbClr val="000000"/>
                </a:solidFill>
                <a:latin typeface="Arial" panose="020B0604020202020204" pitchFamily="34" charset="0"/>
                <a:cs typeface="Arial" panose="020B0604020202020204" pitchFamily="34" charset="0"/>
              </a:rPr>
              <a:t>职业安全</a:t>
            </a:r>
            <a:r>
              <a:rPr lang="en-US" altLang="zh-CN" sz="2400" b="1" dirty="0" smtClean="0">
                <a:solidFill>
                  <a:srgbClr val="000000"/>
                </a:solidFill>
                <a:latin typeface="Arial" panose="020B0604020202020204" pitchFamily="34" charset="0"/>
              </a:rPr>
              <a:t>    B.</a:t>
            </a:r>
            <a:r>
              <a:rPr lang="zh-CN" altLang="zh-CN" sz="2400" b="1" dirty="0" smtClean="0">
                <a:solidFill>
                  <a:srgbClr val="000000"/>
                </a:solidFill>
                <a:latin typeface="Arial" panose="020B0604020202020204" pitchFamily="34" charset="0"/>
                <a:cs typeface="Arial" panose="020B0604020202020204" pitchFamily="34" charset="0"/>
              </a:rPr>
              <a:t>劳动保护</a:t>
            </a:r>
            <a:r>
              <a:rPr lang="en-US" altLang="zh-CN" sz="2400" b="1" dirty="0" smtClean="0">
                <a:solidFill>
                  <a:srgbClr val="000000"/>
                </a:solidFill>
                <a:latin typeface="Arial" panose="020B0604020202020204" pitchFamily="34" charset="0"/>
              </a:rPr>
              <a:t>     C.</a:t>
            </a:r>
            <a:r>
              <a:rPr lang="zh-CN" altLang="zh-CN" sz="2400" b="1" dirty="0" smtClean="0">
                <a:solidFill>
                  <a:srgbClr val="000000"/>
                </a:solidFill>
                <a:latin typeface="Arial" panose="020B0604020202020204" pitchFamily="34" charset="0"/>
                <a:cs typeface="Arial" panose="020B0604020202020204" pitchFamily="34" charset="0"/>
              </a:rPr>
              <a:t>劳动安全</a:t>
            </a:r>
            <a:r>
              <a:rPr lang="en-US" altLang="zh-CN" sz="2400" b="1" dirty="0" smtClean="0">
                <a:solidFill>
                  <a:srgbClr val="000000"/>
                </a:solidFill>
                <a:latin typeface="Arial" panose="020B0604020202020204" pitchFamily="34" charset="0"/>
              </a:rPr>
              <a:t>    D.</a:t>
            </a:r>
            <a:r>
              <a:rPr lang="zh-CN" altLang="zh-CN" sz="2400" b="1" dirty="0" smtClean="0">
                <a:solidFill>
                  <a:srgbClr val="000000"/>
                </a:solidFill>
                <a:latin typeface="Arial" panose="020B0604020202020204" pitchFamily="34" charset="0"/>
                <a:cs typeface="Arial" panose="020B0604020202020204" pitchFamily="34" charset="0"/>
              </a:rPr>
              <a:t>安全生产</a:t>
            </a:r>
            <a:endParaRPr lang="zh-CN" altLang="en-US" sz="2400" b="1" dirty="0"/>
          </a:p>
        </p:txBody>
      </p:sp>
      <p:sp>
        <p:nvSpPr>
          <p:cNvPr id="10" name="矩形 9"/>
          <p:cNvSpPr/>
          <p:nvPr/>
        </p:nvSpPr>
        <p:spPr>
          <a:xfrm>
            <a:off x="890015" y="4806619"/>
            <a:ext cx="8307927"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en-US" sz="2400" b="1" dirty="0" smtClean="0">
                <a:solidFill>
                  <a:srgbClr val="358FCB"/>
                </a:solidFill>
              </a:rPr>
              <a:t> </a:t>
            </a:r>
            <a:r>
              <a:rPr lang="zh-CN" altLang="en-US" sz="2400" b="1" dirty="0">
                <a:solidFill>
                  <a:srgbClr val="358FCB"/>
                </a:solidFill>
              </a:rPr>
              <a:t>（单选题）</a:t>
            </a:r>
            <a:r>
              <a:rPr lang="zh-CN" altLang="zh-CN" sz="2400" b="1" kern="0" dirty="0" smtClean="0">
                <a:solidFill>
                  <a:srgbClr val="000000"/>
                </a:solidFill>
                <a:latin typeface="Arial" panose="020B0604020202020204" pitchFamily="34" charset="0"/>
                <a:cs typeface="Arial" panose="020B0604020202020204" pitchFamily="34" charset="0"/>
              </a:rPr>
              <a:t>从事一般性高处作业脚上应穿（</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zh-CN" altLang="zh-CN" sz="2400" b="1" dirty="0" smtClean="0">
                <a:solidFill>
                  <a:srgbClr val="000000"/>
                </a:solidFill>
                <a:latin typeface="Arial" panose="020B0604020202020204" pitchFamily="34" charset="0"/>
                <a:cs typeface="Arial" panose="020B0604020202020204" pitchFamily="34" charset="0"/>
              </a:rPr>
              <a:t>硬底鞋</a:t>
            </a:r>
            <a:r>
              <a:rPr lang="en-US" altLang="zh-CN" sz="2400" b="1" dirty="0" smtClean="0">
                <a:solidFill>
                  <a:srgbClr val="000000"/>
                </a:solidFill>
                <a:latin typeface="Arial" panose="020B0604020202020204" pitchFamily="34" charset="0"/>
              </a:rPr>
              <a:t>    B.</a:t>
            </a:r>
            <a:r>
              <a:rPr lang="zh-CN" altLang="zh-CN" sz="2400" b="1" dirty="0" smtClean="0">
                <a:solidFill>
                  <a:srgbClr val="000000"/>
                </a:solidFill>
                <a:latin typeface="Arial" panose="020B0604020202020204" pitchFamily="34" charset="0"/>
                <a:cs typeface="Arial" panose="020B0604020202020204" pitchFamily="34" charset="0"/>
              </a:rPr>
              <a:t>软底防滑鞋</a:t>
            </a:r>
            <a:r>
              <a:rPr lang="en-US" altLang="zh-CN" sz="2400" b="1" dirty="0" smtClean="0">
                <a:solidFill>
                  <a:srgbClr val="000000"/>
                </a:solidFill>
                <a:latin typeface="Arial" panose="020B0604020202020204" pitchFamily="34" charset="0"/>
              </a:rPr>
              <a:t>     C.</a:t>
            </a:r>
            <a:r>
              <a:rPr lang="zh-CN" altLang="zh-CN" sz="2400" b="1" dirty="0" smtClean="0">
                <a:solidFill>
                  <a:srgbClr val="000000"/>
                </a:solidFill>
                <a:latin typeface="Arial" panose="020B0604020202020204" pitchFamily="34" charset="0"/>
                <a:cs typeface="Arial" panose="020B0604020202020204" pitchFamily="34" charset="0"/>
              </a:rPr>
              <a:t>普通胶鞋</a:t>
            </a:r>
            <a:r>
              <a:rPr lang="en-US" altLang="zh-CN" sz="2400" b="1" dirty="0" smtClean="0">
                <a:solidFill>
                  <a:srgbClr val="000000"/>
                </a:solidFill>
                <a:latin typeface="Arial" panose="020B0604020202020204" pitchFamily="34" charset="0"/>
              </a:rPr>
              <a:t>     D</a:t>
            </a:r>
            <a:r>
              <a:rPr lang="en-US" altLang="zh-CN" sz="2400" b="1" dirty="0">
                <a:solidFill>
                  <a:srgbClr val="000000"/>
                </a:solidFill>
                <a:latin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绝缘鞋</a:t>
            </a:r>
            <a:r>
              <a:rPr lang="zh-CN" altLang="zh-CN" sz="2400" b="1" dirty="0" smtClean="0">
                <a:solidFill>
                  <a:srgbClr val="000000"/>
                </a:solidFill>
                <a:ea typeface="Arial" panose="020B0604020202020204" pitchFamily="34" charset="0"/>
              </a:rPr>
              <a:t> </a:t>
            </a:r>
            <a:endParaRPr lang="zh-CN" altLang="en-US" sz="2400" b="1" dirty="0"/>
          </a:p>
        </p:txBody>
      </p:sp>
      <p:sp>
        <p:nvSpPr>
          <p:cNvPr id="11" name="矩形 10"/>
          <p:cNvSpPr/>
          <p:nvPr/>
        </p:nvSpPr>
        <p:spPr>
          <a:xfrm>
            <a:off x="890015" y="1092673"/>
            <a:ext cx="10468963" cy="830997"/>
          </a:xfrm>
          <a:prstGeom prst="rect">
            <a:avLst/>
          </a:prstGeom>
        </p:spPr>
        <p:txBody>
          <a:bodyPr wrap="square">
            <a:spAutoFit/>
          </a:bodyPr>
          <a:lstStyle/>
          <a:p>
            <a:r>
              <a:rPr lang="en-US" altLang="zh-CN" sz="2400" b="1" dirty="0">
                <a:solidFill>
                  <a:srgbClr val="000000"/>
                </a:solidFill>
                <a:latin typeface="Arial" panose="020B0604020202020204" pitchFamily="34" charset="0"/>
                <a:cs typeface="宋体" panose="02010600030101010101" pitchFamily="2" charset="-122"/>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危险</a:t>
            </a:r>
            <a:r>
              <a:rPr lang="zh-CN" altLang="zh-CN" sz="2400" b="1" kern="100" dirty="0">
                <a:solidFill>
                  <a:srgbClr val="000000"/>
                </a:solidFill>
                <a:latin typeface="Arial" panose="020B0604020202020204" pitchFamily="34" charset="0"/>
                <a:cs typeface="Arial" panose="020B0604020202020204" pitchFamily="34" charset="0"/>
              </a:rPr>
              <a:t>化学品单位应当制定本单位应急救援预案，配备应急救援人员和必要的应急救援器材、设备，并定期组织演练</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8" grpId="0"/>
      <p:bldP spid="79" grpId="0"/>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687066" y="2700946"/>
            <a:ext cx="10879499"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安全生产</a:t>
            </a:r>
            <a:r>
              <a:rPr lang="zh-CN" altLang="zh-CN" sz="2400" b="1" kern="0" dirty="0">
                <a:solidFill>
                  <a:srgbClr val="000000"/>
                </a:solidFill>
                <a:latin typeface="Arial" panose="020B0604020202020204" pitchFamily="34" charset="0"/>
                <a:cs typeface="Arial" panose="020B0604020202020204" pitchFamily="34" charset="0"/>
              </a:rPr>
              <a:t>法规定，从业人员</a:t>
            </a:r>
            <a:r>
              <a:rPr lang="zh-CN" altLang="zh-CN" sz="2400" b="1" kern="0" dirty="0" smtClean="0">
                <a:solidFill>
                  <a:srgbClr val="000000"/>
                </a:solidFill>
                <a:latin typeface="Arial" panose="020B0604020202020204" pitchFamily="34" charset="0"/>
                <a:cs typeface="Arial" panose="020B0604020202020204" pitchFamily="34" charset="0"/>
              </a:rPr>
              <a:t>在</a:t>
            </a:r>
            <a:r>
              <a:rPr lang="zh-CN" altLang="en-US"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人</a:t>
            </a:r>
            <a:r>
              <a:rPr lang="zh-CN" altLang="zh-CN" sz="2400" b="1" kern="0" dirty="0">
                <a:solidFill>
                  <a:srgbClr val="000000"/>
                </a:solidFill>
                <a:latin typeface="Arial" panose="020B0604020202020204" pitchFamily="34" charset="0"/>
                <a:cs typeface="Arial" panose="020B0604020202020204" pitchFamily="34" charset="0"/>
              </a:rPr>
              <a:t>以下的非高危行业的生产经营单位，可以不设置安全生产管理机构，但至少应配备兼职的安全生产管理人员。</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A.2OO       B .100       C.5OO       D.l000</a:t>
            </a:r>
            <a:endParaRPr lang="zh-CN" altLang="en-US" sz="2400" b="1" dirty="0"/>
          </a:p>
        </p:txBody>
      </p:sp>
      <p:sp>
        <p:nvSpPr>
          <p:cNvPr id="4" name="矩形 3"/>
          <p:cNvSpPr/>
          <p:nvPr/>
        </p:nvSpPr>
        <p:spPr>
          <a:xfrm>
            <a:off x="734569" y="4581259"/>
            <a:ext cx="11045754"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事故应急救援的目标是尽可能减少人员伤亡和财产损失。下列选项中，不属于事故应急救援基本任务的是（</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zh-CN" altLang="zh-CN" sz="2400" b="1" kern="0" dirty="0" smtClean="0">
                <a:solidFill>
                  <a:srgbClr val="000000"/>
                </a:solidFill>
                <a:latin typeface="Arial" panose="020B0604020202020204" pitchFamily="34" charset="0"/>
                <a:cs typeface="Arial" panose="020B0604020202020204" pitchFamily="34" charset="0"/>
              </a:rPr>
              <a:t>．立即营救受害人员</a:t>
            </a:r>
            <a:r>
              <a:rPr lang="en-US" altLang="zh-CN" sz="2400" b="1" kern="0" dirty="0" smtClean="0">
                <a:solidFill>
                  <a:srgbClr val="000000"/>
                </a:solidFill>
                <a:latin typeface="Arial" panose="020B0604020202020204" pitchFamily="34" charset="0"/>
                <a:cs typeface="Times New Roman" panose="02020603050405020304" pitchFamily="18" charset="0"/>
              </a:rPr>
              <a:t>    B</a:t>
            </a:r>
            <a:r>
              <a:rPr lang="zh-CN" altLang="zh-CN" sz="2400" b="1" kern="0" dirty="0" smtClean="0">
                <a:solidFill>
                  <a:srgbClr val="000000"/>
                </a:solidFill>
                <a:latin typeface="Arial" panose="020B0604020202020204" pitchFamily="34" charset="0"/>
                <a:cs typeface="Arial" panose="020B0604020202020204" pitchFamily="34" charset="0"/>
              </a:rPr>
              <a:t>．迅速控制事态发展</a:t>
            </a:r>
            <a:r>
              <a:rPr lang="en-US" altLang="zh-CN" sz="2400" b="1" kern="0" dirty="0" smtClean="0">
                <a:solidFill>
                  <a:srgbClr val="000000"/>
                </a:solidFill>
                <a:latin typeface="Arial" panose="020B0604020202020204" pitchFamily="34" charset="0"/>
                <a:cs typeface="Times New Roman" panose="02020603050405020304" pitchFamily="18" charset="0"/>
              </a:rPr>
              <a:t>  </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C</a:t>
            </a:r>
            <a:r>
              <a:rPr lang="zh-CN" altLang="zh-CN" sz="2400" b="1" kern="0" dirty="0" smtClean="0">
                <a:solidFill>
                  <a:srgbClr val="000000"/>
                </a:solidFill>
                <a:latin typeface="Arial" panose="020B0604020202020204" pitchFamily="34" charset="0"/>
                <a:cs typeface="Arial" panose="020B0604020202020204" pitchFamily="34" charset="0"/>
              </a:rPr>
              <a:t>．进行应急能力评估</a:t>
            </a:r>
            <a:r>
              <a:rPr lang="en-US" altLang="zh-CN" sz="2400" b="1" kern="0" dirty="0" smtClean="0">
                <a:solidFill>
                  <a:srgbClr val="000000"/>
                </a:solidFill>
                <a:latin typeface="Arial" panose="020B0604020202020204" pitchFamily="34" charset="0"/>
                <a:cs typeface="Times New Roman" panose="02020603050405020304" pitchFamily="18" charset="0"/>
              </a:rPr>
              <a:t>    D</a:t>
            </a:r>
            <a:r>
              <a:rPr lang="zh-CN" altLang="zh-CN" sz="2400" b="1" kern="0" dirty="0" smtClean="0">
                <a:solidFill>
                  <a:srgbClr val="000000"/>
                </a:solidFill>
                <a:latin typeface="Arial" panose="020B0604020202020204" pitchFamily="34" charset="0"/>
                <a:cs typeface="Arial" panose="020B0604020202020204" pitchFamily="34" charset="0"/>
              </a:rPr>
              <a:t>．进行事故危害程度评估</a:t>
            </a:r>
            <a:r>
              <a:rPr lang="en-US" altLang="zh-CN" sz="2400" b="1" kern="0" dirty="0" smtClean="0">
                <a:solidFill>
                  <a:srgbClr val="000000"/>
                </a:solidFill>
                <a:latin typeface="Arial" panose="020B0604020202020204" pitchFamily="34" charset="0"/>
                <a:cs typeface="Times New Roman" panose="02020603050405020304" pitchFamily="18" charset="0"/>
              </a:rPr>
              <a:t> </a:t>
            </a:r>
            <a:endParaRPr lang="zh-CN" altLang="zh-CN" sz="2400" b="1" kern="100" dirty="0">
              <a:latin typeface="Calibri" panose="020F0502020204030204" pitchFamily="34" charset="0"/>
              <a:cs typeface="Times New Roman" panose="02020603050405020304" pitchFamily="18" charset="0"/>
            </a:endParaRPr>
          </a:p>
        </p:txBody>
      </p:sp>
      <p:sp>
        <p:nvSpPr>
          <p:cNvPr id="5" name="矩形 4"/>
          <p:cNvSpPr/>
          <p:nvPr/>
        </p:nvSpPr>
        <p:spPr>
          <a:xfrm>
            <a:off x="687067" y="1208000"/>
            <a:ext cx="11045755"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因</a:t>
            </a:r>
            <a:r>
              <a:rPr lang="zh-CN" altLang="zh-CN" sz="2400" b="1" kern="100" dirty="0">
                <a:solidFill>
                  <a:srgbClr val="000000"/>
                </a:solidFill>
                <a:latin typeface="Arial" panose="020B0604020202020204" pitchFamily="34" charset="0"/>
                <a:cs typeface="Arial" panose="020B0604020202020204" pitchFamily="34" charset="0"/>
              </a:rPr>
              <a:t>生产安全事故受到损害的从业人员，向本单位提出赔偿要求，可以在依法享有工伤社会保险或者依照有关民事法律获得赔偿两者之间任选一种</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13" name="Rectangle 20"/>
          <p:cNvSpPr>
            <a:spLocks noChangeArrowheads="1"/>
          </p:cNvSpPr>
          <p:nvPr/>
        </p:nvSpPr>
        <p:spPr bwMode="auto">
          <a:xfrm>
            <a:off x="9312183" y="1893436"/>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4" name="矩形 13"/>
          <p:cNvSpPr/>
          <p:nvPr/>
        </p:nvSpPr>
        <p:spPr>
          <a:xfrm>
            <a:off x="9517445" y="3578109"/>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15" name="矩形 14"/>
          <p:cNvSpPr/>
          <p:nvPr/>
        </p:nvSpPr>
        <p:spPr>
          <a:xfrm>
            <a:off x="9517444" y="5366089"/>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24468" y="1236752"/>
            <a:ext cx="10236458"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国家实行生产安全事故责任追究制度。</a:t>
            </a:r>
            <a:endParaRPr lang="zh-CN" altLang="en-US" sz="2400" b="1" dirty="0"/>
          </a:p>
        </p:txBody>
      </p:sp>
      <p:sp>
        <p:nvSpPr>
          <p:cNvPr id="7" name="矩形 6"/>
          <p:cNvSpPr/>
          <p:nvPr/>
        </p:nvSpPr>
        <p:spPr>
          <a:xfrm>
            <a:off x="741625" y="2614275"/>
            <a:ext cx="10650351" cy="1200329"/>
          </a:xfrm>
          <a:prstGeom prst="rect">
            <a:avLst/>
          </a:prstGeom>
        </p:spPr>
        <p:txBody>
          <a:bodyPr wrap="square">
            <a:spAutoFit/>
          </a:bodyPr>
          <a:lstStyle/>
          <a:p>
            <a:r>
              <a:rPr lang="en-US" altLang="zh-CN" sz="2400" b="1" dirty="0" smtClean="0">
                <a:solidFill>
                  <a:srgbClr val="000000"/>
                </a:solidFill>
                <a:latin typeface="Arial" panose="020B0604020202020204" pitchFamily="34" charset="0"/>
              </a:rPr>
              <a:t>2.</a:t>
            </a:r>
            <a:r>
              <a:rPr lang="zh-CN" altLang="en-US" sz="2400" b="1" dirty="0">
                <a:solidFill>
                  <a:srgbClr val="358FCB"/>
                </a:solidFill>
              </a:rPr>
              <a:t> （单选题）</a:t>
            </a:r>
            <a:r>
              <a:rPr lang="zh-CN" altLang="zh-CN" sz="2400" b="1" dirty="0" smtClean="0">
                <a:solidFill>
                  <a:srgbClr val="000000"/>
                </a:solidFill>
                <a:latin typeface="Arial" panose="020B0604020202020204" pitchFamily="34" charset="0"/>
                <a:cs typeface="Arial" panose="020B0604020202020204" pitchFamily="34" charset="0"/>
              </a:rPr>
              <a:t>生产经营用人单位应当在较大危险因素的生产经营场所和有关设施、设备上，设置明显的</a:t>
            </a:r>
            <a:r>
              <a:rPr lang="zh-CN" altLang="en-US" sz="2400" b="1" dirty="0" smtClean="0">
                <a:solidFill>
                  <a:srgbClr val="000000"/>
                </a:solidFill>
                <a:latin typeface="Arial" panose="020B0604020202020204" pitchFamily="34" charset="0"/>
                <a:cs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a:t>
            </a:r>
            <a:endParaRPr lang="en-US" altLang="zh-CN" sz="2400" b="1" dirty="0" smtClean="0">
              <a:solidFill>
                <a:srgbClr val="000000"/>
              </a:solidFill>
              <a:latin typeface="Arial" panose="020B0604020202020204" pitchFamily="34" charset="0"/>
              <a:cs typeface="Arial" panose="020B0604020202020204" pitchFamily="34" charset="0"/>
            </a:endParaRPr>
          </a:p>
          <a:p>
            <a:r>
              <a:rPr lang="en-US" altLang="zh-CN" sz="2400" b="1" dirty="0"/>
              <a:t>A</a:t>
            </a:r>
            <a:r>
              <a:rPr lang="zh-CN" altLang="zh-CN" sz="2400" b="1" dirty="0"/>
              <a:t>． 安全宣传标语</a:t>
            </a:r>
            <a:r>
              <a:rPr lang="en-US" altLang="zh-CN" sz="2400" b="1" dirty="0"/>
              <a:t>  B</a:t>
            </a:r>
            <a:r>
              <a:rPr lang="zh-CN" altLang="zh-CN" sz="2400" b="1" dirty="0"/>
              <a:t>． 安全警示标志</a:t>
            </a:r>
            <a:r>
              <a:rPr lang="en-US" altLang="zh-CN" sz="2400" b="1" dirty="0"/>
              <a:t>  C</a:t>
            </a:r>
            <a:r>
              <a:rPr lang="zh-CN" altLang="zh-CN" sz="2400" b="1" dirty="0"/>
              <a:t>． 安全提示</a:t>
            </a:r>
            <a:r>
              <a:rPr lang="zh-CN" altLang="zh-CN" sz="2400" b="1" dirty="0" smtClean="0"/>
              <a:t>标志</a:t>
            </a:r>
            <a:endParaRPr lang="zh-CN" altLang="zh-CN" sz="2400" b="1" dirty="0"/>
          </a:p>
        </p:txBody>
      </p:sp>
      <p:sp>
        <p:nvSpPr>
          <p:cNvPr id="8" name="矩形 7"/>
          <p:cNvSpPr/>
          <p:nvPr/>
        </p:nvSpPr>
        <p:spPr>
          <a:xfrm>
            <a:off x="729751" y="4239197"/>
            <a:ext cx="10650350" cy="1200329"/>
          </a:xfrm>
          <a:prstGeom prst="rect">
            <a:avLst/>
          </a:prstGeom>
        </p:spPr>
        <p:txBody>
          <a:bodyPr wrap="square">
            <a:spAutoFit/>
          </a:bodyPr>
          <a:lstStyle/>
          <a:p>
            <a:r>
              <a:rPr lang="en-US" altLang="zh-CN" sz="2400" b="1" dirty="0" smtClean="0">
                <a:solidFill>
                  <a:srgbClr val="000000"/>
                </a:solidFill>
                <a:latin typeface="Arial" panose="020B0604020202020204" pitchFamily="34" charset="0"/>
              </a:rPr>
              <a:t>3.</a:t>
            </a:r>
            <a:r>
              <a:rPr lang="zh-CN" altLang="en-US" sz="2400" b="1" dirty="0">
                <a:solidFill>
                  <a:srgbClr val="358FCB"/>
                </a:solidFill>
              </a:rPr>
              <a:t> （单选题）</a:t>
            </a:r>
            <a:r>
              <a:rPr lang="zh-CN" altLang="zh-CN" sz="2400" b="1" dirty="0" smtClean="0">
                <a:solidFill>
                  <a:srgbClr val="000000"/>
                </a:solidFill>
                <a:latin typeface="Arial" panose="020B0604020202020204" pitchFamily="34" charset="0"/>
                <a:cs typeface="Arial" panose="020B0604020202020204" pitchFamily="34" charset="0"/>
              </a:rPr>
              <a:t>由于</a:t>
            </a:r>
            <a:r>
              <a:rPr lang="zh-CN" altLang="zh-CN" sz="2400" b="1" dirty="0">
                <a:solidFill>
                  <a:srgbClr val="000000"/>
                </a:solidFill>
                <a:latin typeface="Arial" panose="020B0604020202020204" pitchFamily="34" charset="0"/>
                <a:cs typeface="Arial" panose="020B0604020202020204" pitchFamily="34" charset="0"/>
              </a:rPr>
              <a:t>冲压加工生产效率高，手工上下料体力消耗较大，容易造成操作</a:t>
            </a:r>
            <a:r>
              <a:rPr lang="zh-CN" altLang="zh-CN" sz="2400" b="1" dirty="0" smtClean="0">
                <a:solidFill>
                  <a:srgbClr val="000000"/>
                </a:solidFill>
                <a:latin typeface="Arial" panose="020B0604020202020204" pitchFamily="34" charset="0"/>
                <a:cs typeface="Arial" panose="020B0604020202020204" pitchFamily="34" charset="0"/>
              </a:rPr>
              <a:t>者</a:t>
            </a:r>
            <a:r>
              <a:rPr lang="zh-CN" altLang="en-US"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latin typeface="Arial" panose="020B0604020202020204" pitchFamily="34" charset="0"/>
                <a:cs typeface="Arial" panose="020B0604020202020204" pitchFamily="34" charset="0"/>
              </a:rPr>
              <a:t>致使动作失调而发生事故</a:t>
            </a:r>
            <a:r>
              <a:rPr lang="zh-CN" altLang="zh-CN" sz="2400" b="1" dirty="0" smtClean="0">
                <a:solidFill>
                  <a:srgbClr val="000000"/>
                </a:solidFill>
                <a:latin typeface="Arial" panose="020B0604020202020204" pitchFamily="34" charset="0"/>
                <a:cs typeface="Arial" panose="020B0604020202020204" pitchFamily="34" charset="0"/>
              </a:rPr>
              <a:t>。</a:t>
            </a:r>
            <a:endParaRPr lang="en-US" altLang="zh-CN" sz="2400" b="1" dirty="0" smtClean="0">
              <a:solidFill>
                <a:srgbClr val="000000"/>
              </a:solidFill>
              <a:latin typeface="Arial" panose="020B0604020202020204" pitchFamily="34" charset="0"/>
              <a:cs typeface="Arial" panose="020B0604020202020204" pitchFamily="34" charset="0"/>
            </a:endParaRPr>
          </a:p>
          <a:p>
            <a:r>
              <a:rPr lang="en-US" altLang="zh-CN" sz="2400" b="1" dirty="0"/>
              <a:t>A</a:t>
            </a:r>
            <a:r>
              <a:rPr lang="zh-CN" altLang="zh-CN" sz="2400" b="1" dirty="0"/>
              <a:t>． 生理疲劳</a:t>
            </a:r>
            <a:r>
              <a:rPr lang="en-US" altLang="zh-CN" sz="2400" b="1" dirty="0"/>
              <a:t>    B</a:t>
            </a:r>
            <a:r>
              <a:rPr lang="zh-CN" altLang="zh-CN" sz="2400" b="1" dirty="0"/>
              <a:t>． 精神紧张</a:t>
            </a:r>
            <a:r>
              <a:rPr lang="en-US" altLang="zh-CN" sz="2400" b="1" dirty="0"/>
              <a:t>    C</a:t>
            </a:r>
            <a:r>
              <a:rPr lang="zh-CN" altLang="zh-CN" sz="2400" b="1" dirty="0"/>
              <a:t>． 麻痹大意</a:t>
            </a:r>
            <a:endParaRPr lang="zh-CN" altLang="en-US" sz="2400" b="1" dirty="0"/>
          </a:p>
        </p:txBody>
      </p:sp>
      <p:sp>
        <p:nvSpPr>
          <p:cNvPr id="16" name="Rectangle 20"/>
          <p:cNvSpPr>
            <a:spLocks noChangeArrowheads="1"/>
          </p:cNvSpPr>
          <p:nvPr/>
        </p:nvSpPr>
        <p:spPr bwMode="auto">
          <a:xfrm>
            <a:off x="8840472" y="1207148"/>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7" name="矩形 16"/>
          <p:cNvSpPr/>
          <p:nvPr/>
        </p:nvSpPr>
        <p:spPr>
          <a:xfrm>
            <a:off x="9042433" y="3342281"/>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18" name="矩形 17"/>
          <p:cNvSpPr/>
          <p:nvPr/>
        </p:nvSpPr>
        <p:spPr>
          <a:xfrm>
            <a:off x="9099832" y="5178275"/>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a:solidFill>
                  <a:srgbClr val="358FCB"/>
                </a:solidFill>
                <a:latin typeface="微软雅黑" panose="020B0503020204020204" pitchFamily="34" charset="-122"/>
                <a:ea typeface="微软雅黑" panose="020B0503020204020204" pitchFamily="34" charset="-122"/>
              </a:rPr>
              <a:t>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4" name="矩形 3"/>
          <p:cNvSpPr/>
          <p:nvPr/>
        </p:nvSpPr>
        <p:spPr>
          <a:xfrm>
            <a:off x="696686" y="4139123"/>
            <a:ext cx="11083638"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生产</a:t>
            </a:r>
            <a:r>
              <a:rPr lang="zh-CN" altLang="zh-CN" sz="2400" b="1" kern="0" dirty="0">
                <a:solidFill>
                  <a:srgbClr val="000000"/>
                </a:solidFill>
                <a:latin typeface="Arial" panose="020B0604020202020204" pitchFamily="34" charset="0"/>
                <a:cs typeface="Arial" panose="020B0604020202020204" pitchFamily="34" charset="0"/>
              </a:rPr>
              <a:t>、经营、运输、储存、使用危险物品或者处置废弃危险物品的，必须执行有关法律、法规和国家标准或者行业标准，建立专门的安全生产管理制度，采取可靠的安全措施，</a:t>
            </a:r>
            <a:r>
              <a:rPr lang="zh-CN" altLang="zh-CN" sz="2400" b="1" kern="0" dirty="0" smtClean="0">
                <a:solidFill>
                  <a:srgbClr val="000000"/>
                </a:solidFill>
                <a:latin typeface="Arial" panose="020B0604020202020204" pitchFamily="34" charset="0"/>
                <a:cs typeface="Arial" panose="020B0604020202020204" pitchFamily="34" charset="0"/>
              </a:rPr>
              <a:t>接受</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依法</a:t>
            </a:r>
            <a:r>
              <a:rPr lang="zh-CN" altLang="zh-CN" sz="2400" b="1" kern="0" dirty="0">
                <a:solidFill>
                  <a:srgbClr val="000000"/>
                </a:solidFill>
                <a:latin typeface="Arial" panose="020B0604020202020204" pitchFamily="34" charset="0"/>
                <a:cs typeface="Arial" panose="020B0604020202020204" pitchFamily="34" charset="0"/>
              </a:rPr>
              <a:t>实施的监督管理。</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有关主管部门</a:t>
            </a:r>
            <a:r>
              <a:rPr lang="en-US" altLang="zh-CN" sz="2400" b="1" dirty="0" smtClean="0">
                <a:solidFill>
                  <a:srgbClr val="000000"/>
                </a:solidFill>
                <a:latin typeface="Arial" panose="020B0604020202020204" pitchFamily="34" charset="0"/>
              </a:rPr>
              <a:t>    B</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上级主管部门</a:t>
            </a:r>
            <a:r>
              <a:rPr lang="en-US" altLang="zh-CN" sz="2400" b="1" dirty="0" smtClean="0">
                <a:solidFill>
                  <a:srgbClr val="000000"/>
                </a:solidFill>
                <a:latin typeface="Arial" panose="020B0604020202020204" pitchFamily="34" charset="0"/>
              </a:rPr>
              <a:t>    C</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工商管理部门</a:t>
            </a:r>
            <a:endParaRPr lang="zh-CN" altLang="en-US" sz="2400" b="1" dirty="0"/>
          </a:p>
        </p:txBody>
      </p:sp>
      <p:sp>
        <p:nvSpPr>
          <p:cNvPr id="5" name="矩形 4"/>
          <p:cNvSpPr/>
          <p:nvPr/>
        </p:nvSpPr>
        <p:spPr>
          <a:xfrm>
            <a:off x="696686" y="2802554"/>
            <a:ext cx="11083638"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危险化学品的（</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）必须符合国家法律、法规、规章的规定和国家标准的要求。</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zh-CN" altLang="zh-CN" sz="2400" b="1" dirty="0" smtClean="0">
                <a:solidFill>
                  <a:srgbClr val="000000"/>
                </a:solidFill>
                <a:latin typeface="Arial" panose="020B0604020202020204" pitchFamily="34" charset="0"/>
                <a:cs typeface="Arial" panose="020B0604020202020204" pitchFamily="34" charset="0"/>
              </a:rPr>
              <a:t>商标</a:t>
            </a:r>
            <a:r>
              <a:rPr lang="en-US" altLang="zh-CN" sz="2400" b="1" dirty="0" smtClean="0">
                <a:solidFill>
                  <a:srgbClr val="000000"/>
                </a:solidFill>
                <a:latin typeface="Arial" panose="020B0604020202020204" pitchFamily="34" charset="0"/>
              </a:rPr>
              <a:t>     B.</a:t>
            </a:r>
            <a:r>
              <a:rPr lang="zh-CN" altLang="zh-CN" sz="2400" b="1" dirty="0" smtClean="0">
                <a:solidFill>
                  <a:srgbClr val="000000"/>
                </a:solidFill>
                <a:latin typeface="Arial" panose="020B0604020202020204" pitchFamily="34" charset="0"/>
                <a:cs typeface="Arial" panose="020B0604020202020204" pitchFamily="34" charset="0"/>
              </a:rPr>
              <a:t>标志</a:t>
            </a:r>
            <a:r>
              <a:rPr lang="en-US" altLang="zh-CN" sz="2400" b="1" dirty="0" smtClean="0">
                <a:solidFill>
                  <a:srgbClr val="000000"/>
                </a:solidFill>
                <a:latin typeface="Arial" panose="020B0604020202020204" pitchFamily="34" charset="0"/>
              </a:rPr>
              <a:t>     C.</a:t>
            </a:r>
            <a:r>
              <a:rPr lang="zh-CN" altLang="zh-CN" sz="2400" b="1" dirty="0" smtClean="0">
                <a:solidFill>
                  <a:srgbClr val="000000"/>
                </a:solidFill>
                <a:latin typeface="Arial" panose="020B0604020202020204" pitchFamily="34" charset="0"/>
                <a:cs typeface="Arial" panose="020B0604020202020204" pitchFamily="34" charset="0"/>
              </a:rPr>
              <a:t>宣传</a:t>
            </a:r>
            <a:r>
              <a:rPr lang="en-US" altLang="zh-CN" sz="2400" b="1" dirty="0" smtClean="0">
                <a:solidFill>
                  <a:srgbClr val="000000"/>
                </a:solidFill>
                <a:latin typeface="Arial" panose="020B0604020202020204" pitchFamily="34" charset="0"/>
              </a:rPr>
              <a:t>     D.</a:t>
            </a:r>
            <a:r>
              <a:rPr lang="zh-CN" altLang="zh-CN" sz="2400" b="1" dirty="0" smtClean="0">
                <a:solidFill>
                  <a:srgbClr val="000000"/>
                </a:solidFill>
                <a:latin typeface="Arial" panose="020B0604020202020204" pitchFamily="34" charset="0"/>
                <a:cs typeface="Arial" panose="020B0604020202020204" pitchFamily="34" charset="0"/>
              </a:rPr>
              <a:t>包装</a:t>
            </a:r>
            <a:endParaRPr lang="zh-CN" altLang="en-US" sz="2400" b="1" dirty="0"/>
          </a:p>
        </p:txBody>
      </p:sp>
      <p:sp>
        <p:nvSpPr>
          <p:cNvPr id="6" name="矩形 5"/>
          <p:cNvSpPr/>
          <p:nvPr/>
        </p:nvSpPr>
        <p:spPr>
          <a:xfrm>
            <a:off x="696686" y="1209872"/>
            <a:ext cx="10846131" cy="1200329"/>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 </a:t>
            </a:r>
            <a:r>
              <a:rPr lang="zh-CN" altLang="zh-CN" sz="2400" b="1" kern="100" dirty="0" smtClean="0">
                <a:solidFill>
                  <a:srgbClr val="000000"/>
                </a:solidFill>
                <a:latin typeface="Arial" panose="020B0604020202020204" pitchFamily="34" charset="0"/>
                <a:cs typeface="Arial" panose="020B0604020202020204" pitchFamily="34" charset="0"/>
              </a:rPr>
              <a:t>《条例》</a:t>
            </a:r>
            <a:r>
              <a:rPr lang="zh-CN" altLang="zh-CN" sz="2400" b="1" kern="100" dirty="0">
                <a:solidFill>
                  <a:srgbClr val="000000"/>
                </a:solidFill>
                <a:latin typeface="Arial" panose="020B0604020202020204" pitchFamily="34" charset="0"/>
                <a:cs typeface="Arial" panose="020B0604020202020204" pitchFamily="34" charset="0"/>
              </a:rPr>
              <a:t>规定，事故发生后，事故单位负责人接到报告后，应当于</a:t>
            </a:r>
            <a:r>
              <a:rPr lang="en-US" altLang="zh-CN" sz="2400" b="1" kern="100" dirty="0">
                <a:solidFill>
                  <a:srgbClr val="000000"/>
                </a:solidFill>
                <a:latin typeface="Arial" panose="020B0604020202020204" pitchFamily="34" charset="0"/>
              </a:rPr>
              <a:t>2</a:t>
            </a:r>
            <a:r>
              <a:rPr lang="zh-CN" altLang="zh-CN" sz="2400" b="1" kern="100" dirty="0">
                <a:solidFill>
                  <a:srgbClr val="000000"/>
                </a:solidFill>
                <a:latin typeface="Arial" panose="020B0604020202020204" pitchFamily="34" charset="0"/>
                <a:cs typeface="Arial" panose="020B0604020202020204" pitchFamily="34" charset="0"/>
              </a:rPr>
              <a:t>小时内向事故发生地县级以上人民政府安全生产监督管理部门和负有安全生产监督管理职责的有关部门报告</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8" name="Rectangle 20"/>
          <p:cNvSpPr>
            <a:spLocks noChangeArrowheads="1"/>
          </p:cNvSpPr>
          <p:nvPr/>
        </p:nvSpPr>
        <p:spPr bwMode="auto">
          <a:xfrm>
            <a:off x="9312183" y="1964686"/>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9" name="矩形 8"/>
          <p:cNvSpPr/>
          <p:nvPr/>
        </p:nvSpPr>
        <p:spPr>
          <a:xfrm>
            <a:off x="9567977" y="3429135"/>
            <a:ext cx="1866217"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D</a:t>
            </a:r>
            <a:endParaRPr lang="zh-CN" altLang="en-US" sz="3600" b="1" dirty="0">
              <a:solidFill>
                <a:srgbClr val="FF0000"/>
              </a:solidFill>
            </a:endParaRPr>
          </a:p>
        </p:txBody>
      </p:sp>
      <p:sp>
        <p:nvSpPr>
          <p:cNvPr id="10" name="矩形 9"/>
          <p:cNvSpPr/>
          <p:nvPr/>
        </p:nvSpPr>
        <p:spPr>
          <a:xfrm>
            <a:off x="9481820" y="5126109"/>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93548" y="1360162"/>
            <a:ext cx="9949997" cy="830997"/>
          </a:xfrm>
          <a:prstGeom prst="rect">
            <a:avLst/>
          </a:prstGeom>
        </p:spPr>
        <p:txBody>
          <a:bodyPr wrap="square">
            <a:spAutoFit/>
          </a:bodyPr>
          <a:lstStyle/>
          <a:p>
            <a:r>
              <a:rPr lang="en-US" altLang="zh-CN" sz="2400" b="1" kern="100" dirty="0">
                <a:solidFill>
                  <a:srgbClr val="000000"/>
                </a:solidFill>
                <a:latin typeface="Arial" panose="020B0604020202020204" pitchFamily="34" charset="0"/>
              </a:rPr>
              <a:t>1</a:t>
            </a:r>
            <a:r>
              <a:rPr lang="en-US" altLang="zh-CN" sz="2400" b="1" kern="100" dirty="0" smtClean="0">
                <a:solidFill>
                  <a:srgbClr val="000000"/>
                </a:solidFill>
                <a:latin typeface="Arial" panose="020B0604020202020204" pitchFamily="34" charset="0"/>
              </a:rPr>
              <a:t>.</a:t>
            </a:r>
            <a:r>
              <a:rPr lang="zh-CN" altLang="en-US" sz="2400" b="1" kern="100" dirty="0">
                <a:solidFill>
                  <a:srgbClr val="358FCB"/>
                </a:solidFill>
                <a:latin typeface="Arial" panose="020B0604020202020204" pitchFamily="34" charset="0"/>
              </a:rPr>
              <a:t> （判断题） </a:t>
            </a:r>
            <a:r>
              <a:rPr lang="zh-CN" altLang="zh-CN" sz="2400" b="1" kern="100" dirty="0" smtClean="0">
                <a:solidFill>
                  <a:srgbClr val="000000"/>
                </a:solidFill>
                <a:latin typeface="Arial" panose="020B0604020202020204" pitchFamily="34" charset="0"/>
                <a:cs typeface="Arial" panose="020B0604020202020204" pitchFamily="34" charset="0"/>
              </a:rPr>
              <a:t>《条例》关于组织事故调查的责任是按照</a:t>
            </a:r>
            <a:r>
              <a:rPr lang="en-US" altLang="zh-CN" sz="2400" b="1" kern="100" dirty="0" smtClean="0">
                <a:solidFill>
                  <a:srgbClr val="000000"/>
                </a:solidFill>
                <a:latin typeface="Arial" panose="020B0604020202020204" pitchFamily="34" charset="0"/>
              </a:rPr>
              <a:t>“</a:t>
            </a:r>
            <a:r>
              <a:rPr lang="zh-CN" altLang="zh-CN" sz="2400" b="1" kern="100" dirty="0" smtClean="0">
                <a:solidFill>
                  <a:srgbClr val="000000"/>
                </a:solidFill>
                <a:latin typeface="Arial" panose="020B0604020202020204" pitchFamily="34" charset="0"/>
                <a:cs typeface="Arial" panose="020B0604020202020204" pitchFamily="34" charset="0"/>
              </a:rPr>
              <a:t>政府统一领导，分级负责</a:t>
            </a:r>
            <a:r>
              <a:rPr lang="en-US" altLang="zh-CN" sz="2400" b="1" kern="100" dirty="0" smtClean="0">
                <a:solidFill>
                  <a:srgbClr val="000000"/>
                </a:solidFill>
                <a:latin typeface="Arial" panose="020B0604020202020204" pitchFamily="34" charset="0"/>
              </a:rPr>
              <a:t>”</a:t>
            </a:r>
            <a:r>
              <a:rPr lang="zh-CN" altLang="zh-CN" sz="2400" b="1" kern="100" dirty="0" smtClean="0">
                <a:solidFill>
                  <a:srgbClr val="000000"/>
                </a:solidFill>
                <a:latin typeface="Arial" panose="020B0604020202020204" pitchFamily="34" charset="0"/>
                <a:cs typeface="Arial" panose="020B0604020202020204" pitchFamily="34" charset="0"/>
              </a:rPr>
              <a:t>的原则。</a:t>
            </a:r>
            <a:endParaRPr lang="zh-CN" altLang="en-US" sz="2400" b="1" dirty="0"/>
          </a:p>
        </p:txBody>
      </p:sp>
      <p:sp>
        <p:nvSpPr>
          <p:cNvPr id="4" name="矩形 3"/>
          <p:cNvSpPr/>
          <p:nvPr/>
        </p:nvSpPr>
        <p:spPr>
          <a:xfrm>
            <a:off x="593548" y="4228926"/>
            <a:ext cx="10984895"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在</a:t>
            </a:r>
            <a:r>
              <a:rPr lang="zh-CN" altLang="zh-CN" sz="2400" b="1" kern="0" dirty="0">
                <a:solidFill>
                  <a:srgbClr val="000000"/>
                </a:solidFill>
                <a:latin typeface="Arial" panose="020B0604020202020204" pitchFamily="34" charset="0"/>
                <a:cs typeface="Arial" panose="020B0604020202020204" pitchFamily="34" charset="0"/>
              </a:rPr>
              <a:t>生产经营单位的安全生产工作中，最基本的安全管理制度</a:t>
            </a:r>
            <a:r>
              <a:rPr lang="zh-CN" altLang="zh-CN" sz="2400" b="1" kern="0" dirty="0" smtClean="0">
                <a:solidFill>
                  <a:srgbClr val="000000"/>
                </a:solidFill>
                <a:latin typeface="Arial" panose="020B0604020202020204" pitchFamily="34" charset="0"/>
                <a:cs typeface="Arial" panose="020B0604020202020204" pitchFamily="34" charset="0"/>
              </a:rPr>
              <a:t>是</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Arial" panose="020B0604020202020204" pitchFamily="34" charset="0"/>
                <a:cs typeface="Arial" panose="020B0604020202020204" pitchFamily="34" charset="0"/>
              </a:rPr>
              <a:t>安全生产</a:t>
            </a:r>
            <a:r>
              <a:rPr lang="zh-CN" altLang="zh-CN" sz="2400" b="1" kern="0" dirty="0">
                <a:solidFill>
                  <a:srgbClr val="000000"/>
                </a:solidFill>
                <a:latin typeface="Arial" panose="020B0604020202020204" pitchFamily="34" charset="0"/>
                <a:cs typeface="Arial" panose="020B0604020202020204" pitchFamily="34" charset="0"/>
              </a:rPr>
              <a:t>目标管理制</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B</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Arial" panose="020B0604020202020204" pitchFamily="34" charset="0"/>
                <a:cs typeface="Arial" panose="020B0604020202020204" pitchFamily="34" charset="0"/>
              </a:rPr>
              <a:t>安全生产</a:t>
            </a:r>
            <a:r>
              <a:rPr lang="zh-CN" altLang="zh-CN" sz="2400" b="1" kern="0" dirty="0">
                <a:solidFill>
                  <a:srgbClr val="000000"/>
                </a:solidFill>
                <a:latin typeface="Arial" panose="020B0604020202020204" pitchFamily="34" charset="0"/>
                <a:cs typeface="Arial" panose="020B0604020202020204" pitchFamily="34" charset="0"/>
              </a:rPr>
              <a:t>承包责任制</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C</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安全生产奖励制度</a:t>
            </a:r>
            <a:r>
              <a:rPr lang="en-US" altLang="zh-CN" sz="2400" b="1" dirty="0" smtClean="0">
                <a:solidFill>
                  <a:srgbClr val="000000"/>
                </a:solidFill>
                <a:latin typeface="Arial" panose="020B0604020202020204" pitchFamily="34" charset="0"/>
              </a:rPr>
              <a:t>       D</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安全生产责任制</a:t>
            </a:r>
            <a:r>
              <a:rPr lang="en-US" altLang="zh-CN" sz="2400" b="1" dirty="0" smtClean="0">
                <a:solidFill>
                  <a:srgbClr val="000000"/>
                </a:solidFill>
                <a:latin typeface="Arial" panose="020B0604020202020204" pitchFamily="34" charset="0"/>
              </a:rPr>
              <a:t> </a:t>
            </a:r>
            <a:endParaRPr lang="zh-CN" altLang="en-US" sz="2400" b="1" dirty="0"/>
          </a:p>
        </p:txBody>
      </p:sp>
      <p:sp>
        <p:nvSpPr>
          <p:cNvPr id="5" name="矩形 4"/>
          <p:cNvSpPr/>
          <p:nvPr/>
        </p:nvSpPr>
        <p:spPr>
          <a:xfrm>
            <a:off x="593548" y="2794544"/>
            <a:ext cx="10545508"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工会</a:t>
            </a:r>
            <a:r>
              <a:rPr lang="zh-CN" altLang="zh-CN" sz="2400" b="1" kern="0" dirty="0">
                <a:solidFill>
                  <a:srgbClr val="000000"/>
                </a:solidFill>
                <a:latin typeface="Arial" panose="020B0604020202020204" pitchFamily="34" charset="0"/>
                <a:cs typeface="Arial" panose="020B0604020202020204" pitchFamily="34" charset="0"/>
              </a:rPr>
              <a:t>组织对职业病防治工作</a:t>
            </a:r>
            <a:r>
              <a:rPr lang="zh-CN" altLang="zh-CN" sz="2400" b="1" kern="0" dirty="0" smtClean="0">
                <a:solidFill>
                  <a:srgbClr val="000000"/>
                </a:solidFill>
                <a:latin typeface="Arial" panose="020B0604020202020204" pitchFamily="34" charset="0"/>
                <a:cs typeface="Arial" panose="020B0604020202020204" pitchFamily="34" charset="0"/>
              </a:rPr>
              <a:t>进行</a:t>
            </a:r>
            <a:r>
              <a:rPr lang="zh-CN" altLang="en-US"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维护劳动者的合法权益。</a:t>
            </a:r>
            <a:endParaRPr lang="zh-CN" altLang="zh-CN" sz="2400" b="1" kern="100" dirty="0">
              <a:latin typeface="Calibri" panose="020F0502020204030204" pitchFamily="34" charset="0"/>
              <a:cs typeface="Times New Roman" panose="02020603050405020304" pitchFamily="18" charset="0"/>
            </a:endParaRPr>
          </a:p>
          <a:p>
            <a:r>
              <a:rPr lang="zh-CN" altLang="zh-CN" sz="2400" b="1" kern="0" dirty="0">
                <a:solidFill>
                  <a:srgbClr val="000000"/>
                </a:solidFill>
                <a:latin typeface="Arial" panose="020B0604020202020204" pitchFamily="34" charset="0"/>
                <a:cs typeface="Arial" panose="020B0604020202020204" pitchFamily="34"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A.</a:t>
            </a:r>
            <a:r>
              <a:rPr lang="zh-CN" altLang="zh-CN" sz="2400" b="1" kern="0" dirty="0" smtClean="0">
                <a:solidFill>
                  <a:srgbClr val="000000"/>
                </a:solidFill>
                <a:latin typeface="Arial" panose="020B0604020202020204" pitchFamily="34" charset="0"/>
                <a:cs typeface="Arial" panose="020B0604020202020204" pitchFamily="34" charset="0"/>
              </a:rPr>
              <a:t>监督</a:t>
            </a:r>
            <a:r>
              <a:rPr lang="en-US" altLang="zh-CN" sz="2400" b="1" kern="0" dirty="0" smtClean="0">
                <a:solidFill>
                  <a:srgbClr val="000000"/>
                </a:solidFill>
                <a:latin typeface="Arial" panose="020B0604020202020204" pitchFamily="34" charset="0"/>
                <a:cs typeface="Times New Roman" panose="02020603050405020304" pitchFamily="18" charset="0"/>
              </a:rPr>
              <a:t> B.</a:t>
            </a:r>
            <a:r>
              <a:rPr lang="zh-CN" altLang="zh-CN" sz="2400" b="1" kern="0" dirty="0" smtClean="0">
                <a:solidFill>
                  <a:srgbClr val="000000"/>
                </a:solidFill>
                <a:latin typeface="Arial" panose="020B0604020202020204" pitchFamily="34" charset="0"/>
                <a:cs typeface="Arial" panose="020B0604020202020204" pitchFamily="34" charset="0"/>
              </a:rPr>
              <a:t>检查</a:t>
            </a:r>
            <a:r>
              <a:rPr lang="en-US" altLang="zh-CN" sz="2400" b="1" kern="0" dirty="0" smtClean="0">
                <a:solidFill>
                  <a:srgbClr val="000000"/>
                </a:solidFill>
                <a:latin typeface="Arial" panose="020B0604020202020204" pitchFamily="34" charset="0"/>
                <a:cs typeface="Times New Roman" panose="02020603050405020304" pitchFamily="18" charset="0"/>
              </a:rPr>
              <a:t> C.</a:t>
            </a:r>
            <a:r>
              <a:rPr lang="zh-CN" altLang="zh-CN" sz="2400" b="1" kern="0" dirty="0" smtClean="0">
                <a:solidFill>
                  <a:srgbClr val="000000"/>
                </a:solidFill>
                <a:latin typeface="Arial" panose="020B0604020202020204" pitchFamily="34" charset="0"/>
                <a:cs typeface="Arial" panose="020B0604020202020204" pitchFamily="34" charset="0"/>
              </a:rPr>
              <a:t>建议</a:t>
            </a:r>
            <a:endParaRPr lang="zh-CN" altLang="zh-CN" sz="2400" b="1" kern="100" dirty="0">
              <a:latin typeface="Calibri" panose="020F0502020204030204" pitchFamily="34" charset="0"/>
              <a:cs typeface="Times New Roman" panose="02020603050405020304" pitchFamily="18" charset="0"/>
            </a:endParaRPr>
          </a:p>
        </p:txBody>
      </p:sp>
      <p:sp>
        <p:nvSpPr>
          <p:cNvPr id="7" name="Rectangle 20"/>
          <p:cNvSpPr>
            <a:spLocks noChangeArrowheads="1"/>
          </p:cNvSpPr>
          <p:nvPr/>
        </p:nvSpPr>
        <p:spPr bwMode="auto">
          <a:xfrm>
            <a:off x="9327361" y="1877100"/>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567977" y="3429135"/>
            <a:ext cx="1866217"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9" name="矩形 8"/>
          <p:cNvSpPr/>
          <p:nvPr/>
        </p:nvSpPr>
        <p:spPr>
          <a:xfrm>
            <a:off x="9610436" y="5106089"/>
            <a:ext cx="1866217"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D</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1017319" y="2226219"/>
            <a:ext cx="10572997" cy="1200329"/>
          </a:xfrm>
          <a:prstGeom prst="rect">
            <a:avLst/>
          </a:prstGeom>
        </p:spPr>
        <p:txBody>
          <a:bodyPr wrap="square">
            <a:spAutoFit/>
          </a:bodyPr>
          <a:lstStyle/>
          <a:p>
            <a:r>
              <a:rPr lang="en-US" altLang="zh-CN" sz="2400" b="1" dirty="0" smtClean="0">
                <a:solidFill>
                  <a:srgbClr val="000000"/>
                </a:solidFill>
                <a:latin typeface="Arial" panose="020B0604020202020204" pitchFamily="34" charset="0"/>
              </a:rPr>
              <a:t>2.</a:t>
            </a:r>
            <a:r>
              <a:rPr lang="zh-CN" altLang="en-US" sz="2400" b="1" dirty="0">
                <a:solidFill>
                  <a:srgbClr val="358FCB"/>
                </a:solidFill>
              </a:rPr>
              <a:t> （单选题）</a:t>
            </a:r>
            <a:r>
              <a:rPr lang="zh-CN" altLang="zh-CN" sz="2400" b="1" dirty="0" smtClean="0">
                <a:solidFill>
                  <a:srgbClr val="000000"/>
                </a:solidFill>
                <a:latin typeface="Arial" panose="020B0604020202020204" pitchFamily="34" charset="0"/>
                <a:cs typeface="Arial" panose="020B0604020202020204" pitchFamily="34" charset="0"/>
              </a:rPr>
              <a:t>作业现场的生产条件和安全设施等应符合有关标准、规范的要求，工作人员的</a:t>
            </a:r>
            <a:r>
              <a:rPr lang="zh-CN" altLang="en-US" sz="2400" b="1" dirty="0" smtClean="0">
                <a:solidFill>
                  <a:srgbClr val="000000"/>
                </a:solidFill>
                <a:latin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应合格、齐备。</a:t>
            </a:r>
            <a:endParaRPr lang="en-US" altLang="zh-CN" sz="2400" b="1" dirty="0" smtClean="0">
              <a:solidFill>
                <a:srgbClr val="000000"/>
              </a:solidFill>
              <a:latin typeface="Arial" panose="020B0604020202020204" pitchFamily="34" charset="0"/>
              <a:cs typeface="Arial" panose="020B0604020202020204" pitchFamily="34" charset="0"/>
            </a:endParaRPr>
          </a:p>
          <a:p>
            <a:r>
              <a:rPr lang="en-US" altLang="zh-CN" sz="2400" b="1" dirty="0" smtClean="0"/>
              <a:t>A. </a:t>
            </a:r>
            <a:r>
              <a:rPr lang="zh-CN" altLang="zh-CN" sz="2400" b="1" dirty="0" smtClean="0"/>
              <a:t>穿戴</a:t>
            </a:r>
            <a:r>
              <a:rPr lang="en-US" altLang="zh-CN" sz="2400" b="1" dirty="0" smtClean="0"/>
              <a:t>    B. </a:t>
            </a:r>
            <a:r>
              <a:rPr lang="zh-CN" altLang="zh-CN" sz="2400" b="1" dirty="0" smtClean="0"/>
              <a:t>劳动防护用品</a:t>
            </a:r>
            <a:r>
              <a:rPr lang="en-US" altLang="zh-CN" sz="2400" b="1" dirty="0" smtClean="0"/>
              <a:t>    C. </a:t>
            </a:r>
            <a:r>
              <a:rPr lang="zh-CN" altLang="zh-CN" sz="2400" b="1" dirty="0" smtClean="0"/>
              <a:t>器材</a:t>
            </a:r>
            <a:r>
              <a:rPr lang="en-US" altLang="zh-CN" sz="2400" b="1" dirty="0" smtClean="0"/>
              <a:t>    D. </a:t>
            </a:r>
            <a:r>
              <a:rPr lang="zh-CN" altLang="zh-CN" sz="2400" b="1" dirty="0" smtClean="0"/>
              <a:t>工具</a:t>
            </a:r>
            <a:endParaRPr lang="zh-CN" altLang="zh-CN" sz="2400" b="1" dirty="0"/>
          </a:p>
        </p:txBody>
      </p:sp>
      <p:sp>
        <p:nvSpPr>
          <p:cNvPr id="4" name="矩形 3"/>
          <p:cNvSpPr/>
          <p:nvPr/>
        </p:nvSpPr>
        <p:spPr>
          <a:xfrm>
            <a:off x="1017319" y="4010685"/>
            <a:ext cx="10572996"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信息</a:t>
            </a:r>
            <a:r>
              <a:rPr lang="zh-CN" altLang="zh-CN" sz="2400" b="1" kern="0" dirty="0">
                <a:solidFill>
                  <a:srgbClr val="000000"/>
                </a:solidFill>
                <a:latin typeface="Arial" panose="020B0604020202020204" pitchFamily="34" charset="0"/>
                <a:cs typeface="Arial" panose="020B0604020202020204" pitchFamily="34" charset="0"/>
              </a:rPr>
              <a:t>符号标志牌的颜色含义</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smtClean="0">
                <a:solidFill>
                  <a:srgbClr val="000000"/>
                </a:solidFill>
                <a:latin typeface="Arial" panose="020B0604020202020204" pitchFamily="34" charset="0"/>
                <a:cs typeface="Arial" panose="020B0604020202020204" pitchFamily="34" charset="0"/>
              </a:rPr>
              <a:t>绿色</a:t>
            </a:r>
            <a:r>
              <a:rPr lang="zh-CN" altLang="en-US"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通行、安全</a:t>
            </a:r>
            <a:r>
              <a:rPr lang="zh-CN" altLang="en-US"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Arial" panose="020B0604020202020204" pitchFamily="34" charset="0"/>
                <a:cs typeface="Arial" panose="020B0604020202020204" pitchFamily="34" charset="0"/>
              </a:rPr>
              <a:t>、红色</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，黄色</a:t>
            </a:r>
            <a:r>
              <a:rPr lang="zh-CN" altLang="en-US"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注意、警告</a:t>
            </a:r>
            <a:r>
              <a:rPr lang="zh-CN" altLang="en-US"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Arial" panose="020B0604020202020204" pitchFamily="34" charset="0"/>
                <a:cs typeface="Arial" panose="020B0604020202020204" pitchFamily="34" charset="0"/>
              </a:rPr>
              <a:t>，蓝色</a:t>
            </a:r>
            <a:r>
              <a:rPr lang="zh-CN" altLang="en-US"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指令</a:t>
            </a:r>
            <a:r>
              <a:rPr lang="zh-CN" altLang="en-US"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白色</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en-US" sz="2400" b="1" kern="0" dirty="0" smtClean="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对比色</a:t>
            </a:r>
            <a:r>
              <a:rPr lang="zh-CN" altLang="en-US" sz="2400" b="1" kern="0" dirty="0" smtClean="0">
                <a:solidFill>
                  <a:srgbClr val="000000"/>
                </a:solidFill>
                <a:latin typeface="Arial" panose="020B0604020202020204" pitchFamily="34" charset="0"/>
                <a:cs typeface="Times New Roman" panose="02020603050405020304" pitchFamily="18" charset="0"/>
              </a:rPr>
              <a:t>）</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 </a:t>
            </a:r>
            <a:r>
              <a:rPr lang="zh-CN" altLang="zh-CN" sz="2400" b="1" kern="0" dirty="0">
                <a:solidFill>
                  <a:srgbClr val="000000"/>
                </a:solidFill>
                <a:latin typeface="Arial" panose="020B0604020202020204" pitchFamily="34" charset="0"/>
                <a:cs typeface="Arial" panose="020B0604020202020204" pitchFamily="34" charset="0"/>
              </a:rPr>
              <a:t>禁止、停止、消防和危险</a:t>
            </a:r>
            <a:r>
              <a:rPr lang="en-US" altLang="zh-CN" sz="2400" b="1" kern="0" dirty="0">
                <a:solidFill>
                  <a:srgbClr val="000000"/>
                </a:solidFill>
                <a:latin typeface="Arial" panose="020B0604020202020204" pitchFamily="34" charset="0"/>
                <a:cs typeface="Times New Roman" panose="02020603050405020304" pitchFamily="18" charset="0"/>
              </a:rPr>
              <a:t>    B. </a:t>
            </a:r>
            <a:r>
              <a:rPr lang="zh-CN" altLang="zh-CN" sz="2400" b="1" kern="0" dirty="0">
                <a:solidFill>
                  <a:srgbClr val="000000"/>
                </a:solidFill>
                <a:latin typeface="Arial" panose="020B0604020202020204" pitchFamily="34" charset="0"/>
                <a:cs typeface="Arial" panose="020B0604020202020204" pitchFamily="34" charset="0"/>
              </a:rPr>
              <a:t>警示</a:t>
            </a:r>
            <a:r>
              <a:rPr lang="en-US" altLang="zh-CN" sz="2400" b="1" kern="0" dirty="0">
                <a:solidFill>
                  <a:srgbClr val="000000"/>
                </a:solidFill>
                <a:latin typeface="Arial" panose="020B0604020202020204" pitchFamily="34" charset="0"/>
                <a:cs typeface="Times New Roman" panose="02020603050405020304" pitchFamily="18" charset="0"/>
              </a:rPr>
              <a:t>    C.</a:t>
            </a:r>
            <a:r>
              <a:rPr lang="zh-CN" altLang="zh-CN" sz="2400" b="1" kern="0" dirty="0">
                <a:solidFill>
                  <a:srgbClr val="000000"/>
                </a:solidFill>
                <a:latin typeface="Arial" panose="020B0604020202020204" pitchFamily="34" charset="0"/>
                <a:cs typeface="Arial" panose="020B0604020202020204" pitchFamily="34" charset="0"/>
              </a:rPr>
              <a:t>警告</a:t>
            </a:r>
            <a:endParaRPr lang="zh-CN" altLang="zh-CN" sz="2400" b="1" kern="100" dirty="0">
              <a:latin typeface="Calibri" panose="020F0502020204030204" pitchFamily="34" charset="0"/>
              <a:cs typeface="Times New Roman" panose="02020603050405020304" pitchFamily="18" charset="0"/>
            </a:endParaRPr>
          </a:p>
        </p:txBody>
      </p:sp>
      <p:sp>
        <p:nvSpPr>
          <p:cNvPr id="5" name="矩形 4"/>
          <p:cNvSpPr/>
          <p:nvPr/>
        </p:nvSpPr>
        <p:spPr>
          <a:xfrm>
            <a:off x="1017320" y="1385957"/>
            <a:ext cx="7912744" cy="461665"/>
          </a:xfrm>
          <a:prstGeom prst="rect">
            <a:avLst/>
          </a:prstGeom>
        </p:spPr>
        <p:txBody>
          <a:bodyPr wrap="non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长期</a:t>
            </a:r>
            <a:r>
              <a:rPr lang="zh-CN" altLang="zh-CN" sz="2400" b="1" kern="100" dirty="0">
                <a:solidFill>
                  <a:srgbClr val="000000"/>
                </a:solidFill>
                <a:latin typeface="Arial" panose="020B0604020202020204" pitchFamily="34" charset="0"/>
                <a:cs typeface="Arial" panose="020B0604020202020204" pitchFamily="34" charset="0"/>
              </a:rPr>
              <a:t>接触甲苯、二甲苯可引发神经</a:t>
            </a:r>
            <a:r>
              <a:rPr lang="zh-CN" altLang="zh-CN" sz="2400" b="1" kern="100" dirty="0" smtClean="0">
                <a:solidFill>
                  <a:srgbClr val="000000"/>
                </a:solidFill>
                <a:latin typeface="Arial" panose="020B0604020202020204" pitchFamily="34" charset="0"/>
                <a:cs typeface="Arial" panose="020B0604020202020204" pitchFamily="34" charset="0"/>
              </a:rPr>
              <a:t>综合症</a:t>
            </a:r>
            <a:r>
              <a:rPr lang="zh-CN" altLang="en-US"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8994852" y="1269320"/>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182925" y="3125244"/>
            <a:ext cx="1866217"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9" name="矩形 8"/>
          <p:cNvSpPr/>
          <p:nvPr/>
        </p:nvSpPr>
        <p:spPr>
          <a:xfrm>
            <a:off x="9182925" y="5054063"/>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026791"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981693" y="1502666"/>
            <a:ext cx="10584873" cy="461665"/>
          </a:xfrm>
          <a:prstGeom prst="rect">
            <a:avLst/>
          </a:prstGeom>
        </p:spPr>
        <p:txBody>
          <a:bodyPr wrap="square">
            <a:spAutoFit/>
          </a:bodyPr>
          <a:lstStyle/>
          <a:p>
            <a:r>
              <a:rPr lang="en-US" altLang="zh-CN" sz="2400" b="1" kern="100" dirty="0" smtClean="0">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latin typeface="Arial" panose="020B0604020202020204" pitchFamily="34" charset="0"/>
                <a:cs typeface="Arial" panose="020B0604020202020204" pitchFamily="34" charset="0"/>
              </a:rPr>
              <a:t>夏季</a:t>
            </a:r>
            <a:r>
              <a:rPr lang="zh-CN" altLang="zh-CN" sz="2400" b="1" kern="100" dirty="0">
                <a:latin typeface="Arial" panose="020B0604020202020204" pitchFamily="34" charset="0"/>
                <a:cs typeface="Arial" panose="020B0604020202020204" pitchFamily="34" charset="0"/>
              </a:rPr>
              <a:t>高温作业人员，出汗时容易消耗体内的水分而不是</a:t>
            </a:r>
            <a:r>
              <a:rPr lang="zh-CN" altLang="zh-CN" sz="2400" b="1" kern="100" dirty="0" smtClean="0">
                <a:latin typeface="Arial" panose="020B0604020202020204" pitchFamily="34" charset="0"/>
                <a:cs typeface="Arial" panose="020B0604020202020204" pitchFamily="34" charset="0"/>
              </a:rPr>
              <a:t>盐分</a:t>
            </a:r>
            <a:r>
              <a:rPr lang="zh-CN" altLang="en-US" sz="2400" b="1" kern="100" dirty="0">
                <a:latin typeface="Arial" panose="020B0604020202020204" pitchFamily="34" charset="0"/>
              </a:rPr>
              <a:t>。</a:t>
            </a:r>
            <a:endParaRPr lang="zh-CN" altLang="en-US" sz="2400" b="1" dirty="0"/>
          </a:p>
        </p:txBody>
      </p:sp>
      <p:sp>
        <p:nvSpPr>
          <p:cNvPr id="4" name="矩形 3"/>
          <p:cNvSpPr/>
          <p:nvPr/>
        </p:nvSpPr>
        <p:spPr>
          <a:xfrm>
            <a:off x="981694" y="2647761"/>
            <a:ext cx="10452500" cy="1569660"/>
          </a:xfrm>
          <a:prstGeom prst="rect">
            <a:avLst/>
          </a:prstGeom>
        </p:spPr>
        <p:txBody>
          <a:bodyPr wrap="square">
            <a:spAutoFit/>
          </a:bodyPr>
          <a:lstStyle/>
          <a:p>
            <a:r>
              <a:rPr lang="en-US" altLang="zh-CN" sz="2400" b="1" kern="0" dirty="0" smtClean="0">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latin typeface="Arial" panose="020B0604020202020204" pitchFamily="34" charset="0"/>
                <a:cs typeface="Arial" panose="020B0604020202020204" pitchFamily="34" charset="0"/>
              </a:rPr>
              <a:t>生产</a:t>
            </a:r>
            <a:r>
              <a:rPr lang="zh-CN" altLang="zh-CN" sz="2400" b="1" kern="0" dirty="0">
                <a:latin typeface="Arial" panose="020B0604020202020204" pitchFamily="34" charset="0"/>
                <a:cs typeface="Arial" panose="020B0604020202020204" pitchFamily="34" charset="0"/>
              </a:rPr>
              <a:t>经营单位在生产经营活动中突然发生的，伤害人身安全和健康，或者损坏设备设施，或者造成经济损失的，导致原生产经营活动暂时中止或永远终止的意外事件称为（</a:t>
            </a:r>
            <a:r>
              <a:rPr lang="en-US" altLang="zh-CN" sz="2400" b="1" kern="0" dirty="0">
                <a:latin typeface="Arial" panose="020B0604020202020204" pitchFamily="34" charset="0"/>
                <a:cs typeface="Times New Roman" panose="02020603050405020304" pitchFamily="18" charset="0"/>
              </a:rPr>
              <a:t> </a:t>
            </a:r>
            <a:r>
              <a:rPr lang="zh-CN" altLang="zh-CN" sz="2400" b="1" kern="0" dirty="0" smtClean="0">
                <a:latin typeface="Arial" panose="020B0604020202020204" pitchFamily="34" charset="0"/>
                <a:cs typeface="Arial" panose="020B0604020202020204" pitchFamily="34" charset="0"/>
              </a:rPr>
              <a:t>）</a:t>
            </a:r>
            <a:r>
              <a:rPr lang="zh-CN" altLang="zh-CN" sz="2400" b="1" kern="0" dirty="0">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latin typeface="Arial" panose="020B0604020202020204" pitchFamily="34" charset="0"/>
              </a:rPr>
              <a:t>A</a:t>
            </a:r>
            <a:r>
              <a:rPr lang="zh-CN" altLang="zh-CN" sz="2400" b="1" dirty="0">
                <a:latin typeface="Arial" panose="020B0604020202020204" pitchFamily="34" charset="0"/>
                <a:cs typeface="Arial" panose="020B0604020202020204" pitchFamily="34" charset="0"/>
              </a:rPr>
              <a:t>．事故</a:t>
            </a:r>
            <a:r>
              <a:rPr lang="en-US" altLang="zh-CN" sz="2400" b="1" dirty="0">
                <a:latin typeface="Arial" panose="020B0604020202020204" pitchFamily="34" charset="0"/>
              </a:rPr>
              <a:t>    B</a:t>
            </a:r>
            <a:r>
              <a:rPr lang="zh-CN" altLang="zh-CN" sz="2400" b="1" dirty="0">
                <a:latin typeface="Arial" panose="020B0604020202020204" pitchFamily="34" charset="0"/>
                <a:cs typeface="Arial" panose="020B0604020202020204" pitchFamily="34" charset="0"/>
              </a:rPr>
              <a:t>．不安全</a:t>
            </a:r>
            <a:r>
              <a:rPr lang="en-US" altLang="zh-CN" sz="2400" b="1" dirty="0">
                <a:latin typeface="Arial" panose="020B0604020202020204" pitchFamily="34" charset="0"/>
              </a:rPr>
              <a:t>    C</a:t>
            </a:r>
            <a:r>
              <a:rPr lang="zh-CN" altLang="zh-CN" sz="2400" b="1" dirty="0">
                <a:latin typeface="Arial" panose="020B0604020202020204" pitchFamily="34" charset="0"/>
                <a:cs typeface="Arial" panose="020B0604020202020204" pitchFamily="34" charset="0"/>
              </a:rPr>
              <a:t>．危险源</a:t>
            </a:r>
            <a:r>
              <a:rPr lang="en-US" altLang="zh-CN" sz="2400" b="1" dirty="0">
                <a:latin typeface="Arial" panose="020B0604020202020204" pitchFamily="34" charset="0"/>
              </a:rPr>
              <a:t>    D</a:t>
            </a:r>
            <a:r>
              <a:rPr lang="zh-CN" altLang="zh-CN" sz="2400" b="1" dirty="0">
                <a:latin typeface="Arial" panose="020B0604020202020204" pitchFamily="34" charset="0"/>
                <a:cs typeface="Arial" panose="020B0604020202020204" pitchFamily="34" charset="0"/>
              </a:rPr>
              <a:t>．事故隐患</a:t>
            </a:r>
            <a:endParaRPr lang="zh-CN" altLang="en-US" sz="2400" b="1" dirty="0"/>
          </a:p>
        </p:txBody>
      </p:sp>
      <p:sp>
        <p:nvSpPr>
          <p:cNvPr id="5" name="矩形 4"/>
          <p:cNvSpPr/>
          <p:nvPr/>
        </p:nvSpPr>
        <p:spPr>
          <a:xfrm>
            <a:off x="981694" y="4623853"/>
            <a:ext cx="10584872" cy="1200329"/>
          </a:xfrm>
          <a:prstGeom prst="rect">
            <a:avLst/>
          </a:prstGeom>
        </p:spPr>
        <p:txBody>
          <a:bodyPr wrap="square">
            <a:spAutoFit/>
          </a:bodyPr>
          <a:lstStyle/>
          <a:p>
            <a:r>
              <a:rPr lang="en-US" altLang="zh-CN" sz="2400" b="1" kern="0" dirty="0" smtClean="0">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latin typeface="Arial" panose="020B0604020202020204" pitchFamily="34" charset="0"/>
                <a:cs typeface="Arial" panose="020B0604020202020204" pitchFamily="34" charset="0"/>
              </a:rPr>
              <a:t>工人</a:t>
            </a:r>
            <a:r>
              <a:rPr lang="zh-CN" altLang="zh-CN" sz="2400" b="1" kern="0" dirty="0">
                <a:latin typeface="Arial" panose="020B0604020202020204" pitchFamily="34" charset="0"/>
                <a:cs typeface="Arial" panose="020B0604020202020204" pitchFamily="34" charset="0"/>
              </a:rPr>
              <a:t>如必须在</a:t>
            </a:r>
            <a:r>
              <a:rPr lang="en-US" altLang="zh-CN" sz="2400" b="1" kern="0" dirty="0">
                <a:latin typeface="Arial" panose="020B0604020202020204" pitchFamily="34" charset="0"/>
                <a:cs typeface="Times New Roman" panose="02020603050405020304" pitchFamily="18" charset="0"/>
              </a:rPr>
              <a:t>100</a:t>
            </a:r>
            <a:r>
              <a:rPr lang="zh-CN" altLang="zh-CN" sz="2400" b="1" kern="0" dirty="0">
                <a:latin typeface="Calibri" panose="020F0502020204030204" pitchFamily="34" charset="0"/>
                <a:cs typeface="宋体" panose="02010600030101010101" pitchFamily="2" charset="-122"/>
              </a:rPr>
              <a:t>℃</a:t>
            </a:r>
            <a:r>
              <a:rPr lang="zh-CN" altLang="zh-CN" sz="2400" b="1" kern="0" dirty="0">
                <a:latin typeface="Arial" panose="020B0604020202020204" pitchFamily="34" charset="0"/>
                <a:cs typeface="Arial" panose="020B0604020202020204" pitchFamily="34" charset="0"/>
              </a:rPr>
              <a:t>以上的高温环境下作业，应严格控制作业时间，一次作业不得超过（</a:t>
            </a:r>
            <a:r>
              <a:rPr lang="en-US" altLang="zh-CN" sz="2400" b="1" kern="0" dirty="0">
                <a:latin typeface="Arial" panose="020B0604020202020204" pitchFamily="34" charset="0"/>
                <a:cs typeface="Times New Roman" panose="02020603050405020304" pitchFamily="18" charset="0"/>
              </a:rPr>
              <a:t> </a:t>
            </a:r>
            <a:r>
              <a:rPr lang="zh-CN" altLang="zh-CN" sz="2400" b="1" kern="0" dirty="0" smtClean="0">
                <a:latin typeface="Arial" panose="020B0604020202020204" pitchFamily="34" charset="0"/>
                <a:cs typeface="Arial" panose="020B0604020202020204" pitchFamily="34" charset="0"/>
              </a:rPr>
              <a:t>）</a:t>
            </a:r>
            <a:r>
              <a:rPr lang="zh-CN" altLang="zh-CN" sz="2400" b="1" kern="0" dirty="0">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latin typeface="Arial" panose="020B0604020202020204" pitchFamily="34" charset="0"/>
              </a:rPr>
              <a:t>A</a:t>
            </a:r>
            <a:r>
              <a:rPr lang="zh-CN" altLang="zh-CN" sz="2400" b="1" dirty="0">
                <a:latin typeface="Arial" panose="020B0604020202020204" pitchFamily="34" charset="0"/>
                <a:cs typeface="Arial" panose="020B0604020202020204" pitchFamily="34" charset="0"/>
              </a:rPr>
              <a:t>．</a:t>
            </a:r>
            <a:r>
              <a:rPr lang="en-US" altLang="zh-CN" sz="2400" b="1" dirty="0">
                <a:latin typeface="Arial" panose="020B0604020202020204" pitchFamily="34" charset="0"/>
              </a:rPr>
              <a:t>5</a:t>
            </a:r>
            <a:r>
              <a:rPr lang="zh-CN" altLang="zh-CN" sz="2400" b="1" dirty="0">
                <a:latin typeface="Arial" panose="020B0604020202020204" pitchFamily="34" charset="0"/>
                <a:cs typeface="Arial" panose="020B0604020202020204" pitchFamily="34" charset="0"/>
              </a:rPr>
              <a:t>分钟</a:t>
            </a:r>
            <a:r>
              <a:rPr lang="en-US" altLang="zh-CN" sz="2400" b="1" dirty="0">
                <a:latin typeface="Arial" panose="020B0604020202020204" pitchFamily="34" charset="0"/>
              </a:rPr>
              <a:t>    B</a:t>
            </a:r>
            <a:r>
              <a:rPr lang="zh-CN" altLang="zh-CN" sz="2400" b="1" dirty="0">
                <a:latin typeface="Arial" panose="020B0604020202020204" pitchFamily="34" charset="0"/>
                <a:cs typeface="Arial" panose="020B0604020202020204" pitchFamily="34" charset="0"/>
              </a:rPr>
              <a:t>．</a:t>
            </a:r>
            <a:r>
              <a:rPr lang="en-US" altLang="zh-CN" sz="2400" b="1" dirty="0">
                <a:latin typeface="Arial" panose="020B0604020202020204" pitchFamily="34" charset="0"/>
              </a:rPr>
              <a:t>10</a:t>
            </a:r>
            <a:r>
              <a:rPr lang="zh-CN" altLang="zh-CN" sz="2400" b="1" dirty="0">
                <a:latin typeface="Arial" panose="020B0604020202020204" pitchFamily="34" charset="0"/>
                <a:cs typeface="Arial" panose="020B0604020202020204" pitchFamily="34" charset="0"/>
              </a:rPr>
              <a:t>分钟</a:t>
            </a:r>
            <a:r>
              <a:rPr lang="en-US" altLang="zh-CN" sz="2400" b="1" dirty="0">
                <a:latin typeface="Arial" panose="020B0604020202020204" pitchFamily="34" charset="0"/>
              </a:rPr>
              <a:t>    C</a:t>
            </a:r>
            <a:r>
              <a:rPr lang="zh-CN" altLang="zh-CN" sz="2400" b="1" dirty="0">
                <a:latin typeface="Arial" panose="020B0604020202020204" pitchFamily="34" charset="0"/>
                <a:cs typeface="Arial" panose="020B0604020202020204" pitchFamily="34" charset="0"/>
              </a:rPr>
              <a:t>．</a:t>
            </a:r>
            <a:r>
              <a:rPr lang="en-US" altLang="zh-CN" sz="2400" b="1" dirty="0">
                <a:latin typeface="Arial" panose="020B0604020202020204" pitchFamily="34" charset="0"/>
              </a:rPr>
              <a:t>15</a:t>
            </a:r>
            <a:r>
              <a:rPr lang="zh-CN" altLang="zh-CN" sz="2400" b="1" dirty="0">
                <a:latin typeface="Arial" panose="020B0604020202020204" pitchFamily="34" charset="0"/>
                <a:cs typeface="Arial" panose="020B0604020202020204" pitchFamily="34" charset="0"/>
              </a:rPr>
              <a:t>分钟</a:t>
            </a:r>
            <a:r>
              <a:rPr lang="en-US" altLang="zh-CN" sz="2400" b="1" dirty="0">
                <a:latin typeface="Arial" panose="020B0604020202020204" pitchFamily="34" charset="0"/>
              </a:rPr>
              <a:t>     D.20</a:t>
            </a:r>
            <a:r>
              <a:rPr lang="zh-CN" altLang="zh-CN" sz="2400" b="1" dirty="0">
                <a:latin typeface="Arial" panose="020B0604020202020204" pitchFamily="34" charset="0"/>
                <a:cs typeface="Arial" panose="020B0604020202020204" pitchFamily="34" charset="0"/>
              </a:rPr>
              <a:t>分钟</a:t>
            </a:r>
            <a:endParaRPr lang="zh-CN" altLang="en-US" sz="2400" b="1" dirty="0"/>
          </a:p>
        </p:txBody>
      </p:sp>
      <p:sp>
        <p:nvSpPr>
          <p:cNvPr id="7" name="Rectangle 20"/>
          <p:cNvSpPr>
            <a:spLocks noChangeArrowheads="1"/>
          </p:cNvSpPr>
          <p:nvPr/>
        </p:nvSpPr>
        <p:spPr bwMode="auto">
          <a:xfrm>
            <a:off x="9423915" y="1844266"/>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596832" y="3571090"/>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9" name="矩形 8"/>
          <p:cNvSpPr/>
          <p:nvPr/>
        </p:nvSpPr>
        <p:spPr>
          <a:xfrm>
            <a:off x="9596832" y="5224017"/>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1056685" y="4031519"/>
            <a:ext cx="10141746"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防止</a:t>
            </a:r>
            <a:r>
              <a:rPr lang="zh-CN" altLang="zh-CN" sz="2400" b="1" kern="0" dirty="0">
                <a:solidFill>
                  <a:srgbClr val="000000"/>
                </a:solidFill>
                <a:latin typeface="Arial" panose="020B0604020202020204" pitchFamily="34" charset="0"/>
                <a:cs typeface="Arial" panose="020B0604020202020204" pitchFamily="34" charset="0"/>
              </a:rPr>
              <a:t>毒物危害的最佳方法是</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en-US"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穿工作服</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佩戴呼吸器具</a:t>
            </a:r>
            <a:r>
              <a:rPr lang="en-US" altLang="zh-CN" sz="2400" b="1" kern="0" dirty="0">
                <a:solidFill>
                  <a:srgbClr val="000000"/>
                </a:solidFill>
                <a:latin typeface="Arial" panose="020B0604020202020204" pitchFamily="34" charset="0"/>
                <a:cs typeface="Times New Roman" panose="02020603050405020304" pitchFamily="18" charset="0"/>
              </a:rPr>
              <a:t>   </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C.</a:t>
            </a:r>
            <a:r>
              <a:rPr lang="zh-CN" altLang="zh-CN" sz="2400" b="1" dirty="0">
                <a:solidFill>
                  <a:srgbClr val="000000"/>
                </a:solidFill>
                <a:latin typeface="Arial" panose="020B0604020202020204" pitchFamily="34" charset="0"/>
                <a:cs typeface="Arial" panose="020B0604020202020204" pitchFamily="34" charset="0"/>
              </a:rPr>
              <a:t>使用无毒或低毒的代替品</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穿防护服</a:t>
            </a:r>
            <a:r>
              <a:rPr lang="en-US" altLang="zh-CN" sz="2400" b="1" dirty="0">
                <a:solidFill>
                  <a:srgbClr val="000000"/>
                </a:solidFill>
                <a:latin typeface="Arial" panose="020B0604020202020204" pitchFamily="34" charset="0"/>
              </a:rPr>
              <a:t> </a:t>
            </a:r>
            <a:endParaRPr lang="zh-CN" altLang="en-US" sz="2400" b="1" dirty="0"/>
          </a:p>
        </p:txBody>
      </p:sp>
      <p:sp>
        <p:nvSpPr>
          <p:cNvPr id="4" name="矩形 3"/>
          <p:cNvSpPr/>
          <p:nvPr/>
        </p:nvSpPr>
        <p:spPr>
          <a:xfrm>
            <a:off x="1056685" y="2795791"/>
            <a:ext cx="10141746"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国家</a:t>
            </a:r>
            <a:r>
              <a:rPr lang="zh-CN" altLang="zh-CN" sz="2400" b="1" kern="0" dirty="0">
                <a:solidFill>
                  <a:srgbClr val="000000"/>
                </a:solidFill>
                <a:latin typeface="Arial" panose="020B0604020202020204" pitchFamily="34" charset="0"/>
                <a:cs typeface="Arial" panose="020B0604020202020204" pitchFamily="34" charset="0"/>
              </a:rPr>
              <a:t>对严重危及生产安全的工艺、设备</a:t>
            </a:r>
            <a:r>
              <a:rPr lang="zh-CN" altLang="zh-CN" sz="2400" b="1" kern="0" dirty="0" smtClean="0">
                <a:solidFill>
                  <a:srgbClr val="000000"/>
                </a:solidFill>
                <a:latin typeface="Arial" panose="020B0604020202020204" pitchFamily="34" charset="0"/>
                <a:cs typeface="Arial" panose="020B0604020202020204" pitchFamily="34" charset="0"/>
              </a:rPr>
              <a:t>实行</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制度</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淘汰</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改造</a:t>
            </a:r>
            <a:r>
              <a:rPr lang="en-US" altLang="zh-CN" sz="2400" b="1" kern="0" dirty="0">
                <a:solidFill>
                  <a:srgbClr val="000000"/>
                </a:solidFill>
                <a:latin typeface="Arial" panose="020B0604020202020204" pitchFamily="34" charset="0"/>
                <a:cs typeface="Times New Roman" panose="02020603050405020304" pitchFamily="18" charset="0"/>
              </a:rPr>
              <a:t>        C.</a:t>
            </a:r>
            <a:r>
              <a:rPr lang="zh-CN" altLang="zh-CN" sz="2400" b="1" kern="0" dirty="0">
                <a:solidFill>
                  <a:srgbClr val="000000"/>
                </a:solidFill>
                <a:latin typeface="Arial" panose="020B0604020202020204" pitchFamily="34" charset="0"/>
                <a:cs typeface="Arial" panose="020B0604020202020204" pitchFamily="34" charset="0"/>
              </a:rPr>
              <a:t>封存</a:t>
            </a:r>
            <a:r>
              <a:rPr lang="en-US" altLang="zh-CN" sz="2400" b="1" kern="0" dirty="0">
                <a:solidFill>
                  <a:srgbClr val="000000"/>
                </a:solidFill>
                <a:latin typeface="Arial" panose="020B0604020202020204" pitchFamily="34" charset="0"/>
                <a:cs typeface="Times New Roman" panose="02020603050405020304" pitchFamily="18" charset="0"/>
              </a:rPr>
              <a:t>        D</a:t>
            </a:r>
            <a:r>
              <a:rPr lang="zh-CN" altLang="zh-CN" sz="2400" b="1" kern="0" dirty="0">
                <a:solidFill>
                  <a:srgbClr val="000000"/>
                </a:solidFill>
                <a:latin typeface="Arial" panose="020B0604020202020204" pitchFamily="34" charset="0"/>
                <a:cs typeface="Arial" panose="020B0604020202020204" pitchFamily="34" charset="0"/>
              </a:rPr>
              <a:t>、更新</a:t>
            </a:r>
            <a:r>
              <a:rPr lang="en-US" altLang="zh-CN" sz="2400" b="1" kern="0" dirty="0">
                <a:solidFill>
                  <a:srgbClr val="000000"/>
                </a:solidFill>
                <a:latin typeface="Arial" panose="020B0604020202020204" pitchFamily="34" charset="0"/>
                <a:cs typeface="Times New Roman" panose="02020603050405020304" pitchFamily="18" charset="0"/>
              </a:rPr>
              <a:t>   </a:t>
            </a:r>
            <a:endParaRPr lang="zh-CN" altLang="zh-CN" sz="2400" b="1" kern="100" dirty="0">
              <a:latin typeface="Calibri" panose="020F0502020204030204" pitchFamily="34" charset="0"/>
              <a:cs typeface="Times New Roman" panose="02020603050405020304" pitchFamily="18" charset="0"/>
            </a:endParaRPr>
          </a:p>
        </p:txBody>
      </p:sp>
      <p:sp>
        <p:nvSpPr>
          <p:cNvPr id="5" name="矩形 4"/>
          <p:cNvSpPr/>
          <p:nvPr/>
        </p:nvSpPr>
        <p:spPr>
          <a:xfrm>
            <a:off x="1056685" y="1453411"/>
            <a:ext cx="10141746"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如果</a:t>
            </a:r>
            <a:r>
              <a:rPr lang="zh-CN" altLang="zh-CN" sz="2400" b="1" kern="100" dirty="0">
                <a:solidFill>
                  <a:srgbClr val="000000"/>
                </a:solidFill>
                <a:latin typeface="Arial" panose="020B0604020202020204" pitchFamily="34" charset="0"/>
                <a:cs typeface="Arial" panose="020B0604020202020204" pitchFamily="34" charset="0"/>
              </a:rPr>
              <a:t>工伤事故责任在伤者，那么它将不享受工伤保险补偿</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186409" y="1841749"/>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361069" y="3271608"/>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9" name="矩形 8"/>
          <p:cNvSpPr/>
          <p:nvPr/>
        </p:nvSpPr>
        <p:spPr>
          <a:xfrm>
            <a:off x="9361069" y="4589268"/>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839189" y="1245414"/>
            <a:ext cx="10371117"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把</a:t>
            </a:r>
            <a:r>
              <a:rPr lang="zh-CN" altLang="zh-CN" sz="2400" b="1" kern="100" dirty="0">
                <a:solidFill>
                  <a:srgbClr val="000000"/>
                </a:solidFill>
                <a:latin typeface="Arial" panose="020B0604020202020204" pitchFamily="34" charset="0"/>
                <a:cs typeface="Arial" panose="020B0604020202020204" pitchFamily="34" charset="0"/>
              </a:rPr>
              <a:t>作业场所和工作岗位存在的危险因素如实告知从业人员，会有负面影响，引起恐慌，增加思想负担，不利于</a:t>
            </a:r>
            <a:r>
              <a:rPr lang="zh-CN" altLang="zh-CN" sz="2400" b="1" kern="100" dirty="0" smtClean="0">
                <a:solidFill>
                  <a:srgbClr val="000000"/>
                </a:solidFill>
                <a:latin typeface="Arial" panose="020B0604020202020204" pitchFamily="34" charset="0"/>
                <a:cs typeface="Arial" panose="020B0604020202020204" pitchFamily="34" charset="0"/>
              </a:rPr>
              <a:t>安全生产</a:t>
            </a:r>
            <a:r>
              <a:rPr lang="zh-CN" altLang="en-US" sz="2400" b="1" kern="100" dirty="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839189" y="2611075"/>
            <a:ext cx="10595005"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生产</a:t>
            </a:r>
            <a:r>
              <a:rPr lang="zh-CN" altLang="zh-CN" sz="2400" b="1" kern="0" dirty="0">
                <a:solidFill>
                  <a:srgbClr val="000000"/>
                </a:solidFill>
                <a:latin typeface="Arial" panose="020B0604020202020204" pitchFamily="34" charset="0"/>
                <a:cs typeface="Arial" panose="020B0604020202020204" pitchFamily="34" charset="0"/>
              </a:rPr>
              <a:t>经营单位必须为从业人员提供符合国家标准</a:t>
            </a:r>
            <a:r>
              <a:rPr lang="zh-CN" altLang="zh-CN" sz="2400" b="1" kern="0" dirty="0" smtClean="0">
                <a:solidFill>
                  <a:srgbClr val="000000"/>
                </a:solidFill>
                <a:latin typeface="Arial" panose="020B0604020202020204" pitchFamily="34" charset="0"/>
                <a:cs typeface="Arial" panose="020B0604020202020204" pitchFamily="34" charset="0"/>
              </a:rPr>
              <a:t>或者</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标准</a:t>
            </a:r>
            <a:r>
              <a:rPr lang="zh-CN" altLang="zh-CN" sz="2400" b="1" kern="0" dirty="0">
                <a:solidFill>
                  <a:srgbClr val="000000"/>
                </a:solidFill>
                <a:latin typeface="Arial" panose="020B0604020202020204" pitchFamily="34" charset="0"/>
                <a:cs typeface="Arial" panose="020B0604020202020204" pitchFamily="34" charset="0"/>
              </a:rPr>
              <a:t>的劳动防护用品。</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行业</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本单位</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当地</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国际</a:t>
            </a:r>
            <a:endParaRPr lang="zh-CN" altLang="en-US" sz="2400" b="1" dirty="0"/>
          </a:p>
        </p:txBody>
      </p:sp>
      <p:sp>
        <p:nvSpPr>
          <p:cNvPr id="5" name="矩形 4"/>
          <p:cNvSpPr/>
          <p:nvPr/>
        </p:nvSpPr>
        <p:spPr>
          <a:xfrm>
            <a:off x="839189" y="4166738"/>
            <a:ext cx="10371117"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en-US" altLang="zh-CN" sz="2400" b="1" kern="0" dirty="0" smtClean="0">
                <a:solidFill>
                  <a:srgbClr val="000000"/>
                </a:solidFill>
                <a:latin typeface="Arial" panose="020B0604020202020204" pitchFamily="34" charset="0"/>
                <a:cs typeface="Arial" panose="020B0604020202020204" pitchFamily="34" charset="0"/>
              </a:rPr>
              <a:t>.</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在</a:t>
            </a:r>
            <a:r>
              <a:rPr lang="zh-CN" altLang="zh-CN" sz="2400" b="1" kern="0" dirty="0">
                <a:solidFill>
                  <a:srgbClr val="000000"/>
                </a:solidFill>
                <a:latin typeface="Arial" panose="020B0604020202020204" pitchFamily="34" charset="0"/>
                <a:cs typeface="Arial" panose="020B0604020202020204" pitchFamily="34" charset="0"/>
              </a:rPr>
              <a:t>雷雨天，不要走进高压电杆、铁塔、避雷针的接地导线</a:t>
            </a:r>
            <a:r>
              <a:rPr lang="zh-CN" altLang="zh-CN" sz="2400" b="1" kern="0" dirty="0" smtClean="0">
                <a:solidFill>
                  <a:srgbClr val="000000"/>
                </a:solidFill>
                <a:latin typeface="Arial" panose="020B0604020202020204" pitchFamily="34" charset="0"/>
                <a:cs typeface="Arial" panose="020B0604020202020204" pitchFamily="34" charset="0"/>
              </a:rPr>
              <a:t>周围</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米内</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10     B</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20     C</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30     D.40</a:t>
            </a:r>
            <a:endParaRPr lang="zh-CN" altLang="en-US" sz="2400" b="1" dirty="0"/>
          </a:p>
        </p:txBody>
      </p:sp>
      <p:sp>
        <p:nvSpPr>
          <p:cNvPr id="7" name="Rectangle 20"/>
          <p:cNvSpPr>
            <a:spLocks noChangeArrowheads="1"/>
          </p:cNvSpPr>
          <p:nvPr/>
        </p:nvSpPr>
        <p:spPr bwMode="auto">
          <a:xfrm>
            <a:off x="9115157" y="1660912"/>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276199" y="3058178"/>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9" name="矩形 8"/>
          <p:cNvSpPr/>
          <p:nvPr/>
        </p:nvSpPr>
        <p:spPr>
          <a:xfrm>
            <a:off x="9276199" y="4789996"/>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10" name="矩形 9"/>
          <p:cNvSpPr/>
          <p:nvPr/>
        </p:nvSpPr>
        <p:spPr>
          <a:xfrm>
            <a:off x="708559" y="2529013"/>
            <a:ext cx="10725633" cy="1938992"/>
          </a:xfrm>
          <a:prstGeom prst="rect">
            <a:avLst/>
          </a:prstGeom>
        </p:spPr>
        <p:txBody>
          <a:bodyPr wrap="square">
            <a:spAutoFit/>
          </a:bodyPr>
          <a:lstStyle/>
          <a:p>
            <a:r>
              <a:rPr lang="en-US" altLang="zh-CN" sz="2400" b="1" kern="0" dirty="0" smtClean="0">
                <a:solidFill>
                  <a:srgbClr val="000000"/>
                </a:solidFill>
                <a:latin typeface="+mn-ea"/>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mn-ea"/>
                <a:cs typeface="Arial" panose="020B0604020202020204" pitchFamily="34" charset="0"/>
              </a:rPr>
              <a:t>安全生产</a:t>
            </a:r>
            <a:r>
              <a:rPr lang="zh-CN" altLang="zh-CN" sz="2400" b="1" kern="0" dirty="0">
                <a:solidFill>
                  <a:srgbClr val="000000"/>
                </a:solidFill>
                <a:latin typeface="+mn-ea"/>
                <a:cs typeface="Arial" panose="020B0604020202020204" pitchFamily="34" charset="0"/>
              </a:rPr>
              <a:t>法规定，生产经营单位新建、改建、扩建建设项目安全设施，必须与主体工程同时设计、同时施工、同时投入使用安全设施投资应当纳入</a:t>
            </a:r>
            <a:r>
              <a:rPr lang="zh-CN" altLang="zh-CN" sz="2400" b="1" kern="0" dirty="0" smtClean="0">
                <a:solidFill>
                  <a:srgbClr val="000000"/>
                </a:solidFill>
                <a:latin typeface="+mn-ea"/>
                <a:cs typeface="Arial" panose="020B0604020202020204" pitchFamily="34" charset="0"/>
              </a:rPr>
              <a:t>（</a:t>
            </a:r>
            <a:r>
              <a:rPr lang="en-US" altLang="zh-CN" sz="2400" b="1" kern="0" dirty="0" smtClean="0">
                <a:solidFill>
                  <a:srgbClr val="000000"/>
                </a:solidFill>
                <a:latin typeface="+mn-ea"/>
                <a:cs typeface="Times New Roman" panose="02020603050405020304" pitchFamily="18" charset="0"/>
              </a:rPr>
              <a:t>  </a:t>
            </a:r>
            <a:r>
              <a:rPr lang="zh-CN" altLang="zh-CN" sz="2400" b="1" kern="0" dirty="0" smtClean="0">
                <a:solidFill>
                  <a:srgbClr val="000000"/>
                </a:solidFill>
                <a:latin typeface="+mn-ea"/>
                <a:cs typeface="Arial" panose="020B0604020202020204" pitchFamily="34" charset="0"/>
              </a:rPr>
              <a:t>）</a:t>
            </a:r>
            <a:r>
              <a:rPr lang="zh-CN" altLang="zh-CN" sz="2400" b="1" kern="0" dirty="0">
                <a:solidFill>
                  <a:srgbClr val="000000"/>
                </a:solidFill>
                <a:latin typeface="+mn-ea"/>
                <a:cs typeface="Arial" panose="020B0604020202020204" pitchFamily="34" charset="0"/>
              </a:rPr>
              <a:t>。</a:t>
            </a:r>
            <a:endParaRPr lang="zh-CN" altLang="zh-CN" sz="2400" b="1" kern="100" dirty="0">
              <a:latin typeface="+mn-ea"/>
              <a:cs typeface="Times New Roman" panose="02020603050405020304" pitchFamily="18" charset="0"/>
            </a:endParaRPr>
          </a:p>
          <a:p>
            <a:r>
              <a:rPr lang="en-US" altLang="zh-CN" sz="2400" b="1" kern="0" dirty="0">
                <a:solidFill>
                  <a:srgbClr val="000000"/>
                </a:solidFill>
                <a:latin typeface="+mn-ea"/>
                <a:cs typeface="Times New Roman" panose="02020603050405020304" pitchFamily="18" charset="0"/>
              </a:rPr>
              <a:t>A</a:t>
            </a:r>
            <a:r>
              <a:rPr lang="zh-CN" altLang="zh-CN" sz="2400" b="1" kern="0" dirty="0">
                <a:solidFill>
                  <a:srgbClr val="000000"/>
                </a:solidFill>
                <a:latin typeface="+mn-ea"/>
                <a:cs typeface="Arial" panose="020B0604020202020204" pitchFamily="34" charset="0"/>
              </a:rPr>
              <a:t>．建设项目概算</a:t>
            </a:r>
            <a:r>
              <a:rPr lang="en-US" altLang="zh-CN" sz="2400" b="1" kern="0" dirty="0">
                <a:solidFill>
                  <a:srgbClr val="000000"/>
                </a:solidFill>
                <a:latin typeface="+mn-ea"/>
                <a:cs typeface="Times New Roman" panose="02020603050405020304" pitchFamily="18" charset="0"/>
              </a:rPr>
              <a:t>        B</a:t>
            </a:r>
            <a:r>
              <a:rPr lang="zh-CN" altLang="zh-CN" sz="2400" b="1" kern="0" dirty="0">
                <a:solidFill>
                  <a:srgbClr val="000000"/>
                </a:solidFill>
                <a:latin typeface="+mn-ea"/>
                <a:cs typeface="Arial" panose="020B0604020202020204" pitchFamily="34" charset="0"/>
              </a:rPr>
              <a:t>．建设前期费</a:t>
            </a:r>
            <a:endParaRPr lang="zh-CN" altLang="zh-CN" sz="2400" b="1" kern="100" dirty="0">
              <a:latin typeface="+mn-ea"/>
              <a:cs typeface="Times New Roman" panose="02020603050405020304" pitchFamily="18" charset="0"/>
            </a:endParaRPr>
          </a:p>
          <a:p>
            <a:r>
              <a:rPr lang="en-US" altLang="zh-CN" sz="2400" b="1" kern="0" dirty="0">
                <a:solidFill>
                  <a:srgbClr val="000000"/>
                </a:solidFill>
                <a:latin typeface="+mn-ea"/>
                <a:cs typeface="Times New Roman" panose="02020603050405020304" pitchFamily="18" charset="0"/>
              </a:rPr>
              <a:t>C</a:t>
            </a:r>
            <a:r>
              <a:rPr lang="zh-CN" altLang="zh-CN" sz="2400" b="1" kern="0" dirty="0">
                <a:solidFill>
                  <a:srgbClr val="000000"/>
                </a:solidFill>
                <a:latin typeface="+mn-ea"/>
                <a:cs typeface="Arial" panose="020B0604020202020204" pitchFamily="34" charset="0"/>
              </a:rPr>
              <a:t>．建设项目施工费</a:t>
            </a:r>
            <a:r>
              <a:rPr lang="en-US" altLang="zh-CN" sz="2400" b="1" kern="0" dirty="0">
                <a:solidFill>
                  <a:srgbClr val="000000"/>
                </a:solidFill>
                <a:latin typeface="+mn-ea"/>
                <a:cs typeface="Times New Roman" panose="02020603050405020304" pitchFamily="18" charset="0"/>
              </a:rPr>
              <a:t>        D</a:t>
            </a:r>
            <a:r>
              <a:rPr lang="zh-CN" altLang="zh-CN" sz="2400" b="1" kern="0" dirty="0">
                <a:solidFill>
                  <a:srgbClr val="000000"/>
                </a:solidFill>
                <a:latin typeface="+mn-ea"/>
                <a:cs typeface="Arial" panose="020B0604020202020204" pitchFamily="34" charset="0"/>
              </a:rPr>
              <a:t>．建设项目生产准备</a:t>
            </a:r>
            <a:endParaRPr lang="zh-CN" altLang="zh-CN" sz="2400" b="1" kern="100" dirty="0">
              <a:latin typeface="+mn-ea"/>
              <a:cs typeface="Times New Roman" panose="02020603050405020304" pitchFamily="18" charset="0"/>
            </a:endParaRPr>
          </a:p>
        </p:txBody>
      </p:sp>
      <p:sp>
        <p:nvSpPr>
          <p:cNvPr id="11" name="矩形 10"/>
          <p:cNvSpPr/>
          <p:nvPr/>
        </p:nvSpPr>
        <p:spPr>
          <a:xfrm>
            <a:off x="708559" y="4651538"/>
            <a:ext cx="10725633" cy="1569660"/>
          </a:xfrm>
          <a:prstGeom prst="rect">
            <a:avLst/>
          </a:prstGeom>
        </p:spPr>
        <p:txBody>
          <a:bodyPr wrap="square">
            <a:spAutoFit/>
          </a:bodyPr>
          <a:lstStyle/>
          <a:p>
            <a:r>
              <a:rPr lang="en-US" altLang="zh-CN" sz="2400" b="1" kern="0" dirty="0" smtClean="0">
                <a:solidFill>
                  <a:srgbClr val="000000"/>
                </a:solidFill>
                <a:latin typeface="+mn-ea"/>
                <a:cs typeface="Times New Roman" panose="02020603050405020304" pitchFamily="18" charset="0"/>
              </a:rPr>
              <a:t>3.</a:t>
            </a:r>
            <a:r>
              <a:rPr lang="zh-CN" altLang="en-US" sz="2400" b="1" dirty="0">
                <a:solidFill>
                  <a:srgbClr val="358FCB"/>
                </a:solidFill>
              </a:rPr>
              <a:t> （单选题） </a:t>
            </a:r>
            <a:r>
              <a:rPr lang="zh-CN" altLang="zh-CN" sz="2400" b="1" kern="0" dirty="0" smtClean="0">
                <a:solidFill>
                  <a:srgbClr val="000000"/>
                </a:solidFill>
                <a:latin typeface="+mn-ea"/>
                <a:cs typeface="Arial" panose="020B0604020202020204" pitchFamily="34" charset="0"/>
              </a:rPr>
              <a:t>《安全生产法》</a:t>
            </a:r>
            <a:r>
              <a:rPr lang="zh-CN" altLang="zh-CN" sz="2400" b="1" kern="0" dirty="0">
                <a:solidFill>
                  <a:srgbClr val="000000"/>
                </a:solidFill>
                <a:latin typeface="+mn-ea"/>
                <a:cs typeface="Arial" panose="020B0604020202020204" pitchFamily="34" charset="0"/>
              </a:rPr>
              <a:t>规定：从业人员发现事故隐患或者其他不安全因素，应当立即向现场安全生产管理人员</a:t>
            </a:r>
            <a:r>
              <a:rPr lang="zh-CN" altLang="zh-CN" sz="2400" b="1" kern="0" dirty="0" smtClean="0">
                <a:solidFill>
                  <a:srgbClr val="000000"/>
                </a:solidFill>
                <a:latin typeface="+mn-ea"/>
                <a:cs typeface="Arial" panose="020B0604020202020204" pitchFamily="34" charset="0"/>
              </a:rPr>
              <a:t>或者</a:t>
            </a:r>
            <a:r>
              <a:rPr lang="zh-CN" altLang="en-US" sz="2400" b="1" kern="0" dirty="0" smtClean="0">
                <a:solidFill>
                  <a:srgbClr val="000000"/>
                </a:solidFill>
                <a:latin typeface="+mn-ea"/>
                <a:cs typeface="Arial" panose="020B0604020202020204" pitchFamily="34" charset="0"/>
              </a:rPr>
              <a:t>（ ）</a:t>
            </a:r>
            <a:r>
              <a:rPr lang="zh-CN" altLang="zh-CN" sz="2400" b="1" kern="0" dirty="0" smtClean="0">
                <a:solidFill>
                  <a:srgbClr val="000000"/>
                </a:solidFill>
                <a:latin typeface="+mn-ea"/>
                <a:cs typeface="Arial" panose="020B0604020202020204" pitchFamily="34" charset="0"/>
              </a:rPr>
              <a:t>报告</a:t>
            </a:r>
            <a:r>
              <a:rPr lang="zh-CN" altLang="zh-CN" sz="2400" b="1" kern="0" dirty="0">
                <a:solidFill>
                  <a:srgbClr val="000000"/>
                </a:solidFill>
                <a:latin typeface="+mn-ea"/>
                <a:cs typeface="Arial" panose="020B0604020202020204" pitchFamily="34" charset="0"/>
              </a:rPr>
              <a:t>；接到报告的人员应立即处理。</a:t>
            </a:r>
            <a:endParaRPr lang="zh-CN" altLang="zh-CN" sz="2400" b="1" kern="100" dirty="0">
              <a:latin typeface="+mn-ea"/>
              <a:cs typeface="Times New Roman" panose="02020603050405020304" pitchFamily="18" charset="0"/>
            </a:endParaRPr>
          </a:p>
          <a:p>
            <a:r>
              <a:rPr lang="en-US" altLang="zh-CN" sz="2400" b="1" dirty="0">
                <a:solidFill>
                  <a:srgbClr val="000000"/>
                </a:solidFill>
                <a:latin typeface="+mn-ea"/>
              </a:rPr>
              <a:t>A</a:t>
            </a:r>
            <a:r>
              <a:rPr lang="zh-CN" altLang="zh-CN" sz="2400" b="1" dirty="0">
                <a:solidFill>
                  <a:srgbClr val="000000"/>
                </a:solidFill>
                <a:latin typeface="+mn-ea"/>
                <a:cs typeface="Arial" panose="020B0604020202020204" pitchFamily="34" charset="0"/>
              </a:rPr>
              <a:t>．</a:t>
            </a:r>
            <a:r>
              <a:rPr lang="zh-CN" altLang="zh-CN" sz="2400" b="1" dirty="0">
                <a:solidFill>
                  <a:srgbClr val="000000"/>
                </a:solidFill>
                <a:latin typeface="+mn-ea"/>
              </a:rPr>
              <a:t> </a:t>
            </a:r>
            <a:r>
              <a:rPr lang="zh-CN" altLang="zh-CN" sz="2400" b="1" dirty="0">
                <a:solidFill>
                  <a:srgbClr val="000000"/>
                </a:solidFill>
                <a:latin typeface="+mn-ea"/>
                <a:cs typeface="Arial" panose="020B0604020202020204" pitchFamily="34" charset="0"/>
              </a:rPr>
              <a:t>上级主管部门</a:t>
            </a:r>
            <a:r>
              <a:rPr lang="en-US" altLang="zh-CN" sz="2400" b="1" dirty="0">
                <a:solidFill>
                  <a:srgbClr val="000000"/>
                </a:solidFill>
                <a:latin typeface="+mn-ea"/>
              </a:rPr>
              <a:t>    B</a:t>
            </a:r>
            <a:r>
              <a:rPr lang="zh-CN" altLang="zh-CN" sz="2400" b="1" dirty="0">
                <a:solidFill>
                  <a:srgbClr val="000000"/>
                </a:solidFill>
                <a:latin typeface="+mn-ea"/>
                <a:cs typeface="Arial" panose="020B0604020202020204" pitchFamily="34" charset="0"/>
              </a:rPr>
              <a:t>．本单位负责人</a:t>
            </a:r>
            <a:r>
              <a:rPr lang="en-US" altLang="zh-CN" sz="2400" b="1" dirty="0">
                <a:solidFill>
                  <a:srgbClr val="000000"/>
                </a:solidFill>
                <a:latin typeface="+mn-ea"/>
              </a:rPr>
              <a:t>    C</a:t>
            </a:r>
            <a:r>
              <a:rPr lang="zh-CN" altLang="zh-CN" sz="2400" b="1" dirty="0">
                <a:solidFill>
                  <a:srgbClr val="000000"/>
                </a:solidFill>
                <a:latin typeface="+mn-ea"/>
                <a:cs typeface="Arial" panose="020B0604020202020204" pitchFamily="34" charset="0"/>
              </a:rPr>
              <a:t>．上级安监部门</a:t>
            </a:r>
            <a:endParaRPr lang="zh-CN" altLang="en-US" sz="2400" b="1" dirty="0">
              <a:latin typeface="+mn-ea"/>
            </a:endParaRPr>
          </a:p>
        </p:txBody>
      </p:sp>
      <p:sp>
        <p:nvSpPr>
          <p:cNvPr id="12" name="矩形 11"/>
          <p:cNvSpPr/>
          <p:nvPr/>
        </p:nvSpPr>
        <p:spPr>
          <a:xfrm>
            <a:off x="708560" y="1306512"/>
            <a:ext cx="10725633" cy="830997"/>
          </a:xfrm>
          <a:prstGeom prst="rect">
            <a:avLst/>
          </a:prstGeom>
        </p:spPr>
        <p:txBody>
          <a:bodyPr wrap="square">
            <a:spAutoFit/>
          </a:bodyPr>
          <a:lstStyle/>
          <a:p>
            <a:r>
              <a:rPr lang="en-US" altLang="zh-CN" sz="2400" b="1" kern="100" dirty="0" smtClean="0">
                <a:solidFill>
                  <a:srgbClr val="000000"/>
                </a:solidFill>
                <a:latin typeface="+mn-ea"/>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mn-ea"/>
                <a:cs typeface="Arial" panose="020B0604020202020204" pitchFamily="34" charset="0"/>
              </a:rPr>
              <a:t>使用</a:t>
            </a:r>
            <a:r>
              <a:rPr lang="zh-CN" altLang="zh-CN" sz="2400" b="1" kern="100" dirty="0">
                <a:solidFill>
                  <a:srgbClr val="000000"/>
                </a:solidFill>
                <a:latin typeface="+mn-ea"/>
                <a:cs typeface="Arial" panose="020B0604020202020204" pitchFamily="34" charset="0"/>
              </a:rPr>
              <a:t>劳动防护用品的单位应当为劳动者免费提供符合国家规定的劳动防护用品，不得以货币或其它物品代替劳动防护用品</a:t>
            </a:r>
            <a:r>
              <a:rPr lang="zh-CN" altLang="zh-CN" sz="2400" b="1" kern="100" dirty="0" smtClean="0">
                <a:solidFill>
                  <a:srgbClr val="000000"/>
                </a:solidFill>
                <a:latin typeface="+mn-ea"/>
                <a:cs typeface="Arial" panose="020B0604020202020204" pitchFamily="34" charset="0"/>
              </a:rPr>
              <a:t>。</a:t>
            </a:r>
            <a:endParaRPr lang="zh-CN" altLang="en-US" sz="2400" b="1" dirty="0">
              <a:latin typeface="+mn-ea"/>
            </a:endParaRPr>
          </a:p>
        </p:txBody>
      </p:sp>
      <p:sp>
        <p:nvSpPr>
          <p:cNvPr id="14" name="Rectangle 20"/>
          <p:cNvSpPr>
            <a:spLocks noChangeArrowheads="1"/>
          </p:cNvSpPr>
          <p:nvPr/>
        </p:nvSpPr>
        <p:spPr bwMode="auto">
          <a:xfrm>
            <a:off x="8880475" y="1722010"/>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5" name="矩形 14"/>
          <p:cNvSpPr/>
          <p:nvPr/>
        </p:nvSpPr>
        <p:spPr>
          <a:xfrm>
            <a:off x="9157446" y="3499842"/>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16" name="矩形 15"/>
          <p:cNvSpPr/>
          <p:nvPr/>
        </p:nvSpPr>
        <p:spPr>
          <a:xfrm>
            <a:off x="9157446" y="5528701"/>
            <a:ext cx="1832553"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869164" y="1130526"/>
            <a:ext cx="8108582" cy="461665"/>
          </a:xfrm>
          <a:prstGeom prst="rect">
            <a:avLst/>
          </a:prstGeom>
        </p:spPr>
        <p:txBody>
          <a:bodyPr wrap="square">
            <a:spAutoFit/>
          </a:bodyPr>
          <a:lstStyle/>
          <a:p>
            <a:r>
              <a:rPr lang="en-US" altLang="zh-CN" sz="2400" b="1" kern="100" dirty="0" smtClean="0">
                <a:solidFill>
                  <a:srgbClr val="000000"/>
                </a:solidFill>
                <a:latin typeface="+mn-ea"/>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mn-ea"/>
                <a:cs typeface="Arial" panose="020B0604020202020204" pitchFamily="34" charset="0"/>
              </a:rPr>
              <a:t>单位</a:t>
            </a:r>
            <a:r>
              <a:rPr lang="zh-CN" altLang="zh-CN" sz="2400" b="1" kern="100" dirty="0">
                <a:solidFill>
                  <a:srgbClr val="000000"/>
                </a:solidFill>
                <a:latin typeface="+mn-ea"/>
                <a:cs typeface="Arial" panose="020B0604020202020204" pitchFamily="34" charset="0"/>
              </a:rPr>
              <a:t>对存在的火灾隐患，应当及时予以消除</a:t>
            </a:r>
            <a:r>
              <a:rPr lang="zh-CN" altLang="zh-CN" sz="2400" b="1" kern="100" dirty="0" smtClean="0">
                <a:solidFill>
                  <a:srgbClr val="000000"/>
                </a:solidFill>
                <a:latin typeface="+mn-ea"/>
                <a:cs typeface="Arial" panose="020B0604020202020204" pitchFamily="34" charset="0"/>
              </a:rPr>
              <a:t>。</a:t>
            </a:r>
            <a:endParaRPr lang="zh-CN" altLang="en-US" sz="2400" b="1" dirty="0">
              <a:latin typeface="+mn-ea"/>
            </a:endParaRPr>
          </a:p>
        </p:txBody>
      </p:sp>
      <p:sp>
        <p:nvSpPr>
          <p:cNvPr id="4" name="矩形 3"/>
          <p:cNvSpPr/>
          <p:nvPr/>
        </p:nvSpPr>
        <p:spPr>
          <a:xfrm>
            <a:off x="886689" y="2202856"/>
            <a:ext cx="9563594" cy="1200329"/>
          </a:xfrm>
          <a:prstGeom prst="rect">
            <a:avLst/>
          </a:prstGeom>
        </p:spPr>
        <p:txBody>
          <a:bodyPr wrap="square">
            <a:spAutoFit/>
          </a:bodyPr>
          <a:lstStyle/>
          <a:p>
            <a:r>
              <a:rPr lang="en-US" altLang="zh-CN" sz="2400" b="1" kern="0" dirty="0" smtClean="0">
                <a:solidFill>
                  <a:srgbClr val="000000"/>
                </a:solidFill>
                <a:latin typeface="+mn-ea"/>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mn-ea"/>
                <a:cs typeface="Arial" panose="020B0604020202020204" pitchFamily="34" charset="0"/>
              </a:rPr>
              <a:t>班前会</a:t>
            </a:r>
            <a:r>
              <a:rPr lang="zh-CN" altLang="zh-CN" sz="2400" b="1" kern="0" dirty="0">
                <a:solidFill>
                  <a:srgbClr val="000000"/>
                </a:solidFill>
                <a:latin typeface="+mn-ea"/>
                <a:cs typeface="Arial" panose="020B0604020202020204" pitchFamily="34" charset="0"/>
              </a:rPr>
              <a:t>结合当天工作任务，做好危险点分析，布置安全措施</a:t>
            </a:r>
            <a:r>
              <a:rPr lang="zh-CN" altLang="zh-CN" sz="2400" b="1" kern="0" dirty="0" smtClean="0">
                <a:solidFill>
                  <a:srgbClr val="000000"/>
                </a:solidFill>
                <a:latin typeface="+mn-ea"/>
                <a:cs typeface="Arial" panose="020B0604020202020204" pitchFamily="34" charset="0"/>
              </a:rPr>
              <a:t>，</a:t>
            </a:r>
            <a:r>
              <a:rPr lang="zh-CN" altLang="en-US" sz="2400" b="1" kern="0" dirty="0" smtClean="0">
                <a:solidFill>
                  <a:srgbClr val="000000"/>
                </a:solidFill>
                <a:latin typeface="+mn-ea"/>
                <a:cs typeface="Times New Roman" panose="02020603050405020304" pitchFamily="18" charset="0"/>
              </a:rPr>
              <a:t>（ ）</a:t>
            </a:r>
            <a:r>
              <a:rPr lang="zh-CN" altLang="zh-CN" sz="2400" b="1" kern="0" dirty="0" smtClean="0">
                <a:solidFill>
                  <a:srgbClr val="000000"/>
                </a:solidFill>
                <a:latin typeface="+mn-ea"/>
                <a:cs typeface="Arial" panose="020B0604020202020204" pitchFamily="34" charset="0"/>
              </a:rPr>
              <a:t>。</a:t>
            </a:r>
            <a:endParaRPr lang="zh-CN" altLang="zh-CN" sz="2400" b="1" kern="100" dirty="0">
              <a:latin typeface="+mn-ea"/>
              <a:cs typeface="Times New Roman" panose="02020603050405020304" pitchFamily="18" charset="0"/>
            </a:endParaRPr>
          </a:p>
          <a:p>
            <a:r>
              <a:rPr lang="en-US" altLang="zh-CN" sz="2400" b="1" kern="0" dirty="0">
                <a:solidFill>
                  <a:srgbClr val="000000"/>
                </a:solidFill>
                <a:latin typeface="+mn-ea"/>
                <a:cs typeface="Times New Roman" panose="02020603050405020304" pitchFamily="18" charset="0"/>
              </a:rPr>
              <a:t>A.</a:t>
            </a:r>
            <a:r>
              <a:rPr lang="zh-CN" altLang="zh-CN" sz="2400" b="1" kern="0" dirty="0">
                <a:solidFill>
                  <a:srgbClr val="000000"/>
                </a:solidFill>
                <a:latin typeface="+mn-ea"/>
                <a:cs typeface="Arial" panose="020B0604020202020204" pitchFamily="34" charset="0"/>
              </a:rPr>
              <a:t>交待注意事项</a:t>
            </a:r>
            <a:r>
              <a:rPr lang="en-US" altLang="zh-CN" sz="2400" b="1" kern="0" dirty="0">
                <a:solidFill>
                  <a:srgbClr val="000000"/>
                </a:solidFill>
                <a:latin typeface="+mn-ea"/>
                <a:cs typeface="Times New Roman" panose="02020603050405020304" pitchFamily="18" charset="0"/>
              </a:rPr>
              <a:t>    B.</a:t>
            </a:r>
            <a:r>
              <a:rPr lang="zh-CN" altLang="zh-CN" sz="2400" b="1" kern="0" dirty="0">
                <a:solidFill>
                  <a:srgbClr val="000000"/>
                </a:solidFill>
                <a:latin typeface="+mn-ea"/>
                <a:cs typeface="Arial" panose="020B0604020202020204" pitchFamily="34" charset="0"/>
              </a:rPr>
              <a:t>做好事故预防</a:t>
            </a:r>
            <a:r>
              <a:rPr lang="en-US" altLang="zh-CN" sz="2400" b="1" kern="0" dirty="0">
                <a:solidFill>
                  <a:srgbClr val="000000"/>
                </a:solidFill>
                <a:latin typeface="+mn-ea"/>
                <a:cs typeface="Times New Roman" panose="02020603050405020304" pitchFamily="18" charset="0"/>
              </a:rPr>
              <a:t>    C.</a:t>
            </a:r>
            <a:r>
              <a:rPr lang="zh-CN" altLang="zh-CN" sz="2400" b="1" kern="0" dirty="0">
                <a:solidFill>
                  <a:srgbClr val="000000"/>
                </a:solidFill>
                <a:latin typeface="+mn-ea"/>
                <a:cs typeface="Arial" panose="020B0604020202020204" pitchFamily="34" charset="0"/>
              </a:rPr>
              <a:t>检查安全隐患</a:t>
            </a:r>
            <a:endParaRPr lang="zh-CN" altLang="zh-CN" sz="2400" b="1" kern="100" dirty="0">
              <a:latin typeface="+mn-ea"/>
              <a:cs typeface="Times New Roman" panose="02020603050405020304" pitchFamily="18" charset="0"/>
            </a:endParaRPr>
          </a:p>
        </p:txBody>
      </p:sp>
      <p:sp>
        <p:nvSpPr>
          <p:cNvPr id="5" name="矩形 4"/>
          <p:cNvSpPr/>
          <p:nvPr/>
        </p:nvSpPr>
        <p:spPr>
          <a:xfrm>
            <a:off x="886689" y="3893035"/>
            <a:ext cx="9563594" cy="1200329"/>
          </a:xfrm>
          <a:prstGeom prst="rect">
            <a:avLst/>
          </a:prstGeom>
        </p:spPr>
        <p:txBody>
          <a:bodyPr wrap="square">
            <a:spAutoFit/>
          </a:bodyPr>
          <a:lstStyle/>
          <a:p>
            <a:r>
              <a:rPr lang="en-US" altLang="zh-CN" sz="2400" b="1" kern="0" dirty="0">
                <a:solidFill>
                  <a:srgbClr val="000000"/>
                </a:solidFill>
                <a:latin typeface="+mn-ea"/>
                <a:cs typeface="Arial" panose="020B0604020202020204" pitchFamily="34" charset="0"/>
              </a:rPr>
              <a:t>3</a:t>
            </a:r>
            <a:r>
              <a:rPr lang="en-US" altLang="zh-CN" sz="2400" b="1" kern="0" dirty="0" smtClean="0">
                <a:solidFill>
                  <a:srgbClr val="000000"/>
                </a:solidFill>
                <a:latin typeface="+mn-ea"/>
                <a:cs typeface="Arial" panose="020B0604020202020204" pitchFamily="34" charset="0"/>
              </a:rPr>
              <a:t>.</a:t>
            </a:r>
            <a:r>
              <a:rPr lang="zh-CN" altLang="en-US" sz="2400" b="1" dirty="0">
                <a:solidFill>
                  <a:srgbClr val="358FCB"/>
                </a:solidFill>
              </a:rPr>
              <a:t> （单选题） </a:t>
            </a:r>
            <a:r>
              <a:rPr lang="en-US" altLang="zh-CN" sz="2400" b="1" kern="0" dirty="0" smtClean="0">
                <a:solidFill>
                  <a:srgbClr val="000000"/>
                </a:solidFill>
                <a:latin typeface="+mn-ea"/>
                <a:cs typeface="Arial" panose="020B0604020202020204" pitchFamily="34" charset="0"/>
              </a:rPr>
              <a:t>"</a:t>
            </a:r>
            <a:r>
              <a:rPr lang="en-US" altLang="zh-CN" sz="2400" b="1" kern="0" dirty="0">
                <a:solidFill>
                  <a:srgbClr val="000000"/>
                </a:solidFill>
                <a:latin typeface="+mn-ea"/>
                <a:cs typeface="Arial" panose="020B0604020202020204" pitchFamily="34" charset="0"/>
              </a:rPr>
              <a:t>6S"</a:t>
            </a:r>
            <a:r>
              <a:rPr lang="zh-CN" altLang="zh-CN" sz="2400" b="1" kern="0" dirty="0">
                <a:solidFill>
                  <a:srgbClr val="000000"/>
                </a:solidFill>
                <a:latin typeface="+mn-ea"/>
                <a:cs typeface="Arial" panose="020B0604020202020204" pitchFamily="34" charset="0"/>
              </a:rPr>
              <a:t>的含义</a:t>
            </a:r>
            <a:r>
              <a:rPr lang="en-US" altLang="zh-CN" sz="2400" b="1" kern="0" dirty="0">
                <a:solidFill>
                  <a:srgbClr val="000000"/>
                </a:solidFill>
                <a:latin typeface="+mn-ea"/>
                <a:cs typeface="Arial" panose="020B0604020202020204" pitchFamily="34" charset="0"/>
              </a:rPr>
              <a:t>: ( )</a:t>
            </a:r>
            <a:r>
              <a:rPr lang="zh-CN" altLang="zh-CN" sz="2400" b="1" kern="0" dirty="0">
                <a:solidFill>
                  <a:srgbClr val="000000"/>
                </a:solidFill>
                <a:latin typeface="+mn-ea"/>
                <a:cs typeface="Arial" panose="020B0604020202020204" pitchFamily="34" charset="0"/>
              </a:rPr>
              <a:t>、整顿、清扫、清洁、修养、安全这</a:t>
            </a:r>
            <a:r>
              <a:rPr lang="en-US" altLang="zh-CN" sz="2400" b="1" kern="0" dirty="0">
                <a:solidFill>
                  <a:srgbClr val="000000"/>
                </a:solidFill>
                <a:latin typeface="+mn-ea"/>
                <a:cs typeface="Arial" panose="020B0604020202020204" pitchFamily="34" charset="0"/>
              </a:rPr>
              <a:t>6 </a:t>
            </a:r>
            <a:r>
              <a:rPr lang="zh-CN" altLang="zh-CN" sz="2400" b="1" kern="0" dirty="0">
                <a:solidFill>
                  <a:srgbClr val="000000"/>
                </a:solidFill>
                <a:latin typeface="+mn-ea"/>
                <a:cs typeface="Arial" panose="020B0604020202020204" pitchFamily="34" charset="0"/>
              </a:rPr>
              <a:t>个单词因为在日语中前面发音都是</a:t>
            </a:r>
            <a:r>
              <a:rPr lang="en-US" altLang="zh-CN" sz="2400" b="1" kern="0" dirty="0">
                <a:solidFill>
                  <a:srgbClr val="000000"/>
                </a:solidFill>
                <a:latin typeface="+mn-ea"/>
                <a:cs typeface="Arial" panose="020B0604020202020204" pitchFamily="34" charset="0"/>
              </a:rPr>
              <a:t>"S"</a:t>
            </a:r>
            <a:r>
              <a:rPr lang="zh-CN" altLang="zh-CN" sz="2400" b="1" kern="0" dirty="0">
                <a:solidFill>
                  <a:srgbClr val="000000"/>
                </a:solidFill>
                <a:latin typeface="+mn-ea"/>
                <a:cs typeface="Arial" panose="020B0604020202020204" pitchFamily="34" charset="0"/>
              </a:rPr>
              <a:t>，所以统称为</a:t>
            </a:r>
            <a:r>
              <a:rPr lang="en-US" altLang="zh-CN" sz="2400" b="1" kern="0" dirty="0">
                <a:solidFill>
                  <a:srgbClr val="000000"/>
                </a:solidFill>
                <a:latin typeface="+mn-ea"/>
                <a:cs typeface="Arial" panose="020B0604020202020204" pitchFamily="34" charset="0"/>
              </a:rPr>
              <a:t>"6S "</a:t>
            </a:r>
            <a:r>
              <a:rPr lang="zh-CN" altLang="zh-CN" sz="2400" b="1" kern="0" dirty="0">
                <a:solidFill>
                  <a:srgbClr val="000000"/>
                </a:solidFill>
                <a:latin typeface="+mn-ea"/>
                <a:cs typeface="Arial" panose="020B0604020202020204" pitchFamily="34" charset="0"/>
              </a:rPr>
              <a:t>。</a:t>
            </a:r>
            <a:endParaRPr lang="zh-CN" altLang="zh-CN" sz="2400" b="1" kern="0" dirty="0">
              <a:solidFill>
                <a:srgbClr val="000000"/>
              </a:solidFill>
              <a:latin typeface="+mn-ea"/>
              <a:cs typeface="Arial" panose="020B0604020202020204" pitchFamily="34" charset="0"/>
            </a:endParaRPr>
          </a:p>
          <a:p>
            <a:r>
              <a:rPr lang="en-US" altLang="zh-CN" sz="2400" b="1" kern="0" dirty="0">
                <a:solidFill>
                  <a:srgbClr val="000000"/>
                </a:solidFill>
                <a:latin typeface="+mn-ea"/>
                <a:cs typeface="Arial" panose="020B0604020202020204" pitchFamily="34" charset="0"/>
              </a:rPr>
              <a:t> A.</a:t>
            </a:r>
            <a:r>
              <a:rPr lang="zh-CN" altLang="zh-CN" sz="2400" b="1" kern="0" dirty="0">
                <a:solidFill>
                  <a:srgbClr val="000000"/>
                </a:solidFill>
                <a:latin typeface="+mn-ea"/>
                <a:cs typeface="Arial" panose="020B0604020202020204" pitchFamily="34" charset="0"/>
              </a:rPr>
              <a:t>整理</a:t>
            </a:r>
            <a:r>
              <a:rPr lang="en-US" altLang="zh-CN" sz="2400" b="1" kern="0" dirty="0">
                <a:solidFill>
                  <a:srgbClr val="000000"/>
                </a:solidFill>
                <a:latin typeface="+mn-ea"/>
                <a:cs typeface="Arial" panose="020B0604020202020204" pitchFamily="34" charset="0"/>
              </a:rPr>
              <a:t>       B.</a:t>
            </a:r>
            <a:r>
              <a:rPr lang="zh-CN" altLang="zh-CN" sz="2400" b="1" kern="0" dirty="0">
                <a:solidFill>
                  <a:srgbClr val="000000"/>
                </a:solidFill>
                <a:latin typeface="+mn-ea"/>
                <a:cs typeface="Arial" panose="020B0604020202020204" pitchFamily="34" charset="0"/>
              </a:rPr>
              <a:t>服务</a:t>
            </a:r>
            <a:r>
              <a:rPr lang="en-US" altLang="zh-CN" sz="2400" b="1" kern="0" dirty="0">
                <a:solidFill>
                  <a:srgbClr val="000000"/>
                </a:solidFill>
                <a:latin typeface="+mn-ea"/>
                <a:cs typeface="Arial" panose="020B0604020202020204" pitchFamily="34" charset="0"/>
              </a:rPr>
              <a:t>         C.</a:t>
            </a:r>
            <a:r>
              <a:rPr lang="zh-CN" altLang="zh-CN" sz="2400" b="1" kern="0" dirty="0">
                <a:solidFill>
                  <a:srgbClr val="000000"/>
                </a:solidFill>
                <a:latin typeface="+mn-ea"/>
                <a:cs typeface="Arial" panose="020B0604020202020204" pitchFamily="34" charset="0"/>
              </a:rPr>
              <a:t>节约</a:t>
            </a:r>
            <a:endParaRPr lang="zh-CN" altLang="en-US" sz="2400" b="1" kern="0" dirty="0">
              <a:solidFill>
                <a:srgbClr val="000000"/>
              </a:solidFill>
              <a:latin typeface="+mn-ea"/>
              <a:cs typeface="Arial" panose="020B0604020202020204" pitchFamily="34" charset="0"/>
            </a:endParaRPr>
          </a:p>
        </p:txBody>
      </p:sp>
      <p:sp>
        <p:nvSpPr>
          <p:cNvPr id="13" name="Rectangle 20"/>
          <p:cNvSpPr>
            <a:spLocks noChangeArrowheads="1"/>
          </p:cNvSpPr>
          <p:nvPr/>
        </p:nvSpPr>
        <p:spPr bwMode="auto">
          <a:xfrm>
            <a:off x="8794520" y="1034512"/>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7" name="矩形 16"/>
          <p:cNvSpPr/>
          <p:nvPr/>
        </p:nvSpPr>
        <p:spPr>
          <a:xfrm>
            <a:off x="8977746" y="2787513"/>
            <a:ext cx="1837362"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18" name="矩形 17"/>
          <p:cNvSpPr/>
          <p:nvPr/>
        </p:nvSpPr>
        <p:spPr>
          <a:xfrm>
            <a:off x="8960113" y="4562603"/>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15911" y="3271530"/>
            <a:ext cx="11048011" cy="2677656"/>
          </a:xfrm>
          <a:prstGeom prst="rect">
            <a:avLst/>
          </a:prstGeom>
        </p:spPr>
        <p:txBody>
          <a:bodyPr wrap="square">
            <a:spAutoFit/>
          </a:bodyPr>
          <a:lstStyle/>
          <a:p>
            <a:r>
              <a:rPr lang="en-US" altLang="zh-CN" sz="2400" b="1" dirty="0" smtClean="0">
                <a:solidFill>
                  <a:srgbClr val="000000"/>
                </a:solidFill>
                <a:latin typeface="Arial" panose="020B0604020202020204" pitchFamily="34" charset="0"/>
              </a:rPr>
              <a:t>3.</a:t>
            </a:r>
            <a:r>
              <a:rPr lang="zh-CN" altLang="en-US" sz="2400" b="1" dirty="0">
                <a:solidFill>
                  <a:srgbClr val="358FCB"/>
                </a:solidFill>
              </a:rPr>
              <a:t> （单选题） </a:t>
            </a:r>
            <a:r>
              <a:rPr lang="zh-CN" altLang="zh-CN" sz="2400" b="1" dirty="0" smtClean="0">
                <a:solidFill>
                  <a:srgbClr val="000000"/>
                </a:solidFill>
                <a:latin typeface="Arial" panose="020B0604020202020204" pitchFamily="34" charset="0"/>
                <a:cs typeface="Arial" panose="020B0604020202020204" pitchFamily="34" charset="0"/>
              </a:rPr>
              <a:t>《安全生产法》</a:t>
            </a:r>
            <a:r>
              <a:rPr lang="zh-CN" altLang="zh-CN" sz="2400" b="1" dirty="0">
                <a:solidFill>
                  <a:srgbClr val="000000"/>
                </a:solidFill>
                <a:latin typeface="Arial" panose="020B0604020202020204" pitchFamily="34" charset="0"/>
                <a:cs typeface="Arial" panose="020B0604020202020204" pitchFamily="34" charset="0"/>
              </a:rPr>
              <a:t>规定，生产经营单位发生生产安全事故后，事故现场有关人员应当立即报告</a:t>
            </a:r>
            <a:r>
              <a:rPr lang="zh-CN" altLang="zh-CN" sz="2400" b="1" dirty="0" smtClean="0">
                <a:solidFill>
                  <a:srgbClr val="000000"/>
                </a:solidFill>
                <a:latin typeface="Arial" panose="020B0604020202020204" pitchFamily="34" charset="0"/>
                <a:cs typeface="Arial" panose="020B0604020202020204" pitchFamily="34" charset="0"/>
              </a:rPr>
              <a:t>（</a:t>
            </a:r>
            <a:r>
              <a:rPr lang="en-US" altLang="zh-CN" sz="2400" b="1" dirty="0" smtClean="0">
                <a:solidFill>
                  <a:srgbClr val="000000"/>
                </a:solidFill>
                <a:latin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latin typeface="Arial" panose="020B0604020202020204" pitchFamily="34" charset="0"/>
                <a:cs typeface="Arial" panose="020B0604020202020204" pitchFamily="34" charset="0"/>
              </a:rPr>
              <a:t>。单位负责人接到事故报告后，应当迅速采取有效措施，组织抢救，防止事故扩大，减少人员伤亡和财产损失，并按照国家有关规定立即如实报告当地负有安全生产监督管理职责的部门，不得隐瞒不报、谎报或者拖延不报，不得故意破坏事故现场、毁灭有关证据</a:t>
            </a:r>
            <a:r>
              <a:rPr lang="zh-CN" altLang="zh-CN" sz="2400" b="1" dirty="0" smtClean="0">
                <a:solidFill>
                  <a:srgbClr val="000000"/>
                </a:solidFill>
                <a:latin typeface="Arial" panose="020B0604020202020204" pitchFamily="34" charset="0"/>
                <a:cs typeface="Arial" panose="020B0604020202020204" pitchFamily="34" charset="0"/>
              </a:rPr>
              <a:t>。</a:t>
            </a:r>
            <a:endParaRPr lang="en-US" altLang="zh-CN" sz="2400" b="1" dirty="0" smtClean="0">
              <a:solidFill>
                <a:srgbClr val="000000"/>
              </a:solidFill>
              <a:latin typeface="Arial" panose="020B0604020202020204" pitchFamily="34" charset="0"/>
              <a:cs typeface="Arial" panose="020B0604020202020204" pitchFamily="34" charset="0"/>
            </a:endParaRPr>
          </a:p>
          <a:p>
            <a:r>
              <a:rPr lang="en-US" altLang="zh-CN" sz="2400" b="1" dirty="0" smtClean="0"/>
              <a:t>A.</a:t>
            </a:r>
            <a:r>
              <a:rPr lang="zh-CN" altLang="zh-CN" sz="2400" b="1" dirty="0" smtClean="0"/>
              <a:t>安全</a:t>
            </a:r>
            <a:r>
              <a:rPr lang="zh-CN" altLang="zh-CN" sz="2400" b="1" dirty="0"/>
              <a:t>监管部门</a:t>
            </a:r>
            <a:r>
              <a:rPr lang="en-US" altLang="zh-CN" sz="2400" b="1" dirty="0"/>
              <a:t>     </a:t>
            </a:r>
            <a:r>
              <a:rPr lang="en-US" altLang="zh-CN" sz="2400" b="1" dirty="0" smtClean="0"/>
              <a:t>B.</a:t>
            </a:r>
            <a:r>
              <a:rPr lang="zh-CN" altLang="zh-CN" sz="2400" b="1" dirty="0" smtClean="0"/>
              <a:t>公安部</a:t>
            </a:r>
            <a:r>
              <a:rPr lang="zh-CN" altLang="zh-CN" sz="2400" b="1" dirty="0"/>
              <a:t>门</a:t>
            </a:r>
            <a:r>
              <a:rPr lang="en-US" altLang="zh-CN" sz="2400" b="1" dirty="0"/>
              <a:t>     </a:t>
            </a:r>
            <a:r>
              <a:rPr lang="en-US" altLang="zh-CN" sz="2400" b="1" dirty="0" smtClean="0"/>
              <a:t>C.</a:t>
            </a:r>
            <a:r>
              <a:rPr lang="zh-CN" altLang="zh-CN" sz="2400" b="1" dirty="0" smtClean="0"/>
              <a:t>本</a:t>
            </a:r>
            <a:r>
              <a:rPr lang="zh-CN" altLang="zh-CN" sz="2400" b="1" dirty="0"/>
              <a:t>单位负责人</a:t>
            </a:r>
            <a:r>
              <a:rPr lang="en-US" altLang="zh-CN" sz="2400" b="1" dirty="0"/>
              <a:t> </a:t>
            </a:r>
            <a:endParaRPr lang="zh-CN" altLang="zh-CN" sz="2400" b="1" dirty="0"/>
          </a:p>
          <a:p>
            <a:endParaRPr lang="zh-CN" altLang="en-US" sz="2400" b="1" dirty="0"/>
          </a:p>
        </p:txBody>
      </p:sp>
      <p:sp>
        <p:nvSpPr>
          <p:cNvPr id="4" name="矩形 3"/>
          <p:cNvSpPr/>
          <p:nvPr/>
        </p:nvSpPr>
        <p:spPr>
          <a:xfrm>
            <a:off x="515911" y="2156502"/>
            <a:ext cx="7868068"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目前</a:t>
            </a:r>
            <a:r>
              <a:rPr lang="zh-CN" altLang="zh-CN" sz="2400" b="1" kern="0" dirty="0">
                <a:solidFill>
                  <a:srgbClr val="000000"/>
                </a:solidFill>
                <a:latin typeface="Arial" panose="020B0604020202020204" pitchFamily="34" charset="0"/>
                <a:cs typeface="Arial" panose="020B0604020202020204" pitchFamily="34" charset="0"/>
              </a:rPr>
              <a:t>我国职业病共分</a:t>
            </a:r>
            <a:r>
              <a:rPr lang="en-US" altLang="zh-CN" sz="2400" b="1" kern="0" dirty="0">
                <a:solidFill>
                  <a:srgbClr val="000000"/>
                </a:solidFill>
                <a:latin typeface="Arial" panose="020B0604020202020204" pitchFamily="34" charset="0"/>
                <a:cs typeface="Times New Roman" panose="02020603050405020304" pitchFamily="18" charset="0"/>
              </a:rPr>
              <a:t>10</a:t>
            </a:r>
            <a:r>
              <a:rPr lang="zh-CN" altLang="zh-CN" sz="2400" b="1" kern="0" dirty="0">
                <a:solidFill>
                  <a:srgbClr val="000000"/>
                </a:solidFill>
                <a:latin typeface="Arial" panose="020B0604020202020204" pitchFamily="34" charset="0"/>
                <a:cs typeface="Arial" panose="020B0604020202020204" pitchFamily="34" charset="0"/>
              </a:rPr>
              <a:t>大</a:t>
            </a:r>
            <a:r>
              <a:rPr lang="zh-CN" altLang="zh-CN" sz="2400" b="1" kern="0" dirty="0" smtClean="0">
                <a:solidFill>
                  <a:srgbClr val="000000"/>
                </a:solidFill>
                <a:latin typeface="Arial" panose="020B0604020202020204" pitchFamily="34" charset="0"/>
                <a:cs typeface="Arial" panose="020B0604020202020204" pitchFamily="34" charset="0"/>
              </a:rPr>
              <a:t>类</a:t>
            </a:r>
            <a:r>
              <a:rPr lang="zh-CN" altLang="en-US"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种。</a:t>
            </a:r>
            <a:r>
              <a:rPr lang="en-US" altLang="zh-CN" sz="2400" b="1" dirty="0" smtClean="0">
                <a:solidFill>
                  <a:srgbClr val="000000"/>
                </a:solidFill>
                <a:latin typeface="Arial" panose="020B0604020202020204" pitchFamily="34" charset="0"/>
              </a:rPr>
              <a:t>A.100     B.132     C.115</a:t>
            </a:r>
            <a:endParaRPr lang="zh-CN" altLang="en-US" sz="2400" b="1" dirty="0"/>
          </a:p>
        </p:txBody>
      </p:sp>
      <p:sp>
        <p:nvSpPr>
          <p:cNvPr id="5" name="矩形 4"/>
          <p:cNvSpPr/>
          <p:nvPr/>
        </p:nvSpPr>
        <p:spPr>
          <a:xfrm>
            <a:off x="515911" y="1305110"/>
            <a:ext cx="6713697" cy="461665"/>
          </a:xfrm>
          <a:prstGeom prst="rect">
            <a:avLst/>
          </a:prstGeom>
        </p:spPr>
        <p:txBody>
          <a:bodyPr wrap="non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电气设备</a:t>
            </a:r>
            <a:r>
              <a:rPr lang="zh-CN" altLang="zh-CN" sz="2400" b="1" kern="100" dirty="0">
                <a:solidFill>
                  <a:srgbClr val="000000"/>
                </a:solidFill>
                <a:latin typeface="Arial" panose="020B0604020202020204" pitchFamily="34" charset="0"/>
                <a:cs typeface="Arial" panose="020B0604020202020204" pitchFamily="34" charset="0"/>
              </a:rPr>
              <a:t>发生火灾不准用水扑救</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041148" y="1221465"/>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269132" y="2223063"/>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a:solidFill>
                  <a:srgbClr val="FF0000"/>
                </a:solidFill>
              </a:rPr>
              <a:t>C</a:t>
            </a:r>
            <a:endParaRPr lang="zh-CN" altLang="en-US" sz="3600" b="1" dirty="0">
              <a:solidFill>
                <a:srgbClr val="FF0000"/>
              </a:solidFill>
            </a:endParaRPr>
          </a:p>
        </p:txBody>
      </p:sp>
      <p:sp>
        <p:nvSpPr>
          <p:cNvPr id="9" name="矩形 8"/>
          <p:cNvSpPr/>
          <p:nvPr/>
        </p:nvSpPr>
        <p:spPr>
          <a:xfrm>
            <a:off x="9314656" y="5099985"/>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a:solidFill>
                  <a:srgbClr val="FF0000"/>
                </a:solidFill>
              </a:rPr>
              <a:t>C</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613557" y="2270833"/>
            <a:ext cx="11000509" cy="1938992"/>
          </a:xfrm>
          <a:prstGeom prst="rect">
            <a:avLst/>
          </a:prstGeom>
        </p:spPr>
        <p:txBody>
          <a:bodyPr wrap="square">
            <a:spAutoFit/>
          </a:bodyPr>
          <a:lstStyle/>
          <a:p>
            <a:r>
              <a:rPr lang="en-US" altLang="zh-CN" sz="2400" b="1" kern="0" dirty="0">
                <a:solidFill>
                  <a:srgbClr val="000000"/>
                </a:solidFill>
                <a:latin typeface="Arial" panose="020B0604020202020204" pitchFamily="34" charset="0"/>
                <a:cs typeface="Times New Roman" panose="02020603050405020304" pitchFamily="18" charset="0"/>
              </a:rPr>
              <a:t>2</a:t>
            </a:r>
            <a:r>
              <a:rPr lang="en-US" altLang="zh-CN" sz="2400" b="1" kern="0" dirty="0" smtClean="0">
                <a:solidFill>
                  <a:srgbClr val="000000"/>
                </a:solidFill>
                <a:latin typeface="Arial" panose="020B0604020202020204" pitchFamily="34" charset="0"/>
                <a:cs typeface="Times New Roman" panose="02020603050405020304" pitchFamily="18" charset="0"/>
              </a:rPr>
              <a:t>.</a:t>
            </a:r>
            <a:r>
              <a:rPr lang="zh-CN" altLang="en-US" sz="2400" b="1" dirty="0">
                <a:solidFill>
                  <a:srgbClr val="358FCB"/>
                </a:solidFill>
              </a:rPr>
              <a:t> （单选题） </a:t>
            </a:r>
            <a:r>
              <a:rPr lang="zh-CN" altLang="zh-CN" sz="2400" b="1" kern="0" dirty="0" smtClean="0">
                <a:solidFill>
                  <a:srgbClr val="000000"/>
                </a:solidFill>
                <a:latin typeface="Arial" panose="020B0604020202020204" pitchFamily="34" charset="0"/>
                <a:cs typeface="Arial" panose="020B0604020202020204" pitchFamily="34" charset="0"/>
              </a:rPr>
              <a:t>《国务院关于进一步加强企业安全生产工作的通知》</a:t>
            </a:r>
            <a:r>
              <a:rPr lang="zh-CN" altLang="zh-CN" sz="2400" b="1" kern="0" dirty="0">
                <a:solidFill>
                  <a:srgbClr val="000000"/>
                </a:solidFill>
                <a:latin typeface="Arial" panose="020B0604020202020204" pitchFamily="34" charset="0"/>
                <a:cs typeface="Arial" panose="020B0604020202020204" pitchFamily="34" charset="0"/>
              </a:rPr>
              <a:t>规定，要充分发挥工会、共青团、妇联组织和新闻媒体的作用，依法维护和落实企业职工对安全生产的参与权与监督权，鼓励职工监督举报各类安全隐患，对举报者予以奖励。有关部门和地方要进一步畅通安全生产的社会监督渠道，</a:t>
            </a:r>
            <a:r>
              <a:rPr lang="zh-CN" altLang="zh-CN" sz="2400" b="1" kern="0" dirty="0" smtClean="0">
                <a:solidFill>
                  <a:srgbClr val="000000"/>
                </a:solidFill>
                <a:latin typeface="Arial" panose="020B0604020202020204" pitchFamily="34" charset="0"/>
                <a:cs typeface="Arial" panose="020B0604020202020204" pitchFamily="34" charset="0"/>
              </a:rPr>
              <a:t>接受</a:t>
            </a:r>
            <a:r>
              <a:rPr lang="zh-CN" altLang="en-US"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zh-CN" sz="2400" b="1" kern="0" dirty="0">
                <a:solidFill>
                  <a:srgbClr val="000000"/>
                </a:solidFill>
                <a:latin typeface="Arial" panose="020B0604020202020204" pitchFamily="34" charset="0"/>
                <a:cs typeface="Arial" panose="020B0604020202020204" pitchFamily="34" charset="0"/>
              </a:rPr>
              <a:t>公开监督。</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、新闻媒体</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、企业职工</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、人民群众</a:t>
            </a:r>
            <a:endParaRPr lang="zh-CN" altLang="en-US" sz="2400" b="1" dirty="0"/>
          </a:p>
        </p:txBody>
      </p:sp>
      <p:sp>
        <p:nvSpPr>
          <p:cNvPr id="4" name="矩形 3"/>
          <p:cNvSpPr/>
          <p:nvPr/>
        </p:nvSpPr>
        <p:spPr>
          <a:xfrm>
            <a:off x="613556" y="4569964"/>
            <a:ext cx="11000509"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硫酸、硝酸等酸类腐蚀物品遇密集射水，会立即沸腾，使酸液四处飞溅。所以发烟硫酸、氯磺酸、浓硝酸等发生火灾后宜用</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扑救。</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zh-CN" altLang="zh-CN" sz="2400" b="1" kern="0" dirty="0" smtClean="0">
                <a:solidFill>
                  <a:srgbClr val="000000"/>
                </a:solidFill>
                <a:latin typeface="Arial" panose="020B0604020202020204" pitchFamily="34" charset="0"/>
                <a:cs typeface="Arial" panose="020B0604020202020204" pitchFamily="34" charset="0"/>
              </a:rPr>
              <a:t>、干粉、化学、一般灭火器</a:t>
            </a:r>
            <a:r>
              <a:rPr lang="en-US" altLang="zh-CN" sz="2400" b="1" kern="0" dirty="0" smtClean="0">
                <a:solidFill>
                  <a:srgbClr val="000000"/>
                </a:solidFill>
                <a:latin typeface="Arial" panose="020B0604020202020204" pitchFamily="34" charset="0"/>
                <a:cs typeface="Times New Roman" panose="02020603050405020304" pitchFamily="18" charset="0"/>
              </a:rPr>
              <a:t>   B</a:t>
            </a:r>
            <a:r>
              <a:rPr lang="zh-CN" altLang="zh-CN" sz="2400" b="1" kern="0" dirty="0" smtClean="0">
                <a:solidFill>
                  <a:srgbClr val="000000"/>
                </a:solidFill>
                <a:latin typeface="Arial" panose="020B0604020202020204" pitchFamily="34" charset="0"/>
                <a:cs typeface="Arial" panose="020B0604020202020204" pitchFamily="34" charset="0"/>
              </a:rPr>
              <a:t>、雾状水、干沙土、二氧化碳</a:t>
            </a:r>
            <a:r>
              <a:rPr lang="en-US" altLang="zh-CN" sz="2400" b="1" kern="0" dirty="0" smtClean="0">
                <a:solidFill>
                  <a:srgbClr val="000000"/>
                </a:solidFill>
                <a:latin typeface="Arial" panose="020B0604020202020204" pitchFamily="34" charset="0"/>
                <a:cs typeface="Times New Roman" panose="02020603050405020304" pitchFamily="18" charset="0"/>
              </a:rPr>
              <a:t>   C</a:t>
            </a:r>
            <a:r>
              <a:rPr lang="zh-CN" altLang="zh-CN" sz="2400" b="1" kern="0" dirty="0" smtClean="0">
                <a:solidFill>
                  <a:srgbClr val="000000"/>
                </a:solidFill>
                <a:latin typeface="Arial" panose="020B0604020202020204" pitchFamily="34" charset="0"/>
                <a:cs typeface="Arial" panose="020B0604020202020204" pitchFamily="34" charset="0"/>
              </a:rPr>
              <a:t>、干沙土、二氧化碳</a:t>
            </a:r>
            <a:endParaRPr lang="zh-CN" altLang="zh-CN" sz="2400" b="1" kern="100" dirty="0">
              <a:latin typeface="Calibri" panose="020F0502020204030204" pitchFamily="34" charset="0"/>
              <a:cs typeface="Times New Roman" panose="02020603050405020304" pitchFamily="18" charset="0"/>
            </a:endParaRPr>
          </a:p>
        </p:txBody>
      </p:sp>
      <p:sp>
        <p:nvSpPr>
          <p:cNvPr id="5" name="矩形 4"/>
          <p:cNvSpPr/>
          <p:nvPr/>
        </p:nvSpPr>
        <p:spPr>
          <a:xfrm>
            <a:off x="613555" y="1275522"/>
            <a:ext cx="11000509"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生产</a:t>
            </a:r>
            <a:r>
              <a:rPr lang="zh-CN" altLang="zh-CN" sz="2400" b="1" kern="100" dirty="0">
                <a:solidFill>
                  <a:srgbClr val="000000"/>
                </a:solidFill>
                <a:latin typeface="Arial" panose="020B0604020202020204" pitchFamily="34" charset="0"/>
                <a:cs typeface="Arial" panose="020B0604020202020204" pitchFamily="34" charset="0"/>
              </a:rPr>
              <a:t>经营单位必须依法参加工伤社会保险，为从业人员缴纳保险费</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434050" y="1644795"/>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558435" y="3755006"/>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a:solidFill>
                  <a:srgbClr val="FF0000"/>
                </a:solidFill>
              </a:rPr>
              <a:t>C</a:t>
            </a:r>
            <a:endParaRPr lang="zh-CN" altLang="en-US" sz="3600" b="1" dirty="0">
              <a:solidFill>
                <a:srgbClr val="FF0000"/>
              </a:solidFill>
            </a:endParaRPr>
          </a:p>
        </p:txBody>
      </p:sp>
      <p:sp>
        <p:nvSpPr>
          <p:cNvPr id="9" name="矩形 8"/>
          <p:cNvSpPr/>
          <p:nvPr/>
        </p:nvSpPr>
        <p:spPr>
          <a:xfrm>
            <a:off x="9558435" y="5734957"/>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601682" y="1177888"/>
            <a:ext cx="10311741"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没有</a:t>
            </a:r>
            <a:r>
              <a:rPr lang="zh-CN" altLang="zh-CN" sz="2400" b="1" kern="100" dirty="0">
                <a:solidFill>
                  <a:srgbClr val="000000"/>
                </a:solidFill>
                <a:latin typeface="Arial" panose="020B0604020202020204" pitchFamily="34" charset="0"/>
                <a:cs typeface="Arial" panose="020B0604020202020204" pitchFamily="34" charset="0"/>
              </a:rPr>
              <a:t>造成人员伤亡，但是社会影响恶劣的事故，可以不依照《条例》的有关规定执行</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601682" y="2416370"/>
            <a:ext cx="10832512"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检查</a:t>
            </a:r>
            <a:r>
              <a:rPr lang="zh-CN" altLang="zh-CN" sz="2400" b="1" kern="0" dirty="0">
                <a:solidFill>
                  <a:srgbClr val="000000"/>
                </a:solidFill>
                <a:latin typeface="Arial" panose="020B0604020202020204" pitchFamily="34" charset="0"/>
                <a:cs typeface="Arial" panose="020B0604020202020204" pitchFamily="34" charset="0"/>
              </a:rPr>
              <a:t>燃气灶具接口处是否漏气，应采用（</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的方法检漏。</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zh-CN" altLang="zh-CN" sz="2400" b="1" dirty="0" smtClean="0">
                <a:solidFill>
                  <a:srgbClr val="000000"/>
                </a:solidFill>
                <a:latin typeface="Arial" panose="020B0604020202020204" pitchFamily="34" charset="0"/>
                <a:cs typeface="Arial" panose="020B0604020202020204" pitchFamily="34" charset="0"/>
              </a:rPr>
              <a:t>用明火　</a:t>
            </a:r>
            <a:r>
              <a:rPr lang="en-US" altLang="zh-CN" sz="2400" b="1" dirty="0" smtClean="0">
                <a:solidFill>
                  <a:srgbClr val="000000"/>
                </a:solidFill>
                <a:latin typeface="Arial" panose="020B0604020202020204" pitchFamily="34" charset="0"/>
              </a:rPr>
              <a:t>  B.</a:t>
            </a:r>
            <a:r>
              <a:rPr lang="zh-CN" altLang="zh-CN" sz="2400" b="1" dirty="0" smtClean="0">
                <a:solidFill>
                  <a:srgbClr val="000000"/>
                </a:solidFill>
                <a:latin typeface="Arial" panose="020B0604020202020204" pitchFamily="34" charset="0"/>
                <a:cs typeface="Arial" panose="020B0604020202020204" pitchFamily="34" charset="0"/>
              </a:rPr>
              <a:t>用肥皂水　</a:t>
            </a:r>
            <a:r>
              <a:rPr lang="en-US" altLang="zh-CN" sz="2400" b="1" dirty="0" smtClean="0">
                <a:solidFill>
                  <a:srgbClr val="000000"/>
                </a:solidFill>
                <a:latin typeface="Arial" panose="020B0604020202020204" pitchFamily="34" charset="0"/>
              </a:rPr>
              <a:t> C.</a:t>
            </a:r>
            <a:r>
              <a:rPr lang="zh-CN" altLang="zh-CN" sz="2400" b="1" dirty="0" smtClean="0">
                <a:solidFill>
                  <a:srgbClr val="000000"/>
                </a:solidFill>
                <a:latin typeface="Arial" panose="020B0604020202020204" pitchFamily="34" charset="0"/>
                <a:cs typeface="Arial" panose="020B0604020202020204" pitchFamily="34" charset="0"/>
              </a:rPr>
              <a:t>用鼻子闻</a:t>
            </a:r>
            <a:r>
              <a:rPr lang="en-US" altLang="zh-CN" sz="2400" b="1" dirty="0" smtClean="0">
                <a:solidFill>
                  <a:srgbClr val="000000"/>
                </a:solidFill>
                <a:latin typeface="Arial" panose="020B0604020202020204" pitchFamily="34" charset="0"/>
              </a:rPr>
              <a:t>    D.</a:t>
            </a:r>
            <a:r>
              <a:rPr lang="zh-CN" altLang="zh-CN" sz="2400" b="1" dirty="0" smtClean="0">
                <a:solidFill>
                  <a:srgbClr val="000000"/>
                </a:solidFill>
                <a:latin typeface="Arial" panose="020B0604020202020204" pitchFamily="34" charset="0"/>
                <a:cs typeface="Arial" panose="020B0604020202020204" pitchFamily="34" charset="0"/>
              </a:rPr>
              <a:t>找专业人员检查</a:t>
            </a:r>
            <a:endParaRPr lang="zh-CN" altLang="en-US" sz="2400" b="1" dirty="0"/>
          </a:p>
        </p:txBody>
      </p:sp>
      <p:sp>
        <p:nvSpPr>
          <p:cNvPr id="5" name="矩形 4"/>
          <p:cNvSpPr/>
          <p:nvPr/>
        </p:nvSpPr>
        <p:spPr>
          <a:xfrm>
            <a:off x="601682" y="3750965"/>
            <a:ext cx="10832512"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法律</a:t>
            </a:r>
            <a:r>
              <a:rPr lang="zh-CN" altLang="zh-CN" sz="2400" b="1" kern="0" dirty="0">
                <a:solidFill>
                  <a:srgbClr val="000000"/>
                </a:solidFill>
                <a:latin typeface="Arial" panose="020B0604020202020204" pitchFamily="34" charset="0"/>
                <a:cs typeface="Arial" panose="020B0604020202020204" pitchFamily="34" charset="0"/>
              </a:rPr>
              <a:t>赋予职工享有接受教育培训，以使自己具备保护自己和他人所必须的知识与技能的权利。这项权利也是保证</a:t>
            </a:r>
            <a:r>
              <a:rPr lang="zh-CN" altLang="zh-CN" sz="2400" b="1" kern="0" dirty="0" smtClean="0">
                <a:solidFill>
                  <a:srgbClr val="000000"/>
                </a:solidFill>
                <a:latin typeface="Arial" panose="020B0604020202020204" pitchFamily="34" charset="0"/>
                <a:cs typeface="Arial" panose="020B0604020202020204" pitchFamily="34" charset="0"/>
              </a:rPr>
              <a:t>职工</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zh-CN" sz="2400" b="1" kern="0" dirty="0">
                <a:solidFill>
                  <a:srgbClr val="000000"/>
                </a:solidFill>
                <a:latin typeface="Arial" panose="020B0604020202020204" pitchFamily="34" charset="0"/>
                <a:cs typeface="Arial" panose="020B0604020202020204" pitchFamily="34" charset="0"/>
              </a:rPr>
              <a:t>前提条件。</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接受教育培训</a:t>
            </a:r>
            <a:r>
              <a:rPr lang="en-US" altLang="zh-CN" sz="2400" b="1" kern="0" dirty="0">
                <a:solidFill>
                  <a:srgbClr val="000000"/>
                </a:solidFill>
                <a:latin typeface="Arial" panose="020B0604020202020204" pitchFamily="34" charset="0"/>
                <a:cs typeface="Times New Roman" panose="02020603050405020304" pitchFamily="18" charset="0"/>
              </a:rPr>
              <a:t>    B. </a:t>
            </a:r>
            <a:r>
              <a:rPr lang="zh-CN" altLang="zh-CN" sz="2400" b="1" kern="0" dirty="0">
                <a:solidFill>
                  <a:srgbClr val="000000"/>
                </a:solidFill>
                <a:latin typeface="Arial" panose="020B0604020202020204" pitchFamily="34" charset="0"/>
                <a:cs typeface="Arial" panose="020B0604020202020204" pitchFamily="34" charset="0"/>
              </a:rPr>
              <a:t>知情权和参与权</a:t>
            </a:r>
            <a:r>
              <a:rPr lang="en-US" altLang="zh-CN" sz="2400" b="1" kern="0" dirty="0">
                <a:solidFill>
                  <a:srgbClr val="000000"/>
                </a:solidFill>
                <a:latin typeface="Arial" panose="020B0604020202020204" pitchFamily="34" charset="0"/>
                <a:cs typeface="Times New Roman" panose="02020603050405020304" pitchFamily="18" charset="0"/>
              </a:rPr>
              <a:t>    C</a:t>
            </a:r>
            <a:r>
              <a:rPr lang="zh-CN" altLang="zh-CN" sz="2400" b="1" kern="0" dirty="0">
                <a:solidFill>
                  <a:srgbClr val="000000"/>
                </a:solidFill>
                <a:latin typeface="Arial" panose="020B0604020202020204" pitchFamily="34" charset="0"/>
                <a:cs typeface="Arial" panose="020B0604020202020204" pitchFamily="34" charset="0"/>
              </a:rPr>
              <a:t>．掌握知识与技能</a:t>
            </a:r>
            <a:endParaRPr lang="zh-CN" altLang="zh-CN" sz="2400" b="1" kern="100" dirty="0">
              <a:latin typeface="Calibri" panose="020F0502020204030204" pitchFamily="34" charset="0"/>
              <a:cs typeface="Times New Roman" panose="02020603050405020304" pitchFamily="18" charset="0"/>
            </a:endParaRPr>
          </a:p>
        </p:txBody>
      </p:sp>
      <p:sp>
        <p:nvSpPr>
          <p:cNvPr id="7" name="Rectangle 20"/>
          <p:cNvSpPr>
            <a:spLocks noChangeArrowheads="1"/>
          </p:cNvSpPr>
          <p:nvPr/>
        </p:nvSpPr>
        <p:spPr bwMode="auto">
          <a:xfrm>
            <a:off x="9138908" y="1577446"/>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349118" y="2919968"/>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9" name="矩形 8"/>
          <p:cNvSpPr/>
          <p:nvPr/>
        </p:nvSpPr>
        <p:spPr>
          <a:xfrm>
            <a:off x="9349118" y="4601038"/>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459180" y="2453103"/>
            <a:ext cx="11285516"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安全生产</a:t>
            </a:r>
            <a:r>
              <a:rPr lang="zh-CN" altLang="zh-CN" sz="2400" b="1" kern="0" dirty="0">
                <a:solidFill>
                  <a:srgbClr val="000000"/>
                </a:solidFill>
                <a:latin typeface="Arial" panose="020B0604020202020204" pitchFamily="34" charset="0"/>
                <a:cs typeface="Arial" panose="020B0604020202020204" pitchFamily="34" charset="0"/>
              </a:rPr>
              <a:t>法第二十七条规定，生产经营单位的（</a:t>
            </a:r>
            <a:r>
              <a:rPr lang="zh-CN" altLang="zh-CN" sz="24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en-US" altLang="zh-CN" sz="2400" b="1" kern="0" dirty="0" smtClean="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）必须按照国家有关规定经专门的安全作业培训，取得相应资格，方可上岗作业。</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．安全生产管理人员</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．特种作业人员</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C</a:t>
            </a:r>
            <a:r>
              <a:rPr lang="zh-CN" altLang="zh-CN" sz="2400" b="1" dirty="0">
                <a:solidFill>
                  <a:srgbClr val="000000"/>
                </a:solidFill>
                <a:latin typeface="Arial" panose="020B0604020202020204" pitchFamily="34" charset="0"/>
                <a:cs typeface="Arial" panose="020B0604020202020204" pitchFamily="34" charset="0"/>
              </a:rPr>
              <a:t>．新入厂的电力工人</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．产品质量检验员</a:t>
            </a:r>
            <a:endParaRPr lang="zh-CN" altLang="en-US" sz="2400" b="1" dirty="0"/>
          </a:p>
        </p:txBody>
      </p:sp>
      <p:sp>
        <p:nvSpPr>
          <p:cNvPr id="4" name="矩形 3"/>
          <p:cNvSpPr/>
          <p:nvPr/>
        </p:nvSpPr>
        <p:spPr>
          <a:xfrm>
            <a:off x="459180" y="4317347"/>
            <a:ext cx="11285516"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在寒冷环境中，体温会因空气运动而加快散失，最好的办法是</a:t>
            </a:r>
            <a:r>
              <a:rPr lang="zh-CN" altLang="zh-CN" sz="2400" b="1" kern="0" dirty="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en-US" altLang="zh-CN" sz="24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Arial" panose="020B0604020202020204" pitchFamily="34" charset="0"/>
                <a:cs typeface="Arial" panose="020B0604020202020204" pitchFamily="34" charset="0"/>
              </a:rPr>
              <a:t>空气在皮肤表面的流动，一般用适当多穿衣服和防风的办法来实现。因此，低温作业人员应穿御寒服装。</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提高</a:t>
            </a:r>
            <a:r>
              <a:rPr lang="en-US" altLang="zh-CN" sz="2400" b="1" kern="0" dirty="0" smtClean="0">
                <a:solidFill>
                  <a:srgbClr val="000000"/>
                </a:solidFill>
                <a:latin typeface="Arial" panose="020B0604020202020204" pitchFamily="34" charset="0"/>
                <a:cs typeface="Times New Roman" panose="02020603050405020304" pitchFamily="18" charset="0"/>
              </a:rPr>
              <a:t>    B</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降低</a:t>
            </a:r>
            <a:r>
              <a:rPr lang="en-US" altLang="zh-CN" sz="2400" b="1" kern="0" dirty="0" smtClean="0">
                <a:solidFill>
                  <a:srgbClr val="000000"/>
                </a:solidFill>
                <a:latin typeface="Arial" panose="020B0604020202020204" pitchFamily="34" charset="0"/>
                <a:cs typeface="Times New Roman" panose="02020603050405020304" pitchFamily="18" charset="0"/>
              </a:rPr>
              <a:t>    C</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smtClean="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防止</a:t>
            </a:r>
            <a:endParaRPr lang="zh-CN" altLang="zh-CN" sz="2400" b="1" kern="100" dirty="0">
              <a:latin typeface="Calibri" panose="020F0502020204030204" pitchFamily="34" charset="0"/>
              <a:cs typeface="Times New Roman" panose="02020603050405020304" pitchFamily="18" charset="0"/>
            </a:endParaRPr>
          </a:p>
        </p:txBody>
      </p:sp>
      <p:sp>
        <p:nvSpPr>
          <p:cNvPr id="5" name="矩形 4"/>
          <p:cNvSpPr/>
          <p:nvPr/>
        </p:nvSpPr>
        <p:spPr>
          <a:xfrm>
            <a:off x="459180" y="1245593"/>
            <a:ext cx="11285516"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运转</a:t>
            </a:r>
            <a:r>
              <a:rPr lang="zh-CN" altLang="zh-CN" sz="2400" b="1" kern="100" dirty="0">
                <a:solidFill>
                  <a:srgbClr val="000000"/>
                </a:solidFill>
                <a:latin typeface="Arial" panose="020B0604020202020204" pitchFamily="34" charset="0"/>
                <a:cs typeface="Arial" panose="020B0604020202020204" pitchFamily="34" charset="0"/>
              </a:rPr>
              <a:t>中的机械设备对人的伤害主要有撞伤、压伤、轧伤、卷缠等</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470994" y="1660088"/>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729129" y="3218372"/>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9" name="矩形 8"/>
          <p:cNvSpPr/>
          <p:nvPr/>
        </p:nvSpPr>
        <p:spPr>
          <a:xfrm>
            <a:off x="9729129" y="5563841"/>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815439" y="1344094"/>
            <a:ext cx="10169236"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切割</a:t>
            </a:r>
            <a:r>
              <a:rPr lang="zh-CN" altLang="zh-CN" sz="2400" b="1" kern="100" dirty="0">
                <a:solidFill>
                  <a:srgbClr val="000000"/>
                </a:solidFill>
                <a:latin typeface="Arial" panose="020B0604020202020204" pitchFamily="34" charset="0"/>
                <a:cs typeface="Arial" panose="020B0604020202020204" pitchFamily="34" charset="0"/>
              </a:rPr>
              <a:t>产生的烟雾不会对肺的功能造成</a:t>
            </a:r>
            <a:r>
              <a:rPr lang="zh-CN" altLang="zh-CN" sz="2400" b="1" kern="100" dirty="0" smtClean="0">
                <a:solidFill>
                  <a:srgbClr val="000000"/>
                </a:solidFill>
                <a:latin typeface="Arial" panose="020B0604020202020204" pitchFamily="34" charset="0"/>
                <a:cs typeface="Arial" panose="020B0604020202020204" pitchFamily="34" charset="0"/>
              </a:rPr>
              <a:t>伤害</a:t>
            </a:r>
            <a:r>
              <a:rPr lang="zh-CN" altLang="en-US"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815439" y="2367768"/>
            <a:ext cx="9991106"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消除</a:t>
            </a:r>
            <a:r>
              <a:rPr lang="zh-CN" altLang="zh-CN" sz="2400" b="1" kern="0" dirty="0">
                <a:solidFill>
                  <a:srgbClr val="000000"/>
                </a:solidFill>
                <a:latin typeface="Arial" panose="020B0604020202020204" pitchFamily="34" charset="0"/>
                <a:cs typeface="Arial" panose="020B0604020202020204" pitchFamily="34" charset="0"/>
              </a:rPr>
              <a:t>或降低粉尘是预防尘肺病最根本的措施。</a:t>
            </a:r>
            <a:r>
              <a:rPr lang="zh-CN" altLang="zh-CN" sz="2400" b="1" kern="0" dirty="0" smtClean="0">
                <a:solidFill>
                  <a:srgbClr val="000000"/>
                </a:solidFill>
                <a:latin typeface="Arial" panose="020B0604020202020204" pitchFamily="34" charset="0"/>
                <a:cs typeface="Arial" panose="020B0604020202020204" pitchFamily="34" charset="0"/>
              </a:rPr>
              <a:t>采用</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作业</a:t>
            </a:r>
            <a:r>
              <a:rPr lang="zh-CN" altLang="zh-CN" sz="2400" b="1" kern="0" dirty="0">
                <a:solidFill>
                  <a:srgbClr val="000000"/>
                </a:solidFill>
                <a:latin typeface="Arial" panose="020B0604020202020204" pitchFamily="34" charset="0"/>
                <a:cs typeface="Arial" panose="020B0604020202020204" pitchFamily="34" charset="0"/>
              </a:rPr>
              <a:t>，可在很大程度上防止粉尘飞扬，降低作业场所粉尘浓度；对不能采用湿式作业的场所，应采用密闭抽风除尘方法。</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通风</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隔离</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湿式</a:t>
            </a:r>
            <a:endParaRPr lang="zh-CN" altLang="en-US" sz="2400" b="1" dirty="0"/>
          </a:p>
        </p:txBody>
      </p:sp>
      <p:sp>
        <p:nvSpPr>
          <p:cNvPr id="5" name="矩形 4"/>
          <p:cNvSpPr/>
          <p:nvPr/>
        </p:nvSpPr>
        <p:spPr>
          <a:xfrm>
            <a:off x="815439" y="4309246"/>
            <a:ext cx="9991106"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习惯性</a:t>
            </a:r>
            <a:r>
              <a:rPr lang="zh-CN" altLang="zh-CN" sz="2400" b="1" kern="0" dirty="0">
                <a:solidFill>
                  <a:srgbClr val="000000"/>
                </a:solidFill>
                <a:latin typeface="Arial" panose="020B0604020202020204" pitchFamily="34" charset="0"/>
                <a:cs typeface="Arial" panose="020B0604020202020204" pitchFamily="34" charset="0"/>
              </a:rPr>
              <a:t>违章是指固守旧有</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和</a:t>
            </a:r>
            <a:r>
              <a:rPr lang="zh-CN" altLang="zh-CN" sz="2400" b="1" kern="0" dirty="0">
                <a:solidFill>
                  <a:srgbClr val="000000"/>
                </a:solidFill>
                <a:latin typeface="Arial" panose="020B0604020202020204" pitchFamily="34" charset="0"/>
                <a:cs typeface="Arial" panose="020B0604020202020204" pitchFamily="34" charset="0"/>
              </a:rPr>
              <a:t>工作习惯，工作中违反有关规章制度，违反操作规程、操作方法的行为。</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．不良作业传统</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．所谓工作经验</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．原有的工作模式</a:t>
            </a:r>
            <a:endParaRPr lang="zh-CN" altLang="en-US" sz="2400" b="1" dirty="0"/>
          </a:p>
        </p:txBody>
      </p:sp>
      <p:sp>
        <p:nvSpPr>
          <p:cNvPr id="7" name="Rectangle 20"/>
          <p:cNvSpPr>
            <a:spLocks noChangeArrowheads="1"/>
          </p:cNvSpPr>
          <p:nvPr/>
        </p:nvSpPr>
        <p:spPr bwMode="auto">
          <a:xfrm>
            <a:off x="8880475" y="1207101"/>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8988419" y="3291097"/>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9" name="矩形 8"/>
          <p:cNvSpPr/>
          <p:nvPr/>
        </p:nvSpPr>
        <p:spPr>
          <a:xfrm>
            <a:off x="8988419" y="5186409"/>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19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52438" y="2425395"/>
            <a:ext cx="11012384" cy="1938992"/>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en-US" altLang="zh-CN" sz="2400" b="1" kern="0" dirty="0" smtClean="0">
                <a:solidFill>
                  <a:srgbClr val="000000"/>
                </a:solidFill>
                <a:latin typeface="Arial" panose="020B0604020202020204" pitchFamily="34" charset="0"/>
                <a:cs typeface="Times New Roman" panose="02020603050405020304" pitchFamily="18" charset="0"/>
              </a:rPr>
              <a:t>“</a:t>
            </a:r>
            <a:r>
              <a:rPr lang="zh-CN" altLang="zh-CN" sz="2400" b="1" kern="0" dirty="0" smtClean="0">
                <a:solidFill>
                  <a:srgbClr val="000000"/>
                </a:solidFill>
                <a:latin typeface="Arial" panose="020B0604020202020204" pitchFamily="34" charset="0"/>
                <a:cs typeface="Arial" panose="020B0604020202020204" pitchFamily="34" charset="0"/>
              </a:rPr>
              <a:t>班前检查</a:t>
            </a:r>
            <a:r>
              <a:rPr lang="en-US" altLang="zh-CN" sz="2400" b="1" kern="0" dirty="0" smtClean="0">
                <a:solidFill>
                  <a:srgbClr val="000000"/>
                </a:solidFill>
                <a:latin typeface="Arial" panose="020B0604020202020204" pitchFamily="34" charset="0"/>
                <a:cs typeface="Times New Roman" panose="02020603050405020304" pitchFamily="18" charset="0"/>
              </a:rPr>
              <a:t>”</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zh-CN" sz="2400" b="1" kern="0" dirty="0">
                <a:solidFill>
                  <a:srgbClr val="000000"/>
                </a:solidFill>
                <a:latin typeface="Arial" panose="020B0604020202020204" pitchFamily="34" charset="0"/>
                <a:cs typeface="Arial" panose="020B0604020202020204" pitchFamily="34" charset="0"/>
              </a:rPr>
              <a:t>内容有三项：一是检查防护用品和用具，看班组成员是否穿戴了防护用品，是否按规定携带了防护用具。如果不符合规定，应督促他们改正。二是检查作业现场，看是否</a:t>
            </a:r>
            <a:r>
              <a:rPr lang="zh-CN" altLang="zh-CN" sz="2400" b="1" kern="0" dirty="0" smtClean="0">
                <a:solidFill>
                  <a:srgbClr val="000000"/>
                </a:solidFill>
                <a:latin typeface="Arial" panose="020B0604020202020204" pitchFamily="34" charset="0"/>
                <a:cs typeface="Arial" panose="020B0604020202020204" pitchFamily="34" charset="0"/>
              </a:rPr>
              <a:t>存在</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如果存在应及时排除。三是检查机械设备，看是否处于良好状态，如有故障则应及时检修。</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影响生产障碍</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不安全因素</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危险危害因素</a:t>
            </a:r>
            <a:endParaRPr lang="zh-CN" altLang="en-US" sz="2400" b="1" dirty="0"/>
          </a:p>
        </p:txBody>
      </p:sp>
      <p:sp>
        <p:nvSpPr>
          <p:cNvPr id="4" name="矩形 3"/>
          <p:cNvSpPr/>
          <p:nvPr/>
        </p:nvSpPr>
        <p:spPr>
          <a:xfrm>
            <a:off x="552438" y="4752637"/>
            <a:ext cx="11012384"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人</a:t>
            </a:r>
            <a:r>
              <a:rPr lang="zh-CN" altLang="zh-CN" sz="2400" b="1" kern="0" dirty="0">
                <a:solidFill>
                  <a:srgbClr val="000000"/>
                </a:solidFill>
                <a:latin typeface="Arial" panose="020B0604020202020204" pitchFamily="34" charset="0"/>
                <a:cs typeface="Arial" panose="020B0604020202020204" pitchFamily="34" charset="0"/>
              </a:rPr>
              <a:t>在触电后，有时会有较长时间的</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假死</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，因此，救护人员应耐心进行抢救，不可轻易中止。</a:t>
            </a:r>
            <a:r>
              <a:rPr lang="zh-CN" altLang="zh-CN" sz="2400" b="1" kern="0" dirty="0" smtClean="0">
                <a:solidFill>
                  <a:srgbClr val="000000"/>
                </a:solidFill>
                <a:latin typeface="Arial" panose="020B0604020202020204" pitchFamily="34" charset="0"/>
                <a:cs typeface="Arial" panose="020B0604020202020204" pitchFamily="34" charset="0"/>
              </a:rPr>
              <a:t>但</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给</a:t>
            </a:r>
            <a:r>
              <a:rPr lang="zh-CN" altLang="zh-CN" sz="2400" b="1" kern="0" dirty="0">
                <a:solidFill>
                  <a:srgbClr val="000000"/>
                </a:solidFill>
                <a:latin typeface="Arial" panose="020B0604020202020204" pitchFamily="34" charset="0"/>
                <a:cs typeface="Arial" panose="020B0604020202020204" pitchFamily="34" charset="0"/>
              </a:rPr>
              <a:t>触电者打强心针。</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可以</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不可</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必须</a:t>
            </a:r>
            <a:endParaRPr lang="zh-CN" altLang="en-US" sz="2400" b="1" dirty="0"/>
          </a:p>
        </p:txBody>
      </p:sp>
      <p:sp>
        <p:nvSpPr>
          <p:cNvPr id="5" name="矩形 4"/>
          <p:cNvSpPr/>
          <p:nvPr/>
        </p:nvSpPr>
        <p:spPr>
          <a:xfrm>
            <a:off x="552438" y="1314231"/>
            <a:ext cx="9624715"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火灾</a:t>
            </a:r>
            <a:r>
              <a:rPr lang="zh-CN" altLang="zh-CN" sz="2400" b="1" kern="100" dirty="0">
                <a:solidFill>
                  <a:srgbClr val="000000"/>
                </a:solidFill>
                <a:latin typeface="Arial" panose="020B0604020202020204" pitchFamily="34" charset="0"/>
                <a:cs typeface="Arial" panose="020B0604020202020204" pitchFamily="34" charset="0"/>
              </a:rPr>
              <a:t>发生时，不断向窗外扔鲜艳的衣物并大声呼喊以便得到救援</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412637" y="1651761"/>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722946" y="3820644"/>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9" name="矩形 8"/>
          <p:cNvSpPr/>
          <p:nvPr/>
        </p:nvSpPr>
        <p:spPr>
          <a:xfrm>
            <a:off x="9776630" y="5323960"/>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827314" y="1277035"/>
            <a:ext cx="8941425"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使用</a:t>
            </a:r>
            <a:r>
              <a:rPr lang="zh-CN" altLang="zh-CN" sz="2400" b="1" kern="100" dirty="0">
                <a:solidFill>
                  <a:srgbClr val="000000"/>
                </a:solidFill>
                <a:latin typeface="Arial" panose="020B0604020202020204" pitchFamily="34" charset="0"/>
                <a:cs typeface="Arial" panose="020B0604020202020204" pitchFamily="34" charset="0"/>
              </a:rPr>
              <a:t>电钻或手待电动工具时必须戴绝缘手套，可以不穿绝缘鞋</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827314" y="2260540"/>
            <a:ext cx="8043554" cy="1938992"/>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下列</a:t>
            </a:r>
            <a:r>
              <a:rPr lang="zh-CN" altLang="zh-CN" sz="2400" b="1" kern="0" dirty="0">
                <a:solidFill>
                  <a:srgbClr val="000000"/>
                </a:solidFill>
                <a:latin typeface="Arial" panose="020B0604020202020204" pitchFamily="34" charset="0"/>
                <a:cs typeface="Arial" panose="020B0604020202020204" pitchFamily="34" charset="0"/>
              </a:rPr>
              <a:t>对</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本质安全</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理解不正确的是（</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包括设备和设施等本身固有的失误安全和故障安全功能</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B.</a:t>
            </a:r>
            <a:r>
              <a:rPr lang="zh-CN" altLang="zh-CN" sz="2400" b="1" kern="0" dirty="0">
                <a:solidFill>
                  <a:srgbClr val="000000"/>
                </a:solidFill>
                <a:latin typeface="Arial" panose="020B0604020202020204" pitchFamily="34" charset="0"/>
                <a:cs typeface="Arial" panose="020B0604020202020204" pitchFamily="34" charset="0"/>
              </a:rPr>
              <a:t>是安全生产管理预防为主的根本体现</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C.</a:t>
            </a:r>
            <a:r>
              <a:rPr lang="zh-CN" altLang="zh-CN" sz="2400" b="1" kern="0" dirty="0">
                <a:solidFill>
                  <a:srgbClr val="000000"/>
                </a:solidFill>
                <a:latin typeface="Arial" panose="020B0604020202020204" pitchFamily="34" charset="0"/>
                <a:cs typeface="Arial" panose="020B0604020202020204" pitchFamily="34" charset="0"/>
              </a:rPr>
              <a:t>可以是事后采取完善措施而补偿的</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D.</a:t>
            </a:r>
            <a:r>
              <a:rPr lang="zh-CN" altLang="zh-CN" sz="2400" b="1" dirty="0">
                <a:solidFill>
                  <a:srgbClr val="000000"/>
                </a:solidFill>
                <a:latin typeface="Arial" panose="020B0604020202020204" pitchFamily="34" charset="0"/>
                <a:cs typeface="Arial" panose="020B0604020202020204" pitchFamily="34" charset="0"/>
              </a:rPr>
              <a:t>设备或设施含有内在的防止发生事故的功能</a:t>
            </a:r>
            <a:r>
              <a:rPr lang="zh-CN" altLang="zh-CN" sz="2400" b="1" dirty="0">
                <a:solidFill>
                  <a:srgbClr val="000000"/>
                </a:solidFill>
                <a:ea typeface="Arial" panose="020B0604020202020204" pitchFamily="34" charset="0"/>
              </a:rPr>
              <a:t> </a:t>
            </a:r>
            <a:endParaRPr lang="zh-CN" altLang="en-US" sz="2400" b="1" dirty="0"/>
          </a:p>
        </p:txBody>
      </p:sp>
      <p:sp>
        <p:nvSpPr>
          <p:cNvPr id="5" name="矩形 4"/>
          <p:cNvSpPr/>
          <p:nvPr/>
        </p:nvSpPr>
        <p:spPr>
          <a:xfrm>
            <a:off x="827314" y="4499799"/>
            <a:ext cx="10567296"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将</a:t>
            </a:r>
            <a:r>
              <a:rPr lang="zh-CN" altLang="zh-CN" sz="2400" b="1" kern="0" dirty="0">
                <a:solidFill>
                  <a:srgbClr val="000000"/>
                </a:solidFill>
                <a:latin typeface="Arial" panose="020B0604020202020204" pitchFamily="34" charset="0"/>
                <a:cs typeface="Arial" panose="020B0604020202020204" pitchFamily="34" charset="0"/>
              </a:rPr>
              <a:t>燃烧物质与附近未燃的可燃物质隔离或疏散开，使燃烧因缺少可燃物质而停止，</a:t>
            </a:r>
            <a:r>
              <a:rPr lang="zh-CN" altLang="zh-CN" sz="2400" b="1" kern="0" dirty="0" smtClean="0">
                <a:solidFill>
                  <a:srgbClr val="000000"/>
                </a:solidFill>
                <a:latin typeface="Arial" panose="020B0604020202020204" pitchFamily="34" charset="0"/>
                <a:cs typeface="Arial" panose="020B0604020202020204" pitchFamily="34" charset="0"/>
              </a:rPr>
              <a:t>叫</a:t>
            </a:r>
            <a:r>
              <a:rPr lang="zh-CN" altLang="en-US"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窒息灭火法</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．隔离灭火法</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．冷却灭火法</a:t>
            </a:r>
            <a:endParaRPr lang="zh-CN" altLang="en-US" sz="2400" b="1" dirty="0"/>
          </a:p>
        </p:txBody>
      </p:sp>
      <p:sp>
        <p:nvSpPr>
          <p:cNvPr id="7" name="Rectangle 20"/>
          <p:cNvSpPr>
            <a:spLocks noChangeArrowheads="1"/>
          </p:cNvSpPr>
          <p:nvPr/>
        </p:nvSpPr>
        <p:spPr bwMode="auto">
          <a:xfrm>
            <a:off x="9581713" y="1165315"/>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760315" y="2462004"/>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9" name="矩形 8"/>
          <p:cNvSpPr/>
          <p:nvPr/>
        </p:nvSpPr>
        <p:spPr>
          <a:xfrm>
            <a:off x="9768739" y="5166753"/>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715284" y="2819293"/>
            <a:ext cx="8475397" cy="830997"/>
          </a:xfrm>
          <a:prstGeom prst="rect">
            <a:avLst/>
          </a:prstGeom>
          <a:noFill/>
        </p:spPr>
        <p:txBody>
          <a:bodyPr wrap="none" rtlCol="0">
            <a:spAutoFit/>
          </a:bodyPr>
          <a:lstStyle/>
          <a:p>
            <a:r>
              <a:rPr lang="en-US" altLang="zh-CN" sz="4800" b="1" dirty="0" smtClean="0">
                <a:solidFill>
                  <a:schemeClr val="accent1">
                    <a:lumMod val="75000"/>
                  </a:schemeClr>
                </a:solidFill>
                <a:latin typeface="微软雅黑" panose="020B0503020204020204" pitchFamily="34" charset="-122"/>
                <a:ea typeface="微软雅黑" panose="020B0503020204020204" pitchFamily="34" charset="-122"/>
              </a:rPr>
              <a:t>2019</a:t>
            </a:r>
            <a:r>
              <a:rPr lang="zh-CN" altLang="en-US" sz="4800" b="1" dirty="0" smtClean="0">
                <a:solidFill>
                  <a:schemeClr val="accent1">
                    <a:lumMod val="75000"/>
                  </a:schemeClr>
                </a:solidFill>
                <a:latin typeface="微软雅黑" panose="020B0503020204020204" pitchFamily="34" charset="-122"/>
                <a:ea typeface="微软雅黑" panose="020B0503020204020204" pitchFamily="34" charset="-122"/>
              </a:rPr>
              <a:t>安全生产月安全知识竞赛</a:t>
            </a:r>
            <a:endParaRPr lang="zh-CN" altLang="en-US" sz="4800" b="1" dirty="0" smtClean="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8" name="图片 1"/>
          <p:cNvPicPr>
            <a:picLocks noChangeAspect="1"/>
          </p:cNvPicPr>
          <p:nvPr/>
        </p:nvPicPr>
        <p:blipFill>
          <a:blip r:embed="rId1">
            <a:extLst>
              <a:ext uri="{BEBA8EAE-BF5A-486C-A8C5-ECC9F3942E4B}">
                <a14:imgProps xmlns:a14="http://schemas.microsoft.com/office/drawing/2010/main">
                  <a14:imgLayer r:embed="rId2">
                    <a14:imgEffect>
                      <a14:backgroundRemoval t="3344" b="97659" l="9880" r="89880">
                        <a14:foregroundMark x1="47470" y1="49833" x2="55663" y2="48495"/>
                        <a14:foregroundMark x1="66747" y1="25418" x2="67711" y2="27090"/>
                      </a14:backgroundRemoval>
                    </a14:imgEffect>
                  </a14:imgLayer>
                </a14:imgProps>
              </a:ext>
              <a:ext uri="{28A0092B-C50C-407E-A947-70E740481C1C}">
                <a14:useLocalDpi xmlns:a14="http://schemas.microsoft.com/office/drawing/2010/main" val="0"/>
              </a:ext>
            </a:extLst>
          </a:blip>
          <a:srcRect/>
          <a:stretch>
            <a:fillRect/>
          </a:stretch>
        </p:blipFill>
        <p:spPr bwMode="auto">
          <a:xfrm>
            <a:off x="3110177" y="746038"/>
            <a:ext cx="2050309" cy="14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gss0.bdstatic.com/94o3dSag_xI4khGkpoWK1HF6hhy/baike/crop%3D0%2C64%2C1024%2C674%3Bc0%3Dbaike116%2C5%2C5%2C116%2C38/sign=3423939211d8bc3ed2475c8abfbb8a28/d1a20cf431adcbef2eab58aea4af2edda2cc9ff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188" b="98750" l="9877" r="89918">
                        <a14:foregroundMark x1="20165" y1="59062" x2="20988" y2="62813"/>
                      </a14:backgroundRemoval>
                    </a14:imgEffect>
                  </a14:imgLayer>
                </a14:imgProps>
              </a:ext>
              <a:ext uri="{28A0092B-C50C-407E-A947-70E740481C1C}">
                <a14:useLocalDpi xmlns:a14="http://schemas.microsoft.com/office/drawing/2010/main" val="0"/>
              </a:ext>
            </a:extLst>
          </a:blip>
          <a:srcRect/>
          <a:stretch>
            <a:fillRect/>
          </a:stretch>
        </p:blipFill>
        <p:spPr bwMode="auto">
          <a:xfrm>
            <a:off x="6155473" y="746038"/>
            <a:ext cx="2166406" cy="142593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039364" y="4297610"/>
            <a:ext cx="5827236" cy="707886"/>
          </a:xfrm>
          <a:prstGeom prst="rect">
            <a:avLst/>
          </a:prstGeom>
          <a:noFill/>
        </p:spPr>
        <p:txBody>
          <a:bodyPr wrap="none" rtlCol="0">
            <a:sp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防风险、除隐患、遏事故</a:t>
            </a:r>
            <a:endParaRPr lang="zh-CN" altLang="en-US" sz="40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22317" y="2467139"/>
            <a:ext cx="10430494"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安全生产</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是</a:t>
            </a:r>
            <a:r>
              <a:rPr lang="zh-CN" altLang="zh-CN" sz="2400" b="1" kern="0" dirty="0">
                <a:solidFill>
                  <a:srgbClr val="000000"/>
                </a:solidFill>
                <a:latin typeface="Arial" panose="020B0604020202020204" pitchFamily="34" charset="0"/>
                <a:cs typeface="Arial" panose="020B0604020202020204" pitchFamily="34" charset="0"/>
              </a:rPr>
              <a:t>广大职工从实践中摸索和总结出来的安全生产成果，是防止事故发生的有效措施。，</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管理制度</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先进经验</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警示语</a:t>
            </a:r>
            <a:endParaRPr lang="zh-CN" altLang="en-US" sz="2400" b="1" dirty="0"/>
          </a:p>
        </p:txBody>
      </p:sp>
      <p:sp>
        <p:nvSpPr>
          <p:cNvPr id="10" name="矩形 9"/>
          <p:cNvSpPr/>
          <p:nvPr/>
        </p:nvSpPr>
        <p:spPr>
          <a:xfrm>
            <a:off x="922317" y="3933242"/>
            <a:ext cx="10430494"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在</a:t>
            </a:r>
            <a:r>
              <a:rPr lang="zh-CN" altLang="zh-CN" sz="2400" b="1" kern="0" dirty="0">
                <a:solidFill>
                  <a:srgbClr val="000000"/>
                </a:solidFill>
                <a:latin typeface="Arial" panose="020B0604020202020204" pitchFamily="34" charset="0"/>
                <a:cs typeface="Arial" panose="020B0604020202020204" pitchFamily="34" charset="0"/>
              </a:rPr>
              <a:t>作业现场发现因呼入有毒性气体如</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煤气、过量的二氧化碳、苯气体等造成的中毒，应立即使中毒人脱离毒气场所，</a:t>
            </a:r>
            <a:r>
              <a:rPr lang="zh-CN" altLang="zh-CN" sz="24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搬运</a:t>
            </a:r>
            <a:r>
              <a:rPr lang="zh-CN" altLang="zh-CN" sz="2400" b="1" kern="0" dirty="0" smtClean="0">
                <a:solidFill>
                  <a:srgbClr val="000000"/>
                </a:solidFill>
                <a:latin typeface="Arial" panose="020B0604020202020204" pitchFamily="34" charset="0"/>
                <a:cs typeface="Arial" panose="020B0604020202020204" pitchFamily="34" charset="0"/>
              </a:rPr>
              <a:t>至</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处</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进行抢救和救治。</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空气新鲜流通</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无毒气</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密封环境</a:t>
            </a:r>
            <a:endParaRPr lang="zh-CN" altLang="en-US" sz="2400" b="1" dirty="0"/>
          </a:p>
        </p:txBody>
      </p:sp>
      <p:sp>
        <p:nvSpPr>
          <p:cNvPr id="11" name="矩形 10"/>
          <p:cNvSpPr/>
          <p:nvPr/>
        </p:nvSpPr>
        <p:spPr>
          <a:xfrm>
            <a:off x="922317" y="1229596"/>
            <a:ext cx="10430494"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负有</a:t>
            </a:r>
            <a:r>
              <a:rPr lang="zh-CN" altLang="zh-CN" sz="2400" b="1" kern="100" dirty="0">
                <a:solidFill>
                  <a:srgbClr val="000000"/>
                </a:solidFill>
                <a:latin typeface="Arial" panose="020B0604020202020204" pitchFamily="34" charset="0"/>
                <a:cs typeface="Arial" panose="020B0604020202020204" pitchFamily="34" charset="0"/>
              </a:rPr>
              <a:t>安全生产监督管理职责的部门进入生产经营单位进行检查时，不得影响被检查单位的正常生产经营活动</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13" name="Rectangle 20"/>
          <p:cNvSpPr>
            <a:spLocks noChangeArrowheads="1"/>
          </p:cNvSpPr>
          <p:nvPr/>
        </p:nvSpPr>
        <p:spPr bwMode="auto">
          <a:xfrm>
            <a:off x="9470994" y="1660088"/>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4" name="矩形 13"/>
          <p:cNvSpPr/>
          <p:nvPr/>
        </p:nvSpPr>
        <p:spPr>
          <a:xfrm>
            <a:off x="9729129" y="3085405"/>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15" name="矩形 14"/>
          <p:cNvSpPr/>
          <p:nvPr/>
        </p:nvSpPr>
        <p:spPr>
          <a:xfrm>
            <a:off x="9768739" y="5166753"/>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904944" y="1117463"/>
            <a:ext cx="10703625"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法人单位的法定代表人或者非法人单位的主要负责人是单位的消防安全责任人，对本单位的消防安全工作全面负责。</a:t>
            </a:r>
            <a:endParaRPr lang="zh-CN" altLang="en-US" sz="2400" b="1" dirty="0"/>
          </a:p>
        </p:txBody>
      </p:sp>
      <p:sp>
        <p:nvSpPr>
          <p:cNvPr id="4" name="矩形 3"/>
          <p:cNvSpPr/>
          <p:nvPr/>
        </p:nvSpPr>
        <p:spPr>
          <a:xfrm>
            <a:off x="904944" y="2464423"/>
            <a:ext cx="10703625"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人</a:t>
            </a:r>
            <a:r>
              <a:rPr lang="zh-CN" altLang="zh-CN" sz="2400" b="1" kern="0" dirty="0">
                <a:solidFill>
                  <a:srgbClr val="000000"/>
                </a:solidFill>
                <a:latin typeface="Arial" panose="020B0604020202020204" pitchFamily="34" charset="0"/>
                <a:cs typeface="Arial" panose="020B0604020202020204" pitchFamily="34" charset="0"/>
              </a:rPr>
              <a:t>在操作中的失误</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或存在缺陷</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是造成事故</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原因</a:t>
            </a:r>
            <a:r>
              <a:rPr lang="zh-CN" altLang="zh-CN" sz="2400" b="1" kern="0" dirty="0">
                <a:solidFill>
                  <a:srgbClr val="000000"/>
                </a:solidFill>
                <a:latin typeface="Arial" panose="020B0604020202020204" pitchFamily="34" charset="0"/>
                <a:cs typeface="Arial" panose="020B0604020202020204" pitchFamily="34" charset="0"/>
              </a:rPr>
              <a:t>之一。</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en-US" altLang="zh-CN" sz="2400" b="1" dirty="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间接</a:t>
            </a:r>
            <a:r>
              <a:rPr lang="en-US" altLang="zh-CN" sz="2400" b="1" dirty="0" smtClean="0">
                <a:solidFill>
                  <a:srgbClr val="000000"/>
                </a:solidFill>
                <a:latin typeface="Arial" panose="020B0604020202020204" pitchFamily="34" charset="0"/>
              </a:rPr>
              <a:t> </a:t>
            </a:r>
            <a:r>
              <a:rPr lang="en-US" altLang="zh-CN" sz="2400" b="1" dirty="0">
                <a:solidFill>
                  <a:srgbClr val="000000"/>
                </a:solidFill>
                <a:latin typeface="Arial" panose="020B0604020202020204" pitchFamily="34" charset="0"/>
              </a:rPr>
              <a:t>    </a:t>
            </a:r>
            <a:r>
              <a:rPr lang="en-US" altLang="zh-CN" sz="2400" b="1" dirty="0" smtClean="0">
                <a:solidFill>
                  <a:srgbClr val="000000"/>
                </a:solidFill>
                <a:latin typeface="Arial" panose="020B0604020202020204" pitchFamily="34" charset="0"/>
              </a:rPr>
              <a:t>B</a:t>
            </a:r>
            <a:r>
              <a:rPr lang="en-US" altLang="zh-CN" sz="2400" b="1" dirty="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直接</a:t>
            </a:r>
            <a:r>
              <a:rPr lang="en-US" altLang="zh-CN" sz="2400" b="1" dirty="0" smtClean="0">
                <a:solidFill>
                  <a:srgbClr val="000000"/>
                </a:solidFill>
                <a:latin typeface="Arial" panose="020B0604020202020204" pitchFamily="34" charset="0"/>
              </a:rPr>
              <a:t> </a:t>
            </a:r>
            <a:r>
              <a:rPr lang="en-US" altLang="zh-CN" sz="2400" b="1" dirty="0">
                <a:solidFill>
                  <a:srgbClr val="000000"/>
                </a:solidFill>
                <a:latin typeface="Arial" panose="020B0604020202020204" pitchFamily="34" charset="0"/>
              </a:rPr>
              <a:t>    </a:t>
            </a:r>
            <a:r>
              <a:rPr lang="en-US" altLang="zh-CN" sz="2400" b="1" dirty="0" smtClean="0">
                <a:solidFill>
                  <a:srgbClr val="000000"/>
                </a:solidFill>
                <a:latin typeface="Arial" panose="020B0604020202020204" pitchFamily="34" charset="0"/>
              </a:rPr>
              <a:t>C</a:t>
            </a:r>
            <a:r>
              <a:rPr lang="en-US" altLang="zh-CN" sz="2400" b="1" dirty="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主要</a:t>
            </a:r>
            <a:endParaRPr lang="zh-CN" altLang="en-US" sz="2400" b="1" dirty="0"/>
          </a:p>
        </p:txBody>
      </p:sp>
      <p:sp>
        <p:nvSpPr>
          <p:cNvPr id="5" name="矩形 4"/>
          <p:cNvSpPr/>
          <p:nvPr/>
        </p:nvSpPr>
        <p:spPr>
          <a:xfrm>
            <a:off x="904944" y="3713905"/>
            <a:ext cx="10703625"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 </a:t>
            </a:r>
            <a:r>
              <a:rPr lang="zh-CN" altLang="zh-CN" sz="2400" b="1" kern="0" dirty="0" smtClean="0">
                <a:solidFill>
                  <a:srgbClr val="000000"/>
                </a:solidFill>
                <a:latin typeface="Arial" panose="020B0604020202020204" pitchFamily="34" charset="0"/>
                <a:cs typeface="Arial" panose="020B0604020202020204" pitchFamily="34" charset="0"/>
              </a:rPr>
              <a:t>《安全生产法》</a:t>
            </a:r>
            <a:r>
              <a:rPr lang="zh-CN" altLang="zh-CN" sz="2400" b="1" kern="0" dirty="0">
                <a:solidFill>
                  <a:srgbClr val="000000"/>
                </a:solidFill>
                <a:latin typeface="Arial" panose="020B0604020202020204" pitchFamily="34" charset="0"/>
                <a:cs typeface="Arial" panose="020B0604020202020204" pitchFamily="34" charset="0"/>
              </a:rPr>
              <a:t>规定，负有安全生产监督管理职责的部门接到事故报告后，应当立即按照国家有关规定上报事故情况。负有安全生产监督管理职责的部门和有关地方人民政府对事故情况</a:t>
            </a:r>
            <a:r>
              <a:rPr lang="zh-CN" altLang="zh-CN" sz="2400" b="1" kern="0" dirty="0" smtClean="0">
                <a:solidFill>
                  <a:srgbClr val="000000"/>
                </a:solidFill>
                <a:latin typeface="Arial" panose="020B0604020202020204" pitchFamily="34" charset="0"/>
                <a:cs typeface="Arial" panose="020B0604020202020204" pitchFamily="34" charset="0"/>
              </a:rPr>
              <a:t>不得</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谎报或者迟报。</a:t>
            </a:r>
            <a:endParaRPr lang="zh-CN" altLang="zh-CN" sz="2400" b="1" kern="100" dirty="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en-US" altLang="zh-CN" sz="2400" b="1" dirty="0">
                <a:solidFill>
                  <a:srgbClr val="000000"/>
                </a:solidFill>
                <a:latin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隐瞒</a:t>
            </a:r>
            <a:r>
              <a:rPr lang="zh-CN" altLang="zh-CN" sz="2400" b="1" dirty="0">
                <a:solidFill>
                  <a:srgbClr val="000000"/>
                </a:solidFill>
                <a:latin typeface="Arial" panose="020B0604020202020204" pitchFamily="34" charset="0"/>
                <a:cs typeface="Arial" panose="020B0604020202020204" pitchFamily="34" charset="0"/>
              </a:rPr>
              <a:t>不报</a:t>
            </a:r>
            <a:r>
              <a:rPr lang="en-US" altLang="zh-CN" sz="2400" b="1" dirty="0">
                <a:solidFill>
                  <a:srgbClr val="000000"/>
                </a:solidFill>
                <a:latin typeface="Arial" panose="020B0604020202020204" pitchFamily="34" charset="0"/>
              </a:rPr>
              <a:t>     </a:t>
            </a:r>
            <a:r>
              <a:rPr lang="en-US" altLang="zh-CN" sz="2400" b="1" dirty="0" smtClean="0">
                <a:solidFill>
                  <a:srgbClr val="000000"/>
                </a:solidFill>
                <a:latin typeface="Arial" panose="020B0604020202020204" pitchFamily="34" charset="0"/>
              </a:rPr>
              <a:t>B</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越级</a:t>
            </a:r>
            <a:r>
              <a:rPr lang="zh-CN" altLang="zh-CN" sz="2400" b="1" dirty="0">
                <a:solidFill>
                  <a:srgbClr val="000000"/>
                </a:solidFill>
                <a:latin typeface="Arial" panose="020B0604020202020204" pitchFamily="34" charset="0"/>
                <a:cs typeface="Arial" panose="020B0604020202020204" pitchFamily="34" charset="0"/>
              </a:rPr>
              <a:t>上报</a:t>
            </a:r>
            <a:r>
              <a:rPr lang="en-US" altLang="zh-CN" sz="2400" b="1" dirty="0">
                <a:solidFill>
                  <a:srgbClr val="000000"/>
                </a:solidFill>
                <a:latin typeface="Arial" panose="020B0604020202020204" pitchFamily="34" charset="0"/>
              </a:rPr>
              <a:t>     </a:t>
            </a:r>
            <a:r>
              <a:rPr lang="en-US" altLang="zh-CN" sz="2400" b="1" dirty="0" smtClean="0">
                <a:solidFill>
                  <a:srgbClr val="000000"/>
                </a:solidFill>
                <a:latin typeface="Arial" panose="020B0604020202020204" pitchFamily="34" charset="0"/>
              </a:rPr>
              <a:t>C</a:t>
            </a:r>
            <a:r>
              <a:rPr lang="en-US"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latin typeface="Arial" panose="020B0604020202020204" pitchFamily="34" charset="0"/>
                <a:cs typeface="Arial" panose="020B0604020202020204" pitchFamily="34" charset="0"/>
              </a:rPr>
              <a:t>延期</a:t>
            </a:r>
            <a:r>
              <a:rPr lang="zh-CN" altLang="zh-CN" sz="2400" b="1" dirty="0">
                <a:solidFill>
                  <a:srgbClr val="000000"/>
                </a:solidFill>
                <a:latin typeface="Arial" panose="020B0604020202020204" pitchFamily="34" charset="0"/>
                <a:cs typeface="Arial" panose="020B0604020202020204" pitchFamily="34" charset="0"/>
              </a:rPr>
              <a:t>缓报</a:t>
            </a:r>
            <a:endParaRPr lang="zh-CN" altLang="en-US" sz="2400" b="1" dirty="0"/>
          </a:p>
        </p:txBody>
      </p:sp>
      <p:sp>
        <p:nvSpPr>
          <p:cNvPr id="16" name="Rectangle 20"/>
          <p:cNvSpPr>
            <a:spLocks noChangeArrowheads="1"/>
          </p:cNvSpPr>
          <p:nvPr/>
        </p:nvSpPr>
        <p:spPr bwMode="auto">
          <a:xfrm>
            <a:off x="9263797" y="1504691"/>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7" name="矩形 16"/>
          <p:cNvSpPr/>
          <p:nvPr/>
        </p:nvSpPr>
        <p:spPr>
          <a:xfrm>
            <a:off x="9503498" y="2826956"/>
            <a:ext cx="1818126"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18" name="矩形 17"/>
          <p:cNvSpPr/>
          <p:nvPr/>
        </p:nvSpPr>
        <p:spPr>
          <a:xfrm>
            <a:off x="9503498" y="4884660"/>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77933" y="4265194"/>
            <a:ext cx="11119262"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劳动者</a:t>
            </a:r>
            <a:r>
              <a:rPr lang="zh-CN" altLang="zh-CN" sz="2400" b="1" kern="0" dirty="0">
                <a:solidFill>
                  <a:srgbClr val="000000"/>
                </a:solidFill>
                <a:latin typeface="Arial" panose="020B0604020202020204" pitchFamily="34" charset="0"/>
                <a:cs typeface="Arial" panose="020B0604020202020204" pitchFamily="34" charset="0"/>
              </a:rPr>
              <a:t>被诊断患有职业病，但用人单位没有依法参加工伤保险的，其医疗和生活保障由</a:t>
            </a:r>
            <a:r>
              <a:rPr lang="zh-CN" altLang="zh-CN" sz="2400" b="1" kern="0" dirty="0" smtClean="0">
                <a:solidFill>
                  <a:srgbClr val="000000"/>
                </a:solidFill>
                <a:latin typeface="Arial" panose="020B0604020202020204" pitchFamily="34" charset="0"/>
                <a:cs typeface="Arial" panose="020B0604020202020204" pitchFamily="34" charset="0"/>
              </a:rPr>
              <a:t>该</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承担</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smtClean="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、用人单位</a:t>
            </a:r>
            <a:r>
              <a:rPr lang="en-US" altLang="zh-CN" sz="2400" b="1" kern="0" dirty="0">
                <a:solidFill>
                  <a:srgbClr val="000000"/>
                </a:solidFill>
                <a:latin typeface="Arial" panose="020B0604020202020204" pitchFamily="34" charset="0"/>
                <a:cs typeface="Times New Roman" panose="02020603050405020304" pitchFamily="18" charset="0"/>
              </a:rPr>
              <a:t>B</a:t>
            </a:r>
            <a:r>
              <a:rPr lang="zh-CN" altLang="zh-CN" sz="2400" b="1" kern="0" dirty="0">
                <a:solidFill>
                  <a:srgbClr val="000000"/>
                </a:solidFill>
                <a:latin typeface="Arial" panose="020B0604020202020204" pitchFamily="34" charset="0"/>
                <a:cs typeface="Arial" panose="020B0604020202020204" pitchFamily="34" charset="0"/>
              </a:rPr>
              <a:t>、劳动社保部门</a:t>
            </a:r>
            <a:r>
              <a:rPr lang="en-US" altLang="zh-CN" sz="2400" b="1" kern="0" dirty="0">
                <a:solidFill>
                  <a:srgbClr val="000000"/>
                </a:solidFill>
                <a:latin typeface="Arial" panose="020B0604020202020204" pitchFamily="34" charset="0"/>
                <a:cs typeface="Times New Roman" panose="02020603050405020304" pitchFamily="18" charset="0"/>
              </a:rPr>
              <a:t> C</a:t>
            </a:r>
            <a:r>
              <a:rPr lang="zh-CN" altLang="zh-CN" sz="2400" b="1" kern="0" dirty="0">
                <a:solidFill>
                  <a:srgbClr val="000000"/>
                </a:solidFill>
                <a:latin typeface="Arial" panose="020B0604020202020204" pitchFamily="34" charset="0"/>
                <a:cs typeface="Arial" panose="020B0604020202020204" pitchFamily="34" charset="0"/>
              </a:rPr>
              <a:t>、工会组织</a:t>
            </a:r>
            <a:endParaRPr lang="zh-CN" altLang="zh-CN" sz="2400" b="1" kern="100" dirty="0">
              <a:latin typeface="Calibri" panose="020F0502020204030204" pitchFamily="34" charset="0"/>
              <a:cs typeface="Times New Roman" panose="02020603050405020304" pitchFamily="18" charset="0"/>
            </a:endParaRPr>
          </a:p>
        </p:txBody>
      </p:sp>
      <p:sp>
        <p:nvSpPr>
          <p:cNvPr id="4" name="矩形 3"/>
          <p:cNvSpPr/>
          <p:nvPr/>
        </p:nvSpPr>
        <p:spPr>
          <a:xfrm>
            <a:off x="577933" y="2702738"/>
            <a:ext cx="11119262"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凡</a:t>
            </a:r>
            <a:r>
              <a:rPr lang="zh-CN" altLang="zh-CN" sz="2400" b="1" kern="0" dirty="0">
                <a:solidFill>
                  <a:srgbClr val="000000"/>
                </a:solidFill>
                <a:latin typeface="Arial" panose="020B0604020202020204" pitchFamily="34" charset="0"/>
                <a:cs typeface="Arial" panose="020B0604020202020204" pitchFamily="34" charset="0"/>
              </a:rPr>
              <a:t>工作地点狭窄，行动不便，如金属容器内、隧道或矿井内等，所使用的手提照明灯应</a:t>
            </a:r>
            <a:r>
              <a:rPr lang="zh-CN" altLang="zh-CN" sz="2400" b="1" kern="0" dirty="0" smtClean="0">
                <a:solidFill>
                  <a:srgbClr val="000000"/>
                </a:solidFill>
                <a:latin typeface="Arial" panose="020B0604020202020204" pitchFamily="34" charset="0"/>
                <a:cs typeface="Arial" panose="020B0604020202020204" pitchFamily="34" charset="0"/>
              </a:rPr>
              <a:t>采用</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安全电压</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  12V    B</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  24V    C</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  36V</a:t>
            </a:r>
            <a:endParaRPr lang="zh-CN" altLang="en-US" sz="2400" b="1" dirty="0"/>
          </a:p>
        </p:txBody>
      </p:sp>
      <p:sp>
        <p:nvSpPr>
          <p:cNvPr id="5" name="矩形 4"/>
          <p:cNvSpPr/>
          <p:nvPr/>
        </p:nvSpPr>
        <p:spPr>
          <a:xfrm>
            <a:off x="577933" y="1295027"/>
            <a:ext cx="11119262"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发现</a:t>
            </a:r>
            <a:r>
              <a:rPr lang="zh-CN" altLang="zh-CN" sz="2400" b="1" kern="100" dirty="0">
                <a:solidFill>
                  <a:srgbClr val="000000"/>
                </a:solidFill>
                <a:latin typeface="Arial" panose="020B0604020202020204" pitchFamily="34" charset="0"/>
                <a:cs typeface="Arial" panose="020B0604020202020204" pitchFamily="34" charset="0"/>
              </a:rPr>
              <a:t>有人被机械伤害的情况时，虽及时紧急停车，但因设备惯性作用，仍可造成伤亡</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263797" y="1750838"/>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503497" y="3302902"/>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9" name="矩形 8"/>
          <p:cNvSpPr/>
          <p:nvPr/>
        </p:nvSpPr>
        <p:spPr>
          <a:xfrm>
            <a:off x="9503498" y="4884660"/>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46265" y="1386647"/>
            <a:ext cx="10887929"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职工</a:t>
            </a:r>
            <a:r>
              <a:rPr lang="zh-CN" altLang="zh-CN" sz="2400" b="1" kern="100" dirty="0">
                <a:solidFill>
                  <a:srgbClr val="000000"/>
                </a:solidFill>
                <a:latin typeface="Arial" panose="020B0604020202020204" pitchFamily="34" charset="0"/>
                <a:cs typeface="Arial" panose="020B0604020202020204" pitchFamily="34" charset="0"/>
              </a:rPr>
              <a:t>因工负伤痊愈后。经医院检查证明确实旧伤复发，可按因工负伤处理</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546265" y="4198503"/>
            <a:ext cx="11103429" cy="1938992"/>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班组长</a:t>
            </a:r>
            <a:r>
              <a:rPr lang="zh-CN" altLang="zh-CN" sz="2400" b="1" kern="0" dirty="0">
                <a:solidFill>
                  <a:srgbClr val="000000"/>
                </a:solidFill>
                <a:latin typeface="Arial" panose="020B0604020202020204" pitchFamily="34" charset="0"/>
                <a:cs typeface="Arial" panose="020B0604020202020204" pitchFamily="34" charset="0"/>
              </a:rPr>
              <a:t>在安全生产上的职责是</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贯彻执行本单位对安全生产的规定和要求，督促本班组的工人遵守有关安全生产的规章制度和安全操作规程，切实做到（</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en-US"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尽职尽责，措施完善</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班前班后检查、评比</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C.</a:t>
            </a:r>
            <a:r>
              <a:rPr lang="zh-CN" altLang="zh-CN" sz="2400" b="1" dirty="0">
                <a:solidFill>
                  <a:srgbClr val="000000"/>
                </a:solidFill>
                <a:latin typeface="Arial" panose="020B0604020202020204" pitchFamily="34" charset="0"/>
                <a:cs typeface="Arial" panose="020B0604020202020204" pitchFamily="34" charset="0"/>
              </a:rPr>
              <a:t>不违章指挥，不违章作业，遵守劳动纪律</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事事有人管</a:t>
            </a:r>
            <a:endParaRPr lang="zh-CN" altLang="en-US" sz="2400" b="1" dirty="0"/>
          </a:p>
        </p:txBody>
      </p:sp>
      <p:sp>
        <p:nvSpPr>
          <p:cNvPr id="5" name="矩形 4"/>
          <p:cNvSpPr/>
          <p:nvPr/>
        </p:nvSpPr>
        <p:spPr>
          <a:xfrm>
            <a:off x="546265" y="2665409"/>
            <a:ext cx="11103429"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氯气</a:t>
            </a:r>
            <a:r>
              <a:rPr lang="zh-CN" altLang="zh-CN" sz="2400" b="1" kern="0" dirty="0">
                <a:solidFill>
                  <a:srgbClr val="000000"/>
                </a:solidFill>
                <a:latin typeface="Arial" panose="020B0604020202020204" pitchFamily="34" charset="0"/>
                <a:cs typeface="Arial" panose="020B0604020202020204" pitchFamily="34" charset="0"/>
              </a:rPr>
              <a:t>泄漏时，抢修人员必须穿戴防毒面具和防护服，进入现场首先要（</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．加强通风</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．切断气源</a:t>
            </a:r>
            <a:r>
              <a:rPr lang="en-US" altLang="zh-CN" sz="2400" b="1" kern="0" dirty="0">
                <a:solidFill>
                  <a:srgbClr val="000000"/>
                </a:solidFill>
                <a:latin typeface="Arial" panose="020B0604020202020204" pitchFamily="34" charset="0"/>
                <a:cs typeface="Times New Roman" panose="02020603050405020304" pitchFamily="18" charset="0"/>
              </a:rPr>
              <a:t>   C</a:t>
            </a:r>
            <a:r>
              <a:rPr lang="zh-CN" altLang="zh-CN" sz="2400" b="1" kern="0" dirty="0">
                <a:solidFill>
                  <a:srgbClr val="000000"/>
                </a:solidFill>
                <a:latin typeface="Arial" panose="020B0604020202020204" pitchFamily="34" charset="0"/>
                <a:cs typeface="Arial" panose="020B0604020202020204" pitchFamily="34" charset="0"/>
              </a:rPr>
              <a:t>．切断电源</a:t>
            </a:r>
            <a:r>
              <a:rPr lang="en-US" altLang="zh-CN" sz="2400" b="1" kern="0" dirty="0">
                <a:solidFill>
                  <a:srgbClr val="000000"/>
                </a:solidFill>
                <a:latin typeface="Arial" panose="020B0604020202020204" pitchFamily="34" charset="0"/>
                <a:cs typeface="Times New Roman" panose="02020603050405020304" pitchFamily="18" charset="0"/>
              </a:rPr>
              <a:t>   D</a:t>
            </a:r>
            <a:r>
              <a:rPr lang="zh-CN" altLang="zh-CN" sz="2400" b="1" kern="0" dirty="0">
                <a:solidFill>
                  <a:srgbClr val="000000"/>
                </a:solidFill>
                <a:latin typeface="Arial" panose="020B0604020202020204" pitchFamily="34" charset="0"/>
                <a:cs typeface="Arial" panose="020B0604020202020204" pitchFamily="34" charset="0"/>
              </a:rPr>
              <a:t>．防止明火</a:t>
            </a:r>
            <a:endParaRPr lang="zh-CN" altLang="zh-CN" sz="2400" b="1" kern="100" dirty="0">
              <a:latin typeface="Calibri" panose="020F0502020204030204" pitchFamily="34" charset="0"/>
              <a:cs typeface="Times New Roman" panose="02020603050405020304" pitchFamily="18" charset="0"/>
            </a:endParaRPr>
          </a:p>
        </p:txBody>
      </p:sp>
      <p:sp>
        <p:nvSpPr>
          <p:cNvPr id="7" name="Rectangle 20"/>
          <p:cNvSpPr>
            <a:spLocks noChangeArrowheads="1"/>
          </p:cNvSpPr>
          <p:nvPr/>
        </p:nvSpPr>
        <p:spPr bwMode="auto">
          <a:xfrm>
            <a:off x="9099798" y="1846842"/>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339498" y="3242074"/>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9" name="矩形 8"/>
          <p:cNvSpPr/>
          <p:nvPr/>
        </p:nvSpPr>
        <p:spPr>
          <a:xfrm>
            <a:off x="9339497" y="5359339"/>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862940" y="1348287"/>
            <a:ext cx="10466120"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振动</a:t>
            </a:r>
            <a:r>
              <a:rPr lang="zh-CN" altLang="zh-CN" sz="2400" b="1" kern="100" dirty="0">
                <a:solidFill>
                  <a:srgbClr val="000000"/>
                </a:solidFill>
                <a:latin typeface="Arial" panose="020B0604020202020204" pitchFamily="34" charset="0"/>
                <a:cs typeface="Arial" panose="020B0604020202020204" pitchFamily="34" charset="0"/>
              </a:rPr>
              <a:t>对人体造成的主要症状为手麻、手痛、手胀、手凉、手掌多汗，手痛大多在白天</a:t>
            </a:r>
            <a:r>
              <a:rPr lang="zh-CN" altLang="zh-CN" sz="2400" b="1" kern="100" dirty="0" smtClean="0">
                <a:solidFill>
                  <a:srgbClr val="000000"/>
                </a:solidFill>
                <a:latin typeface="Arial" panose="020B0604020202020204" pitchFamily="34" charset="0"/>
                <a:cs typeface="Arial" panose="020B0604020202020204" pitchFamily="34" charset="0"/>
              </a:rPr>
              <a:t>发生</a:t>
            </a:r>
            <a:r>
              <a:rPr lang="zh-CN" altLang="en-US" sz="2400" b="1" kern="100" dirty="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862940" y="2768604"/>
            <a:ext cx="10466120" cy="1200329"/>
          </a:xfrm>
          <a:prstGeom prst="rect">
            <a:avLst/>
          </a:prstGeom>
        </p:spPr>
        <p:txBody>
          <a:bodyPr wrap="square">
            <a:spAutoFit/>
          </a:bodyPr>
          <a:lstStyle/>
          <a:p>
            <a:r>
              <a:rPr lang="en-US" altLang="zh-CN" sz="2400" b="1" dirty="0" smtClean="0">
                <a:solidFill>
                  <a:srgbClr val="000000"/>
                </a:solidFill>
                <a:latin typeface="Arial" panose="020B0604020202020204" pitchFamily="34" charset="0"/>
              </a:rPr>
              <a:t>2.</a:t>
            </a:r>
            <a:r>
              <a:rPr lang="zh-CN" altLang="en-US" sz="2400" b="1" dirty="0">
                <a:solidFill>
                  <a:srgbClr val="358FCB"/>
                </a:solidFill>
              </a:rPr>
              <a:t> （单选题）</a:t>
            </a:r>
            <a:r>
              <a:rPr lang="zh-CN" altLang="zh-CN" sz="2400" b="1" dirty="0" smtClean="0">
                <a:solidFill>
                  <a:srgbClr val="000000"/>
                </a:solidFill>
                <a:latin typeface="Arial" panose="020B0604020202020204" pitchFamily="34" charset="0"/>
                <a:cs typeface="Arial" panose="020B0604020202020204" pitchFamily="34" charset="0"/>
              </a:rPr>
              <a:t>剧毒</a:t>
            </a:r>
            <a:r>
              <a:rPr lang="zh-CN" altLang="zh-CN" sz="2400" b="1" dirty="0">
                <a:solidFill>
                  <a:srgbClr val="000000"/>
                </a:solidFill>
                <a:latin typeface="Arial" panose="020B0604020202020204" pitchFamily="34" charset="0"/>
                <a:cs typeface="Arial" panose="020B0604020202020204" pitchFamily="34" charset="0"/>
              </a:rPr>
              <a:t>化学品以及储存数量构成重大危险源的其他危险化学品必须在专用仓库内单独存放，实行（</a:t>
            </a:r>
            <a:r>
              <a:rPr lang="en-US" altLang="zh-CN" sz="2400" b="1" dirty="0">
                <a:solidFill>
                  <a:srgbClr val="000000"/>
                </a:solidFill>
                <a:latin typeface="Arial" panose="020B0604020202020204" pitchFamily="34" charset="0"/>
              </a:rPr>
              <a:t> </a:t>
            </a:r>
            <a:r>
              <a:rPr lang="en-US" altLang="zh-CN" sz="2400" b="1" dirty="0" smtClean="0">
                <a:solidFill>
                  <a:srgbClr val="000000"/>
                </a:solidFill>
                <a:latin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latin typeface="Arial" panose="020B0604020202020204" pitchFamily="34" charset="0"/>
                <a:cs typeface="Arial" panose="020B0604020202020204" pitchFamily="34" charset="0"/>
              </a:rPr>
              <a:t>收发、（</a:t>
            </a:r>
            <a:r>
              <a:rPr lang="en-US" altLang="zh-CN" sz="2400" b="1" dirty="0">
                <a:solidFill>
                  <a:srgbClr val="000000"/>
                </a:solidFill>
                <a:latin typeface="Arial" panose="020B0604020202020204" pitchFamily="34" charset="0"/>
              </a:rPr>
              <a:t> </a:t>
            </a:r>
            <a:r>
              <a:rPr lang="en-US" altLang="zh-CN" sz="2400" b="1" dirty="0" smtClean="0">
                <a:solidFill>
                  <a:srgbClr val="000000"/>
                </a:solidFill>
                <a:latin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）保管制度</a:t>
            </a:r>
            <a:r>
              <a:rPr lang="zh-CN" altLang="zh-CN" sz="2400" b="1" dirty="0" smtClean="0">
                <a:solidFill>
                  <a:srgbClr val="000000"/>
                </a:solidFill>
                <a:latin typeface="Arial" panose="020B0604020202020204" pitchFamily="34" charset="0"/>
                <a:cs typeface="Arial" panose="020B0604020202020204" pitchFamily="34" charset="0"/>
              </a:rPr>
              <a:t>。</a:t>
            </a:r>
            <a:endParaRPr lang="en-US" altLang="zh-CN" sz="2400" b="1" dirty="0" smtClean="0">
              <a:solidFill>
                <a:srgbClr val="000000"/>
              </a:solidFill>
              <a:latin typeface="Arial" panose="020B0604020202020204" pitchFamily="34" charset="0"/>
              <a:cs typeface="Arial" panose="020B0604020202020204" pitchFamily="34" charset="0"/>
            </a:endParaRPr>
          </a:p>
          <a:p>
            <a:r>
              <a:rPr lang="en-US" altLang="zh-CN" sz="2400" dirty="0"/>
              <a:t>A.</a:t>
            </a:r>
            <a:r>
              <a:rPr lang="zh-CN" altLang="zh-CN" sz="2400" dirty="0"/>
              <a:t>双人</a:t>
            </a:r>
            <a:r>
              <a:rPr lang="en-US" altLang="zh-CN" sz="2400" dirty="0"/>
              <a:t>  </a:t>
            </a:r>
            <a:r>
              <a:rPr lang="zh-CN" altLang="zh-CN" sz="2400" dirty="0"/>
              <a:t>一人</a:t>
            </a:r>
            <a:r>
              <a:rPr lang="en-US" altLang="zh-CN" sz="2400" dirty="0"/>
              <a:t>   B.</a:t>
            </a:r>
            <a:r>
              <a:rPr lang="zh-CN" altLang="zh-CN" sz="2400" dirty="0"/>
              <a:t>一人</a:t>
            </a:r>
            <a:r>
              <a:rPr lang="en-US" altLang="zh-CN" sz="2400" dirty="0"/>
              <a:t>  </a:t>
            </a:r>
            <a:r>
              <a:rPr lang="zh-CN" altLang="zh-CN" sz="2400" dirty="0"/>
              <a:t>双人</a:t>
            </a:r>
            <a:r>
              <a:rPr lang="en-US" altLang="zh-CN" sz="2400" dirty="0"/>
              <a:t>   C.</a:t>
            </a:r>
            <a:r>
              <a:rPr lang="zh-CN" altLang="zh-CN" sz="2400" dirty="0"/>
              <a:t>双人</a:t>
            </a:r>
            <a:r>
              <a:rPr lang="en-US" altLang="zh-CN" sz="2400" dirty="0"/>
              <a:t>   </a:t>
            </a:r>
            <a:r>
              <a:rPr lang="zh-CN" altLang="zh-CN" sz="2400" dirty="0"/>
              <a:t>双人</a:t>
            </a:r>
            <a:r>
              <a:rPr lang="en-US" altLang="zh-CN" sz="2400" dirty="0"/>
              <a:t>   D</a:t>
            </a:r>
            <a:r>
              <a:rPr lang="zh-CN" altLang="zh-CN" sz="2400" dirty="0"/>
              <a:t>、一人</a:t>
            </a:r>
            <a:r>
              <a:rPr lang="en-US" altLang="zh-CN" sz="2400" dirty="0"/>
              <a:t>  </a:t>
            </a:r>
            <a:r>
              <a:rPr lang="zh-CN" altLang="zh-CN" sz="2400" dirty="0"/>
              <a:t>一人</a:t>
            </a:r>
            <a:r>
              <a:rPr lang="en-US" altLang="zh-CN" sz="2400" dirty="0"/>
              <a:t>  </a:t>
            </a:r>
            <a:endParaRPr lang="zh-CN" altLang="en-US" sz="2400" b="1" dirty="0"/>
          </a:p>
        </p:txBody>
      </p:sp>
      <p:sp>
        <p:nvSpPr>
          <p:cNvPr id="5" name="矩形 4"/>
          <p:cNvSpPr/>
          <p:nvPr/>
        </p:nvSpPr>
        <p:spPr>
          <a:xfrm>
            <a:off x="862940" y="4301940"/>
            <a:ext cx="10466120" cy="830997"/>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火灾</a:t>
            </a:r>
            <a:r>
              <a:rPr lang="zh-CN" altLang="zh-CN" sz="2400" b="1" kern="0" dirty="0">
                <a:solidFill>
                  <a:srgbClr val="000000"/>
                </a:solidFill>
                <a:latin typeface="Arial" panose="020B0604020202020204" pitchFamily="34" charset="0"/>
                <a:cs typeface="Arial" panose="020B0604020202020204" pitchFamily="34" charset="0"/>
              </a:rPr>
              <a:t>致人死亡的最主要原因是（</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烧死</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窒息或中毒</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被人践踏</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被物体砸中</a:t>
            </a:r>
            <a:endParaRPr lang="zh-CN" altLang="en-US" sz="2400" b="1" dirty="0"/>
          </a:p>
        </p:txBody>
      </p:sp>
      <p:sp>
        <p:nvSpPr>
          <p:cNvPr id="7" name="Rectangle 20"/>
          <p:cNvSpPr>
            <a:spLocks noChangeArrowheads="1"/>
          </p:cNvSpPr>
          <p:nvPr/>
        </p:nvSpPr>
        <p:spPr bwMode="auto">
          <a:xfrm>
            <a:off x="9332332" y="1711765"/>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579199" y="3521422"/>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9" name="矩形 8"/>
          <p:cNvSpPr/>
          <p:nvPr/>
        </p:nvSpPr>
        <p:spPr>
          <a:xfrm>
            <a:off x="9579198" y="5149304"/>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839630" y="2559514"/>
            <a:ext cx="10834254"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对</a:t>
            </a:r>
            <a:r>
              <a:rPr lang="zh-CN" altLang="zh-CN" sz="2400" b="1" kern="0" dirty="0">
                <a:solidFill>
                  <a:srgbClr val="000000"/>
                </a:solidFill>
                <a:latin typeface="Arial" panose="020B0604020202020204" pitchFamily="34" charset="0"/>
                <a:cs typeface="Arial" panose="020B0604020202020204" pitchFamily="34" charset="0"/>
              </a:rPr>
              <a:t>操作者本人，尤其对他人和周围设施的安全有重大危害因素的作业，称（</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危险作业</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高难度作业</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特种作业</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特殊技能作业</a:t>
            </a:r>
            <a:endParaRPr lang="zh-CN" altLang="en-US" sz="2400" b="1" dirty="0"/>
          </a:p>
        </p:txBody>
      </p:sp>
      <p:sp>
        <p:nvSpPr>
          <p:cNvPr id="4" name="矩形 3"/>
          <p:cNvSpPr/>
          <p:nvPr/>
        </p:nvSpPr>
        <p:spPr>
          <a:xfrm>
            <a:off x="839630" y="4097327"/>
            <a:ext cx="10834254"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 </a:t>
            </a:r>
            <a:r>
              <a:rPr lang="zh-CN" altLang="zh-CN" sz="2400" b="1" kern="0" dirty="0" smtClean="0">
                <a:solidFill>
                  <a:srgbClr val="000000"/>
                </a:solidFill>
                <a:latin typeface="Arial" panose="020B0604020202020204" pitchFamily="34" charset="0"/>
                <a:cs typeface="Arial" panose="020B0604020202020204" pitchFamily="34" charset="0"/>
              </a:rPr>
              <a:t>《职业病防治法》</a:t>
            </a:r>
            <a:r>
              <a:rPr lang="zh-CN" altLang="zh-CN" sz="2400" b="1" kern="0" dirty="0">
                <a:solidFill>
                  <a:srgbClr val="000000"/>
                </a:solidFill>
                <a:latin typeface="Arial" panose="020B0604020202020204" pitchFamily="34" charset="0"/>
                <a:cs typeface="Arial" panose="020B0604020202020204" pitchFamily="34" charset="0"/>
              </a:rPr>
              <a:t>规定，用人单位与劳动者订立劳动合同时，应当将工作过程中可能产生的职业病危害及其后果、职业病防护措施和待遇</a:t>
            </a:r>
            <a:r>
              <a:rPr lang="zh-CN" altLang="zh-CN" sz="2400" b="1" kern="0" dirty="0" smtClean="0">
                <a:solidFill>
                  <a:srgbClr val="000000"/>
                </a:solidFill>
                <a:latin typeface="Arial" panose="020B0604020202020204" pitchFamily="34" charset="0"/>
                <a:cs typeface="Arial" panose="020B0604020202020204" pitchFamily="34" charset="0"/>
              </a:rPr>
              <a:t>等</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劳动者</a:t>
            </a:r>
            <a:r>
              <a:rPr lang="zh-CN" altLang="zh-CN" sz="2400" b="1" kern="0" dirty="0">
                <a:solidFill>
                  <a:srgbClr val="000000"/>
                </a:solidFill>
                <a:latin typeface="Arial" panose="020B0604020202020204" pitchFamily="34" charset="0"/>
                <a:cs typeface="Arial" panose="020B0604020202020204" pitchFamily="34" charset="0"/>
              </a:rPr>
              <a:t>，并在劳动合同中写明，不得隐瞒或者欺骗。</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如实告知</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无须告知</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可以告知</a:t>
            </a:r>
            <a:endParaRPr lang="zh-CN" altLang="en-US" sz="2400" b="1" dirty="0"/>
          </a:p>
        </p:txBody>
      </p:sp>
      <p:sp>
        <p:nvSpPr>
          <p:cNvPr id="5" name="矩形 4"/>
          <p:cNvSpPr/>
          <p:nvPr/>
        </p:nvSpPr>
        <p:spPr>
          <a:xfrm>
            <a:off x="839630" y="1223775"/>
            <a:ext cx="10834254" cy="830997"/>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危险</a:t>
            </a:r>
            <a:r>
              <a:rPr lang="zh-CN" altLang="zh-CN" sz="2400" b="1" kern="100" dirty="0">
                <a:solidFill>
                  <a:srgbClr val="000000"/>
                </a:solidFill>
                <a:latin typeface="Arial" panose="020B0604020202020204" pitchFamily="34" charset="0"/>
                <a:cs typeface="Arial" panose="020B0604020202020204" pitchFamily="34" charset="0"/>
              </a:rPr>
              <a:t>物品的生产、经营、储存单位应当设置安全生产管理机构或者配备兼职安全生产管理人员</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332332" y="1711765"/>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579199" y="3113512"/>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9" name="矩形 8"/>
          <p:cNvSpPr/>
          <p:nvPr/>
        </p:nvSpPr>
        <p:spPr>
          <a:xfrm>
            <a:off x="9579198" y="5282050"/>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807523" y="1131860"/>
            <a:ext cx="6828311"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可以</a:t>
            </a:r>
            <a:r>
              <a:rPr lang="zh-CN" altLang="zh-CN" sz="2400" b="1" kern="100" dirty="0">
                <a:solidFill>
                  <a:srgbClr val="000000"/>
                </a:solidFill>
                <a:latin typeface="Arial" panose="020B0604020202020204" pitchFamily="34" charset="0"/>
                <a:cs typeface="Arial" panose="020B0604020202020204" pitchFamily="34" charset="0"/>
              </a:rPr>
              <a:t>乘普通电梯逃生</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10" name="矩形 9"/>
          <p:cNvSpPr/>
          <p:nvPr/>
        </p:nvSpPr>
        <p:spPr>
          <a:xfrm>
            <a:off x="795648" y="2345845"/>
            <a:ext cx="11091552" cy="1938992"/>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en-US" altLang="zh-CN" sz="2400" b="1" kern="0" dirty="0" smtClean="0">
                <a:solidFill>
                  <a:srgbClr val="000000"/>
                </a:solidFill>
                <a:latin typeface="Arial" panose="020B0604020202020204" pitchFamily="34" charset="0"/>
                <a:cs typeface="Times New Roman" panose="02020603050405020304" pitchFamily="18" charset="0"/>
              </a:rPr>
              <a:t>“</a:t>
            </a:r>
            <a:r>
              <a:rPr lang="zh-CN" altLang="zh-CN" sz="2400" b="1" kern="0" dirty="0" smtClean="0">
                <a:solidFill>
                  <a:srgbClr val="000000"/>
                </a:solidFill>
                <a:latin typeface="Arial" panose="020B0604020202020204" pitchFamily="34" charset="0"/>
                <a:cs typeface="Arial" panose="020B0604020202020204" pitchFamily="34" charset="0"/>
              </a:rPr>
              <a:t>事故预案</a:t>
            </a:r>
            <a:r>
              <a:rPr lang="en-US" altLang="zh-CN" sz="2400" b="1" kern="0" dirty="0" smtClean="0">
                <a:solidFill>
                  <a:srgbClr val="000000"/>
                </a:solidFill>
                <a:latin typeface="Arial" panose="020B0604020202020204" pitchFamily="34" charset="0"/>
                <a:cs typeface="Times New Roman" panose="02020603050405020304" pitchFamily="18" charset="0"/>
              </a:rPr>
              <a:t>”</a:t>
            </a:r>
            <a:r>
              <a:rPr lang="zh-CN" altLang="zh-CN" sz="2400" b="1" kern="0" dirty="0" smtClean="0">
                <a:solidFill>
                  <a:srgbClr val="000000"/>
                </a:solidFill>
                <a:latin typeface="Arial" panose="020B0604020202020204" pitchFamily="34" charset="0"/>
                <a:cs typeface="Arial" panose="020B0604020202020204" pitchFamily="34" charset="0"/>
              </a:rPr>
              <a:t>是</a:t>
            </a:r>
            <a:r>
              <a:rPr lang="zh-CN" altLang="zh-CN" sz="2400" b="1" kern="0" dirty="0">
                <a:solidFill>
                  <a:srgbClr val="000000"/>
                </a:solidFill>
                <a:latin typeface="Arial" panose="020B0604020202020204" pitchFamily="34" charset="0"/>
                <a:cs typeface="Arial" panose="020B0604020202020204" pitchFamily="34" charset="0"/>
              </a:rPr>
              <a:t>班组成员根据岗位中的工作内容预测可能发生的事故，并</a:t>
            </a:r>
            <a:r>
              <a:rPr lang="zh-CN" altLang="zh-CN" sz="2400" b="1" kern="0" dirty="0" smtClean="0">
                <a:solidFill>
                  <a:srgbClr val="000000"/>
                </a:solidFill>
                <a:latin typeface="Arial" panose="020B0604020202020204" pitchFamily="34" charset="0"/>
                <a:cs typeface="Arial" panose="020B0604020202020204" pitchFamily="34" charset="0"/>
              </a:rPr>
              <a:t>运用</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zh-CN" sz="2400" b="1" kern="0" dirty="0">
                <a:solidFill>
                  <a:srgbClr val="000000"/>
                </a:solidFill>
                <a:latin typeface="Arial" panose="020B0604020202020204" pitchFamily="34" charset="0"/>
                <a:cs typeface="Arial" panose="020B0604020202020204" pitchFamily="34" charset="0"/>
              </a:rPr>
              <a:t>一种班组安全管理方式。</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严格管理的方法，做好事故一旦发生后的应急处理方案</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B.</a:t>
            </a:r>
            <a:r>
              <a:rPr lang="zh-CN" altLang="zh-CN" sz="2400" b="1" kern="0" dirty="0">
                <a:solidFill>
                  <a:srgbClr val="000000"/>
                </a:solidFill>
                <a:latin typeface="Arial" panose="020B0604020202020204" pitchFamily="34" charset="0"/>
                <a:cs typeface="Arial" panose="020B0604020202020204" pitchFamily="34" charset="0"/>
              </a:rPr>
              <a:t>合理的方法，想出预防的方法以及后果发生后的应急方法</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C.</a:t>
            </a:r>
            <a:r>
              <a:rPr lang="zh-CN" altLang="zh-CN" sz="2400" b="1" dirty="0">
                <a:solidFill>
                  <a:srgbClr val="000000"/>
                </a:solidFill>
                <a:latin typeface="Arial" panose="020B0604020202020204" pitchFamily="34" charset="0"/>
                <a:cs typeface="Arial" panose="020B0604020202020204" pitchFamily="34" charset="0"/>
              </a:rPr>
              <a:t>安全管理科学方法，找出可行的预防措施及事故一旦发生后的应急处理方案</a:t>
            </a:r>
            <a:endParaRPr lang="zh-CN" altLang="en-US" sz="2400" b="1" dirty="0"/>
          </a:p>
        </p:txBody>
      </p:sp>
      <p:sp>
        <p:nvSpPr>
          <p:cNvPr id="11" name="矩形 10"/>
          <p:cNvSpPr/>
          <p:nvPr/>
        </p:nvSpPr>
        <p:spPr>
          <a:xfrm>
            <a:off x="795648" y="4642419"/>
            <a:ext cx="11091552"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统计</a:t>
            </a:r>
            <a:r>
              <a:rPr lang="zh-CN" altLang="zh-CN" sz="2400" b="1" kern="0" dirty="0">
                <a:solidFill>
                  <a:srgbClr val="000000"/>
                </a:solidFill>
                <a:latin typeface="Arial" panose="020B0604020202020204" pitchFamily="34" charset="0"/>
                <a:cs typeface="Arial" panose="020B0604020202020204" pitchFamily="34" charset="0"/>
              </a:rPr>
              <a:t>表明，习惯性违章作业、违章指挥是造成人身伤亡事故和误操作事故</a:t>
            </a:r>
            <a:r>
              <a:rPr lang="zh-CN" altLang="zh-CN" sz="2400" b="1" kern="0" dirty="0" smtClean="0">
                <a:solidFill>
                  <a:srgbClr val="000000"/>
                </a:solidFill>
                <a:latin typeface="Arial" panose="020B0604020202020204" pitchFamily="34" charset="0"/>
                <a:cs typeface="Arial" panose="020B0604020202020204" pitchFamily="34" charset="0"/>
              </a:rPr>
              <a:t>的</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原因</a:t>
            </a:r>
            <a:r>
              <a:rPr lang="zh-CN" altLang="zh-CN" sz="2400" b="1" kern="0" dirty="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间接</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主要</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通常</a:t>
            </a:r>
            <a:endParaRPr lang="zh-CN" altLang="en-US" sz="2400" b="1" dirty="0"/>
          </a:p>
        </p:txBody>
      </p:sp>
      <p:sp>
        <p:nvSpPr>
          <p:cNvPr id="13" name="Rectangle 20"/>
          <p:cNvSpPr>
            <a:spLocks noChangeArrowheads="1"/>
          </p:cNvSpPr>
          <p:nvPr/>
        </p:nvSpPr>
        <p:spPr bwMode="auto">
          <a:xfrm>
            <a:off x="7919741" y="1042672"/>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4" name="矩形 13"/>
          <p:cNvSpPr/>
          <p:nvPr/>
        </p:nvSpPr>
        <p:spPr>
          <a:xfrm>
            <a:off x="9575503" y="2992175"/>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15" name="矩形 14"/>
          <p:cNvSpPr/>
          <p:nvPr/>
        </p:nvSpPr>
        <p:spPr>
          <a:xfrm>
            <a:off x="9575503" y="5306776"/>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01843" y="2246944"/>
            <a:ext cx="11132400"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自我保护能力就是职工对所在工作岗位</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的认识，对可能出现的不安全因素的判断及能否及时、正确处理即将出现的危害的应变能力。</a:t>
            </a:r>
            <a:endParaRPr lang="zh-CN" altLang="zh-CN" sz="2400" b="1" kern="100" dirty="0" smtClean="0">
              <a:latin typeface="Calibri" panose="020F0502020204030204" pitchFamily="34" charset="0"/>
              <a:cs typeface="Times New Roman" panose="02020603050405020304" pitchFamily="18" charset="0"/>
            </a:endParaRPr>
          </a:p>
          <a:p>
            <a:r>
              <a:rPr lang="en-US" altLang="zh-CN" sz="2400" b="1" dirty="0" smtClean="0">
                <a:solidFill>
                  <a:srgbClr val="000000"/>
                </a:solidFill>
                <a:latin typeface="Arial" panose="020B0604020202020204" pitchFamily="34" charset="0"/>
              </a:rPr>
              <a:t>A</a:t>
            </a:r>
            <a:r>
              <a:rPr lang="zh-CN"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ea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可能存在危险</a:t>
            </a:r>
            <a:r>
              <a:rPr lang="en-US" altLang="zh-CN" sz="2400" b="1" dirty="0" smtClean="0">
                <a:solidFill>
                  <a:srgbClr val="000000"/>
                </a:solidFill>
                <a:latin typeface="Arial" panose="020B0604020202020204" pitchFamily="34" charset="0"/>
              </a:rPr>
              <a:t>    B</a:t>
            </a:r>
            <a:r>
              <a:rPr lang="zh-CN"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ea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有危害存在</a:t>
            </a:r>
            <a:r>
              <a:rPr lang="en-US" altLang="zh-CN" sz="2400" b="1" dirty="0" smtClean="0">
                <a:solidFill>
                  <a:srgbClr val="000000"/>
                </a:solidFill>
                <a:latin typeface="Arial" panose="020B0604020202020204" pitchFamily="34" charset="0"/>
              </a:rPr>
              <a:t>   C</a:t>
            </a:r>
            <a:r>
              <a:rPr lang="zh-CN" altLang="zh-CN" sz="2400" b="1" dirty="0" smtClean="0">
                <a:solidFill>
                  <a:srgbClr val="000000"/>
                </a:solidFill>
                <a:latin typeface="Arial" panose="020B0604020202020204" pitchFamily="34" charset="0"/>
                <a:cs typeface="Arial" panose="020B0604020202020204" pitchFamily="34" charset="0"/>
              </a:rPr>
              <a:t>．</a:t>
            </a:r>
            <a:r>
              <a:rPr lang="zh-CN" altLang="zh-CN" sz="2400" b="1" dirty="0" smtClean="0">
                <a:solidFill>
                  <a:srgbClr val="000000"/>
                </a:solidFill>
                <a:ea typeface="Arial" panose="020B0604020202020204" pitchFamily="34" charset="0"/>
              </a:rPr>
              <a:t> </a:t>
            </a:r>
            <a:r>
              <a:rPr lang="zh-CN" altLang="zh-CN" sz="2400" b="1" dirty="0" smtClean="0">
                <a:solidFill>
                  <a:srgbClr val="000000"/>
                </a:solidFill>
                <a:latin typeface="Arial" panose="020B0604020202020204" pitchFamily="34" charset="0"/>
                <a:cs typeface="Arial" panose="020B0604020202020204" pitchFamily="34" charset="0"/>
              </a:rPr>
              <a:t>危险程度</a:t>
            </a:r>
            <a:endParaRPr lang="zh-CN" altLang="en-US" sz="2400" b="1" dirty="0"/>
          </a:p>
        </p:txBody>
      </p:sp>
      <p:sp>
        <p:nvSpPr>
          <p:cNvPr id="10" name="矩形 9"/>
          <p:cNvSpPr/>
          <p:nvPr/>
        </p:nvSpPr>
        <p:spPr>
          <a:xfrm>
            <a:off x="701843" y="3992616"/>
            <a:ext cx="11132400"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生产</a:t>
            </a:r>
            <a:r>
              <a:rPr lang="zh-CN" altLang="zh-CN" sz="2400" b="1" kern="0" dirty="0">
                <a:solidFill>
                  <a:srgbClr val="000000"/>
                </a:solidFill>
                <a:latin typeface="Arial" panose="020B0604020202020204" pitchFamily="34" charset="0"/>
                <a:cs typeface="Arial" panose="020B0604020202020204" pitchFamily="34" charset="0"/>
              </a:rPr>
              <a:t>经营单位的安全生产管理机构是专门负责（</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的内设机构，其工作人员是安全生产管理（</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人员。</a:t>
            </a:r>
            <a:endParaRPr lang="zh-CN" altLang="zh-CN" sz="2400" b="1" kern="100" dirty="0">
              <a:latin typeface="Calibri" panose="020F0502020204030204" pitchFamily="34" charset="0"/>
              <a:cs typeface="Times New Roman" panose="02020603050405020304" pitchFamily="18" charset="0"/>
            </a:endParaRPr>
          </a:p>
          <a:p>
            <a:r>
              <a:rPr lang="en-US" altLang="zh-CN" sz="2400" b="1" kern="0" dirty="0">
                <a:solidFill>
                  <a:srgbClr val="000000"/>
                </a:solidFill>
                <a:latin typeface="Arial" panose="020B0604020202020204" pitchFamily="34" charset="0"/>
                <a:cs typeface="Times New Roman" panose="02020603050405020304" pitchFamily="18" charset="0"/>
              </a:rPr>
              <a:t>A.</a:t>
            </a:r>
            <a:r>
              <a:rPr lang="zh-CN" altLang="zh-CN" sz="2400" b="1" kern="0" dirty="0">
                <a:solidFill>
                  <a:srgbClr val="000000"/>
                </a:solidFill>
                <a:latin typeface="Arial" panose="020B0604020202020204" pitchFamily="34" charset="0"/>
                <a:cs typeface="Arial" panose="020B0604020202020204" pitchFamily="34" charset="0"/>
              </a:rPr>
              <a:t>安全生产管理</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专职或兼职</a:t>
            </a:r>
            <a:r>
              <a:rPr lang="en-US" altLang="zh-CN" sz="2400" b="1" kern="0" dirty="0">
                <a:solidFill>
                  <a:srgbClr val="000000"/>
                </a:solidFill>
                <a:latin typeface="Arial" panose="020B0604020202020204" pitchFamily="34" charset="0"/>
                <a:cs typeface="Times New Roman" panose="02020603050405020304" pitchFamily="18" charset="0"/>
              </a:rPr>
              <a:t>    B.</a:t>
            </a:r>
            <a:r>
              <a:rPr lang="zh-CN" altLang="zh-CN" sz="2400" b="1" kern="0" dirty="0">
                <a:solidFill>
                  <a:srgbClr val="000000"/>
                </a:solidFill>
                <a:latin typeface="Arial" panose="020B0604020202020204" pitchFamily="34" charset="0"/>
                <a:cs typeface="Arial" panose="020B0604020202020204" pitchFamily="34" charset="0"/>
              </a:rPr>
              <a:t>安全生产管理</a:t>
            </a:r>
            <a:r>
              <a:rPr lang="en-US" altLang="zh-CN" sz="2400" b="1" kern="0" dirty="0">
                <a:solidFill>
                  <a:srgbClr val="000000"/>
                </a:solidFill>
                <a:latin typeface="Arial" panose="020B0604020202020204" pitchFamily="34" charset="0"/>
                <a:cs typeface="Times New Roman" panose="02020603050405020304" pitchFamily="18" charset="0"/>
              </a:rPr>
              <a:t>  </a:t>
            </a:r>
            <a:r>
              <a:rPr lang="zh-CN" altLang="zh-CN" sz="2400" b="1" kern="0" dirty="0">
                <a:solidFill>
                  <a:srgbClr val="000000"/>
                </a:solidFill>
                <a:latin typeface="Arial" panose="020B0604020202020204" pitchFamily="34" charset="0"/>
                <a:cs typeface="Arial" panose="020B0604020202020204" pitchFamily="34" charset="0"/>
              </a:rPr>
              <a:t>专业</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C.</a:t>
            </a:r>
            <a:r>
              <a:rPr lang="zh-CN" altLang="zh-CN" sz="2400" b="1" dirty="0">
                <a:solidFill>
                  <a:srgbClr val="000000"/>
                </a:solidFill>
                <a:latin typeface="Arial" panose="020B0604020202020204" pitchFamily="34" charset="0"/>
                <a:cs typeface="Arial" panose="020B0604020202020204" pitchFamily="34" charset="0"/>
              </a:rPr>
              <a:t>安全生产教育培训专职</a:t>
            </a:r>
            <a:r>
              <a:rPr lang="en-US" altLang="zh-CN" sz="2400" b="1" dirty="0">
                <a:solidFill>
                  <a:srgbClr val="000000"/>
                </a:solidFill>
                <a:latin typeface="Arial" panose="020B0604020202020204" pitchFamily="34" charset="0"/>
              </a:rPr>
              <a:t>        D.</a:t>
            </a:r>
            <a:r>
              <a:rPr lang="zh-CN" altLang="zh-CN" sz="2400" b="1" dirty="0">
                <a:solidFill>
                  <a:srgbClr val="000000"/>
                </a:solidFill>
                <a:latin typeface="Arial" panose="020B0604020202020204" pitchFamily="34" charset="0"/>
                <a:cs typeface="Arial" panose="020B0604020202020204" pitchFamily="34" charset="0"/>
              </a:rPr>
              <a:t>安全生产监督管理</a:t>
            </a:r>
            <a:r>
              <a:rPr lang="en-US" altLang="zh-CN" sz="2400" b="1" dirty="0">
                <a:solidFill>
                  <a:srgbClr val="000000"/>
                </a:solidFill>
                <a:latin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专职</a:t>
            </a:r>
            <a:endParaRPr lang="zh-CN" altLang="en-US" sz="2400" b="1" dirty="0"/>
          </a:p>
        </p:txBody>
      </p:sp>
      <p:sp>
        <p:nvSpPr>
          <p:cNvPr id="11" name="矩形 10"/>
          <p:cNvSpPr/>
          <p:nvPr/>
        </p:nvSpPr>
        <p:spPr>
          <a:xfrm>
            <a:off x="701843" y="1220685"/>
            <a:ext cx="10425336"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电</a:t>
            </a:r>
            <a:r>
              <a:rPr lang="zh-CN" altLang="zh-CN" sz="2400" b="1" kern="100" dirty="0">
                <a:solidFill>
                  <a:srgbClr val="000000"/>
                </a:solidFill>
                <a:latin typeface="Arial" panose="020B0604020202020204" pitchFamily="34" charset="0"/>
                <a:cs typeface="Arial" panose="020B0604020202020204" pitchFamily="34" charset="0"/>
              </a:rPr>
              <a:t>弧光辐射可造成患者的眼痛、羞明、流泪、眼睑</a:t>
            </a:r>
            <a:r>
              <a:rPr lang="zh-CN" altLang="zh-CN" sz="2400" b="1" kern="100" dirty="0" smtClean="0">
                <a:solidFill>
                  <a:srgbClr val="000000"/>
                </a:solidFill>
                <a:latin typeface="Arial" panose="020B0604020202020204" pitchFamily="34" charset="0"/>
                <a:cs typeface="Arial" panose="020B0604020202020204" pitchFamily="34" charset="0"/>
              </a:rPr>
              <a:t>起泡</a:t>
            </a:r>
            <a:r>
              <a:rPr lang="zh-CN" altLang="en-US"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13" name="Rectangle 20"/>
          <p:cNvSpPr>
            <a:spLocks noChangeArrowheads="1"/>
          </p:cNvSpPr>
          <p:nvPr/>
        </p:nvSpPr>
        <p:spPr bwMode="auto">
          <a:xfrm>
            <a:off x="10091270" y="1130803"/>
            <a:ext cx="3311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14" name="矩形 13"/>
          <p:cNvSpPr/>
          <p:nvPr/>
        </p:nvSpPr>
        <p:spPr>
          <a:xfrm>
            <a:off x="9674201" y="3032535"/>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
        <p:nvSpPr>
          <p:cNvPr id="15" name="矩形 14"/>
          <p:cNvSpPr/>
          <p:nvPr/>
        </p:nvSpPr>
        <p:spPr>
          <a:xfrm>
            <a:off x="9674202" y="4915945"/>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D</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29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577931" y="1407663"/>
            <a:ext cx="11119263" cy="461665"/>
          </a:xfrm>
          <a:prstGeom prst="rect">
            <a:avLst/>
          </a:prstGeom>
        </p:spPr>
        <p:txBody>
          <a:bodyPr wrap="squar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单位</a:t>
            </a:r>
            <a:r>
              <a:rPr lang="zh-CN" altLang="zh-CN" sz="2400" b="1" kern="100" dirty="0">
                <a:solidFill>
                  <a:srgbClr val="000000"/>
                </a:solidFill>
                <a:latin typeface="Arial" panose="020B0604020202020204" pitchFamily="34" charset="0"/>
                <a:cs typeface="Arial" panose="020B0604020202020204" pitchFamily="34" charset="0"/>
              </a:rPr>
              <a:t>应当将消防安全工作纳入内部检查、考核、评比内容</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4" name="矩形 3"/>
          <p:cNvSpPr/>
          <p:nvPr/>
        </p:nvSpPr>
        <p:spPr>
          <a:xfrm>
            <a:off x="577931" y="2729828"/>
            <a:ext cx="11119263"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重复</a:t>
            </a:r>
            <a:r>
              <a:rPr lang="zh-CN" altLang="zh-CN" sz="2400" b="1" kern="0" dirty="0">
                <a:solidFill>
                  <a:srgbClr val="000000"/>
                </a:solidFill>
                <a:latin typeface="Arial" panose="020B0604020202020204" pitchFamily="34" charset="0"/>
                <a:cs typeface="Arial" panose="020B0604020202020204" pitchFamily="34" charset="0"/>
              </a:rPr>
              <a:t>使用的危险化学品包装物、容器，使用前的检查记录应当至少保存（</a:t>
            </a:r>
            <a:r>
              <a:rPr lang="en-US" altLang="zh-CN" sz="2400" b="1" kern="0" dirty="0">
                <a:solidFill>
                  <a:srgbClr val="000000"/>
                </a:solidFill>
                <a:latin typeface="Arial" panose="020B0604020202020204" pitchFamily="34" charset="0"/>
                <a:cs typeface="Times New Roman" panose="02020603050405020304" pitchFamily="18" charset="0"/>
              </a:rPr>
              <a:t> </a:t>
            </a:r>
            <a:r>
              <a:rPr lang="en-US" altLang="zh-CN" sz="2400" b="1" kern="0" dirty="0" smtClean="0">
                <a:solidFill>
                  <a:srgbClr val="000000"/>
                </a:solidFill>
                <a:latin typeface="Arial" panose="020B0604020202020204" pitchFamily="34" charset="0"/>
                <a:cs typeface="Times New Roman" panose="02020603050405020304" pitchFamily="18"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zh-CN" sz="2400" b="1" kern="0" dirty="0">
                <a:solidFill>
                  <a:srgbClr val="000000"/>
                </a:solidFill>
                <a:latin typeface="Arial" panose="020B0604020202020204" pitchFamily="34" charset="0"/>
                <a:cs typeface="Arial" panose="020B0604020202020204" pitchFamily="34" charset="0"/>
              </a:rPr>
              <a:t>年。</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A.1      B .2      C.3      D</a:t>
            </a:r>
            <a:r>
              <a:rPr lang="zh-CN" altLang="zh-CN" sz="2400" b="1" dirty="0">
                <a:solidFill>
                  <a:srgbClr val="000000"/>
                </a:solidFill>
                <a:latin typeface="Arial" panose="020B0604020202020204" pitchFamily="34" charset="0"/>
                <a:cs typeface="Arial" panose="020B0604020202020204" pitchFamily="34" charset="0"/>
              </a:rPr>
              <a:t>、</a:t>
            </a:r>
            <a:r>
              <a:rPr lang="en-US" altLang="zh-CN" sz="2400" b="1" dirty="0">
                <a:solidFill>
                  <a:srgbClr val="000000"/>
                </a:solidFill>
                <a:latin typeface="Arial" panose="020B0604020202020204" pitchFamily="34" charset="0"/>
              </a:rPr>
              <a:t>4</a:t>
            </a:r>
            <a:endParaRPr lang="zh-CN" altLang="en-US" sz="2400" b="1" dirty="0"/>
          </a:p>
        </p:txBody>
      </p:sp>
      <p:sp>
        <p:nvSpPr>
          <p:cNvPr id="5" name="矩形 4"/>
          <p:cNvSpPr/>
          <p:nvPr/>
        </p:nvSpPr>
        <p:spPr>
          <a:xfrm>
            <a:off x="577931" y="4328992"/>
            <a:ext cx="11119263" cy="1569660"/>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安全生产</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是</a:t>
            </a:r>
            <a:r>
              <a:rPr lang="zh-CN" altLang="zh-CN" sz="2400" b="1" kern="0" dirty="0">
                <a:solidFill>
                  <a:srgbClr val="000000"/>
                </a:solidFill>
                <a:latin typeface="Arial" panose="020B0604020202020204" pitchFamily="34" charset="0"/>
                <a:cs typeface="Arial" panose="020B0604020202020204" pitchFamily="34" charset="0"/>
              </a:rPr>
              <a:t>用人单位劳动安全卫生管理规章制度的核心和基础，是</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安全第一、预防为主、综合治理</a:t>
            </a:r>
            <a:r>
              <a:rPr lang="en-US" altLang="zh-CN" sz="2400" b="1" kern="0" dirty="0">
                <a:solidFill>
                  <a:srgbClr val="000000"/>
                </a:solidFill>
                <a:latin typeface="Arial" panose="020B0604020202020204" pitchFamily="34" charset="0"/>
                <a:cs typeface="Times New Roman" panose="02020603050405020304" pitchFamily="18" charset="0"/>
              </a:rPr>
              <a:t>”</a:t>
            </a:r>
            <a:r>
              <a:rPr lang="zh-CN" altLang="zh-CN" sz="2400" b="1" kern="0" dirty="0">
                <a:solidFill>
                  <a:srgbClr val="000000"/>
                </a:solidFill>
                <a:latin typeface="Arial" panose="020B0604020202020204" pitchFamily="34" charset="0"/>
                <a:cs typeface="Arial" panose="020B0604020202020204" pitchFamily="34" charset="0"/>
              </a:rPr>
              <a:t>方针在本单位安全生产管理工作中的具体体现。</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．检查制度</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．操作规程</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．责任制</a:t>
            </a:r>
            <a:endParaRPr lang="zh-CN" altLang="en-US" sz="2400" b="1" dirty="0"/>
          </a:p>
        </p:txBody>
      </p:sp>
      <p:sp>
        <p:nvSpPr>
          <p:cNvPr id="7" name="Rectangle 20"/>
          <p:cNvSpPr>
            <a:spLocks noChangeArrowheads="1"/>
          </p:cNvSpPr>
          <p:nvPr/>
        </p:nvSpPr>
        <p:spPr bwMode="auto">
          <a:xfrm>
            <a:off x="9099798" y="1794791"/>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339498" y="3345371"/>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B</a:t>
            </a:r>
            <a:endParaRPr lang="zh-CN" altLang="en-US" sz="3600" b="1" dirty="0">
              <a:solidFill>
                <a:srgbClr val="FF0000"/>
              </a:solidFill>
            </a:endParaRPr>
          </a:p>
        </p:txBody>
      </p:sp>
      <p:sp>
        <p:nvSpPr>
          <p:cNvPr id="9" name="矩形 8"/>
          <p:cNvSpPr/>
          <p:nvPr/>
        </p:nvSpPr>
        <p:spPr>
          <a:xfrm>
            <a:off x="9424821" y="5289760"/>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84386"/>
            <a:ext cx="3406702" cy="830997"/>
          </a:xfrm>
          <a:prstGeom prst="rect">
            <a:avLst/>
          </a:prstGeom>
          <a:noFill/>
        </p:spPr>
        <p:txBody>
          <a:bodyPr wrap="none" rtlCol="0">
            <a:spAutoFit/>
          </a:bodyPr>
          <a:lstStyle/>
          <a:p>
            <a:r>
              <a:rPr lang="zh-CN" altLang="en-US" sz="4800" b="1" dirty="0">
                <a:solidFill>
                  <a:srgbClr val="358FCB"/>
                </a:solidFill>
                <a:latin typeface="微软雅黑" panose="020B0503020204020204" pitchFamily="34" charset="-122"/>
                <a:ea typeface="微软雅黑" panose="020B0503020204020204" pitchFamily="34" charset="-122"/>
              </a:rPr>
              <a:t>各</a:t>
            </a:r>
            <a:r>
              <a:rPr lang="zh-CN" altLang="en-US" sz="4800" b="1" dirty="0" smtClean="0">
                <a:solidFill>
                  <a:srgbClr val="358FCB"/>
                </a:solidFill>
                <a:latin typeface="微软雅黑" panose="020B0503020204020204" pitchFamily="34" charset="-122"/>
                <a:ea typeface="微软雅黑" panose="020B0503020204020204" pitchFamily="34" charset="-122"/>
              </a:rPr>
              <a:t>显身手</a:t>
            </a:r>
            <a:r>
              <a:rPr lang="en-US" altLang="zh-CN" sz="4800" b="1" dirty="0" smtClean="0">
                <a:solidFill>
                  <a:srgbClr val="358FCB"/>
                </a:solidFill>
                <a:latin typeface="微软雅黑" panose="020B0503020204020204" pitchFamily="34" charset="-122"/>
                <a:ea typeface="微软雅黑" panose="020B0503020204020204" pitchFamily="34" charset="-122"/>
              </a:rPr>
              <a:t>30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3" name="矩形 2"/>
          <p:cNvSpPr/>
          <p:nvPr/>
        </p:nvSpPr>
        <p:spPr>
          <a:xfrm>
            <a:off x="934193" y="2504197"/>
            <a:ext cx="10357498"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2.</a:t>
            </a:r>
            <a:r>
              <a:rPr lang="zh-CN" altLang="en-US" sz="2400" b="1" dirty="0">
                <a:solidFill>
                  <a:srgbClr val="358FCB"/>
                </a:solidFill>
              </a:rPr>
              <a:t> （单选题） </a:t>
            </a:r>
            <a:r>
              <a:rPr lang="zh-CN" altLang="zh-CN" sz="2400" b="1" kern="0" dirty="0" smtClean="0">
                <a:solidFill>
                  <a:srgbClr val="000000"/>
                </a:solidFill>
                <a:latin typeface="Arial" panose="020B0604020202020204" pitchFamily="34" charset="0"/>
                <a:cs typeface="Arial" panose="020B0604020202020204" pitchFamily="34" charset="0"/>
              </a:rPr>
              <a:t>《工伤保险条例》</a:t>
            </a:r>
            <a:r>
              <a:rPr lang="zh-CN" altLang="zh-CN" sz="2400" b="1" kern="0" dirty="0">
                <a:solidFill>
                  <a:srgbClr val="000000"/>
                </a:solidFill>
                <a:latin typeface="Arial" panose="020B0604020202020204" pitchFamily="34" charset="0"/>
                <a:cs typeface="Arial" panose="020B0604020202020204" pitchFamily="34" charset="0"/>
              </a:rPr>
              <a:t>规定，用人单位应当为本</a:t>
            </a:r>
            <a:r>
              <a:rPr lang="zh-CN" altLang="zh-CN" sz="2400" b="1" kern="0" dirty="0" smtClean="0">
                <a:solidFill>
                  <a:srgbClr val="000000"/>
                </a:solidFill>
                <a:latin typeface="Arial" panose="020B0604020202020204" pitchFamily="34" charset="0"/>
                <a:cs typeface="Arial" panose="020B0604020202020204" pitchFamily="34" charset="0"/>
              </a:rPr>
              <a:t>单位</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职工</a:t>
            </a:r>
            <a:r>
              <a:rPr lang="zh-CN" altLang="zh-CN" sz="2400" b="1" kern="0" dirty="0">
                <a:solidFill>
                  <a:srgbClr val="000000"/>
                </a:solidFill>
                <a:latin typeface="Arial" panose="020B0604020202020204" pitchFamily="34" charset="0"/>
                <a:cs typeface="Arial" panose="020B0604020202020204" pitchFamily="34" charset="0"/>
              </a:rPr>
              <a:t>或者雇工缴纳保险费。</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全部</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部分</a:t>
            </a:r>
            <a:r>
              <a:rPr lang="en-US" altLang="zh-CN" sz="2400" b="1" dirty="0">
                <a:solidFill>
                  <a:srgbClr val="000000"/>
                </a:solidFill>
                <a:latin typeface="Arial" panose="020B0604020202020204" pitchFamily="34" charset="0"/>
              </a:rPr>
              <a:t>    C. </a:t>
            </a:r>
            <a:r>
              <a:rPr lang="zh-CN" altLang="zh-CN" sz="2400" b="1" dirty="0">
                <a:solidFill>
                  <a:srgbClr val="000000"/>
                </a:solidFill>
                <a:latin typeface="Arial" panose="020B0604020202020204" pitchFamily="34" charset="0"/>
                <a:cs typeface="Arial" panose="020B0604020202020204" pitchFamily="34" charset="0"/>
              </a:rPr>
              <a:t>正式</a:t>
            </a:r>
            <a:endParaRPr lang="zh-CN" altLang="en-US" sz="2400" b="1" dirty="0"/>
          </a:p>
        </p:txBody>
      </p:sp>
      <p:sp>
        <p:nvSpPr>
          <p:cNvPr id="4" name="矩形 3"/>
          <p:cNvSpPr/>
          <p:nvPr/>
        </p:nvSpPr>
        <p:spPr>
          <a:xfrm>
            <a:off x="934192" y="4025155"/>
            <a:ext cx="10014857" cy="1200329"/>
          </a:xfrm>
          <a:prstGeom prst="rect">
            <a:avLst/>
          </a:prstGeom>
        </p:spPr>
        <p:txBody>
          <a:bodyPr wrap="square">
            <a:spAutoFit/>
          </a:bodyPr>
          <a:lstStyle/>
          <a:p>
            <a:r>
              <a:rPr lang="en-US" altLang="zh-CN" sz="2400" b="1" kern="0" dirty="0" smtClean="0">
                <a:solidFill>
                  <a:srgbClr val="000000"/>
                </a:solidFill>
                <a:latin typeface="Arial" panose="020B0604020202020204" pitchFamily="34" charset="0"/>
                <a:cs typeface="Times New Roman" panose="02020603050405020304" pitchFamily="18" charset="0"/>
              </a:rPr>
              <a:t>3.</a:t>
            </a:r>
            <a:r>
              <a:rPr lang="zh-CN" altLang="en-US" sz="2400" b="1" dirty="0">
                <a:solidFill>
                  <a:srgbClr val="358FCB"/>
                </a:solidFill>
              </a:rPr>
              <a:t> （单选题）</a:t>
            </a:r>
            <a:r>
              <a:rPr lang="zh-CN" altLang="zh-CN" sz="2400" b="1" kern="0" dirty="0" smtClean="0">
                <a:solidFill>
                  <a:srgbClr val="000000"/>
                </a:solidFill>
                <a:latin typeface="Arial" panose="020B0604020202020204" pitchFamily="34" charset="0"/>
                <a:cs typeface="Arial" panose="020B0604020202020204" pitchFamily="34" charset="0"/>
              </a:rPr>
              <a:t>搞好</a:t>
            </a:r>
            <a:r>
              <a:rPr lang="zh-CN" altLang="zh-CN" sz="2400" b="1" kern="0" dirty="0">
                <a:solidFill>
                  <a:srgbClr val="000000"/>
                </a:solidFill>
                <a:latin typeface="Arial" panose="020B0604020202020204" pitchFamily="34" charset="0"/>
                <a:cs typeface="Arial" panose="020B0604020202020204" pitchFamily="34" charset="0"/>
              </a:rPr>
              <a:t>班组安全日活动的要点是完善管理制度；提高活动效力；创新活动内容、活动形式</a:t>
            </a:r>
            <a:r>
              <a:rPr lang="zh-CN" altLang="zh-CN" sz="2400" b="1" kern="0" dirty="0" smtClean="0">
                <a:solidFill>
                  <a:srgbClr val="000000"/>
                </a:solidFill>
                <a:latin typeface="Arial" panose="020B0604020202020204" pitchFamily="34" charset="0"/>
                <a:cs typeface="Arial" panose="020B0604020202020204" pitchFamily="34" charset="0"/>
              </a:rPr>
              <a:t>；</a:t>
            </a:r>
            <a:r>
              <a:rPr lang="zh-CN" altLang="en-US" sz="2400" b="1" kern="0" dirty="0" smtClean="0">
                <a:solidFill>
                  <a:srgbClr val="000000"/>
                </a:solidFill>
                <a:latin typeface="Arial" panose="020B0604020202020204" pitchFamily="34" charset="0"/>
                <a:cs typeface="Arial" panose="020B0604020202020204" pitchFamily="34" charset="0"/>
              </a:rPr>
              <a:t>（ ）</a:t>
            </a:r>
            <a:r>
              <a:rPr lang="zh-CN" altLang="zh-CN" sz="2400" b="1" kern="0" dirty="0" smtClean="0">
                <a:solidFill>
                  <a:srgbClr val="000000"/>
                </a:solidFill>
                <a:latin typeface="Arial" panose="020B0604020202020204" pitchFamily="34" charset="0"/>
                <a:cs typeface="Arial" panose="020B0604020202020204" pitchFamily="34" charset="0"/>
              </a:rPr>
              <a:t>。</a:t>
            </a:r>
            <a:endParaRPr lang="zh-CN" altLang="zh-CN" sz="2400" b="1" kern="100" dirty="0">
              <a:latin typeface="Calibri" panose="020F0502020204030204" pitchFamily="34" charset="0"/>
              <a:cs typeface="Times New Roman" panose="02020603050405020304" pitchFamily="18" charset="0"/>
            </a:endParaRPr>
          </a:p>
          <a:p>
            <a:r>
              <a:rPr lang="en-US" altLang="zh-CN" sz="2400" b="1" dirty="0">
                <a:solidFill>
                  <a:srgbClr val="000000"/>
                </a:solidFill>
                <a:latin typeface="Arial" panose="020B0604020202020204" pitchFamily="34" charset="0"/>
              </a:rPr>
              <a:t>A</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进行评审总结</a:t>
            </a:r>
            <a:r>
              <a:rPr lang="en-US" altLang="zh-CN" sz="2400" b="1" dirty="0">
                <a:solidFill>
                  <a:srgbClr val="000000"/>
                </a:solidFill>
                <a:latin typeface="Arial" panose="020B0604020202020204" pitchFamily="34" charset="0"/>
              </a:rPr>
              <a:t>  B</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安排检查汇报</a:t>
            </a:r>
            <a:r>
              <a:rPr lang="en-US" altLang="zh-CN" sz="2400" b="1" dirty="0">
                <a:solidFill>
                  <a:srgbClr val="000000"/>
                </a:solidFill>
                <a:latin typeface="Arial" panose="020B0604020202020204" pitchFamily="34" charset="0"/>
              </a:rPr>
              <a:t>  C</a:t>
            </a:r>
            <a:r>
              <a:rPr lang="zh-CN" altLang="zh-CN" sz="2400" b="1" dirty="0">
                <a:solidFill>
                  <a:srgbClr val="000000"/>
                </a:solidFill>
                <a:latin typeface="Arial" panose="020B0604020202020204" pitchFamily="34" charset="0"/>
                <a:cs typeface="Arial" panose="020B0604020202020204" pitchFamily="34" charset="0"/>
              </a:rPr>
              <a:t>．</a:t>
            </a:r>
            <a:r>
              <a:rPr lang="zh-CN" altLang="zh-CN" sz="2400" b="1" dirty="0">
                <a:solidFill>
                  <a:srgbClr val="000000"/>
                </a:solidFill>
                <a:ea typeface="Arial" panose="020B0604020202020204" pitchFamily="34" charset="0"/>
              </a:rPr>
              <a:t> </a:t>
            </a:r>
            <a:r>
              <a:rPr lang="zh-CN" altLang="zh-CN" sz="2400" b="1" dirty="0">
                <a:solidFill>
                  <a:srgbClr val="000000"/>
                </a:solidFill>
                <a:latin typeface="Arial" panose="020B0604020202020204" pitchFamily="34" charset="0"/>
                <a:cs typeface="Arial" panose="020B0604020202020204" pitchFamily="34" charset="0"/>
              </a:rPr>
              <a:t>加强检查考核</a:t>
            </a:r>
            <a:endParaRPr lang="zh-CN" altLang="en-US" sz="2400" b="1" dirty="0"/>
          </a:p>
        </p:txBody>
      </p:sp>
      <p:sp>
        <p:nvSpPr>
          <p:cNvPr id="5" name="矩形 4"/>
          <p:cNvSpPr/>
          <p:nvPr/>
        </p:nvSpPr>
        <p:spPr>
          <a:xfrm>
            <a:off x="934193" y="1340458"/>
            <a:ext cx="8879354" cy="461665"/>
          </a:xfrm>
          <a:prstGeom prst="rect">
            <a:avLst/>
          </a:prstGeom>
        </p:spPr>
        <p:txBody>
          <a:bodyPr wrap="none">
            <a:spAutoFit/>
          </a:bodyPr>
          <a:lstStyle/>
          <a:p>
            <a:r>
              <a:rPr lang="en-US" altLang="zh-CN" sz="2400" b="1" kern="100" dirty="0" smtClean="0">
                <a:solidFill>
                  <a:srgbClr val="000000"/>
                </a:solidFill>
                <a:latin typeface="Arial" panose="020B0604020202020204" pitchFamily="34" charset="0"/>
              </a:rPr>
              <a:t>1.</a:t>
            </a:r>
            <a:r>
              <a:rPr lang="zh-CN" altLang="en-US" sz="2400" b="1" kern="100" dirty="0">
                <a:solidFill>
                  <a:srgbClr val="358FCB"/>
                </a:solidFill>
                <a:latin typeface="Arial" panose="020B0604020202020204" pitchFamily="34" charset="0"/>
              </a:rPr>
              <a:t> （判断题）</a:t>
            </a:r>
            <a:r>
              <a:rPr lang="zh-CN" altLang="zh-CN" sz="2400" b="1" kern="100" dirty="0" smtClean="0">
                <a:solidFill>
                  <a:srgbClr val="000000"/>
                </a:solidFill>
                <a:latin typeface="Arial" panose="020B0604020202020204" pitchFamily="34" charset="0"/>
                <a:cs typeface="Arial" panose="020B0604020202020204" pitchFamily="34" charset="0"/>
              </a:rPr>
              <a:t>常用</a:t>
            </a:r>
            <a:r>
              <a:rPr lang="zh-CN" altLang="zh-CN" sz="2400" b="1" kern="100" dirty="0">
                <a:solidFill>
                  <a:srgbClr val="000000"/>
                </a:solidFill>
                <a:latin typeface="Arial" panose="020B0604020202020204" pitchFamily="34" charset="0"/>
                <a:cs typeface="Arial" panose="020B0604020202020204" pitchFamily="34" charset="0"/>
              </a:rPr>
              <a:t>防噪声用品有防噪声耳塞、耳罩和防噪声服</a:t>
            </a:r>
            <a:r>
              <a:rPr lang="zh-CN" altLang="zh-CN" sz="2400" b="1" kern="100" dirty="0" smtClean="0">
                <a:solidFill>
                  <a:srgbClr val="000000"/>
                </a:solidFill>
                <a:latin typeface="Arial" panose="020B0604020202020204" pitchFamily="34" charset="0"/>
                <a:cs typeface="Arial" panose="020B0604020202020204" pitchFamily="34" charset="0"/>
              </a:rPr>
              <a:t>。</a:t>
            </a:r>
            <a:endParaRPr lang="zh-CN" altLang="en-US" sz="2400" b="1" dirty="0"/>
          </a:p>
        </p:txBody>
      </p:sp>
      <p:sp>
        <p:nvSpPr>
          <p:cNvPr id="7" name="Rectangle 20"/>
          <p:cNvSpPr>
            <a:spLocks noChangeArrowheads="1"/>
          </p:cNvSpPr>
          <p:nvPr/>
        </p:nvSpPr>
        <p:spPr bwMode="auto">
          <a:xfrm>
            <a:off x="9412637" y="1218123"/>
            <a:ext cx="233439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chemeClr val="bg1"/>
                </a:solidFill>
                <a:latin typeface="黑体" panose="02010609060101010101" charset="-122"/>
              </a:rPr>
              <a:t> </a:t>
            </a:r>
            <a:r>
              <a:rPr lang="zh-CN" altLang="en-US" sz="3600" b="1" dirty="0" smtClean="0">
                <a:solidFill>
                  <a:srgbClr val="FF0000"/>
                </a:solidFill>
                <a:latin typeface="黑体" panose="02010609060101010101" charset="-122"/>
              </a:rPr>
              <a:t>答案</a:t>
            </a:r>
            <a:r>
              <a:rPr lang="en-US" altLang="zh-CN" sz="3600" b="1" dirty="0" smtClean="0">
                <a:solidFill>
                  <a:srgbClr val="FF0000"/>
                </a:solidFill>
                <a:latin typeface="黑体" panose="02010609060101010101" charset="-122"/>
              </a:rPr>
              <a:t>:</a:t>
            </a:r>
            <a:r>
              <a:rPr lang="en-US" altLang="zh-CN" sz="3600" b="1" kern="100" dirty="0">
                <a:solidFill>
                  <a:srgbClr val="000000"/>
                </a:solidFill>
              </a:rPr>
              <a:t> </a:t>
            </a:r>
            <a:r>
              <a:rPr lang="zh-CN" altLang="en-US" sz="3600" b="1" dirty="0">
                <a:solidFill>
                  <a:srgbClr val="FF0000"/>
                </a:solidFill>
                <a:latin typeface="黑体" panose="02010609060101010101" charset="-122"/>
              </a:rPr>
              <a:t>√</a:t>
            </a:r>
            <a:endParaRPr lang="zh-CN" altLang="en-US" sz="3600" b="1" dirty="0">
              <a:solidFill>
                <a:srgbClr val="FF0000"/>
              </a:solidFill>
              <a:latin typeface="黑体" panose="02010609060101010101" charset="-122"/>
            </a:endParaRPr>
          </a:p>
        </p:txBody>
      </p:sp>
      <p:sp>
        <p:nvSpPr>
          <p:cNvPr id="8" name="矩形 7"/>
          <p:cNvSpPr/>
          <p:nvPr/>
        </p:nvSpPr>
        <p:spPr>
          <a:xfrm>
            <a:off x="9196994" y="3194759"/>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A</a:t>
            </a:r>
            <a:endParaRPr lang="zh-CN" altLang="en-US" sz="3600" b="1" dirty="0">
              <a:solidFill>
                <a:srgbClr val="FF0000"/>
              </a:solidFill>
            </a:endParaRPr>
          </a:p>
        </p:txBody>
      </p:sp>
      <p:sp>
        <p:nvSpPr>
          <p:cNvPr id="9" name="矩形 8"/>
          <p:cNvSpPr/>
          <p:nvPr/>
        </p:nvSpPr>
        <p:spPr>
          <a:xfrm>
            <a:off x="9196995" y="5362049"/>
            <a:ext cx="1854995" cy="646331"/>
          </a:xfrm>
          <a:prstGeom prst="rect">
            <a:avLst/>
          </a:prstGeom>
        </p:spPr>
        <p:txBody>
          <a:bodyPr wrap="none">
            <a:spAutoFit/>
          </a:bodyPr>
          <a:lstStyle/>
          <a:p>
            <a:r>
              <a:rPr lang="zh-CN" altLang="en-US" sz="3600" b="1" dirty="0" smtClean="0">
                <a:solidFill>
                  <a:srgbClr val="FF0000"/>
                </a:solidFill>
              </a:rPr>
              <a:t>答案：</a:t>
            </a:r>
            <a:r>
              <a:rPr lang="en-US" altLang="zh-CN" sz="3600" b="1" dirty="0" smtClean="0">
                <a:solidFill>
                  <a:srgbClr val="FF0000"/>
                </a:solidFill>
              </a:rPr>
              <a:t>C</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组合 9"/>
          <p:cNvGrpSpPr/>
          <p:nvPr/>
        </p:nvGrpSpPr>
        <p:grpSpPr>
          <a:xfrm>
            <a:off x="4818918" y="2352812"/>
            <a:ext cx="2592713" cy="3858978"/>
            <a:chOff x="5044281" y="2143125"/>
            <a:chExt cx="2103438" cy="3239106"/>
          </a:xfrm>
          <a:effectLst/>
        </p:grpSpPr>
        <p:sp>
          <p:nvSpPr>
            <p:cNvPr id="11" name="任意多边形 10"/>
            <p:cNvSpPr/>
            <p:nvPr/>
          </p:nvSpPr>
          <p:spPr>
            <a:xfrm>
              <a:off x="5117186" y="2143125"/>
              <a:ext cx="1957628" cy="685800"/>
            </a:xfrm>
            <a:custGeom>
              <a:avLst/>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5044281" y="2921000"/>
              <a:ext cx="2103438" cy="711200"/>
            </a:xfrm>
            <a:custGeom>
              <a:avLst/>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梯形 20"/>
            <p:cNvSpPr/>
            <p:nvPr/>
          </p:nvSpPr>
          <p:spPr>
            <a:xfrm flipV="1">
              <a:off x="5178425" y="3711573"/>
              <a:ext cx="1835150" cy="708026"/>
            </a:xfrm>
            <a:custGeom>
              <a:avLst/>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5693569" y="5057775"/>
              <a:ext cx="804863" cy="324456"/>
            </a:xfrm>
            <a:custGeom>
              <a:avLst/>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 name="椭圆 17"/>
          <p:cNvSpPr/>
          <p:nvPr/>
        </p:nvSpPr>
        <p:spPr>
          <a:xfrm>
            <a:off x="4056351" y="6176668"/>
            <a:ext cx="4117844" cy="502115"/>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072" y="3385346"/>
            <a:ext cx="3103133" cy="987638"/>
          </a:xfrm>
          <a:prstGeom prst="rect">
            <a:avLst/>
          </a:prstGeom>
        </p:spPr>
      </p:pic>
      <p:pic>
        <p:nvPicPr>
          <p:cNvPr id="6" name="图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10" y="1888806"/>
            <a:ext cx="3042168" cy="993734"/>
          </a:xfrm>
          <a:prstGeom prst="rect">
            <a:avLst/>
          </a:prstGeom>
        </p:spPr>
      </p:pic>
      <p:pic>
        <p:nvPicPr>
          <p:cNvPr id="8" name="图片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0375" y="603493"/>
            <a:ext cx="3090940" cy="987638"/>
          </a:xfrm>
          <a:prstGeom prst="rect">
            <a:avLst/>
          </a:prstGeom>
        </p:spPr>
      </p:pic>
      <p:pic>
        <p:nvPicPr>
          <p:cNvPr id="19" name="图片 1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1631" y="1858993"/>
            <a:ext cx="3090940" cy="987638"/>
          </a:xfrm>
          <a:prstGeom prst="rect">
            <a:avLst/>
          </a:prstGeom>
        </p:spPr>
      </p:pic>
      <p:pic>
        <p:nvPicPr>
          <p:cNvPr id="22" name="图片 2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15691" y="3461494"/>
            <a:ext cx="3036071" cy="9937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38151" y="1543187"/>
            <a:ext cx="10992592" cy="4524315"/>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1.</a:t>
            </a:r>
            <a:r>
              <a:rPr lang="zh-CN" altLang="en-US" sz="3600" b="1" dirty="0">
                <a:solidFill>
                  <a:srgbClr val="358FCB"/>
                </a:solidFill>
              </a:rPr>
              <a:t> （单选题）</a:t>
            </a:r>
            <a:r>
              <a:rPr lang="zh-CN" altLang="zh-CN" sz="3600" b="1" kern="0" dirty="0" smtClean="0">
                <a:solidFill>
                  <a:srgbClr val="000000"/>
                </a:solidFill>
                <a:latin typeface="Arial" panose="020B0604020202020204" pitchFamily="34" charset="0"/>
                <a:cs typeface="Arial" panose="020B0604020202020204" pitchFamily="34" charset="0"/>
              </a:rPr>
              <a:t>国家</a:t>
            </a:r>
            <a:r>
              <a:rPr lang="zh-CN" altLang="zh-CN" sz="3600" b="1" kern="0" dirty="0">
                <a:solidFill>
                  <a:srgbClr val="000000"/>
                </a:solidFill>
                <a:latin typeface="Arial" panose="020B0604020202020204" pitchFamily="34" charset="0"/>
                <a:cs typeface="Arial" panose="020B0604020202020204" pitchFamily="34" charset="0"/>
              </a:rPr>
              <a:t>对危险化学品经营销售实行（</a:t>
            </a:r>
            <a:r>
              <a:rPr lang="en-US" altLang="zh-CN" sz="3600" b="1" kern="0" dirty="0">
                <a:solidFill>
                  <a:srgbClr val="000000"/>
                </a:solidFill>
                <a:latin typeface="Arial" panose="020B0604020202020204" pitchFamily="34" charset="0"/>
                <a:cs typeface="Times New Roman" panose="02020603050405020304" pitchFamily="18" charset="0"/>
              </a:rPr>
              <a:t>   </a:t>
            </a:r>
            <a:r>
              <a:rPr lang="zh-CN" altLang="zh-CN" sz="3600" b="1" kern="0" dirty="0">
                <a:solidFill>
                  <a:srgbClr val="000000"/>
                </a:solidFill>
                <a:latin typeface="Arial" panose="020B0604020202020204" pitchFamily="34" charset="0"/>
                <a:cs typeface="Arial" panose="020B0604020202020204" pitchFamily="34" charset="0"/>
              </a:rPr>
              <a:t>）制度</a:t>
            </a:r>
            <a:r>
              <a:rPr lang="zh-CN" altLang="zh-CN" sz="3600" b="1" kern="0" dirty="0" smtClean="0">
                <a:solidFill>
                  <a:srgbClr val="000000"/>
                </a:solidFill>
                <a:latin typeface="Arial" panose="020B0604020202020204" pitchFamily="34" charset="0"/>
                <a:cs typeface="Arial" panose="020B0604020202020204" pitchFamily="34" charset="0"/>
              </a:rPr>
              <a:t>。</a:t>
            </a:r>
            <a:endParaRPr lang="en-US" altLang="zh-CN" sz="3600" b="1" kern="0" dirty="0" smtClean="0">
              <a:solidFill>
                <a:srgbClr val="000000"/>
              </a:solidFill>
              <a:latin typeface="Arial" panose="020B0604020202020204" pitchFamily="34" charset="0"/>
              <a:cs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A</a:t>
            </a:r>
            <a:r>
              <a:rPr lang="en-US" altLang="zh-CN" sz="3600" b="1" dirty="0">
                <a:solidFill>
                  <a:srgbClr val="000000"/>
                </a:solidFill>
                <a:latin typeface="Arial" panose="020B0604020202020204" pitchFamily="34" charset="0"/>
              </a:rPr>
              <a:t>.</a:t>
            </a:r>
            <a:r>
              <a:rPr lang="zh-CN" altLang="zh-CN" sz="3600" b="1" dirty="0" smtClean="0">
                <a:solidFill>
                  <a:srgbClr val="000000"/>
                </a:solidFill>
                <a:latin typeface="Arial" panose="020B0604020202020204" pitchFamily="34" charset="0"/>
                <a:cs typeface="Arial" panose="020B0604020202020204" pitchFamily="34" charset="0"/>
              </a:rPr>
              <a:t>备案</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B</a:t>
            </a:r>
            <a:r>
              <a:rPr lang="en-US" altLang="zh-CN" sz="3600" b="1" dirty="0">
                <a:solidFill>
                  <a:srgbClr val="000000"/>
                </a:solidFill>
                <a:latin typeface="Arial" panose="020B0604020202020204" pitchFamily="34" charset="0"/>
              </a:rPr>
              <a:t>.</a:t>
            </a:r>
            <a:r>
              <a:rPr lang="zh-CN" altLang="zh-CN" sz="3600" b="1" dirty="0" smtClean="0">
                <a:solidFill>
                  <a:srgbClr val="000000"/>
                </a:solidFill>
                <a:latin typeface="Arial" panose="020B0604020202020204" pitchFamily="34" charset="0"/>
                <a:cs typeface="Arial" panose="020B0604020202020204" pitchFamily="34" charset="0"/>
              </a:rPr>
              <a:t>登记</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C</a:t>
            </a:r>
            <a:r>
              <a:rPr lang="en-US" altLang="zh-CN" sz="3600" b="1" dirty="0">
                <a:solidFill>
                  <a:srgbClr val="000000"/>
                </a:solidFill>
                <a:latin typeface="Arial" panose="020B0604020202020204" pitchFamily="34" charset="0"/>
              </a:rPr>
              <a:t>.</a:t>
            </a:r>
            <a:r>
              <a:rPr lang="zh-CN" altLang="zh-CN" sz="3600" b="1" dirty="0" smtClean="0">
                <a:solidFill>
                  <a:srgbClr val="000000"/>
                </a:solidFill>
                <a:latin typeface="Arial" panose="020B0604020202020204" pitchFamily="34" charset="0"/>
                <a:cs typeface="Arial" panose="020B0604020202020204" pitchFamily="34" charset="0"/>
              </a:rPr>
              <a:t>审批</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D</a:t>
            </a:r>
            <a:r>
              <a:rPr lang="en-US" altLang="zh-CN" sz="3600" b="1" dirty="0">
                <a:solidFill>
                  <a:srgbClr val="000000"/>
                </a:solidFill>
                <a:latin typeface="Arial" panose="020B0604020202020204" pitchFamily="34" charset="0"/>
              </a:rPr>
              <a:t>.</a:t>
            </a:r>
            <a:r>
              <a:rPr lang="zh-CN" altLang="zh-CN" sz="3600" b="1" dirty="0">
                <a:solidFill>
                  <a:srgbClr val="000000"/>
                </a:solidFill>
                <a:latin typeface="Arial" panose="020B0604020202020204" pitchFamily="34" charset="0"/>
                <a:cs typeface="Arial" panose="020B0604020202020204" pitchFamily="34" charset="0"/>
              </a:rPr>
              <a:t>许可</a:t>
            </a:r>
            <a:endParaRPr lang="zh-CN" altLang="en-US" sz="3600" b="1" dirty="0"/>
          </a:p>
        </p:txBody>
      </p:sp>
      <p:sp>
        <p:nvSpPr>
          <p:cNvPr id="11" name="矩形 10"/>
          <p:cNvSpPr/>
          <p:nvPr/>
        </p:nvSpPr>
        <p:spPr>
          <a:xfrm>
            <a:off x="7477267" y="3805345"/>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38151" y="1507562"/>
            <a:ext cx="10628415" cy="4524315"/>
          </a:xfrm>
          <a:prstGeom prst="rect">
            <a:avLst/>
          </a:prstGeom>
        </p:spPr>
        <p:txBody>
          <a:bodyPr wrap="square">
            <a:spAutoFit/>
          </a:bodyPr>
          <a:lstStyle/>
          <a:p>
            <a:r>
              <a:rPr lang="en-US" altLang="zh-CN" sz="3600" b="1" kern="0" dirty="0">
                <a:solidFill>
                  <a:srgbClr val="000000"/>
                </a:solidFill>
                <a:latin typeface="Arial" panose="020B0604020202020204" pitchFamily="34" charset="0"/>
                <a:cs typeface="Times New Roman" panose="02020603050405020304" pitchFamily="18" charset="0"/>
              </a:rPr>
              <a:t>2</a:t>
            </a:r>
            <a:r>
              <a:rPr lang="en-US" altLang="zh-CN" sz="3600" b="1" kern="0" dirty="0" smtClean="0">
                <a:solidFill>
                  <a:srgbClr val="000000"/>
                </a:solidFill>
                <a:latin typeface="Arial" panose="020B0604020202020204" pitchFamily="34" charset="0"/>
                <a:cs typeface="Times New Roman" panose="02020603050405020304" pitchFamily="18" charset="0"/>
              </a:rPr>
              <a:t>.</a:t>
            </a:r>
            <a:r>
              <a:rPr lang="zh-CN" altLang="en-US" sz="3600" b="1" dirty="0" smtClean="0">
                <a:solidFill>
                  <a:srgbClr val="358FCB"/>
                </a:solidFill>
              </a:rPr>
              <a:t> </a:t>
            </a:r>
            <a:r>
              <a:rPr lang="zh-CN" altLang="en-US" sz="3600" b="1" dirty="0">
                <a:solidFill>
                  <a:srgbClr val="358FCB"/>
                </a:solidFill>
              </a:rPr>
              <a:t>（单选题</a:t>
            </a:r>
            <a:r>
              <a:rPr lang="zh-CN" altLang="en-US" sz="3600" b="1" dirty="0" smtClean="0">
                <a:solidFill>
                  <a:srgbClr val="358FCB"/>
                </a:solidFill>
              </a:rPr>
              <a:t>）</a:t>
            </a:r>
            <a:r>
              <a:rPr lang="en-US" altLang="zh-CN" sz="3600" b="1" kern="0" dirty="0">
                <a:solidFill>
                  <a:srgbClr val="000000"/>
                </a:solidFill>
                <a:latin typeface="Arial" panose="020B0604020202020204" pitchFamily="34" charset="0"/>
                <a:cs typeface="Times New Roman" panose="02020603050405020304" pitchFamily="18" charset="0"/>
              </a:rPr>
              <a:t> </a:t>
            </a:r>
            <a:r>
              <a:rPr lang="zh-CN" altLang="zh-CN" sz="3600" b="1" kern="0" dirty="0" smtClean="0">
                <a:solidFill>
                  <a:srgbClr val="000000"/>
                </a:solidFill>
                <a:latin typeface="Arial" panose="020B0604020202020204" pitchFamily="34" charset="0"/>
                <a:cs typeface="Arial" panose="020B0604020202020204" pitchFamily="34" charset="0"/>
              </a:rPr>
              <a:t>从业人员</a:t>
            </a:r>
            <a:r>
              <a:rPr lang="zh-CN" altLang="zh-CN" sz="3600" b="1" kern="0" dirty="0">
                <a:solidFill>
                  <a:srgbClr val="000000"/>
                </a:solidFill>
                <a:latin typeface="Arial" panose="020B0604020202020204" pitchFamily="34" charset="0"/>
                <a:cs typeface="Arial" panose="020B0604020202020204" pitchFamily="34" charset="0"/>
              </a:rPr>
              <a:t>有权</a:t>
            </a:r>
            <a:r>
              <a:rPr lang="zh-CN" altLang="zh-CN" sz="3600" b="1" kern="0" dirty="0" smtClean="0">
                <a:solidFill>
                  <a:srgbClr val="000000"/>
                </a:solidFill>
                <a:latin typeface="Arial" panose="020B0604020202020204" pitchFamily="34" charset="0"/>
                <a:cs typeface="Arial" panose="020B0604020202020204" pitchFamily="34" charset="0"/>
              </a:rPr>
              <a:t>拒绝</a:t>
            </a:r>
            <a:r>
              <a:rPr lang="zh-CN" altLang="en-US" sz="3600" b="1" kern="0" dirty="0" smtClean="0">
                <a:solidFill>
                  <a:srgbClr val="000000"/>
                </a:solidFill>
                <a:latin typeface="Arial" panose="020B0604020202020204" pitchFamily="34" charset="0"/>
                <a:cs typeface="Times New Roman" panose="02020603050405020304" pitchFamily="18" charset="0"/>
              </a:rPr>
              <a:t>（  ）</a:t>
            </a:r>
            <a:r>
              <a:rPr lang="zh-CN" altLang="zh-CN" sz="3600" b="1" kern="0" dirty="0" smtClean="0">
                <a:solidFill>
                  <a:srgbClr val="000000"/>
                </a:solidFill>
                <a:latin typeface="Arial" panose="020B0604020202020204" pitchFamily="34" charset="0"/>
                <a:cs typeface="Arial" panose="020B0604020202020204" pitchFamily="34" charset="0"/>
              </a:rPr>
              <a:t>指挥和</a:t>
            </a:r>
            <a:r>
              <a:rPr lang="zh-CN" altLang="en-US" sz="3600" b="1" kern="0" dirty="0" smtClean="0">
                <a:solidFill>
                  <a:srgbClr val="000000"/>
                </a:solidFill>
                <a:latin typeface="Arial" panose="020B0604020202020204" pitchFamily="34" charset="0"/>
                <a:cs typeface="Arial" panose="020B0604020202020204" pitchFamily="34" charset="0"/>
              </a:rPr>
              <a:t>（  ）</a:t>
            </a:r>
            <a:r>
              <a:rPr lang="zh-CN" altLang="zh-CN" sz="3600" b="1" kern="0" dirty="0" smtClean="0">
                <a:solidFill>
                  <a:srgbClr val="000000"/>
                </a:solidFill>
                <a:latin typeface="Arial" panose="020B0604020202020204" pitchFamily="34" charset="0"/>
                <a:cs typeface="Arial" panose="020B0604020202020204" pitchFamily="34" charset="0"/>
              </a:rPr>
              <a:t>冒险</a:t>
            </a:r>
            <a:r>
              <a:rPr lang="zh-CN" altLang="zh-CN" sz="3600" b="1" kern="0" dirty="0">
                <a:solidFill>
                  <a:srgbClr val="000000"/>
                </a:solidFill>
                <a:latin typeface="Arial" panose="020B0604020202020204" pitchFamily="34" charset="0"/>
                <a:cs typeface="Arial" panose="020B0604020202020204" pitchFamily="34" charset="0"/>
              </a:rPr>
              <a:t>作业。</a:t>
            </a:r>
            <a:endParaRPr lang="zh-CN" altLang="zh-CN" sz="2800" b="1" kern="100" dirty="0">
              <a:latin typeface="Calibri" panose="020F0502020204030204" pitchFamily="34" charset="0"/>
              <a:cs typeface="Times New Roman" panose="02020603050405020304" pitchFamily="18" charset="0"/>
            </a:endParaRPr>
          </a:p>
          <a:p>
            <a:pPr>
              <a:lnSpc>
                <a:spcPct val="150000"/>
              </a:lnSpc>
            </a:pPr>
            <a:r>
              <a:rPr lang="en-US" altLang="zh-CN" sz="3600" b="1" dirty="0">
                <a:solidFill>
                  <a:srgbClr val="000000"/>
                </a:solidFill>
                <a:latin typeface="Arial" panose="020B0604020202020204" pitchFamily="34" charset="0"/>
              </a:rPr>
              <a:t>A.</a:t>
            </a:r>
            <a:r>
              <a:rPr lang="zh-CN" altLang="zh-CN" sz="3600" b="1" dirty="0">
                <a:solidFill>
                  <a:srgbClr val="000000"/>
                </a:solidFill>
                <a:latin typeface="Arial" panose="020B0604020202020204" pitchFamily="34" charset="0"/>
                <a:cs typeface="Arial" panose="020B0604020202020204" pitchFamily="34" charset="0"/>
              </a:rPr>
              <a:t>正确、强令</a:t>
            </a:r>
            <a:r>
              <a:rPr lang="en-US" altLang="zh-CN" sz="3600" b="1" dirty="0">
                <a:solidFill>
                  <a:srgbClr val="000000"/>
                </a:solidFill>
                <a:latin typeface="Arial" panose="020B0604020202020204" pitchFamily="34" charset="0"/>
              </a:rPr>
              <a:t> </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B</a:t>
            </a:r>
            <a:r>
              <a:rPr lang="en-US" altLang="zh-CN" sz="3600" b="1" dirty="0">
                <a:solidFill>
                  <a:srgbClr val="000000"/>
                </a:solidFill>
                <a:latin typeface="Arial" panose="020B0604020202020204" pitchFamily="34" charset="0"/>
              </a:rPr>
              <a:t>.</a:t>
            </a:r>
            <a:r>
              <a:rPr lang="zh-CN" altLang="zh-CN" sz="3600" b="1" dirty="0">
                <a:solidFill>
                  <a:srgbClr val="000000"/>
                </a:solidFill>
                <a:latin typeface="Arial" panose="020B0604020202020204" pitchFamily="34" charset="0"/>
                <a:cs typeface="Arial" panose="020B0604020202020204" pitchFamily="34" charset="0"/>
              </a:rPr>
              <a:t>违章、</a:t>
            </a:r>
            <a:r>
              <a:rPr lang="zh-CN" altLang="zh-CN" sz="3600" b="1" dirty="0" smtClean="0">
                <a:solidFill>
                  <a:srgbClr val="000000"/>
                </a:solidFill>
                <a:latin typeface="Arial" panose="020B0604020202020204" pitchFamily="34" charset="0"/>
                <a:cs typeface="Arial" panose="020B0604020202020204" pitchFamily="34" charset="0"/>
              </a:rPr>
              <a:t>强令</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C</a:t>
            </a:r>
            <a:r>
              <a:rPr lang="en-US" altLang="zh-CN" sz="3600" b="1" dirty="0">
                <a:solidFill>
                  <a:srgbClr val="000000"/>
                </a:solidFill>
                <a:latin typeface="Arial" panose="020B0604020202020204" pitchFamily="34" charset="0"/>
              </a:rPr>
              <a:t>.</a:t>
            </a:r>
            <a:r>
              <a:rPr lang="zh-CN" altLang="zh-CN" sz="3600" b="1" dirty="0">
                <a:solidFill>
                  <a:srgbClr val="000000"/>
                </a:solidFill>
                <a:latin typeface="Arial" panose="020B0604020202020204" pitchFamily="34" charset="0"/>
                <a:cs typeface="Arial" panose="020B0604020202020204" pitchFamily="34" charset="0"/>
              </a:rPr>
              <a:t>正确、</a:t>
            </a:r>
            <a:r>
              <a:rPr lang="zh-CN" altLang="zh-CN" sz="3600" b="1" dirty="0" smtClean="0">
                <a:solidFill>
                  <a:srgbClr val="000000"/>
                </a:solidFill>
                <a:latin typeface="Arial" panose="020B0604020202020204" pitchFamily="34" charset="0"/>
                <a:cs typeface="Arial" panose="020B0604020202020204" pitchFamily="34" charset="0"/>
              </a:rPr>
              <a:t>违章</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D</a:t>
            </a:r>
            <a:r>
              <a:rPr lang="zh-CN" altLang="zh-CN" sz="3600" b="1" dirty="0">
                <a:solidFill>
                  <a:srgbClr val="000000"/>
                </a:solidFill>
                <a:latin typeface="Arial" panose="020B0604020202020204" pitchFamily="34" charset="0"/>
                <a:cs typeface="Arial" panose="020B0604020202020204" pitchFamily="34" charset="0"/>
              </a:rPr>
              <a:t>、冒险、强令</a:t>
            </a:r>
            <a:r>
              <a:rPr lang="en-US" altLang="zh-CN" sz="3600" b="1" dirty="0">
                <a:solidFill>
                  <a:srgbClr val="000000"/>
                </a:solidFill>
                <a:latin typeface="Arial" panose="020B0604020202020204" pitchFamily="34" charset="0"/>
              </a:rPr>
              <a:t>  </a:t>
            </a:r>
            <a:endParaRPr lang="zh-CN" altLang="en-US" sz="3600" b="1" dirty="0"/>
          </a:p>
        </p:txBody>
      </p:sp>
      <p:sp>
        <p:nvSpPr>
          <p:cNvPr id="11" name="矩形 10"/>
          <p:cNvSpPr/>
          <p:nvPr/>
        </p:nvSpPr>
        <p:spPr>
          <a:xfrm>
            <a:off x="7477267" y="3805345"/>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a:solidFill>
                  <a:srgbClr val="358FCB"/>
                </a:solidFill>
                <a:latin typeface="微软雅黑" panose="020B0503020204020204" pitchFamily="34" charset="-122"/>
                <a:ea typeface="微软雅黑" panose="020B0503020204020204" pitchFamily="34" charset="-122"/>
              </a:rPr>
              <a:t>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38151" y="1543187"/>
            <a:ext cx="10628415" cy="3693319"/>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3.</a:t>
            </a:r>
            <a:r>
              <a:rPr lang="zh-CN" altLang="en-US" sz="3600" b="1" dirty="0" smtClean="0">
                <a:solidFill>
                  <a:srgbClr val="358FCB"/>
                </a:solidFill>
              </a:rPr>
              <a:t> </a:t>
            </a:r>
            <a:r>
              <a:rPr lang="zh-CN" altLang="en-US" sz="3600" b="1" dirty="0">
                <a:solidFill>
                  <a:srgbClr val="358FCB"/>
                </a:solidFill>
              </a:rPr>
              <a:t>（单</a:t>
            </a:r>
            <a:r>
              <a:rPr lang="zh-CN" altLang="en-US" sz="3600" b="1" dirty="0" smtClean="0">
                <a:solidFill>
                  <a:srgbClr val="358FCB"/>
                </a:solidFill>
              </a:rPr>
              <a:t>选题）</a:t>
            </a:r>
            <a:r>
              <a:rPr lang="zh-CN" altLang="zh-CN" sz="3600" b="1" kern="0" dirty="0" smtClean="0">
                <a:solidFill>
                  <a:srgbClr val="000000"/>
                </a:solidFill>
                <a:latin typeface="Arial" panose="020B0604020202020204" pitchFamily="34" charset="0"/>
                <a:cs typeface="Arial" panose="020B0604020202020204" pitchFamily="34" charset="0"/>
              </a:rPr>
              <a:t>职业</a:t>
            </a:r>
            <a:r>
              <a:rPr lang="zh-CN" altLang="zh-CN" sz="3600" b="1" kern="0" dirty="0">
                <a:solidFill>
                  <a:srgbClr val="000000"/>
                </a:solidFill>
                <a:latin typeface="Arial" panose="020B0604020202020204" pitchFamily="34" charset="0"/>
                <a:cs typeface="Arial" panose="020B0604020202020204" pitchFamily="34" charset="0"/>
              </a:rPr>
              <a:t>危害因素就是生产劳动过程中，存在</a:t>
            </a:r>
            <a:r>
              <a:rPr lang="zh-CN" altLang="zh-CN" sz="3600" b="1" kern="0" dirty="0" smtClean="0">
                <a:solidFill>
                  <a:srgbClr val="000000"/>
                </a:solidFill>
                <a:latin typeface="Arial" panose="020B0604020202020204" pitchFamily="34" charset="0"/>
                <a:cs typeface="Arial" panose="020B0604020202020204" pitchFamily="34" charset="0"/>
              </a:rPr>
              <a:t>于</a:t>
            </a:r>
            <a:r>
              <a:rPr lang="zh-CN" altLang="en-US" sz="3600" b="1" kern="0" dirty="0" smtClean="0">
                <a:solidFill>
                  <a:srgbClr val="000000"/>
                </a:solidFill>
                <a:latin typeface="Arial" panose="020B0604020202020204" pitchFamily="34" charset="0"/>
                <a:cs typeface="Arial" panose="020B0604020202020204" pitchFamily="34" charset="0"/>
              </a:rPr>
              <a:t>（  ）</a:t>
            </a:r>
            <a:r>
              <a:rPr lang="zh-CN" altLang="zh-CN" sz="3600" b="1" kern="0" dirty="0" smtClean="0">
                <a:solidFill>
                  <a:srgbClr val="000000"/>
                </a:solidFill>
                <a:latin typeface="Arial" panose="020B0604020202020204" pitchFamily="34" charset="0"/>
                <a:cs typeface="Arial" panose="020B0604020202020204" pitchFamily="34" charset="0"/>
              </a:rPr>
              <a:t>中</a:t>
            </a:r>
            <a:r>
              <a:rPr lang="zh-CN" altLang="zh-CN" sz="3600" b="1" kern="0" dirty="0">
                <a:solidFill>
                  <a:srgbClr val="000000"/>
                </a:solidFill>
                <a:latin typeface="Arial" panose="020B0604020202020204" pitchFamily="34" charset="0"/>
                <a:cs typeface="Arial" panose="020B0604020202020204" pitchFamily="34" charset="0"/>
              </a:rPr>
              <a:t>的危害劳动者健康的因素。</a:t>
            </a:r>
            <a:endParaRPr lang="zh-CN" altLang="zh-CN" sz="2800" b="1" kern="100" dirty="0">
              <a:latin typeface="Calibri" panose="020F0502020204030204" pitchFamily="34" charset="0"/>
              <a:cs typeface="Times New Roman" panose="02020603050405020304" pitchFamily="18" charset="0"/>
            </a:endParaRPr>
          </a:p>
          <a:p>
            <a:pPr>
              <a:lnSpc>
                <a:spcPct val="150000"/>
              </a:lnSpc>
            </a:pPr>
            <a:r>
              <a:rPr lang="en-US" altLang="zh-CN" sz="3600" b="1" dirty="0">
                <a:solidFill>
                  <a:srgbClr val="000000"/>
                </a:solidFill>
                <a:latin typeface="Arial" panose="020B0604020202020204" pitchFamily="34" charset="0"/>
              </a:rPr>
              <a:t>A</a:t>
            </a:r>
            <a:r>
              <a:rPr lang="zh-CN" altLang="zh-CN" sz="3600" b="1" dirty="0">
                <a:solidFill>
                  <a:srgbClr val="000000"/>
                </a:solidFill>
                <a:latin typeface="Arial" panose="020B0604020202020204" pitchFamily="34" charset="0"/>
                <a:cs typeface="Arial" panose="020B0604020202020204" pitchFamily="34" charset="0"/>
              </a:rPr>
              <a:t>．</a:t>
            </a:r>
            <a:r>
              <a:rPr lang="zh-CN" altLang="zh-CN" sz="3600" b="1" dirty="0">
                <a:solidFill>
                  <a:srgbClr val="000000"/>
                </a:solidFill>
                <a:ea typeface="Arial" panose="020B0604020202020204" pitchFamily="34" charset="0"/>
              </a:rPr>
              <a:t> </a:t>
            </a:r>
            <a:r>
              <a:rPr lang="zh-CN" altLang="zh-CN" sz="3600" b="1" dirty="0">
                <a:solidFill>
                  <a:srgbClr val="000000"/>
                </a:solidFill>
                <a:latin typeface="Arial" panose="020B0604020202020204" pitchFamily="34" charset="0"/>
                <a:cs typeface="Arial" panose="020B0604020202020204" pitchFamily="34" charset="0"/>
              </a:rPr>
              <a:t>公共场所</a:t>
            </a:r>
            <a:r>
              <a:rPr lang="en-US" altLang="zh-CN" sz="3600" b="1" dirty="0">
                <a:solidFill>
                  <a:srgbClr val="000000"/>
                </a:solidFill>
                <a:latin typeface="Arial" panose="020B0604020202020204" pitchFamily="34" charset="0"/>
              </a:rPr>
              <a:t> </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B</a:t>
            </a:r>
            <a:r>
              <a:rPr lang="zh-CN" altLang="zh-CN" sz="3600" b="1" dirty="0">
                <a:solidFill>
                  <a:srgbClr val="000000"/>
                </a:solidFill>
                <a:latin typeface="Arial" panose="020B0604020202020204" pitchFamily="34" charset="0"/>
                <a:cs typeface="Arial" panose="020B0604020202020204" pitchFamily="34" charset="0"/>
              </a:rPr>
              <a:t>．</a:t>
            </a:r>
            <a:r>
              <a:rPr lang="zh-CN" altLang="zh-CN" sz="3600" b="1" dirty="0">
                <a:solidFill>
                  <a:srgbClr val="000000"/>
                </a:solidFill>
                <a:ea typeface="Arial" panose="020B0604020202020204" pitchFamily="34" charset="0"/>
              </a:rPr>
              <a:t> </a:t>
            </a:r>
            <a:r>
              <a:rPr lang="zh-CN" altLang="zh-CN" sz="3600" b="1" dirty="0">
                <a:solidFill>
                  <a:srgbClr val="000000"/>
                </a:solidFill>
                <a:latin typeface="Arial" panose="020B0604020202020204" pitchFamily="34" charset="0"/>
                <a:cs typeface="Arial" panose="020B0604020202020204" pitchFamily="34" charset="0"/>
              </a:rPr>
              <a:t>作业</a:t>
            </a:r>
            <a:r>
              <a:rPr lang="zh-CN" altLang="zh-CN" sz="3600" b="1" dirty="0" smtClean="0">
                <a:solidFill>
                  <a:srgbClr val="000000"/>
                </a:solidFill>
                <a:latin typeface="Arial" panose="020B0604020202020204" pitchFamily="34" charset="0"/>
                <a:cs typeface="Arial" panose="020B0604020202020204" pitchFamily="34" charset="0"/>
              </a:rPr>
              <a:t>环境</a:t>
            </a:r>
            <a:endParaRPr lang="en-US" altLang="zh-CN" sz="3600" b="1" dirty="0" smtClean="0">
              <a:solidFill>
                <a:srgbClr val="000000"/>
              </a:solidFill>
              <a:latin typeface="Arial" panose="020B0604020202020204" pitchFamily="34" charset="0"/>
            </a:endParaRPr>
          </a:p>
          <a:p>
            <a:pPr>
              <a:lnSpc>
                <a:spcPct val="150000"/>
              </a:lnSpc>
            </a:pPr>
            <a:r>
              <a:rPr lang="en-US" altLang="zh-CN" sz="3600" b="1" dirty="0" smtClean="0">
                <a:solidFill>
                  <a:srgbClr val="000000"/>
                </a:solidFill>
                <a:latin typeface="Arial" panose="020B0604020202020204" pitchFamily="34" charset="0"/>
              </a:rPr>
              <a:t>C</a:t>
            </a:r>
            <a:r>
              <a:rPr lang="zh-CN" altLang="zh-CN" sz="3600" b="1" dirty="0">
                <a:solidFill>
                  <a:srgbClr val="000000"/>
                </a:solidFill>
                <a:latin typeface="Arial" panose="020B0604020202020204" pitchFamily="34" charset="0"/>
                <a:cs typeface="Arial" panose="020B0604020202020204" pitchFamily="34" charset="0"/>
              </a:rPr>
              <a:t>．</a:t>
            </a:r>
            <a:r>
              <a:rPr lang="zh-CN" altLang="zh-CN" sz="3600" b="1" dirty="0">
                <a:solidFill>
                  <a:srgbClr val="000000"/>
                </a:solidFill>
                <a:ea typeface="Arial" panose="020B0604020202020204" pitchFamily="34" charset="0"/>
              </a:rPr>
              <a:t> </a:t>
            </a:r>
            <a:r>
              <a:rPr lang="zh-CN" altLang="zh-CN" sz="3600" b="1" dirty="0">
                <a:solidFill>
                  <a:srgbClr val="000000"/>
                </a:solidFill>
                <a:latin typeface="Arial" panose="020B0604020202020204" pitchFamily="34" charset="0"/>
                <a:cs typeface="Arial" panose="020B0604020202020204" pitchFamily="34" charset="0"/>
              </a:rPr>
              <a:t>自然环境</a:t>
            </a:r>
            <a:endParaRPr lang="zh-CN" altLang="en-US" sz="3600" b="1" dirty="0"/>
          </a:p>
        </p:txBody>
      </p:sp>
      <p:sp>
        <p:nvSpPr>
          <p:cNvPr id="11" name="矩形 10"/>
          <p:cNvSpPr/>
          <p:nvPr/>
        </p:nvSpPr>
        <p:spPr>
          <a:xfrm>
            <a:off x="7477267" y="3805345"/>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38151" y="1543187"/>
            <a:ext cx="10628415" cy="3693319"/>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4.</a:t>
            </a:r>
            <a:r>
              <a:rPr lang="zh-CN" altLang="en-US" sz="3600" b="1" dirty="0" smtClean="0">
                <a:solidFill>
                  <a:srgbClr val="358FCB"/>
                </a:solidFill>
              </a:rPr>
              <a:t> </a:t>
            </a:r>
            <a:r>
              <a:rPr lang="zh-CN" altLang="en-US" sz="3600" b="1" dirty="0">
                <a:solidFill>
                  <a:srgbClr val="358FCB"/>
                </a:solidFill>
              </a:rPr>
              <a:t>（单</a:t>
            </a:r>
            <a:r>
              <a:rPr lang="zh-CN" altLang="en-US" sz="3600" b="1" dirty="0" smtClean="0">
                <a:solidFill>
                  <a:srgbClr val="358FCB"/>
                </a:solidFill>
              </a:rPr>
              <a:t>选题）</a:t>
            </a:r>
            <a:r>
              <a:rPr lang="zh-CN" altLang="zh-CN" sz="3600" b="1" dirty="0"/>
              <a:t>事故演练以模拟实体操作为主，或</a:t>
            </a:r>
            <a:r>
              <a:rPr lang="zh-CN" altLang="zh-CN" sz="3600" b="1" dirty="0" smtClean="0"/>
              <a:t>采用</a:t>
            </a:r>
            <a:r>
              <a:rPr lang="zh-CN" altLang="en-US" sz="3600" b="1" dirty="0" smtClean="0"/>
              <a:t>（  ）</a:t>
            </a:r>
            <a:r>
              <a:rPr lang="zh-CN" altLang="zh-CN" sz="3600" b="1" dirty="0" smtClean="0"/>
              <a:t>，</a:t>
            </a:r>
            <a:r>
              <a:rPr lang="zh-CN" altLang="zh-CN" sz="3600" b="1" dirty="0"/>
              <a:t>使职工能从训练中学会处理突发事件。</a:t>
            </a:r>
            <a:endParaRPr lang="zh-CN" altLang="zh-CN" sz="3600" b="1" dirty="0"/>
          </a:p>
          <a:p>
            <a:pPr>
              <a:lnSpc>
                <a:spcPct val="150000"/>
              </a:lnSpc>
            </a:pPr>
            <a:r>
              <a:rPr lang="en-US" altLang="zh-CN" sz="3600" b="1" dirty="0"/>
              <a:t>A</a:t>
            </a:r>
            <a:r>
              <a:rPr lang="zh-CN" altLang="zh-CN" sz="3600" b="1" dirty="0"/>
              <a:t>． 情景模拟训练</a:t>
            </a:r>
            <a:r>
              <a:rPr lang="en-US" altLang="zh-CN" sz="3600" b="1" dirty="0"/>
              <a:t> </a:t>
            </a:r>
            <a:endParaRPr lang="en-US" altLang="zh-CN" sz="3600" b="1" dirty="0" smtClean="0"/>
          </a:p>
          <a:p>
            <a:pPr>
              <a:lnSpc>
                <a:spcPct val="150000"/>
              </a:lnSpc>
            </a:pPr>
            <a:r>
              <a:rPr lang="en-US" altLang="zh-CN" sz="3600" b="1" dirty="0" smtClean="0"/>
              <a:t>B</a:t>
            </a:r>
            <a:r>
              <a:rPr lang="zh-CN" altLang="zh-CN" sz="3600" b="1" dirty="0"/>
              <a:t>． 实际操作</a:t>
            </a:r>
            <a:r>
              <a:rPr lang="zh-CN" altLang="zh-CN" sz="3600" b="1" dirty="0" smtClean="0"/>
              <a:t>训练</a:t>
            </a:r>
            <a:endParaRPr lang="en-US" altLang="zh-CN" sz="3600" b="1" dirty="0" smtClean="0"/>
          </a:p>
          <a:p>
            <a:pPr>
              <a:lnSpc>
                <a:spcPct val="150000"/>
              </a:lnSpc>
            </a:pPr>
            <a:r>
              <a:rPr lang="en-US" altLang="zh-CN" sz="3600" b="1" dirty="0" smtClean="0"/>
              <a:t>C</a:t>
            </a:r>
            <a:r>
              <a:rPr lang="zh-CN" altLang="zh-CN" sz="3600" b="1" dirty="0"/>
              <a:t>． 预案文本训练</a:t>
            </a:r>
            <a:endParaRPr lang="zh-CN" altLang="en-US" sz="3600" b="1" dirty="0"/>
          </a:p>
        </p:txBody>
      </p:sp>
      <p:sp>
        <p:nvSpPr>
          <p:cNvPr id="11" name="矩形 10"/>
          <p:cNvSpPr/>
          <p:nvPr/>
        </p:nvSpPr>
        <p:spPr>
          <a:xfrm>
            <a:off x="8047282" y="4821007"/>
            <a:ext cx="2414444"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38151" y="1543187"/>
            <a:ext cx="10628415" cy="4278094"/>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5.</a:t>
            </a:r>
            <a:r>
              <a:rPr lang="zh-CN" altLang="en-US" sz="3200" b="1" dirty="0" smtClean="0">
                <a:solidFill>
                  <a:srgbClr val="358FCB"/>
                </a:solidFill>
              </a:rPr>
              <a:t> </a:t>
            </a:r>
            <a:r>
              <a:rPr lang="zh-CN" altLang="en-US" sz="3200" b="1" dirty="0">
                <a:solidFill>
                  <a:srgbClr val="358FCB"/>
                </a:solidFill>
              </a:rPr>
              <a:t>（单</a:t>
            </a:r>
            <a:r>
              <a:rPr lang="zh-CN" altLang="en-US" sz="3200" b="1" dirty="0" smtClean="0">
                <a:solidFill>
                  <a:srgbClr val="358FCB"/>
                </a:solidFill>
              </a:rPr>
              <a:t>选题）</a:t>
            </a:r>
            <a:r>
              <a:rPr lang="zh-CN" altLang="en-US" sz="3200" b="1" dirty="0" smtClean="0"/>
              <a:t>班组</a:t>
            </a:r>
            <a:r>
              <a:rPr lang="zh-CN" altLang="en-US" sz="3200" b="1" dirty="0"/>
              <a:t>应根据生产性质、工种、作业环境等生产实际情况，按规定和需要配备足够的</a:t>
            </a:r>
            <a:r>
              <a:rPr lang="zh-CN" altLang="en-US" sz="3200" b="1" dirty="0" smtClean="0"/>
              <a:t>、（  ）的</a:t>
            </a:r>
            <a:r>
              <a:rPr lang="zh-CN" altLang="en-US" sz="3200" b="1" dirty="0"/>
              <a:t>安全工器具和劳动防护用品，并按有关规定进行管理、使用、检查和维修，不合格的要及时报修或更换。</a:t>
            </a:r>
            <a:endParaRPr lang="zh-CN" altLang="en-US" sz="3200" b="1" dirty="0"/>
          </a:p>
          <a:p>
            <a:pPr>
              <a:lnSpc>
                <a:spcPct val="150000"/>
              </a:lnSpc>
            </a:pPr>
            <a:r>
              <a:rPr lang="en-US" altLang="zh-CN" sz="3200" b="1" dirty="0"/>
              <a:t>A</a:t>
            </a:r>
            <a:r>
              <a:rPr lang="zh-CN" altLang="en-US" sz="3200" b="1" dirty="0"/>
              <a:t>． 合格 </a:t>
            </a:r>
            <a:endParaRPr lang="en-US" altLang="zh-CN" sz="3200" b="1" dirty="0" smtClean="0"/>
          </a:p>
          <a:p>
            <a:pPr>
              <a:lnSpc>
                <a:spcPct val="150000"/>
              </a:lnSpc>
            </a:pPr>
            <a:r>
              <a:rPr lang="en-US" altLang="zh-CN" sz="3200" b="1" dirty="0" smtClean="0"/>
              <a:t>B</a:t>
            </a:r>
            <a:r>
              <a:rPr lang="zh-CN" altLang="en-US" sz="3200" b="1" dirty="0"/>
              <a:t>． 精致 </a:t>
            </a:r>
            <a:endParaRPr lang="en-US" altLang="zh-CN" sz="3200" b="1" dirty="0" smtClean="0"/>
          </a:p>
          <a:p>
            <a:pPr>
              <a:lnSpc>
                <a:spcPct val="150000"/>
              </a:lnSpc>
            </a:pPr>
            <a:r>
              <a:rPr lang="en-US" altLang="zh-CN" sz="3200" b="1" dirty="0" smtClean="0"/>
              <a:t>C</a:t>
            </a:r>
            <a:r>
              <a:rPr lang="zh-CN" altLang="en-US" sz="3200" b="1" dirty="0"/>
              <a:t>． 适合</a:t>
            </a:r>
            <a:endParaRPr lang="zh-CN" altLang="en-US" sz="3200" b="1" dirty="0"/>
          </a:p>
        </p:txBody>
      </p:sp>
      <p:sp>
        <p:nvSpPr>
          <p:cNvPr id="11" name="矩形 10"/>
          <p:cNvSpPr/>
          <p:nvPr/>
        </p:nvSpPr>
        <p:spPr>
          <a:xfrm>
            <a:off x="8047282" y="4821007"/>
            <a:ext cx="2414444"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38151" y="1543187"/>
            <a:ext cx="10628415" cy="4278094"/>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6.</a:t>
            </a:r>
            <a:r>
              <a:rPr lang="zh-CN" altLang="en-US" sz="3200" b="1" dirty="0" smtClean="0">
                <a:solidFill>
                  <a:srgbClr val="358FCB"/>
                </a:solidFill>
              </a:rPr>
              <a:t> </a:t>
            </a:r>
            <a:r>
              <a:rPr lang="zh-CN" altLang="en-US" sz="3200" b="1" dirty="0">
                <a:solidFill>
                  <a:srgbClr val="358FCB"/>
                </a:solidFill>
              </a:rPr>
              <a:t>（单</a:t>
            </a:r>
            <a:r>
              <a:rPr lang="zh-CN" altLang="en-US" sz="3200" b="1" dirty="0" smtClean="0">
                <a:solidFill>
                  <a:srgbClr val="358FCB"/>
                </a:solidFill>
              </a:rPr>
              <a:t>选题）</a:t>
            </a:r>
            <a:r>
              <a:rPr lang="zh-CN" altLang="en-US" sz="3200" b="1" dirty="0" smtClean="0"/>
              <a:t>进行</a:t>
            </a:r>
            <a:r>
              <a:rPr lang="zh-CN" altLang="en-US" sz="3200" b="1" dirty="0"/>
              <a:t>胸外心脏挤压抢救时，挤压频率要控制好，有时为了提高效果，可加大频率，达到</a:t>
            </a:r>
            <a:r>
              <a:rPr lang="zh-CN" altLang="en-US" sz="3200" b="1" dirty="0" smtClean="0"/>
              <a:t>每分钟（   ）左右</a:t>
            </a:r>
            <a:r>
              <a:rPr lang="zh-CN" altLang="en-US" sz="3200" b="1" dirty="0"/>
              <a:t>。抢救工作要持续进行，除非断定伤员已复苏，否则在伤员没有送达医院之前，抢救不能停止。</a:t>
            </a:r>
            <a:endParaRPr lang="zh-CN" altLang="en-US" sz="3200" b="1" dirty="0"/>
          </a:p>
          <a:p>
            <a:pPr>
              <a:lnSpc>
                <a:spcPct val="150000"/>
              </a:lnSpc>
            </a:pPr>
            <a:r>
              <a:rPr lang="en-US" altLang="zh-CN" sz="3200" b="1" dirty="0"/>
              <a:t>A</a:t>
            </a:r>
            <a:r>
              <a:rPr lang="zh-CN" altLang="en-US" sz="3200" b="1" dirty="0"/>
              <a:t>． </a:t>
            </a:r>
            <a:r>
              <a:rPr lang="en-US" altLang="zh-CN" sz="3200" b="1" dirty="0"/>
              <a:t>50</a:t>
            </a:r>
            <a:r>
              <a:rPr lang="zh-CN" altLang="en-US" sz="3200" b="1" dirty="0"/>
              <a:t>次 </a:t>
            </a:r>
            <a:endParaRPr lang="en-US" altLang="zh-CN" sz="3200" b="1" dirty="0" smtClean="0"/>
          </a:p>
          <a:p>
            <a:pPr>
              <a:lnSpc>
                <a:spcPct val="150000"/>
              </a:lnSpc>
            </a:pPr>
            <a:r>
              <a:rPr lang="en-US" altLang="zh-CN" sz="3200" b="1" dirty="0" smtClean="0"/>
              <a:t>B</a:t>
            </a:r>
            <a:r>
              <a:rPr lang="zh-CN" altLang="en-US" sz="3200" b="1" dirty="0"/>
              <a:t>． </a:t>
            </a:r>
            <a:r>
              <a:rPr lang="en-US" altLang="zh-CN" sz="3200" b="1" dirty="0"/>
              <a:t>100</a:t>
            </a:r>
            <a:r>
              <a:rPr lang="zh-CN" altLang="en-US" sz="3200" b="1" dirty="0" smtClean="0"/>
              <a:t>次</a:t>
            </a:r>
            <a:endParaRPr lang="en-US" altLang="zh-CN" sz="3200" b="1" dirty="0" smtClean="0"/>
          </a:p>
          <a:p>
            <a:pPr>
              <a:lnSpc>
                <a:spcPct val="150000"/>
              </a:lnSpc>
            </a:pPr>
            <a:r>
              <a:rPr lang="en-US" altLang="zh-CN" sz="3200" b="1" dirty="0" smtClean="0"/>
              <a:t>C</a:t>
            </a:r>
            <a:r>
              <a:rPr lang="zh-CN" altLang="en-US" sz="3200" b="1" dirty="0"/>
              <a:t>． </a:t>
            </a:r>
            <a:r>
              <a:rPr lang="en-US" altLang="zh-CN" sz="3200" b="1" dirty="0"/>
              <a:t>200</a:t>
            </a:r>
            <a:r>
              <a:rPr lang="zh-CN" altLang="en-US" sz="3200" b="1" dirty="0"/>
              <a:t>次</a:t>
            </a:r>
            <a:endParaRPr lang="zh-CN" altLang="en-US" sz="3200" b="1" dirty="0"/>
          </a:p>
        </p:txBody>
      </p:sp>
      <p:sp>
        <p:nvSpPr>
          <p:cNvPr id="11" name="矩形 10"/>
          <p:cNvSpPr/>
          <p:nvPr/>
        </p:nvSpPr>
        <p:spPr>
          <a:xfrm>
            <a:off x="8047282" y="4821007"/>
            <a:ext cx="2385589" cy="830997"/>
          </a:xfrm>
          <a:prstGeom prst="rect">
            <a:avLst/>
          </a:prstGeom>
        </p:spPr>
        <p:txBody>
          <a:bodyPr wrap="none">
            <a:spAutoFit/>
          </a:bodyPr>
          <a:lstStyle/>
          <a:p>
            <a:r>
              <a:rPr lang="zh-CN" altLang="en-US" sz="4800" b="1" dirty="0" smtClean="0">
                <a:solidFill>
                  <a:srgbClr val="FF0000"/>
                </a:solidFill>
              </a:rPr>
              <a:t>答案：</a:t>
            </a:r>
            <a:r>
              <a:rPr lang="en-US" altLang="zh-CN" sz="4800" b="1" dirty="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02525" y="1305681"/>
            <a:ext cx="10628415" cy="5016758"/>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7.</a:t>
            </a:r>
            <a:r>
              <a:rPr lang="zh-CN" altLang="en-US" sz="3200" b="1" dirty="0" smtClean="0">
                <a:solidFill>
                  <a:srgbClr val="358FCB"/>
                </a:solidFill>
              </a:rPr>
              <a:t> </a:t>
            </a:r>
            <a:r>
              <a:rPr lang="zh-CN" altLang="en-US" sz="3200" b="1" dirty="0">
                <a:solidFill>
                  <a:srgbClr val="358FCB"/>
                </a:solidFill>
              </a:rPr>
              <a:t>（单</a:t>
            </a:r>
            <a:r>
              <a:rPr lang="zh-CN" altLang="en-US" sz="3200" b="1" dirty="0" smtClean="0">
                <a:solidFill>
                  <a:srgbClr val="358FCB"/>
                </a:solidFill>
              </a:rPr>
              <a:t>选题）</a:t>
            </a:r>
            <a:r>
              <a:rPr lang="en-US" altLang="zh-CN" sz="3200" b="1" dirty="0" smtClean="0"/>
              <a:t>《</a:t>
            </a:r>
            <a:r>
              <a:rPr lang="zh-CN" altLang="en-US" sz="3200" b="1" dirty="0"/>
              <a:t>安全生产法</a:t>
            </a:r>
            <a:r>
              <a:rPr lang="en-US" altLang="zh-CN" sz="3200" b="1" dirty="0"/>
              <a:t>》</a:t>
            </a:r>
            <a:r>
              <a:rPr lang="zh-CN" altLang="en-US" sz="3200" b="1" dirty="0"/>
              <a:t>规定，从业人员发现事故隐患或者其他不安全因素，</a:t>
            </a:r>
            <a:r>
              <a:rPr lang="zh-CN" altLang="en-US" sz="3200" b="1" dirty="0" smtClean="0"/>
              <a:t>应当（  ）向</a:t>
            </a:r>
            <a:r>
              <a:rPr lang="zh-CN" altLang="en-US" sz="3200" b="1" dirty="0"/>
              <a:t>现场安全生产管理人员或者本单位负责人报告；接到报告的人员应当及时予以处理。</a:t>
            </a:r>
            <a:endParaRPr lang="zh-CN" altLang="en-US" sz="3200" b="1" dirty="0"/>
          </a:p>
          <a:p>
            <a:pPr>
              <a:lnSpc>
                <a:spcPct val="150000"/>
              </a:lnSpc>
            </a:pPr>
            <a:r>
              <a:rPr lang="en-US" altLang="zh-CN" sz="3200" b="1" dirty="0"/>
              <a:t>A</a:t>
            </a:r>
            <a:r>
              <a:rPr lang="zh-CN" altLang="en-US" sz="3200" b="1" dirty="0"/>
              <a:t>．在</a:t>
            </a:r>
            <a:r>
              <a:rPr lang="en-US" altLang="zh-CN" sz="3200" b="1" dirty="0"/>
              <a:t>8</a:t>
            </a:r>
            <a:r>
              <a:rPr lang="zh-CN" altLang="en-US" sz="3200" b="1" dirty="0"/>
              <a:t>小时内</a:t>
            </a:r>
            <a:br>
              <a:rPr lang="zh-CN" altLang="en-US" sz="3200" b="1" dirty="0"/>
            </a:br>
            <a:r>
              <a:rPr lang="en-US" altLang="zh-CN" sz="3200" b="1" dirty="0"/>
              <a:t>B</a:t>
            </a:r>
            <a:r>
              <a:rPr lang="zh-CN" altLang="en-US" sz="3200" b="1" dirty="0"/>
              <a:t>．在</a:t>
            </a:r>
            <a:r>
              <a:rPr lang="en-US" altLang="zh-CN" sz="3200" b="1" dirty="0"/>
              <a:t>4</a:t>
            </a:r>
            <a:r>
              <a:rPr lang="zh-CN" altLang="en-US" sz="3200" b="1" dirty="0"/>
              <a:t>小时内</a:t>
            </a:r>
            <a:br>
              <a:rPr lang="zh-CN" altLang="en-US" sz="3200" b="1" dirty="0"/>
            </a:br>
            <a:r>
              <a:rPr lang="en-US" altLang="zh-CN" sz="3200" b="1" dirty="0"/>
              <a:t>C</a:t>
            </a:r>
            <a:r>
              <a:rPr lang="zh-CN" altLang="en-US" sz="3200" b="1" dirty="0"/>
              <a:t>．在</a:t>
            </a:r>
            <a:r>
              <a:rPr lang="en-US" altLang="zh-CN" sz="3200" b="1" dirty="0"/>
              <a:t>1</a:t>
            </a:r>
            <a:r>
              <a:rPr lang="zh-CN" altLang="en-US" sz="3200" b="1" dirty="0"/>
              <a:t>小时内</a:t>
            </a:r>
            <a:br>
              <a:rPr lang="zh-CN" altLang="en-US" sz="3200" b="1" dirty="0"/>
            </a:br>
            <a:r>
              <a:rPr lang="en-US" altLang="zh-CN" sz="3200" b="1" dirty="0"/>
              <a:t>D</a:t>
            </a:r>
            <a:r>
              <a:rPr lang="zh-CN" altLang="en-US" sz="3200" b="1" dirty="0"/>
              <a:t>．立即</a:t>
            </a:r>
            <a:endParaRPr lang="zh-CN" altLang="en-US" sz="3200" b="1" dirty="0"/>
          </a:p>
        </p:txBody>
      </p:sp>
      <p:sp>
        <p:nvSpPr>
          <p:cNvPr id="11" name="矩形 10"/>
          <p:cNvSpPr/>
          <p:nvPr/>
        </p:nvSpPr>
        <p:spPr>
          <a:xfrm>
            <a:off x="8047282" y="4821007"/>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50026" y="1305681"/>
            <a:ext cx="11109847" cy="3139321"/>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8.</a:t>
            </a:r>
            <a:r>
              <a:rPr lang="zh-CN" altLang="en-US" sz="3600" b="1" dirty="0" smtClean="0">
                <a:solidFill>
                  <a:srgbClr val="358FCB"/>
                </a:solidFill>
              </a:rPr>
              <a:t> </a:t>
            </a:r>
            <a:r>
              <a:rPr lang="zh-CN" altLang="en-US" sz="3600" b="1" dirty="0">
                <a:solidFill>
                  <a:srgbClr val="358FCB"/>
                </a:solidFill>
              </a:rPr>
              <a:t>（单</a:t>
            </a:r>
            <a:r>
              <a:rPr lang="zh-CN" altLang="en-US" sz="3600" b="1" dirty="0" smtClean="0">
                <a:solidFill>
                  <a:srgbClr val="358FCB"/>
                </a:solidFill>
              </a:rPr>
              <a:t>选题）</a:t>
            </a:r>
            <a:r>
              <a:rPr lang="zh-CN" altLang="zh-CN" sz="3600" b="1" dirty="0" smtClean="0"/>
              <a:t>国家</a:t>
            </a:r>
            <a:r>
              <a:rPr lang="zh-CN" altLang="zh-CN" sz="3600" b="1" dirty="0"/>
              <a:t>对女职工和未成年工</a:t>
            </a:r>
            <a:r>
              <a:rPr lang="zh-CN" altLang="zh-CN" sz="3600" b="1" dirty="0" smtClean="0"/>
              <a:t>实行</a:t>
            </a:r>
            <a:r>
              <a:rPr lang="zh-CN" altLang="en-US" sz="3600" b="1" dirty="0" smtClean="0"/>
              <a:t>（  ）</a:t>
            </a:r>
            <a:r>
              <a:rPr lang="zh-CN" altLang="zh-CN" sz="3600" b="1" dirty="0" smtClean="0"/>
              <a:t>。</a:t>
            </a:r>
            <a:r>
              <a:rPr lang="en-US" altLang="zh-CN" sz="3600" b="1" dirty="0"/>
              <a:t>  </a:t>
            </a:r>
            <a:endParaRPr lang="zh-CN" altLang="zh-CN" sz="3600" b="1" dirty="0"/>
          </a:p>
          <a:p>
            <a:pPr>
              <a:lnSpc>
                <a:spcPct val="150000"/>
              </a:lnSpc>
            </a:pPr>
            <a:r>
              <a:rPr lang="en-US" altLang="zh-CN" sz="3600" b="1" dirty="0"/>
              <a:t>A</a:t>
            </a:r>
            <a:r>
              <a:rPr lang="en-US" altLang="zh-CN" sz="3600" b="1" dirty="0" smtClean="0"/>
              <a:t>. </a:t>
            </a:r>
            <a:r>
              <a:rPr lang="zh-CN" altLang="zh-CN" sz="3600" b="1" dirty="0" smtClean="0"/>
              <a:t>特殊</a:t>
            </a:r>
            <a:r>
              <a:rPr lang="zh-CN" altLang="zh-CN" sz="3600" b="1" dirty="0"/>
              <a:t>社会保障</a:t>
            </a:r>
            <a:r>
              <a:rPr lang="en-US" altLang="zh-CN" sz="3600" b="1" dirty="0"/>
              <a:t> </a:t>
            </a:r>
            <a:endParaRPr lang="en-US" altLang="zh-CN" sz="3600" b="1" dirty="0" smtClean="0"/>
          </a:p>
          <a:p>
            <a:pPr>
              <a:lnSpc>
                <a:spcPct val="150000"/>
              </a:lnSpc>
            </a:pPr>
            <a:r>
              <a:rPr lang="en-US" altLang="zh-CN" sz="3600" b="1" dirty="0" smtClean="0"/>
              <a:t>B. </a:t>
            </a:r>
            <a:r>
              <a:rPr lang="zh-CN" altLang="zh-CN" sz="3600" b="1" dirty="0" smtClean="0"/>
              <a:t>特殊</a:t>
            </a:r>
            <a:r>
              <a:rPr lang="zh-CN" altLang="zh-CN" sz="3600" b="1" dirty="0"/>
              <a:t>劳动保护</a:t>
            </a:r>
            <a:r>
              <a:rPr lang="en-US" altLang="zh-CN" sz="3600" b="1" dirty="0"/>
              <a:t> </a:t>
            </a:r>
            <a:endParaRPr lang="en-US" altLang="zh-CN" sz="3600" b="1" dirty="0" smtClean="0"/>
          </a:p>
          <a:p>
            <a:pPr>
              <a:lnSpc>
                <a:spcPct val="150000"/>
              </a:lnSpc>
            </a:pPr>
            <a:r>
              <a:rPr lang="en-US" altLang="zh-CN" sz="3600" b="1" dirty="0" smtClean="0"/>
              <a:t>C. </a:t>
            </a:r>
            <a:r>
              <a:rPr lang="zh-CN" altLang="zh-CN" sz="3600" b="1" dirty="0" smtClean="0"/>
              <a:t>特殊</a:t>
            </a:r>
            <a:r>
              <a:rPr lang="zh-CN" altLang="zh-CN" sz="3600" b="1" dirty="0"/>
              <a:t>劳动保险</a:t>
            </a:r>
            <a:endParaRPr lang="zh-CN" altLang="zh-CN" sz="3600" b="1" dirty="0"/>
          </a:p>
        </p:txBody>
      </p:sp>
      <p:sp>
        <p:nvSpPr>
          <p:cNvPr id="11" name="矩形 10"/>
          <p:cNvSpPr/>
          <p:nvPr/>
        </p:nvSpPr>
        <p:spPr>
          <a:xfrm>
            <a:off x="8047282" y="4821007"/>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50026" y="1305681"/>
            <a:ext cx="9628491" cy="4524315"/>
          </a:xfrm>
          <a:prstGeom prst="rect">
            <a:avLst/>
          </a:prstGeom>
        </p:spPr>
        <p:txBody>
          <a:bodyPr wrap="square">
            <a:spAutoFit/>
          </a:bodyPr>
          <a:lstStyle/>
          <a:p>
            <a:r>
              <a:rPr lang="en-US" altLang="zh-CN" sz="3600" b="1" kern="0" dirty="0">
                <a:solidFill>
                  <a:srgbClr val="000000"/>
                </a:solidFill>
                <a:latin typeface="Arial" panose="020B0604020202020204" pitchFamily="34" charset="0"/>
                <a:cs typeface="Times New Roman" panose="02020603050405020304" pitchFamily="18" charset="0"/>
              </a:rPr>
              <a:t>9</a:t>
            </a:r>
            <a:r>
              <a:rPr lang="en-US" altLang="zh-CN" sz="3600" b="1" kern="0" dirty="0" smtClean="0">
                <a:solidFill>
                  <a:srgbClr val="000000"/>
                </a:solidFill>
                <a:latin typeface="Arial" panose="020B0604020202020204" pitchFamily="34" charset="0"/>
                <a:cs typeface="Times New Roman" panose="02020603050405020304" pitchFamily="18" charset="0"/>
              </a:rPr>
              <a:t>.</a:t>
            </a:r>
            <a:r>
              <a:rPr lang="zh-CN" altLang="en-US" sz="3600" b="1" dirty="0" smtClean="0">
                <a:solidFill>
                  <a:srgbClr val="358FCB"/>
                </a:solidFill>
              </a:rPr>
              <a:t> </a:t>
            </a:r>
            <a:r>
              <a:rPr lang="zh-CN" altLang="en-US" sz="3600" b="1" dirty="0">
                <a:solidFill>
                  <a:srgbClr val="358FCB"/>
                </a:solidFill>
              </a:rPr>
              <a:t>（单</a:t>
            </a:r>
            <a:r>
              <a:rPr lang="zh-CN" altLang="en-US" sz="3600" b="1" dirty="0" smtClean="0">
                <a:solidFill>
                  <a:srgbClr val="358FCB"/>
                </a:solidFill>
              </a:rPr>
              <a:t>选题</a:t>
            </a:r>
            <a:r>
              <a:rPr lang="zh-CN" altLang="en-US" sz="3600" b="1" dirty="0">
                <a:solidFill>
                  <a:srgbClr val="358FCB"/>
                </a:solidFill>
              </a:rPr>
              <a:t>）</a:t>
            </a:r>
            <a:r>
              <a:rPr lang="zh-CN" altLang="zh-CN" sz="3600" b="1" dirty="0" smtClean="0"/>
              <a:t>国家</a:t>
            </a:r>
            <a:r>
              <a:rPr lang="zh-CN" altLang="zh-CN" sz="3600" b="1" dirty="0"/>
              <a:t>规定一顶安全帽的重量不应超过（</a:t>
            </a:r>
            <a:r>
              <a:rPr lang="en-US" altLang="zh-CN" sz="3600" b="1" dirty="0"/>
              <a:t> </a:t>
            </a:r>
            <a:r>
              <a:rPr lang="en-US" altLang="zh-CN" sz="3600" b="1" dirty="0" smtClean="0"/>
              <a:t>  </a:t>
            </a:r>
            <a:r>
              <a:rPr lang="zh-CN" altLang="zh-CN" sz="3600" b="1" dirty="0"/>
              <a:t>）克。</a:t>
            </a:r>
            <a:endParaRPr lang="zh-CN" altLang="zh-CN" sz="3600" b="1" dirty="0"/>
          </a:p>
          <a:p>
            <a:pPr>
              <a:lnSpc>
                <a:spcPct val="150000"/>
              </a:lnSpc>
            </a:pPr>
            <a:r>
              <a:rPr lang="en-US" altLang="zh-CN" sz="3600" b="1" dirty="0" smtClean="0"/>
              <a:t>A.300</a:t>
            </a:r>
            <a:endParaRPr lang="en-US" altLang="zh-CN" sz="3600" b="1" dirty="0" smtClean="0"/>
          </a:p>
          <a:p>
            <a:pPr>
              <a:lnSpc>
                <a:spcPct val="150000"/>
              </a:lnSpc>
            </a:pPr>
            <a:r>
              <a:rPr lang="en-US" altLang="zh-CN" sz="3600" b="1" dirty="0" smtClean="0"/>
              <a:t>B.400</a:t>
            </a:r>
            <a:endParaRPr lang="en-US" altLang="zh-CN" sz="3600" b="1" dirty="0" smtClean="0"/>
          </a:p>
          <a:p>
            <a:pPr>
              <a:lnSpc>
                <a:spcPct val="150000"/>
              </a:lnSpc>
            </a:pPr>
            <a:r>
              <a:rPr lang="en-US" altLang="zh-CN" sz="3600" b="1" dirty="0" smtClean="0"/>
              <a:t>C.500</a:t>
            </a:r>
            <a:endParaRPr lang="en-US" altLang="zh-CN" sz="3600" b="1" dirty="0" smtClean="0"/>
          </a:p>
          <a:p>
            <a:pPr>
              <a:lnSpc>
                <a:spcPct val="150000"/>
              </a:lnSpc>
            </a:pPr>
            <a:r>
              <a:rPr lang="en-US" altLang="zh-CN" sz="3600" b="1" dirty="0" smtClean="0"/>
              <a:t>D.600</a:t>
            </a:r>
            <a:r>
              <a:rPr lang="en-US" altLang="zh-CN" sz="3600" b="1" dirty="0"/>
              <a:t> </a:t>
            </a:r>
            <a:endParaRPr lang="zh-CN" altLang="zh-CN" sz="3600" b="1" dirty="0"/>
          </a:p>
        </p:txBody>
      </p:sp>
      <p:sp>
        <p:nvSpPr>
          <p:cNvPr id="11" name="矩形 10"/>
          <p:cNvSpPr/>
          <p:nvPr/>
        </p:nvSpPr>
        <p:spPr>
          <a:xfrm>
            <a:off x="8047282" y="4821007"/>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50026" y="1305681"/>
            <a:ext cx="10014385" cy="4278094"/>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10.</a:t>
            </a:r>
            <a:r>
              <a:rPr lang="zh-CN" altLang="en-US" sz="3200" b="1" dirty="0" smtClean="0">
                <a:solidFill>
                  <a:srgbClr val="358FCB"/>
                </a:solidFill>
              </a:rPr>
              <a:t> </a:t>
            </a:r>
            <a:r>
              <a:rPr lang="zh-CN" altLang="en-US" sz="3200" b="1" dirty="0">
                <a:solidFill>
                  <a:srgbClr val="358FCB"/>
                </a:solidFill>
              </a:rPr>
              <a:t>（单</a:t>
            </a:r>
            <a:r>
              <a:rPr lang="zh-CN" altLang="en-US" sz="3200" b="1" dirty="0" smtClean="0">
                <a:solidFill>
                  <a:srgbClr val="358FCB"/>
                </a:solidFill>
              </a:rPr>
              <a:t>选题）</a:t>
            </a:r>
            <a:r>
              <a:rPr lang="zh-CN" altLang="zh-CN" sz="3200" b="1" kern="0" dirty="0" smtClean="0">
                <a:solidFill>
                  <a:srgbClr val="000000"/>
                </a:solidFill>
                <a:latin typeface="Arial" panose="020B0604020202020204" pitchFamily="34" charset="0"/>
                <a:cs typeface="Arial" panose="020B0604020202020204" pitchFamily="34" charset="0"/>
              </a:rPr>
              <a:t>在</a:t>
            </a:r>
            <a:r>
              <a:rPr lang="zh-CN" altLang="zh-CN" sz="3200" b="1" kern="0" dirty="0">
                <a:solidFill>
                  <a:srgbClr val="000000"/>
                </a:solidFill>
                <a:latin typeface="Arial" panose="020B0604020202020204" pitchFamily="34" charset="0"/>
                <a:cs typeface="Arial" panose="020B0604020202020204" pitchFamily="34" charset="0"/>
              </a:rPr>
              <a:t>作业现场因接触油漆、油料、沥青、外渗剂、添加剂、</a:t>
            </a:r>
            <a:r>
              <a:rPr lang="zh-CN" altLang="zh-CN" sz="3200" b="1" kern="0" dirty="0">
                <a:solidFill>
                  <a:srgbClr val="000000"/>
                </a:solidFill>
                <a:latin typeface="Calibri" panose="020F0502020204030204" pitchFamily="34" charset="0"/>
                <a:ea typeface="Arial" panose="020B0604020202020204" pitchFamily="34" charset="0"/>
                <a:cs typeface="Times New Roman" panose="02020603050405020304" pitchFamily="18" charset="0"/>
              </a:rPr>
              <a:t> </a:t>
            </a:r>
            <a:r>
              <a:rPr lang="zh-CN" altLang="zh-CN" sz="3200" b="1" kern="0" dirty="0">
                <a:solidFill>
                  <a:srgbClr val="000000"/>
                </a:solidFill>
                <a:latin typeface="Arial" panose="020B0604020202020204" pitchFamily="34" charset="0"/>
                <a:cs typeface="Arial" panose="020B0604020202020204" pitchFamily="34" charset="0"/>
              </a:rPr>
              <a:t>化学药品等有毒物品中毒时，应脱去污染的衣物并用大量的</a:t>
            </a:r>
            <a:r>
              <a:rPr lang="en-US" altLang="zh-CN" sz="3200" b="1" kern="0" dirty="0">
                <a:solidFill>
                  <a:srgbClr val="000000"/>
                </a:solidFill>
                <a:latin typeface="Arial" panose="020B0604020202020204" pitchFamily="34" charset="0"/>
                <a:cs typeface="Times New Roman" panose="02020603050405020304" pitchFamily="18" charset="0"/>
              </a:rPr>
              <a:t> </a:t>
            </a:r>
            <a:r>
              <a:rPr lang="zh-CN" altLang="en-US" sz="3200" b="1" kern="0" dirty="0" smtClean="0">
                <a:solidFill>
                  <a:srgbClr val="000000"/>
                </a:solidFill>
                <a:latin typeface="Arial" panose="020B0604020202020204" pitchFamily="34" charset="0"/>
                <a:cs typeface="Times New Roman" panose="02020603050405020304" pitchFamily="18" charset="0"/>
              </a:rPr>
              <a:t>（  ）</a:t>
            </a:r>
            <a:r>
              <a:rPr lang="zh-CN" altLang="zh-CN" sz="3200" b="1" kern="0" dirty="0" smtClean="0">
                <a:solidFill>
                  <a:srgbClr val="000000"/>
                </a:solidFill>
                <a:latin typeface="Arial" panose="020B0604020202020204" pitchFamily="34" charset="0"/>
                <a:cs typeface="Arial" panose="020B0604020202020204" pitchFamily="34" charset="0"/>
              </a:rPr>
              <a:t>清洗</a:t>
            </a:r>
            <a:r>
              <a:rPr lang="zh-CN" altLang="zh-CN" sz="3200" b="1" kern="0" dirty="0">
                <a:solidFill>
                  <a:srgbClr val="000000"/>
                </a:solidFill>
                <a:latin typeface="Arial" panose="020B0604020202020204" pitchFamily="34" charset="0"/>
                <a:cs typeface="Arial" panose="020B0604020202020204" pitchFamily="34" charset="0"/>
              </a:rPr>
              <a:t>污染的皮肤、头发以及指甲等，对不溶于水的毒物用适宜的溶剂清洗。</a:t>
            </a:r>
            <a:endParaRPr lang="zh-CN" altLang="zh-CN" sz="3200" b="1" kern="100" dirty="0">
              <a:latin typeface="Calibri" panose="020F0502020204030204" pitchFamily="34" charset="0"/>
              <a:cs typeface="Times New Roman" panose="02020603050405020304" pitchFamily="18" charset="0"/>
            </a:endParaRPr>
          </a:p>
          <a:p>
            <a:pPr>
              <a:lnSpc>
                <a:spcPct val="150000"/>
              </a:lnSpc>
            </a:pPr>
            <a:r>
              <a:rPr lang="en-US" altLang="zh-CN" sz="3200" b="1" dirty="0">
                <a:solidFill>
                  <a:srgbClr val="000000"/>
                </a:solidFill>
                <a:latin typeface="Arial" panose="020B0604020202020204" pitchFamily="34" charset="0"/>
              </a:rPr>
              <a:t>A</a:t>
            </a:r>
            <a:r>
              <a:rPr lang="zh-CN" altLang="zh-CN" sz="3200" b="1" dirty="0">
                <a:solidFill>
                  <a:srgbClr val="000000"/>
                </a:solidFill>
                <a:latin typeface="Arial" panose="020B0604020202020204" pitchFamily="34" charset="0"/>
                <a:cs typeface="Arial" panose="020B0604020202020204" pitchFamily="34" charset="0"/>
              </a:rPr>
              <a:t>、高温的</a:t>
            </a:r>
            <a:r>
              <a:rPr lang="zh-CN" altLang="zh-CN" sz="3200" b="1" dirty="0" smtClean="0">
                <a:solidFill>
                  <a:srgbClr val="000000"/>
                </a:solidFill>
                <a:latin typeface="Arial" panose="020B0604020202020204" pitchFamily="34" charset="0"/>
                <a:cs typeface="Arial" panose="020B0604020202020204" pitchFamily="34" charset="0"/>
              </a:rPr>
              <a:t>清水</a:t>
            </a:r>
            <a:endParaRPr lang="en-US" altLang="zh-CN" sz="3200" b="1" dirty="0" smtClean="0">
              <a:solidFill>
                <a:srgbClr val="000000"/>
              </a:solidFill>
              <a:latin typeface="Arial" panose="020B0604020202020204" pitchFamily="34" charset="0"/>
            </a:endParaRPr>
          </a:p>
          <a:p>
            <a:pPr>
              <a:lnSpc>
                <a:spcPct val="150000"/>
              </a:lnSpc>
            </a:pPr>
            <a:r>
              <a:rPr lang="en-US" altLang="zh-CN" sz="3200" b="1" dirty="0" smtClean="0">
                <a:solidFill>
                  <a:srgbClr val="000000"/>
                </a:solidFill>
                <a:latin typeface="Arial" panose="020B0604020202020204" pitchFamily="34" charset="0"/>
              </a:rPr>
              <a:t>B</a:t>
            </a:r>
            <a:r>
              <a:rPr lang="zh-CN" altLang="zh-CN" sz="3200" b="1" dirty="0">
                <a:solidFill>
                  <a:srgbClr val="000000"/>
                </a:solidFill>
                <a:latin typeface="Arial" panose="020B0604020202020204" pitchFamily="34" charset="0"/>
                <a:cs typeface="Arial" panose="020B0604020202020204" pitchFamily="34" charset="0"/>
              </a:rPr>
              <a:t>、低温的</a:t>
            </a:r>
            <a:r>
              <a:rPr lang="zh-CN" altLang="zh-CN" sz="3200" b="1" dirty="0" smtClean="0">
                <a:solidFill>
                  <a:srgbClr val="000000"/>
                </a:solidFill>
                <a:latin typeface="Arial" panose="020B0604020202020204" pitchFamily="34" charset="0"/>
                <a:cs typeface="Arial" panose="020B0604020202020204" pitchFamily="34" charset="0"/>
              </a:rPr>
              <a:t>清水</a:t>
            </a:r>
            <a:endParaRPr lang="en-US" altLang="zh-CN" sz="3200" b="1" dirty="0" smtClean="0">
              <a:solidFill>
                <a:srgbClr val="000000"/>
              </a:solidFill>
              <a:latin typeface="Arial" panose="020B0604020202020204" pitchFamily="34" charset="0"/>
            </a:endParaRPr>
          </a:p>
          <a:p>
            <a:pPr>
              <a:lnSpc>
                <a:spcPct val="150000"/>
              </a:lnSpc>
            </a:pPr>
            <a:r>
              <a:rPr lang="en-US" altLang="zh-CN" sz="3200" b="1" dirty="0" smtClean="0">
                <a:solidFill>
                  <a:srgbClr val="000000"/>
                </a:solidFill>
                <a:latin typeface="Arial" panose="020B0604020202020204" pitchFamily="34" charset="0"/>
              </a:rPr>
              <a:t>C</a:t>
            </a:r>
            <a:r>
              <a:rPr lang="zh-CN" altLang="zh-CN" sz="3200" b="1" dirty="0">
                <a:solidFill>
                  <a:srgbClr val="000000"/>
                </a:solidFill>
                <a:latin typeface="Arial" panose="020B0604020202020204" pitchFamily="34" charset="0"/>
                <a:cs typeface="Arial" panose="020B0604020202020204" pitchFamily="34" charset="0"/>
              </a:rPr>
              <a:t>、微温的清水</a:t>
            </a:r>
            <a:endParaRPr lang="zh-CN" altLang="zh-CN" sz="3200" b="1" dirty="0"/>
          </a:p>
        </p:txBody>
      </p:sp>
      <p:sp>
        <p:nvSpPr>
          <p:cNvPr id="11" name="矩形 10"/>
          <p:cNvSpPr/>
          <p:nvPr/>
        </p:nvSpPr>
        <p:spPr>
          <a:xfrm>
            <a:off x="8047282" y="4821007"/>
            <a:ext cx="242887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0" name="六边形 69"/>
          <p:cNvSpPr/>
          <p:nvPr/>
        </p:nvSpPr>
        <p:spPr>
          <a:xfrm rot="5400000">
            <a:off x="2439611" y="2257639"/>
            <a:ext cx="3193026" cy="1318878"/>
          </a:xfrm>
          <a:prstGeom prst="hexagon">
            <a:avLst/>
          </a:prstGeom>
          <a:solidFill>
            <a:srgbClr val="FEB750"/>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六边形 70"/>
          <p:cNvSpPr/>
          <p:nvPr/>
        </p:nvSpPr>
        <p:spPr>
          <a:xfrm rot="5400000">
            <a:off x="3798155" y="4376852"/>
            <a:ext cx="3193026" cy="1318878"/>
          </a:xfrm>
          <a:prstGeom prst="hexagon">
            <a:avLst/>
          </a:prstGeom>
          <a:solidFill>
            <a:srgbClr val="01ACBE"/>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六边形 77"/>
          <p:cNvSpPr/>
          <p:nvPr/>
        </p:nvSpPr>
        <p:spPr>
          <a:xfrm rot="5400000">
            <a:off x="5193832" y="2257639"/>
            <a:ext cx="3193026" cy="1318878"/>
          </a:xfrm>
          <a:prstGeom prst="hexagon">
            <a:avLst/>
          </a:prstGeom>
          <a:solidFill>
            <a:srgbClr val="E46E6F"/>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六边形 78"/>
          <p:cNvSpPr/>
          <p:nvPr/>
        </p:nvSpPr>
        <p:spPr>
          <a:xfrm rot="5400000">
            <a:off x="6579342" y="4376852"/>
            <a:ext cx="3193026" cy="1318878"/>
          </a:xfrm>
          <a:prstGeom prst="hexagon">
            <a:avLst/>
          </a:prstGeom>
          <a:solidFill>
            <a:srgbClr val="00AF92"/>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文本框 163"/>
          <p:cNvSpPr txBox="1"/>
          <p:nvPr/>
        </p:nvSpPr>
        <p:spPr>
          <a:xfrm>
            <a:off x="3494459" y="3564938"/>
            <a:ext cx="1027112" cy="830997"/>
          </a:xfrm>
          <a:prstGeom prst="rect">
            <a:avLst/>
          </a:prstGeom>
          <a:noFill/>
        </p:spPr>
        <p:txBody>
          <a:bodyPr wrap="square" rtlCol="0">
            <a:spAutoFit/>
          </a:bodyPr>
          <a:lstStyle/>
          <a:p>
            <a:pPr algn="ctr"/>
            <a:r>
              <a:rPr lang="zh-CN" altLang="en-US" sz="4800" b="1" dirty="0" smtClean="0">
                <a:solidFill>
                  <a:prstClr val="black">
                    <a:lumMod val="65000"/>
                    <a:lumOff val="35000"/>
                  </a:prstClr>
                </a:solidFill>
                <a:latin typeface="Impact" panose="020B0806030902050204" pitchFamily="34" charset="0"/>
              </a:rPr>
              <a:t>各</a:t>
            </a:r>
            <a:endParaRPr lang="zh-CN" altLang="en-US" sz="4800" b="1" dirty="0">
              <a:solidFill>
                <a:prstClr val="black">
                  <a:lumMod val="65000"/>
                  <a:lumOff val="35000"/>
                </a:prstClr>
              </a:solidFill>
              <a:latin typeface="Impact" panose="020B0806030902050204" pitchFamily="34" charset="0"/>
            </a:endParaRPr>
          </a:p>
        </p:txBody>
      </p:sp>
      <p:sp>
        <p:nvSpPr>
          <p:cNvPr id="167" name="文本框 166"/>
          <p:cNvSpPr txBox="1"/>
          <p:nvPr/>
        </p:nvSpPr>
        <p:spPr>
          <a:xfrm>
            <a:off x="4872543" y="3570770"/>
            <a:ext cx="1027112" cy="830997"/>
          </a:xfrm>
          <a:prstGeom prst="rect">
            <a:avLst/>
          </a:prstGeom>
          <a:noFill/>
        </p:spPr>
        <p:txBody>
          <a:bodyPr wrap="square" rtlCol="0">
            <a:spAutoFit/>
          </a:bodyPr>
          <a:lstStyle/>
          <a:p>
            <a:pPr algn="ctr"/>
            <a:r>
              <a:rPr lang="zh-CN" altLang="en-US" sz="4800" b="1" dirty="0">
                <a:solidFill>
                  <a:prstClr val="black">
                    <a:lumMod val="65000"/>
                    <a:lumOff val="35000"/>
                  </a:prstClr>
                </a:solidFill>
                <a:latin typeface="Impact" panose="020B0806030902050204" pitchFamily="34" charset="0"/>
              </a:rPr>
              <a:t>显</a:t>
            </a:r>
            <a:endParaRPr lang="zh-CN" altLang="en-US" sz="4800" b="1" dirty="0">
              <a:solidFill>
                <a:prstClr val="black">
                  <a:lumMod val="65000"/>
                  <a:lumOff val="35000"/>
                </a:prstClr>
              </a:solidFill>
              <a:latin typeface="Impact" panose="020B0806030902050204" pitchFamily="34" charset="0"/>
            </a:endParaRPr>
          </a:p>
        </p:txBody>
      </p:sp>
      <p:sp>
        <p:nvSpPr>
          <p:cNvPr id="170" name="文本框 169"/>
          <p:cNvSpPr txBox="1"/>
          <p:nvPr/>
        </p:nvSpPr>
        <p:spPr>
          <a:xfrm>
            <a:off x="6284081" y="3565712"/>
            <a:ext cx="1027112" cy="830997"/>
          </a:xfrm>
          <a:prstGeom prst="rect">
            <a:avLst/>
          </a:prstGeom>
          <a:noFill/>
        </p:spPr>
        <p:txBody>
          <a:bodyPr wrap="square" rtlCol="0">
            <a:spAutoFit/>
          </a:bodyPr>
          <a:lstStyle/>
          <a:p>
            <a:pPr algn="ctr"/>
            <a:r>
              <a:rPr lang="zh-CN" altLang="en-US" sz="4800" b="1" dirty="0" smtClean="0">
                <a:solidFill>
                  <a:prstClr val="black">
                    <a:lumMod val="65000"/>
                    <a:lumOff val="35000"/>
                  </a:prstClr>
                </a:solidFill>
                <a:latin typeface="Impact" panose="020B0806030902050204" pitchFamily="34" charset="0"/>
              </a:rPr>
              <a:t>身</a:t>
            </a:r>
            <a:endParaRPr lang="zh-CN" altLang="en-US" sz="4800" b="1" dirty="0">
              <a:solidFill>
                <a:prstClr val="black">
                  <a:lumMod val="65000"/>
                  <a:lumOff val="35000"/>
                </a:prstClr>
              </a:solidFill>
              <a:latin typeface="Impact" panose="020B0806030902050204" pitchFamily="34" charset="0"/>
            </a:endParaRPr>
          </a:p>
        </p:txBody>
      </p:sp>
      <p:sp>
        <p:nvSpPr>
          <p:cNvPr id="173" name="文本框 172"/>
          <p:cNvSpPr txBox="1"/>
          <p:nvPr/>
        </p:nvSpPr>
        <p:spPr>
          <a:xfrm>
            <a:off x="7670391" y="3562475"/>
            <a:ext cx="1027112" cy="830997"/>
          </a:xfrm>
          <a:prstGeom prst="rect">
            <a:avLst/>
          </a:prstGeom>
          <a:noFill/>
        </p:spPr>
        <p:txBody>
          <a:bodyPr wrap="square" rtlCol="0">
            <a:spAutoFit/>
          </a:bodyPr>
          <a:lstStyle/>
          <a:p>
            <a:pPr algn="ctr"/>
            <a:r>
              <a:rPr lang="zh-CN" altLang="en-US" sz="4800" b="1" dirty="0" smtClean="0">
                <a:solidFill>
                  <a:prstClr val="black">
                    <a:lumMod val="65000"/>
                    <a:lumOff val="35000"/>
                  </a:prstClr>
                </a:solidFill>
                <a:latin typeface="Impact" panose="020B0806030902050204" pitchFamily="34" charset="0"/>
              </a:rPr>
              <a:t>手</a:t>
            </a:r>
            <a:endParaRPr lang="zh-CN" altLang="en-US" sz="4800" b="1" dirty="0">
              <a:solidFill>
                <a:prstClr val="black">
                  <a:lumMod val="65000"/>
                  <a:lumOff val="35000"/>
                </a:prstClr>
              </a:solidFill>
              <a:latin typeface="Impact" panose="020B0806030902050204" pitchFamily="34" charset="0"/>
            </a:endParaRPr>
          </a:p>
        </p:txBody>
      </p:sp>
      <p:sp>
        <p:nvSpPr>
          <p:cNvPr id="224" name="矩形 223"/>
          <p:cNvSpPr/>
          <p:nvPr/>
        </p:nvSpPr>
        <p:spPr>
          <a:xfrm>
            <a:off x="2835427" y="177868"/>
            <a:ext cx="10118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accent4">
                    <a:lumMod val="75000"/>
                  </a:schemeClr>
                </a:solidFill>
                <a:latin typeface="微软雅黑" panose="020B0503020204020204" pitchFamily="34" charset="-122"/>
                <a:ea typeface="微软雅黑" panose="020B0503020204020204" pitchFamily="34" charset="-122"/>
              </a:rPr>
              <a:t>1.</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本</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环节</a:t>
            </a:r>
            <a:r>
              <a:rPr lang="en-US" altLang="zh-CN" sz="2400" b="1" dirty="0" smtClean="0">
                <a:solidFill>
                  <a:schemeClr val="accent4">
                    <a:lumMod val="75000"/>
                  </a:schemeClr>
                </a:solidFill>
                <a:latin typeface="微软雅黑" panose="020B0503020204020204" pitchFamily="34" charset="-122"/>
                <a:ea typeface="微软雅黑" panose="020B0503020204020204" pitchFamily="34" charset="-122"/>
              </a:rPr>
              <a:t>90</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题</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，答题时间每题</a:t>
            </a:r>
            <a:r>
              <a:rPr lang="en-US" altLang="zh-CN" sz="2400" b="1" dirty="0">
                <a:solidFill>
                  <a:schemeClr val="accent4">
                    <a:lumMod val="75000"/>
                  </a:schemeClr>
                </a:solidFill>
                <a:latin typeface="微软雅黑" panose="020B0503020204020204" pitchFamily="34" charset="-122"/>
                <a:ea typeface="微软雅黑" panose="020B0503020204020204" pitchFamily="34" charset="-122"/>
              </a:rPr>
              <a:t>10</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秒，</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答对</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一题</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加</a:t>
            </a:r>
            <a:r>
              <a:rPr lang="en-US" altLang="zh-CN" sz="2400" b="1" dirty="0">
                <a:solidFill>
                  <a:schemeClr val="accent4">
                    <a:lumMod val="75000"/>
                  </a:schemeClr>
                </a:solidFill>
                <a:latin typeface="微软雅黑" panose="020B0503020204020204" pitchFamily="34" charset="-122"/>
                <a:ea typeface="微软雅黑" panose="020B0503020204020204" pitchFamily="34" charset="-122"/>
              </a:rPr>
              <a:t>10</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分，答错不</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得分；</a:t>
            </a:r>
            <a:br>
              <a:rPr lang="en-US" altLang="zh-CN" sz="2400" b="1" dirty="0">
                <a:solidFill>
                  <a:schemeClr val="accent4">
                    <a:lumMod val="75000"/>
                  </a:schemeClr>
                </a:solidFill>
                <a:latin typeface="微软雅黑" panose="020B0503020204020204" pitchFamily="34" charset="-122"/>
                <a:ea typeface="微软雅黑" panose="020B0503020204020204" pitchFamily="34" charset="-122"/>
              </a:rPr>
            </a:br>
            <a:r>
              <a:rPr lang="en-US" altLang="zh-CN" sz="2400" b="1" dirty="0">
                <a:solidFill>
                  <a:schemeClr val="accent4">
                    <a:lumMod val="75000"/>
                  </a:schemeClr>
                </a:solidFill>
                <a:latin typeface="微软雅黑" panose="020B0503020204020204" pitchFamily="34" charset="-122"/>
                <a:ea typeface="微软雅黑" panose="020B0503020204020204" pitchFamily="34" charset="-122"/>
              </a:rPr>
              <a:t>2</a:t>
            </a:r>
            <a:r>
              <a:rPr lang="en-US" altLang="zh-CN" sz="2400" b="1" dirty="0" smtClean="0">
                <a:solidFill>
                  <a:schemeClr val="accent4">
                    <a:lumMod val="75000"/>
                  </a:schemeClr>
                </a:solidFill>
                <a:latin typeface="微软雅黑" panose="020B0503020204020204" pitchFamily="34" charset="-122"/>
                <a:ea typeface="微软雅黑" panose="020B0503020204020204" pitchFamily="34" charset="-122"/>
              </a:rPr>
              <a:t>.</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每组选手</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可以自由选题号，每个号包含</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判断</a:t>
            </a:r>
            <a:r>
              <a:rPr lang="en-US" altLang="zh-CN" sz="2400" b="1" dirty="0" smtClean="0">
                <a:solidFill>
                  <a:schemeClr val="accent4">
                    <a:lumMod val="75000"/>
                  </a:schemeClr>
                </a:solidFill>
                <a:latin typeface="微软雅黑" panose="020B0503020204020204" pitchFamily="34" charset="-122"/>
                <a:ea typeface="微软雅黑" panose="020B0503020204020204" pitchFamily="34" charset="-122"/>
              </a:rPr>
              <a:t>1</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题</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单选</a:t>
            </a:r>
            <a:r>
              <a:rPr lang="en-US" altLang="zh-CN" sz="2400" b="1" dirty="0" smtClean="0">
                <a:solidFill>
                  <a:schemeClr val="accent4">
                    <a:lumMod val="75000"/>
                  </a:schemeClr>
                </a:solidFill>
                <a:latin typeface="微软雅黑" panose="020B0503020204020204" pitchFamily="34" charset="-122"/>
                <a:ea typeface="微软雅黑" panose="020B0503020204020204" pitchFamily="34" charset="-122"/>
              </a:rPr>
              <a:t>2</a:t>
            </a:r>
            <a:r>
              <a:rPr lang="zh-CN" altLang="en-US" sz="2400" b="1" dirty="0">
                <a:solidFill>
                  <a:schemeClr val="accent4">
                    <a:lumMod val="75000"/>
                  </a:schemeClr>
                </a:solidFill>
                <a:latin typeface="微软雅黑" panose="020B0503020204020204" pitchFamily="34" charset="-122"/>
                <a:ea typeface="微软雅黑" panose="020B0503020204020204" pitchFamily="34" charset="-122"/>
              </a:rPr>
              <a:t>题</a:t>
            </a:r>
            <a:r>
              <a:rPr lang="zh-CN" altLang="en-US" sz="2400" b="1" dirty="0" smtClean="0">
                <a:solidFill>
                  <a:schemeClr val="accent4">
                    <a:lumMod val="75000"/>
                  </a:schemeClr>
                </a:solidFill>
                <a:latin typeface="微软雅黑" panose="020B0503020204020204" pitchFamily="34" charset="-122"/>
                <a:ea typeface="微软雅黑" panose="020B0503020204020204" pitchFamily="34" charset="-122"/>
              </a:rPr>
              <a:t>。</a:t>
            </a:r>
            <a:endParaRPr lang="en-US" altLang="zh-CN" sz="2400" b="1" dirty="0">
              <a:solidFill>
                <a:schemeClr val="accent4">
                  <a:lumMod val="75000"/>
                </a:schemeClr>
              </a:solidFill>
              <a:latin typeface="微软雅黑" panose="020B0503020204020204" pitchFamily="34" charset="-122"/>
              <a:ea typeface="微软雅黑" panose="020B0503020204020204" pitchFamily="34" charset="-122"/>
            </a:endParaRPr>
          </a:p>
        </p:txBody>
      </p:sp>
      <p:pic>
        <p:nvPicPr>
          <p:cNvPr id="21" name="图片 20">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10" y="335198"/>
            <a:ext cx="1164437" cy="1347333"/>
          </a:xfrm>
          <a:prstGeom prst="rect">
            <a:avLst/>
          </a:prstGeom>
        </p:spPr>
      </p:pic>
      <p:pic>
        <p:nvPicPr>
          <p:cNvPr id="23" name="图片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7" y="1446295"/>
            <a:ext cx="1111247" cy="1285789"/>
          </a:xfrm>
          <a:prstGeom prst="rect">
            <a:avLst/>
          </a:prstGeom>
        </p:spPr>
      </p:pic>
      <p:pic>
        <p:nvPicPr>
          <p:cNvPr id="25" name="图片 2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280" y="1446295"/>
            <a:ext cx="1115861" cy="1285789"/>
          </a:xfrm>
          <a:prstGeom prst="rect">
            <a:avLst/>
          </a:prstGeom>
        </p:spPr>
      </p:pic>
      <p:pic>
        <p:nvPicPr>
          <p:cNvPr id="27" name="图片 2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4861" y="1422207"/>
            <a:ext cx="1129450" cy="1300937"/>
          </a:xfrm>
          <a:prstGeom prst="rect">
            <a:avLst/>
          </a:prstGeom>
        </p:spPr>
      </p:pic>
      <p:pic>
        <p:nvPicPr>
          <p:cNvPr id="29" name="图片 2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3578" y="1408372"/>
            <a:ext cx="1139474" cy="1319391"/>
          </a:xfrm>
          <a:prstGeom prst="rect">
            <a:avLst/>
          </a:prstGeom>
        </p:spPr>
      </p:pic>
      <p:pic>
        <p:nvPicPr>
          <p:cNvPr id="31" name="图片 30">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65805" y="2498495"/>
            <a:ext cx="1103472" cy="1280271"/>
          </a:xfrm>
          <a:prstGeom prst="rect">
            <a:avLst/>
          </a:prstGeom>
        </p:spPr>
      </p:pic>
      <p:pic>
        <p:nvPicPr>
          <p:cNvPr id="35" name="图片 34">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16550" y="2484553"/>
            <a:ext cx="1146147" cy="1322947"/>
          </a:xfrm>
          <a:prstGeom prst="rect">
            <a:avLst/>
          </a:prstGeom>
        </p:spPr>
      </p:pic>
      <p:pic>
        <p:nvPicPr>
          <p:cNvPr id="37" name="图片 3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04479" y="2483920"/>
            <a:ext cx="1164437" cy="1341236"/>
          </a:xfrm>
          <a:prstGeom prst="rect">
            <a:avLst/>
          </a:prstGeom>
        </p:spPr>
      </p:pic>
      <p:pic>
        <p:nvPicPr>
          <p:cNvPr id="39" name="图片 3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37901" y="1432863"/>
            <a:ext cx="1111294" cy="1287961"/>
          </a:xfrm>
          <a:prstGeom prst="rect">
            <a:avLst/>
          </a:prstGeom>
        </p:spPr>
      </p:pic>
      <p:pic>
        <p:nvPicPr>
          <p:cNvPr id="41" name="图片 40">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70312" y="1437029"/>
            <a:ext cx="1167548" cy="1290756"/>
          </a:xfrm>
          <a:prstGeom prst="rect">
            <a:avLst/>
          </a:prstGeom>
        </p:spPr>
      </p:pic>
      <p:pic>
        <p:nvPicPr>
          <p:cNvPr id="43" name="图片 4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37860" y="1445414"/>
            <a:ext cx="1159264" cy="1282216"/>
          </a:xfrm>
          <a:prstGeom prst="rect">
            <a:avLst/>
          </a:prstGeom>
        </p:spPr>
      </p:pic>
      <p:pic>
        <p:nvPicPr>
          <p:cNvPr id="45" name="图片 44">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763942" y="2488759"/>
            <a:ext cx="1207113" cy="1298561"/>
          </a:xfrm>
          <a:prstGeom prst="rect">
            <a:avLst/>
          </a:prstGeom>
        </p:spPr>
      </p:pic>
      <p:pic>
        <p:nvPicPr>
          <p:cNvPr id="48" name="图片 47">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923682" y="2483920"/>
            <a:ext cx="1213209" cy="1304657"/>
          </a:xfrm>
          <a:prstGeom prst="rect">
            <a:avLst/>
          </a:prstGeom>
        </p:spPr>
      </p:pic>
      <p:pic>
        <p:nvPicPr>
          <p:cNvPr id="50" name="图片 49">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106708" y="2483920"/>
            <a:ext cx="1213209" cy="1341236"/>
          </a:xfrm>
          <a:prstGeom prst="rect">
            <a:avLst/>
          </a:prstGeom>
        </p:spPr>
      </p:pic>
      <p:pic>
        <p:nvPicPr>
          <p:cNvPr id="52" name="图片 51">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987043" y="1861408"/>
            <a:ext cx="1213209" cy="1274174"/>
          </a:xfrm>
          <a:prstGeom prst="rect">
            <a:avLst/>
          </a:prstGeom>
        </p:spPr>
      </p:pic>
      <p:pic>
        <p:nvPicPr>
          <p:cNvPr id="54" name="图片 53">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380438" y="2904382"/>
            <a:ext cx="1213209" cy="1237595"/>
          </a:xfrm>
          <a:prstGeom prst="rect">
            <a:avLst/>
          </a:prstGeom>
        </p:spPr>
      </p:pic>
      <p:pic>
        <p:nvPicPr>
          <p:cNvPr id="56" name="图片 55">
            <a:hlinkClick r:id="rId33" action="ppaction://hlinksldjump"/>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988629" y="3906408"/>
            <a:ext cx="1203371" cy="1288031"/>
          </a:xfrm>
          <a:prstGeom prst="rect">
            <a:avLst/>
          </a:prstGeom>
        </p:spPr>
      </p:pic>
      <p:pic>
        <p:nvPicPr>
          <p:cNvPr id="58" name="图片 57">
            <a:hlinkClick r:id="rId35" action="ppaction://hlinksldjump"/>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883499" y="4195078"/>
            <a:ext cx="1207113" cy="1304657"/>
          </a:xfrm>
          <a:prstGeom prst="rect">
            <a:avLst/>
          </a:prstGeom>
        </p:spPr>
      </p:pic>
      <p:pic>
        <p:nvPicPr>
          <p:cNvPr id="60" name="图片 59">
            <a:hlinkClick r:id="rId37" action="ppaction://hlinksldjump"/>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056305" y="4190217"/>
            <a:ext cx="1213209" cy="1274174"/>
          </a:xfrm>
          <a:prstGeom prst="rect">
            <a:avLst/>
          </a:prstGeom>
        </p:spPr>
      </p:pic>
      <p:pic>
        <p:nvPicPr>
          <p:cNvPr id="62" name="图片 61">
            <a:hlinkClick r:id="rId39" action="ppaction://hlinksldjump"/>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210987" y="4187254"/>
            <a:ext cx="1213209" cy="1286367"/>
          </a:xfrm>
          <a:prstGeom prst="rect">
            <a:avLst/>
          </a:prstGeom>
        </p:spPr>
      </p:pic>
      <p:pic>
        <p:nvPicPr>
          <p:cNvPr id="64" name="图片 63">
            <a:hlinkClick r:id="rId41" action="ppaction://hlinksldjump"/>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5354003" y="4201333"/>
            <a:ext cx="1207113" cy="1255885"/>
          </a:xfrm>
          <a:prstGeom prst="rect">
            <a:avLst/>
          </a:prstGeom>
        </p:spPr>
      </p:pic>
      <p:pic>
        <p:nvPicPr>
          <p:cNvPr id="66" name="图片 65">
            <a:hlinkClick r:id="rId43" action="ppaction://hlinksldjump"/>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009146" y="4175548"/>
            <a:ext cx="1198296" cy="1288620"/>
          </a:xfrm>
          <a:prstGeom prst="rect">
            <a:avLst/>
          </a:prstGeom>
        </p:spPr>
      </p:pic>
      <p:pic>
        <p:nvPicPr>
          <p:cNvPr id="68" name="图片 67">
            <a:hlinkClick r:id="rId45" action="ppaction://hlinksldjump"/>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8174186" y="4192649"/>
            <a:ext cx="1129081" cy="1264570"/>
          </a:xfrm>
          <a:prstGeom prst="rect">
            <a:avLst/>
          </a:prstGeom>
        </p:spPr>
      </p:pic>
      <p:pic>
        <p:nvPicPr>
          <p:cNvPr id="81" name="图片 80">
            <a:hlinkClick r:id="rId47" action="ppaction://hlinksldjump"/>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302253" y="4174975"/>
            <a:ext cx="1184268" cy="1291388"/>
          </a:xfrm>
          <a:prstGeom prst="rect">
            <a:avLst/>
          </a:prstGeom>
        </p:spPr>
      </p:pic>
      <p:pic>
        <p:nvPicPr>
          <p:cNvPr id="95" name="图片 94">
            <a:hlinkClick r:id="rId49" action="ppaction://hlinksldjump"/>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2491623" y="5225839"/>
            <a:ext cx="1172710" cy="1302767"/>
          </a:xfrm>
          <a:prstGeom prst="rect">
            <a:avLst/>
          </a:prstGeom>
        </p:spPr>
      </p:pic>
      <p:pic>
        <p:nvPicPr>
          <p:cNvPr id="97" name="图片 96">
            <a:hlinkClick r:id="rId51" action="ppaction://hlinksldjump"/>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3623644" y="5233110"/>
            <a:ext cx="1213209" cy="1310754"/>
          </a:xfrm>
          <a:prstGeom prst="rect">
            <a:avLst/>
          </a:prstGeom>
        </p:spPr>
      </p:pic>
      <p:pic>
        <p:nvPicPr>
          <p:cNvPr id="126" name="图片 125">
            <a:hlinkClick r:id="rId53" action="ppaction://hlinksldjump"/>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4802615" y="5227975"/>
            <a:ext cx="1176736" cy="1322947"/>
          </a:xfrm>
          <a:prstGeom prst="rect">
            <a:avLst/>
          </a:prstGeom>
        </p:spPr>
      </p:pic>
      <p:pic>
        <p:nvPicPr>
          <p:cNvPr id="178" name="图片 177">
            <a:hlinkClick r:id="rId55" action="ppaction://hlinksldjump"/>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585860" y="5218797"/>
            <a:ext cx="1213209" cy="1316850"/>
          </a:xfrm>
          <a:prstGeom prst="rect">
            <a:avLst/>
          </a:prstGeom>
        </p:spPr>
      </p:pic>
      <p:pic>
        <p:nvPicPr>
          <p:cNvPr id="180" name="图片 179">
            <a:hlinkClick r:id="rId57" action="ppaction://hlinksldjump"/>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732484" y="5230062"/>
            <a:ext cx="1213209" cy="1316850"/>
          </a:xfrm>
          <a:prstGeom prst="rect">
            <a:avLst/>
          </a:prstGeom>
        </p:spPr>
      </p:pic>
      <p:pic>
        <p:nvPicPr>
          <p:cNvPr id="182" name="图片 181">
            <a:hlinkClick r:id="rId59" action="ppaction://hlinksldjump"/>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912730" y="5215061"/>
            <a:ext cx="1213209" cy="1329043"/>
          </a:xfrm>
          <a:prstGeom prst="rect">
            <a:avLst/>
          </a:prstGeom>
        </p:spPr>
      </p:pic>
      <p:pic>
        <p:nvPicPr>
          <p:cNvPr id="42" name="图片 41">
            <a:hlinkClick r:id="rId61" action="ppaction://hlinksldjump"/>
          </p:cNvPr>
          <p:cNvPicPr>
            <a:picLocks noChangeAspect="1"/>
          </p:cNvPicPr>
          <p:nvPr/>
        </p:nvPicPr>
        <p:blipFill>
          <a:blip r:embed="rId62" cstate="print">
            <a:extLst>
              <a:ext uri="{BEBA8EAE-BF5A-486C-A8C5-ECC9F3942E4B}">
                <a14:imgProps xmlns:a14="http://schemas.microsoft.com/office/drawing/2010/main">
                  <a14:imgLayer r:embed="rId6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1"/>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4" restart="whenNotActive" fill="hold" evtFilter="cancelBubble" nodeType="interactiveSeq">
                <p:stCondLst>
                  <p:cond evt="onClick" delay="0">
                    <p:tgtEl>
                      <p:spTgt spid="48"/>
                    </p:tgtEl>
                  </p:cond>
                </p:stCondLst>
                <p:endSync evt="end" delay="0">
                  <p:rtn val="all"/>
                </p:endSync>
                <p:childTnLst>
                  <p:par>
                    <p:cTn id="75" fill="hold">
                      <p:stCondLst>
                        <p:cond delay="0"/>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0" restart="whenNotActive" fill="hold" evtFilter="cancelBubble" nodeType="interactiveSeq">
                <p:stCondLst>
                  <p:cond evt="onClick" delay="0">
                    <p:tgtEl>
                      <p:spTgt spid="50"/>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nodeType="clickEffect">
                                  <p:stCondLst>
                                    <p:cond delay="0"/>
                                  </p:stCondLst>
                                  <p:childTnLst>
                                    <p:animEffect transition="out" filter="dissolve">
                                      <p:cBhvr>
                                        <p:cTn id="84" dur="500"/>
                                        <p:tgtEl>
                                          <p:spTgt spid="50"/>
                                        </p:tgtEl>
                                      </p:cBhvr>
                                    </p:animEffect>
                                    <p:set>
                                      <p:cBhvr>
                                        <p:cTn id="85"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6" restart="whenNotActive" fill="hold" evtFilter="cancelBubble" nodeType="interactiveSeq">
                <p:stCondLst>
                  <p:cond evt="onClick" delay="0">
                    <p:tgtEl>
                      <p:spTgt spid="52"/>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nodeType="clickEffect">
                                  <p:stCondLst>
                                    <p:cond delay="0"/>
                                  </p:stCondLst>
                                  <p:childTnLst>
                                    <p:animEffect transition="out" filter="dissolve">
                                      <p:cBhvr>
                                        <p:cTn id="90" dur="500"/>
                                        <p:tgtEl>
                                          <p:spTgt spid="52"/>
                                        </p:tgtEl>
                                      </p:cBhvr>
                                    </p:animEffect>
                                    <p:set>
                                      <p:cBhvr>
                                        <p:cTn id="9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92" restart="whenNotActive" fill="hold" evtFilter="cancelBubble" nodeType="interactiveSeq">
                <p:stCondLst>
                  <p:cond evt="onClick" delay="0">
                    <p:tgtEl>
                      <p:spTgt spid="54"/>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nodeType="clickEffect">
                                  <p:stCondLst>
                                    <p:cond delay="0"/>
                                  </p:stCondLst>
                                  <p:childTnLst>
                                    <p:animEffect transition="out" filter="dissolve">
                                      <p:cBhvr>
                                        <p:cTn id="96" dur="500"/>
                                        <p:tgtEl>
                                          <p:spTgt spid="54"/>
                                        </p:tgtEl>
                                      </p:cBhvr>
                                    </p:animEffect>
                                    <p:set>
                                      <p:cBhvr>
                                        <p:cTn id="9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8" restart="whenNotActive" fill="hold" evtFilter="cancelBubble" nodeType="interactiveSeq">
                <p:stCondLst>
                  <p:cond evt="onClick" delay="0">
                    <p:tgtEl>
                      <p:spTgt spid="56"/>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nodeType="clickEffect">
                                  <p:stCondLst>
                                    <p:cond delay="0"/>
                                  </p:stCondLst>
                                  <p:childTnLst>
                                    <p:animEffect transition="out" filter="dissolve">
                                      <p:cBhvr>
                                        <p:cTn id="102" dur="500"/>
                                        <p:tgtEl>
                                          <p:spTgt spid="56"/>
                                        </p:tgtEl>
                                      </p:cBhvr>
                                    </p:animEffect>
                                    <p:set>
                                      <p:cBhvr>
                                        <p:cTn id="10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4" restart="whenNotActive" fill="hold" evtFilter="cancelBubble" nodeType="interactiveSeq">
                <p:stCondLst>
                  <p:cond evt="onClick" delay="0">
                    <p:tgtEl>
                      <p:spTgt spid="58"/>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nodeType="clickEffect">
                                  <p:stCondLst>
                                    <p:cond delay="0"/>
                                  </p:stCondLst>
                                  <p:childTnLst>
                                    <p:animEffect transition="out" filter="dissolve">
                                      <p:cBhvr>
                                        <p:cTn id="108" dur="500"/>
                                        <p:tgtEl>
                                          <p:spTgt spid="58"/>
                                        </p:tgtEl>
                                      </p:cBhvr>
                                    </p:animEffect>
                                    <p:set>
                                      <p:cBhvr>
                                        <p:cTn id="10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10" restart="whenNotActive" fill="hold" evtFilter="cancelBubble" nodeType="interactiveSeq">
                <p:stCondLst>
                  <p:cond evt="onClick" delay="0">
                    <p:tgtEl>
                      <p:spTgt spid="60"/>
                    </p:tgtEl>
                  </p:cond>
                </p:stCondLst>
                <p:endSync evt="end" delay="0">
                  <p:rtn val="all"/>
                </p:endSync>
                <p:childTnLst>
                  <p:par>
                    <p:cTn id="111" fill="hold">
                      <p:stCondLst>
                        <p:cond delay="0"/>
                      </p:stCondLst>
                      <p:childTnLst>
                        <p:par>
                          <p:cTn id="112" fill="hold">
                            <p:stCondLst>
                              <p:cond delay="0"/>
                            </p:stCondLst>
                            <p:childTnLst>
                              <p:par>
                                <p:cTn id="113" presetID="9" presetClass="exit" presetSubtype="0" fill="hold" nodeType="clickEffect">
                                  <p:stCondLst>
                                    <p:cond delay="0"/>
                                  </p:stCondLst>
                                  <p:childTnLst>
                                    <p:animEffect transition="out" filter="dissolve">
                                      <p:cBhvr>
                                        <p:cTn id="114" dur="500"/>
                                        <p:tgtEl>
                                          <p:spTgt spid="60"/>
                                        </p:tgtEl>
                                      </p:cBhvr>
                                    </p:animEffect>
                                    <p:set>
                                      <p:cBhvr>
                                        <p:cTn id="11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16" restart="whenNotActive" fill="hold" evtFilter="cancelBubble" nodeType="interactiveSeq">
                <p:stCondLst>
                  <p:cond evt="onClick" delay="0">
                    <p:tgtEl>
                      <p:spTgt spid="62"/>
                    </p:tgtEl>
                  </p:cond>
                </p:stCondLst>
                <p:endSync evt="end" delay="0">
                  <p:rtn val="all"/>
                </p:endSync>
                <p:childTnLst>
                  <p:par>
                    <p:cTn id="117" fill="hold">
                      <p:stCondLst>
                        <p:cond delay="0"/>
                      </p:stCondLst>
                      <p:childTnLst>
                        <p:par>
                          <p:cTn id="118" fill="hold">
                            <p:stCondLst>
                              <p:cond delay="0"/>
                            </p:stCondLst>
                            <p:childTnLst>
                              <p:par>
                                <p:cTn id="119" presetID="9" presetClass="exit" presetSubtype="0" fill="hold" nodeType="clickEffect">
                                  <p:stCondLst>
                                    <p:cond delay="0"/>
                                  </p:stCondLst>
                                  <p:childTnLst>
                                    <p:animEffect transition="out" filter="dissolve">
                                      <p:cBhvr>
                                        <p:cTn id="120" dur="500"/>
                                        <p:tgtEl>
                                          <p:spTgt spid="62"/>
                                        </p:tgtEl>
                                      </p:cBhvr>
                                    </p:animEffect>
                                    <p:set>
                                      <p:cBhvr>
                                        <p:cTn id="121"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22" restart="whenNotActive" fill="hold" evtFilter="cancelBubble" nodeType="interactiveSeq">
                <p:stCondLst>
                  <p:cond evt="onClick" delay="0">
                    <p:tgtEl>
                      <p:spTgt spid="64"/>
                    </p:tgtEl>
                  </p:cond>
                </p:stCondLst>
                <p:endSync evt="end" delay="0">
                  <p:rtn val="all"/>
                </p:endSync>
                <p:childTnLst>
                  <p:par>
                    <p:cTn id="123" fill="hold">
                      <p:stCondLst>
                        <p:cond delay="0"/>
                      </p:stCondLst>
                      <p:childTnLst>
                        <p:par>
                          <p:cTn id="124" fill="hold">
                            <p:stCondLst>
                              <p:cond delay="0"/>
                            </p:stCondLst>
                            <p:childTnLst>
                              <p:par>
                                <p:cTn id="125" presetID="9" presetClass="exit" presetSubtype="0" fill="hold" nodeType="clickEffect">
                                  <p:stCondLst>
                                    <p:cond delay="0"/>
                                  </p:stCondLst>
                                  <p:childTnLst>
                                    <p:animEffect transition="out" filter="dissolve">
                                      <p:cBhvr>
                                        <p:cTn id="126" dur="500"/>
                                        <p:tgtEl>
                                          <p:spTgt spid="64"/>
                                        </p:tgtEl>
                                      </p:cBhvr>
                                    </p:animEffect>
                                    <p:set>
                                      <p:cBhvr>
                                        <p:cTn id="12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8" restart="whenNotActive" fill="hold" evtFilter="cancelBubble" nodeType="interactiveSeq">
                <p:stCondLst>
                  <p:cond evt="onClick" delay="0">
                    <p:tgtEl>
                      <p:spTgt spid="66"/>
                    </p:tgtEl>
                  </p:cond>
                </p:stCondLst>
                <p:endSync evt="end" delay="0">
                  <p:rtn val="all"/>
                </p:endSync>
                <p:childTnLst>
                  <p:par>
                    <p:cTn id="129" fill="hold">
                      <p:stCondLst>
                        <p:cond delay="0"/>
                      </p:stCondLst>
                      <p:childTnLst>
                        <p:par>
                          <p:cTn id="130" fill="hold">
                            <p:stCondLst>
                              <p:cond delay="0"/>
                            </p:stCondLst>
                            <p:childTnLst>
                              <p:par>
                                <p:cTn id="131" presetID="9" presetClass="exit" presetSubtype="0" fill="hold" nodeType="clickEffect">
                                  <p:stCondLst>
                                    <p:cond delay="0"/>
                                  </p:stCondLst>
                                  <p:childTnLst>
                                    <p:animEffect transition="out" filter="dissolve">
                                      <p:cBhvr>
                                        <p:cTn id="132" dur="500"/>
                                        <p:tgtEl>
                                          <p:spTgt spid="66"/>
                                        </p:tgtEl>
                                      </p:cBhvr>
                                    </p:animEffect>
                                    <p:set>
                                      <p:cBhvr>
                                        <p:cTn id="13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34" restart="whenNotActive" fill="hold" evtFilter="cancelBubble" nodeType="interactiveSeq">
                <p:stCondLst>
                  <p:cond evt="onClick" delay="0">
                    <p:tgtEl>
                      <p:spTgt spid="68"/>
                    </p:tgtEl>
                  </p:cond>
                </p:stCondLst>
                <p:endSync evt="end" delay="0">
                  <p:rtn val="all"/>
                </p:endSync>
                <p:childTnLst>
                  <p:par>
                    <p:cTn id="135" fill="hold">
                      <p:stCondLst>
                        <p:cond delay="0"/>
                      </p:stCondLst>
                      <p:childTnLst>
                        <p:par>
                          <p:cTn id="136" fill="hold">
                            <p:stCondLst>
                              <p:cond delay="0"/>
                            </p:stCondLst>
                            <p:childTnLst>
                              <p:par>
                                <p:cTn id="137" presetID="9" presetClass="exit" presetSubtype="0" fill="hold" nodeType="clickEffect">
                                  <p:stCondLst>
                                    <p:cond delay="0"/>
                                  </p:stCondLst>
                                  <p:childTnLst>
                                    <p:animEffect transition="out" filter="dissolve">
                                      <p:cBhvr>
                                        <p:cTn id="138" dur="500"/>
                                        <p:tgtEl>
                                          <p:spTgt spid="68"/>
                                        </p:tgtEl>
                                      </p:cBhvr>
                                    </p:animEffect>
                                    <p:set>
                                      <p:cBhvr>
                                        <p:cTn id="13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40" restart="whenNotActive" fill="hold" evtFilter="cancelBubble" nodeType="interactiveSeq">
                <p:stCondLst>
                  <p:cond evt="onClick" delay="0">
                    <p:tgtEl>
                      <p:spTgt spid="81"/>
                    </p:tgtEl>
                  </p:cond>
                </p:stCondLst>
                <p:endSync evt="end" delay="0">
                  <p:rtn val="all"/>
                </p:endSync>
                <p:childTnLst>
                  <p:par>
                    <p:cTn id="141" fill="hold">
                      <p:stCondLst>
                        <p:cond delay="0"/>
                      </p:stCondLst>
                      <p:childTnLst>
                        <p:par>
                          <p:cTn id="142" fill="hold">
                            <p:stCondLst>
                              <p:cond delay="0"/>
                            </p:stCondLst>
                            <p:childTnLst>
                              <p:par>
                                <p:cTn id="143" presetID="9" presetClass="exit" presetSubtype="0" fill="hold" nodeType="clickEffect">
                                  <p:stCondLst>
                                    <p:cond delay="0"/>
                                  </p:stCondLst>
                                  <p:childTnLst>
                                    <p:animEffect transition="out" filter="dissolve">
                                      <p:cBhvr>
                                        <p:cTn id="144" dur="500"/>
                                        <p:tgtEl>
                                          <p:spTgt spid="81"/>
                                        </p:tgtEl>
                                      </p:cBhvr>
                                    </p:animEffect>
                                    <p:set>
                                      <p:cBhvr>
                                        <p:cTn id="145"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46" restart="whenNotActive" fill="hold" evtFilter="cancelBubble" nodeType="interactiveSeq">
                <p:stCondLst>
                  <p:cond evt="onClick" delay="0">
                    <p:tgtEl>
                      <p:spTgt spid="95"/>
                    </p:tgtEl>
                  </p:cond>
                </p:stCondLst>
                <p:endSync evt="end" delay="0">
                  <p:rtn val="all"/>
                </p:endSync>
                <p:childTnLst>
                  <p:par>
                    <p:cTn id="147" fill="hold">
                      <p:stCondLst>
                        <p:cond delay="0"/>
                      </p:stCondLst>
                      <p:childTnLst>
                        <p:par>
                          <p:cTn id="148" fill="hold">
                            <p:stCondLst>
                              <p:cond delay="0"/>
                            </p:stCondLst>
                            <p:childTnLst>
                              <p:par>
                                <p:cTn id="149" presetID="9" presetClass="exit" presetSubtype="0" fill="hold" nodeType="clickEffect">
                                  <p:stCondLst>
                                    <p:cond delay="0"/>
                                  </p:stCondLst>
                                  <p:childTnLst>
                                    <p:animEffect transition="out" filter="dissolve">
                                      <p:cBhvr>
                                        <p:cTn id="150" dur="500"/>
                                        <p:tgtEl>
                                          <p:spTgt spid="95"/>
                                        </p:tgtEl>
                                      </p:cBhvr>
                                    </p:animEffect>
                                    <p:set>
                                      <p:cBhvr>
                                        <p:cTn id="151"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52" restart="whenNotActive" fill="hold" evtFilter="cancelBubble" nodeType="interactiveSeq">
                <p:stCondLst>
                  <p:cond evt="onClick" delay="0">
                    <p:tgtEl>
                      <p:spTgt spid="97"/>
                    </p:tgtEl>
                  </p:cond>
                </p:stCondLst>
                <p:endSync evt="end" delay="0">
                  <p:rtn val="all"/>
                </p:endSync>
                <p:childTnLst>
                  <p:par>
                    <p:cTn id="153" fill="hold">
                      <p:stCondLst>
                        <p:cond delay="0"/>
                      </p:stCondLst>
                      <p:childTnLst>
                        <p:par>
                          <p:cTn id="154" fill="hold">
                            <p:stCondLst>
                              <p:cond delay="0"/>
                            </p:stCondLst>
                            <p:childTnLst>
                              <p:par>
                                <p:cTn id="155" presetID="9" presetClass="exit" presetSubtype="0" fill="hold" nodeType="clickEffect">
                                  <p:stCondLst>
                                    <p:cond delay="0"/>
                                  </p:stCondLst>
                                  <p:childTnLst>
                                    <p:animEffect transition="out" filter="dissolve">
                                      <p:cBhvr>
                                        <p:cTn id="156" dur="500"/>
                                        <p:tgtEl>
                                          <p:spTgt spid="97"/>
                                        </p:tgtEl>
                                      </p:cBhvr>
                                    </p:animEffect>
                                    <p:set>
                                      <p:cBhvr>
                                        <p:cTn id="157"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158" restart="whenNotActive" fill="hold" evtFilter="cancelBubble" nodeType="interactiveSeq">
                <p:stCondLst>
                  <p:cond evt="onClick" delay="0">
                    <p:tgtEl>
                      <p:spTgt spid="126"/>
                    </p:tgtEl>
                  </p:cond>
                </p:stCondLst>
                <p:endSync evt="end" delay="0">
                  <p:rtn val="all"/>
                </p:endSync>
                <p:childTnLst>
                  <p:par>
                    <p:cTn id="159" fill="hold">
                      <p:stCondLst>
                        <p:cond delay="0"/>
                      </p:stCondLst>
                      <p:childTnLst>
                        <p:par>
                          <p:cTn id="160" fill="hold">
                            <p:stCondLst>
                              <p:cond delay="0"/>
                            </p:stCondLst>
                            <p:childTnLst>
                              <p:par>
                                <p:cTn id="161" presetID="9" presetClass="exit" presetSubtype="0" fill="hold" nodeType="clickEffect">
                                  <p:stCondLst>
                                    <p:cond delay="0"/>
                                  </p:stCondLst>
                                  <p:childTnLst>
                                    <p:animEffect transition="out" filter="dissolve">
                                      <p:cBhvr>
                                        <p:cTn id="162" dur="500"/>
                                        <p:tgtEl>
                                          <p:spTgt spid="126"/>
                                        </p:tgtEl>
                                      </p:cBhvr>
                                    </p:animEffect>
                                    <p:set>
                                      <p:cBhvr>
                                        <p:cTn id="163"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164" restart="whenNotActive" fill="hold" evtFilter="cancelBubble" nodeType="interactiveSeq">
                <p:stCondLst>
                  <p:cond evt="onClick" delay="0">
                    <p:tgtEl>
                      <p:spTgt spid="178"/>
                    </p:tgtEl>
                  </p:cond>
                </p:stCondLst>
                <p:endSync evt="end" delay="0">
                  <p:rtn val="all"/>
                </p:endSync>
                <p:childTnLst>
                  <p:par>
                    <p:cTn id="165" fill="hold">
                      <p:stCondLst>
                        <p:cond delay="0"/>
                      </p:stCondLst>
                      <p:childTnLst>
                        <p:par>
                          <p:cTn id="166" fill="hold">
                            <p:stCondLst>
                              <p:cond delay="0"/>
                            </p:stCondLst>
                            <p:childTnLst>
                              <p:par>
                                <p:cTn id="167" presetID="9" presetClass="exit" presetSubtype="0" fill="hold" nodeType="clickEffect">
                                  <p:stCondLst>
                                    <p:cond delay="0"/>
                                  </p:stCondLst>
                                  <p:childTnLst>
                                    <p:animEffect transition="out" filter="dissolve">
                                      <p:cBhvr>
                                        <p:cTn id="168" dur="500"/>
                                        <p:tgtEl>
                                          <p:spTgt spid="178"/>
                                        </p:tgtEl>
                                      </p:cBhvr>
                                    </p:animEffect>
                                    <p:set>
                                      <p:cBhvr>
                                        <p:cTn id="169" dur="1" fill="hold">
                                          <p:stCondLst>
                                            <p:cond delay="4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178"/>
                  </p:tgtEl>
                </p:cond>
              </p:nextCondLst>
            </p:seq>
            <p:seq concurrent="1" nextAc="seek">
              <p:cTn id="170" restart="whenNotActive" fill="hold" evtFilter="cancelBubble" nodeType="interactiveSeq">
                <p:stCondLst>
                  <p:cond evt="onClick" delay="0">
                    <p:tgtEl>
                      <p:spTgt spid="180"/>
                    </p:tgtEl>
                  </p:cond>
                </p:stCondLst>
                <p:endSync evt="end" delay="0">
                  <p:rtn val="all"/>
                </p:endSync>
                <p:childTnLst>
                  <p:par>
                    <p:cTn id="171" fill="hold">
                      <p:stCondLst>
                        <p:cond delay="0"/>
                      </p:stCondLst>
                      <p:childTnLst>
                        <p:par>
                          <p:cTn id="172" fill="hold">
                            <p:stCondLst>
                              <p:cond delay="0"/>
                            </p:stCondLst>
                            <p:childTnLst>
                              <p:par>
                                <p:cTn id="173" presetID="9" presetClass="exit" presetSubtype="0" fill="hold" nodeType="clickEffect">
                                  <p:stCondLst>
                                    <p:cond delay="0"/>
                                  </p:stCondLst>
                                  <p:childTnLst>
                                    <p:animEffect transition="out" filter="dissolve">
                                      <p:cBhvr>
                                        <p:cTn id="174" dur="500"/>
                                        <p:tgtEl>
                                          <p:spTgt spid="180"/>
                                        </p:tgtEl>
                                      </p:cBhvr>
                                    </p:animEffect>
                                    <p:set>
                                      <p:cBhvr>
                                        <p:cTn id="175" dur="1" fill="hold">
                                          <p:stCondLst>
                                            <p:cond delay="499"/>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176" restart="whenNotActive" fill="hold" evtFilter="cancelBubble" nodeType="interactiveSeq">
                <p:stCondLst>
                  <p:cond evt="onClick" delay="0">
                    <p:tgtEl>
                      <p:spTgt spid="182"/>
                    </p:tgtEl>
                  </p:cond>
                </p:stCondLst>
                <p:endSync evt="end" delay="0">
                  <p:rtn val="all"/>
                </p:endSync>
                <p:childTnLst>
                  <p:par>
                    <p:cTn id="177" fill="hold">
                      <p:stCondLst>
                        <p:cond delay="0"/>
                      </p:stCondLst>
                      <p:childTnLst>
                        <p:par>
                          <p:cTn id="178" fill="hold">
                            <p:stCondLst>
                              <p:cond delay="0"/>
                            </p:stCondLst>
                            <p:childTnLst>
                              <p:par>
                                <p:cTn id="179" presetID="9" presetClass="exit" presetSubtype="0" fill="hold" nodeType="clickEffect">
                                  <p:stCondLst>
                                    <p:cond delay="0"/>
                                  </p:stCondLst>
                                  <p:childTnLst>
                                    <p:animEffect transition="out" filter="dissolve">
                                      <p:cBhvr>
                                        <p:cTn id="180" dur="500"/>
                                        <p:tgtEl>
                                          <p:spTgt spid="182"/>
                                        </p:tgtEl>
                                      </p:cBhvr>
                                    </p:animEffect>
                                    <p:set>
                                      <p:cBhvr>
                                        <p:cTn id="181" dur="1" fill="hold">
                                          <p:stCondLst>
                                            <p:cond delay="4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8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950027" y="1305681"/>
            <a:ext cx="11109846" cy="3539430"/>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11.</a:t>
            </a:r>
            <a:r>
              <a:rPr lang="zh-CN" altLang="en-US" sz="3200" b="1" dirty="0" smtClean="0">
                <a:solidFill>
                  <a:srgbClr val="358FCB"/>
                </a:solidFill>
              </a:rPr>
              <a:t> （多选题）</a:t>
            </a:r>
            <a:r>
              <a:rPr lang="zh-CN" altLang="zh-CN" sz="3200" b="1" dirty="0" smtClean="0"/>
              <a:t>哪些</a:t>
            </a:r>
            <a:r>
              <a:rPr lang="zh-CN" altLang="zh-CN" sz="3200" b="1" dirty="0"/>
              <a:t>人员应当接受消防安全专门培训 </a:t>
            </a:r>
            <a:r>
              <a:rPr lang="zh-CN" altLang="zh-CN" sz="3200" b="1" dirty="0" smtClean="0"/>
              <a:t>（</a:t>
            </a:r>
            <a:r>
              <a:rPr lang="en-US" altLang="zh-CN" sz="3200" b="1" dirty="0" smtClean="0"/>
              <a:t>   </a:t>
            </a:r>
            <a:r>
              <a:rPr lang="zh-CN" altLang="zh-CN" sz="3200" b="1" dirty="0" smtClean="0"/>
              <a:t>）</a:t>
            </a:r>
            <a:r>
              <a:rPr lang="zh-CN" altLang="zh-CN" sz="3200" b="1" dirty="0"/>
              <a:t>。</a:t>
            </a:r>
            <a:r>
              <a:rPr lang="en-US" altLang="zh-CN" sz="3200" b="1" dirty="0"/>
              <a:t> </a:t>
            </a:r>
            <a:endParaRPr lang="zh-CN" altLang="zh-CN" sz="3200" b="1" dirty="0"/>
          </a:p>
          <a:p>
            <a:pPr>
              <a:lnSpc>
                <a:spcPct val="150000"/>
              </a:lnSpc>
            </a:pPr>
            <a:r>
              <a:rPr lang="en-US" altLang="zh-CN" sz="3200" b="1" dirty="0" smtClean="0"/>
              <a:t>A. </a:t>
            </a:r>
            <a:r>
              <a:rPr lang="zh-CN" altLang="zh-CN" sz="3200" b="1" dirty="0" smtClean="0"/>
              <a:t>单位</a:t>
            </a:r>
            <a:r>
              <a:rPr lang="zh-CN" altLang="zh-CN" sz="3200" b="1" dirty="0"/>
              <a:t>的消防安全责任人、消防安全管理人</a:t>
            </a:r>
            <a:r>
              <a:rPr lang="en-US" altLang="zh-CN" sz="3200" b="1" dirty="0"/>
              <a:t> </a:t>
            </a:r>
            <a:endParaRPr lang="zh-CN" altLang="zh-CN" sz="3200" b="1" dirty="0"/>
          </a:p>
          <a:p>
            <a:pPr>
              <a:lnSpc>
                <a:spcPct val="150000"/>
              </a:lnSpc>
            </a:pPr>
            <a:r>
              <a:rPr lang="en-US" altLang="zh-CN" sz="3200" b="1" dirty="0" smtClean="0"/>
              <a:t>B. </a:t>
            </a:r>
            <a:r>
              <a:rPr lang="zh-CN" altLang="zh-CN" sz="3200" b="1" dirty="0" smtClean="0"/>
              <a:t>专</a:t>
            </a:r>
            <a:r>
              <a:rPr lang="zh-CN" altLang="zh-CN" sz="3200" b="1" dirty="0"/>
              <a:t>兼职消防管理人员</a:t>
            </a:r>
            <a:r>
              <a:rPr lang="en-US" altLang="zh-CN" sz="3200" b="1" dirty="0"/>
              <a:t>  </a:t>
            </a:r>
            <a:endParaRPr lang="zh-CN" altLang="zh-CN" sz="3200" b="1" dirty="0"/>
          </a:p>
          <a:p>
            <a:pPr>
              <a:lnSpc>
                <a:spcPct val="150000"/>
              </a:lnSpc>
            </a:pPr>
            <a:r>
              <a:rPr lang="en-US" altLang="zh-CN" sz="3200" b="1" dirty="0" smtClean="0"/>
              <a:t>C. </a:t>
            </a:r>
            <a:r>
              <a:rPr lang="zh-CN" altLang="zh-CN" sz="3200" b="1" dirty="0" smtClean="0"/>
              <a:t>消防</a:t>
            </a:r>
            <a:r>
              <a:rPr lang="zh-CN" altLang="zh-CN" sz="3200" b="1" dirty="0"/>
              <a:t>控制室的值班、操作人员</a:t>
            </a:r>
            <a:r>
              <a:rPr lang="en-US" altLang="zh-CN" sz="3200" b="1" dirty="0"/>
              <a:t> </a:t>
            </a:r>
            <a:endParaRPr lang="zh-CN" altLang="zh-CN" sz="3200" b="1" dirty="0"/>
          </a:p>
          <a:p>
            <a:pPr>
              <a:lnSpc>
                <a:spcPct val="150000"/>
              </a:lnSpc>
            </a:pPr>
            <a:r>
              <a:rPr lang="en-US" altLang="zh-CN" sz="3200" b="1" dirty="0" smtClean="0"/>
              <a:t>D. </a:t>
            </a:r>
            <a:r>
              <a:rPr lang="zh-CN" altLang="zh-CN" sz="3200" b="1" dirty="0" smtClean="0"/>
              <a:t>运输</a:t>
            </a:r>
            <a:r>
              <a:rPr lang="zh-CN" altLang="zh-CN" sz="3200" b="1" dirty="0"/>
              <a:t>易燃易爆物品的人员</a:t>
            </a:r>
            <a:r>
              <a:rPr lang="en-US" altLang="zh-CN" sz="3200" b="1" dirty="0"/>
              <a:t> </a:t>
            </a:r>
            <a:endParaRPr lang="zh-CN" altLang="zh-CN" sz="3200" b="1" dirty="0"/>
          </a:p>
        </p:txBody>
      </p:sp>
      <p:sp>
        <p:nvSpPr>
          <p:cNvPr id="11" name="矩形 10"/>
          <p:cNvSpPr/>
          <p:nvPr/>
        </p:nvSpPr>
        <p:spPr>
          <a:xfrm>
            <a:off x="8047282" y="4821007"/>
            <a:ext cx="34724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578211" y="1507562"/>
            <a:ext cx="11934700" cy="3539430"/>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12.</a:t>
            </a:r>
            <a:r>
              <a:rPr lang="zh-CN" altLang="en-US" sz="3200" b="1" dirty="0" smtClean="0">
                <a:solidFill>
                  <a:srgbClr val="358FCB"/>
                </a:solidFill>
              </a:rPr>
              <a:t> （多选题）</a:t>
            </a:r>
            <a:r>
              <a:rPr lang="zh-CN" altLang="zh-CN" sz="3200" b="1" dirty="0"/>
              <a:t>下列作业中需要办理动火作业许可证的是</a:t>
            </a:r>
            <a:r>
              <a:rPr lang="zh-CN" altLang="zh-CN" sz="3200" b="1" dirty="0" smtClean="0"/>
              <a:t>（</a:t>
            </a:r>
            <a:r>
              <a:rPr lang="en-US" altLang="zh-CN" sz="3200" b="1" dirty="0" smtClean="0"/>
              <a:t>  </a:t>
            </a:r>
            <a:r>
              <a:rPr lang="zh-CN" altLang="zh-CN" sz="3200" b="1" dirty="0" smtClean="0"/>
              <a:t>）</a:t>
            </a:r>
            <a:r>
              <a:rPr lang="zh-CN" altLang="zh-CN" sz="3200" b="1" dirty="0"/>
              <a:t>：</a:t>
            </a:r>
            <a:r>
              <a:rPr lang="en-US" altLang="zh-CN" sz="3200" b="1" dirty="0"/>
              <a:t> </a:t>
            </a:r>
            <a:endParaRPr lang="zh-CN" altLang="zh-CN" sz="3200" b="1" dirty="0"/>
          </a:p>
          <a:p>
            <a:pPr>
              <a:lnSpc>
                <a:spcPct val="150000"/>
              </a:lnSpc>
            </a:pPr>
            <a:r>
              <a:rPr lang="en-US" altLang="zh-CN" sz="3200" b="1" dirty="0"/>
              <a:t>A. </a:t>
            </a:r>
            <a:r>
              <a:rPr lang="en-US" altLang="zh-CN" sz="3200" b="1" dirty="0" smtClean="0"/>
              <a:t> </a:t>
            </a:r>
            <a:r>
              <a:rPr lang="zh-CN" altLang="zh-CN" sz="3200" b="1" dirty="0" smtClean="0"/>
              <a:t>化验室</a:t>
            </a:r>
            <a:r>
              <a:rPr lang="zh-CN" altLang="zh-CN" sz="3200" b="1" dirty="0"/>
              <a:t>中的电炉加热</a:t>
            </a:r>
            <a:r>
              <a:rPr lang="zh-CN" altLang="zh-CN" sz="3200" b="1" dirty="0" smtClean="0"/>
              <a:t>作业</a:t>
            </a:r>
            <a:endParaRPr lang="en-US" altLang="zh-CN" sz="3200" b="1" dirty="0" smtClean="0"/>
          </a:p>
          <a:p>
            <a:pPr>
              <a:lnSpc>
                <a:spcPct val="150000"/>
              </a:lnSpc>
            </a:pPr>
            <a:r>
              <a:rPr lang="en-US" altLang="zh-CN" sz="3200" b="1" dirty="0" smtClean="0"/>
              <a:t>B</a:t>
            </a:r>
            <a:r>
              <a:rPr lang="en-US" altLang="zh-CN" sz="3200" b="1" dirty="0"/>
              <a:t>. </a:t>
            </a:r>
            <a:r>
              <a:rPr lang="en-US" altLang="zh-CN" sz="3200" b="1" dirty="0" smtClean="0"/>
              <a:t> </a:t>
            </a:r>
            <a:r>
              <a:rPr lang="zh-CN" altLang="zh-CN" sz="3200" b="1" dirty="0" smtClean="0"/>
              <a:t>乙炔</a:t>
            </a:r>
            <a:r>
              <a:rPr lang="zh-CN" altLang="zh-CN" sz="3200" b="1" dirty="0"/>
              <a:t>气柜附近使用砂轮</a:t>
            </a:r>
            <a:r>
              <a:rPr lang="zh-CN" altLang="zh-CN" sz="3200" b="1" dirty="0" smtClean="0"/>
              <a:t>作业</a:t>
            </a:r>
            <a:endParaRPr lang="en-US" altLang="zh-CN" sz="3200" b="1" dirty="0" smtClean="0"/>
          </a:p>
          <a:p>
            <a:pPr>
              <a:lnSpc>
                <a:spcPct val="150000"/>
              </a:lnSpc>
            </a:pPr>
            <a:r>
              <a:rPr lang="en-US" altLang="zh-CN" sz="3200" b="1" dirty="0" smtClean="0"/>
              <a:t>C</a:t>
            </a:r>
            <a:r>
              <a:rPr lang="en-US" altLang="zh-CN" sz="3200" b="1" dirty="0"/>
              <a:t>. </a:t>
            </a:r>
            <a:r>
              <a:rPr lang="en-US" altLang="zh-CN" sz="3200" b="1" dirty="0" smtClean="0"/>
              <a:t> </a:t>
            </a:r>
            <a:r>
              <a:rPr lang="zh-CN" altLang="zh-CN" sz="3200" b="1" dirty="0" smtClean="0"/>
              <a:t>氨</a:t>
            </a:r>
            <a:r>
              <a:rPr lang="zh-CN" altLang="zh-CN" sz="3200" b="1" dirty="0"/>
              <a:t>合成装置区内进行气割</a:t>
            </a:r>
            <a:r>
              <a:rPr lang="zh-CN" altLang="zh-CN" sz="3200" b="1" dirty="0" smtClean="0"/>
              <a:t>作业</a:t>
            </a:r>
            <a:endParaRPr lang="en-US" altLang="zh-CN" sz="3200" b="1" dirty="0" smtClean="0"/>
          </a:p>
          <a:p>
            <a:pPr>
              <a:lnSpc>
                <a:spcPct val="150000"/>
              </a:lnSpc>
            </a:pPr>
            <a:r>
              <a:rPr lang="en-US" altLang="zh-CN" sz="3200" b="1" dirty="0" smtClean="0"/>
              <a:t>D</a:t>
            </a:r>
            <a:r>
              <a:rPr lang="en-US" altLang="zh-CN" sz="3200" b="1" dirty="0"/>
              <a:t>. </a:t>
            </a:r>
            <a:r>
              <a:rPr lang="en-US" altLang="zh-CN" sz="3200" b="1" dirty="0" smtClean="0"/>
              <a:t> </a:t>
            </a:r>
            <a:r>
              <a:rPr lang="zh-CN" altLang="zh-CN" sz="3200" b="1" dirty="0" smtClean="0"/>
              <a:t>汽</a:t>
            </a:r>
            <a:r>
              <a:rPr lang="zh-CN" altLang="zh-CN" sz="3200" b="1" dirty="0"/>
              <a:t>油罐区进行焊接作业。</a:t>
            </a:r>
            <a:endParaRPr lang="zh-CN" altLang="zh-CN" sz="3200" b="1" dirty="0"/>
          </a:p>
        </p:txBody>
      </p:sp>
      <p:sp>
        <p:nvSpPr>
          <p:cNvPr id="11" name="矩形 10"/>
          <p:cNvSpPr/>
          <p:nvPr/>
        </p:nvSpPr>
        <p:spPr>
          <a:xfrm>
            <a:off x="8047282" y="4821007"/>
            <a:ext cx="30989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4031873"/>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13.</a:t>
            </a:r>
            <a:r>
              <a:rPr lang="zh-CN" altLang="en-US" sz="3200" b="1" dirty="0" smtClean="0">
                <a:solidFill>
                  <a:srgbClr val="358FCB"/>
                </a:solidFill>
              </a:rPr>
              <a:t> （多选题）</a:t>
            </a:r>
            <a:r>
              <a:rPr lang="zh-CN" altLang="zh-CN" sz="3200" b="1" dirty="0"/>
              <a:t>下列气候条件中，不可以进行露天高处作业的是</a:t>
            </a:r>
            <a:r>
              <a:rPr lang="zh-CN" altLang="zh-CN" sz="3200" b="1" dirty="0" smtClean="0"/>
              <a:t>（</a:t>
            </a:r>
            <a:r>
              <a:rPr lang="en-US" altLang="zh-CN" sz="3200" b="1" dirty="0" smtClean="0"/>
              <a:t>   </a:t>
            </a:r>
            <a:r>
              <a:rPr lang="zh-CN" altLang="zh-CN" sz="3200" b="1" dirty="0" smtClean="0"/>
              <a:t>）</a:t>
            </a:r>
            <a:endParaRPr lang="en-US" altLang="zh-CN" sz="3200" b="1" dirty="0" smtClean="0"/>
          </a:p>
          <a:p>
            <a:pPr>
              <a:lnSpc>
                <a:spcPct val="150000"/>
              </a:lnSpc>
            </a:pPr>
            <a:r>
              <a:rPr lang="en-US" altLang="zh-CN" sz="3200" b="1" dirty="0" smtClean="0"/>
              <a:t>A. </a:t>
            </a:r>
            <a:r>
              <a:rPr lang="zh-CN" altLang="zh-CN" sz="3200" b="1" dirty="0" smtClean="0"/>
              <a:t>五</a:t>
            </a:r>
            <a:r>
              <a:rPr lang="zh-CN" altLang="zh-CN" sz="3200" b="1" dirty="0"/>
              <a:t>级大风天气</a:t>
            </a:r>
            <a:r>
              <a:rPr lang="en-US" altLang="zh-CN" sz="3200" b="1" dirty="0"/>
              <a:t> </a:t>
            </a:r>
            <a:endParaRPr lang="en-US" altLang="zh-CN" sz="3200" b="1" dirty="0" smtClean="0"/>
          </a:p>
          <a:p>
            <a:pPr>
              <a:lnSpc>
                <a:spcPct val="150000"/>
              </a:lnSpc>
            </a:pPr>
            <a:r>
              <a:rPr lang="en-US" altLang="zh-CN" sz="3200" b="1" dirty="0" smtClean="0"/>
              <a:t>B. </a:t>
            </a:r>
            <a:r>
              <a:rPr lang="zh-CN" altLang="zh-CN" sz="3200" b="1" dirty="0" smtClean="0"/>
              <a:t>雷雨</a:t>
            </a:r>
            <a:r>
              <a:rPr lang="zh-CN" altLang="zh-CN" sz="3200" b="1" dirty="0"/>
              <a:t>或</a:t>
            </a:r>
            <a:r>
              <a:rPr lang="zh-CN" altLang="zh-CN" sz="3200" b="1" dirty="0" smtClean="0"/>
              <a:t>暴雨</a:t>
            </a:r>
            <a:endParaRPr lang="en-US" altLang="zh-CN" sz="3200" b="1" dirty="0" smtClean="0"/>
          </a:p>
          <a:p>
            <a:pPr>
              <a:lnSpc>
                <a:spcPct val="150000"/>
              </a:lnSpc>
            </a:pPr>
            <a:r>
              <a:rPr lang="en-US" altLang="zh-CN" sz="3200" b="1" dirty="0" smtClean="0"/>
              <a:t>C. </a:t>
            </a:r>
            <a:r>
              <a:rPr lang="zh-CN" altLang="zh-CN" sz="3200" b="1" dirty="0" smtClean="0"/>
              <a:t>下雪</a:t>
            </a:r>
            <a:endParaRPr lang="en-US" altLang="zh-CN" sz="3200" b="1" dirty="0" smtClean="0"/>
          </a:p>
          <a:p>
            <a:pPr>
              <a:lnSpc>
                <a:spcPct val="150000"/>
              </a:lnSpc>
            </a:pPr>
            <a:r>
              <a:rPr lang="en-US" altLang="zh-CN" sz="3200" b="1" dirty="0" smtClean="0"/>
              <a:t>D. </a:t>
            </a:r>
            <a:r>
              <a:rPr lang="zh-CN" altLang="zh-CN" sz="3200" b="1" dirty="0" smtClean="0"/>
              <a:t>雾</a:t>
            </a:r>
            <a:r>
              <a:rPr lang="zh-CN" altLang="zh-CN" sz="3200" b="1" dirty="0"/>
              <a:t>天</a:t>
            </a:r>
            <a:endParaRPr lang="zh-CN" altLang="zh-CN" sz="3200" b="1" dirty="0"/>
          </a:p>
        </p:txBody>
      </p:sp>
      <p:sp>
        <p:nvSpPr>
          <p:cNvPr id="11" name="矩形 10"/>
          <p:cNvSpPr/>
          <p:nvPr/>
        </p:nvSpPr>
        <p:spPr>
          <a:xfrm>
            <a:off x="8047282" y="4821007"/>
            <a:ext cx="30989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4801314"/>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14.</a:t>
            </a:r>
            <a:r>
              <a:rPr lang="zh-CN" altLang="en-US" sz="3600" b="1" dirty="0" smtClean="0">
                <a:solidFill>
                  <a:srgbClr val="358FCB"/>
                </a:solidFill>
              </a:rPr>
              <a:t> （多选题）</a:t>
            </a:r>
            <a:r>
              <a:rPr lang="zh-CN" altLang="zh-CN" sz="3600" b="1" dirty="0" smtClean="0"/>
              <a:t>安全检查</a:t>
            </a:r>
            <a:r>
              <a:rPr lang="zh-CN" altLang="zh-CN" sz="3600" b="1" dirty="0"/>
              <a:t>一般要查些什么？</a:t>
            </a:r>
            <a:endParaRPr lang="zh-CN" altLang="zh-CN" sz="3600" b="1" dirty="0"/>
          </a:p>
          <a:p>
            <a:pPr marL="514350" indent="-514350">
              <a:lnSpc>
                <a:spcPct val="150000"/>
              </a:lnSpc>
              <a:buAutoNum type="alphaUcPeriod"/>
            </a:pPr>
            <a:r>
              <a:rPr lang="zh-CN" altLang="zh-CN" sz="3600" b="1" dirty="0" smtClean="0"/>
              <a:t>查</a:t>
            </a:r>
            <a:r>
              <a:rPr lang="zh-CN" altLang="zh-CN" sz="3600" b="1" dirty="0"/>
              <a:t>思想、查</a:t>
            </a:r>
            <a:r>
              <a:rPr lang="zh-CN" altLang="zh-CN" sz="3600" b="1" dirty="0" smtClean="0"/>
              <a:t>制度</a:t>
            </a:r>
            <a:endParaRPr lang="en-US" altLang="zh-CN" sz="3600" b="1" dirty="0" smtClean="0"/>
          </a:p>
          <a:p>
            <a:pPr marL="514350" indent="-514350">
              <a:lnSpc>
                <a:spcPct val="150000"/>
              </a:lnSpc>
              <a:buAutoNum type="alphaUcPeriod"/>
            </a:pPr>
            <a:r>
              <a:rPr lang="zh-CN" altLang="zh-CN" sz="3600" b="1" dirty="0" smtClean="0"/>
              <a:t>查安全设施</a:t>
            </a:r>
            <a:endParaRPr lang="en-US" altLang="zh-CN" sz="3600" b="1" dirty="0" smtClean="0"/>
          </a:p>
          <a:p>
            <a:pPr marL="514350" indent="-514350">
              <a:lnSpc>
                <a:spcPct val="150000"/>
              </a:lnSpc>
              <a:buAutoNum type="alphaUcPeriod"/>
            </a:pPr>
            <a:r>
              <a:rPr lang="zh-CN" altLang="en-US" sz="3600" b="1" dirty="0" smtClean="0"/>
              <a:t>查事故责任人</a:t>
            </a:r>
            <a:endParaRPr lang="en-US" altLang="zh-CN" sz="3600" b="1" dirty="0" smtClean="0"/>
          </a:p>
          <a:p>
            <a:pPr>
              <a:lnSpc>
                <a:spcPct val="150000"/>
              </a:lnSpc>
            </a:pPr>
            <a:r>
              <a:rPr lang="en-US" altLang="zh-CN" sz="3600" b="1" dirty="0" smtClean="0"/>
              <a:t>D.</a:t>
            </a:r>
            <a:r>
              <a:rPr lang="zh-CN" altLang="zh-CN" sz="3600" b="1" dirty="0" smtClean="0"/>
              <a:t>查</a:t>
            </a:r>
            <a:r>
              <a:rPr lang="zh-CN" altLang="zh-CN" sz="3600" b="1" dirty="0"/>
              <a:t>隐患、查</a:t>
            </a:r>
            <a:r>
              <a:rPr lang="zh-CN" altLang="zh-CN" sz="3600" b="1" dirty="0" smtClean="0"/>
              <a:t>事故处理</a:t>
            </a:r>
            <a:endParaRPr lang="en-US" altLang="zh-CN" sz="3600" b="1" dirty="0" smtClean="0"/>
          </a:p>
          <a:p>
            <a:pPr marL="514350" indent="-514350">
              <a:lnSpc>
                <a:spcPct val="150000"/>
              </a:lnSpc>
              <a:buAutoNum type="alphaUcPeriod"/>
            </a:pPr>
            <a:endParaRPr lang="zh-CN" altLang="zh-CN" sz="3600" b="1" dirty="0"/>
          </a:p>
        </p:txBody>
      </p:sp>
      <p:sp>
        <p:nvSpPr>
          <p:cNvPr id="11" name="矩形 10"/>
          <p:cNvSpPr/>
          <p:nvPr/>
        </p:nvSpPr>
        <p:spPr>
          <a:xfrm>
            <a:off x="8047282" y="4821007"/>
            <a:ext cx="314701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3970318"/>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15.</a:t>
            </a:r>
            <a:r>
              <a:rPr lang="zh-CN" altLang="en-US" sz="3600" b="1" dirty="0" smtClean="0">
                <a:solidFill>
                  <a:srgbClr val="358FCB"/>
                </a:solidFill>
              </a:rPr>
              <a:t> （多选题）</a:t>
            </a:r>
            <a:r>
              <a:rPr lang="en-US" altLang="zh-CN" sz="3600" b="1" dirty="0"/>
              <a:t>“</a:t>
            </a:r>
            <a:r>
              <a:rPr lang="zh-CN" altLang="zh-CN" sz="3600" b="1" dirty="0"/>
              <a:t>三违</a:t>
            </a:r>
            <a:r>
              <a:rPr lang="en-US" altLang="zh-CN" sz="3600" b="1" dirty="0"/>
              <a:t>”</a:t>
            </a:r>
            <a:r>
              <a:rPr lang="zh-CN" altLang="zh-CN" sz="3600" b="1" dirty="0"/>
              <a:t>是指什么</a:t>
            </a:r>
            <a:r>
              <a:rPr lang="zh-CN" altLang="zh-CN" sz="3600" b="1" dirty="0" smtClean="0"/>
              <a:t>？</a:t>
            </a:r>
            <a:endParaRPr lang="en-US" altLang="zh-CN" sz="3600" b="1" dirty="0" smtClean="0"/>
          </a:p>
          <a:p>
            <a:pPr marL="742950" indent="-742950">
              <a:lnSpc>
                <a:spcPct val="150000"/>
              </a:lnSpc>
              <a:buAutoNum type="alphaUcPeriod"/>
            </a:pPr>
            <a:r>
              <a:rPr lang="zh-CN" altLang="zh-CN" sz="3600" b="1" dirty="0" smtClean="0"/>
              <a:t>违章指挥</a:t>
            </a:r>
            <a:endParaRPr lang="en-US" altLang="zh-CN" sz="3600" b="1" dirty="0" smtClean="0"/>
          </a:p>
          <a:p>
            <a:pPr marL="742950" indent="-742950">
              <a:lnSpc>
                <a:spcPct val="150000"/>
              </a:lnSpc>
              <a:buAutoNum type="alphaUcPeriod"/>
            </a:pPr>
            <a:r>
              <a:rPr lang="zh-CN" altLang="zh-CN" sz="3600" b="1" dirty="0" smtClean="0"/>
              <a:t>违章操作</a:t>
            </a:r>
            <a:endParaRPr lang="en-US" altLang="zh-CN" sz="3600" b="1" dirty="0" smtClean="0"/>
          </a:p>
          <a:p>
            <a:pPr marL="742950" indent="-742950">
              <a:lnSpc>
                <a:spcPct val="150000"/>
              </a:lnSpc>
              <a:buAutoNum type="alphaUcPeriod"/>
            </a:pPr>
            <a:r>
              <a:rPr lang="zh-CN" altLang="zh-CN" sz="3600" b="1" dirty="0" smtClean="0"/>
              <a:t>违反劳动纪律</a:t>
            </a:r>
            <a:endParaRPr lang="en-US" altLang="zh-CN" sz="3600" b="1" dirty="0" smtClean="0"/>
          </a:p>
          <a:p>
            <a:pPr marL="742950" indent="-742950">
              <a:lnSpc>
                <a:spcPct val="150000"/>
              </a:lnSpc>
              <a:buAutoNum type="alphaUcPeriod"/>
            </a:pPr>
            <a:r>
              <a:rPr lang="zh-CN" altLang="en-US" sz="3600" b="1" dirty="0" smtClean="0"/>
              <a:t>违反劳动合同</a:t>
            </a:r>
            <a:endParaRPr lang="zh-CN" altLang="zh-CN" sz="3600" b="1" dirty="0"/>
          </a:p>
        </p:txBody>
      </p:sp>
      <p:sp>
        <p:nvSpPr>
          <p:cNvPr id="11" name="矩形 10"/>
          <p:cNvSpPr/>
          <p:nvPr/>
        </p:nvSpPr>
        <p:spPr>
          <a:xfrm>
            <a:off x="8047282" y="4888119"/>
            <a:ext cx="3084499"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4524315"/>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16.</a:t>
            </a:r>
            <a:r>
              <a:rPr lang="zh-CN" altLang="en-US" sz="3600" b="1" dirty="0" smtClean="0">
                <a:solidFill>
                  <a:srgbClr val="358FCB"/>
                </a:solidFill>
              </a:rPr>
              <a:t> （多选题）</a:t>
            </a:r>
            <a:r>
              <a:rPr lang="zh-CN" altLang="zh-CN" sz="3600" b="1" dirty="0" smtClean="0"/>
              <a:t>习惯性</a:t>
            </a:r>
            <a:r>
              <a:rPr lang="zh-CN" altLang="zh-CN" sz="3600" b="1" dirty="0"/>
              <a:t>违章的三大特征是什么？</a:t>
            </a:r>
            <a:endParaRPr lang="zh-CN" altLang="zh-CN" sz="3600" b="1" dirty="0"/>
          </a:p>
          <a:p>
            <a:pPr>
              <a:lnSpc>
                <a:spcPct val="150000"/>
              </a:lnSpc>
            </a:pPr>
            <a:r>
              <a:rPr lang="en-US" altLang="zh-CN" sz="3600" b="1" dirty="0" smtClean="0"/>
              <a:t>A.</a:t>
            </a:r>
            <a:r>
              <a:rPr lang="zh-CN" altLang="zh-CN" sz="3600" b="1" dirty="0" smtClean="0"/>
              <a:t>普遍性</a:t>
            </a:r>
            <a:endParaRPr lang="en-US" altLang="zh-CN" sz="3600" b="1" dirty="0" smtClean="0"/>
          </a:p>
          <a:p>
            <a:pPr>
              <a:lnSpc>
                <a:spcPct val="150000"/>
              </a:lnSpc>
            </a:pPr>
            <a:r>
              <a:rPr lang="en-US" altLang="zh-CN" sz="3600" b="1" dirty="0" smtClean="0"/>
              <a:t>B.</a:t>
            </a:r>
            <a:r>
              <a:rPr lang="zh-CN" altLang="en-US" sz="3600" b="1" dirty="0" smtClean="0"/>
              <a:t>因果性</a:t>
            </a:r>
            <a:endParaRPr lang="en-US" altLang="zh-CN" sz="3600" b="1" dirty="0" smtClean="0"/>
          </a:p>
          <a:p>
            <a:pPr>
              <a:lnSpc>
                <a:spcPct val="150000"/>
              </a:lnSpc>
            </a:pPr>
            <a:r>
              <a:rPr lang="en-US" altLang="zh-CN" sz="3600" b="1" dirty="0"/>
              <a:t>C</a:t>
            </a:r>
            <a:r>
              <a:rPr lang="en-US" altLang="zh-CN" sz="3600" b="1" dirty="0" smtClean="0"/>
              <a:t>.</a:t>
            </a:r>
            <a:r>
              <a:rPr lang="zh-CN" altLang="zh-CN" sz="3600" b="1" dirty="0" smtClean="0"/>
              <a:t>反复性</a:t>
            </a:r>
            <a:endParaRPr lang="en-US" altLang="zh-CN" sz="3600" b="1" dirty="0"/>
          </a:p>
          <a:p>
            <a:pPr>
              <a:lnSpc>
                <a:spcPct val="150000"/>
              </a:lnSpc>
            </a:pPr>
            <a:r>
              <a:rPr lang="en-US" altLang="zh-CN" sz="3600" b="1" dirty="0" smtClean="0"/>
              <a:t>D.</a:t>
            </a:r>
            <a:r>
              <a:rPr lang="zh-CN" altLang="zh-CN" sz="3600" b="1" dirty="0" smtClean="0"/>
              <a:t>顽固性</a:t>
            </a:r>
            <a:endParaRPr lang="en-US" altLang="zh-CN" sz="3600" b="1" dirty="0"/>
          </a:p>
          <a:p>
            <a:endParaRPr lang="zh-CN" altLang="zh-CN" sz="3600" b="1" dirty="0"/>
          </a:p>
        </p:txBody>
      </p:sp>
      <p:sp>
        <p:nvSpPr>
          <p:cNvPr id="11" name="矩形 10"/>
          <p:cNvSpPr/>
          <p:nvPr/>
        </p:nvSpPr>
        <p:spPr>
          <a:xfrm>
            <a:off x="8047282" y="4888119"/>
            <a:ext cx="3120534"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3093154"/>
          </a:xfrm>
          <a:prstGeom prst="rect">
            <a:avLst/>
          </a:prstGeom>
        </p:spPr>
        <p:txBody>
          <a:bodyPr wrap="square">
            <a:spAutoFit/>
          </a:bodyPr>
          <a:lstStyle/>
          <a:p>
            <a:r>
              <a:rPr lang="en-US" altLang="zh-CN" sz="3600" b="1" kern="0" dirty="0" smtClean="0">
                <a:solidFill>
                  <a:srgbClr val="000000"/>
                </a:solidFill>
                <a:latin typeface="+mn-ea"/>
                <a:cs typeface="Times New Roman" panose="02020603050405020304" pitchFamily="18" charset="0"/>
              </a:rPr>
              <a:t>17.</a:t>
            </a:r>
            <a:r>
              <a:rPr lang="zh-CN" altLang="en-US" sz="3600" b="1" dirty="0" smtClean="0">
                <a:solidFill>
                  <a:srgbClr val="358FCB"/>
                </a:solidFill>
                <a:latin typeface="+mn-ea"/>
              </a:rPr>
              <a:t> （多选题）</a:t>
            </a:r>
            <a:r>
              <a:rPr lang="zh-CN" altLang="zh-CN" sz="3600" b="1" dirty="0" smtClean="0">
                <a:latin typeface="+mn-ea"/>
              </a:rPr>
              <a:t>工伤</a:t>
            </a:r>
            <a:r>
              <a:rPr lang="zh-CN" altLang="zh-CN" sz="3600" b="1" dirty="0">
                <a:latin typeface="+mn-ea"/>
              </a:rPr>
              <a:t>保险的主要特点</a:t>
            </a:r>
            <a:r>
              <a:rPr lang="zh-CN" altLang="zh-CN" sz="3600" b="1" dirty="0" smtClean="0">
                <a:latin typeface="+mn-ea"/>
              </a:rPr>
              <a:t>：</a:t>
            </a:r>
            <a:endParaRPr lang="zh-CN" altLang="zh-CN" sz="3600" b="1" dirty="0">
              <a:latin typeface="+mn-ea"/>
            </a:endParaRPr>
          </a:p>
          <a:p>
            <a:pPr>
              <a:spcBef>
                <a:spcPts val="1800"/>
              </a:spcBef>
            </a:pPr>
            <a:r>
              <a:rPr lang="en-US" altLang="zh-CN" sz="3600" b="1" dirty="0">
                <a:latin typeface="+mn-ea"/>
              </a:rPr>
              <a:t>A</a:t>
            </a:r>
            <a:r>
              <a:rPr lang="zh-CN" altLang="zh-CN" sz="3600" b="1" dirty="0" smtClean="0">
                <a:latin typeface="+mn-ea"/>
              </a:rPr>
              <a:t>．</a:t>
            </a:r>
            <a:r>
              <a:rPr lang="zh-CN" altLang="en-US" sz="3600" b="1" dirty="0" smtClean="0">
                <a:latin typeface="+mn-ea"/>
              </a:rPr>
              <a:t>强制性</a:t>
            </a:r>
            <a:endParaRPr lang="en-US" altLang="zh-CN" sz="3600" b="1" dirty="0" smtClean="0">
              <a:latin typeface="+mn-ea"/>
            </a:endParaRPr>
          </a:p>
          <a:p>
            <a:r>
              <a:rPr lang="en-US" altLang="zh-CN" sz="3600" b="1" dirty="0" smtClean="0">
                <a:latin typeface="+mn-ea"/>
              </a:rPr>
              <a:t>B</a:t>
            </a:r>
            <a:r>
              <a:rPr lang="zh-CN" altLang="zh-CN" sz="3600" b="1" dirty="0" smtClean="0">
                <a:latin typeface="+mn-ea"/>
              </a:rPr>
              <a:t>．</a:t>
            </a:r>
            <a:r>
              <a:rPr lang="zh-CN" altLang="en-US" sz="3600" b="1" dirty="0" smtClean="0">
                <a:latin typeface="+mn-ea"/>
              </a:rPr>
              <a:t>非营利性</a:t>
            </a:r>
            <a:endParaRPr lang="en-US" altLang="zh-CN" sz="3600" b="1" dirty="0" smtClean="0">
              <a:latin typeface="+mn-ea"/>
            </a:endParaRPr>
          </a:p>
          <a:p>
            <a:pPr marL="742950" indent="-742950">
              <a:buAutoNum type="alphaUcPeriod" startAt="3"/>
            </a:pPr>
            <a:r>
              <a:rPr lang="zh-CN" altLang="en-US" sz="3600" b="1" dirty="0" smtClean="0">
                <a:latin typeface="+mn-ea"/>
              </a:rPr>
              <a:t>保障性</a:t>
            </a:r>
            <a:endParaRPr lang="en-US" altLang="zh-CN" sz="3600" b="1" dirty="0" smtClean="0">
              <a:latin typeface="+mn-ea"/>
            </a:endParaRPr>
          </a:p>
          <a:p>
            <a:r>
              <a:rPr lang="en-US" altLang="zh-CN" sz="3600" b="1" dirty="0" smtClean="0">
                <a:latin typeface="+mn-ea"/>
              </a:rPr>
              <a:t>D. </a:t>
            </a:r>
            <a:r>
              <a:rPr lang="zh-CN" altLang="en-US" sz="3600" b="1" dirty="0" smtClean="0">
                <a:latin typeface="+mn-ea"/>
              </a:rPr>
              <a:t>互助互济性</a:t>
            </a:r>
            <a:endParaRPr lang="zh-CN" altLang="zh-CN" sz="3600" b="1" dirty="0">
              <a:latin typeface="+mn-ea"/>
            </a:endParaRPr>
          </a:p>
        </p:txBody>
      </p:sp>
      <p:sp>
        <p:nvSpPr>
          <p:cNvPr id="11" name="矩形 10"/>
          <p:cNvSpPr/>
          <p:nvPr/>
        </p:nvSpPr>
        <p:spPr>
          <a:xfrm>
            <a:off x="8047282" y="4888119"/>
            <a:ext cx="34724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3970318"/>
          </a:xfrm>
          <a:prstGeom prst="rect">
            <a:avLst/>
          </a:prstGeom>
        </p:spPr>
        <p:txBody>
          <a:bodyPr wrap="square">
            <a:spAutoFit/>
          </a:bodyPr>
          <a:lstStyle/>
          <a:p>
            <a:r>
              <a:rPr lang="en-US" altLang="zh-CN" sz="3600" b="1" kern="0" dirty="0" smtClean="0">
                <a:solidFill>
                  <a:srgbClr val="000000"/>
                </a:solidFill>
                <a:latin typeface="Arial" panose="020B0604020202020204" pitchFamily="34" charset="0"/>
                <a:cs typeface="Times New Roman" panose="02020603050405020304" pitchFamily="18" charset="0"/>
              </a:rPr>
              <a:t>18.</a:t>
            </a:r>
            <a:r>
              <a:rPr lang="zh-CN" altLang="en-US" sz="3600" b="1" dirty="0" smtClean="0">
                <a:solidFill>
                  <a:srgbClr val="358FCB"/>
                </a:solidFill>
              </a:rPr>
              <a:t> （多选题）</a:t>
            </a:r>
            <a:r>
              <a:rPr lang="zh-CN" altLang="zh-CN" sz="3600" b="1" dirty="0" smtClean="0"/>
              <a:t>安全性评价</a:t>
            </a:r>
            <a:r>
              <a:rPr lang="zh-CN" altLang="zh-CN" sz="3600" b="1" dirty="0"/>
              <a:t>的评价内容是什么</a:t>
            </a:r>
            <a:r>
              <a:rPr lang="zh-CN" altLang="zh-CN" sz="3600" b="1" dirty="0" smtClean="0"/>
              <a:t>？</a:t>
            </a:r>
            <a:endParaRPr lang="en-US" altLang="zh-CN" sz="3600" b="1" dirty="0" smtClean="0"/>
          </a:p>
          <a:p>
            <a:pPr>
              <a:lnSpc>
                <a:spcPct val="150000"/>
              </a:lnSpc>
            </a:pPr>
            <a:r>
              <a:rPr lang="en-US" altLang="zh-CN" sz="3600" b="1" dirty="0" smtClean="0"/>
              <a:t>A.</a:t>
            </a:r>
            <a:r>
              <a:rPr lang="zh-CN" altLang="en-US" sz="3600" b="1" dirty="0" smtClean="0"/>
              <a:t>安全生产操作规程评价</a:t>
            </a:r>
            <a:endParaRPr lang="zh-CN" altLang="zh-CN" sz="3600" b="1" dirty="0"/>
          </a:p>
          <a:p>
            <a:pPr>
              <a:lnSpc>
                <a:spcPct val="150000"/>
              </a:lnSpc>
            </a:pPr>
            <a:r>
              <a:rPr lang="en-US" altLang="zh-CN" sz="3600" b="1" dirty="0" smtClean="0"/>
              <a:t>B.</a:t>
            </a:r>
            <a:r>
              <a:rPr lang="zh-CN" altLang="zh-CN" sz="3600" b="1" dirty="0" smtClean="0"/>
              <a:t>生产</a:t>
            </a:r>
            <a:r>
              <a:rPr lang="zh-CN" altLang="zh-CN" sz="3600" b="1" dirty="0"/>
              <a:t>设备</a:t>
            </a:r>
            <a:r>
              <a:rPr lang="zh-CN" altLang="zh-CN" sz="3600" b="1" dirty="0" smtClean="0"/>
              <a:t>评价</a:t>
            </a:r>
            <a:endParaRPr lang="en-US" altLang="zh-CN" sz="3600" b="1" dirty="0" smtClean="0"/>
          </a:p>
          <a:p>
            <a:pPr>
              <a:lnSpc>
                <a:spcPct val="150000"/>
              </a:lnSpc>
            </a:pPr>
            <a:r>
              <a:rPr lang="en-US" altLang="zh-CN" sz="3600" b="1" dirty="0" smtClean="0"/>
              <a:t>C.</a:t>
            </a:r>
            <a:r>
              <a:rPr lang="zh-CN" altLang="zh-CN" sz="3600" b="1" dirty="0" smtClean="0"/>
              <a:t>劳动</a:t>
            </a:r>
            <a:r>
              <a:rPr lang="zh-CN" altLang="zh-CN" sz="3600" b="1" dirty="0"/>
              <a:t>安全与作业</a:t>
            </a:r>
            <a:r>
              <a:rPr lang="zh-CN" altLang="zh-CN" sz="3600" b="1" dirty="0" smtClean="0"/>
              <a:t>环境评价</a:t>
            </a:r>
            <a:endParaRPr lang="en-US" altLang="zh-CN" sz="3600" b="1" dirty="0" smtClean="0"/>
          </a:p>
          <a:p>
            <a:pPr>
              <a:lnSpc>
                <a:spcPct val="150000"/>
              </a:lnSpc>
            </a:pPr>
            <a:r>
              <a:rPr lang="en-US" altLang="zh-CN" sz="3600" b="1" dirty="0"/>
              <a:t>D</a:t>
            </a:r>
            <a:r>
              <a:rPr lang="zh-CN" altLang="zh-CN" sz="3600" b="1" dirty="0" smtClean="0"/>
              <a:t>安全生产</a:t>
            </a:r>
            <a:r>
              <a:rPr lang="zh-CN" altLang="zh-CN" sz="3600" b="1" dirty="0"/>
              <a:t>管理</a:t>
            </a:r>
            <a:r>
              <a:rPr lang="zh-CN" altLang="zh-CN" sz="3600" b="1" dirty="0" smtClean="0"/>
              <a:t>评价</a:t>
            </a:r>
            <a:endParaRPr lang="zh-CN" altLang="zh-CN" sz="3600" b="1" dirty="0"/>
          </a:p>
        </p:txBody>
      </p:sp>
      <p:sp>
        <p:nvSpPr>
          <p:cNvPr id="11" name="矩形 10"/>
          <p:cNvSpPr/>
          <p:nvPr/>
        </p:nvSpPr>
        <p:spPr>
          <a:xfrm>
            <a:off x="8047282" y="4888119"/>
            <a:ext cx="30989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19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4524315"/>
          </a:xfrm>
          <a:prstGeom prst="rect">
            <a:avLst/>
          </a:prstGeom>
        </p:spPr>
        <p:txBody>
          <a:bodyPr wrap="square">
            <a:spAutoFit/>
          </a:bodyPr>
          <a:lstStyle/>
          <a:p>
            <a:r>
              <a:rPr lang="en-US" altLang="zh-CN" sz="3600" b="1" kern="0" dirty="0" smtClean="0">
                <a:solidFill>
                  <a:srgbClr val="000000"/>
                </a:solidFill>
                <a:latin typeface="+mn-ea"/>
                <a:cs typeface="Times New Roman" panose="02020603050405020304" pitchFamily="18" charset="0"/>
              </a:rPr>
              <a:t>19.</a:t>
            </a:r>
            <a:r>
              <a:rPr lang="zh-CN" altLang="en-US" sz="3600" b="1" dirty="0" smtClean="0">
                <a:solidFill>
                  <a:srgbClr val="358FCB"/>
                </a:solidFill>
                <a:latin typeface="+mn-ea"/>
              </a:rPr>
              <a:t> （多选题）</a:t>
            </a:r>
            <a:r>
              <a:rPr lang="en-US" altLang="zh-CN" sz="3600" b="1" dirty="0">
                <a:latin typeface="+mn-ea"/>
              </a:rPr>
              <a:t> 91</a:t>
            </a:r>
            <a:r>
              <a:rPr lang="zh-CN" altLang="zh-CN" sz="3600" b="1" dirty="0">
                <a:latin typeface="+mn-ea"/>
              </a:rPr>
              <a:t>、现代安全管理方法中，安全生产</a:t>
            </a:r>
            <a:r>
              <a:rPr lang="en-US" altLang="zh-CN" sz="3600" b="1" dirty="0">
                <a:latin typeface="+mn-ea"/>
              </a:rPr>
              <a:t>“</a:t>
            </a:r>
            <a:r>
              <a:rPr lang="zh-CN" altLang="zh-CN" sz="3600" b="1" dirty="0">
                <a:latin typeface="+mn-ea"/>
              </a:rPr>
              <a:t>五要素</a:t>
            </a:r>
            <a:r>
              <a:rPr lang="en-US" altLang="zh-CN" sz="3600" b="1" dirty="0">
                <a:latin typeface="+mn-ea"/>
              </a:rPr>
              <a:t>”</a:t>
            </a:r>
            <a:r>
              <a:rPr lang="zh-CN" altLang="zh-CN" sz="3600" b="1" dirty="0">
                <a:latin typeface="+mn-ea"/>
              </a:rPr>
              <a:t>指什么？</a:t>
            </a:r>
            <a:endParaRPr lang="zh-CN" altLang="zh-CN" sz="3600" b="1" dirty="0">
              <a:latin typeface="+mn-ea"/>
            </a:endParaRPr>
          </a:p>
          <a:p>
            <a:r>
              <a:rPr lang="en-US" altLang="zh-CN" sz="3600" b="1" dirty="0" smtClean="0">
                <a:latin typeface="+mn-ea"/>
              </a:rPr>
              <a:t>A. </a:t>
            </a:r>
            <a:r>
              <a:rPr lang="zh-CN" altLang="zh-CN" sz="3600" b="1" dirty="0" smtClean="0">
                <a:latin typeface="+mn-ea"/>
              </a:rPr>
              <a:t>安全文化</a:t>
            </a:r>
            <a:endParaRPr lang="en-US" altLang="zh-CN" sz="3600" b="1" dirty="0" smtClean="0">
              <a:latin typeface="+mn-ea"/>
            </a:endParaRPr>
          </a:p>
          <a:p>
            <a:r>
              <a:rPr lang="en-US" altLang="zh-CN" sz="3600" b="1" dirty="0" smtClean="0">
                <a:latin typeface="+mn-ea"/>
              </a:rPr>
              <a:t>B. </a:t>
            </a:r>
            <a:r>
              <a:rPr lang="zh-CN" altLang="zh-CN" sz="3600" b="1" dirty="0" smtClean="0">
                <a:latin typeface="+mn-ea"/>
              </a:rPr>
              <a:t>安全法制</a:t>
            </a:r>
            <a:endParaRPr lang="en-US" altLang="zh-CN" sz="3600" b="1" dirty="0" smtClean="0">
              <a:latin typeface="+mn-ea"/>
            </a:endParaRPr>
          </a:p>
          <a:p>
            <a:r>
              <a:rPr lang="en-US" altLang="zh-CN" sz="3600" b="1" dirty="0" smtClean="0">
                <a:latin typeface="+mn-ea"/>
              </a:rPr>
              <a:t>C. </a:t>
            </a:r>
            <a:r>
              <a:rPr lang="zh-CN" altLang="en-US" sz="3600" b="1" dirty="0" smtClean="0">
                <a:latin typeface="+mn-ea"/>
              </a:rPr>
              <a:t>安全思想</a:t>
            </a:r>
            <a:endParaRPr lang="en-US" altLang="zh-CN" sz="3600" b="1" dirty="0" smtClean="0">
              <a:latin typeface="+mn-ea"/>
            </a:endParaRPr>
          </a:p>
          <a:p>
            <a:r>
              <a:rPr lang="en-US" altLang="zh-CN" sz="3600" b="1" dirty="0">
                <a:latin typeface="+mn-ea"/>
              </a:rPr>
              <a:t>D</a:t>
            </a:r>
            <a:r>
              <a:rPr lang="en-US" altLang="zh-CN" sz="3600" b="1" dirty="0" smtClean="0">
                <a:latin typeface="+mn-ea"/>
              </a:rPr>
              <a:t>. </a:t>
            </a:r>
            <a:r>
              <a:rPr lang="zh-CN" altLang="zh-CN" sz="3600" b="1" dirty="0" smtClean="0">
                <a:latin typeface="+mn-ea"/>
              </a:rPr>
              <a:t>安全责任</a:t>
            </a:r>
            <a:endParaRPr lang="en-US" altLang="zh-CN" sz="3600" b="1" dirty="0" smtClean="0">
              <a:latin typeface="+mn-ea"/>
            </a:endParaRPr>
          </a:p>
          <a:p>
            <a:r>
              <a:rPr lang="en-US" altLang="zh-CN" sz="3600" b="1" dirty="0" smtClean="0">
                <a:latin typeface="+mn-ea"/>
              </a:rPr>
              <a:t>E. </a:t>
            </a:r>
            <a:r>
              <a:rPr lang="zh-CN" altLang="zh-CN" sz="3600" b="1" dirty="0" smtClean="0">
                <a:latin typeface="+mn-ea"/>
              </a:rPr>
              <a:t>安全科技</a:t>
            </a:r>
            <a:endParaRPr lang="en-US" altLang="zh-CN" sz="3600" b="1" dirty="0" smtClean="0">
              <a:latin typeface="+mn-ea"/>
            </a:endParaRPr>
          </a:p>
          <a:p>
            <a:r>
              <a:rPr lang="en-US" altLang="zh-CN" sz="3600" b="1" dirty="0" smtClean="0">
                <a:latin typeface="+mn-ea"/>
              </a:rPr>
              <a:t>F. </a:t>
            </a:r>
            <a:r>
              <a:rPr lang="zh-CN" altLang="zh-CN" sz="3600" b="1" dirty="0" smtClean="0">
                <a:latin typeface="+mn-ea"/>
              </a:rPr>
              <a:t>安全投入</a:t>
            </a:r>
            <a:endParaRPr lang="en-US" altLang="zh-CN" sz="3600" b="1" dirty="0" smtClean="0">
              <a:latin typeface="+mn-ea"/>
            </a:endParaRPr>
          </a:p>
        </p:txBody>
      </p:sp>
      <p:sp>
        <p:nvSpPr>
          <p:cNvPr id="11" name="矩形 10"/>
          <p:cNvSpPr/>
          <p:nvPr/>
        </p:nvSpPr>
        <p:spPr>
          <a:xfrm>
            <a:off x="8047282" y="4888119"/>
            <a:ext cx="3728906"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ABDEF</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争分夺秒</a:t>
            </a:r>
            <a:r>
              <a:rPr lang="en-US" altLang="zh-CN" sz="4800" b="1" dirty="0" smtClean="0">
                <a:solidFill>
                  <a:srgbClr val="358FCB"/>
                </a:solidFill>
                <a:latin typeface="微软雅黑" panose="020B0503020204020204" pitchFamily="34" charset="-122"/>
                <a:ea typeface="微软雅黑" panose="020B0503020204020204" pitchFamily="34" charset="-122"/>
              </a:rPr>
              <a:t>20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1156305" y="1531312"/>
            <a:ext cx="10200904" cy="4247317"/>
          </a:xfrm>
          <a:prstGeom prst="rect">
            <a:avLst/>
          </a:prstGeom>
        </p:spPr>
        <p:txBody>
          <a:bodyPr wrap="square">
            <a:spAutoFit/>
          </a:bodyPr>
          <a:lstStyle/>
          <a:p>
            <a:pPr>
              <a:lnSpc>
                <a:spcPct val="150000"/>
              </a:lnSpc>
            </a:pPr>
            <a:r>
              <a:rPr lang="en-US" altLang="zh-CN" sz="3600" b="1" kern="0" dirty="0" smtClean="0">
                <a:solidFill>
                  <a:srgbClr val="000000"/>
                </a:solidFill>
                <a:latin typeface="Arial" panose="020B0604020202020204" pitchFamily="34" charset="0"/>
                <a:cs typeface="Times New Roman" panose="02020603050405020304" pitchFamily="18" charset="0"/>
              </a:rPr>
              <a:t>20.</a:t>
            </a:r>
            <a:r>
              <a:rPr lang="zh-CN" altLang="en-US" sz="3600" b="1" dirty="0" smtClean="0">
                <a:solidFill>
                  <a:srgbClr val="358FCB"/>
                </a:solidFill>
              </a:rPr>
              <a:t> （多选题）</a:t>
            </a:r>
            <a:r>
              <a:rPr lang="zh-CN" altLang="zh-CN" sz="3600" b="1" dirty="0" smtClean="0"/>
              <a:t>尘肺病</a:t>
            </a:r>
            <a:r>
              <a:rPr lang="zh-CN" altLang="zh-CN" sz="3600" b="1" dirty="0"/>
              <a:t>的早期主要症状</a:t>
            </a:r>
            <a:r>
              <a:rPr lang="zh-CN" altLang="zh-CN" sz="3600" b="1" dirty="0" smtClean="0"/>
              <a:t>是</a:t>
            </a:r>
            <a:r>
              <a:rPr lang="zh-CN" altLang="en-US" sz="3600" b="1" dirty="0" smtClean="0"/>
              <a:t>（  ）</a:t>
            </a:r>
            <a:r>
              <a:rPr lang="zh-CN" altLang="zh-CN" sz="3600" b="1" dirty="0" smtClean="0"/>
              <a:t>。</a:t>
            </a:r>
            <a:endParaRPr lang="en-US" altLang="zh-CN" sz="3600" b="1" dirty="0"/>
          </a:p>
          <a:p>
            <a:pPr>
              <a:lnSpc>
                <a:spcPct val="150000"/>
              </a:lnSpc>
            </a:pPr>
            <a:r>
              <a:rPr lang="en-US" altLang="zh-CN" sz="3600" b="1" dirty="0" smtClean="0"/>
              <a:t>A .</a:t>
            </a:r>
            <a:r>
              <a:rPr lang="zh-CN" altLang="zh-CN" sz="3600" b="1" dirty="0" smtClean="0"/>
              <a:t> 咳嗽咯痰</a:t>
            </a:r>
            <a:endParaRPr lang="en-US" altLang="zh-CN" sz="3600" b="1" dirty="0" smtClean="0"/>
          </a:p>
          <a:p>
            <a:pPr>
              <a:lnSpc>
                <a:spcPct val="150000"/>
              </a:lnSpc>
            </a:pPr>
            <a:r>
              <a:rPr lang="en-US" altLang="zh-CN" sz="3600" b="1" dirty="0" smtClean="0"/>
              <a:t>B.</a:t>
            </a:r>
            <a:r>
              <a:rPr lang="zh-CN" altLang="zh-CN" sz="3600" b="1" dirty="0"/>
              <a:t> </a:t>
            </a:r>
            <a:r>
              <a:rPr lang="en-US" altLang="zh-CN" sz="3600" b="1" dirty="0" smtClean="0"/>
              <a:t> </a:t>
            </a:r>
            <a:r>
              <a:rPr lang="zh-CN" altLang="zh-CN" sz="3600" b="1" dirty="0" smtClean="0"/>
              <a:t>胸</a:t>
            </a:r>
            <a:r>
              <a:rPr lang="zh-CN" altLang="zh-CN" sz="3600" b="1" dirty="0"/>
              <a:t>闷胸</a:t>
            </a:r>
            <a:r>
              <a:rPr lang="zh-CN" altLang="zh-CN" sz="3600" b="1" dirty="0" smtClean="0"/>
              <a:t>痛</a:t>
            </a:r>
            <a:endParaRPr lang="zh-CN" altLang="zh-CN" sz="3600" b="1" dirty="0"/>
          </a:p>
          <a:p>
            <a:pPr>
              <a:lnSpc>
                <a:spcPct val="150000"/>
              </a:lnSpc>
            </a:pPr>
            <a:r>
              <a:rPr lang="en-US" altLang="zh-CN" sz="3600" b="1" dirty="0" smtClean="0"/>
              <a:t>C .</a:t>
            </a:r>
            <a:r>
              <a:rPr lang="zh-CN" altLang="zh-CN" sz="3600" b="1" dirty="0"/>
              <a:t> </a:t>
            </a:r>
            <a:r>
              <a:rPr lang="zh-CN" altLang="zh-CN" sz="3600" b="1" dirty="0" smtClean="0"/>
              <a:t>呼吸困难等</a:t>
            </a:r>
            <a:endParaRPr lang="en-US" altLang="zh-CN" sz="3600" b="1" dirty="0" smtClean="0"/>
          </a:p>
          <a:p>
            <a:pPr>
              <a:lnSpc>
                <a:spcPct val="150000"/>
              </a:lnSpc>
            </a:pPr>
            <a:r>
              <a:rPr lang="en-US" altLang="zh-CN" sz="3600" b="1" dirty="0" smtClean="0"/>
              <a:t>D.  </a:t>
            </a:r>
            <a:r>
              <a:rPr lang="zh-CN" altLang="en-US" sz="3600" b="1" dirty="0" smtClean="0"/>
              <a:t>四肢酸疼</a:t>
            </a:r>
            <a:endParaRPr lang="zh-CN" altLang="zh-CN" sz="3600" b="1" dirty="0"/>
          </a:p>
        </p:txBody>
      </p:sp>
      <p:sp>
        <p:nvSpPr>
          <p:cNvPr id="11" name="矩形 10"/>
          <p:cNvSpPr/>
          <p:nvPr/>
        </p:nvSpPr>
        <p:spPr>
          <a:xfrm>
            <a:off x="8047282" y="4888119"/>
            <a:ext cx="3084499"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7" name="矩形 33"/>
          <p:cNvSpPr>
            <a:spLocks noChangeArrowheads="1"/>
          </p:cNvSpPr>
          <p:nvPr/>
        </p:nvSpPr>
        <p:spPr bwMode="auto">
          <a:xfrm>
            <a:off x="5913633" y="998795"/>
            <a:ext cx="626687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1.</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本环节设题</a:t>
            </a: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20</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题，每题</a:t>
            </a: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10</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分，答题时间</a:t>
            </a: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10</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秒；</a:t>
            </a:r>
            <a:endPar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endParaRPr>
          </a:p>
          <a:p>
            <a:pPr eaLnBrk="1" hangingPunct="1">
              <a:defRPr/>
            </a:pP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2.</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答对加</a:t>
            </a: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10</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分，答错或在</a:t>
            </a: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10</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秒内回答不上来的扣</a:t>
            </a: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10</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分；</a:t>
            </a:r>
            <a:endPar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endParaRPr>
          </a:p>
          <a:p>
            <a:pPr eaLnBrk="1" hangingPunct="1">
              <a:defRPr/>
            </a:pP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3.</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当主持人宣布开始抢答，各队方可按抢答器，若犯规则取消本次抢答资格，由其他队继续抢答；</a:t>
            </a:r>
            <a:endPar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endParaRPr>
          </a:p>
          <a:p>
            <a:pPr eaLnBrk="1" hangingPunct="1">
              <a:defRPr/>
            </a:pPr>
            <a:r>
              <a:rPr lang="en-US" altLang="zh-CN" sz="2200" b="1" dirty="0" smtClean="0">
                <a:solidFill>
                  <a:schemeClr val="accent4">
                    <a:lumMod val="75000"/>
                  </a:schemeClr>
                </a:solidFill>
                <a:latin typeface="微软雅黑" panose="020B0503020204020204" pitchFamily="34" charset="-122"/>
                <a:ea typeface="微软雅黑" panose="020B0503020204020204" pitchFamily="34" charset="-122"/>
              </a:rPr>
              <a:t>4.</a:t>
            </a:r>
            <a:r>
              <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rPr>
              <a:t>获得抢答权的由一名队员回答，其他队员可以提示补充。</a:t>
            </a:r>
            <a:endParaRPr lang="zh-CN" altLang="en-US" sz="2200" b="1" dirty="0" smtClean="0">
              <a:solidFill>
                <a:schemeClr val="accent4">
                  <a:lumMod val="75000"/>
                </a:schemeClr>
              </a:solidFill>
              <a:latin typeface="微软雅黑" panose="020B0503020204020204" pitchFamily="34" charset="-122"/>
              <a:ea typeface="微软雅黑" panose="020B0503020204020204" pitchFamily="34" charset="-122"/>
            </a:endParaRPr>
          </a:p>
        </p:txBody>
      </p:sp>
      <p:sp>
        <p:nvSpPr>
          <p:cNvPr id="68" name="六边形 67"/>
          <p:cNvSpPr/>
          <p:nvPr/>
        </p:nvSpPr>
        <p:spPr>
          <a:xfrm>
            <a:off x="6912327" y="178568"/>
            <a:ext cx="3844012" cy="725543"/>
          </a:xfrm>
          <a:prstGeom prst="hexagon">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4800" b="1" dirty="0" smtClean="0">
                <a:solidFill>
                  <a:schemeClr val="bg2">
                    <a:lumMod val="50000"/>
                  </a:schemeClr>
                </a:solidFill>
                <a:latin typeface="+mn-ea"/>
              </a:rPr>
              <a:t>争分夺秒</a:t>
            </a:r>
            <a:endParaRPr lang="zh-CN" altLang="en-US" sz="4800" b="1" dirty="0">
              <a:solidFill>
                <a:schemeClr val="bg2">
                  <a:lumMod val="50000"/>
                </a:schemeClr>
              </a:solidFill>
              <a:latin typeface="+mn-ea"/>
            </a:endParaRPr>
          </a:p>
        </p:txBody>
      </p:sp>
      <p:pic>
        <p:nvPicPr>
          <p:cNvPr id="2" name="图片 1">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760" y="2948867"/>
            <a:ext cx="2822693" cy="2682472"/>
          </a:xfrm>
          <a:prstGeom prst="rect">
            <a:avLst/>
          </a:prstGeom>
        </p:spPr>
      </p:pic>
      <p:pic>
        <p:nvPicPr>
          <p:cNvPr id="5" name="图片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842" y="891409"/>
            <a:ext cx="2206943" cy="2188654"/>
          </a:xfrm>
          <a:prstGeom prst="rect">
            <a:avLst/>
          </a:prstGeom>
        </p:spPr>
      </p:pic>
      <p:pic>
        <p:nvPicPr>
          <p:cNvPr id="7" name="图片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275" y="4322148"/>
            <a:ext cx="2200847" cy="2200847"/>
          </a:xfrm>
          <a:prstGeom prst="rect">
            <a:avLst/>
          </a:prstGeom>
        </p:spPr>
      </p:pic>
      <p:pic>
        <p:nvPicPr>
          <p:cNvPr id="9" name="图片 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6148" y="158106"/>
            <a:ext cx="1463167" cy="1603387"/>
          </a:xfrm>
          <a:prstGeom prst="rect">
            <a:avLst/>
          </a:prstGeom>
        </p:spPr>
      </p:pic>
      <p:pic>
        <p:nvPicPr>
          <p:cNvPr id="27" name="图片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255" y="1909361"/>
            <a:ext cx="1469263" cy="1603387"/>
          </a:xfrm>
          <a:prstGeom prst="rect">
            <a:avLst/>
          </a:prstGeom>
        </p:spPr>
      </p:pic>
      <p:pic>
        <p:nvPicPr>
          <p:cNvPr id="29" name="图片 2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437" y="426352"/>
            <a:ext cx="1140051" cy="1341236"/>
          </a:xfrm>
          <a:prstGeom prst="rect">
            <a:avLst/>
          </a:prstGeom>
        </p:spPr>
      </p:pic>
      <p:pic>
        <p:nvPicPr>
          <p:cNvPr id="30" name="图片 29">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3872" y="1503999"/>
            <a:ext cx="1140051" cy="1335140"/>
          </a:xfrm>
          <a:prstGeom prst="rect">
            <a:avLst/>
          </a:prstGeom>
        </p:spPr>
      </p:pic>
      <p:pic>
        <p:nvPicPr>
          <p:cNvPr id="31" name="图片 3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2118" y="3124288"/>
            <a:ext cx="1140051" cy="1335140"/>
          </a:xfrm>
          <a:prstGeom prst="rect">
            <a:avLst/>
          </a:prstGeom>
        </p:spPr>
      </p:pic>
      <p:pic>
        <p:nvPicPr>
          <p:cNvPr id="32" name="图片 31">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27882" y="2254425"/>
            <a:ext cx="1140051" cy="1341236"/>
          </a:xfrm>
          <a:prstGeom prst="rect">
            <a:avLst/>
          </a:prstGeom>
        </p:spPr>
      </p:pic>
      <p:pic>
        <p:nvPicPr>
          <p:cNvPr id="33" name="图片 32">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15887" y="5181273"/>
            <a:ext cx="1524132" cy="1457070"/>
          </a:xfrm>
          <a:prstGeom prst="rect">
            <a:avLst/>
          </a:prstGeom>
        </p:spPr>
      </p:pic>
      <p:pic>
        <p:nvPicPr>
          <p:cNvPr id="34" name="图片 33">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21211" y="3365296"/>
            <a:ext cx="1414395" cy="1335140"/>
          </a:xfrm>
          <a:prstGeom prst="rect">
            <a:avLst/>
          </a:prstGeom>
        </p:spPr>
      </p:pic>
      <p:pic>
        <p:nvPicPr>
          <p:cNvPr id="35" name="图片 34">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27935" y="3356595"/>
            <a:ext cx="1414395" cy="1335140"/>
          </a:xfrm>
          <a:prstGeom prst="rect">
            <a:avLst/>
          </a:prstGeom>
        </p:spPr>
      </p:pic>
      <p:pic>
        <p:nvPicPr>
          <p:cNvPr id="36" name="图片 35">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44024" y="3365073"/>
            <a:ext cx="1414395" cy="1335140"/>
          </a:xfrm>
          <a:prstGeom prst="rect">
            <a:avLst/>
          </a:prstGeom>
        </p:spPr>
      </p:pic>
      <p:pic>
        <p:nvPicPr>
          <p:cNvPr id="44" name="图片 43">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707183" y="4443022"/>
            <a:ext cx="1408298" cy="1341236"/>
          </a:xfrm>
          <a:prstGeom prst="rect">
            <a:avLst/>
          </a:prstGeom>
        </p:spPr>
      </p:pic>
      <p:pic>
        <p:nvPicPr>
          <p:cNvPr id="47" name="图片 46">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893049" y="4433188"/>
            <a:ext cx="1414395" cy="1341236"/>
          </a:xfrm>
          <a:prstGeom prst="rect">
            <a:avLst/>
          </a:prstGeom>
        </p:spPr>
      </p:pic>
      <p:pic>
        <p:nvPicPr>
          <p:cNvPr id="65" name="图片 64">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099773" y="4433188"/>
            <a:ext cx="1414395" cy="1335140"/>
          </a:xfrm>
          <a:prstGeom prst="rect">
            <a:avLst/>
          </a:prstGeom>
        </p:spPr>
      </p:pic>
      <p:pic>
        <p:nvPicPr>
          <p:cNvPr id="69" name="图片 68">
            <a:hlinkClick r:id="rId33" action="ppaction://hlinksldjump"/>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290726" y="4451479"/>
            <a:ext cx="1408298" cy="1341236"/>
          </a:xfrm>
          <a:prstGeom prst="rect">
            <a:avLst/>
          </a:prstGeom>
        </p:spPr>
      </p:pic>
      <p:pic>
        <p:nvPicPr>
          <p:cNvPr id="70" name="图片 69">
            <a:hlinkClick r:id="rId35" action="ppaction://hlinksldjump"/>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525677" y="5520208"/>
            <a:ext cx="1414395" cy="1341236"/>
          </a:xfrm>
          <a:prstGeom prst="rect">
            <a:avLst/>
          </a:prstGeom>
        </p:spPr>
      </p:pic>
      <p:pic>
        <p:nvPicPr>
          <p:cNvPr id="71" name="图片 70">
            <a:hlinkClick r:id="rId37" action="ppaction://hlinksldjump"/>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694951" y="5511850"/>
            <a:ext cx="1408298" cy="1341236"/>
          </a:xfrm>
          <a:prstGeom prst="rect">
            <a:avLst/>
          </a:prstGeom>
        </p:spPr>
      </p:pic>
      <p:pic>
        <p:nvPicPr>
          <p:cNvPr id="73" name="图片 72">
            <a:hlinkClick r:id="rId39" action="ppaction://hlinksldjump"/>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0876696" y="5520208"/>
            <a:ext cx="1414395" cy="1341236"/>
          </a:xfrm>
          <a:prstGeom prst="rect">
            <a:avLst/>
          </a:prstGeom>
        </p:spPr>
      </p:pic>
      <p:pic>
        <p:nvPicPr>
          <p:cNvPr id="24" name="图片 23">
            <a:hlinkClick r:id="rId41" action="ppaction://hlinksldjump"/>
          </p:cNvPr>
          <p:cNvPicPr>
            <a:picLocks noChangeAspect="1"/>
          </p:cNvPicPr>
          <p:nvPr/>
        </p:nvPicPr>
        <p:blipFill>
          <a:blip r:embed="rId42" cstate="print">
            <a:extLst>
              <a:ext uri="{BEBA8EAE-BF5A-486C-A8C5-ECC9F3942E4B}">
                <a14:imgProps xmlns:a14="http://schemas.microsoft.com/office/drawing/2010/main">
                  <a14:imgLayer r:embed="rId4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7744526" y="6148743"/>
            <a:ext cx="625679" cy="6256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4"/>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8" restart="whenNotActive" fill="hold" evtFilter="cancelBubble" nodeType="interactiveSeq">
                <p:stCondLst>
                  <p:cond evt="onClick" delay="0">
                    <p:tgtEl>
                      <p:spTgt spid="35"/>
                    </p:tgtEl>
                  </p:cond>
                </p:stCondLst>
                <p:endSync evt="end" delay="0">
                  <p:rtn val="all"/>
                </p:endSync>
                <p:childTnLst>
                  <p:par>
                    <p:cTn id="69" fill="hold">
                      <p:stCondLst>
                        <p:cond delay="0"/>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0" restart="whenNotActive" fill="hold" evtFilter="cancelBubble" nodeType="interactiveSeq">
                <p:stCondLst>
                  <p:cond evt="onClick" delay="0">
                    <p:tgtEl>
                      <p:spTgt spid="44"/>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nodeType="clickEffect">
                                  <p:stCondLst>
                                    <p:cond delay="0"/>
                                  </p:stCondLst>
                                  <p:childTnLst>
                                    <p:animEffect transition="out" filter="dissolv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6" restart="whenNotActive" fill="hold" evtFilter="cancelBubble" nodeType="interactiveSeq">
                <p:stCondLst>
                  <p:cond evt="onClick" delay="0">
                    <p:tgtEl>
                      <p:spTgt spid="47"/>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nodeType="clickEffect">
                                  <p:stCondLst>
                                    <p:cond delay="0"/>
                                  </p:stCondLst>
                                  <p:childTnLst>
                                    <p:animEffect transition="out" filter="dissolv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65"/>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nodeType="clickEffect">
                                  <p:stCondLst>
                                    <p:cond delay="0"/>
                                  </p:stCondLst>
                                  <p:childTnLst>
                                    <p:animEffect transition="out" filter="dissolve">
                                      <p:cBhvr>
                                        <p:cTn id="96" dur="500"/>
                                        <p:tgtEl>
                                          <p:spTgt spid="65"/>
                                        </p:tgtEl>
                                      </p:cBhvr>
                                    </p:animEffect>
                                    <p:set>
                                      <p:cBhvr>
                                        <p:cTn id="9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98" restart="whenNotActive" fill="hold" evtFilter="cancelBubble" nodeType="interactiveSeq">
                <p:stCondLst>
                  <p:cond evt="onClick" delay="0">
                    <p:tgtEl>
                      <p:spTgt spid="69"/>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nodeType="clickEffect">
                                  <p:stCondLst>
                                    <p:cond delay="0"/>
                                  </p:stCondLst>
                                  <p:childTnLst>
                                    <p:animEffect transition="out" filter="dissolve">
                                      <p:cBhvr>
                                        <p:cTn id="102" dur="500"/>
                                        <p:tgtEl>
                                          <p:spTgt spid="69"/>
                                        </p:tgtEl>
                                      </p:cBhvr>
                                    </p:animEffect>
                                    <p:set>
                                      <p:cBhvr>
                                        <p:cTn id="103"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4" restart="whenNotActive" fill="hold" evtFilter="cancelBubble" nodeType="interactiveSeq">
                <p:stCondLst>
                  <p:cond evt="onClick" delay="0">
                    <p:tgtEl>
                      <p:spTgt spid="70"/>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nodeType="clickEffect">
                                  <p:stCondLst>
                                    <p:cond delay="0"/>
                                  </p:stCondLst>
                                  <p:childTnLst>
                                    <p:animEffect transition="out" filter="dissolve">
                                      <p:cBhvr>
                                        <p:cTn id="108" dur="500"/>
                                        <p:tgtEl>
                                          <p:spTgt spid="70"/>
                                        </p:tgtEl>
                                      </p:cBhvr>
                                    </p:animEffect>
                                    <p:set>
                                      <p:cBhvr>
                                        <p:cTn id="109"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10" restart="whenNotActive" fill="hold" evtFilter="cancelBubble" nodeType="interactiveSeq">
                <p:stCondLst>
                  <p:cond evt="onClick" delay="0">
                    <p:tgtEl>
                      <p:spTgt spid="71"/>
                    </p:tgtEl>
                  </p:cond>
                </p:stCondLst>
                <p:endSync evt="end" delay="0">
                  <p:rtn val="all"/>
                </p:endSync>
                <p:childTnLst>
                  <p:par>
                    <p:cTn id="111" fill="hold">
                      <p:stCondLst>
                        <p:cond delay="0"/>
                      </p:stCondLst>
                      <p:childTnLst>
                        <p:par>
                          <p:cTn id="112" fill="hold">
                            <p:stCondLst>
                              <p:cond delay="0"/>
                            </p:stCondLst>
                            <p:childTnLst>
                              <p:par>
                                <p:cTn id="113" presetID="9" presetClass="exit" presetSubtype="0" fill="hold" nodeType="clickEffect">
                                  <p:stCondLst>
                                    <p:cond delay="0"/>
                                  </p:stCondLst>
                                  <p:childTnLst>
                                    <p:animEffect transition="out" filter="dissolve">
                                      <p:cBhvr>
                                        <p:cTn id="114" dur="500"/>
                                        <p:tgtEl>
                                          <p:spTgt spid="71"/>
                                        </p:tgtEl>
                                      </p:cBhvr>
                                    </p:animEffect>
                                    <p:set>
                                      <p:cBhvr>
                                        <p:cTn id="11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16" restart="whenNotActive" fill="hold" evtFilter="cancelBubble" nodeType="interactiveSeq">
                <p:stCondLst>
                  <p:cond evt="onClick" delay="0">
                    <p:tgtEl>
                      <p:spTgt spid="73"/>
                    </p:tgtEl>
                  </p:cond>
                </p:stCondLst>
                <p:endSync evt="end" delay="0">
                  <p:rtn val="all"/>
                </p:endSync>
                <p:childTnLst>
                  <p:par>
                    <p:cTn id="117" fill="hold">
                      <p:stCondLst>
                        <p:cond delay="0"/>
                      </p:stCondLst>
                      <p:childTnLst>
                        <p:par>
                          <p:cTn id="118" fill="hold">
                            <p:stCondLst>
                              <p:cond delay="0"/>
                            </p:stCondLst>
                            <p:childTnLst>
                              <p:par>
                                <p:cTn id="119" presetID="9" presetClass="exit" presetSubtype="0" fill="hold" nodeType="clickEffect">
                                  <p:stCondLst>
                                    <p:cond delay="0"/>
                                  </p:stCondLst>
                                  <p:childTnLst>
                                    <p:animEffect transition="out" filter="dissolve">
                                      <p:cBhvr>
                                        <p:cTn id="120" dur="500"/>
                                        <p:tgtEl>
                                          <p:spTgt spid="73"/>
                                        </p:tgtEl>
                                      </p:cBhvr>
                                    </p:animEffect>
                                    <p:set>
                                      <p:cBhvr>
                                        <p:cTn id="12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smtClean="0">
                <a:solidFill>
                  <a:srgbClr val="358FCB"/>
                </a:solidFill>
                <a:latin typeface="微软雅黑" panose="020B0503020204020204" pitchFamily="34" charset="-122"/>
                <a:ea typeface="微软雅黑" panose="020B0503020204020204" pitchFamily="34" charset="-122"/>
              </a:rPr>
              <a:t>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195753"/>
            <a:ext cx="10233084" cy="2554545"/>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a:t>
            </a:r>
            <a:r>
              <a:rPr lang="zh-CN" altLang="en-US" sz="3200" b="1" dirty="0" smtClean="0">
                <a:solidFill>
                  <a:srgbClr val="358FCB"/>
                </a:solidFill>
              </a:rPr>
              <a:t> （多选题）</a:t>
            </a:r>
            <a:r>
              <a:rPr lang="zh-CN" altLang="zh-CN" sz="3200" b="1" dirty="0" smtClean="0"/>
              <a:t>工业</a:t>
            </a:r>
            <a:r>
              <a:rPr lang="zh-CN" altLang="zh-CN" sz="3200" b="1" dirty="0"/>
              <a:t>毒物进入人体的途径有</a:t>
            </a:r>
            <a:r>
              <a:rPr lang="en-US" altLang="zh-CN" sz="3200" b="1" dirty="0"/>
              <a:t>3</a:t>
            </a:r>
            <a:r>
              <a:rPr lang="zh-CN" altLang="zh-CN" sz="3200" b="1" dirty="0"/>
              <a:t>个，</a:t>
            </a:r>
            <a:r>
              <a:rPr lang="zh-CN" altLang="zh-CN" sz="3200" b="1" dirty="0" smtClean="0"/>
              <a:t>即</a:t>
            </a:r>
            <a:r>
              <a:rPr lang="zh-CN" altLang="en-US" sz="3200" b="1" dirty="0" smtClean="0"/>
              <a:t>（  ）</a:t>
            </a:r>
            <a:r>
              <a:rPr lang="zh-CN" altLang="zh-CN" sz="3200" b="1" dirty="0" smtClean="0"/>
              <a:t>。</a:t>
            </a:r>
            <a:endParaRPr lang="zh-CN" altLang="zh-CN" sz="3200" b="1" dirty="0"/>
          </a:p>
          <a:p>
            <a:r>
              <a:rPr lang="en-US" altLang="zh-CN" sz="3200" b="1" dirty="0" smtClean="0"/>
              <a:t>A .</a:t>
            </a:r>
            <a:r>
              <a:rPr lang="zh-CN" altLang="en-US" sz="3200" b="1" dirty="0" smtClean="0"/>
              <a:t>五官</a:t>
            </a:r>
            <a:endParaRPr lang="en-US" altLang="zh-CN" sz="3200" b="1" dirty="0" smtClean="0"/>
          </a:p>
          <a:p>
            <a:r>
              <a:rPr lang="en-US" altLang="zh-CN" sz="3200" b="1" dirty="0" smtClean="0"/>
              <a:t>B .</a:t>
            </a:r>
            <a:r>
              <a:rPr lang="zh-CN" altLang="en-US" sz="3200" b="1" dirty="0" smtClean="0"/>
              <a:t>皮肤</a:t>
            </a:r>
            <a:endParaRPr lang="en-US" altLang="zh-CN" sz="3200" b="1" dirty="0" smtClean="0"/>
          </a:p>
          <a:p>
            <a:r>
              <a:rPr lang="en-US" altLang="zh-CN" sz="3200" b="1" dirty="0" smtClean="0"/>
              <a:t>C .</a:t>
            </a:r>
            <a:r>
              <a:rPr lang="zh-CN" altLang="en-US" sz="3200" b="1" dirty="0" smtClean="0"/>
              <a:t>呼吸道</a:t>
            </a:r>
            <a:endParaRPr lang="en-US" altLang="zh-CN" sz="3200" b="1" dirty="0" smtClean="0"/>
          </a:p>
          <a:p>
            <a:r>
              <a:rPr lang="en-US" altLang="zh-CN" sz="3200" b="1" dirty="0" smtClean="0"/>
              <a:t>D .</a:t>
            </a:r>
            <a:r>
              <a:rPr lang="zh-CN" altLang="zh-CN" sz="3200" b="1" dirty="0" smtClean="0"/>
              <a:t>消化道</a:t>
            </a:r>
            <a:endParaRPr lang="zh-CN" altLang="zh-CN" sz="3200" b="1" dirty="0"/>
          </a:p>
        </p:txBody>
      </p:sp>
      <p:sp>
        <p:nvSpPr>
          <p:cNvPr id="11" name="矩形 10"/>
          <p:cNvSpPr/>
          <p:nvPr/>
        </p:nvSpPr>
        <p:spPr>
          <a:xfrm>
            <a:off x="7283884" y="2473025"/>
            <a:ext cx="30989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BCD</a:t>
            </a:r>
            <a:endParaRPr lang="zh-CN" altLang="en-US" sz="4800" b="1" dirty="0">
              <a:solidFill>
                <a:srgbClr val="FF0000"/>
              </a:solidFill>
            </a:endParaRPr>
          </a:p>
        </p:txBody>
      </p:sp>
      <p:sp>
        <p:nvSpPr>
          <p:cNvPr id="3" name="矩形 2"/>
          <p:cNvSpPr/>
          <p:nvPr/>
        </p:nvSpPr>
        <p:spPr>
          <a:xfrm>
            <a:off x="763398" y="4036851"/>
            <a:ext cx="10670796" cy="584775"/>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2.</a:t>
            </a:r>
            <a:r>
              <a:rPr lang="zh-CN" altLang="en-US" sz="3200" b="1" dirty="0">
                <a:solidFill>
                  <a:srgbClr val="358FCB"/>
                </a:solidFill>
              </a:rPr>
              <a:t> </a:t>
            </a:r>
            <a:r>
              <a:rPr lang="zh-CN" altLang="en-US" sz="3200" b="1" dirty="0" smtClean="0">
                <a:solidFill>
                  <a:srgbClr val="358FCB"/>
                </a:solidFill>
              </a:rPr>
              <a:t>（</a:t>
            </a:r>
            <a:r>
              <a:rPr lang="zh-CN" altLang="en-US" sz="3200" b="1" dirty="0">
                <a:solidFill>
                  <a:srgbClr val="358FCB"/>
                </a:solidFill>
              </a:rPr>
              <a:t>简答</a:t>
            </a:r>
            <a:r>
              <a:rPr lang="zh-CN" altLang="en-US" sz="3200" b="1" dirty="0" smtClean="0">
                <a:solidFill>
                  <a:srgbClr val="358FCB"/>
                </a:solidFill>
              </a:rPr>
              <a:t>题</a:t>
            </a:r>
            <a:r>
              <a:rPr lang="zh-CN" altLang="en-US" sz="3200" b="1" dirty="0">
                <a:solidFill>
                  <a:srgbClr val="358FCB"/>
                </a:solidFill>
              </a:rPr>
              <a:t>）</a:t>
            </a:r>
            <a:r>
              <a:rPr lang="zh-CN" altLang="zh-CN" sz="3200" b="1" kern="0" dirty="0" smtClean="0">
                <a:solidFill>
                  <a:srgbClr val="000000"/>
                </a:solidFill>
                <a:latin typeface="Arial" panose="020B0604020202020204" pitchFamily="34" charset="0"/>
                <a:cs typeface="Arial" panose="020B0604020202020204" pitchFamily="34" charset="0"/>
              </a:rPr>
              <a:t>什么</a:t>
            </a:r>
            <a:r>
              <a:rPr lang="zh-CN" altLang="zh-CN" sz="3200" b="1" kern="0" dirty="0">
                <a:solidFill>
                  <a:srgbClr val="000000"/>
                </a:solidFill>
                <a:latin typeface="Arial" panose="020B0604020202020204" pitchFamily="34" charset="0"/>
                <a:cs typeface="Arial" panose="020B0604020202020204" pitchFamily="34" charset="0"/>
              </a:rPr>
              <a:t>叫火险隐患</a:t>
            </a:r>
            <a:r>
              <a:rPr lang="zh-CN" altLang="zh-CN" sz="3200" b="1" kern="0" dirty="0" smtClean="0">
                <a:solidFill>
                  <a:srgbClr val="000000"/>
                </a:solidFill>
                <a:latin typeface="Arial" panose="020B0604020202020204" pitchFamily="34" charset="0"/>
                <a:cs typeface="Arial" panose="020B0604020202020204" pitchFamily="34" charset="0"/>
              </a:rPr>
              <a:t>？</a:t>
            </a:r>
            <a:endParaRPr lang="zh-CN" altLang="zh-CN" sz="3200" b="1" kern="100" dirty="0">
              <a:latin typeface="Calibri" panose="020F0502020204030204" pitchFamily="34" charset="0"/>
              <a:cs typeface="Times New Roman" panose="02020603050405020304" pitchFamily="18" charset="0"/>
            </a:endParaRPr>
          </a:p>
        </p:txBody>
      </p:sp>
      <p:sp>
        <p:nvSpPr>
          <p:cNvPr id="4" name="矩形 3"/>
          <p:cNvSpPr/>
          <p:nvPr/>
        </p:nvSpPr>
        <p:spPr>
          <a:xfrm>
            <a:off x="763398" y="4754190"/>
            <a:ext cx="10477850" cy="1569660"/>
          </a:xfrm>
          <a:prstGeom prst="rect">
            <a:avLst/>
          </a:prstGeom>
        </p:spPr>
        <p:txBody>
          <a:bodyPr wrap="square">
            <a:spAutoFit/>
          </a:bodyPr>
          <a:lstStyle/>
          <a:p>
            <a:r>
              <a:rPr lang="zh-CN" altLang="zh-CN" sz="3200" b="1" dirty="0">
                <a:solidFill>
                  <a:srgbClr val="FF0000"/>
                </a:solidFill>
                <a:latin typeface="Arial" panose="020B0604020202020204" pitchFamily="34" charset="0"/>
                <a:cs typeface="Arial" panose="020B0604020202020204" pitchFamily="34" charset="0"/>
              </a:rPr>
              <a:t>答：所谓火险隐患，是指生产和生活中有可能直接造成火灾危险，或发生火灾后可能阻碍影响灭火工作顺利进行等不安全因素。</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a:solidFill>
                  <a:srgbClr val="358FCB"/>
                </a:solidFill>
                <a:latin typeface="微软雅黑" panose="020B0503020204020204" pitchFamily="34" charset="-122"/>
                <a:ea typeface="微软雅黑" panose="020B0503020204020204" pitchFamily="34" charset="-122"/>
              </a:rPr>
              <a:t>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254476"/>
            <a:ext cx="10233084" cy="1569660"/>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a:t>
            </a:r>
            <a:r>
              <a:rPr lang="zh-CN" altLang="en-US" sz="3200" b="1" dirty="0" smtClean="0">
                <a:solidFill>
                  <a:srgbClr val="358FCB"/>
                </a:solidFill>
              </a:rPr>
              <a:t> （多选题）</a:t>
            </a:r>
            <a:r>
              <a:rPr lang="zh-CN" altLang="zh-CN" sz="3200" b="1" dirty="0" smtClean="0"/>
              <a:t>我国</a:t>
            </a:r>
            <a:r>
              <a:rPr lang="zh-CN" altLang="zh-CN" sz="3200" b="1" dirty="0"/>
              <a:t>安全生产管理的机制</a:t>
            </a:r>
            <a:r>
              <a:rPr lang="zh-CN" altLang="zh-CN" sz="3200" b="1" dirty="0" smtClean="0"/>
              <a:t>是</a:t>
            </a:r>
            <a:r>
              <a:rPr lang="zh-CN" altLang="en-US" sz="3200" b="1" dirty="0" smtClean="0"/>
              <a:t>（  ）</a:t>
            </a:r>
            <a:endParaRPr lang="zh-CN" altLang="zh-CN" sz="3200" b="1" dirty="0"/>
          </a:p>
          <a:p>
            <a:r>
              <a:rPr lang="en-US" altLang="zh-CN" sz="3200" b="1" dirty="0"/>
              <a:t>A</a:t>
            </a:r>
            <a:r>
              <a:rPr lang="zh-CN" altLang="zh-CN" sz="3200" b="1" dirty="0"/>
              <a:t>、生产经营单位</a:t>
            </a:r>
            <a:r>
              <a:rPr lang="zh-CN" altLang="zh-CN" sz="3200" b="1" dirty="0" smtClean="0"/>
              <a:t>负责</a:t>
            </a:r>
            <a:r>
              <a:rPr lang="en-US" altLang="zh-CN" sz="3200" b="1" dirty="0" smtClean="0"/>
              <a:t>           B</a:t>
            </a:r>
            <a:r>
              <a:rPr lang="zh-CN" altLang="zh-CN" sz="3200" b="1" dirty="0"/>
              <a:t>、职工</a:t>
            </a:r>
            <a:r>
              <a:rPr lang="zh-CN" altLang="zh-CN" sz="3200" b="1" dirty="0" smtClean="0"/>
              <a:t>参与</a:t>
            </a:r>
            <a:r>
              <a:rPr lang="en-US" altLang="zh-CN" sz="3200" b="1" dirty="0" smtClean="0"/>
              <a:t> </a:t>
            </a:r>
            <a:endParaRPr lang="zh-CN" altLang="zh-CN" sz="3200" b="1" dirty="0"/>
          </a:p>
          <a:p>
            <a:r>
              <a:rPr lang="en-US" altLang="zh-CN" sz="3200" b="1" dirty="0"/>
              <a:t>C</a:t>
            </a:r>
            <a:r>
              <a:rPr lang="zh-CN" altLang="zh-CN" sz="3200" b="1" dirty="0"/>
              <a:t>、政府</a:t>
            </a:r>
            <a:r>
              <a:rPr lang="zh-CN" altLang="zh-CN" sz="3200" b="1" dirty="0" smtClean="0"/>
              <a:t>监管</a:t>
            </a:r>
            <a:r>
              <a:rPr lang="en-US" altLang="zh-CN" sz="3200" b="1" dirty="0" smtClean="0"/>
              <a:t>  </a:t>
            </a:r>
            <a:r>
              <a:rPr lang="en-US" altLang="zh-CN" sz="3200" b="1" dirty="0"/>
              <a:t>     D</a:t>
            </a:r>
            <a:r>
              <a:rPr lang="zh-CN" altLang="zh-CN" sz="3200" b="1" dirty="0"/>
              <a:t>、行业</a:t>
            </a:r>
            <a:r>
              <a:rPr lang="zh-CN" altLang="zh-CN" sz="3200" b="1" dirty="0" smtClean="0"/>
              <a:t>自律</a:t>
            </a:r>
            <a:r>
              <a:rPr lang="en-US" altLang="zh-CN" sz="3200" b="1" dirty="0" smtClean="0"/>
              <a:t>   </a:t>
            </a:r>
            <a:r>
              <a:rPr lang="en-US" altLang="zh-CN" sz="3200" b="1" dirty="0"/>
              <a:t>   E </a:t>
            </a:r>
            <a:r>
              <a:rPr lang="zh-CN" altLang="zh-CN" sz="3200" b="1" dirty="0"/>
              <a:t>、社会监督</a:t>
            </a:r>
            <a:endParaRPr lang="zh-CN" altLang="zh-CN" sz="3200" b="1" dirty="0"/>
          </a:p>
        </p:txBody>
      </p:sp>
      <p:sp>
        <p:nvSpPr>
          <p:cNvPr id="11" name="矩形 10"/>
          <p:cNvSpPr/>
          <p:nvPr/>
        </p:nvSpPr>
        <p:spPr>
          <a:xfrm>
            <a:off x="7469062" y="2777213"/>
            <a:ext cx="3772186"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ABCDE</a:t>
            </a:r>
            <a:endParaRPr lang="zh-CN" altLang="en-US" sz="4800" b="1" dirty="0">
              <a:solidFill>
                <a:srgbClr val="FF0000"/>
              </a:solidFill>
            </a:endParaRPr>
          </a:p>
        </p:txBody>
      </p:sp>
      <p:sp>
        <p:nvSpPr>
          <p:cNvPr id="3" name="矩形 2"/>
          <p:cNvSpPr/>
          <p:nvPr/>
        </p:nvSpPr>
        <p:spPr>
          <a:xfrm>
            <a:off x="763398" y="3608210"/>
            <a:ext cx="10670796" cy="1077218"/>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2.</a:t>
            </a:r>
            <a:r>
              <a:rPr lang="zh-CN" altLang="en-US" sz="3200" b="1" dirty="0">
                <a:solidFill>
                  <a:srgbClr val="358FCB"/>
                </a:solidFill>
              </a:rPr>
              <a:t> </a:t>
            </a:r>
            <a:r>
              <a:rPr lang="zh-CN" altLang="en-US" sz="3200" b="1" dirty="0" smtClean="0">
                <a:solidFill>
                  <a:srgbClr val="358FCB"/>
                </a:solidFill>
              </a:rPr>
              <a:t>（</a:t>
            </a:r>
            <a:r>
              <a:rPr lang="zh-CN" altLang="en-US" sz="3200" b="1" dirty="0">
                <a:solidFill>
                  <a:srgbClr val="358FCB"/>
                </a:solidFill>
              </a:rPr>
              <a:t>简答</a:t>
            </a:r>
            <a:r>
              <a:rPr lang="zh-CN" altLang="en-US" sz="3200" b="1" dirty="0" smtClean="0">
                <a:solidFill>
                  <a:srgbClr val="358FCB"/>
                </a:solidFill>
              </a:rPr>
              <a:t>题）</a:t>
            </a:r>
            <a:r>
              <a:rPr lang="zh-CN" altLang="zh-CN" sz="3200" b="1" dirty="0" smtClean="0"/>
              <a:t>《安全生产法》</a:t>
            </a:r>
            <a:r>
              <a:rPr lang="zh-CN" altLang="zh-CN" sz="3200" b="1" dirty="0"/>
              <a:t>规定，通过安全生产教育和培训，从业人员要达到什么要求</a:t>
            </a:r>
            <a:r>
              <a:rPr lang="zh-CN" altLang="zh-CN" sz="3200" b="1" dirty="0" smtClean="0"/>
              <a:t>？</a:t>
            </a:r>
            <a:endParaRPr lang="zh-CN" altLang="zh-CN" sz="3200" b="1" dirty="0"/>
          </a:p>
        </p:txBody>
      </p:sp>
      <p:sp>
        <p:nvSpPr>
          <p:cNvPr id="4" name="矩形 3"/>
          <p:cNvSpPr/>
          <p:nvPr/>
        </p:nvSpPr>
        <p:spPr>
          <a:xfrm>
            <a:off x="827876" y="4731595"/>
            <a:ext cx="10477850" cy="1569660"/>
          </a:xfrm>
          <a:prstGeom prst="rect">
            <a:avLst/>
          </a:prstGeom>
        </p:spPr>
        <p:txBody>
          <a:bodyPr wrap="square">
            <a:spAutoFit/>
          </a:bodyPr>
          <a:lstStyle/>
          <a:p>
            <a:pPr lvl="0"/>
            <a:r>
              <a:rPr lang="zh-CN" altLang="zh-CN" sz="3200" b="1" dirty="0" smtClean="0">
                <a:solidFill>
                  <a:srgbClr val="FF0000"/>
                </a:solidFill>
              </a:rPr>
              <a:t>答</a:t>
            </a:r>
            <a:r>
              <a:rPr lang="zh-CN" altLang="zh-CN" sz="3200" b="1" dirty="0">
                <a:solidFill>
                  <a:srgbClr val="FF0000"/>
                </a:solidFill>
              </a:rPr>
              <a:t>：（</a:t>
            </a:r>
            <a:r>
              <a:rPr lang="en-US" altLang="zh-CN" sz="3200" b="1" dirty="0">
                <a:solidFill>
                  <a:srgbClr val="FF0000"/>
                </a:solidFill>
              </a:rPr>
              <a:t>1</a:t>
            </a:r>
            <a:r>
              <a:rPr lang="zh-CN" altLang="zh-CN" sz="3200" b="1" dirty="0">
                <a:solidFill>
                  <a:srgbClr val="FF0000"/>
                </a:solidFill>
              </a:rPr>
              <a:t>）具备必要的安全生产知识；</a:t>
            </a:r>
            <a:endParaRPr lang="zh-CN" altLang="zh-CN" sz="3200" b="1" dirty="0">
              <a:solidFill>
                <a:srgbClr val="FF0000"/>
              </a:solidFill>
            </a:endParaRPr>
          </a:p>
          <a:p>
            <a:pPr lvl="0"/>
            <a:r>
              <a:rPr lang="en-US" altLang="zh-CN" sz="3200" b="1" dirty="0" smtClean="0">
                <a:solidFill>
                  <a:srgbClr val="FF0000"/>
                </a:solidFill>
              </a:rPr>
              <a:t>         </a:t>
            </a:r>
            <a:r>
              <a:rPr lang="zh-CN" altLang="zh-CN" sz="3200" b="1" dirty="0" smtClean="0">
                <a:solidFill>
                  <a:srgbClr val="FF0000"/>
                </a:solidFill>
              </a:rPr>
              <a:t>（</a:t>
            </a:r>
            <a:r>
              <a:rPr lang="en-US" altLang="zh-CN" sz="3200" b="1" dirty="0">
                <a:solidFill>
                  <a:srgbClr val="FF0000"/>
                </a:solidFill>
              </a:rPr>
              <a:t>2</a:t>
            </a:r>
            <a:r>
              <a:rPr lang="zh-CN" altLang="zh-CN" sz="3200" b="1" dirty="0">
                <a:solidFill>
                  <a:srgbClr val="FF0000"/>
                </a:solidFill>
              </a:rPr>
              <a:t>）熟悉有关安全生产规章制度和操作规程；</a:t>
            </a:r>
            <a:endParaRPr lang="zh-CN" altLang="zh-CN" sz="3200" b="1" dirty="0">
              <a:solidFill>
                <a:srgbClr val="FF0000"/>
              </a:solidFill>
            </a:endParaRPr>
          </a:p>
          <a:p>
            <a:pPr lvl="0"/>
            <a:r>
              <a:rPr lang="en-US" altLang="zh-CN" sz="3200" b="1" dirty="0" smtClean="0">
                <a:solidFill>
                  <a:srgbClr val="FF0000"/>
                </a:solidFill>
              </a:rPr>
              <a:t>         </a:t>
            </a:r>
            <a:r>
              <a:rPr lang="zh-CN" altLang="zh-CN" sz="3200" b="1" dirty="0" smtClean="0">
                <a:solidFill>
                  <a:srgbClr val="FF0000"/>
                </a:solidFill>
              </a:rPr>
              <a:t>（</a:t>
            </a:r>
            <a:r>
              <a:rPr lang="en-US" altLang="zh-CN" sz="3200" b="1" dirty="0">
                <a:solidFill>
                  <a:srgbClr val="FF0000"/>
                </a:solidFill>
              </a:rPr>
              <a:t>3</a:t>
            </a:r>
            <a:r>
              <a:rPr lang="zh-CN" altLang="zh-CN" sz="3200" b="1" dirty="0">
                <a:solidFill>
                  <a:srgbClr val="FF0000"/>
                </a:solidFill>
              </a:rPr>
              <a:t>）掌握本岗位的安全操作技能。</a:t>
            </a:r>
            <a:endParaRPr lang="zh-CN" altLang="zh-CN"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smtClean="0">
                <a:solidFill>
                  <a:srgbClr val="358FCB"/>
                </a:solidFill>
                <a:latin typeface="微软雅黑" panose="020B0503020204020204" pitchFamily="34" charset="-122"/>
                <a:ea typeface="微软雅黑" panose="020B0503020204020204" pitchFamily="34" charset="-122"/>
              </a:rPr>
              <a:t>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173654"/>
            <a:ext cx="10670796" cy="2554545"/>
          </a:xfrm>
          <a:prstGeom prst="rect">
            <a:avLst/>
          </a:prstGeom>
        </p:spPr>
        <p:txBody>
          <a:bodyPr wrap="square">
            <a:spAutoFit/>
          </a:bodyPr>
          <a:lstStyle/>
          <a:p>
            <a:r>
              <a:rPr lang="en-US" altLang="zh-CN" sz="3200" b="1" dirty="0" smtClean="0"/>
              <a:t>1.</a:t>
            </a:r>
            <a:r>
              <a:rPr lang="zh-CN" altLang="en-US" sz="3200" b="1" dirty="0" smtClean="0">
                <a:solidFill>
                  <a:srgbClr val="358FCB"/>
                </a:solidFill>
              </a:rPr>
              <a:t>（多选题）</a:t>
            </a:r>
            <a:r>
              <a:rPr lang="zh-CN" altLang="zh-CN" sz="3200" b="1" dirty="0" smtClean="0"/>
              <a:t>事故隐患</a:t>
            </a:r>
            <a:r>
              <a:rPr lang="zh-CN" altLang="zh-CN" sz="3200" b="1" dirty="0"/>
              <a:t>泛指生产系统</a:t>
            </a:r>
            <a:r>
              <a:rPr lang="zh-CN" altLang="zh-CN" sz="3200" b="1" dirty="0" smtClean="0"/>
              <a:t>中</a:t>
            </a:r>
            <a:r>
              <a:rPr lang="zh-CN" altLang="zh-CN" sz="3200" b="1" dirty="0"/>
              <a:t>可导致事故发生</a:t>
            </a:r>
            <a:r>
              <a:rPr lang="zh-CN" altLang="zh-CN" sz="3200" b="1" dirty="0" smtClean="0"/>
              <a:t>的</a:t>
            </a:r>
            <a:r>
              <a:rPr lang="zh-CN" altLang="zh-CN" sz="3200" b="1" kern="0" dirty="0">
                <a:solidFill>
                  <a:srgbClr val="000000"/>
                </a:solidFill>
                <a:latin typeface="Arial" panose="020B0604020202020204" pitchFamily="34" charset="0"/>
                <a:cs typeface="Arial" panose="020B0604020202020204" pitchFamily="34" charset="0"/>
              </a:rPr>
              <a:t>？</a:t>
            </a:r>
            <a:endParaRPr lang="zh-CN" altLang="zh-CN" sz="3200" b="1" dirty="0"/>
          </a:p>
          <a:p>
            <a:r>
              <a:rPr lang="en-US" altLang="zh-CN" sz="3200" b="1" dirty="0"/>
              <a:t>A</a:t>
            </a:r>
            <a:r>
              <a:rPr lang="en-US" altLang="zh-CN" sz="3200" b="1" dirty="0" smtClean="0"/>
              <a:t>.</a:t>
            </a:r>
            <a:r>
              <a:rPr lang="zh-CN" altLang="zh-CN" sz="3200" b="1" dirty="0"/>
              <a:t>人的不安全行为</a:t>
            </a:r>
            <a:r>
              <a:rPr lang="en-US" altLang="zh-CN" sz="3200" b="1" dirty="0"/>
              <a:t> </a:t>
            </a:r>
            <a:endParaRPr lang="en-US" altLang="zh-CN" sz="3200" b="1" dirty="0" smtClean="0"/>
          </a:p>
          <a:p>
            <a:r>
              <a:rPr lang="en-US" altLang="zh-CN" sz="3200" b="1" dirty="0" smtClean="0"/>
              <a:t>B.</a:t>
            </a:r>
            <a:r>
              <a:rPr lang="zh-CN" altLang="zh-CN" sz="3200" b="1" dirty="0"/>
              <a:t>物的不安全</a:t>
            </a:r>
            <a:r>
              <a:rPr lang="zh-CN" altLang="zh-CN" sz="3200" b="1" dirty="0" smtClean="0"/>
              <a:t>状态</a:t>
            </a:r>
            <a:endParaRPr lang="en-US" altLang="zh-CN" sz="3200" b="1" dirty="0" smtClean="0"/>
          </a:p>
          <a:p>
            <a:r>
              <a:rPr lang="en-US" altLang="zh-CN" sz="3200" b="1" dirty="0" smtClean="0"/>
              <a:t>C.</a:t>
            </a:r>
            <a:r>
              <a:rPr lang="zh-CN" altLang="en-US" sz="3200" b="1" dirty="0" smtClean="0"/>
              <a:t>工艺的不合理</a:t>
            </a:r>
            <a:endParaRPr lang="en-US" altLang="zh-CN" sz="3200" b="1" dirty="0" smtClean="0"/>
          </a:p>
          <a:p>
            <a:r>
              <a:rPr lang="en-US" altLang="zh-CN" sz="3200" b="1" dirty="0" smtClean="0"/>
              <a:t>D.</a:t>
            </a:r>
            <a:r>
              <a:rPr lang="zh-CN" altLang="zh-CN" sz="3200" b="1" dirty="0"/>
              <a:t>管理上的缺陷</a:t>
            </a:r>
            <a:endParaRPr lang="zh-CN" altLang="zh-CN" sz="3200" b="1" dirty="0"/>
          </a:p>
        </p:txBody>
      </p:sp>
      <p:sp>
        <p:nvSpPr>
          <p:cNvPr id="11" name="矩形 10"/>
          <p:cNvSpPr/>
          <p:nvPr/>
        </p:nvSpPr>
        <p:spPr>
          <a:xfrm>
            <a:off x="7224296" y="2558270"/>
            <a:ext cx="314701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ABD</a:t>
            </a:r>
            <a:endParaRPr lang="zh-CN" altLang="en-US" sz="4800" b="1" dirty="0">
              <a:solidFill>
                <a:srgbClr val="FF0000"/>
              </a:solidFill>
            </a:endParaRPr>
          </a:p>
        </p:txBody>
      </p:sp>
      <p:sp>
        <p:nvSpPr>
          <p:cNvPr id="3" name="矩形 2"/>
          <p:cNvSpPr/>
          <p:nvPr/>
        </p:nvSpPr>
        <p:spPr>
          <a:xfrm>
            <a:off x="763398" y="4038935"/>
            <a:ext cx="10670796" cy="584775"/>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2.</a:t>
            </a:r>
            <a:r>
              <a:rPr lang="zh-CN" altLang="en-US" sz="3200" b="1" dirty="0">
                <a:solidFill>
                  <a:srgbClr val="358FCB"/>
                </a:solidFill>
              </a:rPr>
              <a:t> </a:t>
            </a:r>
            <a:r>
              <a:rPr lang="zh-CN" altLang="en-US" sz="3200" b="1" dirty="0" smtClean="0">
                <a:solidFill>
                  <a:srgbClr val="358FCB"/>
                </a:solidFill>
              </a:rPr>
              <a:t>（</a:t>
            </a:r>
            <a:r>
              <a:rPr lang="zh-CN" altLang="en-US" sz="3200" b="1" dirty="0">
                <a:solidFill>
                  <a:srgbClr val="358FCB"/>
                </a:solidFill>
              </a:rPr>
              <a:t>简答</a:t>
            </a:r>
            <a:r>
              <a:rPr lang="zh-CN" altLang="en-US" sz="3200" b="1" dirty="0" smtClean="0">
                <a:solidFill>
                  <a:srgbClr val="358FCB"/>
                </a:solidFill>
              </a:rPr>
              <a:t>题）</a:t>
            </a:r>
            <a:r>
              <a:rPr lang="en-US" altLang="zh-CN" sz="3200" b="1" dirty="0"/>
              <a:t> </a:t>
            </a:r>
            <a:r>
              <a:rPr lang="zh-CN" altLang="zh-CN" sz="3200" b="1" dirty="0" smtClean="0"/>
              <a:t>安全生产</a:t>
            </a:r>
            <a:r>
              <a:rPr lang="zh-CN" altLang="zh-CN" sz="3200" b="1" dirty="0"/>
              <a:t>法对劳动防护用品有何规定</a:t>
            </a:r>
            <a:r>
              <a:rPr lang="zh-CN" altLang="zh-CN" sz="3200" b="1" dirty="0" smtClean="0"/>
              <a:t>？</a:t>
            </a:r>
            <a:endParaRPr lang="zh-CN" altLang="zh-CN" sz="3200" b="1" dirty="0"/>
          </a:p>
        </p:txBody>
      </p:sp>
      <p:sp>
        <p:nvSpPr>
          <p:cNvPr id="4" name="矩形 3"/>
          <p:cNvSpPr/>
          <p:nvPr/>
        </p:nvSpPr>
        <p:spPr>
          <a:xfrm>
            <a:off x="763398" y="4776842"/>
            <a:ext cx="10477850" cy="1569660"/>
          </a:xfrm>
          <a:prstGeom prst="rect">
            <a:avLst/>
          </a:prstGeom>
        </p:spPr>
        <p:txBody>
          <a:bodyPr wrap="square">
            <a:spAutoFit/>
          </a:bodyPr>
          <a:lstStyle/>
          <a:p>
            <a:r>
              <a:rPr lang="zh-CN" altLang="zh-CN" sz="3200" b="1" dirty="0" smtClean="0">
                <a:solidFill>
                  <a:srgbClr val="FF0000"/>
                </a:solidFill>
              </a:rPr>
              <a:t>答</a:t>
            </a:r>
            <a:r>
              <a:rPr lang="zh-CN" altLang="zh-CN" sz="3200" b="1" dirty="0">
                <a:solidFill>
                  <a:srgbClr val="FF0000"/>
                </a:solidFill>
              </a:rPr>
              <a:t>：生产经营单位必须为从业人员提供符合国家标准或者行业标准的劳动防护用品，并监督、教育从业人员按照使用规则佩戴、使用。</a:t>
            </a:r>
            <a:endParaRPr lang="zh-CN" altLang="zh-CN" sz="3200" b="1" kern="100" dirty="0">
              <a:solidFill>
                <a:srgbClr val="FF0000"/>
              </a:solidFill>
              <a:latin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smtClean="0">
                <a:solidFill>
                  <a:srgbClr val="358FCB"/>
                </a:solidFill>
                <a:latin typeface="微软雅黑" panose="020B0503020204020204" pitchFamily="34" charset="-122"/>
                <a:ea typeface="微软雅黑" panose="020B0503020204020204" pitchFamily="34" charset="-122"/>
              </a:rPr>
              <a:t>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254476"/>
            <a:ext cx="10233084" cy="2062103"/>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a:t>
            </a:r>
            <a:r>
              <a:rPr lang="zh-CN" altLang="en-US" sz="3200" b="1" dirty="0" smtClean="0">
                <a:solidFill>
                  <a:srgbClr val="358FCB"/>
                </a:solidFill>
              </a:rPr>
              <a:t> （多选题）</a:t>
            </a:r>
            <a:r>
              <a:rPr lang="zh-CN" altLang="zh-CN" sz="3200" b="1" dirty="0"/>
              <a:t>交接班必须做到</a:t>
            </a:r>
            <a:r>
              <a:rPr lang="en-US" altLang="zh-CN" sz="3200" b="1" dirty="0" smtClean="0"/>
              <a:t>"</a:t>
            </a:r>
            <a:r>
              <a:rPr lang="zh-CN" altLang="zh-CN" sz="3200" b="1" dirty="0" smtClean="0"/>
              <a:t>四</a:t>
            </a:r>
            <a:r>
              <a:rPr lang="zh-CN" altLang="zh-CN" sz="3200" b="1" dirty="0"/>
              <a:t>交接</a:t>
            </a:r>
            <a:r>
              <a:rPr lang="en-US" altLang="zh-CN" sz="3200" b="1" dirty="0"/>
              <a:t>"</a:t>
            </a:r>
            <a:r>
              <a:rPr lang="zh-CN" altLang="zh-CN" sz="3200" b="1" dirty="0"/>
              <a:t>的内容是</a:t>
            </a:r>
            <a:r>
              <a:rPr lang="zh-CN" altLang="zh-CN" sz="3200" b="1" dirty="0" smtClean="0"/>
              <a:t>什么？</a:t>
            </a:r>
            <a:endParaRPr lang="zh-CN" altLang="zh-CN" sz="3200" b="1" dirty="0"/>
          </a:p>
          <a:p>
            <a:pPr marL="514350" indent="-514350">
              <a:buAutoNum type="alphaUcPeriod"/>
            </a:pPr>
            <a:r>
              <a:rPr lang="zh-CN" altLang="zh-CN" sz="3200" b="1" dirty="0" smtClean="0"/>
              <a:t>现场交接</a:t>
            </a:r>
            <a:r>
              <a:rPr lang="en-US" altLang="zh-CN" sz="3200" b="1" dirty="0"/>
              <a:t> </a:t>
            </a:r>
            <a:r>
              <a:rPr lang="en-US" altLang="zh-CN" sz="3200" b="1" dirty="0" smtClean="0"/>
              <a:t>                       B. </a:t>
            </a:r>
            <a:r>
              <a:rPr lang="zh-CN" altLang="zh-CN" sz="3200" b="1" dirty="0" smtClean="0"/>
              <a:t>实物交接</a:t>
            </a:r>
            <a:endParaRPr lang="en-US" altLang="zh-CN" sz="3200" b="1" dirty="0" smtClean="0"/>
          </a:p>
          <a:p>
            <a:r>
              <a:rPr lang="en-US" altLang="zh-CN" sz="3200" b="1" dirty="0" smtClean="0"/>
              <a:t>C.  </a:t>
            </a:r>
            <a:r>
              <a:rPr lang="zh-CN" altLang="zh-CN" sz="3200" b="1" dirty="0" smtClean="0"/>
              <a:t>站队交接</a:t>
            </a:r>
            <a:r>
              <a:rPr lang="en-US" altLang="zh-CN" sz="3200" b="1" dirty="0" smtClean="0"/>
              <a:t>                        D.</a:t>
            </a:r>
            <a:r>
              <a:rPr lang="zh-CN" altLang="en-US" sz="3200" b="1" dirty="0" smtClean="0"/>
              <a:t>制度交接</a:t>
            </a:r>
            <a:endParaRPr lang="en-US" altLang="zh-CN" sz="3200" b="1" dirty="0" smtClean="0"/>
          </a:p>
          <a:p>
            <a:r>
              <a:rPr lang="en-US" altLang="zh-CN" sz="3200" b="1" dirty="0" smtClean="0"/>
              <a:t>E.  </a:t>
            </a:r>
            <a:r>
              <a:rPr lang="zh-CN" altLang="zh-CN" sz="3200" b="1" dirty="0" smtClean="0"/>
              <a:t>工作交接</a:t>
            </a:r>
            <a:endParaRPr lang="zh-CN" altLang="zh-CN" sz="3200" b="1" dirty="0"/>
          </a:p>
        </p:txBody>
      </p:sp>
      <p:sp>
        <p:nvSpPr>
          <p:cNvPr id="11" name="矩形 10"/>
          <p:cNvSpPr/>
          <p:nvPr/>
        </p:nvSpPr>
        <p:spPr>
          <a:xfrm>
            <a:off x="7469062" y="2777213"/>
            <a:ext cx="338426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ABCE</a:t>
            </a:r>
            <a:endParaRPr lang="zh-CN" altLang="en-US" sz="4800" b="1" dirty="0">
              <a:solidFill>
                <a:srgbClr val="FF0000"/>
              </a:solidFill>
            </a:endParaRPr>
          </a:p>
        </p:txBody>
      </p:sp>
      <p:sp>
        <p:nvSpPr>
          <p:cNvPr id="3" name="矩形 2"/>
          <p:cNvSpPr/>
          <p:nvPr/>
        </p:nvSpPr>
        <p:spPr>
          <a:xfrm>
            <a:off x="763398" y="3887932"/>
            <a:ext cx="10670796" cy="584775"/>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2.</a:t>
            </a:r>
            <a:r>
              <a:rPr lang="zh-CN" altLang="en-US" sz="3200" b="1" dirty="0">
                <a:solidFill>
                  <a:srgbClr val="358FCB"/>
                </a:solidFill>
              </a:rPr>
              <a:t> </a:t>
            </a:r>
            <a:r>
              <a:rPr lang="zh-CN" altLang="en-US" sz="3200" b="1" dirty="0" smtClean="0">
                <a:solidFill>
                  <a:srgbClr val="358FCB"/>
                </a:solidFill>
              </a:rPr>
              <a:t>（</a:t>
            </a:r>
            <a:r>
              <a:rPr lang="zh-CN" altLang="en-US" sz="3200" b="1" dirty="0">
                <a:solidFill>
                  <a:srgbClr val="358FCB"/>
                </a:solidFill>
              </a:rPr>
              <a:t>简答</a:t>
            </a:r>
            <a:r>
              <a:rPr lang="zh-CN" altLang="en-US" sz="3200" b="1" dirty="0" smtClean="0">
                <a:solidFill>
                  <a:srgbClr val="358FCB"/>
                </a:solidFill>
              </a:rPr>
              <a:t>题）</a:t>
            </a:r>
            <a:r>
              <a:rPr lang="zh-CN" altLang="zh-CN" sz="3200" b="1" dirty="0" smtClean="0"/>
              <a:t>劳动保护</a:t>
            </a:r>
            <a:r>
              <a:rPr lang="zh-CN" altLang="zh-CN" sz="3200" b="1" dirty="0"/>
              <a:t>的</a:t>
            </a:r>
            <a:r>
              <a:rPr lang="en-US" altLang="zh-CN" sz="3200" b="1" dirty="0"/>
              <a:t>“</a:t>
            </a:r>
            <a:r>
              <a:rPr lang="zh-CN" altLang="zh-CN" sz="3200" b="1" dirty="0"/>
              <a:t>五项规定</a:t>
            </a:r>
            <a:r>
              <a:rPr lang="en-US" altLang="zh-CN" sz="3200" b="1" dirty="0"/>
              <a:t>”</a:t>
            </a:r>
            <a:r>
              <a:rPr lang="zh-CN" altLang="zh-CN" sz="3200" b="1" dirty="0"/>
              <a:t>是指什么</a:t>
            </a:r>
            <a:r>
              <a:rPr lang="zh-CN" altLang="zh-CN" sz="3200" b="1" dirty="0" smtClean="0"/>
              <a:t>？</a:t>
            </a:r>
            <a:endParaRPr lang="zh-CN" altLang="zh-CN" sz="3200" b="1" dirty="0"/>
          </a:p>
        </p:txBody>
      </p:sp>
      <p:sp>
        <p:nvSpPr>
          <p:cNvPr id="4" name="矩形 3"/>
          <p:cNvSpPr/>
          <p:nvPr/>
        </p:nvSpPr>
        <p:spPr>
          <a:xfrm>
            <a:off x="763398" y="4625839"/>
            <a:ext cx="10477850" cy="1569660"/>
          </a:xfrm>
          <a:prstGeom prst="rect">
            <a:avLst/>
          </a:prstGeom>
        </p:spPr>
        <p:txBody>
          <a:bodyPr wrap="square">
            <a:spAutoFit/>
          </a:bodyPr>
          <a:lstStyle/>
          <a:p>
            <a:r>
              <a:rPr lang="zh-CN" altLang="zh-CN" sz="3200" b="1" dirty="0" smtClean="0">
                <a:solidFill>
                  <a:srgbClr val="FF0000"/>
                </a:solidFill>
              </a:rPr>
              <a:t>答</a:t>
            </a:r>
            <a:r>
              <a:rPr lang="zh-CN" altLang="zh-CN" sz="3200" b="1" dirty="0">
                <a:solidFill>
                  <a:srgbClr val="FF0000"/>
                </a:solidFill>
              </a:rPr>
              <a:t>：</a:t>
            </a:r>
            <a:r>
              <a:rPr lang="en-US" altLang="zh-CN" sz="3200" b="1" dirty="0">
                <a:solidFill>
                  <a:srgbClr val="FF0000"/>
                </a:solidFill>
              </a:rPr>
              <a:t>“</a:t>
            </a:r>
            <a:r>
              <a:rPr lang="zh-CN" altLang="zh-CN" sz="3200" b="1" dirty="0">
                <a:solidFill>
                  <a:srgbClr val="FF0000"/>
                </a:solidFill>
              </a:rPr>
              <a:t>五项规定</a:t>
            </a:r>
            <a:r>
              <a:rPr lang="en-US" altLang="zh-CN" sz="3200" b="1" dirty="0">
                <a:solidFill>
                  <a:srgbClr val="FF0000"/>
                </a:solidFill>
              </a:rPr>
              <a:t>”</a:t>
            </a:r>
            <a:r>
              <a:rPr lang="zh-CN" altLang="zh-CN" sz="3200" b="1" dirty="0">
                <a:solidFill>
                  <a:srgbClr val="FF0000"/>
                </a:solidFill>
              </a:rPr>
              <a:t>是企业安全管理的基本内容，包括安全生产责任制、安全技术措施计划、安全生产教育、安全生产定期检查、伤亡事故的调查和处理。</a:t>
            </a:r>
            <a:endParaRPr lang="zh-CN" altLang="zh-CN" sz="3200" b="1" kern="100" dirty="0">
              <a:solidFill>
                <a:srgbClr val="FF0000"/>
              </a:solidFill>
              <a:latin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a:solidFill>
                  <a:srgbClr val="358FCB"/>
                </a:solidFill>
                <a:latin typeface="微软雅黑" panose="020B0503020204020204" pitchFamily="34" charset="-122"/>
                <a:ea typeface="微软雅黑" panose="020B0503020204020204" pitchFamily="34" charset="-122"/>
              </a:rPr>
              <a:t>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254476"/>
            <a:ext cx="10233084" cy="2554545"/>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1.</a:t>
            </a:r>
            <a:r>
              <a:rPr lang="zh-CN" altLang="en-US" sz="3200" b="1" dirty="0" smtClean="0">
                <a:solidFill>
                  <a:srgbClr val="358FCB"/>
                </a:solidFill>
              </a:rPr>
              <a:t> （多选题）</a:t>
            </a:r>
            <a:r>
              <a:rPr lang="zh-CN" altLang="zh-CN" sz="3200" b="1" dirty="0" smtClean="0"/>
              <a:t>生产</a:t>
            </a:r>
            <a:r>
              <a:rPr lang="zh-CN" altLang="zh-CN" sz="3200" b="1" dirty="0"/>
              <a:t>过程中的危险因素有哪些？</a:t>
            </a:r>
            <a:endParaRPr lang="zh-CN" altLang="zh-CN" sz="3200" b="1" dirty="0"/>
          </a:p>
          <a:p>
            <a:pPr marL="514350" indent="-514350">
              <a:buAutoNum type="alphaUcPeriod"/>
            </a:pPr>
            <a:r>
              <a:rPr lang="zh-CN" altLang="zh-CN" sz="3200" b="1" dirty="0" smtClean="0"/>
              <a:t>物理</a:t>
            </a:r>
            <a:r>
              <a:rPr lang="zh-CN" altLang="zh-CN" sz="3200" b="1" dirty="0"/>
              <a:t>性危险</a:t>
            </a:r>
            <a:r>
              <a:rPr lang="zh-CN" altLang="zh-CN" sz="3200" b="1" dirty="0" smtClean="0"/>
              <a:t>因素</a:t>
            </a:r>
            <a:endParaRPr lang="en-US" altLang="zh-CN" sz="3200" b="1" dirty="0" smtClean="0"/>
          </a:p>
          <a:p>
            <a:pPr marL="514350" indent="-514350">
              <a:buAutoNum type="alphaUcPeriod"/>
            </a:pPr>
            <a:r>
              <a:rPr lang="zh-CN" altLang="zh-CN" sz="3200" b="1" dirty="0" smtClean="0"/>
              <a:t>化学</a:t>
            </a:r>
            <a:r>
              <a:rPr lang="zh-CN" altLang="zh-CN" sz="3200" b="1" dirty="0"/>
              <a:t>性危险</a:t>
            </a:r>
            <a:r>
              <a:rPr lang="zh-CN" altLang="zh-CN" sz="3200" b="1" dirty="0" smtClean="0"/>
              <a:t>因素</a:t>
            </a:r>
            <a:endParaRPr lang="en-US" altLang="zh-CN" sz="3200" b="1" dirty="0" smtClean="0"/>
          </a:p>
          <a:p>
            <a:pPr marL="514350" indent="-514350">
              <a:buAutoNum type="alphaUcPeriod"/>
            </a:pPr>
            <a:r>
              <a:rPr lang="zh-CN" altLang="zh-CN" sz="3200" b="1" dirty="0" smtClean="0"/>
              <a:t>生物</a:t>
            </a:r>
            <a:r>
              <a:rPr lang="zh-CN" altLang="zh-CN" sz="3200" b="1" dirty="0"/>
              <a:t>性危险</a:t>
            </a:r>
            <a:r>
              <a:rPr lang="zh-CN" altLang="zh-CN" sz="3200" b="1" dirty="0" smtClean="0"/>
              <a:t>因素</a:t>
            </a:r>
            <a:endParaRPr lang="en-US" altLang="zh-CN" sz="3200" b="1" dirty="0" smtClean="0"/>
          </a:p>
          <a:p>
            <a:pPr marL="514350" indent="-514350">
              <a:buAutoNum type="alphaUcPeriod"/>
            </a:pPr>
            <a:r>
              <a:rPr lang="zh-CN" altLang="en-US" sz="3200" b="1" dirty="0" smtClean="0"/>
              <a:t>人为性危险因素</a:t>
            </a:r>
            <a:endParaRPr lang="zh-CN" altLang="zh-CN" sz="3200" b="1" dirty="0"/>
          </a:p>
        </p:txBody>
      </p:sp>
      <p:sp>
        <p:nvSpPr>
          <p:cNvPr id="11" name="矩形 10"/>
          <p:cNvSpPr/>
          <p:nvPr/>
        </p:nvSpPr>
        <p:spPr>
          <a:xfrm>
            <a:off x="7469062" y="2777213"/>
            <a:ext cx="3084499"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a:t>
            </a:r>
            <a:endParaRPr lang="zh-CN" altLang="en-US" sz="4800" b="1" dirty="0">
              <a:solidFill>
                <a:srgbClr val="FF0000"/>
              </a:solidFill>
            </a:endParaRPr>
          </a:p>
        </p:txBody>
      </p:sp>
      <p:sp>
        <p:nvSpPr>
          <p:cNvPr id="3" name="矩形 2"/>
          <p:cNvSpPr/>
          <p:nvPr/>
        </p:nvSpPr>
        <p:spPr>
          <a:xfrm>
            <a:off x="763398" y="4041483"/>
            <a:ext cx="7453618" cy="584775"/>
          </a:xfrm>
          <a:prstGeom prst="rect">
            <a:avLst/>
          </a:prstGeom>
        </p:spPr>
        <p:txBody>
          <a:bodyPr wrap="square">
            <a:spAutoFit/>
          </a:bodyPr>
          <a:lstStyle/>
          <a:p>
            <a:r>
              <a:rPr lang="en-US" altLang="zh-CN" sz="3200" b="1" kern="0" dirty="0" smtClean="0">
                <a:solidFill>
                  <a:srgbClr val="000000"/>
                </a:solidFill>
                <a:latin typeface="Arial" panose="020B0604020202020204" pitchFamily="34" charset="0"/>
                <a:cs typeface="Times New Roman" panose="02020603050405020304" pitchFamily="18" charset="0"/>
              </a:rPr>
              <a:t>2.</a:t>
            </a:r>
            <a:r>
              <a:rPr lang="zh-CN" altLang="en-US" sz="3200" b="1" dirty="0">
                <a:solidFill>
                  <a:srgbClr val="358FCB"/>
                </a:solidFill>
              </a:rPr>
              <a:t> </a:t>
            </a:r>
            <a:r>
              <a:rPr lang="zh-CN" altLang="en-US" sz="3200" b="1" dirty="0" smtClean="0">
                <a:solidFill>
                  <a:srgbClr val="358FCB"/>
                </a:solidFill>
              </a:rPr>
              <a:t>（</a:t>
            </a:r>
            <a:r>
              <a:rPr lang="zh-CN" altLang="en-US" sz="3200" b="1" dirty="0">
                <a:solidFill>
                  <a:srgbClr val="358FCB"/>
                </a:solidFill>
              </a:rPr>
              <a:t>简答</a:t>
            </a:r>
            <a:r>
              <a:rPr lang="zh-CN" altLang="en-US" sz="3200" b="1" dirty="0" smtClean="0">
                <a:solidFill>
                  <a:srgbClr val="358FCB"/>
                </a:solidFill>
              </a:rPr>
              <a:t>题）</a:t>
            </a:r>
            <a:r>
              <a:rPr lang="zh-CN" altLang="zh-CN" sz="3200" b="1" dirty="0" smtClean="0"/>
              <a:t>安全检查</a:t>
            </a:r>
            <a:r>
              <a:rPr lang="zh-CN" altLang="zh-CN" sz="3200" b="1" dirty="0"/>
              <a:t>的类型有哪几种</a:t>
            </a:r>
            <a:r>
              <a:rPr lang="zh-CN" altLang="zh-CN" sz="3200" b="1" dirty="0" smtClean="0"/>
              <a:t>？</a:t>
            </a:r>
            <a:endParaRPr lang="zh-CN" altLang="zh-CN" sz="3200" b="1" dirty="0"/>
          </a:p>
        </p:txBody>
      </p:sp>
      <p:sp>
        <p:nvSpPr>
          <p:cNvPr id="4" name="矩形 3"/>
          <p:cNvSpPr/>
          <p:nvPr/>
        </p:nvSpPr>
        <p:spPr>
          <a:xfrm>
            <a:off x="763398" y="4625839"/>
            <a:ext cx="10477850" cy="1569660"/>
          </a:xfrm>
          <a:prstGeom prst="rect">
            <a:avLst/>
          </a:prstGeom>
        </p:spPr>
        <p:txBody>
          <a:bodyPr wrap="square">
            <a:spAutoFit/>
          </a:bodyPr>
          <a:lstStyle/>
          <a:p>
            <a:r>
              <a:rPr lang="zh-CN" altLang="zh-CN" sz="3200" b="1" dirty="0" smtClean="0">
                <a:solidFill>
                  <a:srgbClr val="FF0000"/>
                </a:solidFill>
              </a:rPr>
              <a:t>答</a:t>
            </a:r>
            <a:r>
              <a:rPr lang="zh-CN" altLang="zh-CN" sz="3200" b="1" dirty="0">
                <a:solidFill>
                  <a:srgbClr val="FF0000"/>
                </a:solidFill>
              </a:rPr>
              <a:t>：有六种类型。定期安全生产检查；经常性的安全检查；季节性及节假日前后安全检查</a:t>
            </a:r>
            <a:r>
              <a:rPr lang="zh-CN" altLang="zh-CN" sz="3200" b="1" dirty="0" smtClean="0">
                <a:solidFill>
                  <a:srgbClr val="FF0000"/>
                </a:solidFill>
              </a:rPr>
              <a:t>；</a:t>
            </a:r>
            <a:r>
              <a:rPr lang="zh-CN" altLang="en-US" sz="3200" b="1" dirty="0" smtClean="0">
                <a:solidFill>
                  <a:srgbClr val="FF0000"/>
                </a:solidFill>
              </a:rPr>
              <a:t>专项</a:t>
            </a:r>
            <a:r>
              <a:rPr lang="zh-CN" altLang="zh-CN" sz="3200" b="1" dirty="0" smtClean="0">
                <a:solidFill>
                  <a:srgbClr val="FF0000"/>
                </a:solidFill>
              </a:rPr>
              <a:t>安全检查</a:t>
            </a:r>
            <a:r>
              <a:rPr lang="zh-CN" altLang="zh-CN" sz="3200" b="1" dirty="0">
                <a:solidFill>
                  <a:srgbClr val="FF0000"/>
                </a:solidFill>
              </a:rPr>
              <a:t>；综合性安全检查；职工代表不定期的安全巡查。</a:t>
            </a:r>
            <a:endParaRPr lang="zh-CN" altLang="zh-CN"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a:solidFill>
                  <a:srgbClr val="358FCB"/>
                </a:solidFill>
                <a:latin typeface="微软雅黑" panose="020B0503020204020204" pitchFamily="34" charset="-122"/>
                <a:ea typeface="微软雅黑" panose="020B0503020204020204" pitchFamily="34" charset="-122"/>
              </a:rPr>
              <a:t>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229309"/>
            <a:ext cx="10233084" cy="2862322"/>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1.</a:t>
            </a:r>
            <a:r>
              <a:rPr lang="zh-CN" altLang="en-US" sz="3000" b="1" dirty="0" smtClean="0">
                <a:solidFill>
                  <a:srgbClr val="358FCB"/>
                </a:solidFill>
                <a:latin typeface="+mn-ea"/>
              </a:rPr>
              <a:t>（多选题）</a:t>
            </a:r>
            <a:r>
              <a:rPr lang="zh-CN" altLang="zh-CN" sz="3000" b="1" kern="0" dirty="0" smtClean="0">
                <a:solidFill>
                  <a:srgbClr val="000000"/>
                </a:solidFill>
                <a:latin typeface="Arial" panose="020B0604020202020204" pitchFamily="34" charset="0"/>
                <a:cs typeface="Arial" panose="020B0604020202020204" pitchFamily="34" charset="0"/>
              </a:rPr>
              <a:t>重点</a:t>
            </a:r>
            <a:r>
              <a:rPr lang="zh-CN" altLang="zh-CN" sz="3000" b="1" kern="0" dirty="0">
                <a:solidFill>
                  <a:srgbClr val="000000"/>
                </a:solidFill>
                <a:latin typeface="Arial" panose="020B0604020202020204" pitchFamily="34" charset="0"/>
                <a:cs typeface="Arial" panose="020B0604020202020204" pitchFamily="34" charset="0"/>
              </a:rPr>
              <a:t>防火部位要做到哪</a:t>
            </a:r>
            <a:r>
              <a:rPr lang="en-US" altLang="zh-CN" sz="3000" b="1" kern="0" dirty="0">
                <a:solidFill>
                  <a:srgbClr val="000000"/>
                </a:solidFill>
                <a:latin typeface="Arial" panose="020B0604020202020204" pitchFamily="34" charset="0"/>
                <a:cs typeface="Times New Roman" panose="02020603050405020304" pitchFamily="18" charset="0"/>
              </a:rPr>
              <a:t>“</a:t>
            </a:r>
            <a:r>
              <a:rPr lang="zh-CN" altLang="zh-CN" sz="3000" b="1" kern="0" dirty="0">
                <a:solidFill>
                  <a:srgbClr val="000000"/>
                </a:solidFill>
                <a:latin typeface="Arial" panose="020B0604020202020204" pitchFamily="34" charset="0"/>
                <a:cs typeface="Arial" panose="020B0604020202020204" pitchFamily="34" charset="0"/>
              </a:rPr>
              <a:t>四有</a:t>
            </a:r>
            <a:r>
              <a:rPr lang="en-US" altLang="zh-CN" sz="3000" b="1" kern="0" dirty="0">
                <a:solidFill>
                  <a:srgbClr val="000000"/>
                </a:solidFill>
                <a:latin typeface="Arial" panose="020B0604020202020204" pitchFamily="34" charset="0"/>
                <a:cs typeface="Times New Roman" panose="02020603050405020304" pitchFamily="18" charset="0"/>
              </a:rPr>
              <a:t>”</a:t>
            </a:r>
            <a:r>
              <a:rPr lang="zh-CN" altLang="zh-CN" sz="3000" b="1" kern="0" dirty="0">
                <a:solidFill>
                  <a:srgbClr val="000000"/>
                </a:solidFill>
                <a:latin typeface="Arial" panose="020B0604020202020204" pitchFamily="34" charset="0"/>
                <a:cs typeface="Arial" panose="020B0604020202020204" pitchFamily="34" charset="0"/>
              </a:rPr>
              <a:t>？</a:t>
            </a:r>
            <a:endParaRPr lang="zh-CN" altLang="zh-CN" sz="3000" b="1" kern="100" dirty="0">
              <a:latin typeface="Calibri" panose="020F0502020204030204" pitchFamily="34" charset="0"/>
              <a:cs typeface="Times New Roman" panose="02020603050405020304" pitchFamily="18" charset="0"/>
            </a:endParaRPr>
          </a:p>
          <a:p>
            <a:r>
              <a:rPr lang="en-US" altLang="zh-CN" sz="3000" b="1" kern="0" dirty="0" smtClean="0">
                <a:solidFill>
                  <a:srgbClr val="000000"/>
                </a:solidFill>
                <a:latin typeface="Arial" panose="020B0604020202020204" pitchFamily="34" charset="0"/>
                <a:cs typeface="Arial" panose="020B0604020202020204" pitchFamily="34" charset="0"/>
              </a:rPr>
              <a:t>A. </a:t>
            </a:r>
            <a:r>
              <a:rPr lang="zh-CN" altLang="zh-CN" sz="3000" b="1" kern="0" dirty="0" smtClean="0">
                <a:solidFill>
                  <a:srgbClr val="000000"/>
                </a:solidFill>
                <a:latin typeface="Arial" panose="020B0604020202020204" pitchFamily="34" charset="0"/>
                <a:cs typeface="Arial" panose="020B0604020202020204" pitchFamily="34" charset="0"/>
              </a:rPr>
              <a:t>有</a:t>
            </a:r>
            <a:r>
              <a:rPr lang="zh-CN" altLang="zh-CN" sz="3000" b="1" kern="0" dirty="0">
                <a:solidFill>
                  <a:srgbClr val="000000"/>
                </a:solidFill>
                <a:latin typeface="Arial" panose="020B0604020202020204" pitchFamily="34" charset="0"/>
                <a:cs typeface="Arial" panose="020B0604020202020204" pitchFamily="34" charset="0"/>
              </a:rPr>
              <a:t>防火</a:t>
            </a:r>
            <a:r>
              <a:rPr lang="zh-CN" altLang="zh-CN" sz="3000" b="1" kern="0" dirty="0" smtClean="0">
                <a:solidFill>
                  <a:srgbClr val="000000"/>
                </a:solidFill>
                <a:latin typeface="Arial" panose="020B0604020202020204" pitchFamily="34" charset="0"/>
                <a:cs typeface="Arial" panose="020B0604020202020204" pitchFamily="34" charset="0"/>
              </a:rPr>
              <a:t>负责人</a:t>
            </a:r>
            <a:endParaRPr lang="zh-CN" altLang="zh-CN" sz="3000" b="1" kern="100" dirty="0">
              <a:latin typeface="Calibri" panose="020F0502020204030204" pitchFamily="34" charset="0"/>
              <a:cs typeface="Times New Roman" panose="02020603050405020304" pitchFamily="18" charset="0"/>
            </a:endParaRPr>
          </a:p>
          <a:p>
            <a:r>
              <a:rPr lang="en-US" altLang="zh-CN" sz="3000" b="1" kern="0" dirty="0" smtClean="0">
                <a:solidFill>
                  <a:srgbClr val="000000"/>
                </a:solidFill>
                <a:latin typeface="Arial" panose="020B0604020202020204" pitchFamily="34" charset="0"/>
                <a:cs typeface="Arial" panose="020B0604020202020204" pitchFamily="34" charset="0"/>
              </a:rPr>
              <a:t>B. </a:t>
            </a:r>
            <a:r>
              <a:rPr lang="zh-CN" altLang="zh-CN" sz="3000" b="1" kern="0" dirty="0" smtClean="0">
                <a:solidFill>
                  <a:srgbClr val="000000"/>
                </a:solidFill>
                <a:latin typeface="Arial" panose="020B0604020202020204" pitchFamily="34" charset="0"/>
                <a:cs typeface="Arial" panose="020B0604020202020204" pitchFamily="34" charset="0"/>
              </a:rPr>
              <a:t>有</a:t>
            </a:r>
            <a:r>
              <a:rPr lang="zh-CN" altLang="zh-CN" sz="3000" b="1" kern="0" dirty="0">
                <a:solidFill>
                  <a:srgbClr val="000000"/>
                </a:solidFill>
                <a:latin typeface="Arial" panose="020B0604020202020204" pitchFamily="34" charset="0"/>
                <a:cs typeface="Arial" panose="020B0604020202020204" pitchFamily="34" charset="0"/>
              </a:rPr>
              <a:t>防火安全</a:t>
            </a:r>
            <a:r>
              <a:rPr lang="zh-CN" altLang="zh-CN" sz="3000" b="1" kern="0" dirty="0" smtClean="0">
                <a:solidFill>
                  <a:srgbClr val="000000"/>
                </a:solidFill>
                <a:latin typeface="Arial" panose="020B0604020202020204" pitchFamily="34" charset="0"/>
                <a:cs typeface="Arial" panose="020B0604020202020204" pitchFamily="34" charset="0"/>
              </a:rPr>
              <a:t>制度</a:t>
            </a:r>
            <a:endParaRPr lang="zh-CN" altLang="zh-CN" sz="3000" b="1" kern="100" dirty="0">
              <a:latin typeface="Calibri" panose="020F0502020204030204" pitchFamily="34" charset="0"/>
              <a:cs typeface="Times New Roman" panose="02020603050405020304" pitchFamily="18" charset="0"/>
            </a:endParaRPr>
          </a:p>
          <a:p>
            <a:r>
              <a:rPr lang="en-US" altLang="zh-CN" sz="3000" b="1" kern="0" dirty="0" smtClean="0">
                <a:solidFill>
                  <a:srgbClr val="000000"/>
                </a:solidFill>
                <a:latin typeface="Arial" panose="020B0604020202020204" pitchFamily="34" charset="0"/>
                <a:cs typeface="Arial" panose="020B0604020202020204" pitchFamily="34" charset="0"/>
              </a:rPr>
              <a:t>C. </a:t>
            </a:r>
            <a:r>
              <a:rPr lang="zh-CN" altLang="zh-CN" sz="3000" b="1" kern="0" dirty="0" smtClean="0">
                <a:solidFill>
                  <a:srgbClr val="000000"/>
                </a:solidFill>
                <a:latin typeface="Arial" panose="020B0604020202020204" pitchFamily="34" charset="0"/>
                <a:cs typeface="Arial" panose="020B0604020202020204" pitchFamily="34" charset="0"/>
              </a:rPr>
              <a:t>有</a:t>
            </a:r>
            <a:r>
              <a:rPr lang="zh-CN" altLang="zh-CN" sz="3000" b="1" kern="0" dirty="0">
                <a:solidFill>
                  <a:srgbClr val="000000"/>
                </a:solidFill>
                <a:latin typeface="Arial" panose="020B0604020202020204" pitchFamily="34" charset="0"/>
                <a:cs typeface="Arial" panose="020B0604020202020204" pitchFamily="34" charset="0"/>
              </a:rPr>
              <a:t>义务消防</a:t>
            </a:r>
            <a:r>
              <a:rPr lang="zh-CN" altLang="zh-CN" sz="3000" b="1" kern="0" dirty="0" smtClean="0">
                <a:solidFill>
                  <a:srgbClr val="000000"/>
                </a:solidFill>
                <a:latin typeface="Arial" panose="020B0604020202020204" pitchFamily="34" charset="0"/>
                <a:cs typeface="Arial" panose="020B0604020202020204" pitchFamily="34" charset="0"/>
              </a:rPr>
              <a:t>组织</a:t>
            </a:r>
            <a:endParaRPr lang="zh-CN" altLang="zh-CN" sz="3000" b="1" kern="100" dirty="0">
              <a:latin typeface="Calibri" panose="020F0502020204030204" pitchFamily="34" charset="0"/>
              <a:cs typeface="Times New Roman" panose="02020603050405020304" pitchFamily="18" charset="0"/>
            </a:endParaRPr>
          </a:p>
          <a:p>
            <a:r>
              <a:rPr lang="en-US" altLang="zh-CN" sz="3000" b="1" dirty="0" smtClean="0">
                <a:solidFill>
                  <a:srgbClr val="000000"/>
                </a:solidFill>
                <a:latin typeface="Arial" panose="020B0604020202020204" pitchFamily="34" charset="0"/>
                <a:cs typeface="Arial" panose="020B0604020202020204" pitchFamily="34" charset="0"/>
              </a:rPr>
              <a:t>D. </a:t>
            </a:r>
            <a:r>
              <a:rPr lang="zh-CN" altLang="zh-CN" sz="3000" b="1" dirty="0" smtClean="0">
                <a:solidFill>
                  <a:srgbClr val="000000"/>
                </a:solidFill>
                <a:latin typeface="Arial" panose="020B0604020202020204" pitchFamily="34" charset="0"/>
                <a:cs typeface="Arial" panose="020B0604020202020204" pitchFamily="34" charset="0"/>
              </a:rPr>
              <a:t>有消防器材</a:t>
            </a:r>
            <a:endParaRPr lang="en-US" altLang="zh-CN" sz="3000" b="1" dirty="0" smtClean="0">
              <a:solidFill>
                <a:srgbClr val="000000"/>
              </a:solidFill>
              <a:latin typeface="Arial" panose="020B0604020202020204" pitchFamily="34" charset="0"/>
              <a:cs typeface="Arial" panose="020B0604020202020204" pitchFamily="34" charset="0"/>
            </a:endParaRPr>
          </a:p>
          <a:p>
            <a:r>
              <a:rPr lang="en-US" altLang="zh-CN" sz="3000" b="1" dirty="0" smtClean="0">
                <a:solidFill>
                  <a:srgbClr val="000000"/>
                </a:solidFill>
                <a:latin typeface="Arial" panose="020B0604020202020204" pitchFamily="34" charset="0"/>
                <a:cs typeface="Arial" panose="020B0604020202020204" pitchFamily="34" charset="0"/>
              </a:rPr>
              <a:t>E. </a:t>
            </a:r>
            <a:r>
              <a:rPr lang="zh-CN" altLang="en-US" sz="3000" b="1" dirty="0" smtClean="0">
                <a:solidFill>
                  <a:srgbClr val="000000"/>
                </a:solidFill>
                <a:latin typeface="Arial" panose="020B0604020202020204" pitchFamily="34" charset="0"/>
                <a:cs typeface="Arial" panose="020B0604020202020204" pitchFamily="34" charset="0"/>
              </a:rPr>
              <a:t>有防火应急预案</a:t>
            </a:r>
            <a:endParaRPr lang="zh-CN" altLang="zh-CN" sz="3000" b="1" dirty="0">
              <a:latin typeface="+mn-ea"/>
            </a:endParaRPr>
          </a:p>
        </p:txBody>
      </p:sp>
      <p:sp>
        <p:nvSpPr>
          <p:cNvPr id="11" name="矩形 10"/>
          <p:cNvSpPr/>
          <p:nvPr/>
        </p:nvSpPr>
        <p:spPr>
          <a:xfrm>
            <a:off x="7469062" y="2777213"/>
            <a:ext cx="34724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a:t>
            </a:r>
            <a:endParaRPr lang="zh-CN" altLang="en-US" sz="4800" b="1" dirty="0">
              <a:solidFill>
                <a:srgbClr val="FF0000"/>
              </a:solidFill>
            </a:endParaRPr>
          </a:p>
        </p:txBody>
      </p:sp>
      <p:sp>
        <p:nvSpPr>
          <p:cNvPr id="3" name="矩形 2"/>
          <p:cNvSpPr/>
          <p:nvPr/>
        </p:nvSpPr>
        <p:spPr>
          <a:xfrm>
            <a:off x="763398" y="4477711"/>
            <a:ext cx="10393960" cy="553998"/>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2.</a:t>
            </a:r>
            <a:r>
              <a:rPr lang="zh-CN" altLang="en-US" sz="3000" b="1" dirty="0" smtClean="0">
                <a:solidFill>
                  <a:srgbClr val="358FCB"/>
                </a:solidFill>
                <a:latin typeface="+mn-ea"/>
              </a:rPr>
              <a:t>（</a:t>
            </a:r>
            <a:r>
              <a:rPr lang="zh-CN" altLang="en-US" sz="3000" b="1" dirty="0">
                <a:solidFill>
                  <a:srgbClr val="358FCB"/>
                </a:solidFill>
                <a:latin typeface="+mn-ea"/>
              </a:rPr>
              <a:t>简答</a:t>
            </a:r>
            <a:r>
              <a:rPr lang="zh-CN" altLang="en-US" sz="3000" b="1" dirty="0" smtClean="0">
                <a:solidFill>
                  <a:srgbClr val="358FCB"/>
                </a:solidFill>
                <a:latin typeface="+mn-ea"/>
              </a:rPr>
              <a:t>题）</a:t>
            </a:r>
            <a:r>
              <a:rPr lang="zh-CN" altLang="zh-CN" sz="3000" b="1" dirty="0" smtClean="0">
                <a:latin typeface="+mn-ea"/>
              </a:rPr>
              <a:t>特种</a:t>
            </a:r>
            <a:r>
              <a:rPr lang="zh-CN" altLang="zh-CN" sz="3000" b="1" dirty="0">
                <a:latin typeface="+mn-ea"/>
              </a:rPr>
              <a:t>设备主要有哪几类</a:t>
            </a:r>
            <a:r>
              <a:rPr lang="zh-CN" altLang="zh-CN" sz="3000" b="1" dirty="0" smtClean="0">
                <a:latin typeface="+mn-ea"/>
              </a:rPr>
              <a:t>？</a:t>
            </a:r>
            <a:endParaRPr lang="zh-CN" altLang="zh-CN" sz="3000" b="1" dirty="0">
              <a:latin typeface="+mn-ea"/>
            </a:endParaRPr>
          </a:p>
        </p:txBody>
      </p:sp>
      <p:sp>
        <p:nvSpPr>
          <p:cNvPr id="4" name="矩形 3"/>
          <p:cNvSpPr/>
          <p:nvPr/>
        </p:nvSpPr>
        <p:spPr>
          <a:xfrm>
            <a:off x="802261" y="5062486"/>
            <a:ext cx="10422209" cy="1477328"/>
          </a:xfrm>
          <a:prstGeom prst="rect">
            <a:avLst/>
          </a:prstGeom>
        </p:spPr>
        <p:txBody>
          <a:bodyPr wrap="square">
            <a:spAutoFit/>
          </a:bodyPr>
          <a:lstStyle/>
          <a:p>
            <a:r>
              <a:rPr lang="zh-CN" altLang="zh-CN" sz="3000" b="1" dirty="0">
                <a:solidFill>
                  <a:srgbClr val="FF0000"/>
                </a:solidFill>
                <a:latin typeface="+mn-ea"/>
              </a:rPr>
              <a:t>答</a:t>
            </a:r>
            <a:r>
              <a:rPr lang="zh-CN" altLang="zh-CN" sz="3000" b="1" dirty="0" smtClean="0">
                <a:solidFill>
                  <a:srgbClr val="FF0000"/>
                </a:solidFill>
                <a:latin typeface="+mn-ea"/>
              </a:rPr>
              <a:t>：（</a:t>
            </a:r>
            <a:r>
              <a:rPr lang="en-US" altLang="zh-CN" sz="3000" b="1" dirty="0">
                <a:solidFill>
                  <a:srgbClr val="FF0000"/>
                </a:solidFill>
                <a:latin typeface="+mn-ea"/>
              </a:rPr>
              <a:t>1</a:t>
            </a:r>
            <a:r>
              <a:rPr lang="zh-CN" altLang="zh-CN" sz="3000" b="1" dirty="0">
                <a:solidFill>
                  <a:srgbClr val="FF0000"/>
                </a:solidFill>
                <a:latin typeface="+mn-ea"/>
              </a:rPr>
              <a:t>）锅炉；（</a:t>
            </a:r>
            <a:r>
              <a:rPr lang="en-US" altLang="zh-CN" sz="3000" b="1" dirty="0">
                <a:solidFill>
                  <a:srgbClr val="FF0000"/>
                </a:solidFill>
                <a:latin typeface="+mn-ea"/>
              </a:rPr>
              <a:t>2</a:t>
            </a:r>
            <a:r>
              <a:rPr lang="zh-CN" altLang="zh-CN" sz="3000" b="1" dirty="0">
                <a:solidFill>
                  <a:srgbClr val="FF0000"/>
                </a:solidFill>
                <a:latin typeface="+mn-ea"/>
              </a:rPr>
              <a:t>）压力容器（含气瓶）；（</a:t>
            </a:r>
            <a:r>
              <a:rPr lang="en-US" altLang="zh-CN" sz="3000" b="1" dirty="0">
                <a:solidFill>
                  <a:srgbClr val="FF0000"/>
                </a:solidFill>
                <a:latin typeface="+mn-ea"/>
              </a:rPr>
              <a:t>3</a:t>
            </a:r>
            <a:r>
              <a:rPr lang="zh-CN" altLang="zh-CN" sz="3000" b="1" dirty="0">
                <a:solidFill>
                  <a:srgbClr val="FF0000"/>
                </a:solidFill>
                <a:latin typeface="+mn-ea"/>
              </a:rPr>
              <a:t>）压力管道；（</a:t>
            </a:r>
            <a:r>
              <a:rPr lang="en-US" altLang="zh-CN" sz="3000" b="1" dirty="0">
                <a:solidFill>
                  <a:srgbClr val="FF0000"/>
                </a:solidFill>
                <a:latin typeface="+mn-ea"/>
              </a:rPr>
              <a:t>4</a:t>
            </a:r>
            <a:r>
              <a:rPr lang="zh-CN" altLang="zh-CN" sz="3000" b="1" dirty="0">
                <a:solidFill>
                  <a:srgbClr val="FF0000"/>
                </a:solidFill>
                <a:latin typeface="+mn-ea"/>
              </a:rPr>
              <a:t>）电梯；（</a:t>
            </a:r>
            <a:r>
              <a:rPr lang="en-US" altLang="zh-CN" sz="3000" b="1" dirty="0">
                <a:solidFill>
                  <a:srgbClr val="FF0000"/>
                </a:solidFill>
                <a:latin typeface="+mn-ea"/>
              </a:rPr>
              <a:t>5</a:t>
            </a:r>
            <a:r>
              <a:rPr lang="zh-CN" altLang="zh-CN" sz="3000" b="1" dirty="0">
                <a:solidFill>
                  <a:srgbClr val="FF0000"/>
                </a:solidFill>
                <a:latin typeface="+mn-ea"/>
              </a:rPr>
              <a:t>）起重机械；（</a:t>
            </a:r>
            <a:r>
              <a:rPr lang="en-US" altLang="zh-CN" sz="3000" b="1" dirty="0">
                <a:solidFill>
                  <a:srgbClr val="FF0000"/>
                </a:solidFill>
                <a:latin typeface="+mn-ea"/>
              </a:rPr>
              <a:t>6</a:t>
            </a:r>
            <a:r>
              <a:rPr lang="zh-CN" altLang="zh-CN" sz="3000" b="1" dirty="0">
                <a:solidFill>
                  <a:srgbClr val="FF0000"/>
                </a:solidFill>
                <a:latin typeface="+mn-ea"/>
              </a:rPr>
              <a:t>）客运索道</a:t>
            </a:r>
            <a:r>
              <a:rPr lang="zh-CN" altLang="zh-CN" sz="3000" b="1" dirty="0" smtClean="0">
                <a:solidFill>
                  <a:srgbClr val="FF0000"/>
                </a:solidFill>
                <a:latin typeface="+mn-ea"/>
              </a:rPr>
              <a:t>；</a:t>
            </a:r>
            <a:r>
              <a:rPr lang="en-US" altLang="zh-CN" sz="3000" b="1" dirty="0" smtClean="0">
                <a:solidFill>
                  <a:srgbClr val="FF0000"/>
                </a:solidFill>
                <a:latin typeface="+mn-ea"/>
              </a:rPr>
              <a:t> </a:t>
            </a:r>
            <a:r>
              <a:rPr lang="zh-CN" altLang="zh-CN" sz="3000" b="1" dirty="0" smtClean="0">
                <a:solidFill>
                  <a:srgbClr val="FF0000"/>
                </a:solidFill>
                <a:latin typeface="+mn-ea"/>
              </a:rPr>
              <a:t>（</a:t>
            </a:r>
            <a:r>
              <a:rPr lang="en-US" altLang="zh-CN" sz="3000" b="1" dirty="0">
                <a:solidFill>
                  <a:srgbClr val="FF0000"/>
                </a:solidFill>
                <a:latin typeface="+mn-ea"/>
              </a:rPr>
              <a:t>7</a:t>
            </a:r>
            <a:r>
              <a:rPr lang="zh-CN" altLang="zh-CN" sz="3000" b="1" dirty="0">
                <a:solidFill>
                  <a:srgbClr val="FF0000"/>
                </a:solidFill>
                <a:latin typeface="+mn-ea"/>
              </a:rPr>
              <a:t>）大型游乐设施和场（厂）内专用机动车辆。</a:t>
            </a:r>
            <a:endParaRPr lang="zh-CN" altLang="zh-CN" sz="30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a:solidFill>
                  <a:srgbClr val="358FCB"/>
                </a:solidFill>
                <a:latin typeface="微软雅黑" panose="020B0503020204020204" pitchFamily="34" charset="-122"/>
                <a:ea typeface="微软雅黑" panose="020B0503020204020204" pitchFamily="34" charset="-122"/>
              </a:rPr>
              <a:t>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105387"/>
            <a:ext cx="10233084" cy="2400657"/>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1.</a:t>
            </a:r>
            <a:r>
              <a:rPr lang="zh-CN" altLang="en-US" sz="3000" b="1" dirty="0" smtClean="0">
                <a:solidFill>
                  <a:srgbClr val="358FCB"/>
                </a:solidFill>
                <a:latin typeface="+mn-ea"/>
              </a:rPr>
              <a:t>（多选题）</a:t>
            </a:r>
            <a:r>
              <a:rPr lang="zh-CN" altLang="zh-CN" sz="3000" b="1" dirty="0" smtClean="0"/>
              <a:t>高处</a:t>
            </a:r>
            <a:r>
              <a:rPr lang="zh-CN" altLang="zh-CN" sz="3000" b="1" dirty="0"/>
              <a:t>作业</a:t>
            </a:r>
            <a:r>
              <a:rPr lang="en-US" altLang="zh-CN" sz="3000" b="1" dirty="0"/>
              <a:t>“</a:t>
            </a:r>
            <a:r>
              <a:rPr lang="zh-CN" altLang="zh-CN" sz="3000" b="1" dirty="0"/>
              <a:t>三宝</a:t>
            </a:r>
            <a:r>
              <a:rPr lang="en-US" altLang="zh-CN" sz="3000" b="1" dirty="0"/>
              <a:t>”</a:t>
            </a:r>
            <a:r>
              <a:rPr lang="zh-CN" altLang="zh-CN" sz="3000" b="1" dirty="0"/>
              <a:t>是什么？</a:t>
            </a:r>
            <a:endParaRPr lang="zh-CN" altLang="zh-CN" sz="3000" b="1" dirty="0"/>
          </a:p>
          <a:p>
            <a:pPr marL="514350" indent="-514350">
              <a:buAutoNum type="alphaUcPeriod"/>
            </a:pPr>
            <a:r>
              <a:rPr lang="zh-CN" altLang="zh-CN" sz="3000" b="1" dirty="0" smtClean="0"/>
              <a:t>安全帽</a:t>
            </a:r>
            <a:endParaRPr lang="en-US" altLang="zh-CN" sz="3000" b="1" dirty="0" smtClean="0"/>
          </a:p>
          <a:p>
            <a:pPr marL="514350" indent="-514350">
              <a:buAutoNum type="alphaUcPeriod"/>
            </a:pPr>
            <a:r>
              <a:rPr lang="zh-CN" altLang="en-US" sz="3000" b="1" dirty="0"/>
              <a:t>安全鞋</a:t>
            </a:r>
            <a:endParaRPr lang="en-US" altLang="zh-CN" sz="3000" b="1" dirty="0" smtClean="0"/>
          </a:p>
          <a:p>
            <a:r>
              <a:rPr lang="en-US" altLang="zh-CN" sz="3000" b="1" dirty="0" smtClean="0"/>
              <a:t>C.  </a:t>
            </a:r>
            <a:r>
              <a:rPr lang="zh-CN" altLang="zh-CN" sz="3000" b="1" dirty="0" smtClean="0"/>
              <a:t>安全带</a:t>
            </a:r>
            <a:endParaRPr lang="en-US" altLang="zh-CN" sz="3000" b="1" dirty="0" smtClean="0"/>
          </a:p>
          <a:p>
            <a:r>
              <a:rPr lang="en-US" altLang="zh-CN" sz="3000" b="1" dirty="0" smtClean="0"/>
              <a:t>D.  </a:t>
            </a:r>
            <a:r>
              <a:rPr lang="zh-CN" altLang="zh-CN" sz="3000" b="1" dirty="0" smtClean="0"/>
              <a:t>安全网</a:t>
            </a:r>
            <a:endParaRPr lang="zh-CN" altLang="zh-CN" sz="3000" b="1" dirty="0">
              <a:latin typeface="+mn-ea"/>
            </a:endParaRPr>
          </a:p>
        </p:txBody>
      </p:sp>
      <p:sp>
        <p:nvSpPr>
          <p:cNvPr id="11" name="矩形 10"/>
          <p:cNvSpPr/>
          <p:nvPr/>
        </p:nvSpPr>
        <p:spPr>
          <a:xfrm>
            <a:off x="7368394" y="2475209"/>
            <a:ext cx="3120534"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ACD</a:t>
            </a:r>
            <a:endParaRPr lang="zh-CN" altLang="en-US" sz="4800" b="1" dirty="0">
              <a:solidFill>
                <a:srgbClr val="FF0000"/>
              </a:solidFill>
            </a:endParaRPr>
          </a:p>
        </p:txBody>
      </p:sp>
      <p:sp>
        <p:nvSpPr>
          <p:cNvPr id="3" name="矩形 2"/>
          <p:cNvSpPr/>
          <p:nvPr/>
        </p:nvSpPr>
        <p:spPr>
          <a:xfrm>
            <a:off x="787044" y="3773947"/>
            <a:ext cx="10393960" cy="553998"/>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2.</a:t>
            </a:r>
            <a:r>
              <a:rPr lang="zh-CN" altLang="en-US" sz="3000" b="1" dirty="0" smtClean="0">
                <a:solidFill>
                  <a:srgbClr val="358FCB"/>
                </a:solidFill>
                <a:latin typeface="+mn-ea"/>
              </a:rPr>
              <a:t>（</a:t>
            </a:r>
            <a:r>
              <a:rPr lang="zh-CN" altLang="en-US" sz="3000" b="1" dirty="0">
                <a:solidFill>
                  <a:srgbClr val="358FCB"/>
                </a:solidFill>
                <a:latin typeface="+mn-ea"/>
              </a:rPr>
              <a:t>简答</a:t>
            </a:r>
            <a:r>
              <a:rPr lang="zh-CN" altLang="en-US" sz="3000" b="1" dirty="0" smtClean="0">
                <a:solidFill>
                  <a:srgbClr val="358FCB"/>
                </a:solidFill>
                <a:latin typeface="+mn-ea"/>
              </a:rPr>
              <a:t>题）</a:t>
            </a:r>
            <a:r>
              <a:rPr lang="zh-CN" altLang="zh-CN" sz="3000" b="1" dirty="0" smtClean="0"/>
              <a:t>职业病</a:t>
            </a:r>
            <a:r>
              <a:rPr lang="zh-CN" altLang="zh-CN" sz="3000" b="1" dirty="0"/>
              <a:t>防治法职业禁忌如何</a:t>
            </a:r>
            <a:r>
              <a:rPr lang="zh-CN" altLang="zh-CN" sz="3000" b="1" dirty="0" smtClean="0"/>
              <a:t>定义</a:t>
            </a:r>
            <a:r>
              <a:rPr lang="zh-CN" altLang="en-US" sz="3000" b="1" dirty="0" smtClean="0"/>
              <a:t>？</a:t>
            </a:r>
            <a:endParaRPr lang="zh-CN" altLang="zh-CN" sz="3000" b="1" dirty="0"/>
          </a:p>
        </p:txBody>
      </p:sp>
      <p:sp>
        <p:nvSpPr>
          <p:cNvPr id="4" name="矩形 3"/>
          <p:cNvSpPr/>
          <p:nvPr/>
        </p:nvSpPr>
        <p:spPr>
          <a:xfrm>
            <a:off x="758795" y="4247492"/>
            <a:ext cx="10422209" cy="2400657"/>
          </a:xfrm>
          <a:prstGeom prst="rect">
            <a:avLst/>
          </a:prstGeom>
        </p:spPr>
        <p:txBody>
          <a:bodyPr wrap="square">
            <a:spAutoFit/>
          </a:bodyPr>
          <a:lstStyle/>
          <a:p>
            <a:r>
              <a:rPr lang="zh-CN" altLang="zh-CN" sz="3000" b="1" dirty="0">
                <a:solidFill>
                  <a:srgbClr val="FF0000"/>
                </a:solidFill>
              </a:rPr>
              <a:t>答：职业禁忌，是指劳动者从事特定职业或者接触特定职业病危害因素时，比一般职业人群更易于遭受职业病危害和罹患职业病或者可能导致原有自身疾病病情加重，或者在从事作业过程中诱发可能导致对他人生命健康构成危险的疾病的个人特殊生理或者病理状态。</a:t>
            </a:r>
            <a:endParaRPr lang="zh-CN" altLang="zh-CN" sz="30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a:solidFill>
                  <a:srgbClr val="358FCB"/>
                </a:solidFill>
                <a:latin typeface="微软雅黑" panose="020B0503020204020204" pitchFamily="34" charset="-122"/>
                <a:ea typeface="微软雅黑" panose="020B0503020204020204" pitchFamily="34" charset="-122"/>
              </a:rPr>
              <a:t>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105387"/>
            <a:ext cx="10233084" cy="3046988"/>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1.</a:t>
            </a:r>
            <a:r>
              <a:rPr lang="zh-CN" altLang="en-US" sz="3000" b="1" dirty="0" smtClean="0">
                <a:solidFill>
                  <a:srgbClr val="358FCB"/>
                </a:solidFill>
                <a:latin typeface="+mn-ea"/>
              </a:rPr>
              <a:t>（多选题）</a:t>
            </a:r>
            <a:r>
              <a:rPr lang="en-US" altLang="zh-CN" sz="3200" b="1" dirty="0"/>
              <a:t> </a:t>
            </a:r>
            <a:r>
              <a:rPr lang="zh-CN" altLang="zh-CN" sz="3200" b="1" dirty="0" smtClean="0"/>
              <a:t>全面</a:t>
            </a:r>
            <a:r>
              <a:rPr lang="zh-CN" altLang="zh-CN" sz="3200" b="1" dirty="0"/>
              <a:t>安全管理</a:t>
            </a:r>
            <a:r>
              <a:rPr lang="zh-CN" altLang="zh-CN" sz="3200" b="1" dirty="0" smtClean="0"/>
              <a:t>的</a:t>
            </a:r>
            <a:r>
              <a:rPr lang="en-US" altLang="zh-CN" sz="3200" b="1" dirty="0"/>
              <a:t>“</a:t>
            </a:r>
            <a:r>
              <a:rPr lang="zh-CN" altLang="zh-CN" sz="3200" b="1" dirty="0"/>
              <a:t>四全</a:t>
            </a:r>
            <a:r>
              <a:rPr lang="en-US" altLang="zh-CN" sz="3200" b="1" dirty="0"/>
              <a:t>”</a:t>
            </a:r>
            <a:r>
              <a:rPr lang="zh-CN" altLang="zh-CN" sz="3200" b="1" dirty="0" smtClean="0"/>
              <a:t>是</a:t>
            </a:r>
            <a:r>
              <a:rPr lang="zh-CN" altLang="zh-CN" sz="3200" b="1" dirty="0"/>
              <a:t>什么？</a:t>
            </a:r>
            <a:endParaRPr lang="zh-CN" altLang="zh-CN" sz="3200" b="1" dirty="0"/>
          </a:p>
          <a:p>
            <a:pPr marL="514350" indent="-514350">
              <a:buFontTx/>
              <a:buAutoNum type="alphaUcPeriod"/>
            </a:pPr>
            <a:r>
              <a:rPr lang="zh-CN" altLang="en-US" sz="3200" b="1" dirty="0"/>
              <a:t>全时段</a:t>
            </a:r>
            <a:endParaRPr lang="zh-CN" altLang="zh-CN" sz="3200" b="1" dirty="0"/>
          </a:p>
          <a:p>
            <a:pPr marL="514350" indent="-514350">
              <a:buAutoNum type="alphaUcPeriod"/>
            </a:pPr>
            <a:r>
              <a:rPr lang="zh-CN" altLang="zh-CN" sz="3200" b="1" dirty="0" smtClean="0"/>
              <a:t>全员</a:t>
            </a:r>
            <a:endParaRPr lang="en-US" altLang="zh-CN" sz="3200" b="1" dirty="0" smtClean="0"/>
          </a:p>
          <a:p>
            <a:pPr marL="514350" indent="-514350">
              <a:buAutoNum type="alphaUcPeriod"/>
            </a:pPr>
            <a:r>
              <a:rPr lang="zh-CN" altLang="zh-CN" sz="3200" b="1" dirty="0" smtClean="0"/>
              <a:t>全面</a:t>
            </a:r>
            <a:endParaRPr lang="en-US" altLang="zh-CN" sz="3200" b="1" dirty="0" smtClean="0"/>
          </a:p>
          <a:p>
            <a:pPr marL="514350" indent="-514350">
              <a:buAutoNum type="alphaUcPeriod"/>
            </a:pPr>
            <a:r>
              <a:rPr lang="zh-CN" altLang="zh-CN" sz="3200" b="1" dirty="0" smtClean="0"/>
              <a:t>全过程</a:t>
            </a:r>
            <a:endParaRPr lang="en-US" altLang="zh-CN" sz="3200" b="1" dirty="0" smtClean="0"/>
          </a:p>
          <a:p>
            <a:pPr marL="514350" indent="-514350">
              <a:buAutoNum type="alphaUcPeriod"/>
            </a:pPr>
            <a:r>
              <a:rPr lang="zh-CN" altLang="zh-CN" sz="3200" b="1" dirty="0" smtClean="0"/>
              <a:t>全天候</a:t>
            </a:r>
            <a:endParaRPr lang="en-US" altLang="zh-CN" sz="3200" b="1" dirty="0"/>
          </a:p>
        </p:txBody>
      </p:sp>
      <p:sp>
        <p:nvSpPr>
          <p:cNvPr id="11" name="矩形 10"/>
          <p:cNvSpPr/>
          <p:nvPr/>
        </p:nvSpPr>
        <p:spPr>
          <a:xfrm>
            <a:off x="7368394" y="2475209"/>
            <a:ext cx="3398687"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BCDE</a:t>
            </a:r>
            <a:endParaRPr lang="zh-CN" altLang="en-US" sz="4800" b="1" dirty="0">
              <a:solidFill>
                <a:srgbClr val="FF0000"/>
              </a:solidFill>
            </a:endParaRPr>
          </a:p>
        </p:txBody>
      </p:sp>
      <p:sp>
        <p:nvSpPr>
          <p:cNvPr id="3" name="矩形 2"/>
          <p:cNvSpPr/>
          <p:nvPr/>
        </p:nvSpPr>
        <p:spPr>
          <a:xfrm>
            <a:off x="787044" y="4285676"/>
            <a:ext cx="10393960" cy="584775"/>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2.</a:t>
            </a:r>
            <a:r>
              <a:rPr lang="zh-CN" altLang="en-US" sz="3000" b="1" dirty="0" smtClean="0">
                <a:solidFill>
                  <a:srgbClr val="358FCB"/>
                </a:solidFill>
                <a:latin typeface="+mn-ea"/>
              </a:rPr>
              <a:t>（简答题</a:t>
            </a:r>
            <a:r>
              <a:rPr lang="zh-CN" altLang="en-US" sz="3200" b="1" dirty="0" smtClean="0">
                <a:solidFill>
                  <a:srgbClr val="358FCB"/>
                </a:solidFill>
                <a:latin typeface="+mn-ea"/>
              </a:rPr>
              <a:t>）</a:t>
            </a:r>
            <a:r>
              <a:rPr lang="zh-CN" altLang="zh-CN" sz="3200" b="1" dirty="0" smtClean="0"/>
              <a:t>《安全生产法》</a:t>
            </a:r>
            <a:r>
              <a:rPr lang="zh-CN" altLang="zh-CN" sz="3200" b="1" dirty="0"/>
              <a:t>对重大危险源如何规定</a:t>
            </a:r>
            <a:r>
              <a:rPr lang="zh-CN" altLang="zh-CN" sz="3200" b="1" dirty="0" smtClean="0"/>
              <a:t>？</a:t>
            </a:r>
            <a:endParaRPr lang="zh-CN" altLang="zh-CN" sz="3200" b="1" dirty="0"/>
          </a:p>
        </p:txBody>
      </p:sp>
      <p:sp>
        <p:nvSpPr>
          <p:cNvPr id="5" name="矩形 4"/>
          <p:cNvSpPr/>
          <p:nvPr/>
        </p:nvSpPr>
        <p:spPr>
          <a:xfrm>
            <a:off x="690694" y="4854858"/>
            <a:ext cx="10743500" cy="1477328"/>
          </a:xfrm>
          <a:prstGeom prst="rect">
            <a:avLst/>
          </a:prstGeom>
        </p:spPr>
        <p:txBody>
          <a:bodyPr wrap="square">
            <a:spAutoFit/>
          </a:bodyPr>
          <a:lstStyle/>
          <a:p>
            <a:r>
              <a:rPr lang="zh-CN" altLang="zh-CN" sz="3000" b="1" dirty="0">
                <a:solidFill>
                  <a:srgbClr val="FF0000"/>
                </a:solidFill>
              </a:rPr>
              <a:t>答：《安全生产法》规定：是指长期地或者临时地生产、搬运、使用或者储存危险物品，且危险物品的数量等于或者超过临界量的单元（包括场所和设施）。</a:t>
            </a:r>
            <a:endParaRPr lang="zh-CN" altLang="zh-CN" sz="3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026791"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a:solidFill>
                  <a:srgbClr val="358FCB"/>
                </a:solidFill>
                <a:latin typeface="微软雅黑" panose="020B0503020204020204" pitchFamily="34" charset="-122"/>
                <a:ea typeface="微软雅黑" panose="020B0503020204020204" pitchFamily="34" charset="-122"/>
              </a:rPr>
              <a:t>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71786" y="1105387"/>
            <a:ext cx="10233084" cy="2862322"/>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1.</a:t>
            </a:r>
            <a:r>
              <a:rPr lang="zh-CN" altLang="en-US" sz="3000" b="1" dirty="0" smtClean="0">
                <a:solidFill>
                  <a:srgbClr val="358FCB"/>
                </a:solidFill>
                <a:latin typeface="+mn-ea"/>
              </a:rPr>
              <a:t>（多选题）</a:t>
            </a:r>
            <a:r>
              <a:rPr lang="zh-CN" altLang="zh-CN" sz="3000" b="1" dirty="0" smtClean="0"/>
              <a:t>安全生产</a:t>
            </a:r>
            <a:r>
              <a:rPr lang="zh-CN" altLang="zh-CN" sz="3000" b="1" dirty="0"/>
              <a:t>的</a:t>
            </a:r>
            <a:r>
              <a:rPr lang="en-US" altLang="zh-CN" sz="3000" b="1" dirty="0"/>
              <a:t>“</a:t>
            </a:r>
            <a:r>
              <a:rPr lang="zh-CN" altLang="zh-CN" sz="3000" b="1" dirty="0"/>
              <a:t>五要素</a:t>
            </a:r>
            <a:r>
              <a:rPr lang="en-US" altLang="zh-CN" sz="3000" b="1" dirty="0"/>
              <a:t>”</a:t>
            </a:r>
            <a:r>
              <a:rPr lang="zh-CN" altLang="zh-CN" sz="3000" b="1" dirty="0"/>
              <a:t>是</a:t>
            </a:r>
            <a:r>
              <a:rPr lang="zh-CN" altLang="zh-CN" sz="3000" b="1" dirty="0" smtClean="0"/>
              <a:t>指</a:t>
            </a:r>
            <a:r>
              <a:rPr lang="zh-CN" altLang="en-US" sz="3000" b="1" dirty="0" smtClean="0"/>
              <a:t>（  ）</a:t>
            </a:r>
            <a:r>
              <a:rPr lang="zh-CN" altLang="zh-CN" sz="3000" b="1" dirty="0" smtClean="0"/>
              <a:t>和</a:t>
            </a:r>
            <a:r>
              <a:rPr lang="zh-CN" altLang="zh-CN" sz="3000" b="1" dirty="0"/>
              <a:t>安全投入。</a:t>
            </a:r>
            <a:endParaRPr lang="zh-CN" altLang="zh-CN" sz="3000" b="1" dirty="0"/>
          </a:p>
          <a:p>
            <a:r>
              <a:rPr lang="en-US" altLang="zh-CN" sz="3000" b="1" dirty="0" smtClean="0"/>
              <a:t>A. </a:t>
            </a:r>
            <a:r>
              <a:rPr lang="zh-CN" altLang="zh-CN" sz="3000" b="1" dirty="0" smtClean="0"/>
              <a:t>安全文化</a:t>
            </a:r>
            <a:endParaRPr lang="en-US" altLang="zh-CN" sz="3000" b="1" dirty="0" smtClean="0"/>
          </a:p>
          <a:p>
            <a:r>
              <a:rPr lang="en-US" altLang="zh-CN" sz="3000" b="1" dirty="0" smtClean="0"/>
              <a:t>B. </a:t>
            </a:r>
            <a:r>
              <a:rPr lang="zh-CN" altLang="zh-CN" sz="3000" b="1" dirty="0" smtClean="0"/>
              <a:t>安全</a:t>
            </a:r>
            <a:r>
              <a:rPr lang="zh-CN" altLang="zh-CN" sz="3000" b="1" dirty="0"/>
              <a:t>法制</a:t>
            </a:r>
            <a:endParaRPr lang="en-US" altLang="zh-CN" sz="3000" b="1" dirty="0" smtClean="0"/>
          </a:p>
          <a:p>
            <a:r>
              <a:rPr lang="en-US" altLang="zh-CN" sz="3000" b="1" dirty="0" smtClean="0"/>
              <a:t>C. </a:t>
            </a:r>
            <a:r>
              <a:rPr lang="zh-CN" altLang="zh-CN" sz="3000" b="1" dirty="0" smtClean="0"/>
              <a:t>安全</a:t>
            </a:r>
            <a:r>
              <a:rPr lang="zh-CN" altLang="zh-CN" sz="3000" b="1" dirty="0"/>
              <a:t>责任</a:t>
            </a:r>
            <a:r>
              <a:rPr lang="en-US" altLang="zh-CN" sz="3000" b="1" dirty="0"/>
              <a:t> </a:t>
            </a:r>
            <a:endParaRPr lang="en-US" altLang="zh-CN" sz="3000" b="1" dirty="0" smtClean="0"/>
          </a:p>
          <a:p>
            <a:r>
              <a:rPr lang="en-US" altLang="zh-CN" sz="3000" b="1" dirty="0" smtClean="0"/>
              <a:t>D. </a:t>
            </a:r>
            <a:r>
              <a:rPr lang="zh-CN" altLang="zh-CN" sz="3000" b="1" dirty="0" smtClean="0"/>
              <a:t>安全措施</a:t>
            </a:r>
            <a:endParaRPr lang="en-US" altLang="zh-CN" sz="3000" b="1" dirty="0" smtClean="0"/>
          </a:p>
          <a:p>
            <a:r>
              <a:rPr lang="en-US" altLang="zh-CN" sz="3000" b="1" dirty="0" smtClean="0"/>
              <a:t>E. </a:t>
            </a:r>
            <a:r>
              <a:rPr lang="zh-CN" altLang="en-US" sz="3000" b="1" dirty="0" smtClean="0"/>
              <a:t>安全科技</a:t>
            </a:r>
            <a:endParaRPr lang="en-US" altLang="zh-CN" sz="3000" b="1" dirty="0" smtClean="0"/>
          </a:p>
        </p:txBody>
      </p:sp>
      <p:sp>
        <p:nvSpPr>
          <p:cNvPr id="11" name="矩形 10"/>
          <p:cNvSpPr/>
          <p:nvPr/>
        </p:nvSpPr>
        <p:spPr>
          <a:xfrm>
            <a:off x="7368394" y="2475209"/>
            <a:ext cx="3384260"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ABCE</a:t>
            </a:r>
            <a:endParaRPr lang="zh-CN" altLang="en-US" sz="4800" b="1" dirty="0">
              <a:solidFill>
                <a:srgbClr val="FF0000"/>
              </a:solidFill>
            </a:endParaRPr>
          </a:p>
        </p:txBody>
      </p:sp>
      <p:sp>
        <p:nvSpPr>
          <p:cNvPr id="3" name="矩形 2"/>
          <p:cNvSpPr/>
          <p:nvPr/>
        </p:nvSpPr>
        <p:spPr>
          <a:xfrm>
            <a:off x="771786" y="3886064"/>
            <a:ext cx="10393960" cy="584775"/>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2.</a:t>
            </a:r>
            <a:r>
              <a:rPr lang="zh-CN" altLang="en-US" sz="3000" b="1" dirty="0" smtClean="0">
                <a:solidFill>
                  <a:srgbClr val="358FCB"/>
                </a:solidFill>
                <a:latin typeface="+mn-ea"/>
              </a:rPr>
              <a:t>（简答题</a:t>
            </a:r>
            <a:r>
              <a:rPr lang="zh-CN" altLang="en-US" sz="3200" b="1" dirty="0" smtClean="0">
                <a:solidFill>
                  <a:srgbClr val="358FCB"/>
                </a:solidFill>
                <a:latin typeface="+mn-ea"/>
              </a:rPr>
              <a:t>）</a:t>
            </a:r>
            <a:r>
              <a:rPr lang="zh-CN" altLang="zh-CN" sz="3200" b="1" dirty="0" smtClean="0"/>
              <a:t>安全生产</a:t>
            </a:r>
            <a:r>
              <a:rPr lang="zh-CN" altLang="zh-CN" sz="3200" b="1" dirty="0"/>
              <a:t>隐患是如何定义的</a:t>
            </a:r>
            <a:r>
              <a:rPr lang="zh-CN" altLang="zh-CN" sz="3200" b="1" dirty="0" smtClean="0"/>
              <a:t>？</a:t>
            </a:r>
            <a:endParaRPr lang="zh-CN" altLang="zh-CN" sz="3200" b="1" dirty="0"/>
          </a:p>
        </p:txBody>
      </p:sp>
      <p:sp>
        <p:nvSpPr>
          <p:cNvPr id="5" name="矩形 4"/>
          <p:cNvSpPr/>
          <p:nvPr/>
        </p:nvSpPr>
        <p:spPr>
          <a:xfrm>
            <a:off x="690694" y="4368295"/>
            <a:ext cx="10743500" cy="1846659"/>
          </a:xfrm>
          <a:prstGeom prst="rect">
            <a:avLst/>
          </a:prstGeom>
        </p:spPr>
        <p:txBody>
          <a:bodyPr wrap="square">
            <a:spAutoFit/>
          </a:bodyPr>
          <a:lstStyle/>
          <a:p>
            <a:r>
              <a:rPr lang="zh-CN" altLang="zh-CN" sz="3000" b="1" dirty="0">
                <a:solidFill>
                  <a:srgbClr val="FF0000"/>
                </a:solidFill>
              </a:rPr>
              <a:t>答</a:t>
            </a:r>
            <a:r>
              <a:rPr lang="zh-CN" altLang="zh-CN" sz="3000" b="1" dirty="0" smtClean="0">
                <a:solidFill>
                  <a:srgbClr val="FF0000"/>
                </a:solidFill>
              </a:rPr>
              <a:t>：</a:t>
            </a:r>
            <a:r>
              <a:rPr lang="zh-CN" altLang="zh-CN" sz="2800" b="1" dirty="0">
                <a:solidFill>
                  <a:srgbClr val="FF0000"/>
                </a:solidFill>
              </a:rPr>
              <a:t>答：安全生产事故隐患（以下简称事故隐患），是指生产经营单位违反安全生产法律、法规、规章、标准、规程和安全生产管理制度的规定，或者因其他因素在生产经营活动中存在可能导致事故发生的物的危险状态、人的不安全行为和管理上的缺陷。</a:t>
            </a:r>
            <a:endParaRPr lang="zh-CN" altLang="zh-CN"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3406702"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齐心协力</a:t>
            </a:r>
            <a:r>
              <a:rPr lang="en-US" altLang="zh-CN" sz="4800" b="1" dirty="0" smtClean="0">
                <a:solidFill>
                  <a:srgbClr val="358FCB"/>
                </a:solidFill>
                <a:latin typeface="微软雅黑" panose="020B0503020204020204" pitchFamily="34" charset="-122"/>
                <a:ea typeface="微软雅黑" panose="020B0503020204020204" pitchFamily="34" charset="-122"/>
              </a:rPr>
              <a:t>10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6" name="矩形 5"/>
          <p:cNvSpPr/>
          <p:nvPr/>
        </p:nvSpPr>
        <p:spPr>
          <a:xfrm>
            <a:off x="763398" y="1105387"/>
            <a:ext cx="10233084" cy="2400657"/>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1.</a:t>
            </a:r>
            <a:r>
              <a:rPr lang="zh-CN" altLang="en-US" sz="3000" b="1" dirty="0" smtClean="0">
                <a:solidFill>
                  <a:srgbClr val="358FCB"/>
                </a:solidFill>
                <a:latin typeface="+mn-ea"/>
              </a:rPr>
              <a:t>（多选题）</a:t>
            </a:r>
            <a:r>
              <a:rPr lang="zh-CN" altLang="zh-CN" sz="3000" b="1" dirty="0" smtClean="0"/>
              <a:t>火灾事故</a:t>
            </a:r>
            <a:r>
              <a:rPr lang="zh-CN" altLang="zh-CN" sz="3000" b="1" dirty="0"/>
              <a:t>的防范原则包括哪些？</a:t>
            </a:r>
            <a:endParaRPr lang="zh-CN" altLang="zh-CN" sz="3000" b="1" dirty="0"/>
          </a:p>
          <a:p>
            <a:pPr marL="514350" indent="-514350">
              <a:buAutoNum type="alphaUcPeriod"/>
            </a:pPr>
            <a:r>
              <a:rPr lang="zh-CN" altLang="zh-CN" sz="3000" b="1" dirty="0" smtClean="0"/>
              <a:t>预防</a:t>
            </a:r>
            <a:endParaRPr lang="en-US" altLang="zh-CN" sz="3000" b="1" dirty="0" smtClean="0"/>
          </a:p>
          <a:p>
            <a:pPr marL="514350" indent="-514350">
              <a:buAutoNum type="alphaUcPeriod"/>
            </a:pPr>
            <a:r>
              <a:rPr lang="zh-CN" altLang="zh-CN" sz="3000" b="1" dirty="0" smtClean="0"/>
              <a:t>限制</a:t>
            </a:r>
            <a:endParaRPr lang="en-US" altLang="zh-CN" sz="3000" b="1" dirty="0" smtClean="0"/>
          </a:p>
          <a:p>
            <a:pPr marL="514350" indent="-514350">
              <a:buAutoNum type="alphaUcPeriod"/>
            </a:pPr>
            <a:r>
              <a:rPr lang="zh-CN" altLang="zh-CN" sz="3000" b="1" dirty="0" smtClean="0"/>
              <a:t>灭火</a:t>
            </a:r>
            <a:endParaRPr lang="en-US" altLang="zh-CN" sz="3000" b="1" dirty="0" smtClean="0"/>
          </a:p>
          <a:p>
            <a:pPr marL="514350" indent="-514350">
              <a:buAutoNum type="alphaUcPeriod"/>
            </a:pPr>
            <a:r>
              <a:rPr lang="zh-CN" altLang="zh-CN" sz="3000" b="1" dirty="0" smtClean="0"/>
              <a:t>疏散</a:t>
            </a:r>
            <a:endParaRPr lang="zh-CN" altLang="zh-CN" sz="3000" b="1" dirty="0">
              <a:latin typeface="+mn-ea"/>
            </a:endParaRPr>
          </a:p>
        </p:txBody>
      </p:sp>
      <p:sp>
        <p:nvSpPr>
          <p:cNvPr id="11" name="矩形 10"/>
          <p:cNvSpPr/>
          <p:nvPr/>
        </p:nvSpPr>
        <p:spPr>
          <a:xfrm>
            <a:off x="7368394" y="2475209"/>
            <a:ext cx="34724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a:t>
            </a:r>
            <a:endParaRPr lang="zh-CN" altLang="en-US" sz="4800" b="1" dirty="0">
              <a:solidFill>
                <a:srgbClr val="FF0000"/>
              </a:solidFill>
            </a:endParaRPr>
          </a:p>
        </p:txBody>
      </p:sp>
      <p:sp>
        <p:nvSpPr>
          <p:cNvPr id="3" name="矩形 2"/>
          <p:cNvSpPr/>
          <p:nvPr/>
        </p:nvSpPr>
        <p:spPr>
          <a:xfrm>
            <a:off x="787044" y="3773947"/>
            <a:ext cx="7652281" cy="553998"/>
          </a:xfrm>
          <a:prstGeom prst="rect">
            <a:avLst/>
          </a:prstGeom>
        </p:spPr>
        <p:txBody>
          <a:bodyPr wrap="square">
            <a:spAutoFit/>
          </a:bodyPr>
          <a:lstStyle/>
          <a:p>
            <a:r>
              <a:rPr lang="en-US" altLang="zh-CN" sz="3000" b="1" kern="0" dirty="0" smtClean="0">
                <a:solidFill>
                  <a:srgbClr val="000000"/>
                </a:solidFill>
                <a:latin typeface="+mn-ea"/>
                <a:cs typeface="Times New Roman" panose="02020603050405020304" pitchFamily="18" charset="0"/>
              </a:rPr>
              <a:t>2.</a:t>
            </a:r>
            <a:r>
              <a:rPr lang="zh-CN" altLang="en-US" sz="3000" b="1" dirty="0" smtClean="0">
                <a:solidFill>
                  <a:srgbClr val="358FCB"/>
                </a:solidFill>
                <a:latin typeface="+mn-ea"/>
              </a:rPr>
              <a:t>（简答题）</a:t>
            </a:r>
            <a:r>
              <a:rPr lang="zh-CN" altLang="zh-CN" sz="3000" b="1" dirty="0" smtClean="0"/>
              <a:t>起重设备</a:t>
            </a:r>
            <a:r>
              <a:rPr lang="zh-CN" altLang="zh-CN" sz="3000" b="1" dirty="0"/>
              <a:t>超载会有什么危害</a:t>
            </a:r>
            <a:r>
              <a:rPr lang="zh-CN" altLang="zh-CN" sz="3000" b="1" dirty="0" smtClean="0"/>
              <a:t>？</a:t>
            </a:r>
            <a:endParaRPr lang="zh-CN" altLang="zh-CN" sz="3000" b="1" dirty="0"/>
          </a:p>
        </p:txBody>
      </p:sp>
      <p:sp>
        <p:nvSpPr>
          <p:cNvPr id="4" name="矩形 3"/>
          <p:cNvSpPr/>
          <p:nvPr/>
        </p:nvSpPr>
        <p:spPr>
          <a:xfrm>
            <a:off x="763398" y="4296471"/>
            <a:ext cx="8766496" cy="2400657"/>
          </a:xfrm>
          <a:prstGeom prst="rect">
            <a:avLst/>
          </a:prstGeom>
        </p:spPr>
        <p:txBody>
          <a:bodyPr wrap="square">
            <a:spAutoFit/>
          </a:bodyPr>
          <a:lstStyle/>
          <a:p>
            <a:r>
              <a:rPr lang="zh-CN" altLang="zh-CN" sz="3000" b="1" dirty="0">
                <a:solidFill>
                  <a:srgbClr val="FF0000"/>
                </a:solidFill>
              </a:rPr>
              <a:t>答：（</a:t>
            </a:r>
            <a:r>
              <a:rPr lang="en-US" altLang="zh-CN" sz="3000" b="1" dirty="0">
                <a:solidFill>
                  <a:srgbClr val="FF0000"/>
                </a:solidFill>
              </a:rPr>
              <a:t>1</a:t>
            </a:r>
            <a:r>
              <a:rPr lang="zh-CN" altLang="zh-CN" sz="3000" b="1" dirty="0">
                <a:solidFill>
                  <a:srgbClr val="FF0000"/>
                </a:solidFill>
              </a:rPr>
              <a:t>）超载容易使钢结构变形；</a:t>
            </a:r>
            <a:endParaRPr lang="zh-CN" altLang="zh-CN" sz="3000" b="1" dirty="0">
              <a:solidFill>
                <a:srgbClr val="FF0000"/>
              </a:solidFill>
            </a:endParaRPr>
          </a:p>
          <a:p>
            <a:r>
              <a:rPr lang="en-US" altLang="zh-CN" sz="3000" b="1" dirty="0" smtClean="0">
                <a:solidFill>
                  <a:srgbClr val="FF0000"/>
                </a:solidFill>
              </a:rPr>
              <a:t>         </a:t>
            </a:r>
            <a:r>
              <a:rPr lang="zh-CN" altLang="zh-CN" sz="3000" b="1" dirty="0" smtClean="0">
                <a:solidFill>
                  <a:srgbClr val="FF0000"/>
                </a:solidFill>
              </a:rPr>
              <a:t>（</a:t>
            </a:r>
            <a:r>
              <a:rPr lang="en-US" altLang="zh-CN" sz="3000" b="1" dirty="0">
                <a:solidFill>
                  <a:srgbClr val="FF0000"/>
                </a:solidFill>
              </a:rPr>
              <a:t>2</a:t>
            </a:r>
            <a:r>
              <a:rPr lang="zh-CN" altLang="zh-CN" sz="3000" b="1" dirty="0">
                <a:solidFill>
                  <a:srgbClr val="FF0000"/>
                </a:solidFill>
              </a:rPr>
              <a:t>）使钢丝绳容易断裂；</a:t>
            </a:r>
            <a:endParaRPr lang="zh-CN" altLang="zh-CN" sz="3000" b="1" dirty="0">
              <a:solidFill>
                <a:srgbClr val="FF0000"/>
              </a:solidFill>
            </a:endParaRPr>
          </a:p>
          <a:p>
            <a:r>
              <a:rPr lang="en-US" altLang="zh-CN" sz="3000" b="1" dirty="0" smtClean="0">
                <a:solidFill>
                  <a:srgbClr val="FF0000"/>
                </a:solidFill>
              </a:rPr>
              <a:t>         </a:t>
            </a:r>
            <a:r>
              <a:rPr lang="zh-CN" altLang="zh-CN" sz="3000" b="1" dirty="0" smtClean="0">
                <a:solidFill>
                  <a:srgbClr val="FF0000"/>
                </a:solidFill>
              </a:rPr>
              <a:t>（</a:t>
            </a:r>
            <a:r>
              <a:rPr lang="en-US" altLang="zh-CN" sz="3000" b="1" dirty="0">
                <a:solidFill>
                  <a:srgbClr val="FF0000"/>
                </a:solidFill>
              </a:rPr>
              <a:t>3</a:t>
            </a:r>
            <a:r>
              <a:rPr lang="zh-CN" altLang="zh-CN" sz="3000" b="1" dirty="0">
                <a:solidFill>
                  <a:srgbClr val="FF0000"/>
                </a:solidFill>
              </a:rPr>
              <a:t>）使制动器容易失效；</a:t>
            </a:r>
            <a:endParaRPr lang="zh-CN" altLang="zh-CN" sz="3000" b="1" dirty="0">
              <a:solidFill>
                <a:srgbClr val="FF0000"/>
              </a:solidFill>
            </a:endParaRPr>
          </a:p>
          <a:p>
            <a:r>
              <a:rPr lang="en-US" altLang="zh-CN" sz="3000" b="1" dirty="0" smtClean="0">
                <a:solidFill>
                  <a:srgbClr val="FF0000"/>
                </a:solidFill>
              </a:rPr>
              <a:t>         </a:t>
            </a:r>
            <a:r>
              <a:rPr lang="zh-CN" altLang="zh-CN" sz="3000" b="1" dirty="0" smtClean="0">
                <a:solidFill>
                  <a:srgbClr val="FF0000"/>
                </a:solidFill>
              </a:rPr>
              <a:t>（</a:t>
            </a:r>
            <a:r>
              <a:rPr lang="en-US" altLang="zh-CN" sz="3000" b="1" dirty="0">
                <a:solidFill>
                  <a:srgbClr val="FF0000"/>
                </a:solidFill>
              </a:rPr>
              <a:t>4</a:t>
            </a:r>
            <a:r>
              <a:rPr lang="zh-CN" altLang="zh-CN" sz="3000" b="1" dirty="0">
                <a:solidFill>
                  <a:srgbClr val="FF0000"/>
                </a:solidFill>
              </a:rPr>
              <a:t>）各工作机构使用寿命缩短；</a:t>
            </a:r>
            <a:endParaRPr lang="zh-CN" altLang="zh-CN" sz="3000" b="1" dirty="0">
              <a:solidFill>
                <a:srgbClr val="FF0000"/>
              </a:solidFill>
            </a:endParaRPr>
          </a:p>
          <a:p>
            <a:r>
              <a:rPr lang="en-US" altLang="zh-CN" sz="3000" b="1" dirty="0" smtClean="0">
                <a:solidFill>
                  <a:srgbClr val="FF0000"/>
                </a:solidFill>
              </a:rPr>
              <a:t>         </a:t>
            </a:r>
            <a:r>
              <a:rPr lang="zh-CN" altLang="zh-CN" sz="3000" b="1" dirty="0" smtClean="0">
                <a:solidFill>
                  <a:srgbClr val="FF0000"/>
                </a:solidFill>
              </a:rPr>
              <a:t>（</a:t>
            </a:r>
            <a:r>
              <a:rPr lang="en-US" altLang="zh-CN" sz="3000" b="1" dirty="0">
                <a:solidFill>
                  <a:srgbClr val="FF0000"/>
                </a:solidFill>
              </a:rPr>
              <a:t>5</a:t>
            </a:r>
            <a:r>
              <a:rPr lang="zh-CN" altLang="zh-CN" sz="3000" b="1" dirty="0">
                <a:solidFill>
                  <a:srgbClr val="FF0000"/>
                </a:solidFill>
              </a:rPr>
              <a:t>）容易造成各类事故。</a:t>
            </a:r>
            <a:endParaRPr lang="zh-CN" altLang="zh-CN" sz="3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 name="椭圆 17"/>
          <p:cNvSpPr/>
          <p:nvPr/>
        </p:nvSpPr>
        <p:spPr>
          <a:xfrm>
            <a:off x="4056351" y="6176668"/>
            <a:ext cx="4117844" cy="502115"/>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0" name="组合 69"/>
          <p:cNvGrpSpPr/>
          <p:nvPr/>
        </p:nvGrpSpPr>
        <p:grpSpPr>
          <a:xfrm>
            <a:off x="1715305" y="3333116"/>
            <a:ext cx="2379892" cy="2892028"/>
            <a:chOff x="4408748" y="2851198"/>
            <a:chExt cx="2806473" cy="3428085"/>
          </a:xfrm>
          <a:solidFill>
            <a:srgbClr val="A6A6A6"/>
          </a:solidFill>
        </p:grpSpPr>
        <p:sp>
          <p:nvSpPr>
            <p:cNvPr id="172" name="矩形 171"/>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矩形 172"/>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矩形 173"/>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矩形 174"/>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矩形 175"/>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1" name="组合 80"/>
          <p:cNvGrpSpPr/>
          <p:nvPr/>
        </p:nvGrpSpPr>
        <p:grpSpPr>
          <a:xfrm>
            <a:off x="2085755" y="5598247"/>
            <a:ext cx="638058" cy="624895"/>
            <a:chOff x="646691" y="2628229"/>
            <a:chExt cx="2672598" cy="2631032"/>
          </a:xfrm>
        </p:grpSpPr>
        <p:grpSp>
          <p:nvGrpSpPr>
            <p:cNvPr id="127" name="组合 126"/>
            <p:cNvGrpSpPr/>
            <p:nvPr/>
          </p:nvGrpSpPr>
          <p:grpSpPr>
            <a:xfrm>
              <a:off x="1066991" y="3331434"/>
              <a:ext cx="1712544" cy="1927827"/>
              <a:chOff x="3442680" y="2338959"/>
              <a:chExt cx="3567427" cy="4015885"/>
            </a:xfrm>
            <a:solidFill>
              <a:schemeClr val="bg1">
                <a:lumMod val="65000"/>
              </a:schemeClr>
            </a:solidFill>
            <a:effectLst/>
          </p:grpSpPr>
          <p:sp>
            <p:nvSpPr>
              <p:cNvPr id="135" name="矩形 134"/>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矩形 155"/>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矩形 156"/>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矩形 157"/>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矩形 158"/>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8" name="椭圆 127"/>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椭圆 130"/>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椭圆 131"/>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椭圆 132"/>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4" name="椭圆 133"/>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2" name="组合 81"/>
          <p:cNvGrpSpPr/>
          <p:nvPr/>
        </p:nvGrpSpPr>
        <p:grpSpPr>
          <a:xfrm>
            <a:off x="3227450" y="5759458"/>
            <a:ext cx="479383" cy="469492"/>
            <a:chOff x="646691" y="2628229"/>
            <a:chExt cx="2672598" cy="2631032"/>
          </a:xfrm>
        </p:grpSpPr>
        <p:grpSp>
          <p:nvGrpSpPr>
            <p:cNvPr id="86" name="组合 85"/>
            <p:cNvGrpSpPr/>
            <p:nvPr/>
          </p:nvGrpSpPr>
          <p:grpSpPr>
            <a:xfrm>
              <a:off x="1066991" y="3331434"/>
              <a:ext cx="1712544" cy="1927827"/>
              <a:chOff x="3442680" y="2338959"/>
              <a:chExt cx="3567427" cy="4015885"/>
            </a:xfrm>
            <a:solidFill>
              <a:schemeClr val="bg1">
                <a:lumMod val="65000"/>
              </a:schemeClr>
            </a:solidFill>
            <a:effectLst/>
          </p:grpSpPr>
          <p:sp>
            <p:nvSpPr>
              <p:cNvPr id="92" name="矩形 91"/>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矩形 92"/>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矩形 93"/>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矩形 101"/>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矩形 125"/>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椭圆 86"/>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椭圆 87"/>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椭圆 88"/>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椭圆 89"/>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8" name="组合 177"/>
          <p:cNvGrpSpPr/>
          <p:nvPr/>
        </p:nvGrpSpPr>
        <p:grpSpPr>
          <a:xfrm>
            <a:off x="7614163" y="3333116"/>
            <a:ext cx="2379892" cy="2892028"/>
            <a:chOff x="4408748" y="2851198"/>
            <a:chExt cx="2806473" cy="3428085"/>
          </a:xfrm>
          <a:solidFill>
            <a:srgbClr val="A6A6A6"/>
          </a:solidFill>
        </p:grpSpPr>
        <p:sp>
          <p:nvSpPr>
            <p:cNvPr id="225" name="矩形 22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矩形 22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矩形 22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矩形 22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矩形 22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9" name="组合 188"/>
          <p:cNvGrpSpPr/>
          <p:nvPr/>
        </p:nvGrpSpPr>
        <p:grpSpPr>
          <a:xfrm>
            <a:off x="7984613" y="5598247"/>
            <a:ext cx="638058" cy="624895"/>
            <a:chOff x="646691" y="2628229"/>
            <a:chExt cx="2672598" cy="2631032"/>
          </a:xfrm>
        </p:grpSpPr>
        <p:grpSp>
          <p:nvGrpSpPr>
            <p:cNvPr id="202" name="组合 201"/>
            <p:cNvGrpSpPr/>
            <p:nvPr/>
          </p:nvGrpSpPr>
          <p:grpSpPr>
            <a:xfrm>
              <a:off x="1066991" y="3331434"/>
              <a:ext cx="1712544" cy="1927827"/>
              <a:chOff x="3442680" y="2338959"/>
              <a:chExt cx="3567427" cy="4015885"/>
            </a:xfrm>
            <a:solidFill>
              <a:schemeClr val="bg1">
                <a:lumMod val="65000"/>
              </a:schemeClr>
            </a:solidFill>
            <a:effectLst/>
          </p:grpSpPr>
          <p:sp>
            <p:nvSpPr>
              <p:cNvPr id="208" name="矩形 207"/>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矩形 208"/>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矩形 209"/>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矩形 210"/>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矩形 211"/>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3" name="椭圆 202"/>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0" name="组合 189"/>
          <p:cNvGrpSpPr/>
          <p:nvPr/>
        </p:nvGrpSpPr>
        <p:grpSpPr>
          <a:xfrm>
            <a:off x="9126308" y="5759458"/>
            <a:ext cx="479383" cy="469492"/>
            <a:chOff x="646691" y="2628229"/>
            <a:chExt cx="2672598" cy="2631032"/>
          </a:xfrm>
        </p:grpSpPr>
        <p:grpSp>
          <p:nvGrpSpPr>
            <p:cNvPr id="191" name="组合 190"/>
            <p:cNvGrpSpPr/>
            <p:nvPr/>
          </p:nvGrpSpPr>
          <p:grpSpPr>
            <a:xfrm>
              <a:off x="1066991" y="3331434"/>
              <a:ext cx="1712544" cy="1927827"/>
              <a:chOff x="3442680" y="2338959"/>
              <a:chExt cx="3567427" cy="4015885"/>
            </a:xfrm>
            <a:solidFill>
              <a:schemeClr val="bg1">
                <a:lumMod val="65000"/>
              </a:schemeClr>
            </a:solidFill>
            <a:effectLst/>
          </p:grpSpPr>
          <p:sp>
            <p:nvSpPr>
              <p:cNvPr id="197" name="矩形 196"/>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矩形 197"/>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矩形 198"/>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矩形 199"/>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矩形 200"/>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2" name="椭圆 191"/>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1" name="矩形 2"/>
          <p:cNvSpPr>
            <a:spLocks noChangeArrowheads="1"/>
          </p:cNvSpPr>
          <p:nvPr/>
        </p:nvSpPr>
        <p:spPr bwMode="auto">
          <a:xfrm>
            <a:off x="4081818" y="321715"/>
            <a:ext cx="82549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rPr>
              <a:t>1.</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本环节设题</a:t>
            </a:r>
            <a:r>
              <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rPr>
              <a:t>20</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个，每题</a:t>
            </a:r>
            <a:r>
              <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rPr>
              <a:t>10</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分，</a:t>
            </a: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答对加</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rPr>
              <a:t>10</a:t>
            </a: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分，答错不</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得分；</a:t>
            </a:r>
            <a:endPar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endParaRPr>
          </a:p>
          <a:p>
            <a:pPr eaLnBrk="1" hangingPunct="1">
              <a:defRPr/>
            </a:pPr>
            <a:r>
              <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rPr>
              <a:t>2.</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各队推选一名队员选题并回答，其他队员可补充；</a:t>
            </a:r>
            <a:endPar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endParaRPr>
          </a:p>
          <a:p>
            <a:pPr eaLnBrk="1" hangingPunct="1">
              <a:defRPr/>
            </a:pPr>
            <a:r>
              <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rPr>
              <a:t>3.</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答题时间：第一题</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rPr>
              <a:t>10</a:t>
            </a: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秒</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（多选题），第二</a:t>
            </a: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题</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rPr>
              <a:t>30</a:t>
            </a: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秒</a:t>
            </a:r>
            <a:r>
              <a:rPr lang="zh-CN" altLang="en-US" sz="2000" b="1" dirty="0" smtClean="0">
                <a:solidFill>
                  <a:schemeClr val="accent4">
                    <a:lumMod val="75000"/>
                  </a:schemeClr>
                </a:solidFill>
                <a:latin typeface="微软雅黑" panose="020B0503020204020204" pitchFamily="34" charset="-122"/>
                <a:ea typeface="微软雅黑" panose="020B0503020204020204" pitchFamily="34" charset="-122"/>
              </a:rPr>
              <a:t>（问答题）。</a:t>
            </a:r>
            <a:endParaRPr lang="en-US" altLang="zh-CN" sz="2000" b="1" dirty="0" smtClean="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242" name="组合 241"/>
          <p:cNvGrpSpPr/>
          <p:nvPr/>
        </p:nvGrpSpPr>
        <p:grpSpPr>
          <a:xfrm>
            <a:off x="212140" y="371744"/>
            <a:ext cx="3681011" cy="987376"/>
            <a:chOff x="2339422" y="1012876"/>
            <a:chExt cx="3147691" cy="1081668"/>
          </a:xfrm>
        </p:grpSpPr>
        <p:sp>
          <p:nvSpPr>
            <p:cNvPr id="243" name="任意多边形 242"/>
            <p:cNvSpPr/>
            <p:nvPr/>
          </p:nvSpPr>
          <p:spPr bwMode="auto">
            <a:xfrm rot="10800000">
              <a:off x="2339422" y="1012876"/>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44" name="任意多边形 243"/>
            <p:cNvSpPr/>
            <p:nvPr/>
          </p:nvSpPr>
          <p:spPr bwMode="auto">
            <a:xfrm rot="10800000">
              <a:off x="2339422" y="1020470"/>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45" name="任意多边形 244"/>
            <p:cNvSpPr/>
            <p:nvPr/>
          </p:nvSpPr>
          <p:spPr bwMode="auto">
            <a:xfrm rot="10800000">
              <a:off x="2622579" y="1241744"/>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3" name="文本框 2"/>
          <p:cNvSpPr txBox="1"/>
          <p:nvPr/>
        </p:nvSpPr>
        <p:spPr>
          <a:xfrm>
            <a:off x="931183" y="538233"/>
            <a:ext cx="2242922" cy="707886"/>
          </a:xfrm>
          <a:prstGeom prst="rect">
            <a:avLst/>
          </a:prstGeom>
          <a:noFill/>
        </p:spPr>
        <p:txBody>
          <a:bodyPr wrap="none" rtlCol="0">
            <a:spAutoFit/>
          </a:bodyPr>
          <a:lstStyle/>
          <a:p>
            <a:r>
              <a:rPr lang="zh-CN" altLang="en-US" sz="4000" b="1" dirty="0" smtClean="0">
                <a:solidFill>
                  <a:schemeClr val="tx1">
                    <a:lumMod val="65000"/>
                    <a:lumOff val="35000"/>
                  </a:schemeClr>
                </a:solidFill>
              </a:rPr>
              <a:t>齐心协力</a:t>
            </a:r>
            <a:endParaRPr lang="zh-CN" altLang="en-US" sz="4000" b="1" dirty="0">
              <a:solidFill>
                <a:schemeClr val="tx1">
                  <a:lumMod val="65000"/>
                  <a:lumOff val="35000"/>
                </a:schemeClr>
              </a:solidFill>
            </a:endParaRPr>
          </a:p>
        </p:txBody>
      </p:sp>
      <p:pic>
        <p:nvPicPr>
          <p:cNvPr id="2" name="图片 1">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52" y="4002060"/>
            <a:ext cx="1755800" cy="1749704"/>
          </a:xfrm>
          <a:prstGeom prst="rect">
            <a:avLst/>
          </a:prstGeom>
        </p:spPr>
      </p:pic>
      <p:pic>
        <p:nvPicPr>
          <p:cNvPr id="4" name="图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85" y="2515244"/>
            <a:ext cx="1579001" cy="1572904"/>
          </a:xfrm>
          <a:prstGeom prst="rect">
            <a:avLst/>
          </a:prstGeom>
        </p:spPr>
      </p:pic>
      <p:pic>
        <p:nvPicPr>
          <p:cNvPr id="5" name="图片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2694" y="1368558"/>
            <a:ext cx="2194750" cy="2182557"/>
          </a:xfrm>
          <a:prstGeom prst="rect">
            <a:avLst/>
          </a:prstGeom>
        </p:spPr>
      </p:pic>
      <p:pic>
        <p:nvPicPr>
          <p:cNvPr id="6" name="图片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6381" y="2631204"/>
            <a:ext cx="1932599" cy="1926503"/>
          </a:xfrm>
          <a:prstGeom prst="rect">
            <a:avLst/>
          </a:prstGeom>
        </p:spPr>
      </p:pic>
      <p:pic>
        <p:nvPicPr>
          <p:cNvPr id="7" name="图片 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1449" y="4376947"/>
            <a:ext cx="1322947" cy="1322947"/>
          </a:xfrm>
          <a:prstGeom prst="rect">
            <a:avLst/>
          </a:prstGeom>
        </p:spPr>
      </p:pic>
      <p:pic>
        <p:nvPicPr>
          <p:cNvPr id="8" name="图片 7">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9049" y="4007786"/>
            <a:ext cx="1755800" cy="1749704"/>
          </a:xfrm>
          <a:prstGeom prst="rect">
            <a:avLst/>
          </a:prstGeom>
        </p:spPr>
      </p:pic>
      <p:pic>
        <p:nvPicPr>
          <p:cNvPr id="9" name="图片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70985" y="2578798"/>
            <a:ext cx="1585097" cy="1572904"/>
          </a:xfrm>
          <a:prstGeom prst="rect">
            <a:avLst/>
          </a:prstGeom>
        </p:spPr>
      </p:pic>
      <p:pic>
        <p:nvPicPr>
          <p:cNvPr id="10" name="图片 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65608" y="1388102"/>
            <a:ext cx="2188654" cy="2182557"/>
          </a:xfrm>
          <a:prstGeom prst="rect">
            <a:avLst/>
          </a:prstGeom>
        </p:spPr>
      </p:pic>
      <p:pic>
        <p:nvPicPr>
          <p:cNvPr id="11" name="图片 1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10301" y="2694950"/>
            <a:ext cx="1932599" cy="1926503"/>
          </a:xfrm>
          <a:prstGeom prst="rect">
            <a:avLst/>
          </a:prstGeom>
        </p:spPr>
      </p:pic>
      <p:pic>
        <p:nvPicPr>
          <p:cNvPr id="12" name="图片 1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540015" y="4440032"/>
            <a:ext cx="1322947" cy="1322947"/>
          </a:xfrm>
          <a:prstGeom prst="rect">
            <a:avLst/>
          </a:prstGeom>
        </p:spPr>
      </p:pic>
      <p:pic>
        <p:nvPicPr>
          <p:cNvPr id="79" name="图片 78">
            <a:hlinkClick r:id="rId21" action="ppaction://hlinksldjump"/>
          </p:cNvPr>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782973" y="1289537"/>
            <a:ext cx="9720044" cy="4247317"/>
          </a:xfrm>
          <a:prstGeom prst="rect">
            <a:avLst/>
          </a:prstGeom>
        </p:spPr>
        <p:txBody>
          <a:bodyPr wrap="square">
            <a:spAutoFit/>
          </a:bodyPr>
          <a:lstStyle/>
          <a:p>
            <a:pPr>
              <a:lnSpc>
                <a:spcPct val="150000"/>
              </a:lnSpc>
            </a:pPr>
            <a:r>
              <a:rPr lang="en-US" altLang="zh-CN" sz="3600" b="1" kern="0" dirty="0" smtClean="0">
                <a:solidFill>
                  <a:srgbClr val="000000"/>
                </a:solidFill>
                <a:latin typeface="+mn-ea"/>
                <a:cs typeface="Arial" panose="020B0604020202020204" pitchFamily="34" charset="0"/>
              </a:rPr>
              <a:t>1.</a:t>
            </a:r>
            <a:r>
              <a:rPr lang="zh-CN" altLang="en-US" sz="3600" b="1" dirty="0">
                <a:solidFill>
                  <a:srgbClr val="358FCB"/>
                </a:solidFill>
                <a:latin typeface="+mn-ea"/>
              </a:rPr>
              <a:t>（多选题）</a:t>
            </a:r>
            <a:r>
              <a:rPr lang="zh-CN" altLang="zh-CN" sz="3600" b="1" kern="0" dirty="0" smtClean="0">
                <a:solidFill>
                  <a:srgbClr val="000000"/>
                </a:solidFill>
                <a:latin typeface="+mn-ea"/>
                <a:cs typeface="Arial" panose="020B0604020202020204" pitchFamily="34" charset="0"/>
              </a:rPr>
              <a:t>防火</a:t>
            </a:r>
            <a:r>
              <a:rPr lang="zh-CN" altLang="zh-CN" sz="3600" b="1" kern="0" dirty="0">
                <a:solidFill>
                  <a:srgbClr val="000000"/>
                </a:solidFill>
                <a:latin typeface="+mn-ea"/>
                <a:cs typeface="Arial" panose="020B0604020202020204" pitchFamily="34" charset="0"/>
              </a:rPr>
              <a:t>检查有哪几种形式？</a:t>
            </a:r>
            <a:endParaRPr lang="zh-CN" altLang="zh-CN" sz="3600" b="1" kern="100" dirty="0">
              <a:latin typeface="+mn-ea"/>
              <a:cs typeface="Times New Roman" panose="02020603050405020304" pitchFamily="18" charset="0"/>
            </a:endParaRPr>
          </a:p>
          <a:p>
            <a:pPr>
              <a:lnSpc>
                <a:spcPct val="150000"/>
              </a:lnSpc>
            </a:pPr>
            <a:r>
              <a:rPr lang="en-US" altLang="zh-CN" sz="3600" b="1" dirty="0" smtClean="0">
                <a:solidFill>
                  <a:srgbClr val="000000"/>
                </a:solidFill>
                <a:latin typeface="+mn-ea"/>
                <a:cs typeface="Arial" panose="020B0604020202020204" pitchFamily="34" charset="0"/>
              </a:rPr>
              <a:t>A. </a:t>
            </a:r>
            <a:r>
              <a:rPr lang="zh-CN" altLang="zh-CN" sz="3600" b="1" dirty="0" smtClean="0">
                <a:solidFill>
                  <a:srgbClr val="000000"/>
                </a:solidFill>
                <a:latin typeface="+mn-ea"/>
                <a:cs typeface="Arial" panose="020B0604020202020204" pitchFamily="34" charset="0"/>
              </a:rPr>
              <a:t>基层</a:t>
            </a:r>
            <a:r>
              <a:rPr lang="zh-CN" altLang="zh-CN" sz="3600" b="1" dirty="0">
                <a:solidFill>
                  <a:srgbClr val="000000"/>
                </a:solidFill>
                <a:latin typeface="+mn-ea"/>
                <a:cs typeface="Arial" panose="020B0604020202020204" pitchFamily="34" charset="0"/>
              </a:rPr>
              <a:t>单位的</a:t>
            </a:r>
            <a:r>
              <a:rPr lang="zh-CN" altLang="zh-CN" sz="3600" b="1" dirty="0" smtClean="0">
                <a:solidFill>
                  <a:srgbClr val="000000"/>
                </a:solidFill>
                <a:latin typeface="+mn-ea"/>
                <a:cs typeface="Arial" panose="020B0604020202020204" pitchFamily="34" charset="0"/>
              </a:rPr>
              <a:t>自查</a:t>
            </a:r>
            <a:endParaRPr lang="en-US" altLang="zh-CN" sz="3600" b="1" dirty="0" smtClean="0">
              <a:solidFill>
                <a:srgbClr val="000000"/>
              </a:solidFill>
              <a:latin typeface="+mn-ea"/>
              <a:cs typeface="Arial" panose="020B0604020202020204" pitchFamily="34" charset="0"/>
            </a:endParaRPr>
          </a:p>
          <a:p>
            <a:pPr>
              <a:lnSpc>
                <a:spcPct val="150000"/>
              </a:lnSpc>
            </a:pPr>
            <a:r>
              <a:rPr lang="en-US" altLang="zh-CN" sz="3600" b="1" dirty="0" smtClean="0">
                <a:solidFill>
                  <a:srgbClr val="000000"/>
                </a:solidFill>
                <a:latin typeface="+mn-ea"/>
                <a:cs typeface="Arial" panose="020B0604020202020204" pitchFamily="34" charset="0"/>
              </a:rPr>
              <a:t>B. </a:t>
            </a:r>
            <a:r>
              <a:rPr lang="zh-CN" altLang="zh-CN" sz="3600" b="1" dirty="0" smtClean="0">
                <a:solidFill>
                  <a:srgbClr val="000000"/>
                </a:solidFill>
                <a:latin typeface="+mn-ea"/>
                <a:cs typeface="Arial" panose="020B0604020202020204" pitchFamily="34" charset="0"/>
              </a:rPr>
              <a:t>企业</a:t>
            </a:r>
            <a:r>
              <a:rPr lang="zh-CN" altLang="zh-CN" sz="3600" b="1" dirty="0">
                <a:solidFill>
                  <a:srgbClr val="000000"/>
                </a:solidFill>
                <a:latin typeface="+mn-ea"/>
                <a:cs typeface="Arial" panose="020B0604020202020204" pitchFamily="34" charset="0"/>
              </a:rPr>
              <a:t>事业单位主管部门的</a:t>
            </a:r>
            <a:r>
              <a:rPr lang="zh-CN" altLang="zh-CN" sz="3600" b="1" dirty="0" smtClean="0">
                <a:solidFill>
                  <a:srgbClr val="000000"/>
                </a:solidFill>
                <a:latin typeface="+mn-ea"/>
                <a:cs typeface="Arial" panose="020B0604020202020204" pitchFamily="34" charset="0"/>
              </a:rPr>
              <a:t>检查</a:t>
            </a:r>
            <a:endParaRPr lang="en-US" altLang="zh-CN" sz="3600" b="1" dirty="0" smtClean="0">
              <a:solidFill>
                <a:srgbClr val="000000"/>
              </a:solidFill>
              <a:latin typeface="+mn-ea"/>
              <a:cs typeface="Arial" panose="020B0604020202020204" pitchFamily="34" charset="0"/>
            </a:endParaRPr>
          </a:p>
          <a:p>
            <a:pPr>
              <a:lnSpc>
                <a:spcPct val="150000"/>
              </a:lnSpc>
            </a:pPr>
            <a:r>
              <a:rPr lang="en-US" altLang="zh-CN" sz="3600" b="1" dirty="0" smtClean="0">
                <a:solidFill>
                  <a:srgbClr val="000000"/>
                </a:solidFill>
                <a:latin typeface="+mn-ea"/>
                <a:cs typeface="Arial" panose="020B0604020202020204" pitchFamily="34" charset="0"/>
              </a:rPr>
              <a:t>C. </a:t>
            </a:r>
            <a:r>
              <a:rPr lang="zh-CN" altLang="zh-CN" sz="3600" b="1" dirty="0" smtClean="0">
                <a:solidFill>
                  <a:srgbClr val="000000"/>
                </a:solidFill>
                <a:latin typeface="+mn-ea"/>
                <a:cs typeface="Arial" panose="020B0604020202020204" pitchFamily="34" charset="0"/>
              </a:rPr>
              <a:t>消防</a:t>
            </a:r>
            <a:r>
              <a:rPr lang="zh-CN" altLang="zh-CN" sz="3600" b="1" dirty="0">
                <a:solidFill>
                  <a:srgbClr val="000000"/>
                </a:solidFill>
                <a:latin typeface="+mn-ea"/>
                <a:cs typeface="Arial" panose="020B0604020202020204" pitchFamily="34" charset="0"/>
              </a:rPr>
              <a:t>监督机关的</a:t>
            </a:r>
            <a:r>
              <a:rPr lang="zh-CN" altLang="zh-CN" sz="3600" b="1" dirty="0" smtClean="0">
                <a:solidFill>
                  <a:srgbClr val="000000"/>
                </a:solidFill>
                <a:latin typeface="+mn-ea"/>
                <a:cs typeface="Arial" panose="020B0604020202020204" pitchFamily="34" charset="0"/>
              </a:rPr>
              <a:t>检查</a:t>
            </a:r>
            <a:endParaRPr lang="en-US" altLang="zh-CN" sz="3600" b="1" dirty="0" smtClean="0">
              <a:solidFill>
                <a:srgbClr val="000000"/>
              </a:solidFill>
              <a:latin typeface="+mn-ea"/>
              <a:cs typeface="Arial" panose="020B0604020202020204" pitchFamily="34" charset="0"/>
            </a:endParaRPr>
          </a:p>
          <a:p>
            <a:pPr>
              <a:lnSpc>
                <a:spcPct val="150000"/>
              </a:lnSpc>
            </a:pPr>
            <a:r>
              <a:rPr lang="en-US" altLang="zh-CN" sz="3600" b="1" dirty="0" smtClean="0">
                <a:solidFill>
                  <a:srgbClr val="000000"/>
                </a:solidFill>
                <a:latin typeface="+mn-ea"/>
                <a:cs typeface="Arial" panose="020B0604020202020204" pitchFamily="34" charset="0"/>
              </a:rPr>
              <a:t>D. </a:t>
            </a:r>
            <a:r>
              <a:rPr lang="zh-CN" altLang="zh-CN" sz="3600" b="1" dirty="0" smtClean="0">
                <a:solidFill>
                  <a:srgbClr val="000000"/>
                </a:solidFill>
                <a:latin typeface="+mn-ea"/>
                <a:cs typeface="Arial" panose="020B0604020202020204" pitchFamily="34" charset="0"/>
              </a:rPr>
              <a:t>地区性</a:t>
            </a:r>
            <a:r>
              <a:rPr lang="zh-CN" altLang="zh-CN" sz="3600" b="1" dirty="0">
                <a:solidFill>
                  <a:srgbClr val="000000"/>
                </a:solidFill>
                <a:latin typeface="+mn-ea"/>
                <a:cs typeface="Arial" panose="020B0604020202020204" pitchFamily="34" charset="0"/>
              </a:rPr>
              <a:t>的联合</a:t>
            </a:r>
            <a:r>
              <a:rPr lang="zh-CN" altLang="zh-CN" sz="3600" b="1" dirty="0" smtClean="0">
                <a:solidFill>
                  <a:srgbClr val="000000"/>
                </a:solidFill>
                <a:latin typeface="+mn-ea"/>
                <a:cs typeface="Arial" panose="020B0604020202020204" pitchFamily="34" charset="0"/>
              </a:rPr>
              <a:t>检查</a:t>
            </a:r>
            <a:endParaRPr lang="zh-CN" altLang="en-US" sz="3600" b="1" dirty="0">
              <a:latin typeface="+mn-ea"/>
            </a:endParaRPr>
          </a:p>
        </p:txBody>
      </p:sp>
      <p:sp>
        <p:nvSpPr>
          <p:cNvPr id="9" name="矩形 8"/>
          <p:cNvSpPr/>
          <p:nvPr/>
        </p:nvSpPr>
        <p:spPr>
          <a:xfrm>
            <a:off x="7410339" y="5151298"/>
            <a:ext cx="34724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1133895" y="1205647"/>
            <a:ext cx="9720044" cy="5078313"/>
          </a:xfrm>
          <a:prstGeom prst="rect">
            <a:avLst/>
          </a:prstGeom>
        </p:spPr>
        <p:txBody>
          <a:bodyPr wrap="square">
            <a:spAutoFit/>
          </a:bodyPr>
          <a:lstStyle/>
          <a:p>
            <a:pPr>
              <a:lnSpc>
                <a:spcPct val="150000"/>
              </a:lnSpc>
            </a:pPr>
            <a:r>
              <a:rPr lang="en-US" altLang="zh-CN" sz="3600" b="1" kern="0" dirty="0">
                <a:solidFill>
                  <a:srgbClr val="000000"/>
                </a:solidFill>
                <a:latin typeface="+mn-ea"/>
                <a:cs typeface="Arial" panose="020B0604020202020204" pitchFamily="34" charset="0"/>
              </a:rPr>
              <a:t>2</a:t>
            </a:r>
            <a:r>
              <a:rPr lang="en-US" altLang="zh-CN" sz="3600" b="1" kern="0" dirty="0" smtClean="0">
                <a:solidFill>
                  <a:srgbClr val="000000"/>
                </a:solidFill>
                <a:latin typeface="+mn-ea"/>
                <a:cs typeface="Arial" panose="020B0604020202020204" pitchFamily="34" charset="0"/>
              </a:rPr>
              <a:t>.</a:t>
            </a:r>
            <a:r>
              <a:rPr lang="zh-CN" altLang="en-US" sz="3600" b="1" dirty="0" smtClean="0">
                <a:solidFill>
                  <a:srgbClr val="358FCB"/>
                </a:solidFill>
                <a:latin typeface="+mn-ea"/>
              </a:rPr>
              <a:t>（单选题）</a:t>
            </a:r>
            <a:r>
              <a:rPr lang="zh-CN" altLang="en-US" sz="3600" b="1" dirty="0">
                <a:latin typeface="+mn-ea"/>
              </a:rPr>
              <a:t>人均居住面积</a:t>
            </a:r>
            <a:r>
              <a:rPr lang="zh-CN" altLang="en-US" sz="3600" b="1" dirty="0" smtClean="0">
                <a:latin typeface="+mn-ea"/>
              </a:rPr>
              <a:t>是</a:t>
            </a:r>
            <a:r>
              <a:rPr lang="zh-CN" altLang="en-US" sz="3600" b="1" dirty="0">
                <a:latin typeface="+mn-ea"/>
              </a:rPr>
              <a:t>按每层</a:t>
            </a:r>
            <a:r>
              <a:rPr lang="zh-CN" altLang="en-US" sz="3600" b="1" dirty="0" smtClean="0">
                <a:latin typeface="+mn-ea"/>
              </a:rPr>
              <a:t>人均（  ）平方</a:t>
            </a:r>
            <a:r>
              <a:rPr lang="zh-CN" altLang="en-US" sz="3600" b="1" dirty="0">
                <a:latin typeface="+mn-ea"/>
              </a:rPr>
              <a:t>面积来算</a:t>
            </a:r>
            <a:r>
              <a:rPr lang="zh-CN" altLang="en-US" sz="3600" b="1" dirty="0" smtClean="0">
                <a:latin typeface="+mn-ea"/>
              </a:rPr>
              <a:t>。</a:t>
            </a:r>
            <a:endParaRPr lang="en-US" altLang="zh-CN" sz="3600" b="1" dirty="0" smtClean="0">
              <a:latin typeface="+mn-ea"/>
            </a:endParaRPr>
          </a:p>
          <a:p>
            <a:pPr marL="742950" indent="-742950">
              <a:lnSpc>
                <a:spcPct val="150000"/>
              </a:lnSpc>
              <a:buAutoNum type="alphaUcPeriod"/>
            </a:pPr>
            <a:r>
              <a:rPr lang="en-US" altLang="zh-CN" sz="3600" b="1" dirty="0" smtClean="0">
                <a:latin typeface="+mn-ea"/>
              </a:rPr>
              <a:t>8</a:t>
            </a:r>
            <a:endParaRPr lang="en-US" altLang="zh-CN" sz="3600" b="1" dirty="0" smtClean="0">
              <a:latin typeface="+mn-ea"/>
            </a:endParaRPr>
          </a:p>
          <a:p>
            <a:pPr marL="742950" indent="-742950">
              <a:lnSpc>
                <a:spcPct val="150000"/>
              </a:lnSpc>
              <a:buAutoNum type="alphaUcPeriod"/>
            </a:pPr>
            <a:r>
              <a:rPr lang="en-US" altLang="zh-CN" sz="3600" b="1" dirty="0" smtClean="0">
                <a:latin typeface="+mn-ea"/>
              </a:rPr>
              <a:t>10</a:t>
            </a:r>
            <a:endParaRPr lang="en-US" altLang="zh-CN" sz="3600" b="1" dirty="0" smtClean="0">
              <a:latin typeface="+mn-ea"/>
            </a:endParaRPr>
          </a:p>
          <a:p>
            <a:pPr marL="742950" indent="-742950">
              <a:lnSpc>
                <a:spcPct val="150000"/>
              </a:lnSpc>
              <a:buAutoNum type="alphaUcPeriod"/>
            </a:pPr>
            <a:r>
              <a:rPr lang="en-US" altLang="zh-CN" sz="3600" b="1" dirty="0" smtClean="0">
                <a:latin typeface="+mn-ea"/>
              </a:rPr>
              <a:t>12</a:t>
            </a:r>
            <a:endParaRPr lang="en-US" altLang="zh-CN" sz="3600" b="1" dirty="0" smtClean="0">
              <a:latin typeface="+mn-ea"/>
            </a:endParaRPr>
          </a:p>
          <a:p>
            <a:pPr marL="742950" indent="-742950">
              <a:lnSpc>
                <a:spcPct val="150000"/>
              </a:lnSpc>
              <a:buAutoNum type="alphaUcPeriod"/>
            </a:pPr>
            <a:r>
              <a:rPr lang="en-US" altLang="zh-CN" sz="3600" b="1" dirty="0" smtClean="0">
                <a:latin typeface="+mn-ea"/>
              </a:rPr>
              <a:t>15</a:t>
            </a:r>
            <a:endParaRPr lang="zh-CN" altLang="zh-CN" sz="3600" b="1" dirty="0">
              <a:latin typeface="+mn-ea"/>
            </a:endParaRPr>
          </a:p>
        </p:txBody>
      </p:sp>
      <p:sp>
        <p:nvSpPr>
          <p:cNvPr id="9" name="矩形 8"/>
          <p:cNvSpPr/>
          <p:nvPr/>
        </p:nvSpPr>
        <p:spPr>
          <a:xfrm>
            <a:off x="7410339" y="5151298"/>
            <a:ext cx="2366353"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99671" y="1448927"/>
            <a:ext cx="10174465" cy="3139321"/>
          </a:xfrm>
          <a:prstGeom prst="rect">
            <a:avLst/>
          </a:prstGeom>
        </p:spPr>
        <p:txBody>
          <a:bodyPr wrap="square">
            <a:spAutoFit/>
          </a:bodyPr>
          <a:lstStyle/>
          <a:p>
            <a:r>
              <a:rPr lang="en-US" altLang="zh-CN" sz="3600" b="1" kern="0" dirty="0">
                <a:solidFill>
                  <a:srgbClr val="000000"/>
                </a:solidFill>
                <a:latin typeface="+mn-ea"/>
                <a:cs typeface="Arial" panose="020B0604020202020204" pitchFamily="34" charset="0"/>
              </a:rPr>
              <a:t>3</a:t>
            </a:r>
            <a:r>
              <a:rPr lang="en-US" altLang="zh-CN" sz="3600" b="1" kern="0" dirty="0" smtClean="0">
                <a:solidFill>
                  <a:srgbClr val="000000"/>
                </a:solidFill>
                <a:latin typeface="+mn-ea"/>
                <a:cs typeface="Arial" panose="020B0604020202020204" pitchFamily="34" charset="0"/>
              </a:rPr>
              <a:t>.</a:t>
            </a:r>
            <a:r>
              <a:rPr lang="zh-CN" altLang="en-US" sz="3600" b="1" dirty="0" smtClean="0">
                <a:solidFill>
                  <a:srgbClr val="358FCB"/>
                </a:solidFill>
                <a:latin typeface="+mn-ea"/>
              </a:rPr>
              <a:t>（单选题）</a:t>
            </a:r>
            <a:r>
              <a:rPr lang="zh-CN" altLang="en-US" sz="3600" b="1" dirty="0">
                <a:latin typeface="+mn-ea"/>
              </a:rPr>
              <a:t>出租房中硬隔离材料应用什么材质？</a:t>
            </a:r>
            <a:endParaRPr lang="zh-CN" altLang="en-US" sz="3600" dirty="0">
              <a:latin typeface="+mn-ea"/>
            </a:endParaRPr>
          </a:p>
          <a:p>
            <a:pPr>
              <a:lnSpc>
                <a:spcPct val="150000"/>
              </a:lnSpc>
            </a:pPr>
            <a:r>
              <a:rPr lang="en-US" altLang="zh-CN" sz="3600" b="1" dirty="0" smtClean="0">
                <a:latin typeface="+mn-ea"/>
              </a:rPr>
              <a:t>A.</a:t>
            </a:r>
            <a:r>
              <a:rPr lang="zh-CN" altLang="en-US" sz="3600" b="1" dirty="0" smtClean="0">
                <a:latin typeface="+mn-ea"/>
              </a:rPr>
              <a:t>泡沫</a:t>
            </a:r>
            <a:r>
              <a:rPr lang="zh-CN" altLang="en-US" sz="3600" b="1" dirty="0">
                <a:latin typeface="+mn-ea"/>
              </a:rPr>
              <a:t>夹芯</a:t>
            </a:r>
            <a:r>
              <a:rPr lang="zh-CN" altLang="en-US" sz="3600" b="1" dirty="0" smtClean="0">
                <a:latin typeface="+mn-ea"/>
              </a:rPr>
              <a:t>板</a:t>
            </a:r>
            <a:endParaRPr lang="en-US" altLang="zh-CN" sz="3600" b="1" dirty="0">
              <a:latin typeface="+mn-ea"/>
            </a:endParaRPr>
          </a:p>
          <a:p>
            <a:pPr>
              <a:lnSpc>
                <a:spcPct val="150000"/>
              </a:lnSpc>
            </a:pPr>
            <a:r>
              <a:rPr lang="en-US" altLang="zh-CN" sz="3600" b="1" dirty="0" smtClean="0">
                <a:latin typeface="+mn-ea"/>
              </a:rPr>
              <a:t>B.</a:t>
            </a:r>
            <a:r>
              <a:rPr lang="zh-CN" altLang="en-US" sz="3600" b="1" dirty="0" smtClean="0">
                <a:latin typeface="+mn-ea"/>
              </a:rPr>
              <a:t>三夹板</a:t>
            </a:r>
            <a:endParaRPr lang="en-US" altLang="zh-CN" sz="3600" b="1" dirty="0" smtClean="0">
              <a:latin typeface="+mn-ea"/>
            </a:endParaRPr>
          </a:p>
          <a:p>
            <a:pPr>
              <a:lnSpc>
                <a:spcPct val="150000"/>
              </a:lnSpc>
            </a:pPr>
            <a:r>
              <a:rPr lang="en-US" altLang="zh-CN" sz="3600" b="1" dirty="0" smtClean="0">
                <a:latin typeface="+mn-ea"/>
              </a:rPr>
              <a:t>C.</a:t>
            </a:r>
            <a:r>
              <a:rPr lang="zh-CN" altLang="en-US" sz="3600" b="1" dirty="0" smtClean="0">
                <a:latin typeface="+mn-ea"/>
              </a:rPr>
              <a:t>阻燃</a:t>
            </a:r>
            <a:r>
              <a:rPr lang="zh-CN" altLang="en-US" sz="3600" b="1" dirty="0">
                <a:latin typeface="+mn-ea"/>
              </a:rPr>
              <a:t>耐燃</a:t>
            </a:r>
            <a:r>
              <a:rPr lang="zh-CN" altLang="en-US" sz="3600" b="1" dirty="0" smtClean="0">
                <a:latin typeface="+mn-ea"/>
              </a:rPr>
              <a:t>材料</a:t>
            </a:r>
            <a:endParaRPr lang="zh-CN" altLang="en-US" sz="3600" b="1" dirty="0">
              <a:latin typeface="+mn-ea"/>
            </a:endParaRPr>
          </a:p>
        </p:txBody>
      </p:sp>
      <p:sp>
        <p:nvSpPr>
          <p:cNvPr id="9" name="矩形 8"/>
          <p:cNvSpPr/>
          <p:nvPr/>
        </p:nvSpPr>
        <p:spPr>
          <a:xfrm>
            <a:off x="7410339" y="5151298"/>
            <a:ext cx="2366353"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a:solidFill>
                  <a:srgbClr val="358FCB"/>
                </a:solidFill>
                <a:latin typeface="微软雅黑" panose="020B0503020204020204" pitchFamily="34" charset="-122"/>
                <a:ea typeface="微软雅黑" panose="020B0503020204020204" pitchFamily="34" charset="-122"/>
              </a:rPr>
              <a:t>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99671" y="1448927"/>
            <a:ext cx="10174465" cy="1754326"/>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4.</a:t>
            </a:r>
            <a:r>
              <a:rPr lang="zh-CN" altLang="en-US" sz="3600" b="1" dirty="0" smtClean="0">
                <a:solidFill>
                  <a:srgbClr val="358FCB"/>
                </a:solidFill>
                <a:latin typeface="+mn-ea"/>
              </a:rPr>
              <a:t>（判断题）</a:t>
            </a:r>
            <a:r>
              <a:rPr lang="zh-CN" altLang="en-US" sz="3600" b="1" dirty="0">
                <a:latin typeface="+mn-ea"/>
              </a:rPr>
              <a:t>出租房底楼是否可以专门开辟一间砖混结构的房屋采取硬隔离方式将煤气灶和煤气罐进行集中，用于做饭</a:t>
            </a:r>
            <a:r>
              <a:rPr lang="zh-CN" altLang="en-US" sz="3600" b="1" dirty="0" smtClean="0">
                <a:latin typeface="+mn-ea"/>
              </a:rPr>
              <a:t>？</a:t>
            </a:r>
            <a:endParaRPr lang="zh-CN" altLang="en-US" sz="3600" b="1" dirty="0">
              <a:latin typeface="+mn-ea"/>
            </a:endParaRPr>
          </a:p>
        </p:txBody>
      </p:sp>
      <p:sp>
        <p:nvSpPr>
          <p:cNvPr id="9" name="矩形 8"/>
          <p:cNvSpPr/>
          <p:nvPr/>
        </p:nvSpPr>
        <p:spPr>
          <a:xfrm>
            <a:off x="999672" y="3607724"/>
            <a:ext cx="9780181" cy="2308324"/>
          </a:xfrm>
          <a:prstGeom prst="rect">
            <a:avLst/>
          </a:prstGeom>
        </p:spPr>
        <p:txBody>
          <a:bodyPr wrap="square">
            <a:spAutoFit/>
          </a:bodyPr>
          <a:lstStyle/>
          <a:p>
            <a:r>
              <a:rPr lang="zh-CN" altLang="en-US" sz="3600" b="1" dirty="0" smtClean="0">
                <a:solidFill>
                  <a:srgbClr val="FF0000"/>
                </a:solidFill>
              </a:rPr>
              <a:t>答案：可以。</a:t>
            </a:r>
            <a:endParaRPr lang="en-US" altLang="zh-CN" sz="3600" b="1" dirty="0" smtClean="0">
              <a:solidFill>
                <a:srgbClr val="FF0000"/>
              </a:solidFill>
            </a:endParaRPr>
          </a:p>
          <a:p>
            <a:r>
              <a:rPr lang="zh-CN" altLang="en-US" sz="3600" b="1" dirty="0" smtClean="0">
                <a:solidFill>
                  <a:srgbClr val="FF0000"/>
                </a:solidFill>
              </a:rPr>
              <a:t>但要</a:t>
            </a:r>
            <a:r>
              <a:rPr lang="zh-CN" altLang="en-US" sz="3600" b="1" dirty="0">
                <a:solidFill>
                  <a:srgbClr val="FF0000"/>
                </a:solidFill>
              </a:rPr>
              <a:t>把握两条基本原则：一是存放</a:t>
            </a:r>
            <a:r>
              <a:rPr lang="en-US" altLang="zh-CN" sz="3600" b="1" dirty="0">
                <a:solidFill>
                  <a:srgbClr val="FF0000"/>
                </a:solidFill>
              </a:rPr>
              <a:t>15</a:t>
            </a:r>
            <a:r>
              <a:rPr lang="zh-CN" altLang="en-US" sz="3600" b="1" dirty="0">
                <a:solidFill>
                  <a:srgbClr val="FF0000"/>
                </a:solidFill>
              </a:rPr>
              <a:t>公斤的燃气罐不得超过两个；二是封闭式厨房间需设置防火门、实体墙以及外窗。</a:t>
            </a:r>
            <a:endParaRPr lang="zh-CN" altLang="en-US"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99671" y="1448927"/>
            <a:ext cx="10174465" cy="1200329"/>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5.</a:t>
            </a:r>
            <a:r>
              <a:rPr lang="zh-CN" altLang="en-US" sz="3600" b="1" dirty="0" smtClean="0">
                <a:solidFill>
                  <a:srgbClr val="358FCB"/>
                </a:solidFill>
                <a:latin typeface="+mn-ea"/>
              </a:rPr>
              <a:t>（判断题）</a:t>
            </a:r>
            <a:r>
              <a:rPr lang="zh-CN" altLang="en-US" sz="3600" b="1" dirty="0">
                <a:latin typeface="+mn-ea"/>
              </a:rPr>
              <a:t>城市高层商品房中的群租房能否改变房型设置</a:t>
            </a:r>
            <a:r>
              <a:rPr lang="zh-CN" altLang="en-US" sz="3600" b="1" dirty="0" smtClean="0">
                <a:latin typeface="+mn-ea"/>
              </a:rPr>
              <a:t>？</a:t>
            </a:r>
            <a:endParaRPr lang="zh-CN" altLang="en-US" sz="3600" dirty="0">
              <a:latin typeface="+mn-ea"/>
            </a:endParaRPr>
          </a:p>
        </p:txBody>
      </p:sp>
      <p:sp>
        <p:nvSpPr>
          <p:cNvPr id="9" name="矩形 8"/>
          <p:cNvSpPr/>
          <p:nvPr/>
        </p:nvSpPr>
        <p:spPr>
          <a:xfrm>
            <a:off x="999673" y="3607724"/>
            <a:ext cx="3454882" cy="646331"/>
          </a:xfrm>
          <a:prstGeom prst="rect">
            <a:avLst/>
          </a:prstGeom>
        </p:spPr>
        <p:txBody>
          <a:bodyPr wrap="square">
            <a:spAutoFit/>
          </a:bodyPr>
          <a:lstStyle/>
          <a:p>
            <a:r>
              <a:rPr lang="zh-CN" altLang="en-US" sz="3600" b="1" dirty="0" smtClean="0">
                <a:solidFill>
                  <a:srgbClr val="FF0000"/>
                </a:solidFill>
              </a:rPr>
              <a:t>答案：不可以。</a:t>
            </a:r>
            <a:endParaRPr lang="en-US" altLang="zh-CN" sz="3600" b="1" dirty="0" smtClean="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a:solidFill>
                  <a:srgbClr val="358FCB"/>
                </a:solidFill>
                <a:latin typeface="微软雅黑" panose="020B0503020204020204" pitchFamily="34" charset="-122"/>
                <a:ea typeface="微软雅黑" panose="020B0503020204020204" pitchFamily="34" charset="-122"/>
              </a:rPr>
              <a:t>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91282" y="1331482"/>
            <a:ext cx="10174465" cy="2308324"/>
          </a:xfrm>
          <a:prstGeom prst="rect">
            <a:avLst/>
          </a:prstGeom>
        </p:spPr>
        <p:txBody>
          <a:bodyPr wrap="square">
            <a:spAutoFit/>
          </a:bodyPr>
          <a:lstStyle/>
          <a:p>
            <a:r>
              <a:rPr lang="en-US" altLang="zh-CN" sz="3600" b="1" kern="0" dirty="0">
                <a:solidFill>
                  <a:srgbClr val="000000"/>
                </a:solidFill>
                <a:latin typeface="+mn-ea"/>
                <a:cs typeface="Arial" panose="020B0604020202020204" pitchFamily="34" charset="0"/>
              </a:rPr>
              <a:t>6</a:t>
            </a:r>
            <a:r>
              <a:rPr lang="en-US" altLang="zh-CN" sz="3600" b="1" kern="0" dirty="0" smtClean="0">
                <a:solidFill>
                  <a:srgbClr val="000000"/>
                </a:solidFill>
                <a:latin typeface="+mn-ea"/>
                <a:cs typeface="Arial" panose="020B0604020202020204" pitchFamily="34" charset="0"/>
              </a:rPr>
              <a:t>.</a:t>
            </a:r>
            <a:r>
              <a:rPr lang="zh-CN" altLang="en-US" sz="3600" b="1" dirty="0" smtClean="0">
                <a:solidFill>
                  <a:srgbClr val="358FCB"/>
                </a:solidFill>
                <a:latin typeface="+mn-ea"/>
              </a:rPr>
              <a:t>（单选题）</a:t>
            </a:r>
            <a:r>
              <a:rPr lang="zh-CN" altLang="en-US" sz="3600" b="1" dirty="0">
                <a:latin typeface="+mn-ea"/>
              </a:rPr>
              <a:t> “三合一”专项整治</a:t>
            </a:r>
            <a:r>
              <a:rPr lang="zh-CN" altLang="en-US" sz="3600" b="1" dirty="0" smtClean="0">
                <a:latin typeface="+mn-ea"/>
              </a:rPr>
              <a:t>中</a:t>
            </a:r>
            <a:r>
              <a:rPr lang="en-US" altLang="zh-CN" sz="3600" b="1" dirty="0" smtClean="0">
                <a:latin typeface="+mn-ea"/>
              </a:rPr>
              <a:t>,</a:t>
            </a:r>
            <a:r>
              <a:rPr lang="zh-CN" altLang="en-US" sz="3600" b="1" dirty="0" smtClean="0">
                <a:latin typeface="+mn-ea"/>
              </a:rPr>
              <a:t>住宿（  ）人</a:t>
            </a:r>
            <a:r>
              <a:rPr lang="zh-CN" altLang="en-US" sz="3600" b="1" dirty="0">
                <a:latin typeface="+mn-ea"/>
              </a:rPr>
              <a:t>以上的，一律加装独立式火灾报警探测器，按照标准安装自动灭火等消防设施，明确专人负责消防</a:t>
            </a:r>
            <a:r>
              <a:rPr lang="zh-CN" altLang="en-US" sz="3600" b="1" dirty="0" smtClean="0">
                <a:latin typeface="+mn-ea"/>
              </a:rPr>
              <a:t>管理。</a:t>
            </a:r>
            <a:endParaRPr lang="zh-CN" altLang="en-US" sz="3600" b="1" dirty="0">
              <a:latin typeface="+mn-ea"/>
            </a:endParaRPr>
          </a:p>
        </p:txBody>
      </p:sp>
      <p:sp>
        <p:nvSpPr>
          <p:cNvPr id="9" name="矩形 8"/>
          <p:cNvSpPr/>
          <p:nvPr/>
        </p:nvSpPr>
        <p:spPr>
          <a:xfrm>
            <a:off x="1098524" y="3780784"/>
            <a:ext cx="3454882" cy="2308324"/>
          </a:xfrm>
          <a:prstGeom prst="rect">
            <a:avLst/>
          </a:prstGeom>
        </p:spPr>
        <p:txBody>
          <a:bodyPr wrap="square">
            <a:spAutoFit/>
          </a:bodyPr>
          <a:lstStyle/>
          <a:p>
            <a:r>
              <a:rPr lang="en-US" altLang="zh-CN" sz="3600" b="1" dirty="0" smtClean="0">
                <a:latin typeface="+mn-ea"/>
              </a:rPr>
              <a:t>A.3</a:t>
            </a:r>
            <a:endParaRPr lang="en-US" altLang="zh-CN" sz="3600" b="1" dirty="0" smtClean="0">
              <a:latin typeface="+mn-ea"/>
            </a:endParaRPr>
          </a:p>
          <a:p>
            <a:r>
              <a:rPr lang="en-US" altLang="zh-CN" sz="3600" b="1" dirty="0" smtClean="0">
                <a:latin typeface="+mn-ea"/>
              </a:rPr>
              <a:t>B.5</a:t>
            </a:r>
            <a:endParaRPr lang="en-US" altLang="zh-CN" sz="3600" b="1" dirty="0" smtClean="0">
              <a:latin typeface="+mn-ea"/>
            </a:endParaRPr>
          </a:p>
          <a:p>
            <a:r>
              <a:rPr lang="en-US" altLang="zh-CN" sz="3600" b="1" dirty="0" smtClean="0">
                <a:latin typeface="+mn-ea"/>
              </a:rPr>
              <a:t>C.10</a:t>
            </a:r>
            <a:endParaRPr lang="en-US" altLang="zh-CN" sz="3600" b="1" dirty="0" smtClean="0">
              <a:latin typeface="+mn-ea"/>
            </a:endParaRPr>
          </a:p>
          <a:p>
            <a:r>
              <a:rPr lang="en-US" altLang="zh-CN" sz="3600" b="1" dirty="0" smtClean="0">
                <a:latin typeface="+mn-ea"/>
              </a:rPr>
              <a:t>D.20</a:t>
            </a:r>
            <a:endParaRPr lang="en-US" altLang="zh-CN" sz="3600" b="1" dirty="0" smtClean="0">
              <a:latin typeface="+mn-ea"/>
            </a:endParaRPr>
          </a:p>
        </p:txBody>
      </p:sp>
      <p:sp>
        <p:nvSpPr>
          <p:cNvPr id="6" name="矩形 5"/>
          <p:cNvSpPr/>
          <p:nvPr/>
        </p:nvSpPr>
        <p:spPr>
          <a:xfrm>
            <a:off x="7410339" y="5151298"/>
            <a:ext cx="2366353" cy="830997"/>
          </a:xfrm>
          <a:prstGeom prst="rect">
            <a:avLst/>
          </a:prstGeom>
        </p:spPr>
        <p:txBody>
          <a:bodyPr wrap="none">
            <a:spAutoFit/>
          </a:bodyPr>
          <a:lstStyle/>
          <a:p>
            <a:r>
              <a:rPr lang="zh-CN" altLang="en-US" sz="4800" b="1" dirty="0" smtClean="0">
                <a:solidFill>
                  <a:srgbClr val="FF0000"/>
                </a:solidFill>
              </a:rPr>
              <a:t>答案：</a:t>
            </a:r>
            <a:r>
              <a:rPr lang="en-US" altLang="zh-CN" sz="4800" b="1" dirty="0">
                <a:solidFill>
                  <a:srgbClr val="FF0000"/>
                </a:solidFill>
              </a:rPr>
              <a:t>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74504" y="1277157"/>
            <a:ext cx="10174465" cy="1754326"/>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7.</a:t>
            </a:r>
            <a:r>
              <a:rPr lang="zh-CN" altLang="en-US" sz="3600" b="1" dirty="0" smtClean="0">
                <a:solidFill>
                  <a:srgbClr val="358FCB"/>
                </a:solidFill>
                <a:latin typeface="+mn-ea"/>
              </a:rPr>
              <a:t>（</a:t>
            </a:r>
            <a:r>
              <a:rPr lang="zh-CN" altLang="en-US" sz="3600" b="1" dirty="0">
                <a:solidFill>
                  <a:srgbClr val="358FCB"/>
                </a:solidFill>
                <a:latin typeface="+mn-ea"/>
              </a:rPr>
              <a:t>多选</a:t>
            </a:r>
            <a:r>
              <a:rPr lang="zh-CN" altLang="en-US" sz="3600" b="1" dirty="0" smtClean="0">
                <a:solidFill>
                  <a:srgbClr val="358FCB"/>
                </a:solidFill>
                <a:latin typeface="+mn-ea"/>
              </a:rPr>
              <a:t>题）</a:t>
            </a:r>
            <a:r>
              <a:rPr lang="zh-CN" altLang="en-US" sz="3600" b="1" dirty="0" smtClean="0">
                <a:latin typeface="+mn-ea"/>
              </a:rPr>
              <a:t>“三合一”专项整治中，住宿与（  ）场所</a:t>
            </a:r>
            <a:r>
              <a:rPr lang="zh-CN" altLang="en-US" sz="3600" b="1" dirty="0">
                <a:latin typeface="+mn-ea"/>
              </a:rPr>
              <a:t>合用，未按规定进行防火分隔的，一律依法</a:t>
            </a:r>
            <a:r>
              <a:rPr lang="zh-CN" altLang="en-US" sz="3600" b="1" dirty="0" smtClean="0">
                <a:latin typeface="+mn-ea"/>
              </a:rPr>
              <a:t>查处。</a:t>
            </a:r>
            <a:endParaRPr lang="zh-CN" altLang="en-US" sz="3600" b="1" dirty="0">
              <a:latin typeface="+mn-ea"/>
            </a:endParaRPr>
          </a:p>
        </p:txBody>
      </p:sp>
      <p:sp>
        <p:nvSpPr>
          <p:cNvPr id="9" name="矩形 8"/>
          <p:cNvSpPr/>
          <p:nvPr/>
        </p:nvSpPr>
        <p:spPr>
          <a:xfrm>
            <a:off x="1098524" y="3086295"/>
            <a:ext cx="3454882" cy="3416320"/>
          </a:xfrm>
          <a:prstGeom prst="rect">
            <a:avLst/>
          </a:prstGeom>
        </p:spPr>
        <p:txBody>
          <a:bodyPr wrap="square">
            <a:spAutoFit/>
          </a:bodyPr>
          <a:lstStyle/>
          <a:p>
            <a:pPr>
              <a:lnSpc>
                <a:spcPct val="150000"/>
              </a:lnSpc>
            </a:pPr>
            <a:r>
              <a:rPr lang="en-US" altLang="zh-CN" sz="3600" b="1" dirty="0" smtClean="0">
                <a:latin typeface="+mn-ea"/>
              </a:rPr>
              <a:t>A.</a:t>
            </a:r>
            <a:r>
              <a:rPr lang="zh-CN" altLang="en-US" sz="3600" b="1" dirty="0" smtClean="0">
                <a:latin typeface="+mn-ea"/>
              </a:rPr>
              <a:t>生产</a:t>
            </a:r>
            <a:endParaRPr lang="en-US" altLang="zh-CN" sz="3600" b="1" dirty="0" smtClean="0">
              <a:latin typeface="+mn-ea"/>
            </a:endParaRPr>
          </a:p>
          <a:p>
            <a:pPr>
              <a:lnSpc>
                <a:spcPct val="150000"/>
              </a:lnSpc>
            </a:pPr>
            <a:r>
              <a:rPr lang="en-US" altLang="zh-CN" sz="3600" b="1" dirty="0" smtClean="0">
                <a:latin typeface="+mn-ea"/>
              </a:rPr>
              <a:t>B.</a:t>
            </a:r>
            <a:r>
              <a:rPr lang="zh-CN" altLang="en-US" sz="3600" b="1" dirty="0" smtClean="0">
                <a:latin typeface="+mn-ea"/>
              </a:rPr>
              <a:t>经营</a:t>
            </a:r>
            <a:endParaRPr lang="en-US" altLang="zh-CN" sz="3600" b="1" dirty="0" smtClean="0">
              <a:latin typeface="+mn-ea"/>
            </a:endParaRPr>
          </a:p>
          <a:p>
            <a:pPr>
              <a:lnSpc>
                <a:spcPct val="150000"/>
              </a:lnSpc>
            </a:pPr>
            <a:r>
              <a:rPr lang="en-US" altLang="zh-CN" sz="3600" b="1" dirty="0" smtClean="0">
                <a:latin typeface="+mn-ea"/>
              </a:rPr>
              <a:t>C.</a:t>
            </a:r>
            <a:r>
              <a:rPr lang="zh-CN" altLang="en-US" sz="3600" b="1" dirty="0" smtClean="0">
                <a:latin typeface="+mn-ea"/>
              </a:rPr>
              <a:t>休闲</a:t>
            </a:r>
            <a:endParaRPr lang="en-US" altLang="zh-CN" sz="3600" b="1" dirty="0" smtClean="0">
              <a:latin typeface="+mn-ea"/>
            </a:endParaRPr>
          </a:p>
          <a:p>
            <a:pPr>
              <a:lnSpc>
                <a:spcPct val="150000"/>
              </a:lnSpc>
            </a:pPr>
            <a:r>
              <a:rPr lang="en-US" altLang="zh-CN" sz="3600" b="1" dirty="0">
                <a:latin typeface="+mn-ea"/>
              </a:rPr>
              <a:t>D</a:t>
            </a:r>
            <a:r>
              <a:rPr lang="en-US" altLang="zh-CN" sz="3600" b="1" dirty="0" smtClean="0">
                <a:latin typeface="+mn-ea"/>
              </a:rPr>
              <a:t>.</a:t>
            </a:r>
            <a:r>
              <a:rPr lang="zh-CN" altLang="en-US" sz="3600" b="1" dirty="0" smtClean="0">
                <a:latin typeface="+mn-ea"/>
              </a:rPr>
              <a:t>储存</a:t>
            </a:r>
            <a:endParaRPr lang="en-US" altLang="zh-CN" sz="3600" b="1" dirty="0" smtClean="0">
              <a:latin typeface="+mn-ea"/>
            </a:endParaRPr>
          </a:p>
        </p:txBody>
      </p:sp>
      <p:sp>
        <p:nvSpPr>
          <p:cNvPr id="6" name="矩形 5"/>
          <p:cNvSpPr/>
          <p:nvPr/>
        </p:nvSpPr>
        <p:spPr>
          <a:xfrm>
            <a:off x="7368394" y="5151297"/>
            <a:ext cx="314701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a:solidFill>
                  <a:srgbClr val="358FCB"/>
                </a:solidFill>
                <a:latin typeface="微软雅黑" panose="020B0503020204020204" pitchFamily="34" charset="-122"/>
                <a:ea typeface="微软雅黑" panose="020B0503020204020204" pitchFamily="34" charset="-122"/>
              </a:rPr>
              <a:t>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66115" y="1448927"/>
            <a:ext cx="10174465" cy="1200329"/>
          </a:xfrm>
          <a:prstGeom prst="rect">
            <a:avLst/>
          </a:prstGeom>
        </p:spPr>
        <p:txBody>
          <a:bodyPr wrap="square">
            <a:spAutoFit/>
          </a:bodyPr>
          <a:lstStyle/>
          <a:p>
            <a:r>
              <a:rPr lang="en-US" altLang="zh-CN" sz="3600" b="1" kern="0" dirty="0">
                <a:solidFill>
                  <a:srgbClr val="000000"/>
                </a:solidFill>
                <a:latin typeface="+mn-ea"/>
                <a:cs typeface="Arial" panose="020B0604020202020204" pitchFamily="34" charset="0"/>
              </a:rPr>
              <a:t>8</a:t>
            </a:r>
            <a:r>
              <a:rPr lang="en-US" altLang="zh-CN" sz="3600" b="1" kern="0" dirty="0" smtClean="0">
                <a:solidFill>
                  <a:srgbClr val="000000"/>
                </a:solidFill>
                <a:latin typeface="+mn-ea"/>
                <a:cs typeface="Arial" panose="020B0604020202020204" pitchFamily="34" charset="0"/>
              </a:rPr>
              <a:t>.</a:t>
            </a:r>
            <a:r>
              <a:rPr lang="zh-CN" altLang="en-US" sz="3600" b="1" dirty="0" smtClean="0">
                <a:solidFill>
                  <a:srgbClr val="358FCB"/>
                </a:solidFill>
                <a:latin typeface="+mn-ea"/>
              </a:rPr>
              <a:t>（</a:t>
            </a:r>
            <a:r>
              <a:rPr lang="zh-CN" altLang="en-US" sz="3600" b="1" dirty="0">
                <a:solidFill>
                  <a:srgbClr val="358FCB"/>
                </a:solidFill>
                <a:latin typeface="+mn-ea"/>
              </a:rPr>
              <a:t>单选题</a:t>
            </a:r>
            <a:r>
              <a:rPr lang="zh-CN" altLang="en-US" sz="3600" b="1" dirty="0" smtClean="0">
                <a:solidFill>
                  <a:srgbClr val="358FCB"/>
                </a:solidFill>
                <a:latin typeface="+mn-ea"/>
              </a:rPr>
              <a:t>）</a:t>
            </a:r>
            <a:r>
              <a:rPr lang="en-US" altLang="zh-CN" sz="3600" b="1" dirty="0" smtClean="0">
                <a:latin typeface="+mn-ea"/>
              </a:rPr>
              <a:t> </a:t>
            </a:r>
            <a:r>
              <a:rPr lang="zh-CN" altLang="zh-CN" sz="3600" b="1" dirty="0" smtClean="0">
                <a:latin typeface="+mn-ea"/>
              </a:rPr>
              <a:t>为了</a:t>
            </a:r>
            <a:r>
              <a:rPr lang="zh-CN" altLang="zh-CN" sz="3600" b="1" dirty="0">
                <a:latin typeface="+mn-ea"/>
              </a:rPr>
              <a:t>使发生火灾时人员能迅速地出逃，车间的出入门应朝哪个方向开</a:t>
            </a:r>
            <a:r>
              <a:rPr lang="zh-CN" altLang="zh-CN" sz="3600" b="1" dirty="0" smtClean="0">
                <a:latin typeface="+mn-ea"/>
              </a:rPr>
              <a:t>？</a:t>
            </a:r>
            <a:endParaRPr lang="zh-CN" altLang="zh-CN" sz="3600" b="1" dirty="0">
              <a:latin typeface="+mn-ea"/>
            </a:endParaRPr>
          </a:p>
        </p:txBody>
      </p:sp>
      <p:sp>
        <p:nvSpPr>
          <p:cNvPr id="9" name="矩形 8"/>
          <p:cNvSpPr/>
          <p:nvPr/>
        </p:nvSpPr>
        <p:spPr>
          <a:xfrm>
            <a:off x="1098524" y="2868289"/>
            <a:ext cx="3454882" cy="1754326"/>
          </a:xfrm>
          <a:prstGeom prst="rect">
            <a:avLst/>
          </a:prstGeom>
        </p:spPr>
        <p:txBody>
          <a:bodyPr wrap="square">
            <a:spAutoFit/>
          </a:bodyPr>
          <a:lstStyle/>
          <a:p>
            <a:pPr>
              <a:lnSpc>
                <a:spcPct val="150000"/>
              </a:lnSpc>
            </a:pPr>
            <a:r>
              <a:rPr lang="en-US" altLang="zh-CN" sz="3600" b="1" dirty="0" smtClean="0">
                <a:latin typeface="+mn-ea"/>
              </a:rPr>
              <a:t>A.</a:t>
            </a:r>
            <a:r>
              <a:rPr lang="zh-CN" altLang="en-US" sz="3600" b="1" dirty="0">
                <a:latin typeface="+mn-ea"/>
              </a:rPr>
              <a:t>朝外开</a:t>
            </a:r>
            <a:endParaRPr lang="en-US" altLang="zh-CN" sz="3600" b="1" dirty="0" smtClean="0">
              <a:latin typeface="+mn-ea"/>
            </a:endParaRPr>
          </a:p>
          <a:p>
            <a:pPr>
              <a:lnSpc>
                <a:spcPct val="150000"/>
              </a:lnSpc>
            </a:pPr>
            <a:r>
              <a:rPr lang="en-US" altLang="zh-CN" sz="3600" b="1" dirty="0" smtClean="0">
                <a:latin typeface="+mn-ea"/>
              </a:rPr>
              <a:t>B.</a:t>
            </a:r>
            <a:r>
              <a:rPr lang="zh-CN" altLang="en-US" sz="3600" b="1" dirty="0">
                <a:latin typeface="+mn-ea"/>
              </a:rPr>
              <a:t>朝里</a:t>
            </a:r>
            <a:r>
              <a:rPr lang="zh-CN" altLang="en-US" sz="3600" b="1" dirty="0" smtClean="0">
                <a:latin typeface="+mn-ea"/>
              </a:rPr>
              <a:t>开</a:t>
            </a:r>
            <a:endParaRPr lang="en-US" altLang="zh-CN" sz="3600" b="1" dirty="0" smtClean="0">
              <a:latin typeface="+mn-ea"/>
            </a:endParaRPr>
          </a:p>
        </p:txBody>
      </p:sp>
      <p:sp>
        <p:nvSpPr>
          <p:cNvPr id="6" name="矩形 5"/>
          <p:cNvSpPr/>
          <p:nvPr/>
        </p:nvSpPr>
        <p:spPr>
          <a:xfrm>
            <a:off x="7368394" y="5151297"/>
            <a:ext cx="2414444"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411238"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66115" y="1448927"/>
            <a:ext cx="10174465" cy="3970318"/>
          </a:xfrm>
          <a:prstGeom prst="rect">
            <a:avLst/>
          </a:prstGeom>
        </p:spPr>
        <p:txBody>
          <a:bodyPr wrap="square">
            <a:spAutoFit/>
          </a:bodyPr>
          <a:lstStyle/>
          <a:p>
            <a:r>
              <a:rPr lang="en-US" altLang="zh-CN" sz="3600" b="1" kern="0" dirty="0">
                <a:solidFill>
                  <a:srgbClr val="000000"/>
                </a:solidFill>
                <a:latin typeface="+mn-ea"/>
                <a:cs typeface="Arial" panose="020B0604020202020204" pitchFamily="34" charset="0"/>
              </a:rPr>
              <a:t>9</a:t>
            </a:r>
            <a:r>
              <a:rPr lang="en-US" altLang="zh-CN" sz="3600" b="1" kern="0" dirty="0" smtClean="0">
                <a:solidFill>
                  <a:srgbClr val="000000"/>
                </a:solidFill>
                <a:latin typeface="+mn-ea"/>
                <a:cs typeface="Arial" panose="020B0604020202020204" pitchFamily="34" charset="0"/>
              </a:rPr>
              <a:t>.</a:t>
            </a:r>
            <a:r>
              <a:rPr lang="zh-CN" altLang="en-US" sz="3600" b="1" dirty="0" smtClean="0">
                <a:solidFill>
                  <a:srgbClr val="358FCB"/>
                </a:solidFill>
                <a:latin typeface="+mn-ea"/>
              </a:rPr>
              <a:t>（</a:t>
            </a:r>
            <a:r>
              <a:rPr lang="zh-CN" altLang="en-US" sz="3600" b="1" dirty="0">
                <a:solidFill>
                  <a:srgbClr val="358FCB"/>
                </a:solidFill>
                <a:latin typeface="+mn-ea"/>
              </a:rPr>
              <a:t>单选题</a:t>
            </a:r>
            <a:r>
              <a:rPr lang="zh-CN" altLang="en-US" sz="3600" b="1" dirty="0" smtClean="0">
                <a:solidFill>
                  <a:srgbClr val="358FCB"/>
                </a:solidFill>
                <a:latin typeface="+mn-ea"/>
              </a:rPr>
              <a:t>）</a:t>
            </a:r>
            <a:r>
              <a:rPr lang="en-US" altLang="zh-CN" sz="3600" b="1" dirty="0" smtClean="0">
                <a:latin typeface="+mn-ea"/>
              </a:rPr>
              <a:t> </a:t>
            </a:r>
            <a:r>
              <a:rPr lang="zh-CN" altLang="zh-CN" sz="3600" b="1" dirty="0" smtClean="0"/>
              <a:t>从事</a:t>
            </a:r>
            <a:r>
              <a:rPr lang="zh-CN" altLang="zh-CN" sz="3600" b="1" dirty="0"/>
              <a:t>单调、重复工作的人员，由于长时间重复不问断的、无变化的操作动作，缺乏自主性，感觉不到有意义和重要性，容易</a:t>
            </a:r>
            <a:r>
              <a:rPr lang="zh-CN" altLang="zh-CN" sz="3600" b="1" dirty="0" smtClean="0"/>
              <a:t>产生</a:t>
            </a:r>
            <a:r>
              <a:rPr lang="zh-CN" altLang="en-US" sz="3600" b="1" dirty="0"/>
              <a:t>（）</a:t>
            </a:r>
            <a:r>
              <a:rPr lang="zh-CN" altLang="zh-CN" sz="3600" b="1" dirty="0" smtClean="0"/>
              <a:t>和</a:t>
            </a:r>
            <a:r>
              <a:rPr lang="zh-CN" altLang="zh-CN" sz="3600" b="1" dirty="0"/>
              <a:t>厌倦感而导致违章。</a:t>
            </a:r>
            <a:endParaRPr lang="zh-CN" altLang="zh-CN" sz="3600" b="1" dirty="0"/>
          </a:p>
          <a:p>
            <a:r>
              <a:rPr lang="en-US" altLang="zh-CN" sz="3600" b="1" dirty="0"/>
              <a:t>A</a:t>
            </a:r>
            <a:r>
              <a:rPr lang="zh-CN" altLang="zh-CN" sz="3600" b="1" dirty="0"/>
              <a:t>． 精神</a:t>
            </a:r>
            <a:r>
              <a:rPr lang="zh-CN" altLang="zh-CN" sz="3600" b="1" dirty="0" smtClean="0"/>
              <a:t>紧张</a:t>
            </a:r>
            <a:endParaRPr lang="en-US" altLang="zh-CN" sz="3600" b="1" dirty="0" smtClean="0"/>
          </a:p>
          <a:p>
            <a:r>
              <a:rPr lang="en-US" altLang="zh-CN" sz="3600" b="1" dirty="0" smtClean="0"/>
              <a:t>B</a:t>
            </a:r>
            <a:r>
              <a:rPr lang="zh-CN" altLang="zh-CN" sz="3600" b="1" dirty="0"/>
              <a:t>． 精神</a:t>
            </a:r>
            <a:r>
              <a:rPr lang="zh-CN" altLang="zh-CN" sz="3600" b="1" dirty="0" smtClean="0"/>
              <a:t>放松</a:t>
            </a:r>
            <a:endParaRPr lang="en-US" altLang="zh-CN" sz="3600" b="1" dirty="0" smtClean="0"/>
          </a:p>
          <a:p>
            <a:r>
              <a:rPr lang="en-US" altLang="zh-CN" sz="3600" b="1" dirty="0" smtClean="0"/>
              <a:t>C</a:t>
            </a:r>
            <a:r>
              <a:rPr lang="zh-CN" altLang="zh-CN" sz="3600" b="1" dirty="0"/>
              <a:t>． 心理疲劳</a:t>
            </a:r>
            <a:endParaRPr lang="zh-CN" altLang="zh-CN" sz="3600" b="1" dirty="0">
              <a:latin typeface="+mn-ea"/>
            </a:endParaRPr>
          </a:p>
        </p:txBody>
      </p:sp>
      <p:sp>
        <p:nvSpPr>
          <p:cNvPr id="6" name="矩形 5"/>
          <p:cNvSpPr/>
          <p:nvPr/>
        </p:nvSpPr>
        <p:spPr>
          <a:xfrm>
            <a:off x="7368394" y="5151297"/>
            <a:ext cx="2366353" cy="830997"/>
          </a:xfrm>
          <a:prstGeom prst="rect">
            <a:avLst/>
          </a:prstGeom>
        </p:spPr>
        <p:txBody>
          <a:bodyPr wrap="none">
            <a:spAutoFit/>
          </a:bodyPr>
          <a:lstStyle/>
          <a:p>
            <a:r>
              <a:rPr lang="zh-CN" altLang="en-US" sz="4800" b="1" dirty="0" smtClean="0">
                <a:solidFill>
                  <a:srgbClr val="FF0000"/>
                </a:solidFill>
              </a:rPr>
              <a:t>答案：</a:t>
            </a:r>
            <a:r>
              <a:rPr lang="en-US" altLang="zh-CN" sz="4800" b="1" dirty="0">
                <a:solidFill>
                  <a:srgbClr val="FF0000"/>
                </a:solidFill>
              </a:rPr>
              <a:t>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66115" y="1448927"/>
            <a:ext cx="10174465" cy="646331"/>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10.</a:t>
            </a:r>
            <a:r>
              <a:rPr lang="zh-CN" altLang="en-US" sz="3600" b="1" dirty="0" smtClean="0">
                <a:solidFill>
                  <a:srgbClr val="358FCB"/>
                </a:solidFill>
                <a:latin typeface="+mn-ea"/>
              </a:rPr>
              <a:t>（</a:t>
            </a:r>
            <a:r>
              <a:rPr lang="zh-CN" altLang="en-US" sz="3600" b="1" dirty="0">
                <a:solidFill>
                  <a:srgbClr val="358FCB"/>
                </a:solidFill>
                <a:latin typeface="+mn-ea"/>
              </a:rPr>
              <a:t>单选题</a:t>
            </a:r>
            <a:r>
              <a:rPr lang="zh-CN" altLang="en-US" sz="3600" b="1" dirty="0" smtClean="0">
                <a:solidFill>
                  <a:srgbClr val="358FCB"/>
                </a:solidFill>
                <a:latin typeface="+mn-ea"/>
              </a:rPr>
              <a:t>）</a:t>
            </a:r>
            <a:r>
              <a:rPr lang="zh-CN" altLang="zh-CN" sz="3600" b="1" dirty="0">
                <a:latin typeface="+mn-ea"/>
              </a:rPr>
              <a:t>火灾的分类中，</a:t>
            </a:r>
            <a:r>
              <a:rPr lang="en-US" altLang="zh-CN" sz="3600" b="1" dirty="0">
                <a:latin typeface="+mn-ea"/>
              </a:rPr>
              <a:t>C</a:t>
            </a:r>
            <a:r>
              <a:rPr lang="zh-CN" altLang="zh-CN" sz="3600" b="1" dirty="0">
                <a:latin typeface="+mn-ea"/>
              </a:rPr>
              <a:t>类火灾是</a:t>
            </a:r>
            <a:r>
              <a:rPr lang="zh-CN" altLang="zh-CN" sz="3600" b="1" dirty="0" smtClean="0">
                <a:latin typeface="+mn-ea"/>
              </a:rPr>
              <a:t>指</a:t>
            </a:r>
            <a:r>
              <a:rPr lang="zh-CN" altLang="en-US" sz="3600" b="1" dirty="0" smtClean="0">
                <a:latin typeface="+mn-ea"/>
              </a:rPr>
              <a:t>（  ）</a:t>
            </a:r>
            <a:endParaRPr lang="zh-CN" altLang="zh-CN" sz="3600" b="1" dirty="0">
              <a:latin typeface="+mn-ea"/>
            </a:endParaRPr>
          </a:p>
        </p:txBody>
      </p:sp>
      <p:sp>
        <p:nvSpPr>
          <p:cNvPr id="9" name="矩形 8"/>
          <p:cNvSpPr/>
          <p:nvPr/>
        </p:nvSpPr>
        <p:spPr>
          <a:xfrm>
            <a:off x="1021424" y="2230726"/>
            <a:ext cx="7063964" cy="2585323"/>
          </a:xfrm>
          <a:prstGeom prst="rect">
            <a:avLst/>
          </a:prstGeom>
        </p:spPr>
        <p:txBody>
          <a:bodyPr wrap="square">
            <a:spAutoFit/>
          </a:bodyPr>
          <a:lstStyle/>
          <a:p>
            <a:pPr>
              <a:lnSpc>
                <a:spcPct val="150000"/>
              </a:lnSpc>
            </a:pPr>
            <a:r>
              <a:rPr lang="en-US" altLang="zh-CN" sz="3600" b="1" dirty="0">
                <a:latin typeface="+mn-ea"/>
              </a:rPr>
              <a:t>A</a:t>
            </a:r>
            <a:r>
              <a:rPr lang="zh-CN" altLang="zh-CN" sz="3600" b="1" dirty="0">
                <a:latin typeface="+mn-ea"/>
              </a:rPr>
              <a:t>． 气体</a:t>
            </a:r>
            <a:r>
              <a:rPr lang="zh-CN" altLang="zh-CN" sz="3600" b="1" dirty="0" smtClean="0">
                <a:latin typeface="+mn-ea"/>
              </a:rPr>
              <a:t>火灾</a:t>
            </a:r>
            <a:endParaRPr lang="en-US" altLang="zh-CN" sz="3600" b="1" dirty="0" smtClean="0">
              <a:latin typeface="+mn-ea"/>
            </a:endParaRPr>
          </a:p>
          <a:p>
            <a:pPr>
              <a:lnSpc>
                <a:spcPct val="150000"/>
              </a:lnSpc>
            </a:pPr>
            <a:r>
              <a:rPr lang="en-US" altLang="zh-CN" sz="3600" b="1" dirty="0" smtClean="0">
                <a:latin typeface="+mn-ea"/>
              </a:rPr>
              <a:t>B</a:t>
            </a:r>
            <a:r>
              <a:rPr lang="zh-CN" altLang="zh-CN" sz="3600" b="1" dirty="0">
                <a:latin typeface="+mn-ea"/>
              </a:rPr>
              <a:t>． 固体</a:t>
            </a:r>
            <a:r>
              <a:rPr lang="zh-CN" altLang="zh-CN" sz="3600" b="1" dirty="0" smtClean="0">
                <a:latin typeface="+mn-ea"/>
              </a:rPr>
              <a:t>火灾</a:t>
            </a:r>
            <a:endParaRPr lang="en-US" altLang="zh-CN" sz="3600" b="1" dirty="0">
              <a:latin typeface="+mn-ea"/>
            </a:endParaRPr>
          </a:p>
          <a:p>
            <a:pPr>
              <a:lnSpc>
                <a:spcPct val="150000"/>
              </a:lnSpc>
            </a:pPr>
            <a:r>
              <a:rPr lang="en-US" altLang="zh-CN" sz="3600" b="1" dirty="0" smtClean="0">
                <a:latin typeface="+mn-ea"/>
              </a:rPr>
              <a:t>C</a:t>
            </a:r>
            <a:r>
              <a:rPr lang="zh-CN" altLang="zh-CN" sz="3600" b="1" dirty="0">
                <a:latin typeface="+mn-ea"/>
              </a:rPr>
              <a:t>． 液体火灾</a:t>
            </a:r>
            <a:endParaRPr lang="en-US" altLang="zh-CN" sz="3600" b="1" dirty="0" smtClean="0">
              <a:latin typeface="+mn-ea"/>
            </a:endParaRPr>
          </a:p>
        </p:txBody>
      </p:sp>
      <p:sp>
        <p:nvSpPr>
          <p:cNvPr id="6" name="矩形 5"/>
          <p:cNvSpPr/>
          <p:nvPr/>
        </p:nvSpPr>
        <p:spPr>
          <a:xfrm>
            <a:off x="7368394" y="5151297"/>
            <a:ext cx="2414444" cy="830997"/>
          </a:xfrm>
          <a:prstGeom prst="rect">
            <a:avLst/>
          </a:prstGeom>
        </p:spPr>
        <p:txBody>
          <a:bodyPr wrap="none">
            <a:spAutoFit/>
          </a:bodyPr>
          <a:lstStyle/>
          <a:p>
            <a:r>
              <a:rPr lang="zh-CN" altLang="en-US" sz="4800" b="1" dirty="0" smtClean="0">
                <a:solidFill>
                  <a:srgbClr val="FF0000"/>
                </a:solidFill>
              </a:rPr>
              <a:t>答案：</a:t>
            </a:r>
            <a:r>
              <a:rPr lang="en-US" altLang="zh-CN" sz="4800" b="1" dirty="0">
                <a:solidFill>
                  <a:srgbClr val="FF0000"/>
                </a:solidFill>
              </a:rPr>
              <a:t>A</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2" name="组合 1"/>
          <p:cNvGrpSpPr/>
          <p:nvPr/>
        </p:nvGrpSpPr>
        <p:grpSpPr>
          <a:xfrm>
            <a:off x="-777240" y="184036"/>
            <a:ext cx="5497570" cy="1093164"/>
            <a:chOff x="5012729" y="5158372"/>
            <a:chExt cx="4590497" cy="1093164"/>
          </a:xfrm>
        </p:grpSpPr>
        <p:sp>
          <p:nvSpPr>
            <p:cNvPr id="56" name="矩形 55"/>
            <p:cNvSpPr/>
            <p:nvPr/>
          </p:nvSpPr>
          <p:spPr>
            <a:xfrm flipH="1">
              <a:off x="6256512" y="5205949"/>
              <a:ext cx="3199575" cy="1045587"/>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矩形 56"/>
            <p:cNvSpPr/>
            <p:nvPr/>
          </p:nvSpPr>
          <p:spPr>
            <a:xfrm flipH="1">
              <a:off x="6256512" y="5722253"/>
              <a:ext cx="3199575" cy="522903"/>
            </a:xfrm>
            <a:prstGeom prst="rect">
              <a:avLst/>
            </a:prstGeom>
            <a:solidFill>
              <a:srgbClr val="482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5680858" y="5198417"/>
              <a:ext cx="583418" cy="976182"/>
            </a:xfrm>
            <a:custGeom>
              <a:avLst/>
              <a:gdLst>
                <a:gd name="connsiteX0" fmla="*/ 579010 w 583418"/>
                <a:gd name="connsiteY0" fmla="*/ 0 h 976182"/>
                <a:gd name="connsiteX1" fmla="*/ 583418 w 583418"/>
                <a:gd name="connsiteY1" fmla="*/ 976182 h 976182"/>
                <a:gd name="connsiteX2" fmla="*/ 0 w 583418"/>
                <a:gd name="connsiteY2" fmla="*/ 976182 h 976182"/>
              </a:gdLst>
              <a:ahLst/>
              <a:cxnLst>
                <a:cxn ang="0">
                  <a:pos x="connsiteX0" y="connsiteY0"/>
                </a:cxn>
                <a:cxn ang="0">
                  <a:pos x="connsiteX1" y="connsiteY1"/>
                </a:cxn>
                <a:cxn ang="0">
                  <a:pos x="connsiteX2" y="connsiteY2"/>
                </a:cxn>
              </a:cxnLst>
              <a:rect l="l" t="t" r="r" b="b"/>
              <a:pathLst>
                <a:path w="583418" h="976182">
                  <a:moveTo>
                    <a:pt x="579010" y="0"/>
                  </a:moveTo>
                  <a:lnTo>
                    <a:pt x="583418" y="976182"/>
                  </a:lnTo>
                  <a:lnTo>
                    <a:pt x="0" y="976182"/>
                  </a:lnTo>
                  <a:close/>
                </a:path>
              </a:pathLst>
            </a:custGeom>
            <a:gradFill>
              <a:gsLst>
                <a:gs pos="74000">
                  <a:srgbClr val="000000">
                    <a:alpha val="4000"/>
                  </a:srgbClr>
                </a:gs>
                <a:gs pos="58000">
                  <a:srgbClr val="000000">
                    <a:alpha val="14000"/>
                  </a:srgbClr>
                </a:gs>
                <a:gs pos="41000">
                  <a:srgbClr val="000000">
                    <a:alpha val="14000"/>
                  </a:srgbClr>
                </a:gs>
                <a:gs pos="21000">
                  <a:srgbClr val="000000">
                    <a:alpha val="22000"/>
                  </a:srgbClr>
                </a:gs>
                <a:gs pos="0">
                  <a:schemeClr val="tx1">
                    <a:alpha val="35000"/>
                  </a:schemeClr>
                </a:gs>
                <a:gs pos="100000">
                  <a:schemeClr val="tx1">
                    <a:alpha val="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9" name="图片 58"/>
            <p:cNvPicPr>
              <a:picLocks noChangeAspect="1"/>
            </p:cNvPicPr>
            <p:nvPr/>
          </p:nvPicPr>
          <p:blipFill rotWithShape="1">
            <a:blip r:embed="rId1">
              <a:biLevel thresh="75000"/>
              <a:extLst>
                <a:ext uri="{BEBA8EAE-BF5A-486C-A8C5-ECC9F3942E4B}">
                  <a14:imgProps xmlns:a14="http://schemas.microsoft.com/office/drawing/2010/main">
                    <a14:imgLayer r:embed="rId2">
                      <a14:imgEffect>
                        <a14:colorTemperature colorTemp="11200"/>
                      </a14:imgEffect>
                      <a14:imgEffect>
                        <a14:saturation sat="400000"/>
                      </a14:imgEffect>
                    </a14:imgLayer>
                  </a14:imgProps>
                </a:ext>
              </a:extLst>
            </a:blip>
            <a:srcRect b="72279"/>
            <a:stretch>
              <a:fillRect/>
            </a:stretch>
          </p:blipFill>
          <p:spPr>
            <a:xfrm rot="10800000" flipH="1">
              <a:off x="6138835" y="5205948"/>
              <a:ext cx="3434932" cy="144116"/>
            </a:xfrm>
            <a:prstGeom prst="rect">
              <a:avLst/>
            </a:prstGeom>
          </p:spPr>
        </p:pic>
        <p:sp>
          <p:nvSpPr>
            <p:cNvPr id="60" name="任意多边形 59"/>
            <p:cNvSpPr/>
            <p:nvPr/>
          </p:nvSpPr>
          <p:spPr>
            <a:xfrm flipH="1">
              <a:off x="6295486" y="5158372"/>
              <a:ext cx="3160603" cy="39130"/>
            </a:xfrm>
            <a:custGeom>
              <a:avLst/>
              <a:gdLst>
                <a:gd name="connsiteX0" fmla="*/ 1893086 w 3786173"/>
                <a:gd name="connsiteY0" fmla="*/ 0 h 285622"/>
                <a:gd name="connsiteX1" fmla="*/ 3770581 w 3786173"/>
                <a:gd name="connsiteY1" fmla="*/ 259403 h 285622"/>
                <a:gd name="connsiteX2" fmla="*/ 3786173 w 3786173"/>
                <a:gd name="connsiteY2" fmla="*/ 285622 h 285622"/>
                <a:gd name="connsiteX3" fmla="*/ 0 w 3786173"/>
                <a:gd name="connsiteY3" fmla="*/ 285622 h 285622"/>
                <a:gd name="connsiteX4" fmla="*/ 15591 w 3786173"/>
                <a:gd name="connsiteY4" fmla="*/ 259403 h 285622"/>
                <a:gd name="connsiteX5" fmla="*/ 1893086 w 3786173"/>
                <a:gd name="connsiteY5" fmla="*/ 0 h 28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6173" h="285622">
                  <a:moveTo>
                    <a:pt x="1893086" y="0"/>
                  </a:moveTo>
                  <a:cubicBezTo>
                    <a:pt x="2819199" y="0"/>
                    <a:pt x="3591881" y="111362"/>
                    <a:pt x="3770581" y="259403"/>
                  </a:cubicBezTo>
                  <a:lnTo>
                    <a:pt x="3786173" y="285622"/>
                  </a:lnTo>
                  <a:lnTo>
                    <a:pt x="0" y="285622"/>
                  </a:lnTo>
                  <a:lnTo>
                    <a:pt x="15591" y="259403"/>
                  </a:lnTo>
                  <a:cubicBezTo>
                    <a:pt x="194291" y="111362"/>
                    <a:pt x="966973" y="0"/>
                    <a:pt x="1893086" y="0"/>
                  </a:cubicBezTo>
                  <a:close/>
                </a:path>
              </a:pathLst>
            </a:custGeom>
            <a:gradFill flip="none" rotWithShape="1">
              <a:gsLst>
                <a:gs pos="100000">
                  <a:srgbClr val="FFFFFF">
                    <a:alpha val="0"/>
                  </a:srgbClr>
                </a:gs>
                <a:gs pos="74000">
                  <a:srgbClr val="FFFFFF">
                    <a:alpha val="52000"/>
                  </a:srgbClr>
                </a:gs>
                <a:gs pos="51000">
                  <a:srgbClr val="FFFFFF">
                    <a:alpha val="75000"/>
                  </a:srgbClr>
                </a:gs>
                <a:gs pos="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a:off x="5012729" y="5715307"/>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2" name="图片 61"/>
            <p:cNvPicPr>
              <a:picLocks noChangeAspect="1"/>
            </p:cNvPicPr>
            <p:nvPr/>
          </p:nvPicPr>
          <p:blipFill rotWithShape="1">
            <a:blip r:embed="rId1">
              <a:biLevel thresh="75000"/>
              <a:extLst>
                <a:ext uri="{BEBA8EAE-BF5A-486C-A8C5-ECC9F3942E4B}">
                  <a14:imgProps xmlns:a14="http://schemas.microsoft.com/office/drawing/2010/main">
                    <a14:imgLayer r:embed="rId2">
                      <a14:imgEffect>
                        <a14:colorTemperature colorTemp="11200"/>
                      </a14:imgEffect>
                      <a14:imgEffect>
                        <a14:saturation sat="400000"/>
                      </a14:imgEffect>
                    </a14:imgLayer>
                  </a14:imgProps>
                </a:ext>
              </a:extLst>
            </a:blip>
            <a:srcRect b="72279"/>
            <a:stretch>
              <a:fillRect/>
            </a:stretch>
          </p:blipFill>
          <p:spPr>
            <a:xfrm rot="10800000" flipH="1" flipV="1">
              <a:off x="6168294" y="6107420"/>
              <a:ext cx="3434932" cy="144116"/>
            </a:xfrm>
            <a:prstGeom prst="rect">
              <a:avLst/>
            </a:prstGeom>
          </p:spPr>
        </p:pic>
        <p:sp>
          <p:nvSpPr>
            <p:cNvPr id="67" name="文本框 66"/>
            <p:cNvSpPr txBox="1"/>
            <p:nvPr/>
          </p:nvSpPr>
          <p:spPr>
            <a:xfrm>
              <a:off x="6897979" y="5312825"/>
              <a:ext cx="1924404" cy="861774"/>
            </a:xfrm>
            <a:prstGeom prst="rect">
              <a:avLst/>
            </a:prstGeom>
            <a:noFill/>
          </p:spPr>
          <p:txBody>
            <a:bodyPr wrap="square" rtlCol="0">
              <a:spAutoFit/>
            </a:bodyPr>
            <a:lstStyle/>
            <a:p>
              <a:pPr algn="ctr"/>
              <a:r>
                <a:rPr lang="zh-CN" altLang="en-US" sz="5000" b="1" dirty="0">
                  <a:solidFill>
                    <a:prstClr val="white"/>
                  </a:solidFill>
                  <a:latin typeface="微软雅黑" panose="020B0503020204020204" pitchFamily="34" charset="-122"/>
                  <a:ea typeface="微软雅黑" panose="020B0503020204020204" pitchFamily="34" charset="-122"/>
                </a:rPr>
                <a:t>观众题</a:t>
              </a:r>
              <a:endParaRPr lang="zh-CN" altLang="en-US" sz="5000" b="1" dirty="0">
                <a:solidFill>
                  <a:prstClr val="white"/>
                </a:solidFill>
                <a:latin typeface="微软雅黑" panose="020B0503020204020204" pitchFamily="34" charset="-122"/>
                <a:ea typeface="微软雅黑" panose="020B0503020204020204" pitchFamily="34" charset="-122"/>
              </a:endParaRPr>
            </a:p>
          </p:txBody>
        </p:sp>
      </p:grpSp>
      <p:sp>
        <p:nvSpPr>
          <p:cNvPr id="97" name="椭圆 96">
            <a:hlinkClick r:id="rId3" action="ppaction://hlinksldjump"/>
          </p:cNvPr>
          <p:cNvSpPr/>
          <p:nvPr/>
        </p:nvSpPr>
        <p:spPr>
          <a:xfrm>
            <a:off x="621827" y="1605662"/>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1</a:t>
            </a:r>
            <a:endParaRPr lang="zh-CN" altLang="en-US" sz="4400" b="1" dirty="0">
              <a:solidFill>
                <a:srgbClr val="7030A0"/>
              </a:solidFill>
            </a:endParaRPr>
          </a:p>
        </p:txBody>
      </p:sp>
      <p:sp>
        <p:nvSpPr>
          <p:cNvPr id="98" name="椭圆 97">
            <a:hlinkClick r:id="rId4" action="ppaction://hlinksldjump"/>
          </p:cNvPr>
          <p:cNvSpPr/>
          <p:nvPr/>
        </p:nvSpPr>
        <p:spPr>
          <a:xfrm>
            <a:off x="1743491" y="1605661"/>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2</a:t>
            </a:r>
            <a:endParaRPr lang="zh-CN" altLang="en-US" sz="4400" b="1" dirty="0">
              <a:solidFill>
                <a:srgbClr val="7030A0"/>
              </a:solidFill>
            </a:endParaRPr>
          </a:p>
        </p:txBody>
      </p:sp>
      <p:sp>
        <p:nvSpPr>
          <p:cNvPr id="99" name="椭圆 98">
            <a:hlinkClick r:id="rId5" action="ppaction://hlinksldjump"/>
          </p:cNvPr>
          <p:cNvSpPr/>
          <p:nvPr/>
        </p:nvSpPr>
        <p:spPr>
          <a:xfrm>
            <a:off x="2878298" y="1605661"/>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3</a:t>
            </a:r>
            <a:endParaRPr lang="zh-CN" altLang="en-US" sz="4400" b="1" dirty="0">
              <a:solidFill>
                <a:srgbClr val="7030A0"/>
              </a:solidFill>
            </a:endParaRPr>
          </a:p>
        </p:txBody>
      </p:sp>
      <p:sp>
        <p:nvSpPr>
          <p:cNvPr id="100" name="椭圆 99">
            <a:hlinkClick r:id="rId6" action="ppaction://hlinksldjump"/>
          </p:cNvPr>
          <p:cNvSpPr/>
          <p:nvPr/>
        </p:nvSpPr>
        <p:spPr>
          <a:xfrm>
            <a:off x="4013105" y="1605660"/>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4</a:t>
            </a:r>
            <a:endParaRPr lang="zh-CN" altLang="en-US" sz="4400" b="1" dirty="0">
              <a:solidFill>
                <a:srgbClr val="7030A0"/>
              </a:solidFill>
            </a:endParaRPr>
          </a:p>
        </p:txBody>
      </p:sp>
      <p:sp>
        <p:nvSpPr>
          <p:cNvPr id="101" name="椭圆 100">
            <a:hlinkClick r:id="rId7" action="ppaction://hlinksldjump"/>
          </p:cNvPr>
          <p:cNvSpPr/>
          <p:nvPr/>
        </p:nvSpPr>
        <p:spPr>
          <a:xfrm>
            <a:off x="5172101" y="1605659"/>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5</a:t>
            </a:r>
            <a:endParaRPr lang="zh-CN" altLang="en-US" sz="4400" b="1" dirty="0">
              <a:solidFill>
                <a:srgbClr val="7030A0"/>
              </a:solidFill>
            </a:endParaRPr>
          </a:p>
        </p:txBody>
      </p:sp>
      <p:sp>
        <p:nvSpPr>
          <p:cNvPr id="102" name="椭圆 101">
            <a:hlinkClick r:id="rId8" action="ppaction://hlinksldjump"/>
          </p:cNvPr>
          <p:cNvSpPr/>
          <p:nvPr/>
        </p:nvSpPr>
        <p:spPr>
          <a:xfrm>
            <a:off x="6269576" y="16056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6</a:t>
            </a:r>
            <a:endParaRPr lang="zh-CN" altLang="en-US" sz="4400" b="1" dirty="0">
              <a:solidFill>
                <a:srgbClr val="7030A0"/>
              </a:solidFill>
            </a:endParaRPr>
          </a:p>
        </p:txBody>
      </p:sp>
      <p:sp>
        <p:nvSpPr>
          <p:cNvPr id="103" name="椭圆 102">
            <a:hlinkClick r:id="rId9" action="ppaction://hlinksldjump"/>
          </p:cNvPr>
          <p:cNvSpPr/>
          <p:nvPr/>
        </p:nvSpPr>
        <p:spPr>
          <a:xfrm>
            <a:off x="7404383" y="16056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7</a:t>
            </a:r>
            <a:endParaRPr lang="zh-CN" altLang="en-US" sz="4400" b="1" dirty="0">
              <a:solidFill>
                <a:srgbClr val="7030A0"/>
              </a:solidFill>
            </a:endParaRPr>
          </a:p>
        </p:txBody>
      </p:sp>
      <p:sp>
        <p:nvSpPr>
          <p:cNvPr id="104" name="椭圆 103">
            <a:hlinkClick r:id="rId10" action="ppaction://hlinksldjump"/>
          </p:cNvPr>
          <p:cNvSpPr/>
          <p:nvPr/>
        </p:nvSpPr>
        <p:spPr>
          <a:xfrm>
            <a:off x="8563379" y="1611116"/>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8</a:t>
            </a:r>
            <a:endParaRPr lang="zh-CN" altLang="en-US" sz="4400" b="1" dirty="0">
              <a:solidFill>
                <a:srgbClr val="7030A0"/>
              </a:solidFill>
            </a:endParaRPr>
          </a:p>
        </p:txBody>
      </p:sp>
      <p:sp>
        <p:nvSpPr>
          <p:cNvPr id="105" name="椭圆 104">
            <a:hlinkClick r:id="rId11" action="ppaction://hlinksldjump"/>
          </p:cNvPr>
          <p:cNvSpPr/>
          <p:nvPr/>
        </p:nvSpPr>
        <p:spPr>
          <a:xfrm>
            <a:off x="9685043" y="1605657"/>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30A0"/>
                </a:solidFill>
              </a:rPr>
              <a:t>9</a:t>
            </a:r>
            <a:endParaRPr lang="zh-CN" altLang="en-US" sz="4400" b="1" dirty="0">
              <a:solidFill>
                <a:srgbClr val="7030A0"/>
              </a:solidFill>
            </a:endParaRPr>
          </a:p>
        </p:txBody>
      </p:sp>
      <p:sp>
        <p:nvSpPr>
          <p:cNvPr id="106" name="椭圆 105">
            <a:hlinkClick r:id="rId12" action="ppaction://hlinksldjump"/>
          </p:cNvPr>
          <p:cNvSpPr/>
          <p:nvPr/>
        </p:nvSpPr>
        <p:spPr>
          <a:xfrm>
            <a:off x="10844039" y="1605657"/>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7030A0"/>
                </a:solidFill>
              </a:rPr>
              <a:t>10</a:t>
            </a:r>
            <a:endParaRPr lang="zh-CN" altLang="en-US" sz="3600" b="1" dirty="0">
              <a:solidFill>
                <a:srgbClr val="7030A0"/>
              </a:solidFill>
            </a:endParaRPr>
          </a:p>
        </p:txBody>
      </p:sp>
      <p:sp>
        <p:nvSpPr>
          <p:cNvPr id="107" name="椭圆 106">
            <a:hlinkClick r:id="rId13" action="ppaction://hlinksldjump"/>
          </p:cNvPr>
          <p:cNvSpPr/>
          <p:nvPr/>
        </p:nvSpPr>
        <p:spPr>
          <a:xfrm>
            <a:off x="621827" y="2919540"/>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11</a:t>
            </a:r>
            <a:endParaRPr lang="zh-CN" altLang="en-US" sz="3600" b="1" dirty="0">
              <a:solidFill>
                <a:srgbClr val="9751CB"/>
              </a:solidFill>
            </a:endParaRPr>
          </a:p>
        </p:txBody>
      </p:sp>
      <p:sp>
        <p:nvSpPr>
          <p:cNvPr id="108" name="椭圆 107">
            <a:hlinkClick r:id="rId14" action="ppaction://hlinksldjump"/>
          </p:cNvPr>
          <p:cNvSpPr/>
          <p:nvPr/>
        </p:nvSpPr>
        <p:spPr>
          <a:xfrm>
            <a:off x="1743491" y="2919539"/>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12</a:t>
            </a:r>
            <a:endParaRPr lang="zh-CN" altLang="en-US" sz="3600" b="1" dirty="0">
              <a:solidFill>
                <a:srgbClr val="9751CB"/>
              </a:solidFill>
            </a:endParaRPr>
          </a:p>
        </p:txBody>
      </p:sp>
      <p:sp>
        <p:nvSpPr>
          <p:cNvPr id="109" name="椭圆 108">
            <a:hlinkClick r:id="rId15" action="ppaction://hlinksldjump"/>
          </p:cNvPr>
          <p:cNvSpPr/>
          <p:nvPr/>
        </p:nvSpPr>
        <p:spPr>
          <a:xfrm>
            <a:off x="2878298" y="2919539"/>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13</a:t>
            </a:r>
            <a:endParaRPr lang="zh-CN" altLang="en-US" sz="3600" b="1" dirty="0">
              <a:solidFill>
                <a:srgbClr val="9751CB"/>
              </a:solidFill>
            </a:endParaRPr>
          </a:p>
        </p:txBody>
      </p:sp>
      <p:sp>
        <p:nvSpPr>
          <p:cNvPr id="110" name="椭圆 109">
            <a:hlinkClick r:id="rId16" action="ppaction://hlinksldjump"/>
          </p:cNvPr>
          <p:cNvSpPr/>
          <p:nvPr/>
        </p:nvSpPr>
        <p:spPr>
          <a:xfrm>
            <a:off x="4013105" y="291953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14</a:t>
            </a:r>
            <a:endParaRPr lang="zh-CN" altLang="en-US" sz="3600" b="1" dirty="0">
              <a:solidFill>
                <a:srgbClr val="9751CB"/>
              </a:solidFill>
            </a:endParaRPr>
          </a:p>
        </p:txBody>
      </p:sp>
      <p:sp>
        <p:nvSpPr>
          <p:cNvPr id="111" name="椭圆 110">
            <a:hlinkClick r:id="rId17" action="ppaction://hlinksldjump"/>
          </p:cNvPr>
          <p:cNvSpPr/>
          <p:nvPr/>
        </p:nvSpPr>
        <p:spPr>
          <a:xfrm>
            <a:off x="5172101" y="2919537"/>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15</a:t>
            </a:r>
            <a:endParaRPr lang="zh-CN" altLang="en-US" sz="3600" b="1" dirty="0">
              <a:solidFill>
                <a:srgbClr val="9751CB"/>
              </a:solidFill>
            </a:endParaRPr>
          </a:p>
        </p:txBody>
      </p:sp>
      <p:sp>
        <p:nvSpPr>
          <p:cNvPr id="112" name="椭圆 111">
            <a:hlinkClick r:id="rId18" action="ppaction://hlinksldjump"/>
          </p:cNvPr>
          <p:cNvSpPr/>
          <p:nvPr/>
        </p:nvSpPr>
        <p:spPr>
          <a:xfrm>
            <a:off x="6269576" y="2919536"/>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16</a:t>
            </a:r>
            <a:endParaRPr lang="zh-CN" altLang="en-US" sz="3600" b="1" dirty="0">
              <a:solidFill>
                <a:srgbClr val="9751CB"/>
              </a:solidFill>
            </a:endParaRPr>
          </a:p>
        </p:txBody>
      </p:sp>
      <p:sp>
        <p:nvSpPr>
          <p:cNvPr id="113" name="椭圆 112">
            <a:hlinkClick r:id="rId19" action="ppaction://hlinksldjump"/>
          </p:cNvPr>
          <p:cNvSpPr/>
          <p:nvPr/>
        </p:nvSpPr>
        <p:spPr>
          <a:xfrm>
            <a:off x="7404383" y="2919536"/>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17</a:t>
            </a:r>
            <a:endParaRPr lang="zh-CN" altLang="en-US" sz="3600" b="1" dirty="0">
              <a:solidFill>
                <a:srgbClr val="9751CB"/>
              </a:solidFill>
            </a:endParaRPr>
          </a:p>
        </p:txBody>
      </p:sp>
      <p:sp>
        <p:nvSpPr>
          <p:cNvPr id="114" name="椭圆 113">
            <a:hlinkClick r:id="rId20" action="ppaction://hlinksldjump"/>
          </p:cNvPr>
          <p:cNvSpPr/>
          <p:nvPr/>
        </p:nvSpPr>
        <p:spPr>
          <a:xfrm>
            <a:off x="8563379" y="2924994"/>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18</a:t>
            </a:r>
            <a:endParaRPr lang="zh-CN" altLang="en-US" sz="3600" b="1" dirty="0">
              <a:solidFill>
                <a:srgbClr val="9751CB"/>
              </a:solidFill>
            </a:endParaRPr>
          </a:p>
        </p:txBody>
      </p:sp>
      <p:sp>
        <p:nvSpPr>
          <p:cNvPr id="115" name="椭圆 114">
            <a:hlinkClick r:id="rId21" action="ppaction://hlinksldjump"/>
          </p:cNvPr>
          <p:cNvSpPr/>
          <p:nvPr/>
        </p:nvSpPr>
        <p:spPr>
          <a:xfrm>
            <a:off x="9685043" y="2919535"/>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19</a:t>
            </a:r>
            <a:endParaRPr lang="zh-CN" altLang="en-US" sz="3600" b="1" dirty="0">
              <a:solidFill>
                <a:srgbClr val="9751CB"/>
              </a:solidFill>
            </a:endParaRPr>
          </a:p>
        </p:txBody>
      </p:sp>
      <p:sp>
        <p:nvSpPr>
          <p:cNvPr id="116" name="椭圆 115">
            <a:hlinkClick r:id="rId22" action="ppaction://hlinksldjump"/>
          </p:cNvPr>
          <p:cNvSpPr/>
          <p:nvPr/>
        </p:nvSpPr>
        <p:spPr>
          <a:xfrm>
            <a:off x="10844039" y="2919535"/>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9751CB"/>
                </a:solidFill>
              </a:rPr>
              <a:t>20</a:t>
            </a:r>
            <a:endParaRPr lang="zh-CN" altLang="en-US" sz="3600" b="1" dirty="0">
              <a:solidFill>
                <a:srgbClr val="9751CB"/>
              </a:solidFill>
            </a:endParaRPr>
          </a:p>
        </p:txBody>
      </p:sp>
      <p:sp>
        <p:nvSpPr>
          <p:cNvPr id="117" name="椭圆 116">
            <a:hlinkClick r:id="rId23" action="ppaction://hlinksldjump"/>
          </p:cNvPr>
          <p:cNvSpPr/>
          <p:nvPr/>
        </p:nvSpPr>
        <p:spPr>
          <a:xfrm>
            <a:off x="621827" y="4318382"/>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21</a:t>
            </a:r>
            <a:endParaRPr lang="zh-CN" altLang="en-US" sz="3600" b="1" dirty="0">
              <a:solidFill>
                <a:srgbClr val="B482DA"/>
              </a:solidFill>
            </a:endParaRPr>
          </a:p>
        </p:txBody>
      </p:sp>
      <p:sp>
        <p:nvSpPr>
          <p:cNvPr id="118" name="椭圆 117">
            <a:hlinkClick r:id="rId24" action="ppaction://hlinksldjump"/>
          </p:cNvPr>
          <p:cNvSpPr/>
          <p:nvPr/>
        </p:nvSpPr>
        <p:spPr>
          <a:xfrm>
            <a:off x="1743491" y="4318381"/>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22</a:t>
            </a:r>
            <a:endParaRPr lang="zh-CN" altLang="en-US" sz="3600" b="1" dirty="0">
              <a:solidFill>
                <a:srgbClr val="B482DA"/>
              </a:solidFill>
            </a:endParaRPr>
          </a:p>
        </p:txBody>
      </p:sp>
      <p:sp>
        <p:nvSpPr>
          <p:cNvPr id="119" name="椭圆 118">
            <a:hlinkClick r:id="rId25" action="ppaction://hlinksldjump"/>
          </p:cNvPr>
          <p:cNvSpPr/>
          <p:nvPr/>
        </p:nvSpPr>
        <p:spPr>
          <a:xfrm>
            <a:off x="2878298" y="4318381"/>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23</a:t>
            </a:r>
            <a:endParaRPr lang="zh-CN" altLang="en-US" sz="3600" b="1" dirty="0">
              <a:solidFill>
                <a:srgbClr val="B482DA"/>
              </a:solidFill>
            </a:endParaRPr>
          </a:p>
        </p:txBody>
      </p:sp>
      <p:sp>
        <p:nvSpPr>
          <p:cNvPr id="120" name="椭圆 119">
            <a:hlinkClick r:id="rId26" action="ppaction://hlinksldjump"/>
          </p:cNvPr>
          <p:cNvSpPr/>
          <p:nvPr/>
        </p:nvSpPr>
        <p:spPr>
          <a:xfrm>
            <a:off x="4013105" y="4318380"/>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24</a:t>
            </a:r>
            <a:endParaRPr lang="zh-CN" altLang="en-US" sz="3600" b="1" dirty="0">
              <a:solidFill>
                <a:srgbClr val="B482DA"/>
              </a:solidFill>
            </a:endParaRPr>
          </a:p>
        </p:txBody>
      </p:sp>
      <p:sp>
        <p:nvSpPr>
          <p:cNvPr id="121" name="椭圆 120">
            <a:hlinkClick r:id="rId27" action="ppaction://hlinksldjump"/>
          </p:cNvPr>
          <p:cNvSpPr/>
          <p:nvPr/>
        </p:nvSpPr>
        <p:spPr>
          <a:xfrm>
            <a:off x="5172101" y="4318379"/>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25</a:t>
            </a:r>
            <a:endParaRPr lang="zh-CN" altLang="en-US" sz="3600" b="1" dirty="0">
              <a:solidFill>
                <a:srgbClr val="B482DA"/>
              </a:solidFill>
            </a:endParaRPr>
          </a:p>
        </p:txBody>
      </p:sp>
      <p:sp>
        <p:nvSpPr>
          <p:cNvPr id="122" name="椭圆 121">
            <a:hlinkClick r:id="rId28" action="ppaction://hlinksldjump"/>
          </p:cNvPr>
          <p:cNvSpPr/>
          <p:nvPr/>
        </p:nvSpPr>
        <p:spPr>
          <a:xfrm>
            <a:off x="6269576" y="431837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26</a:t>
            </a:r>
            <a:endParaRPr lang="zh-CN" altLang="en-US" sz="3600" b="1" dirty="0">
              <a:solidFill>
                <a:srgbClr val="B482DA"/>
              </a:solidFill>
            </a:endParaRPr>
          </a:p>
        </p:txBody>
      </p:sp>
      <p:sp>
        <p:nvSpPr>
          <p:cNvPr id="123" name="椭圆 122">
            <a:hlinkClick r:id="rId29" action="ppaction://hlinksldjump"/>
          </p:cNvPr>
          <p:cNvSpPr/>
          <p:nvPr/>
        </p:nvSpPr>
        <p:spPr>
          <a:xfrm>
            <a:off x="7404383" y="431837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27</a:t>
            </a:r>
            <a:endParaRPr lang="zh-CN" altLang="en-US" sz="3600" b="1" dirty="0">
              <a:solidFill>
                <a:srgbClr val="B482DA"/>
              </a:solidFill>
            </a:endParaRPr>
          </a:p>
        </p:txBody>
      </p:sp>
      <p:sp>
        <p:nvSpPr>
          <p:cNvPr id="124" name="椭圆 123">
            <a:hlinkClick r:id="rId30" action="ppaction://hlinksldjump"/>
          </p:cNvPr>
          <p:cNvSpPr/>
          <p:nvPr/>
        </p:nvSpPr>
        <p:spPr>
          <a:xfrm>
            <a:off x="8563379" y="4323836"/>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28</a:t>
            </a:r>
            <a:endParaRPr lang="zh-CN" altLang="en-US" sz="3600" b="1" dirty="0">
              <a:solidFill>
                <a:srgbClr val="B482DA"/>
              </a:solidFill>
            </a:endParaRPr>
          </a:p>
        </p:txBody>
      </p:sp>
      <p:sp>
        <p:nvSpPr>
          <p:cNvPr id="125" name="椭圆 124">
            <a:hlinkClick r:id="rId31" action="ppaction://hlinksldjump"/>
          </p:cNvPr>
          <p:cNvSpPr/>
          <p:nvPr/>
        </p:nvSpPr>
        <p:spPr>
          <a:xfrm>
            <a:off x="9685043" y="4318377"/>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29</a:t>
            </a:r>
            <a:endParaRPr lang="zh-CN" altLang="en-US" sz="3600" b="1" dirty="0">
              <a:solidFill>
                <a:srgbClr val="B482DA"/>
              </a:solidFill>
            </a:endParaRPr>
          </a:p>
        </p:txBody>
      </p:sp>
      <p:sp>
        <p:nvSpPr>
          <p:cNvPr id="126" name="椭圆 125">
            <a:hlinkClick r:id="rId32" action="ppaction://hlinksldjump"/>
          </p:cNvPr>
          <p:cNvSpPr/>
          <p:nvPr/>
        </p:nvSpPr>
        <p:spPr>
          <a:xfrm>
            <a:off x="10844039" y="4318377"/>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B482DA"/>
                </a:solidFill>
              </a:rPr>
              <a:t>30</a:t>
            </a:r>
            <a:endParaRPr lang="zh-CN" altLang="en-US" sz="3600" b="1" dirty="0">
              <a:solidFill>
                <a:srgbClr val="B482DA"/>
              </a:solidFill>
            </a:endParaRPr>
          </a:p>
        </p:txBody>
      </p:sp>
      <p:pic>
        <p:nvPicPr>
          <p:cNvPr id="41" name="图片 40">
            <a:hlinkClick r:id="rId33" action="ppaction://hlinksldjump"/>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7"/>
                                        </p:tgtEl>
                                      </p:cBhvr>
                                    </p:animEffect>
                                    <p:set>
                                      <p:cBhvr>
                                        <p:cTn id="7"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8" restart="whenNotActive" fill="hold" evtFilter="cancelBubble" nodeType="interactiveSeq">
                <p:stCondLst>
                  <p:cond evt="onClick" delay="0">
                    <p:tgtEl>
                      <p:spTgt spid="98"/>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98"/>
                                        </p:tgtEl>
                                      </p:cBhvr>
                                    </p:animEffect>
                                    <p:set>
                                      <p:cBhvr>
                                        <p:cTn id="13"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4" restart="whenNotActive" fill="hold" evtFilter="cancelBubble" nodeType="interactiveSeq">
                <p:stCondLst>
                  <p:cond evt="onClick" delay="0">
                    <p:tgtEl>
                      <p:spTgt spid="99"/>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99"/>
                                        </p:tgtEl>
                                      </p:cBhvr>
                                    </p:animEffect>
                                    <p:set>
                                      <p:cBhvr>
                                        <p:cTn id="19"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20" restart="whenNotActive" fill="hold" evtFilter="cancelBubble" nodeType="interactiveSeq">
                <p:stCondLst>
                  <p:cond evt="onClick" delay="0">
                    <p:tgtEl>
                      <p:spTgt spid="100"/>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100"/>
                                        </p:tgtEl>
                                      </p:cBhvr>
                                    </p:animEffect>
                                    <p:set>
                                      <p:cBhvr>
                                        <p:cTn id="25"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26" restart="whenNotActive" fill="hold" evtFilter="cancelBubble" nodeType="interactiveSeq">
                <p:stCondLst>
                  <p:cond evt="onClick" delay="0">
                    <p:tgtEl>
                      <p:spTgt spid="101"/>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01"/>
                                        </p:tgtEl>
                                      </p:cBhvr>
                                    </p:animEffect>
                                    <p:set>
                                      <p:cBhvr>
                                        <p:cTn id="31"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2" restart="whenNotActive" fill="hold" evtFilter="cancelBubble" nodeType="interactiveSeq">
                <p:stCondLst>
                  <p:cond evt="onClick" delay="0">
                    <p:tgtEl>
                      <p:spTgt spid="102"/>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02"/>
                                        </p:tgtEl>
                                      </p:cBhvr>
                                    </p:animEffect>
                                    <p:set>
                                      <p:cBhvr>
                                        <p:cTn id="37"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38" restart="whenNotActive" fill="hold" evtFilter="cancelBubble" nodeType="interactiveSeq">
                <p:stCondLst>
                  <p:cond evt="onClick" delay="0">
                    <p:tgtEl>
                      <p:spTgt spid="103"/>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03"/>
                                        </p:tgtEl>
                                      </p:cBhvr>
                                    </p:animEffect>
                                    <p:set>
                                      <p:cBhvr>
                                        <p:cTn id="4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44" restart="whenNotActive" fill="hold" evtFilter="cancelBubble" nodeType="interactiveSeq">
                <p:stCondLst>
                  <p:cond evt="onClick" delay="0">
                    <p:tgtEl>
                      <p:spTgt spid="104"/>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104"/>
                                        </p:tgtEl>
                                      </p:cBhvr>
                                    </p:animEffect>
                                    <p:set>
                                      <p:cBhvr>
                                        <p:cTn id="4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50" restart="whenNotActive" fill="hold" evtFilter="cancelBubble" nodeType="interactiveSeq">
                <p:stCondLst>
                  <p:cond evt="onClick" delay="0">
                    <p:tgtEl>
                      <p:spTgt spid="105"/>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105"/>
                                        </p:tgtEl>
                                      </p:cBhvr>
                                    </p:animEffect>
                                    <p:set>
                                      <p:cBhvr>
                                        <p:cTn id="5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56" restart="whenNotActive" fill="hold" evtFilter="cancelBubble" nodeType="interactiveSeq">
                <p:stCondLst>
                  <p:cond evt="onClick" delay="0">
                    <p:tgtEl>
                      <p:spTgt spid="106"/>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grpId="0" nodeType="clickEffect">
                                  <p:stCondLst>
                                    <p:cond delay="0"/>
                                  </p:stCondLst>
                                  <p:childTnLst>
                                    <p:animEffect transition="out" filter="dissolve">
                                      <p:cBhvr>
                                        <p:cTn id="60" dur="500"/>
                                        <p:tgtEl>
                                          <p:spTgt spid="106"/>
                                        </p:tgtEl>
                                      </p:cBhvr>
                                    </p:animEffect>
                                    <p:set>
                                      <p:cBhvr>
                                        <p:cTn id="6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62" restart="whenNotActive" fill="hold" evtFilter="cancelBubble" nodeType="interactiveSeq">
                <p:stCondLst>
                  <p:cond evt="onClick" delay="0">
                    <p:tgtEl>
                      <p:spTgt spid="116"/>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116"/>
                                        </p:tgtEl>
                                      </p:cBhvr>
                                    </p:animEffect>
                                    <p:set>
                                      <p:cBhvr>
                                        <p:cTn id="67"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68" restart="whenNotActive" fill="hold" evtFilter="cancelBubble" nodeType="interactiveSeq">
                <p:stCondLst>
                  <p:cond evt="onClick" delay="0">
                    <p:tgtEl>
                      <p:spTgt spid="115"/>
                    </p:tgtEl>
                  </p:cond>
                </p:stCondLst>
                <p:endSync evt="end" delay="0">
                  <p:rtn val="all"/>
                </p:endSync>
                <p:childTnLst>
                  <p:par>
                    <p:cTn id="69" fill="hold">
                      <p:stCondLst>
                        <p:cond delay="0"/>
                      </p:stCondLst>
                      <p:childTnLst>
                        <p:par>
                          <p:cTn id="70" fill="hold">
                            <p:stCondLst>
                              <p:cond delay="0"/>
                            </p:stCondLst>
                            <p:childTnLst>
                              <p:par>
                                <p:cTn id="71" presetID="9" presetClass="exit" presetSubtype="0" fill="hold" grpId="0" nodeType="clickEffect">
                                  <p:stCondLst>
                                    <p:cond delay="0"/>
                                  </p:stCondLst>
                                  <p:childTnLst>
                                    <p:animEffect transition="out" filter="dissolve">
                                      <p:cBhvr>
                                        <p:cTn id="72" dur="500"/>
                                        <p:tgtEl>
                                          <p:spTgt spid="115"/>
                                        </p:tgtEl>
                                      </p:cBhvr>
                                    </p:animEffect>
                                    <p:set>
                                      <p:cBhvr>
                                        <p:cTn id="73"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74" restart="whenNotActive" fill="hold" evtFilter="cancelBubble" nodeType="interactiveSeq">
                <p:stCondLst>
                  <p:cond evt="onClick" delay="0">
                    <p:tgtEl>
                      <p:spTgt spid="114"/>
                    </p:tgtEl>
                  </p:cond>
                </p:stCondLst>
                <p:endSync evt="end" delay="0">
                  <p:rtn val="all"/>
                </p:endSync>
                <p:childTnLst>
                  <p:par>
                    <p:cTn id="75" fill="hold">
                      <p:stCondLst>
                        <p:cond delay="0"/>
                      </p:stCondLst>
                      <p:childTnLst>
                        <p:par>
                          <p:cTn id="76" fill="hold">
                            <p:stCondLst>
                              <p:cond delay="0"/>
                            </p:stCondLst>
                            <p:childTnLst>
                              <p:par>
                                <p:cTn id="77" presetID="9" presetClass="exit" presetSubtype="0" fill="hold" grpId="0" nodeType="clickEffect">
                                  <p:stCondLst>
                                    <p:cond delay="0"/>
                                  </p:stCondLst>
                                  <p:childTnLst>
                                    <p:animEffect transition="out" filter="dissolve">
                                      <p:cBhvr>
                                        <p:cTn id="78" dur="500"/>
                                        <p:tgtEl>
                                          <p:spTgt spid="114"/>
                                        </p:tgtEl>
                                      </p:cBhvr>
                                    </p:animEffect>
                                    <p:set>
                                      <p:cBhvr>
                                        <p:cTn id="79"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80" restart="whenNotActive" fill="hold" evtFilter="cancelBubble" nodeType="interactiveSeq">
                <p:stCondLst>
                  <p:cond evt="onClick" delay="0">
                    <p:tgtEl>
                      <p:spTgt spid="113"/>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grpId="0" nodeType="clickEffect">
                                  <p:stCondLst>
                                    <p:cond delay="0"/>
                                  </p:stCondLst>
                                  <p:childTnLst>
                                    <p:animEffect transition="out" filter="dissolve">
                                      <p:cBhvr>
                                        <p:cTn id="84" dur="500"/>
                                        <p:tgtEl>
                                          <p:spTgt spid="113"/>
                                        </p:tgtEl>
                                      </p:cBhvr>
                                    </p:animEffect>
                                    <p:set>
                                      <p:cBhvr>
                                        <p:cTn id="85"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6" restart="whenNotActive" fill="hold" evtFilter="cancelBubble" nodeType="interactiveSeq">
                <p:stCondLst>
                  <p:cond evt="onClick" delay="0">
                    <p:tgtEl>
                      <p:spTgt spid="112"/>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grpId="0" nodeType="clickEffect">
                                  <p:stCondLst>
                                    <p:cond delay="0"/>
                                  </p:stCondLst>
                                  <p:childTnLst>
                                    <p:animEffect transition="out" filter="dissolve">
                                      <p:cBhvr>
                                        <p:cTn id="90" dur="500"/>
                                        <p:tgtEl>
                                          <p:spTgt spid="112"/>
                                        </p:tgtEl>
                                      </p:cBhvr>
                                    </p:animEffect>
                                    <p:set>
                                      <p:cBhvr>
                                        <p:cTn id="9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92" restart="whenNotActive" fill="hold" evtFilter="cancelBubble" nodeType="interactiveSeq">
                <p:stCondLst>
                  <p:cond evt="onClick" delay="0">
                    <p:tgtEl>
                      <p:spTgt spid="111"/>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grpId="0" nodeType="clickEffect">
                                  <p:stCondLst>
                                    <p:cond delay="0"/>
                                  </p:stCondLst>
                                  <p:childTnLst>
                                    <p:animEffect transition="out" filter="dissolve">
                                      <p:cBhvr>
                                        <p:cTn id="96" dur="500"/>
                                        <p:tgtEl>
                                          <p:spTgt spid="111"/>
                                        </p:tgtEl>
                                      </p:cBhvr>
                                    </p:animEffect>
                                    <p:set>
                                      <p:cBhvr>
                                        <p:cTn id="97"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98" restart="whenNotActive" fill="hold" evtFilter="cancelBubble" nodeType="interactiveSeq">
                <p:stCondLst>
                  <p:cond evt="onClick" delay="0">
                    <p:tgtEl>
                      <p:spTgt spid="110"/>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grpId="0" nodeType="clickEffect">
                                  <p:stCondLst>
                                    <p:cond delay="0"/>
                                  </p:stCondLst>
                                  <p:childTnLst>
                                    <p:animEffect transition="out" filter="dissolve">
                                      <p:cBhvr>
                                        <p:cTn id="102" dur="500"/>
                                        <p:tgtEl>
                                          <p:spTgt spid="110"/>
                                        </p:tgtEl>
                                      </p:cBhvr>
                                    </p:animEffect>
                                    <p:set>
                                      <p:cBhvr>
                                        <p:cTn id="103"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04" restart="whenNotActive" fill="hold" evtFilter="cancelBubble" nodeType="interactiveSeq">
                <p:stCondLst>
                  <p:cond evt="onClick" delay="0">
                    <p:tgtEl>
                      <p:spTgt spid="109"/>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grpId="0" nodeType="clickEffect">
                                  <p:stCondLst>
                                    <p:cond delay="0"/>
                                  </p:stCondLst>
                                  <p:childTnLst>
                                    <p:animEffect transition="out" filter="dissolve">
                                      <p:cBhvr>
                                        <p:cTn id="108" dur="500"/>
                                        <p:tgtEl>
                                          <p:spTgt spid="109"/>
                                        </p:tgtEl>
                                      </p:cBhvr>
                                    </p:animEffect>
                                    <p:set>
                                      <p:cBhvr>
                                        <p:cTn id="109"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10" restart="whenNotActive" fill="hold" evtFilter="cancelBubble" nodeType="interactiveSeq">
                <p:stCondLst>
                  <p:cond evt="onClick" delay="0">
                    <p:tgtEl>
                      <p:spTgt spid="108"/>
                    </p:tgtEl>
                  </p:cond>
                </p:stCondLst>
                <p:endSync evt="end" delay="0">
                  <p:rtn val="all"/>
                </p:endSync>
                <p:childTnLst>
                  <p:par>
                    <p:cTn id="111" fill="hold">
                      <p:stCondLst>
                        <p:cond delay="0"/>
                      </p:stCondLst>
                      <p:childTnLst>
                        <p:par>
                          <p:cTn id="112" fill="hold">
                            <p:stCondLst>
                              <p:cond delay="0"/>
                            </p:stCondLst>
                            <p:childTnLst>
                              <p:par>
                                <p:cTn id="113" presetID="9" presetClass="exit" presetSubtype="0" fill="hold" grpId="0" nodeType="clickEffect">
                                  <p:stCondLst>
                                    <p:cond delay="0"/>
                                  </p:stCondLst>
                                  <p:childTnLst>
                                    <p:animEffect transition="out" filter="dissolv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116" restart="whenNotActive" fill="hold" evtFilter="cancelBubble" nodeType="interactiveSeq">
                <p:stCondLst>
                  <p:cond evt="onClick" delay="0">
                    <p:tgtEl>
                      <p:spTgt spid="107"/>
                    </p:tgtEl>
                  </p:cond>
                </p:stCondLst>
                <p:endSync evt="end" delay="0">
                  <p:rtn val="all"/>
                </p:endSync>
                <p:childTnLst>
                  <p:par>
                    <p:cTn id="117" fill="hold">
                      <p:stCondLst>
                        <p:cond delay="0"/>
                      </p:stCondLst>
                      <p:childTnLst>
                        <p:par>
                          <p:cTn id="118" fill="hold">
                            <p:stCondLst>
                              <p:cond delay="0"/>
                            </p:stCondLst>
                            <p:childTnLst>
                              <p:par>
                                <p:cTn id="119" presetID="9" presetClass="exit" presetSubtype="0" fill="hold" grpId="0" nodeType="clickEffect">
                                  <p:stCondLst>
                                    <p:cond delay="0"/>
                                  </p:stCondLst>
                                  <p:childTnLst>
                                    <p:animEffect transition="out" filter="dissolve">
                                      <p:cBhvr>
                                        <p:cTn id="120" dur="500"/>
                                        <p:tgtEl>
                                          <p:spTgt spid="107"/>
                                        </p:tgtEl>
                                      </p:cBhvr>
                                    </p:animEffect>
                                    <p:set>
                                      <p:cBhvr>
                                        <p:cTn id="121"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122" restart="whenNotActive" fill="hold" evtFilter="cancelBubble" nodeType="interactiveSeq">
                <p:stCondLst>
                  <p:cond evt="onClick" delay="0">
                    <p:tgtEl>
                      <p:spTgt spid="117"/>
                    </p:tgtEl>
                  </p:cond>
                </p:stCondLst>
                <p:endSync evt="end" delay="0">
                  <p:rtn val="all"/>
                </p:endSync>
                <p:childTnLst>
                  <p:par>
                    <p:cTn id="123" fill="hold">
                      <p:stCondLst>
                        <p:cond delay="0"/>
                      </p:stCondLst>
                      <p:childTnLst>
                        <p:par>
                          <p:cTn id="124" fill="hold">
                            <p:stCondLst>
                              <p:cond delay="0"/>
                            </p:stCondLst>
                            <p:childTnLst>
                              <p:par>
                                <p:cTn id="125" presetID="9" presetClass="exit" presetSubtype="0" fill="hold" grpId="0" nodeType="clickEffect">
                                  <p:stCondLst>
                                    <p:cond delay="0"/>
                                  </p:stCondLst>
                                  <p:childTnLst>
                                    <p:animEffect transition="out" filter="dissolve">
                                      <p:cBhvr>
                                        <p:cTn id="126" dur="500"/>
                                        <p:tgtEl>
                                          <p:spTgt spid="117"/>
                                        </p:tgtEl>
                                      </p:cBhvr>
                                    </p:animEffect>
                                    <p:set>
                                      <p:cBhvr>
                                        <p:cTn id="127"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28" restart="whenNotActive" fill="hold" evtFilter="cancelBubble" nodeType="interactiveSeq">
                <p:stCondLst>
                  <p:cond evt="onClick" delay="0">
                    <p:tgtEl>
                      <p:spTgt spid="118"/>
                    </p:tgtEl>
                  </p:cond>
                </p:stCondLst>
                <p:endSync evt="end" delay="0">
                  <p:rtn val="all"/>
                </p:endSync>
                <p:childTnLst>
                  <p:par>
                    <p:cTn id="129" fill="hold">
                      <p:stCondLst>
                        <p:cond delay="0"/>
                      </p:stCondLst>
                      <p:childTnLst>
                        <p:par>
                          <p:cTn id="130" fill="hold">
                            <p:stCondLst>
                              <p:cond delay="0"/>
                            </p:stCondLst>
                            <p:childTnLst>
                              <p:par>
                                <p:cTn id="131" presetID="9" presetClass="exit" presetSubtype="0" fill="hold" grpId="0" nodeType="clickEffect">
                                  <p:stCondLst>
                                    <p:cond delay="0"/>
                                  </p:stCondLst>
                                  <p:childTnLst>
                                    <p:animEffect transition="out" filter="dissolve">
                                      <p:cBhvr>
                                        <p:cTn id="132" dur="500"/>
                                        <p:tgtEl>
                                          <p:spTgt spid="118"/>
                                        </p:tgtEl>
                                      </p:cBhvr>
                                    </p:animEffect>
                                    <p:set>
                                      <p:cBhvr>
                                        <p:cTn id="13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34" restart="whenNotActive" fill="hold" evtFilter="cancelBubble" nodeType="interactiveSeq">
                <p:stCondLst>
                  <p:cond evt="onClick" delay="0">
                    <p:tgtEl>
                      <p:spTgt spid="119"/>
                    </p:tgtEl>
                  </p:cond>
                </p:stCondLst>
                <p:endSync evt="end" delay="0">
                  <p:rtn val="all"/>
                </p:endSync>
                <p:childTnLst>
                  <p:par>
                    <p:cTn id="135" fill="hold">
                      <p:stCondLst>
                        <p:cond delay="0"/>
                      </p:stCondLst>
                      <p:childTnLst>
                        <p:par>
                          <p:cTn id="136" fill="hold">
                            <p:stCondLst>
                              <p:cond delay="0"/>
                            </p:stCondLst>
                            <p:childTnLst>
                              <p:par>
                                <p:cTn id="137" presetID="9" presetClass="exit" presetSubtype="0" fill="hold" grpId="0" nodeType="clickEffect">
                                  <p:stCondLst>
                                    <p:cond delay="0"/>
                                  </p:stCondLst>
                                  <p:childTnLst>
                                    <p:animEffect transition="out" filter="dissolve">
                                      <p:cBhvr>
                                        <p:cTn id="138" dur="500"/>
                                        <p:tgtEl>
                                          <p:spTgt spid="119"/>
                                        </p:tgtEl>
                                      </p:cBhvr>
                                    </p:animEffect>
                                    <p:set>
                                      <p:cBhvr>
                                        <p:cTn id="13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40" restart="whenNotActive" fill="hold" evtFilter="cancelBubble" nodeType="interactiveSeq">
                <p:stCondLst>
                  <p:cond evt="onClick" delay="0">
                    <p:tgtEl>
                      <p:spTgt spid="120"/>
                    </p:tgtEl>
                  </p:cond>
                </p:stCondLst>
                <p:endSync evt="end" delay="0">
                  <p:rtn val="all"/>
                </p:endSync>
                <p:childTnLst>
                  <p:par>
                    <p:cTn id="141" fill="hold">
                      <p:stCondLst>
                        <p:cond delay="0"/>
                      </p:stCondLst>
                      <p:childTnLst>
                        <p:par>
                          <p:cTn id="142" fill="hold">
                            <p:stCondLst>
                              <p:cond delay="0"/>
                            </p:stCondLst>
                            <p:childTnLst>
                              <p:par>
                                <p:cTn id="143" presetID="9" presetClass="exit" presetSubtype="0" fill="hold" grpId="0" nodeType="clickEffect">
                                  <p:stCondLst>
                                    <p:cond delay="0"/>
                                  </p:stCondLst>
                                  <p:childTnLst>
                                    <p:animEffect transition="out" filter="dissolve">
                                      <p:cBhvr>
                                        <p:cTn id="144" dur="500"/>
                                        <p:tgtEl>
                                          <p:spTgt spid="120"/>
                                        </p:tgtEl>
                                      </p:cBhvr>
                                    </p:animEffect>
                                    <p:set>
                                      <p:cBhvr>
                                        <p:cTn id="14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146" restart="whenNotActive" fill="hold" evtFilter="cancelBubble" nodeType="interactiveSeq">
                <p:stCondLst>
                  <p:cond evt="onClick" delay="0">
                    <p:tgtEl>
                      <p:spTgt spid="121"/>
                    </p:tgtEl>
                  </p:cond>
                </p:stCondLst>
                <p:endSync evt="end" delay="0">
                  <p:rtn val="all"/>
                </p:endSync>
                <p:childTnLst>
                  <p:par>
                    <p:cTn id="147" fill="hold">
                      <p:stCondLst>
                        <p:cond delay="0"/>
                      </p:stCondLst>
                      <p:childTnLst>
                        <p:par>
                          <p:cTn id="148" fill="hold">
                            <p:stCondLst>
                              <p:cond delay="0"/>
                            </p:stCondLst>
                            <p:childTnLst>
                              <p:par>
                                <p:cTn id="149" presetID="9" presetClass="exit" presetSubtype="0" fill="hold" grpId="0" nodeType="clickEffect">
                                  <p:stCondLst>
                                    <p:cond delay="0"/>
                                  </p:stCondLst>
                                  <p:childTnLst>
                                    <p:animEffect transition="out" filter="dissolve">
                                      <p:cBhvr>
                                        <p:cTn id="150" dur="500"/>
                                        <p:tgtEl>
                                          <p:spTgt spid="121"/>
                                        </p:tgtEl>
                                      </p:cBhvr>
                                    </p:animEffect>
                                    <p:set>
                                      <p:cBhvr>
                                        <p:cTn id="15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52" restart="whenNotActive" fill="hold" evtFilter="cancelBubble" nodeType="interactiveSeq">
                <p:stCondLst>
                  <p:cond evt="onClick" delay="0">
                    <p:tgtEl>
                      <p:spTgt spid="122"/>
                    </p:tgtEl>
                  </p:cond>
                </p:stCondLst>
                <p:endSync evt="end" delay="0">
                  <p:rtn val="all"/>
                </p:endSync>
                <p:childTnLst>
                  <p:par>
                    <p:cTn id="153" fill="hold">
                      <p:stCondLst>
                        <p:cond delay="0"/>
                      </p:stCondLst>
                      <p:childTnLst>
                        <p:par>
                          <p:cTn id="154" fill="hold">
                            <p:stCondLst>
                              <p:cond delay="0"/>
                            </p:stCondLst>
                            <p:childTnLst>
                              <p:par>
                                <p:cTn id="155" presetID="9" presetClass="exit" presetSubtype="0" fill="hold" grpId="0" nodeType="clickEffect">
                                  <p:stCondLst>
                                    <p:cond delay="0"/>
                                  </p:stCondLst>
                                  <p:childTnLst>
                                    <p:animEffect transition="out" filter="dissolve">
                                      <p:cBhvr>
                                        <p:cTn id="156" dur="500"/>
                                        <p:tgtEl>
                                          <p:spTgt spid="122"/>
                                        </p:tgtEl>
                                      </p:cBhvr>
                                    </p:animEffect>
                                    <p:set>
                                      <p:cBhvr>
                                        <p:cTn id="15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58" restart="whenNotActive" fill="hold" evtFilter="cancelBubble" nodeType="interactiveSeq">
                <p:stCondLst>
                  <p:cond evt="onClick" delay="0">
                    <p:tgtEl>
                      <p:spTgt spid="123"/>
                    </p:tgtEl>
                  </p:cond>
                </p:stCondLst>
                <p:endSync evt="end" delay="0">
                  <p:rtn val="all"/>
                </p:endSync>
                <p:childTnLst>
                  <p:par>
                    <p:cTn id="159" fill="hold">
                      <p:stCondLst>
                        <p:cond delay="0"/>
                      </p:stCondLst>
                      <p:childTnLst>
                        <p:par>
                          <p:cTn id="160" fill="hold">
                            <p:stCondLst>
                              <p:cond delay="0"/>
                            </p:stCondLst>
                            <p:childTnLst>
                              <p:par>
                                <p:cTn id="161" presetID="9" presetClass="exit" presetSubtype="0" fill="hold" grpId="0" nodeType="clickEffect">
                                  <p:stCondLst>
                                    <p:cond delay="0"/>
                                  </p:stCondLst>
                                  <p:childTnLst>
                                    <p:animEffect transition="out" filter="dissolve">
                                      <p:cBhvr>
                                        <p:cTn id="162" dur="500"/>
                                        <p:tgtEl>
                                          <p:spTgt spid="123"/>
                                        </p:tgtEl>
                                      </p:cBhvr>
                                    </p:animEffect>
                                    <p:set>
                                      <p:cBhvr>
                                        <p:cTn id="163"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64" restart="whenNotActive" fill="hold" evtFilter="cancelBubble" nodeType="interactiveSeq">
                <p:stCondLst>
                  <p:cond evt="onClick" delay="0">
                    <p:tgtEl>
                      <p:spTgt spid="124"/>
                    </p:tgtEl>
                  </p:cond>
                </p:stCondLst>
                <p:endSync evt="end" delay="0">
                  <p:rtn val="all"/>
                </p:endSync>
                <p:childTnLst>
                  <p:par>
                    <p:cTn id="165" fill="hold">
                      <p:stCondLst>
                        <p:cond delay="0"/>
                      </p:stCondLst>
                      <p:childTnLst>
                        <p:par>
                          <p:cTn id="166" fill="hold">
                            <p:stCondLst>
                              <p:cond delay="0"/>
                            </p:stCondLst>
                            <p:childTnLst>
                              <p:par>
                                <p:cTn id="167" presetID="9" presetClass="exit" presetSubtype="0" fill="hold" grpId="0" nodeType="clickEffect">
                                  <p:stCondLst>
                                    <p:cond delay="0"/>
                                  </p:stCondLst>
                                  <p:childTnLst>
                                    <p:animEffect transition="out" filter="dissolve">
                                      <p:cBhvr>
                                        <p:cTn id="168" dur="500"/>
                                        <p:tgtEl>
                                          <p:spTgt spid="124"/>
                                        </p:tgtEl>
                                      </p:cBhvr>
                                    </p:animEffect>
                                    <p:set>
                                      <p:cBhvr>
                                        <p:cTn id="169"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170" restart="whenNotActive" fill="hold" evtFilter="cancelBubble" nodeType="interactiveSeq">
                <p:stCondLst>
                  <p:cond evt="onClick" delay="0">
                    <p:tgtEl>
                      <p:spTgt spid="125"/>
                    </p:tgtEl>
                  </p:cond>
                </p:stCondLst>
                <p:endSync evt="end" delay="0">
                  <p:rtn val="all"/>
                </p:endSync>
                <p:childTnLst>
                  <p:par>
                    <p:cTn id="171" fill="hold">
                      <p:stCondLst>
                        <p:cond delay="0"/>
                      </p:stCondLst>
                      <p:childTnLst>
                        <p:par>
                          <p:cTn id="172" fill="hold">
                            <p:stCondLst>
                              <p:cond delay="0"/>
                            </p:stCondLst>
                            <p:childTnLst>
                              <p:par>
                                <p:cTn id="173" presetID="9" presetClass="exit" presetSubtype="0" fill="hold" grpId="0" nodeType="clickEffect">
                                  <p:stCondLst>
                                    <p:cond delay="0"/>
                                  </p:stCondLst>
                                  <p:childTnLst>
                                    <p:animEffect transition="out" filter="dissolve">
                                      <p:cBhvr>
                                        <p:cTn id="174" dur="500"/>
                                        <p:tgtEl>
                                          <p:spTgt spid="125"/>
                                        </p:tgtEl>
                                      </p:cBhvr>
                                    </p:animEffect>
                                    <p:set>
                                      <p:cBhvr>
                                        <p:cTn id="175"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176" restart="whenNotActive" fill="hold" evtFilter="cancelBubble" nodeType="interactiveSeq">
                <p:stCondLst>
                  <p:cond evt="onClick" delay="0">
                    <p:tgtEl>
                      <p:spTgt spid="126"/>
                    </p:tgtEl>
                  </p:cond>
                </p:stCondLst>
                <p:endSync evt="end" delay="0">
                  <p:rtn val="all"/>
                </p:endSync>
                <p:childTnLst>
                  <p:par>
                    <p:cTn id="177" fill="hold">
                      <p:stCondLst>
                        <p:cond delay="0"/>
                      </p:stCondLst>
                      <p:childTnLst>
                        <p:par>
                          <p:cTn id="178" fill="hold">
                            <p:stCondLst>
                              <p:cond delay="0"/>
                            </p:stCondLst>
                            <p:childTnLst>
                              <p:par>
                                <p:cTn id="179" presetID="9" presetClass="exit" presetSubtype="0" fill="hold" grpId="0" nodeType="clickEffect">
                                  <p:stCondLst>
                                    <p:cond delay="0"/>
                                  </p:stCondLst>
                                  <p:childTnLst>
                                    <p:animEffect transition="out" filter="dissolve">
                                      <p:cBhvr>
                                        <p:cTn id="180" dur="500"/>
                                        <p:tgtEl>
                                          <p:spTgt spid="126"/>
                                        </p:tgtEl>
                                      </p:cBhvr>
                                    </p:animEffect>
                                    <p:set>
                                      <p:cBhvr>
                                        <p:cTn id="181"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childTnLst>
        </p:cTn>
      </p:par>
    </p:tnLst>
    <p:bldLst>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24170" y="1105387"/>
            <a:ext cx="10174465" cy="4983480"/>
          </a:xfrm>
          <a:prstGeom prst="rect">
            <a:avLst/>
          </a:prstGeom>
        </p:spPr>
        <p:txBody>
          <a:bodyPr wrap="square">
            <a:spAutoFit/>
          </a:bodyPr>
          <a:lstStyle/>
          <a:p>
            <a:pPr>
              <a:lnSpc>
                <a:spcPct val="150000"/>
              </a:lnSpc>
            </a:pPr>
            <a:r>
              <a:rPr lang="en-US" altLang="zh-CN" sz="3600" b="1" kern="0" dirty="0" smtClean="0">
                <a:solidFill>
                  <a:srgbClr val="000000"/>
                </a:solidFill>
                <a:latin typeface="+mn-ea"/>
                <a:cs typeface="Arial" panose="020B0604020202020204" pitchFamily="34" charset="0"/>
              </a:rPr>
              <a:t>11.</a:t>
            </a:r>
            <a:r>
              <a:rPr lang="zh-CN" altLang="en-US" sz="3600" b="1" dirty="0" smtClean="0">
                <a:solidFill>
                  <a:srgbClr val="358FCB"/>
                </a:solidFill>
                <a:latin typeface="+mn-ea"/>
              </a:rPr>
              <a:t>（</a:t>
            </a:r>
            <a:r>
              <a:rPr lang="zh-CN" altLang="en-US" sz="3600" b="1" dirty="0">
                <a:solidFill>
                  <a:srgbClr val="358FCB"/>
                </a:solidFill>
                <a:latin typeface="+mn-ea"/>
              </a:rPr>
              <a:t>单选题</a:t>
            </a:r>
            <a:r>
              <a:rPr lang="zh-CN" altLang="en-US" sz="3600" b="1" dirty="0" smtClean="0">
                <a:solidFill>
                  <a:srgbClr val="358FCB"/>
                </a:solidFill>
                <a:latin typeface="+mn-ea"/>
              </a:rPr>
              <a:t>）</a:t>
            </a:r>
            <a:r>
              <a:rPr lang="zh-CN" altLang="zh-CN" sz="3600" b="1" dirty="0" smtClean="0"/>
              <a:t>在</a:t>
            </a:r>
            <a:r>
              <a:rPr lang="zh-CN" altLang="zh-CN" sz="3600" b="1" dirty="0"/>
              <a:t>火场上采用石棉布、浸湿的棉被、帆布、沙土等不燃或难燃材料覆盖燃烧物或封闭孔洞的灭火方法</a:t>
            </a:r>
            <a:r>
              <a:rPr lang="zh-CN" altLang="zh-CN" sz="3600" b="1" dirty="0" smtClean="0"/>
              <a:t>叫</a:t>
            </a:r>
            <a:r>
              <a:rPr lang="zh-CN" altLang="en-US" sz="3600" b="1" dirty="0" smtClean="0"/>
              <a:t>（   ）</a:t>
            </a:r>
            <a:r>
              <a:rPr lang="zh-CN" altLang="zh-CN" sz="3600" b="1" dirty="0" smtClean="0"/>
              <a:t>。</a:t>
            </a:r>
            <a:endParaRPr lang="zh-CN" altLang="zh-CN" sz="3600" b="1" dirty="0"/>
          </a:p>
          <a:p>
            <a:pPr>
              <a:lnSpc>
                <a:spcPct val="150000"/>
              </a:lnSpc>
            </a:pPr>
            <a:r>
              <a:rPr lang="en-US" altLang="zh-CN" sz="3600" b="1" dirty="0"/>
              <a:t>A</a:t>
            </a:r>
            <a:r>
              <a:rPr lang="zh-CN" altLang="zh-CN" sz="3600" b="1" dirty="0"/>
              <a:t>． 覆盖法</a:t>
            </a:r>
            <a:r>
              <a:rPr lang="en-US" altLang="zh-CN" sz="3600" b="1" dirty="0"/>
              <a:t> </a:t>
            </a:r>
            <a:endParaRPr lang="en-US" altLang="zh-CN" sz="3600" b="1" dirty="0" smtClean="0"/>
          </a:p>
          <a:p>
            <a:pPr>
              <a:lnSpc>
                <a:spcPct val="150000"/>
              </a:lnSpc>
            </a:pPr>
            <a:r>
              <a:rPr lang="en-US" altLang="zh-CN" sz="3600" b="1" dirty="0" smtClean="0"/>
              <a:t>B</a:t>
            </a:r>
            <a:r>
              <a:rPr lang="zh-CN" altLang="zh-CN" sz="3600" b="1" dirty="0"/>
              <a:t>．</a:t>
            </a:r>
            <a:r>
              <a:rPr lang="zh-CN" altLang="zh-CN" sz="3600" b="1" dirty="0" smtClean="0"/>
              <a:t>窒息法</a:t>
            </a:r>
            <a:endParaRPr lang="en-US" altLang="zh-CN" sz="3600" b="1" dirty="0" smtClean="0"/>
          </a:p>
          <a:p>
            <a:pPr>
              <a:lnSpc>
                <a:spcPct val="150000"/>
              </a:lnSpc>
            </a:pPr>
            <a:r>
              <a:rPr lang="en-US" altLang="zh-CN" sz="3600" b="1" dirty="0" smtClean="0"/>
              <a:t>C</a:t>
            </a:r>
            <a:r>
              <a:rPr lang="zh-CN" altLang="zh-CN" sz="3600" b="1" dirty="0"/>
              <a:t>．隔离法</a:t>
            </a:r>
            <a:endParaRPr lang="zh-CN" altLang="zh-CN" sz="3600" b="1" dirty="0">
              <a:latin typeface="+mn-ea"/>
            </a:endParaRPr>
          </a:p>
        </p:txBody>
      </p:sp>
      <p:sp>
        <p:nvSpPr>
          <p:cNvPr id="6" name="矩形 5"/>
          <p:cNvSpPr/>
          <p:nvPr/>
        </p:nvSpPr>
        <p:spPr>
          <a:xfrm>
            <a:off x="7368394" y="5151297"/>
            <a:ext cx="2366353"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40948" y="1300740"/>
            <a:ext cx="10174465" cy="4247317"/>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12.</a:t>
            </a:r>
            <a:r>
              <a:rPr lang="zh-CN" altLang="en-US" sz="3600" b="1" dirty="0" smtClean="0">
                <a:solidFill>
                  <a:srgbClr val="358FCB"/>
                </a:solidFill>
                <a:latin typeface="+mn-ea"/>
              </a:rPr>
              <a:t>（</a:t>
            </a:r>
            <a:r>
              <a:rPr lang="zh-CN" altLang="en-US" sz="3600" b="1" dirty="0">
                <a:solidFill>
                  <a:srgbClr val="358FCB"/>
                </a:solidFill>
                <a:latin typeface="+mn-ea"/>
              </a:rPr>
              <a:t>单选题</a:t>
            </a:r>
            <a:r>
              <a:rPr lang="zh-CN" altLang="en-US" sz="3600" b="1" dirty="0" smtClean="0">
                <a:solidFill>
                  <a:srgbClr val="358FCB"/>
                </a:solidFill>
                <a:latin typeface="+mn-ea"/>
              </a:rPr>
              <a:t>）</a:t>
            </a:r>
            <a:r>
              <a:rPr lang="zh-CN" altLang="zh-CN" sz="3600" b="1" dirty="0" smtClean="0"/>
              <a:t>窒息</a:t>
            </a:r>
            <a:r>
              <a:rPr lang="zh-CN" altLang="zh-CN" sz="3600" b="1" dirty="0"/>
              <a:t>灭火法适用于扑救燃烧</a:t>
            </a:r>
            <a:r>
              <a:rPr lang="zh-CN" altLang="zh-CN" sz="3600" b="1" dirty="0" smtClean="0"/>
              <a:t>部位</a:t>
            </a:r>
            <a:r>
              <a:rPr lang="zh-CN" altLang="en-US" sz="3600" b="1" dirty="0" smtClean="0"/>
              <a:t>（   ）</a:t>
            </a:r>
            <a:r>
              <a:rPr lang="zh-CN" altLang="zh-CN" sz="3600" b="1" dirty="0" smtClean="0"/>
              <a:t>，</a:t>
            </a:r>
            <a:r>
              <a:rPr lang="zh-CN" altLang="zh-CN" sz="3600" b="1" dirty="0"/>
              <a:t>容易堵塞或封闭的房间、生产及贮运设备内发生的火灾。</a:t>
            </a:r>
            <a:endParaRPr lang="zh-CN" altLang="zh-CN" sz="3600" b="1" dirty="0"/>
          </a:p>
          <a:p>
            <a:pPr>
              <a:lnSpc>
                <a:spcPct val="150000"/>
              </a:lnSpc>
            </a:pPr>
            <a:r>
              <a:rPr lang="en-US" altLang="zh-CN" sz="3600" b="1" dirty="0"/>
              <a:t>A</a:t>
            </a:r>
            <a:r>
              <a:rPr lang="zh-CN" altLang="zh-CN" sz="3600" b="1" dirty="0"/>
              <a:t>． 面积较大</a:t>
            </a:r>
            <a:r>
              <a:rPr lang="en-US" altLang="zh-CN" sz="3600" b="1" dirty="0"/>
              <a:t> </a:t>
            </a:r>
            <a:endParaRPr lang="en-US" altLang="zh-CN" sz="3600" b="1" dirty="0"/>
          </a:p>
          <a:p>
            <a:pPr>
              <a:lnSpc>
                <a:spcPct val="150000"/>
              </a:lnSpc>
            </a:pPr>
            <a:r>
              <a:rPr lang="en-US" altLang="zh-CN" sz="3600" b="1" dirty="0" smtClean="0"/>
              <a:t>B</a:t>
            </a:r>
            <a:r>
              <a:rPr lang="zh-CN" altLang="zh-CN" sz="3600" b="1" dirty="0"/>
              <a:t>．空间较小</a:t>
            </a:r>
            <a:r>
              <a:rPr lang="en-US" altLang="zh-CN" sz="3600" b="1" dirty="0"/>
              <a:t> </a:t>
            </a:r>
            <a:endParaRPr lang="en-US" altLang="zh-CN" sz="3600" b="1" dirty="0" smtClean="0"/>
          </a:p>
          <a:p>
            <a:pPr>
              <a:lnSpc>
                <a:spcPct val="150000"/>
              </a:lnSpc>
            </a:pPr>
            <a:r>
              <a:rPr lang="en-US" altLang="zh-CN" sz="3600" b="1" dirty="0" smtClean="0"/>
              <a:t>C</a:t>
            </a:r>
            <a:r>
              <a:rPr lang="zh-CN" altLang="zh-CN" sz="3600" b="1" dirty="0"/>
              <a:t>．较为分散</a:t>
            </a:r>
            <a:endParaRPr lang="zh-CN" altLang="zh-CN" sz="3600" b="1" dirty="0">
              <a:latin typeface="+mn-ea"/>
            </a:endParaRPr>
          </a:p>
        </p:txBody>
      </p:sp>
      <p:sp>
        <p:nvSpPr>
          <p:cNvPr id="6" name="矩形 5"/>
          <p:cNvSpPr/>
          <p:nvPr/>
        </p:nvSpPr>
        <p:spPr>
          <a:xfrm>
            <a:off x="7368394" y="5151297"/>
            <a:ext cx="2366353"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40948" y="1300740"/>
            <a:ext cx="10174465" cy="4247317"/>
          </a:xfrm>
          <a:prstGeom prst="rect">
            <a:avLst/>
          </a:prstGeom>
        </p:spPr>
        <p:txBody>
          <a:bodyPr wrap="square">
            <a:spAutoFit/>
          </a:bodyPr>
          <a:lstStyle/>
          <a:p>
            <a:pPr>
              <a:lnSpc>
                <a:spcPct val="150000"/>
              </a:lnSpc>
            </a:pPr>
            <a:r>
              <a:rPr lang="en-US" altLang="zh-CN" sz="3600" b="1" kern="0" dirty="0" smtClean="0">
                <a:solidFill>
                  <a:srgbClr val="000000"/>
                </a:solidFill>
                <a:latin typeface="+mn-ea"/>
                <a:cs typeface="Arial" panose="020B0604020202020204" pitchFamily="34" charset="0"/>
              </a:rPr>
              <a:t>13.</a:t>
            </a:r>
            <a:r>
              <a:rPr lang="zh-CN" altLang="en-US" sz="3600" b="1" dirty="0" smtClean="0">
                <a:solidFill>
                  <a:srgbClr val="358FCB"/>
                </a:solidFill>
                <a:latin typeface="+mn-ea"/>
              </a:rPr>
              <a:t>（多选题）</a:t>
            </a:r>
            <a:r>
              <a:rPr lang="zh-CN" altLang="zh-CN" sz="3600" b="1" dirty="0" smtClean="0"/>
              <a:t>怎样</a:t>
            </a:r>
            <a:r>
              <a:rPr lang="zh-CN" altLang="zh-CN" sz="3600" b="1" dirty="0"/>
              <a:t>打火警电话？</a:t>
            </a:r>
            <a:endParaRPr lang="zh-CN" altLang="zh-CN" sz="3600" b="1" dirty="0"/>
          </a:p>
          <a:p>
            <a:pPr>
              <a:lnSpc>
                <a:spcPct val="150000"/>
              </a:lnSpc>
            </a:pPr>
            <a:r>
              <a:rPr lang="en-US" altLang="zh-CN" sz="3600" b="1" dirty="0" smtClean="0"/>
              <a:t>A. </a:t>
            </a:r>
            <a:r>
              <a:rPr lang="zh-CN" altLang="zh-CN" sz="3600" b="1" dirty="0" smtClean="0"/>
              <a:t>讲</a:t>
            </a:r>
            <a:r>
              <a:rPr lang="zh-CN" altLang="zh-CN" sz="3600" b="1" dirty="0"/>
              <a:t>清着火的名称、详细地址；</a:t>
            </a:r>
            <a:endParaRPr lang="zh-CN" altLang="zh-CN" sz="3600" b="1" dirty="0"/>
          </a:p>
          <a:p>
            <a:pPr>
              <a:lnSpc>
                <a:spcPct val="150000"/>
              </a:lnSpc>
            </a:pPr>
            <a:r>
              <a:rPr lang="en-US" altLang="zh-CN" sz="3600" b="1" dirty="0" smtClean="0"/>
              <a:t>B. </a:t>
            </a:r>
            <a:r>
              <a:rPr lang="zh-CN" altLang="zh-CN" sz="3600" b="1" dirty="0" smtClean="0"/>
              <a:t>讲</a:t>
            </a:r>
            <a:r>
              <a:rPr lang="zh-CN" altLang="zh-CN" sz="3600" b="1" dirty="0"/>
              <a:t>清着火部位、着火物资、火势大小；</a:t>
            </a:r>
            <a:endParaRPr lang="zh-CN" altLang="zh-CN" sz="3600" b="1" dirty="0"/>
          </a:p>
          <a:p>
            <a:pPr>
              <a:lnSpc>
                <a:spcPct val="150000"/>
              </a:lnSpc>
            </a:pPr>
            <a:r>
              <a:rPr lang="en-US" altLang="zh-CN" sz="3600" b="1" dirty="0" smtClean="0"/>
              <a:t>C. </a:t>
            </a:r>
            <a:r>
              <a:rPr lang="zh-CN" altLang="zh-CN" sz="3600" b="1" dirty="0" smtClean="0"/>
              <a:t>讲</a:t>
            </a:r>
            <a:r>
              <a:rPr lang="zh-CN" altLang="zh-CN" sz="3600" b="1" dirty="0"/>
              <a:t>清报火警人的姓名、报警电话的号码；</a:t>
            </a:r>
            <a:endParaRPr lang="zh-CN" altLang="zh-CN" sz="3600" b="1" dirty="0"/>
          </a:p>
          <a:p>
            <a:pPr>
              <a:lnSpc>
                <a:spcPct val="150000"/>
              </a:lnSpc>
            </a:pPr>
            <a:r>
              <a:rPr lang="en-US" altLang="zh-CN" sz="3600" b="1" dirty="0" smtClean="0"/>
              <a:t>D. </a:t>
            </a:r>
            <a:r>
              <a:rPr lang="zh-CN" altLang="zh-CN" sz="3600" b="1" dirty="0" smtClean="0"/>
              <a:t>到</a:t>
            </a:r>
            <a:r>
              <a:rPr lang="zh-CN" altLang="zh-CN" sz="3600" b="1" dirty="0"/>
              <a:t>门口或十字交叉路口等候消防车。</a:t>
            </a:r>
            <a:endParaRPr lang="zh-CN" altLang="zh-CN" sz="3600" b="1" dirty="0">
              <a:latin typeface="+mn-ea"/>
            </a:endParaRPr>
          </a:p>
        </p:txBody>
      </p:sp>
      <p:sp>
        <p:nvSpPr>
          <p:cNvPr id="6" name="矩形 5"/>
          <p:cNvSpPr/>
          <p:nvPr/>
        </p:nvSpPr>
        <p:spPr>
          <a:xfrm>
            <a:off x="7344555" y="5453223"/>
            <a:ext cx="3472425"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40948" y="1300740"/>
            <a:ext cx="10174465" cy="3693319"/>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14.</a:t>
            </a:r>
            <a:r>
              <a:rPr lang="zh-CN" altLang="en-US" sz="3600" b="1" dirty="0" smtClean="0">
                <a:solidFill>
                  <a:srgbClr val="358FCB"/>
                </a:solidFill>
                <a:latin typeface="+mn-ea"/>
              </a:rPr>
              <a:t>（</a:t>
            </a:r>
            <a:r>
              <a:rPr lang="zh-CN" altLang="en-US" sz="3600" b="1" dirty="0">
                <a:solidFill>
                  <a:srgbClr val="358FCB"/>
                </a:solidFill>
                <a:latin typeface="+mn-ea"/>
              </a:rPr>
              <a:t>多</a:t>
            </a:r>
            <a:r>
              <a:rPr lang="zh-CN" altLang="en-US" sz="3600" b="1" dirty="0" smtClean="0">
                <a:solidFill>
                  <a:srgbClr val="358FCB"/>
                </a:solidFill>
                <a:latin typeface="+mn-ea"/>
              </a:rPr>
              <a:t>选题）</a:t>
            </a:r>
            <a:r>
              <a:rPr lang="en-US" altLang="zh-CN" sz="3600" b="1" dirty="0">
                <a:latin typeface="+mn-ea"/>
              </a:rPr>
              <a:t> </a:t>
            </a:r>
            <a:r>
              <a:rPr lang="zh-CN" altLang="zh-CN" sz="3600" b="1" dirty="0" smtClean="0">
                <a:latin typeface="+mn-ea"/>
              </a:rPr>
              <a:t>生产</a:t>
            </a:r>
            <a:r>
              <a:rPr lang="zh-CN" altLang="zh-CN" sz="3600" b="1" dirty="0">
                <a:latin typeface="+mn-ea"/>
              </a:rPr>
              <a:t>厂房及仓库应备有哪些必要的消防设备？</a:t>
            </a:r>
            <a:endParaRPr lang="zh-CN" altLang="zh-CN" sz="3600" b="1" dirty="0">
              <a:latin typeface="+mn-ea"/>
            </a:endParaRPr>
          </a:p>
          <a:p>
            <a:pPr>
              <a:lnSpc>
                <a:spcPct val="150000"/>
              </a:lnSpc>
            </a:pPr>
            <a:r>
              <a:rPr lang="en-US" altLang="zh-CN" sz="3600" b="1" dirty="0" smtClean="0">
                <a:latin typeface="+mn-ea"/>
              </a:rPr>
              <a:t>A.</a:t>
            </a:r>
            <a:r>
              <a:rPr lang="zh-CN" altLang="zh-CN" sz="3600" b="1" dirty="0" smtClean="0">
                <a:latin typeface="+mn-ea"/>
              </a:rPr>
              <a:t>消防栓</a:t>
            </a:r>
            <a:r>
              <a:rPr lang="zh-CN" altLang="zh-CN" sz="3600" b="1" dirty="0">
                <a:latin typeface="+mn-ea"/>
              </a:rPr>
              <a:t>、</a:t>
            </a:r>
            <a:r>
              <a:rPr lang="zh-CN" altLang="zh-CN" sz="3600" b="1" dirty="0" smtClean="0">
                <a:latin typeface="+mn-ea"/>
              </a:rPr>
              <a:t>水龙带</a:t>
            </a:r>
            <a:endParaRPr lang="en-US" altLang="zh-CN" sz="3600" b="1" dirty="0" smtClean="0">
              <a:latin typeface="+mn-ea"/>
            </a:endParaRPr>
          </a:p>
          <a:p>
            <a:pPr>
              <a:lnSpc>
                <a:spcPct val="150000"/>
              </a:lnSpc>
            </a:pPr>
            <a:r>
              <a:rPr lang="en-US" altLang="zh-CN" sz="3600" b="1" dirty="0" smtClean="0">
                <a:latin typeface="+mn-ea"/>
              </a:rPr>
              <a:t>B.</a:t>
            </a:r>
            <a:r>
              <a:rPr lang="zh-CN" altLang="zh-CN" sz="3600" b="1" dirty="0" smtClean="0">
                <a:latin typeface="+mn-ea"/>
              </a:rPr>
              <a:t>灭火器</a:t>
            </a:r>
            <a:endParaRPr lang="en-US" altLang="zh-CN" sz="3600" b="1" dirty="0" smtClean="0">
              <a:latin typeface="+mn-ea"/>
            </a:endParaRPr>
          </a:p>
          <a:p>
            <a:pPr>
              <a:lnSpc>
                <a:spcPct val="150000"/>
              </a:lnSpc>
            </a:pPr>
            <a:r>
              <a:rPr lang="en-US" altLang="zh-CN" sz="3600" b="1" dirty="0" smtClean="0">
                <a:latin typeface="+mn-ea"/>
              </a:rPr>
              <a:t>C.</a:t>
            </a:r>
            <a:r>
              <a:rPr lang="zh-CN" altLang="zh-CN" sz="3600" b="1" dirty="0" smtClean="0">
                <a:latin typeface="+mn-ea"/>
              </a:rPr>
              <a:t>砂箱</a:t>
            </a:r>
            <a:r>
              <a:rPr lang="zh-CN" altLang="zh-CN" sz="3600" b="1" dirty="0">
                <a:latin typeface="+mn-ea"/>
              </a:rPr>
              <a:t>、</a:t>
            </a:r>
            <a:r>
              <a:rPr lang="zh-CN" altLang="zh-CN" sz="3600" b="1" dirty="0" smtClean="0">
                <a:latin typeface="+mn-ea"/>
              </a:rPr>
              <a:t>石棉</a:t>
            </a:r>
            <a:endParaRPr lang="zh-CN" altLang="zh-CN" sz="3600" b="1" dirty="0">
              <a:latin typeface="+mn-ea"/>
            </a:endParaRPr>
          </a:p>
        </p:txBody>
      </p:sp>
      <p:sp>
        <p:nvSpPr>
          <p:cNvPr id="6" name="矩形 5"/>
          <p:cNvSpPr/>
          <p:nvPr/>
        </p:nvSpPr>
        <p:spPr>
          <a:xfrm>
            <a:off x="7368394" y="5151297"/>
            <a:ext cx="3084499"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377506" y="1105387"/>
            <a:ext cx="11610362" cy="584775"/>
          </a:xfrm>
          <a:prstGeom prst="rect">
            <a:avLst/>
          </a:prstGeom>
        </p:spPr>
        <p:txBody>
          <a:bodyPr wrap="square">
            <a:spAutoFit/>
          </a:bodyPr>
          <a:lstStyle/>
          <a:p>
            <a:r>
              <a:rPr lang="en-US" altLang="zh-CN" sz="3200" b="1" kern="0" dirty="0" smtClean="0">
                <a:solidFill>
                  <a:srgbClr val="000000"/>
                </a:solidFill>
                <a:latin typeface="+mn-ea"/>
                <a:cs typeface="Arial" panose="020B0604020202020204" pitchFamily="34" charset="0"/>
              </a:rPr>
              <a:t>15.</a:t>
            </a:r>
            <a:r>
              <a:rPr lang="zh-CN" altLang="en-US" sz="3200" b="1" dirty="0" smtClean="0">
                <a:solidFill>
                  <a:srgbClr val="358FCB"/>
                </a:solidFill>
                <a:latin typeface="+mn-ea"/>
              </a:rPr>
              <a:t>（</a:t>
            </a:r>
            <a:r>
              <a:rPr lang="zh-CN" altLang="en-US" sz="3200" b="1" dirty="0">
                <a:solidFill>
                  <a:srgbClr val="358FCB"/>
                </a:solidFill>
                <a:latin typeface="+mn-ea"/>
              </a:rPr>
              <a:t>多</a:t>
            </a:r>
            <a:r>
              <a:rPr lang="zh-CN" altLang="en-US" sz="3200" b="1" dirty="0" smtClean="0">
                <a:solidFill>
                  <a:srgbClr val="358FCB"/>
                </a:solidFill>
                <a:latin typeface="+mn-ea"/>
              </a:rPr>
              <a:t>选题）</a:t>
            </a:r>
            <a:r>
              <a:rPr lang="en-US" altLang="zh-CN" sz="3200" b="1" dirty="0">
                <a:latin typeface="+mn-ea"/>
              </a:rPr>
              <a:t> </a:t>
            </a:r>
            <a:r>
              <a:rPr lang="zh-CN" altLang="en-US" sz="3200" b="1" dirty="0" smtClean="0">
                <a:latin typeface="+mn-ea"/>
              </a:rPr>
              <a:t>“三合一”专项整治中，包含以下哪些内容？</a:t>
            </a:r>
            <a:endParaRPr lang="zh-CN" altLang="zh-CN" sz="3200" b="1" dirty="0">
              <a:latin typeface="+mn-ea"/>
            </a:endParaRPr>
          </a:p>
        </p:txBody>
      </p:sp>
      <p:sp>
        <p:nvSpPr>
          <p:cNvPr id="6" name="矩形 5"/>
          <p:cNvSpPr/>
          <p:nvPr/>
        </p:nvSpPr>
        <p:spPr>
          <a:xfrm>
            <a:off x="7344555" y="5475814"/>
            <a:ext cx="3772186"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ABCDE</a:t>
            </a:r>
            <a:endParaRPr lang="zh-CN" altLang="en-US" sz="4800" b="1" dirty="0">
              <a:solidFill>
                <a:srgbClr val="FF0000"/>
              </a:solidFill>
            </a:endParaRPr>
          </a:p>
        </p:txBody>
      </p:sp>
      <p:sp>
        <p:nvSpPr>
          <p:cNvPr id="3" name="矩形 2"/>
          <p:cNvSpPr/>
          <p:nvPr/>
        </p:nvSpPr>
        <p:spPr>
          <a:xfrm>
            <a:off x="584911" y="1936384"/>
            <a:ext cx="10728138" cy="3539430"/>
          </a:xfrm>
          <a:prstGeom prst="rect">
            <a:avLst/>
          </a:prstGeom>
        </p:spPr>
        <p:txBody>
          <a:bodyPr wrap="square">
            <a:spAutoFit/>
          </a:bodyPr>
          <a:lstStyle/>
          <a:p>
            <a:r>
              <a:rPr lang="en-US" altLang="zh-CN" sz="2800" b="1" dirty="0" smtClean="0">
                <a:solidFill>
                  <a:srgbClr val="333333"/>
                </a:solidFill>
                <a:latin typeface="+mn-ea"/>
              </a:rPr>
              <a:t>A.</a:t>
            </a:r>
            <a:r>
              <a:rPr lang="zh-CN" altLang="en-US" sz="2800" b="1" dirty="0" smtClean="0">
                <a:solidFill>
                  <a:srgbClr val="333333"/>
                </a:solidFill>
                <a:latin typeface="+mn-ea"/>
              </a:rPr>
              <a:t>全市</a:t>
            </a:r>
            <a:r>
              <a:rPr lang="zh-CN" altLang="en-US" sz="2800" b="1" dirty="0">
                <a:solidFill>
                  <a:srgbClr val="333333"/>
                </a:solidFill>
                <a:latin typeface="+mn-ea"/>
              </a:rPr>
              <a:t>各单位场所和房屋出租人、承租人应迅速开展自查自纠，存在消防隐患的，立即落实</a:t>
            </a:r>
            <a:r>
              <a:rPr lang="zh-CN" altLang="en-US" sz="2800" b="1" dirty="0" smtClean="0">
                <a:solidFill>
                  <a:srgbClr val="333333"/>
                </a:solidFill>
                <a:latin typeface="+mn-ea"/>
              </a:rPr>
              <a:t>整改</a:t>
            </a:r>
            <a:endParaRPr lang="en-US" altLang="zh-CN" sz="2800" b="1" dirty="0" smtClean="0">
              <a:solidFill>
                <a:srgbClr val="333333"/>
              </a:solidFill>
              <a:latin typeface="+mn-ea"/>
            </a:endParaRPr>
          </a:p>
          <a:p>
            <a:r>
              <a:rPr lang="en-US" altLang="zh-CN" sz="2800" b="1" dirty="0" smtClean="0">
                <a:solidFill>
                  <a:srgbClr val="333333"/>
                </a:solidFill>
                <a:latin typeface="+mn-ea"/>
              </a:rPr>
              <a:t>B.</a:t>
            </a:r>
            <a:r>
              <a:rPr lang="zh-CN" altLang="en-US" sz="2800" b="1" dirty="0" smtClean="0">
                <a:solidFill>
                  <a:srgbClr val="333333"/>
                </a:solidFill>
                <a:latin typeface="+mn-ea"/>
              </a:rPr>
              <a:t>对</a:t>
            </a:r>
            <a:r>
              <a:rPr lang="zh-CN" altLang="en-US" sz="2800" b="1" dirty="0">
                <a:solidFill>
                  <a:srgbClr val="333333"/>
                </a:solidFill>
                <a:latin typeface="+mn-ea"/>
              </a:rPr>
              <a:t>不能立即整改的隐患场所，必须停产停业停租，落实</a:t>
            </a:r>
            <a:r>
              <a:rPr lang="zh-CN" altLang="en-US" sz="2800" b="1" dirty="0" smtClean="0">
                <a:solidFill>
                  <a:srgbClr val="333333"/>
                </a:solidFill>
                <a:latin typeface="+mn-ea"/>
              </a:rPr>
              <a:t>整改</a:t>
            </a:r>
            <a:endParaRPr lang="en-US" altLang="zh-CN" sz="2800" b="1" dirty="0" smtClean="0">
              <a:solidFill>
                <a:srgbClr val="333333"/>
              </a:solidFill>
              <a:latin typeface="+mn-ea"/>
            </a:endParaRPr>
          </a:p>
          <a:p>
            <a:r>
              <a:rPr lang="en-US" altLang="zh-CN" sz="2800" b="1" dirty="0" smtClean="0">
                <a:solidFill>
                  <a:srgbClr val="333333"/>
                </a:solidFill>
                <a:latin typeface="+mn-ea"/>
              </a:rPr>
              <a:t>C.</a:t>
            </a:r>
            <a:r>
              <a:rPr lang="zh-CN" altLang="en-US" sz="2800" b="1" dirty="0" smtClean="0">
                <a:solidFill>
                  <a:srgbClr val="333333"/>
                </a:solidFill>
                <a:latin typeface="+mn-ea"/>
              </a:rPr>
              <a:t>对</a:t>
            </a:r>
            <a:r>
              <a:rPr lang="zh-CN" altLang="en-US" sz="2800" b="1" dirty="0">
                <a:solidFill>
                  <a:srgbClr val="333333"/>
                </a:solidFill>
                <a:latin typeface="+mn-ea"/>
              </a:rPr>
              <a:t>拒不停产停业停租的隐患场所，依法采取停电措施，同时将房东或“三合一”责任人纳入失信人员</a:t>
            </a:r>
            <a:r>
              <a:rPr lang="zh-CN" altLang="en-US" sz="2800" b="1" dirty="0" smtClean="0">
                <a:solidFill>
                  <a:srgbClr val="333333"/>
                </a:solidFill>
                <a:latin typeface="+mn-ea"/>
              </a:rPr>
              <a:t>名单</a:t>
            </a:r>
            <a:endParaRPr lang="en-US" altLang="zh-CN" sz="2800" b="1" dirty="0" smtClean="0">
              <a:solidFill>
                <a:srgbClr val="333333"/>
              </a:solidFill>
              <a:latin typeface="+mn-ea"/>
            </a:endParaRPr>
          </a:p>
          <a:p>
            <a:r>
              <a:rPr lang="en-US" altLang="zh-CN" sz="2800" b="1" dirty="0" smtClean="0">
                <a:solidFill>
                  <a:srgbClr val="333333"/>
                </a:solidFill>
                <a:latin typeface="+mn-ea"/>
              </a:rPr>
              <a:t>D.</a:t>
            </a:r>
            <a:r>
              <a:rPr lang="zh-CN" altLang="en-US" sz="2800" b="1" dirty="0" smtClean="0">
                <a:solidFill>
                  <a:srgbClr val="333333"/>
                </a:solidFill>
                <a:latin typeface="+mn-ea"/>
              </a:rPr>
              <a:t>对</a:t>
            </a:r>
            <a:r>
              <a:rPr lang="zh-CN" altLang="en-US" sz="2800" b="1" dirty="0">
                <a:solidFill>
                  <a:srgbClr val="333333"/>
                </a:solidFill>
                <a:latin typeface="+mn-ea"/>
              </a:rPr>
              <a:t>场所隐患严重且拒不整改的责任人，依法实施行政强制</a:t>
            </a:r>
            <a:r>
              <a:rPr lang="zh-CN" altLang="en-US" sz="2800" b="1" dirty="0" smtClean="0">
                <a:solidFill>
                  <a:srgbClr val="333333"/>
                </a:solidFill>
                <a:latin typeface="+mn-ea"/>
              </a:rPr>
              <a:t>措施</a:t>
            </a:r>
            <a:endParaRPr lang="en-US" altLang="zh-CN" sz="2800" b="1" dirty="0" smtClean="0">
              <a:solidFill>
                <a:srgbClr val="333333"/>
              </a:solidFill>
              <a:latin typeface="+mn-ea"/>
            </a:endParaRPr>
          </a:p>
          <a:p>
            <a:r>
              <a:rPr lang="en-US" altLang="zh-CN" sz="2800" b="1" dirty="0" smtClean="0">
                <a:solidFill>
                  <a:srgbClr val="333333"/>
                </a:solidFill>
                <a:latin typeface="+mn-ea"/>
              </a:rPr>
              <a:t>E.</a:t>
            </a:r>
            <a:r>
              <a:rPr lang="zh-CN" altLang="en-US" sz="2800" b="1" dirty="0" smtClean="0">
                <a:solidFill>
                  <a:srgbClr val="333333"/>
                </a:solidFill>
                <a:latin typeface="+mn-ea"/>
              </a:rPr>
              <a:t>“三合一”</a:t>
            </a:r>
            <a:r>
              <a:rPr lang="zh-CN" altLang="en-US" sz="2800" b="1" dirty="0">
                <a:solidFill>
                  <a:srgbClr val="333333"/>
                </a:solidFill>
                <a:latin typeface="+mn-ea"/>
              </a:rPr>
              <a:t>、群租房发生火灾事故的，依法追究相关民事和刑事责任。</a:t>
            </a:r>
            <a:endParaRPr lang="zh-CN" altLang="en-US" sz="28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940948" y="1367852"/>
            <a:ext cx="10174465" cy="5078313"/>
          </a:xfrm>
          <a:prstGeom prst="rect">
            <a:avLst/>
          </a:prstGeom>
        </p:spPr>
        <p:txBody>
          <a:bodyPr wrap="square">
            <a:spAutoFit/>
          </a:bodyPr>
          <a:lstStyle/>
          <a:p>
            <a:r>
              <a:rPr lang="en-US" altLang="zh-CN" sz="3600" b="1" kern="0" dirty="0" smtClean="0">
                <a:solidFill>
                  <a:srgbClr val="000000"/>
                </a:solidFill>
                <a:latin typeface="+mn-ea"/>
                <a:cs typeface="Arial" panose="020B0604020202020204" pitchFamily="34" charset="0"/>
              </a:rPr>
              <a:t>16.</a:t>
            </a:r>
            <a:r>
              <a:rPr lang="zh-CN" altLang="en-US" sz="3600" b="1" dirty="0" smtClean="0">
                <a:solidFill>
                  <a:srgbClr val="358FCB"/>
                </a:solidFill>
                <a:latin typeface="+mn-ea"/>
              </a:rPr>
              <a:t>（简答题）</a:t>
            </a:r>
            <a:r>
              <a:rPr lang="zh-CN" altLang="en-US" sz="3600" b="1" dirty="0"/>
              <a:t>二层至一层的</a:t>
            </a:r>
            <a:r>
              <a:rPr lang="zh-CN" altLang="en-US" sz="3600" b="1" dirty="0" smtClean="0"/>
              <a:t>室外</a:t>
            </a:r>
            <a:r>
              <a:rPr lang="zh-CN" altLang="en-US" sz="3600" b="1" dirty="0"/>
              <a:t>疏散楼梯施工</a:t>
            </a:r>
            <a:r>
              <a:rPr lang="zh-CN" altLang="en-US" sz="3600" b="1" dirty="0" smtClean="0"/>
              <a:t>标准中规定，</a:t>
            </a:r>
            <a:r>
              <a:rPr lang="zh-CN" altLang="en-US" sz="3600" b="1" dirty="0"/>
              <a:t>楼梯宽度不</a:t>
            </a:r>
            <a:r>
              <a:rPr lang="zh-CN" altLang="en-US" sz="3600" b="1" dirty="0" smtClean="0"/>
              <a:t>小于（   ）米</a:t>
            </a:r>
            <a:r>
              <a:rPr lang="zh-CN" altLang="en-US" sz="3600" b="1" dirty="0"/>
              <a:t>、扶手高度不</a:t>
            </a:r>
            <a:r>
              <a:rPr lang="zh-CN" altLang="en-US" sz="3600" b="1" dirty="0" smtClean="0"/>
              <a:t>低于</a:t>
            </a:r>
            <a:r>
              <a:rPr lang="en-US" altLang="zh-CN" sz="3600" b="1" dirty="0"/>
              <a:t>1.1</a:t>
            </a:r>
            <a:r>
              <a:rPr lang="zh-CN" altLang="en-US" sz="3600" b="1" dirty="0" smtClean="0"/>
              <a:t>米。</a:t>
            </a:r>
            <a:endParaRPr lang="en-US" altLang="zh-CN" sz="3600" b="1" dirty="0" smtClean="0"/>
          </a:p>
          <a:p>
            <a:pPr>
              <a:lnSpc>
                <a:spcPct val="150000"/>
              </a:lnSpc>
            </a:pPr>
            <a:r>
              <a:rPr lang="en-US" altLang="zh-CN" sz="3600" b="1" dirty="0" smtClean="0">
                <a:latin typeface="+mn-ea"/>
              </a:rPr>
              <a:t>A.0.8</a:t>
            </a:r>
            <a:r>
              <a:rPr lang="zh-CN" altLang="en-US" sz="3600" b="1" dirty="0" smtClean="0">
                <a:latin typeface="+mn-ea"/>
              </a:rPr>
              <a:t>米</a:t>
            </a:r>
            <a:endParaRPr lang="en-US" altLang="zh-CN" sz="3600" b="1" dirty="0" smtClean="0">
              <a:latin typeface="+mn-ea"/>
            </a:endParaRPr>
          </a:p>
          <a:p>
            <a:pPr>
              <a:lnSpc>
                <a:spcPct val="150000"/>
              </a:lnSpc>
            </a:pPr>
            <a:r>
              <a:rPr lang="en-US" altLang="zh-CN" sz="3600" b="1" dirty="0" smtClean="0">
                <a:latin typeface="+mn-ea"/>
              </a:rPr>
              <a:t>B.1</a:t>
            </a:r>
            <a:r>
              <a:rPr lang="zh-CN" altLang="en-US" sz="3600" b="1" dirty="0" smtClean="0">
                <a:latin typeface="+mn-ea"/>
              </a:rPr>
              <a:t>米</a:t>
            </a:r>
            <a:endParaRPr lang="en-US" altLang="zh-CN" sz="3600" b="1" dirty="0" smtClean="0">
              <a:latin typeface="+mn-ea"/>
            </a:endParaRPr>
          </a:p>
          <a:p>
            <a:pPr>
              <a:lnSpc>
                <a:spcPct val="150000"/>
              </a:lnSpc>
            </a:pPr>
            <a:r>
              <a:rPr lang="en-US" altLang="zh-CN" sz="3600" b="1" dirty="0" smtClean="0">
                <a:latin typeface="+mn-ea"/>
              </a:rPr>
              <a:t>C.1.5</a:t>
            </a:r>
            <a:r>
              <a:rPr lang="zh-CN" altLang="en-US" sz="3600" b="1" dirty="0" smtClean="0">
                <a:latin typeface="+mn-ea"/>
              </a:rPr>
              <a:t>米</a:t>
            </a:r>
            <a:endParaRPr lang="en-US" altLang="zh-CN" sz="3600" b="1" dirty="0" smtClean="0">
              <a:latin typeface="+mn-ea"/>
            </a:endParaRPr>
          </a:p>
          <a:p>
            <a:pPr>
              <a:lnSpc>
                <a:spcPct val="150000"/>
              </a:lnSpc>
            </a:pPr>
            <a:r>
              <a:rPr lang="en-US" altLang="zh-CN" sz="3600" b="1" dirty="0" smtClean="0">
                <a:latin typeface="+mn-ea"/>
              </a:rPr>
              <a:t>D.2</a:t>
            </a:r>
            <a:r>
              <a:rPr lang="zh-CN" altLang="en-US" sz="3600" b="1" dirty="0" smtClean="0">
                <a:latin typeface="+mn-ea"/>
              </a:rPr>
              <a:t>米</a:t>
            </a:r>
            <a:endParaRPr lang="zh-CN" altLang="zh-CN" sz="3600" b="1" dirty="0">
              <a:latin typeface="+mn-ea"/>
            </a:endParaRPr>
          </a:p>
        </p:txBody>
      </p:sp>
      <p:sp>
        <p:nvSpPr>
          <p:cNvPr id="7" name="矩形 6"/>
          <p:cNvSpPr/>
          <p:nvPr/>
        </p:nvSpPr>
        <p:spPr>
          <a:xfrm>
            <a:off x="7344555" y="5475814"/>
            <a:ext cx="2385589" cy="830997"/>
          </a:xfrm>
          <a:prstGeom prst="rect">
            <a:avLst/>
          </a:prstGeom>
        </p:spPr>
        <p:txBody>
          <a:bodyPr wrap="none">
            <a:spAutoFit/>
          </a:bodyPr>
          <a:lstStyle/>
          <a:p>
            <a:r>
              <a:rPr lang="zh-CN" altLang="en-US" sz="4800" b="1" dirty="0" smtClean="0">
                <a:solidFill>
                  <a:srgbClr val="FF0000"/>
                </a:solidFill>
              </a:rPr>
              <a:t>答案：</a:t>
            </a:r>
            <a:r>
              <a:rPr lang="en-US" altLang="zh-CN" sz="4800" b="1" dirty="0" smtClean="0">
                <a:solidFill>
                  <a:srgbClr val="FF0000"/>
                </a:solidFill>
              </a:rPr>
              <a:t>B</a:t>
            </a:r>
            <a:endParaRPr lang="zh-CN" alt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535632"/>
            <a:ext cx="10174465" cy="2455480"/>
          </a:xfrm>
          <a:prstGeom prst="rect">
            <a:avLst/>
          </a:prstGeom>
        </p:spPr>
        <p:txBody>
          <a:bodyPr wrap="square">
            <a:spAutoFit/>
          </a:bodyPr>
          <a:lstStyle/>
          <a:p>
            <a:pPr>
              <a:lnSpc>
                <a:spcPct val="150000"/>
              </a:lnSpc>
            </a:pPr>
            <a:r>
              <a:rPr lang="en-US" altLang="zh-CN" sz="3600" b="1" kern="0" dirty="0" smtClean="0">
                <a:solidFill>
                  <a:srgbClr val="000000"/>
                </a:solidFill>
                <a:latin typeface="+mn-ea"/>
                <a:cs typeface="Arial" panose="020B0604020202020204" pitchFamily="34" charset="0"/>
              </a:rPr>
              <a:t>17.</a:t>
            </a:r>
            <a:r>
              <a:rPr lang="zh-CN" altLang="en-US" sz="3600" b="1" dirty="0" smtClean="0">
                <a:solidFill>
                  <a:srgbClr val="358FCB"/>
                </a:solidFill>
                <a:latin typeface="+mn-ea"/>
              </a:rPr>
              <a:t>（判断题）</a:t>
            </a:r>
            <a:r>
              <a:rPr lang="zh-CN" altLang="en-US" sz="3600" b="1" dirty="0" smtClean="0">
                <a:latin typeface="+mn-ea"/>
              </a:rPr>
              <a:t>居住与生产、经营、储存易燃易爆物品设置在同一建筑内是严格禁止的，但采用实体墙进行分隔，是可以允许的。</a:t>
            </a:r>
            <a:endParaRPr lang="zh-CN" altLang="zh-CN" sz="3600" b="1" dirty="0">
              <a:latin typeface="+mn-ea"/>
            </a:endParaRPr>
          </a:p>
        </p:txBody>
      </p:sp>
      <p:sp>
        <p:nvSpPr>
          <p:cNvPr id="7" name="矩形 6"/>
          <p:cNvSpPr/>
          <p:nvPr/>
        </p:nvSpPr>
        <p:spPr>
          <a:xfrm>
            <a:off x="7243887" y="4301355"/>
            <a:ext cx="2659702"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a:solidFill>
                  <a:srgbClr val="FF0000"/>
                </a:solidFill>
                <a:latin typeface="+mn-ea"/>
              </a:rPr>
              <a:t>×</a:t>
            </a:r>
            <a:endParaRPr lang="zh-CN" altLang="en-US" sz="48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535632"/>
            <a:ext cx="10174465" cy="3416320"/>
          </a:xfrm>
          <a:prstGeom prst="rect">
            <a:avLst/>
          </a:prstGeom>
        </p:spPr>
        <p:txBody>
          <a:bodyPr wrap="square">
            <a:spAutoFit/>
          </a:bodyPr>
          <a:lstStyle/>
          <a:p>
            <a:pPr>
              <a:lnSpc>
                <a:spcPct val="150000"/>
              </a:lnSpc>
            </a:pPr>
            <a:r>
              <a:rPr lang="en-US" altLang="zh-CN" sz="3600" b="1" kern="0" dirty="0" smtClean="0">
                <a:latin typeface="+mn-ea"/>
                <a:cs typeface="Arial" panose="020B0604020202020204" pitchFamily="34" charset="0"/>
              </a:rPr>
              <a:t>18.</a:t>
            </a:r>
            <a:r>
              <a:rPr lang="zh-CN" altLang="en-US" sz="3600" b="1" dirty="0">
                <a:solidFill>
                  <a:srgbClr val="358FCB"/>
                </a:solidFill>
                <a:latin typeface="+mn-ea"/>
              </a:rPr>
              <a:t>（判断题）</a:t>
            </a:r>
            <a:r>
              <a:rPr lang="zh-CN" altLang="en-US" sz="3600" b="1" dirty="0" smtClean="0">
                <a:latin typeface="+mn-ea"/>
              </a:rPr>
              <a:t>出租（群租）房整治“</a:t>
            </a:r>
            <a:r>
              <a:rPr lang="en-US" altLang="zh-CN" sz="3600" b="1" dirty="0" smtClean="0">
                <a:latin typeface="+mn-ea"/>
              </a:rPr>
              <a:t>7</a:t>
            </a:r>
            <a:r>
              <a:rPr lang="zh-CN" altLang="en-US" sz="3600" b="1" dirty="0" smtClean="0">
                <a:latin typeface="+mn-ea"/>
              </a:rPr>
              <a:t>个严禁”中，居室内严禁明火是指：居室内严禁使用钢瓶液化气、煤油和酒精等燃料的灶具（炊具）。居室内只有原设计的厨房才可以生火做饭。</a:t>
            </a:r>
            <a:endParaRPr lang="zh-CN" altLang="zh-CN" sz="3600" b="1" dirty="0">
              <a:latin typeface="+mn-ea"/>
            </a:endParaRPr>
          </a:p>
        </p:txBody>
      </p:sp>
      <p:sp>
        <p:nvSpPr>
          <p:cNvPr id="7" name="矩形 6"/>
          <p:cNvSpPr/>
          <p:nvPr/>
        </p:nvSpPr>
        <p:spPr>
          <a:xfrm>
            <a:off x="7831116" y="5190588"/>
            <a:ext cx="2659702"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zh-CN" altLang="en-US" sz="4800" b="1" dirty="0" smtClean="0">
                <a:solidFill>
                  <a:srgbClr val="FF0000"/>
                </a:solidFill>
                <a:latin typeface="黑体" panose="02010609060101010101" charset="-122"/>
              </a:rPr>
              <a:t>√</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19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5078313"/>
          </a:xfrm>
          <a:prstGeom prst="rect">
            <a:avLst/>
          </a:prstGeom>
        </p:spPr>
        <p:txBody>
          <a:bodyPr wrap="square">
            <a:spAutoFit/>
          </a:bodyPr>
          <a:lstStyle/>
          <a:p>
            <a:r>
              <a:rPr lang="en-US" altLang="zh-CN" sz="3600" b="1" kern="0" dirty="0" smtClean="0">
                <a:latin typeface="+mn-ea"/>
                <a:cs typeface="Arial" panose="020B0604020202020204" pitchFamily="34" charset="0"/>
              </a:rPr>
              <a:t>19.</a:t>
            </a:r>
            <a:r>
              <a:rPr lang="zh-CN" altLang="en-US" sz="3600" b="1" dirty="0" smtClean="0">
                <a:solidFill>
                  <a:srgbClr val="358FCB"/>
                </a:solidFill>
                <a:latin typeface="+mn-ea"/>
              </a:rPr>
              <a:t>（多选题</a:t>
            </a:r>
            <a:r>
              <a:rPr lang="zh-CN" altLang="en-US" sz="3600" b="1" dirty="0">
                <a:solidFill>
                  <a:srgbClr val="358FCB"/>
                </a:solidFill>
                <a:latin typeface="+mn-ea"/>
              </a:rPr>
              <a:t>）</a:t>
            </a:r>
            <a:r>
              <a:rPr lang="zh-CN" altLang="en-US" sz="3600" b="1" dirty="0" smtClean="0">
                <a:latin typeface="+mn-ea"/>
              </a:rPr>
              <a:t>出租（群租）房整治“</a:t>
            </a:r>
            <a:r>
              <a:rPr lang="en-US" altLang="zh-CN" sz="3600" b="1" dirty="0" smtClean="0">
                <a:latin typeface="+mn-ea"/>
              </a:rPr>
              <a:t>7</a:t>
            </a:r>
            <a:r>
              <a:rPr lang="zh-CN" altLang="en-US" sz="3600" b="1" dirty="0" smtClean="0">
                <a:latin typeface="+mn-ea"/>
              </a:rPr>
              <a:t>个严禁”中规定：</a:t>
            </a:r>
            <a:r>
              <a:rPr lang="zh-CN" altLang="en-US" sz="3600" b="1" dirty="0">
                <a:latin typeface="+mn-ea"/>
              </a:rPr>
              <a:t>电动</a:t>
            </a:r>
            <a:r>
              <a:rPr lang="zh-CN" altLang="en-US" sz="3600" b="1" dirty="0" smtClean="0">
                <a:latin typeface="+mn-ea"/>
              </a:rPr>
              <a:t>自行车严禁在室内停放、充电。室内是指（）。</a:t>
            </a:r>
            <a:endParaRPr lang="en-US" altLang="zh-CN" sz="3600" b="1" dirty="0" smtClean="0">
              <a:latin typeface="+mn-ea"/>
            </a:endParaRPr>
          </a:p>
          <a:p>
            <a:pPr>
              <a:lnSpc>
                <a:spcPct val="150000"/>
              </a:lnSpc>
            </a:pPr>
            <a:r>
              <a:rPr lang="en-US" altLang="zh-CN" sz="3600" b="1" dirty="0" smtClean="0">
                <a:latin typeface="+mn-ea"/>
              </a:rPr>
              <a:t>A.</a:t>
            </a:r>
            <a:r>
              <a:rPr lang="zh-CN" altLang="en-US" sz="3600" b="1" dirty="0" smtClean="0">
                <a:latin typeface="+mn-ea"/>
              </a:rPr>
              <a:t>建筑内的公用走道</a:t>
            </a:r>
            <a:endParaRPr lang="en-US" altLang="zh-CN" sz="3600" b="1" dirty="0" smtClean="0">
              <a:latin typeface="+mn-ea"/>
            </a:endParaRPr>
          </a:p>
          <a:p>
            <a:pPr>
              <a:lnSpc>
                <a:spcPct val="150000"/>
              </a:lnSpc>
            </a:pPr>
            <a:r>
              <a:rPr lang="en-US" altLang="zh-CN" sz="3600" b="1" dirty="0" smtClean="0">
                <a:latin typeface="+mn-ea"/>
              </a:rPr>
              <a:t>B.</a:t>
            </a:r>
            <a:r>
              <a:rPr lang="zh-CN" altLang="en-US" sz="3600" b="1" dirty="0" smtClean="0">
                <a:latin typeface="+mn-ea"/>
              </a:rPr>
              <a:t>楼梯间</a:t>
            </a:r>
            <a:endParaRPr lang="en-US" altLang="zh-CN" sz="3600" b="1" dirty="0" smtClean="0">
              <a:latin typeface="+mn-ea"/>
            </a:endParaRPr>
          </a:p>
          <a:p>
            <a:pPr>
              <a:lnSpc>
                <a:spcPct val="150000"/>
              </a:lnSpc>
            </a:pPr>
            <a:r>
              <a:rPr lang="en-US" altLang="zh-CN" sz="3600" b="1" dirty="0" smtClean="0">
                <a:latin typeface="+mn-ea"/>
              </a:rPr>
              <a:t>C.</a:t>
            </a:r>
            <a:r>
              <a:rPr lang="zh-CN" altLang="en-US" sz="3600" b="1" dirty="0" smtClean="0">
                <a:latin typeface="+mn-ea"/>
              </a:rPr>
              <a:t>安全出口</a:t>
            </a:r>
            <a:endParaRPr lang="en-US" altLang="zh-CN" sz="3600" b="1" dirty="0" smtClean="0">
              <a:latin typeface="+mn-ea"/>
            </a:endParaRPr>
          </a:p>
          <a:p>
            <a:pPr>
              <a:lnSpc>
                <a:spcPct val="150000"/>
              </a:lnSpc>
            </a:pPr>
            <a:r>
              <a:rPr lang="en-US" altLang="zh-CN" sz="3600" b="1" dirty="0" smtClean="0">
                <a:latin typeface="+mn-ea"/>
              </a:rPr>
              <a:t>D.</a:t>
            </a:r>
            <a:r>
              <a:rPr lang="zh-CN" altLang="en-US" sz="3600" b="1" dirty="0" smtClean="0">
                <a:latin typeface="+mn-ea"/>
              </a:rPr>
              <a:t>公共区域</a:t>
            </a:r>
            <a:endParaRPr lang="en-US" altLang="zh-CN" sz="3600" b="1" dirty="0">
              <a:latin typeface="+mn-ea"/>
            </a:endParaRPr>
          </a:p>
        </p:txBody>
      </p:sp>
      <p:sp>
        <p:nvSpPr>
          <p:cNvPr id="7" name="矩形 6"/>
          <p:cNvSpPr/>
          <p:nvPr/>
        </p:nvSpPr>
        <p:spPr>
          <a:xfrm>
            <a:off x="7831116" y="5190588"/>
            <a:ext cx="3284874"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黑体" panose="02010609060101010101" charset="-122"/>
              </a:rPr>
              <a:t>ABCD</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5078313"/>
          </a:xfrm>
          <a:prstGeom prst="rect">
            <a:avLst/>
          </a:prstGeom>
        </p:spPr>
        <p:txBody>
          <a:bodyPr wrap="square">
            <a:spAutoFit/>
          </a:bodyPr>
          <a:lstStyle/>
          <a:p>
            <a:r>
              <a:rPr lang="en-US" altLang="zh-CN" sz="3600" b="1" kern="0" dirty="0" smtClean="0">
                <a:latin typeface="+mn-ea"/>
                <a:cs typeface="Arial" panose="020B0604020202020204" pitchFamily="34" charset="0"/>
              </a:rPr>
              <a:t>20.</a:t>
            </a:r>
            <a:r>
              <a:rPr lang="zh-CN" altLang="en-US" sz="3600" b="1" dirty="0">
                <a:solidFill>
                  <a:srgbClr val="358FCB"/>
                </a:solidFill>
                <a:latin typeface="+mn-ea"/>
              </a:rPr>
              <a:t> （多选题）</a:t>
            </a:r>
            <a:r>
              <a:rPr lang="zh-CN" altLang="en-US" sz="3600" b="1" dirty="0" smtClean="0">
                <a:latin typeface="+mn-ea"/>
              </a:rPr>
              <a:t>发现</a:t>
            </a:r>
            <a:r>
              <a:rPr lang="zh-CN" altLang="en-US" sz="3600" b="1" dirty="0">
                <a:latin typeface="+mn-ea"/>
              </a:rPr>
              <a:t>火灾迅速拨打火警电话</a:t>
            </a:r>
            <a:r>
              <a:rPr lang="en-US" altLang="zh-CN" sz="3600" b="1" dirty="0">
                <a:latin typeface="+mn-ea"/>
              </a:rPr>
              <a:t>119</a:t>
            </a:r>
            <a:r>
              <a:rPr lang="zh-CN" altLang="en-US" sz="3600" b="1" dirty="0">
                <a:latin typeface="+mn-ea"/>
              </a:rPr>
              <a:t>。报警时要讲</a:t>
            </a:r>
            <a:r>
              <a:rPr lang="zh-CN" altLang="en-US" sz="3600" b="1" dirty="0" smtClean="0">
                <a:latin typeface="+mn-ea"/>
              </a:rPr>
              <a:t>清（  ）报警</a:t>
            </a:r>
            <a:r>
              <a:rPr lang="zh-CN" altLang="en-US" sz="3600" b="1" dirty="0">
                <a:latin typeface="+mn-ea"/>
              </a:rPr>
              <a:t>人姓名及电话号码，并派人到路口迎候消防车</a:t>
            </a:r>
            <a:r>
              <a:rPr lang="zh-CN" altLang="en-US" sz="3600" b="1" dirty="0" smtClean="0">
                <a:latin typeface="+mn-ea"/>
              </a:rPr>
              <a:t>。</a:t>
            </a:r>
            <a:endParaRPr lang="en-US" altLang="zh-CN" sz="3600" b="1" dirty="0" smtClean="0">
              <a:latin typeface="+mn-ea"/>
            </a:endParaRPr>
          </a:p>
          <a:p>
            <a:pPr>
              <a:lnSpc>
                <a:spcPct val="150000"/>
              </a:lnSpc>
            </a:pPr>
            <a:r>
              <a:rPr lang="en-US" altLang="zh-CN" sz="3600" b="1" dirty="0" smtClean="0">
                <a:latin typeface="+mn-ea"/>
              </a:rPr>
              <a:t>A.</a:t>
            </a:r>
            <a:r>
              <a:rPr lang="zh-CN" altLang="en-US" sz="3600" b="1" dirty="0">
                <a:latin typeface="+mn-ea"/>
              </a:rPr>
              <a:t>详细</a:t>
            </a:r>
            <a:r>
              <a:rPr lang="zh-CN" altLang="en-US" sz="3600" b="1" dirty="0" smtClean="0">
                <a:latin typeface="+mn-ea"/>
              </a:rPr>
              <a:t>地址</a:t>
            </a:r>
            <a:endParaRPr lang="en-US" altLang="zh-CN" sz="3600" b="1" dirty="0" smtClean="0">
              <a:latin typeface="+mn-ea"/>
            </a:endParaRPr>
          </a:p>
          <a:p>
            <a:pPr>
              <a:lnSpc>
                <a:spcPct val="150000"/>
              </a:lnSpc>
            </a:pPr>
            <a:r>
              <a:rPr lang="en-US" altLang="zh-CN" sz="3600" b="1" dirty="0" smtClean="0">
                <a:latin typeface="+mn-ea"/>
              </a:rPr>
              <a:t>B.</a:t>
            </a:r>
            <a:r>
              <a:rPr lang="zh-CN" altLang="en-US" sz="3600" b="1" dirty="0">
                <a:latin typeface="+mn-ea"/>
              </a:rPr>
              <a:t>起火</a:t>
            </a:r>
            <a:r>
              <a:rPr lang="zh-CN" altLang="en-US" sz="3600" b="1" dirty="0" smtClean="0">
                <a:latin typeface="+mn-ea"/>
              </a:rPr>
              <a:t>部位</a:t>
            </a:r>
            <a:endParaRPr lang="en-US" altLang="zh-CN" sz="3600" b="1" dirty="0" smtClean="0">
              <a:latin typeface="+mn-ea"/>
            </a:endParaRPr>
          </a:p>
          <a:p>
            <a:pPr>
              <a:lnSpc>
                <a:spcPct val="150000"/>
              </a:lnSpc>
            </a:pPr>
            <a:r>
              <a:rPr lang="en-US" altLang="zh-CN" sz="3600" b="1" dirty="0" smtClean="0">
                <a:latin typeface="+mn-ea"/>
              </a:rPr>
              <a:t>C.</a:t>
            </a:r>
            <a:r>
              <a:rPr lang="zh-CN" altLang="en-US" sz="3600" b="1" dirty="0">
                <a:latin typeface="+mn-ea"/>
              </a:rPr>
              <a:t>着火</a:t>
            </a:r>
            <a:r>
              <a:rPr lang="zh-CN" altLang="en-US" sz="3600" b="1" dirty="0" smtClean="0">
                <a:latin typeface="+mn-ea"/>
              </a:rPr>
              <a:t>物质</a:t>
            </a:r>
            <a:endParaRPr lang="en-US" altLang="zh-CN" sz="3600" b="1" dirty="0" smtClean="0">
              <a:latin typeface="+mn-ea"/>
            </a:endParaRPr>
          </a:p>
          <a:p>
            <a:pPr>
              <a:lnSpc>
                <a:spcPct val="150000"/>
              </a:lnSpc>
            </a:pPr>
            <a:r>
              <a:rPr lang="en-US" altLang="zh-CN" sz="3600" b="1" dirty="0" smtClean="0">
                <a:latin typeface="+mn-ea"/>
              </a:rPr>
              <a:t>D.</a:t>
            </a:r>
            <a:r>
              <a:rPr lang="zh-CN" altLang="en-US" sz="3600" b="1" dirty="0">
                <a:latin typeface="+mn-ea"/>
              </a:rPr>
              <a:t>火势大小</a:t>
            </a:r>
            <a:endParaRPr lang="en-US" altLang="zh-CN" sz="3600" b="1" dirty="0">
              <a:latin typeface="+mn-ea"/>
            </a:endParaRPr>
          </a:p>
        </p:txBody>
      </p:sp>
      <p:sp>
        <p:nvSpPr>
          <p:cNvPr id="7" name="矩形 6"/>
          <p:cNvSpPr/>
          <p:nvPr/>
        </p:nvSpPr>
        <p:spPr>
          <a:xfrm>
            <a:off x="7831116" y="5190588"/>
            <a:ext cx="3284874"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黑体" panose="02010609060101010101" charset="-122"/>
              </a:rPr>
              <a:t>ABCD</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1" name="任意多边形 180"/>
          <p:cNvSpPr/>
          <p:nvPr/>
        </p:nvSpPr>
        <p:spPr bwMode="auto">
          <a:xfrm>
            <a:off x="258915" y="2649302"/>
            <a:ext cx="1165740" cy="840233"/>
          </a:xfrm>
          <a:custGeom>
            <a:avLst/>
            <a:gdLst>
              <a:gd name="connsiteX0" fmla="*/ 477288 w 1413318"/>
              <a:gd name="connsiteY0" fmla="*/ 0 h 1045468"/>
              <a:gd name="connsiteX1" fmla="*/ 1141754 w 1413318"/>
              <a:gd name="connsiteY1" fmla="*/ 0 h 1045468"/>
              <a:gd name="connsiteX2" fmla="*/ 1269901 w 1413318"/>
              <a:gd name="connsiteY2" fmla="*/ 73605 h 1045468"/>
              <a:gd name="connsiteX3" fmla="*/ 1379563 w 1413318"/>
              <a:gd name="connsiteY3" fmla="*/ 263659 h 1045468"/>
              <a:gd name="connsiteX4" fmla="*/ 1413318 w 1413318"/>
              <a:gd name="connsiteY4" fmla="*/ 322158 h 1045468"/>
              <a:gd name="connsiteX5" fmla="*/ 160509 w 1413318"/>
              <a:gd name="connsiteY5" fmla="*/ 1045468 h 1045468"/>
              <a:gd name="connsiteX6" fmla="*/ 157069 w 1413318"/>
              <a:gd name="connsiteY6" fmla="*/ 1039507 h 1045468"/>
              <a:gd name="connsiteX7" fmla="*/ 16909 w 1413318"/>
              <a:gd name="connsiteY7" fmla="*/ 796598 h 1045468"/>
              <a:gd name="connsiteX8" fmla="*/ 16909 w 1413318"/>
              <a:gd name="connsiteY8" fmla="*/ 649388 h 1045468"/>
              <a:gd name="connsiteX9" fmla="*/ 349141 w 1413318"/>
              <a:gd name="connsiteY9" fmla="*/ 73605 h 1045468"/>
              <a:gd name="connsiteX10" fmla="*/ 477288 w 1413318"/>
              <a:gd name="connsiteY10" fmla="*/ 0 h 1045468"/>
              <a:gd name="connsiteX0-1" fmla="*/ 477288 w 1413318"/>
              <a:gd name="connsiteY0-2" fmla="*/ 0 h 1045468"/>
              <a:gd name="connsiteX1-3" fmla="*/ 1141754 w 1413318"/>
              <a:gd name="connsiteY1-4" fmla="*/ 0 h 1045468"/>
              <a:gd name="connsiteX2-5" fmla="*/ 1269901 w 1413318"/>
              <a:gd name="connsiteY2-6" fmla="*/ 73605 h 1045468"/>
              <a:gd name="connsiteX3-7" fmla="*/ 1379563 w 1413318"/>
              <a:gd name="connsiteY3-8" fmla="*/ 263659 h 1045468"/>
              <a:gd name="connsiteX4-9" fmla="*/ 1413318 w 1413318"/>
              <a:gd name="connsiteY4-10" fmla="*/ 322158 h 1045468"/>
              <a:gd name="connsiteX5-11" fmla="*/ 160509 w 1413318"/>
              <a:gd name="connsiteY5-12" fmla="*/ 1045468 h 1045468"/>
              <a:gd name="connsiteX6-13" fmla="*/ 16909 w 1413318"/>
              <a:gd name="connsiteY6-14" fmla="*/ 796598 h 1045468"/>
              <a:gd name="connsiteX7-15" fmla="*/ 16909 w 1413318"/>
              <a:gd name="connsiteY7-16" fmla="*/ 649388 h 1045468"/>
              <a:gd name="connsiteX8-17" fmla="*/ 349141 w 1413318"/>
              <a:gd name="connsiteY8-18" fmla="*/ 73605 h 1045468"/>
              <a:gd name="connsiteX9-19" fmla="*/ 477288 w 1413318"/>
              <a:gd name="connsiteY9-20" fmla="*/ 0 h 1045468"/>
              <a:gd name="connsiteX0-21" fmla="*/ 477288 w 1413318"/>
              <a:gd name="connsiteY0-22" fmla="*/ 0 h 1045468"/>
              <a:gd name="connsiteX1-23" fmla="*/ 1141754 w 1413318"/>
              <a:gd name="connsiteY1-24" fmla="*/ 0 h 1045468"/>
              <a:gd name="connsiteX2-25" fmla="*/ 1269901 w 1413318"/>
              <a:gd name="connsiteY2-26" fmla="*/ 73605 h 1045468"/>
              <a:gd name="connsiteX3-27" fmla="*/ 1379563 w 1413318"/>
              <a:gd name="connsiteY3-28" fmla="*/ 263659 h 1045468"/>
              <a:gd name="connsiteX4-29" fmla="*/ 1413318 w 1413318"/>
              <a:gd name="connsiteY4-30" fmla="*/ 322158 h 1045468"/>
              <a:gd name="connsiteX5-31" fmla="*/ 160509 w 1413318"/>
              <a:gd name="connsiteY5-32" fmla="*/ 1045468 h 1045468"/>
              <a:gd name="connsiteX6-33" fmla="*/ 16909 w 1413318"/>
              <a:gd name="connsiteY6-34" fmla="*/ 796598 h 1045468"/>
              <a:gd name="connsiteX7-35" fmla="*/ 16909 w 1413318"/>
              <a:gd name="connsiteY7-36" fmla="*/ 649388 h 1045468"/>
              <a:gd name="connsiteX8-37" fmla="*/ 349141 w 1413318"/>
              <a:gd name="connsiteY8-38" fmla="*/ 73605 h 1045468"/>
              <a:gd name="connsiteX9-39" fmla="*/ 477288 w 1413318"/>
              <a:gd name="connsiteY9-40" fmla="*/ 0 h 1045468"/>
              <a:gd name="connsiteX0-41" fmla="*/ 477288 w 1413318"/>
              <a:gd name="connsiteY0-42" fmla="*/ 0 h 1045468"/>
              <a:gd name="connsiteX1-43" fmla="*/ 1141754 w 1413318"/>
              <a:gd name="connsiteY1-44" fmla="*/ 0 h 1045468"/>
              <a:gd name="connsiteX2-45" fmla="*/ 1269901 w 1413318"/>
              <a:gd name="connsiteY2-46" fmla="*/ 73605 h 1045468"/>
              <a:gd name="connsiteX3-47" fmla="*/ 1379563 w 1413318"/>
              <a:gd name="connsiteY3-48" fmla="*/ 263659 h 1045468"/>
              <a:gd name="connsiteX4-49" fmla="*/ 1413318 w 1413318"/>
              <a:gd name="connsiteY4-50" fmla="*/ 322158 h 1045468"/>
              <a:gd name="connsiteX5-51" fmla="*/ 160509 w 1413318"/>
              <a:gd name="connsiteY5-52" fmla="*/ 1045468 h 1045468"/>
              <a:gd name="connsiteX6-53" fmla="*/ 16909 w 1413318"/>
              <a:gd name="connsiteY6-54" fmla="*/ 796598 h 1045468"/>
              <a:gd name="connsiteX7-55" fmla="*/ 16909 w 1413318"/>
              <a:gd name="connsiteY7-56" fmla="*/ 649388 h 1045468"/>
              <a:gd name="connsiteX8-57" fmla="*/ 349141 w 1413318"/>
              <a:gd name="connsiteY8-58" fmla="*/ 73605 h 1045468"/>
              <a:gd name="connsiteX9-59" fmla="*/ 477288 w 1413318"/>
              <a:gd name="connsiteY9-60" fmla="*/ 0 h 1045468"/>
              <a:gd name="connsiteX0-61" fmla="*/ 477288 w 1413318"/>
              <a:gd name="connsiteY0-62" fmla="*/ 0 h 1045468"/>
              <a:gd name="connsiteX1-63" fmla="*/ 1141754 w 1413318"/>
              <a:gd name="connsiteY1-64" fmla="*/ 0 h 1045468"/>
              <a:gd name="connsiteX2-65" fmla="*/ 1269901 w 1413318"/>
              <a:gd name="connsiteY2-66" fmla="*/ 73605 h 1045468"/>
              <a:gd name="connsiteX3-67" fmla="*/ 1379563 w 1413318"/>
              <a:gd name="connsiteY3-68" fmla="*/ 263659 h 1045468"/>
              <a:gd name="connsiteX4-69" fmla="*/ 1413318 w 1413318"/>
              <a:gd name="connsiteY4-70" fmla="*/ 322158 h 1045468"/>
              <a:gd name="connsiteX5-71" fmla="*/ 160509 w 1413318"/>
              <a:gd name="connsiteY5-72" fmla="*/ 1045468 h 1045468"/>
              <a:gd name="connsiteX6-73" fmla="*/ 16909 w 1413318"/>
              <a:gd name="connsiteY6-74" fmla="*/ 796598 h 1045468"/>
              <a:gd name="connsiteX7-75" fmla="*/ 16909 w 1413318"/>
              <a:gd name="connsiteY7-76" fmla="*/ 649388 h 1045468"/>
              <a:gd name="connsiteX8-77" fmla="*/ 349141 w 1413318"/>
              <a:gd name="connsiteY8-78" fmla="*/ 73605 h 1045468"/>
              <a:gd name="connsiteX9-79" fmla="*/ 477288 w 1413318"/>
              <a:gd name="connsiteY9-80" fmla="*/ 0 h 1045468"/>
              <a:gd name="connsiteX0-81" fmla="*/ 477288 w 1413318"/>
              <a:gd name="connsiteY0-82" fmla="*/ 0 h 1045468"/>
              <a:gd name="connsiteX1-83" fmla="*/ 1141754 w 1413318"/>
              <a:gd name="connsiteY1-84" fmla="*/ 0 h 1045468"/>
              <a:gd name="connsiteX2-85" fmla="*/ 1269901 w 1413318"/>
              <a:gd name="connsiteY2-86" fmla="*/ 73605 h 1045468"/>
              <a:gd name="connsiteX3-87" fmla="*/ 1379563 w 1413318"/>
              <a:gd name="connsiteY3-88" fmla="*/ 263659 h 1045468"/>
              <a:gd name="connsiteX4-89" fmla="*/ 1413318 w 1413318"/>
              <a:gd name="connsiteY4-90" fmla="*/ 322158 h 1045468"/>
              <a:gd name="connsiteX5-91" fmla="*/ 160509 w 1413318"/>
              <a:gd name="connsiteY5-92" fmla="*/ 1045468 h 1045468"/>
              <a:gd name="connsiteX6-93" fmla="*/ 16909 w 1413318"/>
              <a:gd name="connsiteY6-94" fmla="*/ 796598 h 1045468"/>
              <a:gd name="connsiteX7-95" fmla="*/ 16909 w 1413318"/>
              <a:gd name="connsiteY7-96" fmla="*/ 649388 h 1045468"/>
              <a:gd name="connsiteX8-97" fmla="*/ 349141 w 1413318"/>
              <a:gd name="connsiteY8-98" fmla="*/ 73605 h 1045468"/>
              <a:gd name="connsiteX9-99" fmla="*/ 477288 w 1413318"/>
              <a:gd name="connsiteY9-100" fmla="*/ 0 h 1045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413318" h="1045468">
                <a:moveTo>
                  <a:pt x="477288" y="0"/>
                </a:moveTo>
                <a:lnTo>
                  <a:pt x="1141754" y="0"/>
                </a:lnTo>
                <a:cubicBezTo>
                  <a:pt x="1189215" y="0"/>
                  <a:pt x="1246170" y="33241"/>
                  <a:pt x="1269901" y="73605"/>
                </a:cubicBezTo>
                <a:lnTo>
                  <a:pt x="1379563" y="263659"/>
                </a:lnTo>
                <a:lnTo>
                  <a:pt x="1413318" y="322158"/>
                </a:lnTo>
                <a:cubicBezTo>
                  <a:pt x="1052864" y="801386"/>
                  <a:pt x="959112" y="875802"/>
                  <a:pt x="160509" y="1045468"/>
                </a:cubicBezTo>
                <a:lnTo>
                  <a:pt x="16909" y="796598"/>
                </a:lnTo>
                <a:cubicBezTo>
                  <a:pt x="-5636" y="756234"/>
                  <a:pt x="-5636" y="689752"/>
                  <a:pt x="16909" y="649388"/>
                </a:cubicBezTo>
                <a:lnTo>
                  <a:pt x="349141" y="73605"/>
                </a:lnTo>
                <a:cubicBezTo>
                  <a:pt x="372872" y="33241"/>
                  <a:pt x="431013" y="0"/>
                  <a:pt x="477288" y="0"/>
                </a:cubicBezTo>
                <a:close/>
              </a:path>
            </a:pathLst>
          </a:custGeom>
          <a:solidFill>
            <a:schemeClr val="bg1">
              <a:alpha val="18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5" name="组合 4"/>
          <p:cNvGrpSpPr/>
          <p:nvPr/>
        </p:nvGrpSpPr>
        <p:grpSpPr>
          <a:xfrm>
            <a:off x="214907" y="212808"/>
            <a:ext cx="2190755" cy="1933078"/>
            <a:chOff x="85749" y="891850"/>
            <a:chExt cx="1954833" cy="1732555"/>
          </a:xfrm>
        </p:grpSpPr>
        <p:sp>
          <p:nvSpPr>
            <p:cNvPr id="184" name="Freeform 5"/>
            <p:cNvSpPr/>
            <p:nvPr/>
          </p:nvSpPr>
          <p:spPr bwMode="auto">
            <a:xfrm rot="10800000">
              <a:off x="85749" y="891850"/>
              <a:ext cx="1954833" cy="17325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85" name="Freeform 5"/>
            <p:cNvSpPr/>
            <p:nvPr/>
          </p:nvSpPr>
          <p:spPr bwMode="auto">
            <a:xfrm rot="10800000">
              <a:off x="302809" y="1084230"/>
              <a:ext cx="1520711" cy="13477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 name="矩形 2"/>
          <p:cNvSpPr/>
          <p:nvPr/>
        </p:nvSpPr>
        <p:spPr>
          <a:xfrm>
            <a:off x="491752" y="696233"/>
            <a:ext cx="1588897" cy="923330"/>
          </a:xfrm>
          <a:prstGeom prst="rect">
            <a:avLst/>
          </a:prstGeom>
          <a:noFill/>
        </p:spPr>
        <p:txBody>
          <a:bodyPr wrap="none" lIns="91440" tIns="45720" rIns="91440" bIns="45720">
            <a:spAutoFit/>
          </a:bodyPr>
          <a:lstStyle/>
          <a:p>
            <a:pPr algn="ctr"/>
            <a:r>
              <a:rPr lang="zh-CN" altLang="en-US" sz="5400" b="1" cap="none" spc="50" dirty="0" smtClean="0">
                <a:ln w="0"/>
                <a:solidFill>
                  <a:srgbClr val="7030A0"/>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决战</a:t>
            </a:r>
            <a:endParaRPr lang="zh-CN" altLang="en-US" sz="5400" b="1" cap="none" spc="50" dirty="0">
              <a:ln w="0"/>
              <a:solidFill>
                <a:srgbClr val="7030A0"/>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
        <p:nvSpPr>
          <p:cNvPr id="7" name="矩形 6"/>
          <p:cNvSpPr/>
          <p:nvPr/>
        </p:nvSpPr>
        <p:spPr>
          <a:xfrm>
            <a:off x="3479934" y="175749"/>
            <a:ext cx="8024244" cy="1384995"/>
          </a:xfrm>
          <a:prstGeom prst="rect">
            <a:avLst/>
          </a:prstGeom>
        </p:spPr>
        <p:txBody>
          <a:bodyPr wrap="square">
            <a:spAutoFit/>
          </a:bodyPr>
          <a:lstStyle/>
          <a:p>
            <a:r>
              <a:rPr lang="zh-CN" altLang="en-US" sz="2800" b="1" dirty="0">
                <a:solidFill>
                  <a:srgbClr val="7030A0"/>
                </a:solidFill>
                <a:latin typeface="微软雅黑" panose="020B0503020204020204" pitchFamily="34" charset="-122"/>
                <a:ea typeface="微软雅黑" panose="020B0503020204020204" pitchFamily="34" charset="-122"/>
              </a:rPr>
              <a:t>题型为抢答题，每题</a:t>
            </a:r>
            <a:r>
              <a:rPr lang="en-US" altLang="zh-CN" sz="2800" b="1" dirty="0">
                <a:solidFill>
                  <a:srgbClr val="7030A0"/>
                </a:solidFill>
                <a:latin typeface="微软雅黑" panose="020B0503020204020204" pitchFamily="34" charset="-122"/>
                <a:ea typeface="微软雅黑" panose="020B0503020204020204" pitchFamily="34" charset="-122"/>
              </a:rPr>
              <a:t>10</a:t>
            </a:r>
            <a:r>
              <a:rPr lang="zh-CN" altLang="en-US" sz="2800" b="1" dirty="0">
                <a:solidFill>
                  <a:srgbClr val="7030A0"/>
                </a:solidFill>
                <a:latin typeface="微软雅黑" panose="020B0503020204020204" pitchFamily="34" charset="-122"/>
                <a:ea typeface="微软雅黑" panose="020B0503020204020204" pitchFamily="34" charset="-122"/>
              </a:rPr>
              <a:t>分，可以团队合作答题，答对加</a:t>
            </a:r>
            <a:r>
              <a:rPr lang="en-US" altLang="zh-CN" sz="2800" b="1" dirty="0">
                <a:solidFill>
                  <a:srgbClr val="7030A0"/>
                </a:solidFill>
                <a:latin typeface="微软雅黑" panose="020B0503020204020204" pitchFamily="34" charset="-122"/>
                <a:ea typeface="微软雅黑" panose="020B0503020204020204" pitchFamily="34" charset="-122"/>
              </a:rPr>
              <a:t>10</a:t>
            </a:r>
            <a:r>
              <a:rPr lang="zh-CN" altLang="en-US" sz="2800" b="1" dirty="0">
                <a:solidFill>
                  <a:srgbClr val="7030A0"/>
                </a:solidFill>
                <a:latin typeface="微软雅黑" panose="020B0503020204020204" pitchFamily="34" charset="-122"/>
                <a:ea typeface="微软雅黑" panose="020B0503020204020204" pitchFamily="34" charset="-122"/>
              </a:rPr>
              <a:t>分，答错倒扣</a:t>
            </a:r>
            <a:r>
              <a:rPr lang="en-US" altLang="zh-CN" sz="2800" b="1" dirty="0">
                <a:solidFill>
                  <a:srgbClr val="7030A0"/>
                </a:solidFill>
                <a:latin typeface="微软雅黑" panose="020B0503020204020204" pitchFamily="34" charset="-122"/>
                <a:ea typeface="微软雅黑" panose="020B0503020204020204" pitchFamily="34" charset="-122"/>
              </a:rPr>
              <a:t>10</a:t>
            </a:r>
            <a:r>
              <a:rPr lang="zh-CN" altLang="en-US" sz="2800" b="1" dirty="0">
                <a:solidFill>
                  <a:srgbClr val="7030A0"/>
                </a:solidFill>
                <a:latin typeface="微软雅黑" panose="020B0503020204020204" pitchFamily="34" charset="-122"/>
                <a:ea typeface="微软雅黑" panose="020B0503020204020204" pitchFamily="34" charset="-122"/>
              </a:rPr>
              <a:t>分，违规抢答的参赛队，扣</a:t>
            </a:r>
            <a:r>
              <a:rPr lang="en-US" altLang="zh-CN" sz="2800" b="1" dirty="0">
                <a:solidFill>
                  <a:srgbClr val="7030A0"/>
                </a:solidFill>
                <a:latin typeface="微软雅黑" panose="020B0503020204020204" pitchFamily="34" charset="-122"/>
                <a:ea typeface="微软雅黑" panose="020B0503020204020204" pitchFamily="34" charset="-122"/>
              </a:rPr>
              <a:t>10</a:t>
            </a:r>
            <a:r>
              <a:rPr lang="zh-CN" altLang="en-US" sz="2800" b="1" dirty="0">
                <a:solidFill>
                  <a:srgbClr val="7030A0"/>
                </a:solidFill>
                <a:latin typeface="微软雅黑" panose="020B0503020204020204" pitchFamily="34" charset="-122"/>
                <a:ea typeface="微软雅黑" panose="020B0503020204020204" pitchFamily="34" charset="-122"/>
              </a:rPr>
              <a:t>分，由对方答题。</a:t>
            </a:r>
            <a:endParaRPr lang="zh-CN" altLang="en-US" sz="2800" b="1" dirty="0">
              <a:solidFill>
                <a:srgbClr val="7030A0"/>
              </a:solidFill>
              <a:latin typeface="微软雅黑" panose="020B0503020204020204" pitchFamily="34" charset="-122"/>
              <a:ea typeface="微软雅黑" panose="020B0503020204020204" pitchFamily="34" charset="-122"/>
            </a:endParaRPr>
          </a:p>
        </p:txBody>
      </p:sp>
      <p:pic>
        <p:nvPicPr>
          <p:cNvPr id="11" name="图片 10">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3" y="2451793"/>
            <a:ext cx="2255716" cy="1963082"/>
          </a:xfrm>
          <a:prstGeom prst="rect">
            <a:avLst/>
          </a:prstGeom>
        </p:spPr>
      </p:pic>
      <p:pic>
        <p:nvPicPr>
          <p:cNvPr id="12" name="图片 1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992" y="2476139"/>
            <a:ext cx="2255716" cy="1956986"/>
          </a:xfrm>
          <a:prstGeom prst="rect">
            <a:avLst/>
          </a:prstGeom>
        </p:spPr>
      </p:pic>
      <p:pic>
        <p:nvPicPr>
          <p:cNvPr id="13" name="图片 1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7033" y="2495700"/>
            <a:ext cx="2255716" cy="1956986"/>
          </a:xfrm>
          <a:prstGeom prst="rect">
            <a:avLst/>
          </a:prstGeom>
        </p:spPr>
      </p:pic>
      <p:pic>
        <p:nvPicPr>
          <p:cNvPr id="15" name="图片 1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1770" y="2484825"/>
            <a:ext cx="2255716" cy="1956986"/>
          </a:xfrm>
          <a:prstGeom prst="rect">
            <a:avLst/>
          </a:prstGeom>
        </p:spPr>
      </p:pic>
      <p:pic>
        <p:nvPicPr>
          <p:cNvPr id="16" name="图片 15">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7009" y="2512699"/>
            <a:ext cx="2255716" cy="1956986"/>
          </a:xfrm>
          <a:prstGeom prst="rect">
            <a:avLst/>
          </a:prstGeom>
        </p:spPr>
      </p:pic>
      <p:pic>
        <p:nvPicPr>
          <p:cNvPr id="17" name="图片 16">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59015" y="4525363"/>
            <a:ext cx="2255716" cy="1956986"/>
          </a:xfrm>
          <a:prstGeom prst="rect">
            <a:avLst/>
          </a:prstGeom>
        </p:spPr>
      </p:pic>
      <p:pic>
        <p:nvPicPr>
          <p:cNvPr id="18" name="图片 1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2716" y="4544924"/>
            <a:ext cx="2255716" cy="1963082"/>
          </a:xfrm>
          <a:prstGeom prst="rect">
            <a:avLst/>
          </a:prstGeom>
        </p:spPr>
      </p:pic>
      <p:pic>
        <p:nvPicPr>
          <p:cNvPr id="19" name="图片 1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31891" y="4606354"/>
            <a:ext cx="2255716" cy="1956986"/>
          </a:xfrm>
          <a:prstGeom prst="rect">
            <a:avLst/>
          </a:prstGeom>
        </p:spPr>
      </p:pic>
      <p:pic>
        <p:nvPicPr>
          <p:cNvPr id="20" name="图片 19">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51065" y="4607198"/>
            <a:ext cx="2255716" cy="1956986"/>
          </a:xfrm>
          <a:prstGeom prst="rect">
            <a:avLst/>
          </a:prstGeom>
        </p:spPr>
      </p:pic>
      <p:pic>
        <p:nvPicPr>
          <p:cNvPr id="22" name="图片 21">
            <a:hlinkClick r:id="rId19" action="ppaction://hlinksldjump"/>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74145" y="3270407"/>
            <a:ext cx="625679" cy="625679"/>
          </a:xfrm>
          <a:prstGeom prst="rect">
            <a:avLst/>
          </a:prstGeom>
        </p:spPr>
      </p:pic>
      <p:pic>
        <p:nvPicPr>
          <p:cNvPr id="25" name="图片 24">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916163" y="4561487"/>
            <a:ext cx="2255716" cy="19569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21</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3286477"/>
          </a:xfrm>
          <a:prstGeom prst="rect">
            <a:avLst/>
          </a:prstGeom>
        </p:spPr>
        <p:txBody>
          <a:bodyPr wrap="square">
            <a:spAutoFit/>
          </a:bodyPr>
          <a:lstStyle/>
          <a:p>
            <a:pPr>
              <a:lnSpc>
                <a:spcPct val="150000"/>
              </a:lnSpc>
            </a:pPr>
            <a:r>
              <a:rPr lang="en-US" altLang="zh-CN" sz="3600" b="1" kern="0" dirty="0" smtClean="0">
                <a:latin typeface="+mn-ea"/>
                <a:cs typeface="Arial" panose="020B0604020202020204" pitchFamily="34" charset="0"/>
              </a:rPr>
              <a:t>21.</a:t>
            </a:r>
            <a:r>
              <a:rPr lang="zh-CN" altLang="en-US" sz="3600" b="1" dirty="0" smtClean="0">
                <a:solidFill>
                  <a:srgbClr val="358FCB"/>
                </a:solidFill>
                <a:latin typeface="+mn-ea"/>
              </a:rPr>
              <a:t>（判断题）</a:t>
            </a:r>
            <a:r>
              <a:rPr lang="zh-CN" altLang="en-US" sz="3600" b="1" dirty="0" smtClean="0">
                <a:latin typeface="+mn-ea"/>
              </a:rPr>
              <a:t>不符合设计要求的地下室绝不允许停放电动自行车，原设计为地下停车库的如果与建筑内其他部位有有效的防火分隔、设置有固定充电设施及电气故障保护装置除外。</a:t>
            </a:r>
            <a:endParaRPr lang="en-US" altLang="zh-CN" sz="3600" b="1" dirty="0" smtClean="0">
              <a:latin typeface="+mn-ea"/>
            </a:endParaRPr>
          </a:p>
        </p:txBody>
      </p:sp>
      <p:sp>
        <p:nvSpPr>
          <p:cNvPr id="7" name="矩形 6"/>
          <p:cNvSpPr/>
          <p:nvPr/>
        </p:nvSpPr>
        <p:spPr>
          <a:xfrm>
            <a:off x="7831116" y="5190588"/>
            <a:ext cx="2659702"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zh-CN" altLang="en-US" sz="4800" b="1" dirty="0">
                <a:solidFill>
                  <a:srgbClr val="FF0000"/>
                </a:solidFill>
                <a:latin typeface="黑体" panose="02010609060101010101" charset="-122"/>
              </a:rPr>
              <a:t>√</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22</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4247317"/>
          </a:xfrm>
          <a:prstGeom prst="rect">
            <a:avLst/>
          </a:prstGeom>
        </p:spPr>
        <p:txBody>
          <a:bodyPr wrap="square">
            <a:spAutoFit/>
          </a:bodyPr>
          <a:lstStyle/>
          <a:p>
            <a:pPr>
              <a:lnSpc>
                <a:spcPct val="150000"/>
              </a:lnSpc>
            </a:pPr>
            <a:r>
              <a:rPr lang="en-US" altLang="zh-CN" sz="3600" b="1" kern="0" dirty="0" smtClean="0">
                <a:latin typeface="+mn-ea"/>
                <a:cs typeface="Arial" panose="020B0604020202020204" pitchFamily="34" charset="0"/>
              </a:rPr>
              <a:t>22.</a:t>
            </a:r>
            <a:r>
              <a:rPr lang="zh-CN" altLang="en-US" sz="3600" b="1" dirty="0" smtClean="0">
                <a:solidFill>
                  <a:srgbClr val="358FCB"/>
                </a:solidFill>
                <a:latin typeface="+mn-ea"/>
              </a:rPr>
              <a:t>（单选题）</a:t>
            </a:r>
            <a:r>
              <a:rPr lang="zh-CN" altLang="en-US" sz="3600" b="1" dirty="0" smtClean="0">
                <a:latin typeface="+mn-ea"/>
              </a:rPr>
              <a:t>发生火灾时，</a:t>
            </a:r>
            <a:r>
              <a:rPr lang="zh-CN" altLang="en-US" sz="3600" b="1" dirty="0" smtClean="0"/>
              <a:t>被</a:t>
            </a:r>
            <a:r>
              <a:rPr lang="zh-CN" altLang="en-US" sz="3600" b="1" dirty="0"/>
              <a:t>困的人应保持冷静</a:t>
            </a:r>
            <a:r>
              <a:rPr lang="zh-CN" altLang="en-US" sz="3600" b="1" dirty="0" smtClean="0"/>
              <a:t>，应怎样呼救？</a:t>
            </a:r>
            <a:endParaRPr lang="en-US" altLang="zh-CN" sz="3600" b="1" dirty="0" smtClean="0"/>
          </a:p>
          <a:p>
            <a:pPr>
              <a:lnSpc>
                <a:spcPct val="150000"/>
              </a:lnSpc>
            </a:pPr>
            <a:r>
              <a:rPr lang="en-US" altLang="zh-CN" sz="3600" b="1" dirty="0" smtClean="0"/>
              <a:t>A.</a:t>
            </a:r>
            <a:r>
              <a:rPr lang="zh-CN" altLang="en-US" sz="3600" b="1" dirty="0" smtClean="0"/>
              <a:t>尽可能高声呼救</a:t>
            </a:r>
            <a:endParaRPr lang="en-US" altLang="zh-CN" sz="3600" b="1" dirty="0" smtClean="0"/>
          </a:p>
          <a:p>
            <a:pPr>
              <a:lnSpc>
                <a:spcPct val="150000"/>
              </a:lnSpc>
            </a:pPr>
            <a:r>
              <a:rPr lang="en-US" altLang="zh-CN" sz="3600" b="1" dirty="0" smtClean="0"/>
              <a:t>B.</a:t>
            </a:r>
            <a:r>
              <a:rPr lang="zh-CN" altLang="en-US" sz="3600" b="1" dirty="0" smtClean="0"/>
              <a:t>拍打物体呼救</a:t>
            </a:r>
            <a:endParaRPr lang="en-US" altLang="zh-CN" sz="3600" b="1" dirty="0" smtClean="0"/>
          </a:p>
          <a:p>
            <a:pPr>
              <a:lnSpc>
                <a:spcPct val="150000"/>
              </a:lnSpc>
            </a:pPr>
            <a:r>
              <a:rPr lang="en-US" altLang="zh-CN" sz="3600" b="1" dirty="0" smtClean="0"/>
              <a:t>C</a:t>
            </a:r>
            <a:r>
              <a:rPr lang="en-US" altLang="zh-CN" sz="3600" b="1" dirty="0"/>
              <a:t>.</a:t>
            </a:r>
            <a:r>
              <a:rPr lang="zh-CN" altLang="en-US" sz="3600" b="1" dirty="0" smtClean="0"/>
              <a:t>卧倒</a:t>
            </a:r>
            <a:r>
              <a:rPr lang="zh-CN" altLang="en-US" sz="3600" b="1" dirty="0"/>
              <a:t>在地面</a:t>
            </a:r>
            <a:r>
              <a:rPr lang="zh-CN" altLang="en-US" sz="3600" b="1" dirty="0" smtClean="0"/>
              <a:t>上呼救</a:t>
            </a:r>
            <a:endParaRPr lang="en-US" altLang="zh-CN" sz="3600" b="1" dirty="0" smtClean="0">
              <a:latin typeface="+mn-ea"/>
            </a:endParaRPr>
          </a:p>
        </p:txBody>
      </p:sp>
      <p:sp>
        <p:nvSpPr>
          <p:cNvPr id="7" name="矩形 6"/>
          <p:cNvSpPr/>
          <p:nvPr/>
        </p:nvSpPr>
        <p:spPr>
          <a:xfrm>
            <a:off x="7831116" y="5190588"/>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黑体" panose="02010609060101010101" charset="-122"/>
              </a:rPr>
              <a:t>C</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23</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1624484"/>
          </a:xfrm>
          <a:prstGeom prst="rect">
            <a:avLst/>
          </a:prstGeom>
        </p:spPr>
        <p:txBody>
          <a:bodyPr wrap="square">
            <a:spAutoFit/>
          </a:bodyPr>
          <a:lstStyle/>
          <a:p>
            <a:pPr>
              <a:lnSpc>
                <a:spcPct val="150000"/>
              </a:lnSpc>
            </a:pPr>
            <a:r>
              <a:rPr lang="en-US" altLang="zh-CN" sz="3600" b="1" kern="0" dirty="0" smtClean="0">
                <a:latin typeface="+mn-ea"/>
                <a:cs typeface="Arial" panose="020B0604020202020204" pitchFamily="34" charset="0"/>
              </a:rPr>
              <a:t>23.</a:t>
            </a:r>
            <a:r>
              <a:rPr lang="zh-CN" altLang="en-US" sz="3600" b="1" dirty="0" smtClean="0">
                <a:solidFill>
                  <a:srgbClr val="358FCB"/>
                </a:solidFill>
                <a:latin typeface="+mn-ea"/>
              </a:rPr>
              <a:t>（判断题）</a:t>
            </a:r>
            <a:r>
              <a:rPr lang="zh-CN" altLang="en-US" sz="3600" b="1" dirty="0" smtClean="0">
                <a:latin typeface="+mn-ea"/>
              </a:rPr>
              <a:t>发生火灾时，所有人员应快速有序地从电梯或楼梯等出口撤离。</a:t>
            </a:r>
            <a:endParaRPr lang="en-US" altLang="zh-CN" sz="3600" b="1" dirty="0" smtClean="0">
              <a:latin typeface="+mn-ea"/>
            </a:endParaRPr>
          </a:p>
        </p:txBody>
      </p:sp>
      <p:sp>
        <p:nvSpPr>
          <p:cNvPr id="6" name="矩形 5"/>
          <p:cNvSpPr/>
          <p:nvPr/>
        </p:nvSpPr>
        <p:spPr>
          <a:xfrm>
            <a:off x="7243887" y="4301355"/>
            <a:ext cx="2659702"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a:solidFill>
                  <a:srgbClr val="FF0000"/>
                </a:solidFill>
                <a:latin typeface="+mn-ea"/>
              </a:rPr>
              <a:t>×</a:t>
            </a:r>
            <a:endParaRPr lang="zh-CN" altLang="en-US" sz="48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24</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3416320"/>
          </a:xfrm>
          <a:prstGeom prst="rect">
            <a:avLst/>
          </a:prstGeom>
        </p:spPr>
        <p:txBody>
          <a:bodyPr wrap="square">
            <a:spAutoFit/>
          </a:bodyPr>
          <a:lstStyle/>
          <a:p>
            <a:r>
              <a:rPr lang="en-US" altLang="zh-CN" sz="3600" b="1" kern="0" dirty="0" smtClean="0">
                <a:latin typeface="+mn-ea"/>
                <a:cs typeface="Arial" panose="020B0604020202020204" pitchFamily="34" charset="0"/>
              </a:rPr>
              <a:t>24.</a:t>
            </a:r>
            <a:r>
              <a:rPr lang="zh-CN" altLang="en-US" sz="3600" b="1" dirty="0" smtClean="0">
                <a:solidFill>
                  <a:srgbClr val="358FCB"/>
                </a:solidFill>
                <a:latin typeface="+mn-ea"/>
              </a:rPr>
              <a:t>（</a:t>
            </a:r>
            <a:r>
              <a:rPr lang="zh-CN" altLang="en-US" sz="3600" b="1" dirty="0">
                <a:solidFill>
                  <a:srgbClr val="358FCB"/>
                </a:solidFill>
                <a:latin typeface="+mn-ea"/>
              </a:rPr>
              <a:t>多</a:t>
            </a:r>
            <a:r>
              <a:rPr lang="zh-CN" altLang="en-US" sz="3600" b="1" dirty="0" smtClean="0">
                <a:solidFill>
                  <a:srgbClr val="358FCB"/>
                </a:solidFill>
                <a:latin typeface="+mn-ea"/>
              </a:rPr>
              <a:t>选题）</a:t>
            </a:r>
            <a:r>
              <a:rPr lang="zh-CN" altLang="zh-CN" sz="3600" b="1" dirty="0" smtClean="0">
                <a:latin typeface="+mn-ea"/>
              </a:rPr>
              <a:t>带电</a:t>
            </a:r>
            <a:r>
              <a:rPr lang="zh-CN" altLang="zh-CN" sz="3600" b="1" dirty="0">
                <a:latin typeface="+mn-ea"/>
              </a:rPr>
              <a:t>灭火应注意哪些事项？</a:t>
            </a:r>
            <a:endParaRPr lang="zh-CN" altLang="zh-CN" sz="3600" b="1" dirty="0">
              <a:latin typeface="+mn-ea"/>
            </a:endParaRPr>
          </a:p>
          <a:p>
            <a:r>
              <a:rPr lang="en-US" altLang="zh-CN" sz="3600" b="1" dirty="0" smtClean="0">
                <a:latin typeface="+mn-ea"/>
              </a:rPr>
              <a:t>A.</a:t>
            </a:r>
            <a:r>
              <a:rPr lang="zh-CN" altLang="zh-CN" sz="3600" b="1" dirty="0" smtClean="0">
                <a:latin typeface="+mn-ea"/>
              </a:rPr>
              <a:t>防止</a:t>
            </a:r>
            <a:r>
              <a:rPr lang="zh-CN" altLang="zh-CN" sz="3600" b="1" dirty="0">
                <a:latin typeface="+mn-ea"/>
              </a:rPr>
              <a:t>扑救人员身体触及带电体；</a:t>
            </a:r>
            <a:endParaRPr lang="zh-CN" altLang="zh-CN" sz="3600" b="1" dirty="0">
              <a:latin typeface="+mn-ea"/>
            </a:endParaRPr>
          </a:p>
          <a:p>
            <a:r>
              <a:rPr lang="en-US" altLang="zh-CN" sz="3600" b="1" dirty="0" smtClean="0">
                <a:latin typeface="+mn-ea"/>
              </a:rPr>
              <a:t>B.</a:t>
            </a:r>
            <a:r>
              <a:rPr lang="zh-CN" altLang="zh-CN" sz="3600" b="1" dirty="0" smtClean="0">
                <a:latin typeface="+mn-ea"/>
              </a:rPr>
              <a:t>必须</a:t>
            </a:r>
            <a:r>
              <a:rPr lang="zh-CN" altLang="zh-CN" sz="3600" b="1" dirty="0">
                <a:latin typeface="+mn-ea"/>
              </a:rPr>
              <a:t>使用不导电的灭火剂；</a:t>
            </a:r>
            <a:endParaRPr lang="zh-CN" altLang="zh-CN" sz="3600" b="1" dirty="0">
              <a:latin typeface="+mn-ea"/>
            </a:endParaRPr>
          </a:p>
          <a:p>
            <a:r>
              <a:rPr lang="en-US" altLang="zh-CN" sz="3600" b="1" dirty="0" smtClean="0">
                <a:latin typeface="+mn-ea"/>
              </a:rPr>
              <a:t>C.</a:t>
            </a:r>
            <a:r>
              <a:rPr lang="zh-CN" altLang="zh-CN" sz="3600" b="1" dirty="0" smtClean="0">
                <a:latin typeface="+mn-ea"/>
              </a:rPr>
              <a:t>扑救</a:t>
            </a:r>
            <a:r>
              <a:rPr lang="zh-CN" altLang="zh-CN" sz="3600" b="1" dirty="0">
                <a:latin typeface="+mn-ea"/>
              </a:rPr>
              <a:t>高压设备的火灾，灭火器和人体与带电体保持一定距离；</a:t>
            </a:r>
            <a:endParaRPr lang="zh-CN" altLang="zh-CN" sz="3600" b="1" dirty="0">
              <a:latin typeface="+mn-ea"/>
            </a:endParaRPr>
          </a:p>
          <a:p>
            <a:r>
              <a:rPr lang="en-US" altLang="zh-CN" sz="3600" b="1" dirty="0" smtClean="0">
                <a:latin typeface="+mn-ea"/>
              </a:rPr>
              <a:t>D.</a:t>
            </a:r>
            <a:r>
              <a:rPr lang="zh-CN" altLang="zh-CN" sz="3600" b="1" dirty="0" smtClean="0">
                <a:latin typeface="+mn-ea"/>
              </a:rPr>
              <a:t>扑救</a:t>
            </a:r>
            <a:r>
              <a:rPr lang="zh-CN" altLang="zh-CN" sz="3600" b="1" dirty="0">
                <a:latin typeface="+mn-ea"/>
              </a:rPr>
              <a:t>人员穿绝缘鞋，戴绝缘手套等个人护具。</a:t>
            </a:r>
            <a:endParaRPr lang="en-US" altLang="zh-CN" sz="3600" b="1" dirty="0" smtClean="0">
              <a:latin typeface="+mn-ea"/>
            </a:endParaRPr>
          </a:p>
        </p:txBody>
      </p:sp>
      <p:sp>
        <p:nvSpPr>
          <p:cNvPr id="6" name="矩形 5"/>
          <p:cNvSpPr/>
          <p:nvPr/>
        </p:nvSpPr>
        <p:spPr>
          <a:xfrm>
            <a:off x="7344555" y="5240922"/>
            <a:ext cx="3284874"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ABCD</a:t>
            </a:r>
            <a:endParaRPr lang="zh-CN" altLang="en-US" sz="48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25</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166517"/>
            <a:ext cx="10174465" cy="3416320"/>
          </a:xfrm>
          <a:prstGeom prst="rect">
            <a:avLst/>
          </a:prstGeom>
        </p:spPr>
        <p:txBody>
          <a:bodyPr wrap="square">
            <a:spAutoFit/>
          </a:bodyPr>
          <a:lstStyle/>
          <a:p>
            <a:r>
              <a:rPr lang="en-US" altLang="zh-CN" sz="3600" b="1" kern="0" dirty="0" smtClean="0">
                <a:latin typeface="+mn-ea"/>
                <a:cs typeface="Arial" panose="020B0604020202020204" pitchFamily="34" charset="0"/>
              </a:rPr>
              <a:t>25.</a:t>
            </a:r>
            <a:r>
              <a:rPr lang="zh-CN" altLang="en-US" sz="3600" b="1" dirty="0" smtClean="0">
                <a:solidFill>
                  <a:srgbClr val="358FCB"/>
                </a:solidFill>
                <a:latin typeface="+mn-ea"/>
              </a:rPr>
              <a:t>（单选题）</a:t>
            </a:r>
            <a:r>
              <a:rPr lang="zh-CN" altLang="zh-CN" sz="3600" b="1" dirty="0" smtClean="0"/>
              <a:t>将</a:t>
            </a:r>
            <a:r>
              <a:rPr lang="zh-CN" altLang="zh-CN" sz="3600" b="1" dirty="0"/>
              <a:t>安全生产工作和消防工作与本班组生产经营活动统筹安排，</a:t>
            </a:r>
            <a:r>
              <a:rPr lang="zh-CN" altLang="zh-CN" sz="3600" b="1" dirty="0" smtClean="0"/>
              <a:t>实施</a:t>
            </a:r>
            <a:r>
              <a:rPr lang="zh-CN" altLang="en-US" sz="3600" b="1" dirty="0" smtClean="0"/>
              <a:t>（  ）</a:t>
            </a:r>
            <a:r>
              <a:rPr lang="zh-CN" altLang="zh-CN" sz="3600" b="1" dirty="0" smtClean="0"/>
              <a:t>安全生产</a:t>
            </a:r>
            <a:r>
              <a:rPr lang="zh-CN" altLang="zh-CN" sz="3600" b="1" dirty="0"/>
              <a:t>、消防计划。</a:t>
            </a:r>
            <a:endParaRPr lang="zh-CN" altLang="zh-CN" sz="3600" b="1" dirty="0"/>
          </a:p>
          <a:p>
            <a:r>
              <a:rPr lang="en-US" altLang="zh-CN" sz="3600" b="1" dirty="0"/>
              <a:t>A.</a:t>
            </a:r>
            <a:r>
              <a:rPr lang="zh-CN" altLang="zh-CN" sz="3600" b="1" dirty="0"/>
              <a:t>月度</a:t>
            </a:r>
            <a:r>
              <a:rPr lang="en-US" altLang="zh-CN" sz="3600" b="1" dirty="0"/>
              <a:t> </a:t>
            </a:r>
            <a:endParaRPr lang="en-US" altLang="zh-CN" sz="3600" b="1" dirty="0" smtClean="0"/>
          </a:p>
          <a:p>
            <a:r>
              <a:rPr lang="en-US" altLang="zh-CN" sz="3600" b="1" dirty="0" smtClean="0"/>
              <a:t>B</a:t>
            </a:r>
            <a:r>
              <a:rPr lang="en-US" altLang="zh-CN" sz="3600" b="1" dirty="0"/>
              <a:t>.</a:t>
            </a:r>
            <a:r>
              <a:rPr lang="zh-CN" altLang="zh-CN" sz="3600" b="1" dirty="0"/>
              <a:t>季度</a:t>
            </a:r>
            <a:r>
              <a:rPr lang="en-US" altLang="zh-CN" sz="3600" b="1" dirty="0"/>
              <a:t> </a:t>
            </a:r>
            <a:endParaRPr lang="en-US" altLang="zh-CN" sz="3600" b="1" dirty="0" smtClean="0"/>
          </a:p>
          <a:p>
            <a:r>
              <a:rPr lang="en-US" altLang="zh-CN" sz="3600" b="1" dirty="0" smtClean="0"/>
              <a:t>C</a:t>
            </a:r>
            <a:r>
              <a:rPr lang="en-US" altLang="zh-CN" sz="3600" b="1" dirty="0"/>
              <a:t>.</a:t>
            </a:r>
            <a:r>
              <a:rPr lang="zh-CN" altLang="zh-CN" sz="3600" b="1" dirty="0"/>
              <a:t>年度</a:t>
            </a:r>
            <a:endParaRPr lang="en-US" altLang="zh-CN" sz="3600" b="1" dirty="0" smtClean="0">
              <a:latin typeface="+mn-ea"/>
            </a:endParaRPr>
          </a:p>
        </p:txBody>
      </p:sp>
      <p:sp>
        <p:nvSpPr>
          <p:cNvPr id="6" name="矩形 5"/>
          <p:cNvSpPr/>
          <p:nvPr/>
        </p:nvSpPr>
        <p:spPr>
          <a:xfrm>
            <a:off x="7344555" y="5240922"/>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C</a:t>
            </a:r>
            <a:endParaRPr lang="zh-CN" altLang="en-US" sz="4800" b="1"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26</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1754326"/>
          </a:xfrm>
          <a:prstGeom prst="rect">
            <a:avLst/>
          </a:prstGeom>
        </p:spPr>
        <p:txBody>
          <a:bodyPr wrap="square">
            <a:spAutoFit/>
          </a:bodyPr>
          <a:lstStyle/>
          <a:p>
            <a:r>
              <a:rPr lang="en-US" altLang="zh-CN" sz="3600" b="1" kern="0" dirty="0" smtClean="0">
                <a:latin typeface="+mn-ea"/>
                <a:cs typeface="Arial" panose="020B0604020202020204" pitchFamily="34" charset="0"/>
              </a:rPr>
              <a:t>26.</a:t>
            </a:r>
            <a:r>
              <a:rPr lang="zh-CN" altLang="en-US" sz="3600" b="1" dirty="0" smtClean="0">
                <a:solidFill>
                  <a:srgbClr val="358FCB"/>
                </a:solidFill>
                <a:latin typeface="+mn-ea"/>
              </a:rPr>
              <a:t>（判断题）</a:t>
            </a:r>
            <a:r>
              <a:rPr lang="zh-CN" altLang="en-US" sz="3600" b="1" dirty="0" smtClean="0"/>
              <a:t>发现</a:t>
            </a:r>
            <a:r>
              <a:rPr lang="zh-CN" altLang="en-US" sz="3600" b="1" dirty="0"/>
              <a:t>燃气泄漏，要迅速关闭气源阀门，打开门窗通风，切勿触动电器开关和使用明火，并迅速通知专业维修部门来处理。</a:t>
            </a:r>
            <a:endParaRPr lang="en-US" altLang="zh-CN" sz="3600" b="1" dirty="0" smtClean="0">
              <a:latin typeface="+mn-ea"/>
            </a:endParaRPr>
          </a:p>
        </p:txBody>
      </p:sp>
      <p:sp>
        <p:nvSpPr>
          <p:cNvPr id="9" name="矩形 8"/>
          <p:cNvSpPr/>
          <p:nvPr/>
        </p:nvSpPr>
        <p:spPr>
          <a:xfrm>
            <a:off x="7755615" y="4636915"/>
            <a:ext cx="2659702"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zh-CN" altLang="en-US" sz="4800" b="1" dirty="0">
                <a:solidFill>
                  <a:srgbClr val="FF0000"/>
                </a:solidFill>
                <a:latin typeface="黑体" panose="02010609060101010101" charset="-122"/>
              </a:rPr>
              <a:t>√</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27</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4524315"/>
          </a:xfrm>
          <a:prstGeom prst="rect">
            <a:avLst/>
          </a:prstGeom>
        </p:spPr>
        <p:txBody>
          <a:bodyPr wrap="square">
            <a:spAutoFit/>
          </a:bodyPr>
          <a:lstStyle/>
          <a:p>
            <a:r>
              <a:rPr lang="en-US" altLang="zh-CN" sz="3600" b="1" kern="0" dirty="0" smtClean="0">
                <a:latin typeface="+mn-ea"/>
                <a:cs typeface="Arial" panose="020B0604020202020204" pitchFamily="34" charset="0"/>
              </a:rPr>
              <a:t>27.</a:t>
            </a:r>
            <a:r>
              <a:rPr lang="zh-CN" altLang="en-US" sz="3600" b="1" dirty="0" smtClean="0">
                <a:solidFill>
                  <a:srgbClr val="358FCB"/>
                </a:solidFill>
                <a:latin typeface="+mn-ea"/>
              </a:rPr>
              <a:t>（多选题）</a:t>
            </a:r>
            <a:r>
              <a:rPr lang="zh-CN" altLang="en-US" sz="3600" b="1" dirty="0" smtClean="0">
                <a:latin typeface="+mn-ea"/>
              </a:rPr>
              <a:t>发生火灾时，</a:t>
            </a:r>
            <a:r>
              <a:rPr lang="zh-CN" altLang="en-US" sz="3600" b="1" dirty="0" smtClean="0"/>
              <a:t>千万</a:t>
            </a:r>
            <a:r>
              <a:rPr lang="zh-CN" altLang="en-US" sz="3600" b="1" dirty="0"/>
              <a:t>不要盲目跳楼，可</a:t>
            </a:r>
            <a:r>
              <a:rPr lang="zh-CN" altLang="en-US" sz="3600" b="1" dirty="0" smtClean="0"/>
              <a:t>利用（  ）等</a:t>
            </a:r>
            <a:r>
              <a:rPr lang="zh-CN" altLang="en-US" sz="3600" b="1" dirty="0"/>
              <a:t>逃生，或把床单、被套撕成条状连成绳索，紧栓在窗框、铁栏杆等固定物上，顺绳滑下，或下到未着火的楼层脱离险境</a:t>
            </a:r>
            <a:r>
              <a:rPr lang="zh-CN" altLang="en-US" sz="3600" b="1" dirty="0" smtClean="0"/>
              <a:t>。</a:t>
            </a:r>
            <a:endParaRPr lang="en-US" altLang="zh-CN" sz="3600" b="1" dirty="0" smtClean="0"/>
          </a:p>
          <a:p>
            <a:r>
              <a:rPr lang="en-US" altLang="zh-CN" sz="3600" b="1" dirty="0" smtClean="0">
                <a:latin typeface="+mn-ea"/>
              </a:rPr>
              <a:t>A.</a:t>
            </a:r>
            <a:r>
              <a:rPr lang="zh-CN" altLang="en-US" sz="3600" b="1" dirty="0"/>
              <a:t>疏散楼梯</a:t>
            </a:r>
            <a:endParaRPr lang="en-US" altLang="zh-CN" sz="3600" b="1" dirty="0" smtClean="0">
              <a:latin typeface="+mn-ea"/>
            </a:endParaRPr>
          </a:p>
          <a:p>
            <a:r>
              <a:rPr lang="en-US" altLang="zh-CN" sz="3600" b="1" dirty="0" smtClean="0">
                <a:latin typeface="+mn-ea"/>
              </a:rPr>
              <a:t>B.</a:t>
            </a:r>
            <a:r>
              <a:rPr lang="zh-CN" altLang="en-US" sz="3600" b="1" dirty="0"/>
              <a:t>阳台</a:t>
            </a:r>
            <a:endParaRPr lang="en-US" altLang="zh-CN" sz="3600" b="1" dirty="0" smtClean="0">
              <a:latin typeface="+mn-ea"/>
            </a:endParaRPr>
          </a:p>
          <a:p>
            <a:r>
              <a:rPr lang="en-US" altLang="zh-CN" sz="3600" b="1" dirty="0" smtClean="0">
                <a:latin typeface="+mn-ea"/>
              </a:rPr>
              <a:t>C.</a:t>
            </a:r>
            <a:r>
              <a:rPr lang="zh-CN" altLang="en-US" sz="3600" b="1" dirty="0" smtClean="0"/>
              <a:t>排水管</a:t>
            </a:r>
            <a:endParaRPr lang="en-US" altLang="zh-CN" sz="3600" b="1" dirty="0" smtClean="0">
              <a:latin typeface="+mn-ea"/>
            </a:endParaRPr>
          </a:p>
          <a:p>
            <a:r>
              <a:rPr lang="en-US" altLang="zh-CN" sz="3600" b="1" dirty="0" smtClean="0">
                <a:latin typeface="+mn-ea"/>
              </a:rPr>
              <a:t>D.</a:t>
            </a:r>
            <a:r>
              <a:rPr lang="zh-CN" altLang="en-US" sz="3600" b="1" dirty="0" smtClean="0">
                <a:latin typeface="+mn-ea"/>
              </a:rPr>
              <a:t>电梯</a:t>
            </a:r>
            <a:endParaRPr lang="en-US" altLang="zh-CN" sz="3600" b="1" dirty="0" smtClean="0">
              <a:latin typeface="+mn-ea"/>
            </a:endParaRPr>
          </a:p>
        </p:txBody>
      </p:sp>
      <p:sp>
        <p:nvSpPr>
          <p:cNvPr id="9" name="矩形 8"/>
          <p:cNvSpPr/>
          <p:nvPr/>
        </p:nvSpPr>
        <p:spPr>
          <a:xfrm>
            <a:off x="7755615" y="4636915"/>
            <a:ext cx="2973891"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ABC</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28</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2862322"/>
          </a:xfrm>
          <a:prstGeom prst="rect">
            <a:avLst/>
          </a:prstGeom>
        </p:spPr>
        <p:txBody>
          <a:bodyPr wrap="square">
            <a:spAutoFit/>
          </a:bodyPr>
          <a:lstStyle/>
          <a:p>
            <a:r>
              <a:rPr lang="en-US" altLang="zh-CN" sz="3600" b="1" kern="0" dirty="0" smtClean="0">
                <a:latin typeface="+mn-ea"/>
                <a:cs typeface="Arial" panose="020B0604020202020204" pitchFamily="34" charset="0"/>
              </a:rPr>
              <a:t>28.</a:t>
            </a:r>
            <a:r>
              <a:rPr lang="zh-CN" altLang="en-US" sz="3600" b="1" dirty="0" smtClean="0">
                <a:solidFill>
                  <a:srgbClr val="358FCB"/>
                </a:solidFill>
                <a:latin typeface="+mn-ea"/>
              </a:rPr>
              <a:t>（判断题）</a:t>
            </a:r>
            <a:r>
              <a:rPr lang="zh-CN" altLang="en-US" sz="3600" b="1" dirty="0">
                <a:latin typeface="+mn-ea"/>
              </a:rPr>
              <a:t>夏季生活用电剧增，假如遇到电视、电磁炉等家用电器着火，切勿向电器泼水，应先关掉电源，然后用干粉灭火器或二氧化碳灭火器灭火，情况危急也可用浸湿的被褥等物覆盖住电器，以达到窒息灭火的目的。</a:t>
            </a:r>
            <a:endParaRPr lang="en-US" altLang="zh-CN" sz="3600" b="1" dirty="0" smtClean="0">
              <a:latin typeface="+mn-ea"/>
            </a:endParaRPr>
          </a:p>
        </p:txBody>
      </p:sp>
      <p:sp>
        <p:nvSpPr>
          <p:cNvPr id="6" name="矩形 5"/>
          <p:cNvSpPr/>
          <p:nvPr/>
        </p:nvSpPr>
        <p:spPr>
          <a:xfrm>
            <a:off x="7755615" y="4636915"/>
            <a:ext cx="2659702"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zh-CN" altLang="en-US" sz="4800" b="1" dirty="0">
                <a:solidFill>
                  <a:srgbClr val="FF0000"/>
                </a:solidFill>
                <a:latin typeface="黑体" panose="02010609060101010101" charset="-122"/>
              </a:rPr>
              <a:t>√</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29</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4524315"/>
          </a:xfrm>
          <a:prstGeom prst="rect">
            <a:avLst/>
          </a:prstGeom>
        </p:spPr>
        <p:txBody>
          <a:bodyPr wrap="square">
            <a:spAutoFit/>
          </a:bodyPr>
          <a:lstStyle/>
          <a:p>
            <a:r>
              <a:rPr lang="en-US" altLang="zh-CN" sz="3600" b="1" kern="0" dirty="0" smtClean="0">
                <a:latin typeface="+mn-ea"/>
                <a:cs typeface="Arial" panose="020B0604020202020204" pitchFamily="34" charset="0"/>
              </a:rPr>
              <a:t>29.</a:t>
            </a:r>
            <a:r>
              <a:rPr lang="zh-CN" altLang="en-US" sz="3600" b="1" dirty="0" smtClean="0">
                <a:solidFill>
                  <a:srgbClr val="358FCB"/>
                </a:solidFill>
                <a:latin typeface="+mn-ea"/>
              </a:rPr>
              <a:t>（单选题）</a:t>
            </a:r>
            <a:r>
              <a:rPr lang="zh-CN" altLang="en-US" sz="3600" b="1" dirty="0"/>
              <a:t>家中不可存放</a:t>
            </a:r>
            <a:r>
              <a:rPr lang="zh-CN" altLang="en-US" sz="3600" b="1" dirty="0" smtClean="0"/>
              <a:t>超过（  ）公升</a:t>
            </a:r>
            <a:r>
              <a:rPr lang="zh-CN" altLang="en-US" sz="3600" b="1" dirty="0"/>
              <a:t>的汽油，酒精、香蕉水等易燃易爆物品</a:t>
            </a:r>
            <a:r>
              <a:rPr lang="zh-CN" altLang="en-US" sz="3600" b="1" dirty="0" smtClean="0"/>
              <a:t>。</a:t>
            </a:r>
            <a:endParaRPr lang="en-US" altLang="zh-CN" sz="3600" b="1" dirty="0" smtClean="0"/>
          </a:p>
          <a:p>
            <a:pPr>
              <a:lnSpc>
                <a:spcPct val="150000"/>
              </a:lnSpc>
            </a:pPr>
            <a:r>
              <a:rPr lang="en-US" altLang="zh-CN" sz="3600" b="1" dirty="0" smtClean="0">
                <a:latin typeface="+mn-ea"/>
              </a:rPr>
              <a:t>A.0.5</a:t>
            </a:r>
            <a:endParaRPr lang="en-US" altLang="zh-CN" sz="3600" b="1" dirty="0" smtClean="0">
              <a:latin typeface="+mn-ea"/>
            </a:endParaRPr>
          </a:p>
          <a:p>
            <a:pPr>
              <a:lnSpc>
                <a:spcPct val="150000"/>
              </a:lnSpc>
            </a:pPr>
            <a:r>
              <a:rPr lang="en-US" altLang="zh-CN" sz="3600" b="1" dirty="0" smtClean="0">
                <a:latin typeface="+mn-ea"/>
              </a:rPr>
              <a:t>B.1</a:t>
            </a:r>
            <a:endParaRPr lang="en-US" altLang="zh-CN" sz="3600" b="1" dirty="0" smtClean="0">
              <a:latin typeface="+mn-ea"/>
            </a:endParaRPr>
          </a:p>
          <a:p>
            <a:pPr>
              <a:lnSpc>
                <a:spcPct val="150000"/>
              </a:lnSpc>
            </a:pPr>
            <a:r>
              <a:rPr lang="en-US" altLang="zh-CN" sz="3600" b="1" dirty="0" smtClean="0">
                <a:latin typeface="+mn-ea"/>
              </a:rPr>
              <a:t>C.1.5</a:t>
            </a:r>
            <a:endParaRPr lang="en-US" altLang="zh-CN" sz="3600" b="1" dirty="0" smtClean="0">
              <a:latin typeface="+mn-ea"/>
            </a:endParaRPr>
          </a:p>
          <a:p>
            <a:pPr>
              <a:lnSpc>
                <a:spcPct val="150000"/>
              </a:lnSpc>
            </a:pPr>
            <a:r>
              <a:rPr lang="en-US" altLang="zh-CN" sz="3600" b="1" dirty="0" smtClean="0">
                <a:latin typeface="+mn-ea"/>
              </a:rPr>
              <a:t>D.2</a:t>
            </a:r>
            <a:endParaRPr lang="en-US" altLang="zh-CN" sz="3600" b="1" dirty="0">
              <a:latin typeface="+mn-ea"/>
            </a:endParaRPr>
          </a:p>
        </p:txBody>
      </p:sp>
      <p:sp>
        <p:nvSpPr>
          <p:cNvPr id="9" name="矩形 8"/>
          <p:cNvSpPr/>
          <p:nvPr/>
        </p:nvSpPr>
        <p:spPr>
          <a:xfrm>
            <a:off x="7755615" y="4636915"/>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9" name="文本框 68"/>
          <p:cNvSpPr txBox="1"/>
          <p:nvPr/>
        </p:nvSpPr>
        <p:spPr>
          <a:xfrm>
            <a:off x="4553406" y="274390"/>
            <a:ext cx="2791149" cy="830997"/>
          </a:xfrm>
          <a:prstGeom prst="rect">
            <a:avLst/>
          </a:prstGeom>
          <a:noFill/>
        </p:spPr>
        <p:txBody>
          <a:bodyPr wrap="none" rtlCol="0">
            <a:spAutoFit/>
          </a:bodyPr>
          <a:lstStyle/>
          <a:p>
            <a:r>
              <a:rPr lang="zh-CN" altLang="en-US" sz="4800" b="1" dirty="0" smtClean="0">
                <a:solidFill>
                  <a:srgbClr val="358FCB"/>
                </a:solidFill>
                <a:latin typeface="微软雅黑" panose="020B0503020204020204" pitchFamily="34" charset="-122"/>
                <a:ea typeface="微软雅黑" panose="020B0503020204020204" pitchFamily="34" charset="-122"/>
              </a:rPr>
              <a:t>观众题</a:t>
            </a:r>
            <a:r>
              <a:rPr lang="en-US" altLang="zh-CN" sz="4800" b="1" dirty="0" smtClean="0">
                <a:solidFill>
                  <a:srgbClr val="358FCB"/>
                </a:solidFill>
                <a:latin typeface="微软雅黑" panose="020B0503020204020204" pitchFamily="34" charset="-122"/>
                <a:ea typeface="微软雅黑" panose="020B0503020204020204" pitchFamily="34" charset="-122"/>
              </a:rPr>
              <a:t>30</a:t>
            </a:r>
            <a:endParaRPr lang="zh-CN" altLang="en-US" sz="4800" b="1" dirty="0">
              <a:solidFill>
                <a:srgbClr val="358FCB"/>
              </a:solidFill>
              <a:latin typeface="微软雅黑" panose="020B0503020204020204" pitchFamily="34" charset="-122"/>
              <a:ea typeface="微软雅黑" panose="020B0503020204020204" pitchFamily="34" charset="-122"/>
            </a:endParaRPr>
          </a:p>
        </p:txBody>
      </p:sp>
      <p:pic>
        <p:nvPicPr>
          <p:cNvPr id="2" name="图片 1">
            <a:hlinkClick r:id="rId1" action="ppaction://hlinksldjump"/>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6563" y1="34766" x2="53516" y2="58984"/>
                        <a14:foregroundMark x1="40234" y1="28516" x2="55469" y2="44141"/>
                        <a14:foregroundMark x1="20313" y1="47656" x2="41016" y2="73828"/>
                      </a14:backgroundRemoval>
                    </a14:imgEffect>
                  </a14:imgLayer>
                </a14:imgProps>
              </a:ext>
              <a:ext uri="{28A0092B-C50C-407E-A947-70E740481C1C}">
                <a14:useLocalDpi xmlns:a14="http://schemas.microsoft.com/office/drawing/2010/main" val="0"/>
              </a:ext>
            </a:extLst>
          </a:blip>
          <a:stretch>
            <a:fillRect/>
          </a:stretch>
        </p:blipFill>
        <p:spPr>
          <a:xfrm>
            <a:off x="11434194" y="6189776"/>
            <a:ext cx="625679" cy="625679"/>
          </a:xfrm>
          <a:prstGeom prst="rect">
            <a:avLst/>
          </a:prstGeom>
        </p:spPr>
      </p:pic>
      <p:sp>
        <p:nvSpPr>
          <p:cNvPr id="5" name="矩形 4"/>
          <p:cNvSpPr/>
          <p:nvPr/>
        </p:nvSpPr>
        <p:spPr>
          <a:xfrm>
            <a:off x="861747" y="1393020"/>
            <a:ext cx="10174465" cy="4524315"/>
          </a:xfrm>
          <a:prstGeom prst="rect">
            <a:avLst/>
          </a:prstGeom>
        </p:spPr>
        <p:txBody>
          <a:bodyPr wrap="square">
            <a:spAutoFit/>
          </a:bodyPr>
          <a:lstStyle/>
          <a:p>
            <a:r>
              <a:rPr lang="en-US" altLang="zh-CN" sz="3200" b="1" kern="0" dirty="0" smtClean="0">
                <a:latin typeface="+mn-ea"/>
                <a:cs typeface="Arial" panose="020B0604020202020204" pitchFamily="34" charset="0"/>
              </a:rPr>
              <a:t>30.</a:t>
            </a:r>
            <a:r>
              <a:rPr lang="zh-CN" altLang="en-US" sz="3200" b="1" dirty="0" smtClean="0">
                <a:solidFill>
                  <a:srgbClr val="358FCB"/>
                </a:solidFill>
                <a:latin typeface="+mn-ea"/>
              </a:rPr>
              <a:t>（单选题）</a:t>
            </a:r>
            <a:r>
              <a:rPr lang="zh-CN" altLang="en-US" sz="3200" b="1" dirty="0">
                <a:latin typeface="+mn-ea"/>
              </a:rPr>
              <a:t>蚊香点火温度高，稍不注意易起火夏日的夜晚，点蚊香驱蚊者越来越多。蚊香阴燃时，火点最高温度可达</a:t>
            </a:r>
            <a:r>
              <a:rPr lang="en-US" altLang="zh-CN" sz="3200" b="1" dirty="0">
                <a:latin typeface="+mn-ea"/>
              </a:rPr>
              <a:t>700</a:t>
            </a:r>
            <a:r>
              <a:rPr lang="zh-CN" altLang="en-US" sz="3200" b="1" dirty="0">
                <a:latin typeface="+mn-ea"/>
              </a:rPr>
              <a:t>～</a:t>
            </a:r>
            <a:r>
              <a:rPr lang="en-US" altLang="zh-CN" sz="3200" b="1" dirty="0">
                <a:latin typeface="+mn-ea"/>
              </a:rPr>
              <a:t>800℃</a:t>
            </a:r>
            <a:r>
              <a:rPr lang="zh-CN" altLang="en-US" sz="3200" b="1" dirty="0">
                <a:latin typeface="+mn-ea"/>
              </a:rPr>
              <a:t>，火点</a:t>
            </a:r>
            <a:r>
              <a:rPr lang="zh-CN" altLang="en-US" sz="3200" b="1" dirty="0" smtClean="0">
                <a:latin typeface="+mn-ea"/>
              </a:rPr>
              <a:t>周围（  ）厘米</a:t>
            </a:r>
            <a:r>
              <a:rPr lang="zh-CN" altLang="en-US" sz="3200" b="1" dirty="0">
                <a:latin typeface="+mn-ea"/>
              </a:rPr>
              <a:t>处可达</a:t>
            </a:r>
            <a:r>
              <a:rPr lang="en-US" altLang="zh-CN" sz="3200" b="1" dirty="0">
                <a:latin typeface="+mn-ea"/>
              </a:rPr>
              <a:t>130</a:t>
            </a:r>
            <a:r>
              <a:rPr lang="zh-CN" altLang="en-US" sz="3200" b="1" dirty="0">
                <a:latin typeface="+mn-ea"/>
              </a:rPr>
              <a:t>摄氏度高温，足可将燃点低的蚊帐、衣服、纸张等引燃</a:t>
            </a:r>
            <a:r>
              <a:rPr lang="zh-CN" altLang="en-US" sz="3200" b="1" dirty="0" smtClean="0">
                <a:latin typeface="+mn-ea"/>
              </a:rPr>
              <a:t>。</a:t>
            </a:r>
            <a:endParaRPr lang="en-US" altLang="zh-CN" sz="3200" b="1" dirty="0" smtClean="0">
              <a:latin typeface="+mn-ea"/>
            </a:endParaRPr>
          </a:p>
          <a:p>
            <a:r>
              <a:rPr lang="en-US" altLang="zh-CN" sz="3200" b="1" dirty="0" smtClean="0">
                <a:latin typeface="+mn-ea"/>
              </a:rPr>
              <a:t>A.1</a:t>
            </a:r>
            <a:endParaRPr lang="en-US" altLang="zh-CN" sz="3200" b="1" dirty="0" smtClean="0">
              <a:latin typeface="+mn-ea"/>
            </a:endParaRPr>
          </a:p>
          <a:p>
            <a:r>
              <a:rPr lang="en-US" altLang="zh-CN" sz="3200" b="1" dirty="0" smtClean="0">
                <a:latin typeface="+mn-ea"/>
              </a:rPr>
              <a:t>B.1.5</a:t>
            </a:r>
            <a:endParaRPr lang="en-US" altLang="zh-CN" sz="3200" b="1" dirty="0" smtClean="0">
              <a:latin typeface="+mn-ea"/>
            </a:endParaRPr>
          </a:p>
          <a:p>
            <a:r>
              <a:rPr lang="en-US" altLang="zh-CN" sz="3200" b="1" dirty="0" smtClean="0">
                <a:latin typeface="+mn-ea"/>
              </a:rPr>
              <a:t>C.3</a:t>
            </a:r>
            <a:endParaRPr lang="en-US" altLang="zh-CN" sz="3200" b="1" dirty="0" smtClean="0">
              <a:latin typeface="+mn-ea"/>
            </a:endParaRPr>
          </a:p>
          <a:p>
            <a:r>
              <a:rPr lang="en-US" altLang="zh-CN" sz="3200" b="1" dirty="0" smtClean="0">
                <a:latin typeface="+mn-ea"/>
              </a:rPr>
              <a:t>D.5</a:t>
            </a:r>
            <a:endParaRPr lang="en-US" altLang="zh-CN" sz="3200" b="1" dirty="0">
              <a:latin typeface="+mn-ea"/>
            </a:endParaRPr>
          </a:p>
        </p:txBody>
      </p:sp>
      <p:sp>
        <p:nvSpPr>
          <p:cNvPr id="9" name="矩形 8"/>
          <p:cNvSpPr/>
          <p:nvPr/>
        </p:nvSpPr>
        <p:spPr>
          <a:xfrm>
            <a:off x="7755615" y="4636915"/>
            <a:ext cx="2351926" cy="830997"/>
          </a:xfrm>
          <a:prstGeom prst="rect">
            <a:avLst/>
          </a:prstGeom>
        </p:spPr>
        <p:txBody>
          <a:bodyPr wrap="none">
            <a:spAutoFit/>
          </a:bodyPr>
          <a:lstStyle/>
          <a:p>
            <a:pPr>
              <a:spcBef>
                <a:spcPct val="20000"/>
              </a:spcBef>
            </a:pPr>
            <a:r>
              <a:rPr lang="zh-CN" altLang="en-US" sz="4800" b="1" dirty="0" smtClean="0">
                <a:solidFill>
                  <a:srgbClr val="FF0000"/>
                </a:solidFill>
                <a:latin typeface="+mn-ea"/>
              </a:rPr>
              <a:t>答案：</a:t>
            </a:r>
            <a:r>
              <a:rPr lang="en-US" altLang="zh-CN" sz="4800" b="1" dirty="0" smtClean="0">
                <a:solidFill>
                  <a:srgbClr val="FF0000"/>
                </a:solidFill>
                <a:latin typeface="+mn-ea"/>
              </a:rPr>
              <a:t>A</a:t>
            </a:r>
            <a:endParaRPr lang="zh-CN" altLang="en-US" sz="4800" b="1" dirty="0">
              <a:solidFill>
                <a:srgbClr val="FF0000"/>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commondata" val="eyJoZGlkIjoiM2Q4Y2M0MTAxMGRmZTZkMWUzZjg0NGZmZDVmMDc3NjU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15582</Words>
  <Application>WPS 演示</Application>
  <PresentationFormat>宽屏</PresentationFormat>
  <Paragraphs>1316</Paragraphs>
  <Slides>110</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110</vt:i4>
      </vt:variant>
    </vt:vector>
  </HeadingPairs>
  <TitlesOfParts>
    <vt:vector size="125" baseType="lpstr">
      <vt:lpstr>Arial</vt:lpstr>
      <vt:lpstr>宋体</vt:lpstr>
      <vt:lpstr>Wingdings</vt:lpstr>
      <vt:lpstr>Raleway</vt:lpstr>
      <vt:lpstr>Segoe Print</vt:lpstr>
      <vt:lpstr>汉仪旗黑-85S</vt:lpstr>
      <vt:lpstr>黑体</vt:lpstr>
      <vt:lpstr>微软雅黑</vt:lpstr>
      <vt:lpstr>楷体</vt:lpstr>
      <vt:lpstr>Impact</vt:lpstr>
      <vt:lpstr>Times New Roman</vt:lpstr>
      <vt:lpstr>Calibri</vt:lpstr>
      <vt:lpstr>Arial Unicode MS</vt:lpstr>
      <vt:lpstr>Calibri Light</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no416</dc:creator>
  <cp:lastModifiedBy>玲俐</cp:lastModifiedBy>
  <cp:revision>701</cp:revision>
  <cp:lastPrinted>2018-06-14T04:36:00Z</cp:lastPrinted>
  <dcterms:created xsi:type="dcterms:W3CDTF">2014-06-26T04:26:00Z</dcterms:created>
  <dcterms:modified xsi:type="dcterms:W3CDTF">2024-06-28T04:06:02Z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27B55C73FBD54B04B5251A1FDEFB119E_13</vt:lpwstr>
  </property>
</Properties>
</file>