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6"/>
  </p:notesMasterIdLst>
  <p:handoutMasterIdLst>
    <p:handoutMasterId r:id="rId26"/>
  </p:handoutMasterIdLst>
  <p:sldIdLst>
    <p:sldId id="4472" r:id="rId3"/>
    <p:sldId id="4473" r:id="rId4"/>
    <p:sldId id="4435" r:id="rId5"/>
    <p:sldId id="4436" r:id="rId7"/>
    <p:sldId id="4446" r:id="rId8"/>
    <p:sldId id="4441" r:id="rId9"/>
    <p:sldId id="4449" r:id="rId10"/>
    <p:sldId id="4448" r:id="rId11"/>
    <p:sldId id="4459" r:id="rId12"/>
    <p:sldId id="4450" r:id="rId13"/>
    <p:sldId id="4452" r:id="rId14"/>
    <p:sldId id="4454" r:id="rId15"/>
    <p:sldId id="4460" r:id="rId16"/>
    <p:sldId id="4457" r:id="rId17"/>
    <p:sldId id="4461" r:id="rId18"/>
    <p:sldId id="4453" r:id="rId19"/>
    <p:sldId id="4462" r:id="rId20"/>
    <p:sldId id="4451" r:id="rId21"/>
    <p:sldId id="4455" r:id="rId22"/>
    <p:sldId id="4463" r:id="rId23"/>
    <p:sldId id="4456" r:id="rId24"/>
    <p:sldId id="4474" r:id="rId25"/>
  </p:sldIdLst>
  <p:sldSz cx="12858750" cy="7232650"/>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orient="horz" pos="4183" userDrawn="1">
          <p15:clr>
            <a:srgbClr val="A4A3A4"/>
          </p15:clr>
        </p15:guide>
        <p15:guide id="3" pos="4050" userDrawn="1">
          <p15:clr>
            <a:srgbClr val="A4A3A4"/>
          </p15:clr>
        </p15:guide>
        <p15:guide id="4" pos="557" userDrawn="1">
          <p15:clr>
            <a:srgbClr val="A4A3A4"/>
          </p15:clr>
        </p15:guide>
        <p15:guide id="5" pos="7497" userDrawn="1">
          <p15:clr>
            <a:srgbClr val="A4A3A4"/>
          </p15:clr>
        </p15:guide>
        <p15:guide id="6" pos="69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4E5B"/>
    <a:srgbClr val="1F4C6B"/>
    <a:srgbClr val="CA8F45"/>
    <a:srgbClr val="4BC1DD"/>
    <a:srgbClr val="58A9CC"/>
    <a:srgbClr val="0C2744"/>
    <a:srgbClr val="29ABE2"/>
    <a:srgbClr val="FFC000"/>
    <a:srgbClr val="5CBA46"/>
    <a:srgbClr val="0093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67" autoAdjust="0"/>
    <p:restoredTop sz="95274" autoAdjust="0"/>
  </p:normalViewPr>
  <p:slideViewPr>
    <p:cSldViewPr showGuides="1">
      <p:cViewPr varScale="1">
        <p:scale>
          <a:sx n="106" d="100"/>
          <a:sy n="106" d="100"/>
        </p:scale>
        <p:origin x="536" y="192"/>
      </p:cViewPr>
      <p:guideLst>
        <p:guide orient="horz" pos="328"/>
        <p:guide orient="horz" pos="4183"/>
        <p:guide pos="4050"/>
        <p:guide pos="557"/>
        <p:guide pos="7497"/>
        <p:guide pos="6908"/>
      </p:guideLst>
    </p:cSldViewPr>
  </p:slideViewPr>
  <p:outlineViewPr>
    <p:cViewPr>
      <p:scale>
        <a:sx n="100" d="100"/>
        <a:sy n="100" d="100"/>
      </p:scale>
      <p:origin x="0" y="-10374"/>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29.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43395" y="399661"/>
            <a:ext cx="6479604" cy="647924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7" rIns="96435" bIns="48217" numCol="1" spcCol="0" rtlCol="0" fromWordArt="0" anchor="ctr" anchorCtr="0" forceAA="0" compatLnSpc="1">
            <a:noAutofit/>
          </a:bodyPr>
          <a:lstStyle/>
          <a:p>
            <a:pPr algn="ctr"/>
            <a:endParaRPr lang="zh-CN" altLang="en-US" sz="100">
              <a:solidFill>
                <a:schemeClr val="lt1"/>
              </a:solidFill>
            </a:endParaRPr>
          </a:p>
        </p:txBody>
      </p:sp>
      <p:sp>
        <p:nvSpPr>
          <p:cNvPr id="2" name="标题 1"/>
          <p:cNvSpPr>
            <a:spLocks noGrp="1"/>
          </p:cNvSpPr>
          <p:nvPr>
            <p:ph type="ctrTitle" hasCustomPrompt="1"/>
            <p:custDataLst>
              <p:tags r:id="rId3"/>
            </p:custDataLst>
          </p:nvPr>
        </p:nvSpPr>
        <p:spPr>
          <a:xfrm>
            <a:off x="1210247" y="2203632"/>
            <a:ext cx="5656672" cy="1105074"/>
          </a:xfrm>
        </p:spPr>
        <p:txBody>
          <a:bodyPr lIns="90000" tIns="46800" rIns="90000" bIns="0" anchor="b" anchorCtr="0">
            <a:normAutofit/>
          </a:bodyPr>
          <a:lstStyle>
            <a:lvl1pPr algn="ctr">
              <a:defRPr sz="422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208981" y="3384504"/>
            <a:ext cx="5656672" cy="551235"/>
          </a:xfrm>
        </p:spPr>
        <p:txBody>
          <a:bodyPr lIns="90000" tIns="0" rIns="90000" bIns="46800">
            <a:normAutofit/>
          </a:bodyPr>
          <a:lstStyle>
            <a:lvl1pPr marL="0" indent="0" algn="ctr" eaLnBrk="1" fontAlgn="auto" latinLnBrk="0" hangingPunct="1">
              <a:lnSpc>
                <a:spcPct val="100000"/>
              </a:lnSpc>
              <a:buNone/>
              <a:defRPr sz="2530" u="none" strike="noStrike" kern="1200" cap="none" spc="200" normalizeH="0" baseline="0">
                <a:solidFill>
                  <a:schemeClr val="tx1">
                    <a:lumMod val="85000"/>
                    <a:lumOff val="15000"/>
                  </a:schemeClr>
                </a:solidFill>
                <a:uFillTx/>
              </a:defRPr>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7625" indent="0" algn="ctr">
              <a:buNone/>
              <a:defRPr sz="1685"/>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209811" y="4017151"/>
            <a:ext cx="5655841" cy="866052"/>
          </a:xfrm>
        </p:spPr>
        <p:txBody>
          <a:bodyPr lIns="90000" tIns="46800" rIns="90000" bIns="46800">
            <a:normAutofit/>
          </a:bodyPr>
          <a:lstStyle>
            <a:lvl1pPr marL="0" indent="0" algn="ctr">
              <a:buNone/>
              <a:defRPr sz="1475"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1005420" y="847993"/>
            <a:ext cx="5697703" cy="5697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4430328" y="1898722"/>
            <a:ext cx="3773065" cy="3772858"/>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1129734" y="2808119"/>
            <a:ext cx="5573390" cy="1244048"/>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595"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129734" y="4166180"/>
            <a:ext cx="5573390" cy="863901"/>
          </a:xfrm>
        </p:spPr>
        <p:txBody>
          <a:bodyPr lIns="90000" tIns="46800" rIns="90000" bIns="46800"/>
          <a:lstStyle>
            <a:lvl1pPr marL="0" indent="0" algn="ctr">
              <a:buNone/>
              <a:defRPr baseline="0"/>
            </a:lvl1pPr>
            <a:lvl2pPr marL="481965"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fld>
            <a:endParaRPr lang="zh-CN" altLang="en-US"/>
          </a:p>
        </p:txBody>
      </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1.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28.xml"/><Relationship Id="rId7" Type="http://schemas.openxmlformats.org/officeDocument/2006/relationships/hyperlink" Target="http://www.bofety.com/" TargetMode="External"/><Relationship Id="rId6" Type="http://schemas.openxmlformats.org/officeDocument/2006/relationships/tags" Target="../tags/tag27.xml"/><Relationship Id="rId5" Type="http://schemas.openxmlformats.org/officeDocument/2006/relationships/image" Target="../media/image31.jpeg"/><Relationship Id="rId4" Type="http://schemas.openxmlformats.org/officeDocument/2006/relationships/tags" Target="../tags/tag26.xml"/><Relationship Id="rId3" Type="http://schemas.openxmlformats.org/officeDocument/2006/relationships/image" Target="../media/image30.jpeg"/><Relationship Id="rId2" Type="http://schemas.openxmlformats.org/officeDocument/2006/relationships/tags" Target="../tags/tag25.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5.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91710" y="1370855"/>
            <a:ext cx="6329908" cy="1855041"/>
          </a:xfrm>
        </p:spPr>
        <p:txBody>
          <a:bodyPr>
            <a:noAutofit/>
          </a:bodyPr>
          <a:lstStyle/>
          <a:p>
            <a:pPr marL="0" indent="0" algn="ctr">
              <a:lnSpc>
                <a:spcPct val="110000"/>
              </a:lnSpc>
              <a:spcBef>
                <a:spcPts val="0"/>
              </a:spcBef>
              <a:spcAft>
                <a:spcPts val="0"/>
              </a:spcAft>
              <a:buSzPct val="100000"/>
              <a:buNone/>
            </a:pPr>
            <a:r>
              <a:rPr lang="zh-CN" altLang="en-US" sz="5400" smtClean="0">
                <a:solidFill>
                  <a:srgbClr val="1E6FAD"/>
                </a:solidFill>
                <a:latin typeface="微软雅黑" panose="020B0503020204020204" pitchFamily="34" charset="-122"/>
                <a:ea typeface="微软雅黑" panose="020B0503020204020204" pitchFamily="34" charset="-122"/>
                <a:cs typeface="+mn-cs"/>
              </a:rPr>
              <a:t>安全月活动总结 --精品</a:t>
            </a:r>
            <a:endParaRPr lang="zh-CN" altLang="en-US" sz="5400" smtClean="0">
              <a:solidFill>
                <a:srgbClr val="1E6FAD"/>
              </a:solidFill>
              <a:latin typeface="微软雅黑" panose="020B0503020204020204" pitchFamily="34" charset="-122"/>
              <a:ea typeface="微软雅黑" panose="020B0503020204020204" pitchFamily="3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2745411" y="3895444"/>
            <a:ext cx="2493925" cy="503607"/>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53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530" b="1" dirty="0">
                <a:solidFill>
                  <a:schemeClr val="lt1"/>
                </a:solidFill>
                <a:effectLst/>
                <a:latin typeface="微软雅黑" panose="020B0503020204020204" pitchFamily="34" charset="-122"/>
                <a:ea typeface="微软雅黑" panose="020B0503020204020204" pitchFamily="34" charset="-122"/>
              </a:rPr>
              <a:t> </a:t>
            </a:r>
            <a:endParaRPr lang="en-US" altLang="zh-CN" sz="2530" b="1" dirty="0">
              <a:solidFill>
                <a:schemeClr val="lt1"/>
              </a:solidFill>
              <a:effectLst/>
              <a:latin typeface="微软雅黑" panose="020B0503020204020204" pitchFamily="34" charset="-122"/>
              <a:ea typeface="微软雅黑" panose="020B0503020204020204" pitchFamily="34" charset="-122"/>
            </a:endParaRPr>
          </a:p>
        </p:txBody>
      </p:sp>
      <p:sp>
        <p:nvSpPr>
          <p:cNvPr id="4" name="椭圆 3"/>
          <p:cNvSpPr/>
          <p:nvPr>
            <p:custDataLst>
              <p:tags r:id="rId3"/>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5" name="椭圆 4"/>
          <p:cNvSpPr/>
          <p:nvPr>
            <p:custDataLst>
              <p:tags r:id="rId4"/>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6" name="椭圆 5"/>
          <p:cNvSpPr/>
          <p:nvPr>
            <p:custDataLst>
              <p:tags r:id="rId5"/>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a:spLocks noChangeArrowheads="1"/>
          </p:cNvSpPr>
          <p:nvPr/>
        </p:nvSpPr>
        <p:spPr bwMode="auto">
          <a:xfrm>
            <a:off x="221814" y="3197127"/>
            <a:ext cx="7109639" cy="15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altLang="zh-CN" sz="3375" b="1" dirty="0">
                <a:solidFill>
                  <a:srgbClr val="D14E5B"/>
                </a:solidFill>
                <a:latin typeface="Arial" panose="020B0604020202020204" pitchFamily="34" charset="0"/>
                <a:ea typeface="微软雅黑" panose="020B0503020204020204" pitchFamily="34" charset="-122"/>
                <a:sym typeface="Arial" panose="020B0604020202020204" pitchFamily="34" charset="0"/>
              </a:rPr>
              <a:t>2018</a:t>
            </a:r>
            <a:endParaRPr lang="en-US" sz="3375" b="1" dirty="0">
              <a:solidFill>
                <a:srgbClr val="D14E5B"/>
              </a:solidFill>
              <a:latin typeface="Arial" panose="020B0604020202020204" pitchFamily="34" charset="0"/>
              <a:ea typeface="微软雅黑" panose="020B0503020204020204" pitchFamily="34" charset="-122"/>
              <a:sym typeface="Arial" panose="020B0604020202020204" pitchFamily="34" charset="0"/>
            </a:endParaRPr>
          </a:p>
          <a:p>
            <a:pPr algn="r"/>
            <a:r>
              <a:rPr lang="zh-CN" altLang="en-US" sz="6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活动开展、组织谋划</a:t>
            </a:r>
            <a:endParaRPr lang="en-US" altLang="zh-CN" sz="60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4" name="淘宝网chenying0907出品 10"/>
          <p:cNvSpPr>
            <a:spLocks noChangeArrowheads="1"/>
          </p:cNvSpPr>
          <p:nvPr/>
        </p:nvSpPr>
        <p:spPr bwMode="auto">
          <a:xfrm>
            <a:off x="3403776" y="2520708"/>
            <a:ext cx="39276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The 2018 safe</a:t>
            </a: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ty</a:t>
            </a:r>
            <a:r>
              <a:rPr 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 month summary</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5" name="淘宝网chenying0907出品 11"/>
          <p:cNvSpPr>
            <a:spLocks noChangeShapeType="1"/>
          </p:cNvSpPr>
          <p:nvPr/>
        </p:nvSpPr>
        <p:spPr bwMode="auto">
          <a:xfrm>
            <a:off x="1826905" y="2957656"/>
            <a:ext cx="5504548" cy="1675"/>
          </a:xfrm>
          <a:prstGeom prst="line">
            <a:avLst/>
          </a:prstGeom>
          <a:noFill/>
          <a:ln w="6350" cap="flat" cmpd="sng">
            <a:solidFill>
              <a:schemeClr val="accent1"/>
            </a:solidFill>
            <a:bevel/>
          </a:ln>
          <a:extLst>
            <a:ext uri="{909E8E84-426E-40DD-AFC4-6F175D3DCCD1}">
              <a14:hiddenFill xmlns:a14="http://schemas.microsoft.com/office/drawing/2010/main">
                <a:noFill/>
              </a14:hiddenFill>
            </a:ext>
          </a:extLst>
        </p:spPr>
        <p:txBody>
          <a:bodyPr/>
          <a:lstStyle/>
          <a:p>
            <a:endParaRPr lang="zh-CN" altLang="en-US" sz="20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7422714" y="2021877"/>
            <a:ext cx="3021981"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r>
              <a:rPr lang="en-US" sz="19900" dirty="0">
                <a:solidFill>
                  <a:schemeClr val="accent1"/>
                </a:solidFill>
                <a:latin typeface="Arial" panose="020B0604020202020204" pitchFamily="34" charset="0"/>
                <a:ea typeface="微软雅黑" panose="020B0503020204020204" pitchFamily="34" charset="-122"/>
                <a:sym typeface="Arial" panose="020B0604020202020204" pitchFamily="34" charset="0"/>
              </a:rPr>
              <a:t>0</a:t>
            </a:r>
            <a:r>
              <a:rPr lang="en-US" altLang="zh-CN" sz="19900" dirty="0">
                <a:solidFill>
                  <a:schemeClr val="accent1"/>
                </a:solidFill>
                <a:latin typeface="Arial" panose="020B0604020202020204" pitchFamily="34" charset="0"/>
                <a:ea typeface="微软雅黑" panose="020B0503020204020204" pitchFamily="34" charset="-122"/>
                <a:sym typeface="Arial" panose="020B0604020202020204" pitchFamily="34" charset="0"/>
              </a:rPr>
              <a:t>2</a:t>
            </a:r>
            <a:endParaRPr lang="zh-CN" altLang="en-US" sz="199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5123"/>
                                        </p:tgtEl>
                                        <p:attrNameLst>
                                          <p:attrName>style.visibility</p:attrName>
                                        </p:attrNameLst>
                                      </p:cBhvr>
                                      <p:to>
                                        <p:strVal val="visible"/>
                                      </p:to>
                                    </p:set>
                                    <p:anim by="(-#ppt_w*2)" calcmode="lin" valueType="num">
                                      <p:cBhvr rctx="PPT">
                                        <p:cTn id="12" dur="500" autoRev="1" fill="hold">
                                          <p:stCondLst>
                                            <p:cond delay="0"/>
                                          </p:stCondLst>
                                        </p:cTn>
                                        <p:tgtEl>
                                          <p:spTgt spid="5123"/>
                                        </p:tgtEl>
                                        <p:attrNameLst>
                                          <p:attrName>ppt_w</p:attrName>
                                        </p:attrNameLst>
                                      </p:cBhvr>
                                    </p:anim>
                                    <p:anim by="(#ppt_w*0.50)" calcmode="lin" valueType="num">
                                      <p:cBhvr>
                                        <p:cTn id="13" dur="500" decel="50000" autoRev="1" fill="hold">
                                          <p:stCondLst>
                                            <p:cond delay="0"/>
                                          </p:stCondLst>
                                        </p:cTn>
                                        <p:tgtEl>
                                          <p:spTgt spid="5123"/>
                                        </p:tgtEl>
                                        <p:attrNameLst>
                                          <p:attrName>ppt_x</p:attrName>
                                        </p:attrNameLst>
                                      </p:cBhvr>
                                    </p:anim>
                                    <p:anim from="(-#ppt_h/2)" to="(#ppt_y)" calcmode="lin" valueType="num">
                                      <p:cBhvr>
                                        <p:cTn id="14" dur="1000" fill="hold">
                                          <p:stCondLst>
                                            <p:cond delay="0"/>
                                          </p:stCondLst>
                                        </p:cTn>
                                        <p:tgtEl>
                                          <p:spTgt spid="5123"/>
                                        </p:tgtEl>
                                        <p:attrNameLst>
                                          <p:attrName>ppt_y</p:attrName>
                                        </p:attrNameLst>
                                      </p:cBhvr>
                                    </p:anim>
                                    <p:animRot by="21600000">
                                      <p:cBhvr>
                                        <p:cTn id="15" dur="1000" fill="hold">
                                          <p:stCondLst>
                                            <p:cond delay="0"/>
                                          </p:stCondLst>
                                        </p:cTn>
                                        <p:tgtEl>
                                          <p:spTgt spid="512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125"/>
                                        </p:tgtEl>
                                        <p:attrNameLst>
                                          <p:attrName>style.visibility</p:attrName>
                                        </p:attrNameLst>
                                      </p:cBhvr>
                                      <p:to>
                                        <p:strVal val="visible"/>
                                      </p:to>
                                    </p:set>
                                    <p:anim calcmode="lin" valueType="num">
                                      <p:cBhvr additive="base">
                                        <p:cTn id="20" dur="500" fill="hold"/>
                                        <p:tgtEl>
                                          <p:spTgt spid="5125"/>
                                        </p:tgtEl>
                                        <p:attrNameLst>
                                          <p:attrName>ppt_x</p:attrName>
                                        </p:attrNameLst>
                                      </p:cBhvr>
                                      <p:tavLst>
                                        <p:tav tm="0">
                                          <p:val>
                                            <p:strVal val="0-#ppt_w/2"/>
                                          </p:val>
                                        </p:tav>
                                        <p:tav tm="100000">
                                          <p:val>
                                            <p:strVal val="#ppt_x"/>
                                          </p:val>
                                        </p:tav>
                                      </p:tavLst>
                                    </p:anim>
                                    <p:anim calcmode="lin" valueType="num">
                                      <p:cBhvr additive="base">
                                        <p:cTn id="21" dur="500" fill="hold"/>
                                        <p:tgtEl>
                                          <p:spTgt spid="5125"/>
                                        </p:tgtEl>
                                        <p:attrNameLst>
                                          <p:attrName>ppt_y</p:attrName>
                                        </p:attrNameLst>
                                      </p:cBhvr>
                                      <p:tavLst>
                                        <p:tav tm="0">
                                          <p:val>
                                            <p:strVal val="#ppt_y"/>
                                          </p:val>
                                        </p:tav>
                                        <p:tav tm="100000">
                                          <p:val>
                                            <p:strVal val="#ppt_y"/>
                                          </p:val>
                                        </p:tav>
                                      </p:tavLst>
                                    </p:anim>
                                  </p:childTnLst>
                                </p:cTn>
                              </p:par>
                              <p:par>
                                <p:cTn id="22" presetID="56" presetClass="entr" presetSubtype="0" fill="hold" grpId="0" nodeType="withEffect">
                                  <p:stCondLst>
                                    <p:cond delay="0"/>
                                  </p:stCondLst>
                                  <p:iterate type="lt">
                                    <p:tmPct val="10000"/>
                                  </p:iterate>
                                  <p:childTnLst>
                                    <p:set>
                                      <p:cBhvr>
                                        <p:cTn id="23" dur="1" fill="hold">
                                          <p:stCondLst>
                                            <p:cond delay="0"/>
                                          </p:stCondLst>
                                        </p:cTn>
                                        <p:tgtEl>
                                          <p:spTgt spid="5124"/>
                                        </p:tgtEl>
                                        <p:attrNameLst>
                                          <p:attrName>style.visibility</p:attrName>
                                        </p:attrNameLst>
                                      </p:cBhvr>
                                      <p:to>
                                        <p:strVal val="visible"/>
                                      </p:to>
                                    </p:set>
                                    <p:anim by="(-#ppt_w*2)" calcmode="lin" valueType="num">
                                      <p:cBhvr rctx="PPT">
                                        <p:cTn id="24" dur="500" autoRev="1" fill="hold">
                                          <p:stCondLst>
                                            <p:cond delay="0"/>
                                          </p:stCondLst>
                                        </p:cTn>
                                        <p:tgtEl>
                                          <p:spTgt spid="5124"/>
                                        </p:tgtEl>
                                        <p:attrNameLst>
                                          <p:attrName>ppt_w</p:attrName>
                                        </p:attrNameLst>
                                      </p:cBhvr>
                                    </p:anim>
                                    <p:anim by="(#ppt_w*0.50)" calcmode="lin" valueType="num">
                                      <p:cBhvr>
                                        <p:cTn id="25" dur="500" decel="50000" autoRev="1" fill="hold">
                                          <p:stCondLst>
                                            <p:cond delay="0"/>
                                          </p:stCondLst>
                                        </p:cTn>
                                        <p:tgtEl>
                                          <p:spTgt spid="5124"/>
                                        </p:tgtEl>
                                        <p:attrNameLst>
                                          <p:attrName>ppt_x</p:attrName>
                                        </p:attrNameLst>
                                      </p:cBhvr>
                                    </p:anim>
                                    <p:anim from="(-#ppt_h/2)" to="(#ppt_y)" calcmode="lin" valueType="num">
                                      <p:cBhvr>
                                        <p:cTn id="26" dur="1000" fill="hold">
                                          <p:stCondLst>
                                            <p:cond delay="0"/>
                                          </p:stCondLst>
                                        </p:cTn>
                                        <p:tgtEl>
                                          <p:spTgt spid="5124"/>
                                        </p:tgtEl>
                                        <p:attrNameLst>
                                          <p:attrName>ppt_y</p:attrName>
                                        </p:attrNameLst>
                                      </p:cBhvr>
                                    </p:anim>
                                    <p:animRot by="21600000">
                                      <p:cBhvr>
                                        <p:cTn id="27" dur="1000" fill="hold">
                                          <p:stCondLst>
                                            <p:cond delay="0"/>
                                          </p:stCondLst>
                                        </p:cTn>
                                        <p:tgtEl>
                                          <p:spTgt spid="5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512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3288387" y="2488121"/>
            <a:ext cx="6345087" cy="35532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4"/>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 Placeholder 3"/>
          <p:cNvSpPr txBox="1"/>
          <p:nvPr/>
        </p:nvSpPr>
        <p:spPr>
          <a:xfrm>
            <a:off x="164679" y="4041781"/>
            <a:ext cx="3211743" cy="295466"/>
          </a:xfrm>
          <a:prstGeom prst="rect">
            <a:avLst/>
          </a:prstGeom>
        </p:spPr>
        <p:txBody>
          <a:bodyPr wrap="square" lIns="0" tIns="0" rIns="0" bIns="0" anchor="ct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zh-CN" altLang="zh-CN" sz="1600" dirty="0">
                <a:solidFill>
                  <a:schemeClr val="bg1">
                    <a:lumMod val="65000"/>
                  </a:schemeClr>
                </a:solidFill>
                <a:latin typeface="Arial" panose="020B0604020202020204" pitchFamily="34" charset="0"/>
                <a:ea typeface="微软雅黑" panose="020B0503020204020204" pitchFamily="34" charset="-122"/>
                <a:cs typeface="+mn-ea"/>
              </a:rPr>
              <a:t>宣贯习近平总书记系列重要讲话周</a:t>
            </a:r>
            <a:endParaRPr lang="zh-CN" alt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Text Placeholder 4"/>
          <p:cNvSpPr txBox="1"/>
          <p:nvPr/>
        </p:nvSpPr>
        <p:spPr>
          <a:xfrm>
            <a:off x="1316807" y="4332688"/>
            <a:ext cx="2069617" cy="168764"/>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en-US" altLang="zh-CN" sz="1000" b="1" dirty="0">
                <a:solidFill>
                  <a:schemeClr val="bg1">
                    <a:lumMod val="65000"/>
                  </a:schemeClr>
                </a:solidFill>
                <a:latin typeface="Arial" panose="020B0604020202020204" pitchFamily="34" charset="0"/>
                <a:ea typeface="微软雅黑" panose="020B0503020204020204" pitchFamily="34" charset="-122"/>
                <a:cs typeface="+mn-ea"/>
              </a:rPr>
              <a:t>6</a:t>
            </a:r>
            <a:r>
              <a:rPr lang="zh-CN" altLang="zh-CN" sz="1000" b="1" dirty="0">
                <a:solidFill>
                  <a:schemeClr val="bg1">
                    <a:lumMod val="65000"/>
                  </a:schemeClr>
                </a:solidFill>
                <a:latin typeface="Arial" panose="020B0604020202020204" pitchFamily="34" charset="0"/>
                <a:ea typeface="微软雅黑" panose="020B0503020204020204" pitchFamily="34" charset="-122"/>
                <a:cs typeface="+mn-ea"/>
              </a:rPr>
              <a:t>月</a:t>
            </a:r>
            <a:r>
              <a:rPr lang="en-US" altLang="zh-CN" sz="1000" b="1" dirty="0">
                <a:solidFill>
                  <a:schemeClr val="bg1">
                    <a:lumMod val="65000"/>
                  </a:schemeClr>
                </a:solidFill>
                <a:latin typeface="Arial" panose="020B0604020202020204" pitchFamily="34" charset="0"/>
                <a:ea typeface="微软雅黑" panose="020B0503020204020204" pitchFamily="34" charset="-122"/>
                <a:cs typeface="+mn-ea"/>
              </a:rPr>
              <a:t>1</a:t>
            </a:r>
            <a:r>
              <a:rPr lang="zh-CN" altLang="zh-CN" sz="1000" b="1" dirty="0">
                <a:solidFill>
                  <a:schemeClr val="bg1">
                    <a:lumMod val="65000"/>
                  </a:schemeClr>
                </a:solidFill>
                <a:latin typeface="Arial" panose="020B0604020202020204" pitchFamily="34" charset="0"/>
                <a:ea typeface="微软雅黑" panose="020B0503020204020204" pitchFamily="34" charset="-122"/>
                <a:cs typeface="+mn-ea"/>
              </a:rPr>
              <a:t>日～</a:t>
            </a:r>
            <a:r>
              <a:rPr lang="en-US" altLang="zh-CN" sz="1000" b="1" dirty="0">
                <a:solidFill>
                  <a:schemeClr val="bg1">
                    <a:lumMod val="65000"/>
                  </a:schemeClr>
                </a:solidFill>
                <a:latin typeface="Arial" panose="020B0604020202020204" pitchFamily="34" charset="0"/>
                <a:ea typeface="微软雅黑" panose="020B0503020204020204" pitchFamily="34" charset="-122"/>
                <a:cs typeface="+mn-ea"/>
              </a:rPr>
              <a:t>8</a:t>
            </a:r>
            <a:r>
              <a:rPr lang="zh-CN" altLang="zh-CN" sz="1000" b="1" dirty="0">
                <a:solidFill>
                  <a:schemeClr val="bg1">
                    <a:lumMod val="65000"/>
                  </a:schemeClr>
                </a:solidFill>
                <a:latin typeface="Arial" panose="020B0604020202020204" pitchFamily="34" charset="0"/>
                <a:ea typeface="微软雅黑" panose="020B0503020204020204" pitchFamily="34" charset="-122"/>
                <a:cs typeface="+mn-ea"/>
              </a:rPr>
              <a:t>日</a:t>
            </a:r>
            <a:endParaRPr lang="en-US" altLang="zh-CN"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Shape 1626"/>
          <p:cNvSpPr/>
          <p:nvPr/>
        </p:nvSpPr>
        <p:spPr>
          <a:xfrm flipV="1">
            <a:off x="3761000" y="4275926"/>
            <a:ext cx="1" cy="1270207"/>
          </a:xfrm>
          <a:prstGeom prst="line">
            <a:avLst/>
          </a:prstGeom>
          <a:ln w="12700">
            <a:solidFill>
              <a:srgbClr val="A6AAA9"/>
            </a:solidFill>
            <a:miter lim="400000"/>
          </a:ln>
        </p:spPr>
        <p:txBody>
          <a:bodyPr lIns="23262" tIns="23262" rIns="23262" bIns="23262" anchor="ctr"/>
          <a:lstStyle/>
          <a:p>
            <a:pPr lvl="0"/>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1627"/>
          <p:cNvSpPr/>
          <p:nvPr/>
        </p:nvSpPr>
        <p:spPr>
          <a:xfrm flipV="1">
            <a:off x="4977450" y="2888774"/>
            <a:ext cx="1" cy="1803900"/>
          </a:xfrm>
          <a:prstGeom prst="line">
            <a:avLst/>
          </a:prstGeom>
          <a:ln w="12700">
            <a:solidFill>
              <a:srgbClr val="A6AAA9"/>
            </a:solidFill>
            <a:miter lim="400000"/>
          </a:ln>
        </p:spPr>
        <p:txBody>
          <a:bodyPr lIns="23262" tIns="23262" rIns="23262" bIns="23262" anchor="ctr"/>
          <a:lstStyle/>
          <a:p>
            <a:pPr lvl="0"/>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Shape 1628"/>
          <p:cNvSpPr/>
          <p:nvPr/>
        </p:nvSpPr>
        <p:spPr>
          <a:xfrm flipV="1">
            <a:off x="6150256" y="2274125"/>
            <a:ext cx="1" cy="1877028"/>
          </a:xfrm>
          <a:prstGeom prst="line">
            <a:avLst/>
          </a:prstGeom>
          <a:ln w="12700">
            <a:solidFill>
              <a:srgbClr val="A6AAA9"/>
            </a:solidFill>
            <a:miter lim="400000"/>
          </a:ln>
        </p:spPr>
        <p:txBody>
          <a:bodyPr lIns="23262" tIns="23262" rIns="23262" bIns="23262" anchor="ctr"/>
          <a:lstStyle/>
          <a:p>
            <a:pPr lvl="0"/>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629"/>
          <p:cNvSpPr/>
          <p:nvPr/>
        </p:nvSpPr>
        <p:spPr>
          <a:xfrm flipV="1">
            <a:off x="7793481" y="3641557"/>
            <a:ext cx="1" cy="1246393"/>
          </a:xfrm>
          <a:prstGeom prst="line">
            <a:avLst/>
          </a:prstGeom>
          <a:ln w="12700">
            <a:solidFill>
              <a:srgbClr val="A6AAA9"/>
            </a:solidFill>
            <a:miter lim="400000"/>
          </a:ln>
        </p:spPr>
        <p:txBody>
          <a:bodyPr lIns="23262" tIns="23262" rIns="23262" bIns="23262" anchor="ctr"/>
          <a:lstStyle/>
          <a:p>
            <a:pPr lvl="0"/>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630"/>
          <p:cNvSpPr/>
          <p:nvPr/>
        </p:nvSpPr>
        <p:spPr>
          <a:xfrm>
            <a:off x="3567420" y="4083961"/>
            <a:ext cx="387159" cy="3871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7447" tIns="17447" rIns="17447" bIns="17447"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1636"/>
          <p:cNvSpPr/>
          <p:nvPr/>
        </p:nvSpPr>
        <p:spPr>
          <a:xfrm>
            <a:off x="4780806" y="2677406"/>
            <a:ext cx="387159" cy="3871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7447" tIns="17447" rIns="17447" bIns="17447"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642"/>
          <p:cNvSpPr/>
          <p:nvPr/>
        </p:nvSpPr>
        <p:spPr>
          <a:xfrm>
            <a:off x="5959263" y="1910232"/>
            <a:ext cx="387159" cy="3871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7447" tIns="17447" rIns="17447" bIns="17447"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648"/>
          <p:cNvSpPr/>
          <p:nvPr/>
        </p:nvSpPr>
        <p:spPr>
          <a:xfrm>
            <a:off x="7598272" y="4731307"/>
            <a:ext cx="387159" cy="3871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17447" tIns="17447" rIns="17447" bIns="17447"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1653"/>
          <p:cNvSpPr/>
          <p:nvPr/>
        </p:nvSpPr>
        <p:spPr>
          <a:xfrm>
            <a:off x="3708087" y="5500752"/>
            <a:ext cx="105820" cy="1058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1654"/>
          <p:cNvSpPr/>
          <p:nvPr/>
        </p:nvSpPr>
        <p:spPr>
          <a:xfrm>
            <a:off x="4895131" y="4612606"/>
            <a:ext cx="164632" cy="164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655"/>
          <p:cNvSpPr/>
          <p:nvPr/>
        </p:nvSpPr>
        <p:spPr>
          <a:xfrm>
            <a:off x="6044444" y="4048660"/>
            <a:ext cx="211623" cy="2116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656"/>
          <p:cNvSpPr/>
          <p:nvPr/>
        </p:nvSpPr>
        <p:spPr>
          <a:xfrm>
            <a:off x="7659778" y="3513302"/>
            <a:ext cx="261698" cy="26169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3"/>
          <p:cNvSpPr txBox="1"/>
          <p:nvPr/>
        </p:nvSpPr>
        <p:spPr>
          <a:xfrm>
            <a:off x="3012064" y="2690718"/>
            <a:ext cx="1570297" cy="270010"/>
          </a:xfrm>
          <a:prstGeom prst="rect">
            <a:avLst/>
          </a:prstGeom>
        </p:spPr>
        <p:txBody>
          <a:bodyPr vert="horz"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20000"/>
              </a:lnSpc>
            </a:pPr>
            <a:r>
              <a:rPr lang="zh-CN" altLang="zh-CN" sz="1600" dirty="0">
                <a:solidFill>
                  <a:schemeClr val="bg1">
                    <a:lumMod val="65000"/>
                  </a:schemeClr>
                </a:solidFill>
                <a:latin typeface="Arial" panose="020B0604020202020204" pitchFamily="34" charset="0"/>
                <a:ea typeface="微软雅黑" panose="020B0503020204020204" pitchFamily="34" charset="-122"/>
                <a:cs typeface="+mn-ea"/>
              </a:rPr>
              <a:t>安全警示教育周</a:t>
            </a:r>
            <a:endParaRPr lang="zh-CN" alt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Placeholder 4"/>
          <p:cNvSpPr txBox="1"/>
          <p:nvPr/>
        </p:nvSpPr>
        <p:spPr>
          <a:xfrm>
            <a:off x="2480327" y="2964536"/>
            <a:ext cx="2063339" cy="168764"/>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20000"/>
              </a:lnSpc>
            </a:pPr>
            <a:r>
              <a:rPr lang="en-US" altLang="zh-CN" b="1" dirty="0">
                <a:solidFill>
                  <a:schemeClr val="bg1">
                    <a:lumMod val="65000"/>
                  </a:schemeClr>
                </a:solidFill>
                <a:latin typeface="Arial" panose="020B0604020202020204" pitchFamily="34" charset="0"/>
                <a:ea typeface="微软雅黑" panose="020B0503020204020204" pitchFamily="34" charset="-122"/>
                <a:cs typeface="+mn-ea"/>
              </a:rPr>
              <a:t>6</a:t>
            </a:r>
            <a:r>
              <a:rPr lang="zh-CN" altLang="zh-CN" b="1" dirty="0">
                <a:solidFill>
                  <a:schemeClr val="bg1">
                    <a:lumMod val="65000"/>
                  </a:schemeClr>
                </a:solidFill>
                <a:latin typeface="Arial" panose="020B0604020202020204" pitchFamily="34" charset="0"/>
                <a:ea typeface="微软雅黑" panose="020B0503020204020204" pitchFamily="34" charset="-122"/>
                <a:cs typeface="+mn-ea"/>
              </a:rPr>
              <a:t>月</a:t>
            </a:r>
            <a:r>
              <a:rPr lang="en-US" altLang="zh-CN" b="1" dirty="0">
                <a:solidFill>
                  <a:schemeClr val="bg1">
                    <a:lumMod val="65000"/>
                  </a:schemeClr>
                </a:solidFill>
                <a:latin typeface="Arial" panose="020B0604020202020204" pitchFamily="34" charset="0"/>
                <a:ea typeface="微软雅黑" panose="020B0503020204020204" pitchFamily="34" charset="-122"/>
                <a:cs typeface="+mn-ea"/>
              </a:rPr>
              <a:t>9</a:t>
            </a:r>
            <a:r>
              <a:rPr lang="zh-CN" altLang="zh-CN" b="1" dirty="0">
                <a:solidFill>
                  <a:schemeClr val="bg1">
                    <a:lumMod val="65000"/>
                  </a:schemeClr>
                </a:solidFill>
                <a:latin typeface="Arial" panose="020B0604020202020204" pitchFamily="34" charset="0"/>
                <a:ea typeface="微软雅黑" panose="020B0503020204020204" pitchFamily="34" charset="-122"/>
                <a:cs typeface="+mn-ea"/>
              </a:rPr>
              <a:t>日～</a:t>
            </a:r>
            <a:r>
              <a:rPr lang="en-US" altLang="zh-CN" b="1" dirty="0">
                <a:solidFill>
                  <a:schemeClr val="bg1">
                    <a:lumMod val="65000"/>
                  </a:schemeClr>
                </a:solidFill>
                <a:latin typeface="Arial" panose="020B0604020202020204" pitchFamily="34" charset="0"/>
                <a:ea typeface="微软雅黑" panose="020B0503020204020204" pitchFamily="34" charset="-122"/>
                <a:cs typeface="+mn-ea"/>
              </a:rPr>
              <a:t>15</a:t>
            </a:r>
            <a:r>
              <a:rPr lang="zh-CN" altLang="zh-CN" b="1" dirty="0">
                <a:solidFill>
                  <a:schemeClr val="bg1">
                    <a:lumMod val="65000"/>
                  </a:schemeClr>
                </a:solidFill>
                <a:latin typeface="Arial" panose="020B0604020202020204" pitchFamily="34" charset="0"/>
                <a:ea typeface="微软雅黑" panose="020B0503020204020204" pitchFamily="34" charset="-122"/>
                <a:cs typeface="+mn-ea"/>
              </a:rPr>
              <a:t>日</a:t>
            </a:r>
            <a:r>
              <a:rPr lang="en-US" altLang="zh-CN"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3"/>
          <p:cNvSpPr txBox="1"/>
          <p:nvPr/>
        </p:nvSpPr>
        <p:spPr>
          <a:xfrm>
            <a:off x="6496472" y="1954402"/>
            <a:ext cx="3821335" cy="270010"/>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zh-CN" sz="1600" dirty="0">
                <a:solidFill>
                  <a:schemeClr val="bg1">
                    <a:lumMod val="65000"/>
                  </a:schemeClr>
                </a:solidFill>
                <a:latin typeface="Arial" panose="020B0604020202020204" pitchFamily="34" charset="0"/>
                <a:ea typeface="微软雅黑" panose="020B0503020204020204" pitchFamily="34" charset="-122"/>
                <a:cs typeface="+mn-ea"/>
              </a:rPr>
              <a:t>新《安全生产法》集中学习宣传周</a:t>
            </a:r>
            <a:endParaRPr lang="zh-CN" alt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Placeholder 4"/>
          <p:cNvSpPr txBox="1"/>
          <p:nvPr/>
        </p:nvSpPr>
        <p:spPr>
          <a:xfrm>
            <a:off x="6517953" y="2248173"/>
            <a:ext cx="1711622" cy="168764"/>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b="1" dirty="0">
                <a:solidFill>
                  <a:schemeClr val="bg1">
                    <a:lumMod val="65000"/>
                  </a:schemeClr>
                </a:solidFill>
                <a:latin typeface="Arial" panose="020B0604020202020204" pitchFamily="34" charset="0"/>
                <a:ea typeface="微软雅黑" panose="020B0503020204020204" pitchFamily="34" charset="-122"/>
                <a:cs typeface="+mn-ea"/>
              </a:rPr>
              <a:t>6</a:t>
            </a:r>
            <a:r>
              <a:rPr lang="zh-CN" altLang="zh-CN" b="1" dirty="0">
                <a:solidFill>
                  <a:schemeClr val="bg1">
                    <a:lumMod val="65000"/>
                  </a:schemeClr>
                </a:solidFill>
                <a:latin typeface="Arial" panose="020B0604020202020204" pitchFamily="34" charset="0"/>
                <a:ea typeface="微软雅黑" panose="020B0503020204020204" pitchFamily="34" charset="-122"/>
                <a:cs typeface="+mn-ea"/>
              </a:rPr>
              <a:t>月</a:t>
            </a:r>
            <a:r>
              <a:rPr lang="en-US" altLang="zh-CN" b="1" dirty="0">
                <a:solidFill>
                  <a:schemeClr val="bg1">
                    <a:lumMod val="65000"/>
                  </a:schemeClr>
                </a:solidFill>
                <a:latin typeface="Arial" panose="020B0604020202020204" pitchFamily="34" charset="0"/>
                <a:ea typeface="微软雅黑" panose="020B0503020204020204" pitchFamily="34" charset="-122"/>
                <a:cs typeface="+mn-ea"/>
              </a:rPr>
              <a:t>16</a:t>
            </a:r>
            <a:r>
              <a:rPr lang="zh-CN" altLang="zh-CN" b="1" dirty="0">
                <a:solidFill>
                  <a:schemeClr val="bg1">
                    <a:lumMod val="65000"/>
                  </a:schemeClr>
                </a:solidFill>
                <a:latin typeface="Arial" panose="020B0604020202020204" pitchFamily="34" charset="0"/>
                <a:ea typeface="微软雅黑" panose="020B0503020204020204" pitchFamily="34" charset="-122"/>
                <a:cs typeface="+mn-ea"/>
              </a:rPr>
              <a:t>日～</a:t>
            </a:r>
            <a:r>
              <a:rPr lang="en-US" altLang="zh-CN" b="1" dirty="0">
                <a:solidFill>
                  <a:schemeClr val="bg1">
                    <a:lumMod val="65000"/>
                  </a:schemeClr>
                </a:solidFill>
                <a:latin typeface="Arial" panose="020B0604020202020204" pitchFamily="34" charset="0"/>
                <a:ea typeface="微软雅黑" panose="020B0503020204020204" pitchFamily="34" charset="-122"/>
                <a:cs typeface="+mn-ea"/>
              </a:rPr>
              <a:t>22</a:t>
            </a:r>
            <a:r>
              <a:rPr lang="zh-CN" altLang="zh-CN" b="1" dirty="0">
                <a:solidFill>
                  <a:schemeClr val="bg1">
                    <a:lumMod val="65000"/>
                  </a:schemeClr>
                </a:solidFill>
                <a:latin typeface="Arial" panose="020B0604020202020204" pitchFamily="34" charset="0"/>
                <a:ea typeface="微软雅黑" panose="020B0503020204020204" pitchFamily="34" charset="-122"/>
                <a:cs typeface="+mn-ea"/>
              </a:rPr>
              <a:t>日</a:t>
            </a:r>
            <a:endParaRPr lang="en-US" altLang="zh-CN"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3"/>
          <p:cNvSpPr txBox="1"/>
          <p:nvPr/>
        </p:nvSpPr>
        <p:spPr>
          <a:xfrm>
            <a:off x="8178452" y="4762714"/>
            <a:ext cx="1998880" cy="270010"/>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zh-CN" sz="1600" dirty="0">
                <a:solidFill>
                  <a:schemeClr val="bg1">
                    <a:lumMod val="65000"/>
                  </a:schemeClr>
                </a:solidFill>
                <a:latin typeface="Arial" panose="020B0604020202020204" pitchFamily="34" charset="0"/>
                <a:ea typeface="微软雅黑" panose="020B0503020204020204" pitchFamily="34" charset="-122"/>
                <a:cs typeface="+mn-ea"/>
              </a:rPr>
              <a:t>安全生产应急演练周</a:t>
            </a:r>
            <a:endParaRPr lang="zh-CN" alt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 Placeholder 4"/>
          <p:cNvSpPr txBox="1"/>
          <p:nvPr/>
        </p:nvSpPr>
        <p:spPr>
          <a:xfrm>
            <a:off x="8182460" y="5056485"/>
            <a:ext cx="2063339" cy="168764"/>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b="1" dirty="0">
                <a:solidFill>
                  <a:schemeClr val="bg1">
                    <a:lumMod val="65000"/>
                  </a:schemeClr>
                </a:solidFill>
                <a:latin typeface="Arial" panose="020B0604020202020204" pitchFamily="34" charset="0"/>
                <a:ea typeface="微软雅黑" panose="020B0503020204020204" pitchFamily="34" charset="-122"/>
                <a:cs typeface="+mn-ea"/>
              </a:rPr>
              <a:t>6</a:t>
            </a:r>
            <a:r>
              <a:rPr lang="zh-CN" altLang="zh-CN" b="1" dirty="0">
                <a:solidFill>
                  <a:schemeClr val="bg1">
                    <a:lumMod val="65000"/>
                  </a:schemeClr>
                </a:solidFill>
                <a:latin typeface="Arial" panose="020B0604020202020204" pitchFamily="34" charset="0"/>
                <a:ea typeface="微软雅黑" panose="020B0503020204020204" pitchFamily="34" charset="-122"/>
                <a:cs typeface="+mn-ea"/>
              </a:rPr>
              <a:t>月</a:t>
            </a:r>
            <a:r>
              <a:rPr lang="en-US" altLang="zh-CN" b="1" dirty="0">
                <a:solidFill>
                  <a:schemeClr val="bg1">
                    <a:lumMod val="65000"/>
                  </a:schemeClr>
                </a:solidFill>
                <a:latin typeface="Arial" panose="020B0604020202020204" pitchFamily="34" charset="0"/>
                <a:ea typeface="微软雅黑" panose="020B0503020204020204" pitchFamily="34" charset="-122"/>
                <a:cs typeface="+mn-ea"/>
              </a:rPr>
              <a:t>23</a:t>
            </a:r>
            <a:r>
              <a:rPr lang="zh-CN" altLang="zh-CN" b="1" dirty="0">
                <a:solidFill>
                  <a:schemeClr val="bg1">
                    <a:lumMod val="65000"/>
                  </a:schemeClr>
                </a:solidFill>
                <a:latin typeface="Arial" panose="020B0604020202020204" pitchFamily="34" charset="0"/>
                <a:ea typeface="微软雅黑" panose="020B0503020204020204" pitchFamily="34" charset="-122"/>
                <a:cs typeface="+mn-ea"/>
              </a:rPr>
              <a:t>日～</a:t>
            </a:r>
            <a:r>
              <a:rPr lang="en-US" altLang="zh-CN" b="1" dirty="0">
                <a:solidFill>
                  <a:schemeClr val="bg1">
                    <a:lumMod val="65000"/>
                  </a:schemeClr>
                </a:solidFill>
                <a:latin typeface="Arial" panose="020B0604020202020204" pitchFamily="34" charset="0"/>
                <a:ea typeface="微软雅黑" panose="020B0503020204020204" pitchFamily="34" charset="-122"/>
                <a:cs typeface="+mn-ea"/>
              </a:rPr>
              <a:t>30</a:t>
            </a:r>
            <a:r>
              <a:rPr lang="zh-CN" altLang="zh-CN" b="1" dirty="0">
                <a:solidFill>
                  <a:schemeClr val="bg1">
                    <a:lumMod val="65000"/>
                  </a:schemeClr>
                </a:solidFill>
                <a:latin typeface="Arial" panose="020B0604020202020204" pitchFamily="34" charset="0"/>
                <a:ea typeface="微软雅黑" panose="020B0503020204020204" pitchFamily="34" charset="-122"/>
                <a:cs typeface="+mn-ea"/>
              </a:rPr>
              <a:t>日</a:t>
            </a:r>
            <a:endParaRPr lang="en-US" altLang="zh-CN"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 Placeholder 4"/>
          <p:cNvSpPr txBox="1"/>
          <p:nvPr/>
        </p:nvSpPr>
        <p:spPr>
          <a:xfrm>
            <a:off x="3643250" y="4148913"/>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一</a:t>
            </a:r>
            <a:endParaRPr lang="id-ID" sz="14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 Placeholder 4"/>
          <p:cNvSpPr txBox="1"/>
          <p:nvPr/>
        </p:nvSpPr>
        <p:spPr>
          <a:xfrm>
            <a:off x="4856642" y="2729465"/>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二</a:t>
            </a:r>
            <a:endParaRPr lang="id-ID" sz="14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 Placeholder 4"/>
          <p:cNvSpPr txBox="1"/>
          <p:nvPr/>
        </p:nvSpPr>
        <p:spPr>
          <a:xfrm>
            <a:off x="6038562" y="1962295"/>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三</a:t>
            </a:r>
            <a:endParaRPr lang="id-ID" sz="14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 Placeholder 4"/>
          <p:cNvSpPr txBox="1"/>
          <p:nvPr/>
        </p:nvSpPr>
        <p:spPr>
          <a:xfrm>
            <a:off x="7674105" y="4802272"/>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四</a:t>
            </a:r>
            <a:endParaRPr lang="id-ID" sz="1400"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Shape 1625"/>
          <p:cNvSpPr/>
          <p:nvPr/>
        </p:nvSpPr>
        <p:spPr>
          <a:xfrm>
            <a:off x="9731475" y="2434047"/>
            <a:ext cx="1270207" cy="12702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1657"/>
          <p:cNvSpPr/>
          <p:nvPr/>
        </p:nvSpPr>
        <p:spPr>
          <a:xfrm>
            <a:off x="10155109" y="2509086"/>
            <a:ext cx="378722" cy="387159"/>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Placeholder 3"/>
          <p:cNvSpPr txBox="1"/>
          <p:nvPr/>
        </p:nvSpPr>
        <p:spPr>
          <a:xfrm>
            <a:off x="9813751" y="2954989"/>
            <a:ext cx="1080119" cy="558313"/>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从意识</a:t>
            </a:r>
            <a:endPar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00000"/>
              </a:lnSpc>
            </a:pP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到行为</a:t>
            </a:r>
            <a:endParaRPr lang="id-ID"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年“安全生产月”</a:t>
            </a:r>
            <a:endParaRPr lang="zh-CN" altLang="en-US" sz="40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SAFETY MONTH</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strips(downLeft)">
                                      <p:cBhvr>
                                        <p:cTn id="30" dur="500"/>
                                        <p:tgtEl>
                                          <p:spTgt spid="3">
                                            <p:txEl>
                                              <p:pRg st="0" end="0"/>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strips(downLeft)">
                                      <p:cBhvr>
                                        <p:cTn id="33" dur="500"/>
                                        <p:tgtEl>
                                          <p:spTgt spid="4">
                                            <p:txEl>
                                              <p:pRg st="0" end="0"/>
                                            </p:txEl>
                                          </p:spTgt>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childTnLst>
                          </p:cTn>
                        </p:par>
                        <p:par>
                          <p:cTn id="53" fill="hold">
                            <p:stCondLst>
                              <p:cond delay="4000"/>
                            </p:stCondLst>
                            <p:childTnLst>
                              <p:par>
                                <p:cTn id="54" presetID="18" presetClass="entr" presetSubtype="1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strips(downLeft)">
                                      <p:cBhvr>
                                        <p:cTn id="56" dur="500"/>
                                        <p:tgtEl>
                                          <p:spTgt spid="18"/>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strips(downLeft)">
                                      <p:cBhvr>
                                        <p:cTn id="59" dur="500"/>
                                        <p:tgtEl>
                                          <p:spTgt spid="19"/>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00"/>
                                        <p:tgtEl>
                                          <p:spTgt spid="7"/>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Effect transition="in" filter="fade">
                                      <p:cBhvr>
                                        <p:cTn id="73" dur="500"/>
                                        <p:tgtEl>
                                          <p:spTgt spid="1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Effect transition="in" filter="fade">
                                      <p:cBhvr>
                                        <p:cTn id="78" dur="500"/>
                                        <p:tgtEl>
                                          <p:spTgt spid="26"/>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strips(downRight)">
                                      <p:cBhvr>
                                        <p:cTn id="82" dur="500"/>
                                        <p:tgtEl>
                                          <p:spTgt spid="20"/>
                                        </p:tgtEl>
                                      </p:cBhvr>
                                    </p:animEffect>
                                  </p:childTnLst>
                                </p:cTn>
                              </p:par>
                              <p:par>
                                <p:cTn id="83" presetID="18" presetClass="entr" presetSubtype="6"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strips(downRight)">
                                      <p:cBhvr>
                                        <p:cTn id="85" dur="500"/>
                                        <p:tgtEl>
                                          <p:spTgt spid="21"/>
                                        </p:tgtEl>
                                      </p:cBhvr>
                                    </p:animEffect>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par>
                          <p:cTn id="90" fill="hold">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up)">
                                      <p:cBhvr>
                                        <p:cTn id="93" dur="500"/>
                                        <p:tgtEl>
                                          <p:spTgt spid="8"/>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ppt_w</p:attrName>
                                        </p:attrNameLst>
                                      </p:cBhvr>
                                      <p:tavLst>
                                        <p:tav tm="0">
                                          <p:val>
                                            <p:fltVal val="0"/>
                                          </p:val>
                                        </p:tav>
                                        <p:tav tm="100000">
                                          <p:val>
                                            <p:strVal val="#ppt_w"/>
                                          </p:val>
                                        </p:tav>
                                      </p:tavLst>
                                    </p:anim>
                                    <p:anim calcmode="lin" valueType="num">
                                      <p:cBhvr>
                                        <p:cTn id="98" dur="500" fill="hold"/>
                                        <p:tgtEl>
                                          <p:spTgt spid="12"/>
                                        </p:tgtEl>
                                        <p:attrNameLst>
                                          <p:attrName>ppt_h</p:attrName>
                                        </p:attrNameLst>
                                      </p:cBhvr>
                                      <p:tavLst>
                                        <p:tav tm="0">
                                          <p:val>
                                            <p:fltVal val="0"/>
                                          </p:val>
                                        </p:tav>
                                        <p:tav tm="100000">
                                          <p:val>
                                            <p:strVal val="#ppt_h"/>
                                          </p:val>
                                        </p:tav>
                                      </p:tavLst>
                                    </p:anim>
                                    <p:animEffect transition="in" filter="fade">
                                      <p:cBhvr>
                                        <p:cTn id="99" dur="500"/>
                                        <p:tgtEl>
                                          <p:spTgt spid="12"/>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childTnLst>
                                </p:cTn>
                              </p:par>
                            </p:childTnLst>
                          </p:cTn>
                        </p:par>
                        <p:par>
                          <p:cTn id="105" fill="hold">
                            <p:stCondLst>
                              <p:cond delay="8000"/>
                            </p:stCondLst>
                            <p:childTnLst>
                              <p:par>
                                <p:cTn id="106" presetID="18" presetClass="entr" presetSubtype="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strips(downRight)">
                                      <p:cBhvr>
                                        <p:cTn id="108" dur="500"/>
                                        <p:tgtEl>
                                          <p:spTgt spid="22"/>
                                        </p:tgtEl>
                                      </p:cBhvr>
                                    </p:animEffect>
                                  </p:childTnLst>
                                </p:cTn>
                              </p:par>
                              <p:par>
                                <p:cTn id="109" presetID="18" presetClass="entr" presetSubtype="6" fill="hold" grpId="0" nodeType="with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strips(downRight)">
                                      <p:cBhvr>
                                        <p:cTn id="111" dur="500"/>
                                        <p:tgtEl>
                                          <p:spTgt spid="23"/>
                                        </p:tgtEl>
                                      </p:cBhvr>
                                    </p:animEffect>
                                  </p:childTnLst>
                                </p:cTn>
                              </p:par>
                            </p:childTnLst>
                          </p:cTn>
                        </p:par>
                        <p:par>
                          <p:cTn id="112" fill="hold">
                            <p:stCondLst>
                              <p:cond delay="8500"/>
                            </p:stCondLst>
                            <p:childTnLst>
                              <p:par>
                                <p:cTn id="113" presetID="1" presetClass="entr" presetSubtype="0"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childTnLst>
                                </p:cTn>
                              </p:par>
                              <p:par>
                                <p:cTn id="115" presetID="27" presetClass="emph" presetSubtype="0" fill="remove" grpId="1" nodeType="withEffect">
                                  <p:stCondLst>
                                    <p:cond delay="0"/>
                                  </p:stCondLst>
                                  <p:childTnLst>
                                    <p:animClr clrSpc="rgb" dir="cw">
                                      <p:cBhvr override="childStyle">
                                        <p:cTn id="116" dur="250" autoRev="1" fill="remove"/>
                                        <p:tgtEl>
                                          <p:spTgt spid="28"/>
                                        </p:tgtEl>
                                        <p:attrNameLst>
                                          <p:attrName>style.color</p:attrName>
                                        </p:attrNameLst>
                                      </p:cBhvr>
                                      <p:to>
                                        <a:schemeClr val="bg1"/>
                                      </p:to>
                                    </p:animClr>
                                    <p:animClr clrSpc="rgb" dir="cw">
                                      <p:cBhvr>
                                        <p:cTn id="117" dur="250" autoRev="1" fill="remove"/>
                                        <p:tgtEl>
                                          <p:spTgt spid="28"/>
                                        </p:tgtEl>
                                        <p:attrNameLst>
                                          <p:attrName>fillcolor</p:attrName>
                                        </p:attrNameLst>
                                      </p:cBhvr>
                                      <p:to>
                                        <a:schemeClr val="bg1"/>
                                      </p:to>
                                    </p:animClr>
                                    <p:set>
                                      <p:cBhvr>
                                        <p:cTn id="118" dur="250" autoRev="1" fill="remove"/>
                                        <p:tgtEl>
                                          <p:spTgt spid="28"/>
                                        </p:tgtEl>
                                        <p:attrNameLst>
                                          <p:attrName>fill.type</p:attrName>
                                        </p:attrNameLst>
                                      </p:cBhvr>
                                      <p:to>
                                        <p:strVal val="solid"/>
                                      </p:to>
                                    </p:set>
                                    <p:set>
                                      <p:cBhvr>
                                        <p:cTn id="119" dur="250" autoRev="1" fill="remove"/>
                                        <p:tgtEl>
                                          <p:spTgt spid="28"/>
                                        </p:tgtEl>
                                        <p:attrNameLst>
                                          <p:attrName>fill.on</p:attrName>
                                        </p:attrNameLst>
                                      </p:cBhvr>
                                      <p:to>
                                        <p:strVal val="true"/>
                                      </p:to>
                                    </p:set>
                                  </p:childTnLst>
                                </p:cTn>
                              </p:par>
                            </p:childTnLst>
                          </p:cTn>
                        </p:par>
                        <p:par>
                          <p:cTn id="120" fill="hold">
                            <p:stCondLst>
                              <p:cond delay="8500"/>
                            </p:stCondLst>
                            <p:childTnLst>
                              <p:par>
                                <p:cTn id="121" presetID="10" presetClass="entr" presetSubtype="0" fill="hold" grpId="0" nodeType="after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fade">
                                      <p:cBhvr>
                                        <p:cTn id="123" dur="500"/>
                                        <p:tgtEl>
                                          <p:spTgt spid="2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P spid="19" grpId="0"/>
      <p:bldP spid="20" grpId="0"/>
      <p:bldP spid="21" grpId="0"/>
      <p:bldP spid="22" grpId="0"/>
      <p:bldP spid="23" grpId="0"/>
      <p:bldP spid="24" grpId="0"/>
      <p:bldP spid="25" grpId="0"/>
      <p:bldP spid="26" grpId="0"/>
      <p:bldP spid="27" grpId="0"/>
      <p:bldP spid="28" grpId="0" animBg="1"/>
      <p:bldP spid="28" grpId="1" animBg="1"/>
      <p:bldP spid="29"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569279" y="1865513"/>
            <a:ext cx="3695028" cy="3695028"/>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userDrawn="1"/>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userDrawn="1"/>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userDrawn="1"/>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重要讲话周</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警示教育周</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应急演练周</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安法学习周</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TextBox 29"/>
          <p:cNvSpPr txBox="1"/>
          <p:nvPr/>
        </p:nvSpPr>
        <p:spPr>
          <a:xfrm>
            <a:off x="5961767" y="1082020"/>
            <a:ext cx="1543987" cy="236219"/>
          </a:xfrm>
          <a:prstGeom prst="rect">
            <a:avLst/>
          </a:prstGeom>
          <a:noFill/>
        </p:spPr>
        <p:txBody>
          <a:bodyPr wrap="square" lIns="0" tIns="0" rIns="0" bIns="0" rtlCol="0">
            <a:spAutoFit/>
          </a:bodyPr>
          <a:lstStyle/>
          <a:p>
            <a:pPr>
              <a:lnSpc>
                <a:spcPct val="120000"/>
              </a:lnSpc>
            </a:pPr>
            <a:r>
              <a:rPr lang="en-US" altLang="zh-CN"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a:t>
            </a: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月</a:t>
            </a:r>
            <a:r>
              <a:rPr lang="en-US" altLang="zh-CN"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日～</a:t>
            </a:r>
            <a:r>
              <a:rPr lang="en-US" altLang="zh-CN"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a:t>
            </a: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日</a:t>
            </a:r>
            <a:endParaRPr lang="en-GB"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29"/>
          <p:cNvSpPr txBox="1"/>
          <p:nvPr/>
        </p:nvSpPr>
        <p:spPr>
          <a:xfrm>
            <a:off x="5961767" y="3328293"/>
            <a:ext cx="1543987" cy="234744"/>
          </a:xfrm>
          <a:prstGeom prst="rect">
            <a:avLst/>
          </a:prstGeom>
          <a:noFill/>
        </p:spPr>
        <p:txBody>
          <a:bodyPr wrap="square" lIns="0" tIns="0" rIns="0" bIns="0" rtlCol="0">
            <a:spAutoFit/>
          </a:bodyPr>
          <a:lstStyle/>
          <a:p>
            <a:pPr>
              <a:lnSpc>
                <a:spcPct val="120000"/>
              </a:lnSpc>
            </a:pPr>
            <a:r>
              <a:rPr lang="en-US" altLang="zh-CN"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a:t>
            </a: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月</a:t>
            </a:r>
            <a:r>
              <a:rPr lang="en-US" altLang="zh-CN"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a:t>
            </a: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日～</a:t>
            </a:r>
            <a:r>
              <a:rPr lang="en-US" altLang="zh-CN"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15</a:t>
            </a: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日</a:t>
            </a:r>
            <a:endParaRPr lang="en-GB"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29"/>
          <p:cNvSpPr txBox="1"/>
          <p:nvPr/>
        </p:nvSpPr>
        <p:spPr>
          <a:xfrm>
            <a:off x="5961767" y="4316210"/>
            <a:ext cx="1543987" cy="236219"/>
          </a:xfrm>
          <a:prstGeom prst="rect">
            <a:avLst/>
          </a:prstGeom>
          <a:noFill/>
        </p:spPr>
        <p:txBody>
          <a:bodyPr wrap="square" lIns="0" tIns="0" rIns="0" bIns="0" rtlCol="0">
            <a:spAutoFit/>
          </a:bodyPr>
          <a:lstStyle/>
          <a:p>
            <a:pPr>
              <a:lnSpc>
                <a:spcPct val="120000"/>
              </a:lnSpc>
            </a:pPr>
            <a:r>
              <a:rPr lang="en-US" altLang="zh-CN"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a:t>
            </a: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月</a:t>
            </a:r>
            <a:r>
              <a:rPr lang="en-US" altLang="zh-CN"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16</a:t>
            </a: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日～</a:t>
            </a:r>
            <a:r>
              <a:rPr lang="en-US" altLang="zh-CN"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22</a:t>
            </a: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日</a:t>
            </a:r>
            <a:endParaRPr lang="en-GB"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29"/>
          <p:cNvSpPr txBox="1"/>
          <p:nvPr/>
        </p:nvSpPr>
        <p:spPr>
          <a:xfrm>
            <a:off x="5961767" y="5704557"/>
            <a:ext cx="1543987" cy="236219"/>
          </a:xfrm>
          <a:prstGeom prst="rect">
            <a:avLst/>
          </a:prstGeom>
          <a:noFill/>
        </p:spPr>
        <p:txBody>
          <a:bodyPr wrap="square" lIns="0" tIns="0" rIns="0" bIns="0" rtlCol="0">
            <a:spAutoFit/>
          </a:bodyPr>
          <a:lstStyle/>
          <a:p>
            <a:pPr>
              <a:lnSpc>
                <a:spcPct val="120000"/>
              </a:lnSpc>
            </a:pPr>
            <a:r>
              <a:rPr lang="en-US" altLang="zh-CN"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a:t>
            </a: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月</a:t>
            </a:r>
            <a:r>
              <a:rPr lang="en-US" altLang="zh-CN"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23</a:t>
            </a: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日～</a:t>
            </a:r>
            <a:r>
              <a:rPr lang="en-US" altLang="zh-CN"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日</a:t>
            </a:r>
            <a:endParaRPr lang="en-GB"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年“安全生产月”</a:t>
            </a:r>
            <a:endParaRPr lang="zh-CN" altLang="en-US" sz="40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SAFETY MONTH</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5961767" y="5992589"/>
            <a:ext cx="5364152"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zh-CN" altLang="zh-CN" sz="1400" dirty="0">
                <a:solidFill>
                  <a:srgbClr val="D14E5B"/>
                </a:solidFill>
                <a:latin typeface="Arial" panose="020B0604020202020204" pitchFamily="34" charset="0"/>
                <a:ea typeface="微软雅黑" panose="020B0503020204020204" pitchFamily="34" charset="-122"/>
                <a:cs typeface="+mn-ea"/>
              </a:rPr>
              <a:t>高温中暑应急预案演练；塔式起重机事故应急预案演练；水上淹溺应急预案演练；超标准洪水应急预案演练；火灾应急预案演练</a:t>
            </a:r>
            <a:r>
              <a:rPr lang="zh-CN" altLang="en-US" sz="1400" dirty="0">
                <a:solidFill>
                  <a:srgbClr val="D14E5B"/>
                </a:solidFill>
                <a:latin typeface="Arial" panose="020B0604020202020204" pitchFamily="34" charset="0"/>
                <a:ea typeface="微软雅黑" panose="020B0503020204020204" pitchFamily="34" charset="-122"/>
                <a:cs typeface="+mn-ea"/>
              </a:rPr>
              <a:t>。</a:t>
            </a:r>
            <a:endParaRPr lang="zh-CN" altLang="en-US" sz="4000" dirty="0">
              <a:solidFill>
                <a:srgbClr val="D14E5B"/>
              </a:solidFill>
            </a:endParaRPr>
          </a:p>
        </p:txBody>
      </p:sp>
      <p:sp>
        <p:nvSpPr>
          <p:cNvPr id="7" name="矩形 6"/>
          <p:cNvSpPr/>
          <p:nvPr/>
        </p:nvSpPr>
        <p:spPr>
          <a:xfrm>
            <a:off x="5961767" y="4552429"/>
            <a:ext cx="5364152" cy="95410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zh-CN" altLang="zh-CN" sz="1400" dirty="0">
                <a:solidFill>
                  <a:srgbClr val="D14E5B"/>
                </a:solidFill>
                <a:latin typeface="Arial" panose="020B0604020202020204" pitchFamily="34" charset="0"/>
                <a:ea typeface="微软雅黑" panose="020B0503020204020204" pitchFamily="34" charset="-122"/>
                <a:cs typeface="+mn-ea"/>
              </a:rPr>
              <a:t>工会组织开展参加新《安全生产法》知识竞赛</a:t>
            </a:r>
            <a:r>
              <a:rPr lang="zh-CN" altLang="en-US" sz="1400" dirty="0">
                <a:solidFill>
                  <a:srgbClr val="D14E5B"/>
                </a:solidFill>
                <a:latin typeface="Arial" panose="020B0604020202020204" pitchFamily="34" charset="0"/>
                <a:ea typeface="微软雅黑" panose="020B0503020204020204" pitchFamily="34" charset="-122"/>
                <a:cs typeface="+mn-ea"/>
              </a:rPr>
              <a:t>；</a:t>
            </a:r>
            <a:r>
              <a:rPr lang="zh-CN" altLang="zh-CN" sz="1400" dirty="0">
                <a:solidFill>
                  <a:srgbClr val="D14E5B"/>
                </a:solidFill>
                <a:latin typeface="Arial" panose="020B0604020202020204" pitchFamily="34" charset="0"/>
                <a:ea typeface="微软雅黑" panose="020B0503020204020204" pitchFamily="34" charset="-122"/>
                <a:cs typeface="+mn-ea"/>
              </a:rPr>
              <a:t>安全生产宣传咨询日活动，集中宣传安全生产重大方针政策和法律法规，组织办公室、综合管理部、安全部分别开展了“道路交通安全”、“水上交通安全”、“消防安全”、“特种设备安全”宣传咨询活动。</a:t>
            </a:r>
            <a:endParaRPr lang="zh-CN" altLang="en-US" sz="1400" dirty="0">
              <a:solidFill>
                <a:srgbClr val="D14E5B"/>
              </a:solidFill>
              <a:latin typeface="Arial" panose="020B0604020202020204" pitchFamily="34" charset="0"/>
              <a:ea typeface="微软雅黑" panose="020B0503020204020204" pitchFamily="34" charset="-122"/>
              <a:cs typeface="+mn-ea"/>
            </a:endParaRPr>
          </a:p>
        </p:txBody>
      </p:sp>
      <p:sp>
        <p:nvSpPr>
          <p:cNvPr id="43" name="矩形 42"/>
          <p:cNvSpPr/>
          <p:nvPr/>
        </p:nvSpPr>
        <p:spPr>
          <a:xfrm>
            <a:off x="5961767" y="3616325"/>
            <a:ext cx="5364152"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zh-CN" altLang="zh-CN" sz="1400" dirty="0">
                <a:solidFill>
                  <a:srgbClr val="1F4C6B"/>
                </a:solidFill>
                <a:latin typeface="Arial" panose="020B0604020202020204" pitchFamily="34" charset="0"/>
                <a:ea typeface="微软雅黑" panose="020B0503020204020204" pitchFamily="34" charset="-122"/>
                <a:cs typeface="+mn-ea"/>
              </a:rPr>
              <a:t>组织观看警示教育片《生命不能重来》、《隐患直击》、《生产安全事故典型案例盘点》和系列宣传警示展板</a:t>
            </a:r>
            <a:endParaRPr lang="zh-CN" altLang="en-US" sz="1400" dirty="0">
              <a:solidFill>
                <a:srgbClr val="1F4C6B"/>
              </a:solidFill>
              <a:latin typeface="Arial" panose="020B0604020202020204" pitchFamily="34" charset="0"/>
              <a:ea typeface="微软雅黑" panose="020B0503020204020204" pitchFamily="34" charset="-122"/>
              <a:cs typeface="+mn-ea"/>
            </a:endParaRPr>
          </a:p>
        </p:txBody>
      </p:sp>
      <p:sp>
        <p:nvSpPr>
          <p:cNvPr id="44" name="矩形 43"/>
          <p:cNvSpPr/>
          <p:nvPr/>
        </p:nvSpPr>
        <p:spPr>
          <a:xfrm>
            <a:off x="5961767" y="1387559"/>
            <a:ext cx="5364152" cy="172354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zh-CN" altLang="zh-CN" sz="1400" dirty="0">
                <a:solidFill>
                  <a:srgbClr val="1F4C6B"/>
                </a:solidFill>
                <a:latin typeface="Arial" panose="020B0604020202020204" pitchFamily="34" charset="0"/>
                <a:ea typeface="微软雅黑" panose="020B0503020204020204" pitchFamily="34" charset="-122"/>
                <a:cs typeface="+mn-ea"/>
              </a:rPr>
              <a:t>开展了不同层次、形式多样的宣传和学习活动，充分采用黑板报、宣传栏、网络、电子显示屏等多种形式，面向全体干部员工，广泛宣传党的十八届三中、四中全会精神和习近平总书记、李克强总理关于安全生产工作的系列重要指示为指导，以“加强安全法治、保障安全生产”为主题，深入宣传“安全第一、预防为主、综合治理”方针和安全生产责任制，弘扬安全文化，增强了全体员工的安全意识，提高了全体员工的法制观念。</a:t>
            </a:r>
            <a:endParaRPr lang="zh-CN" altLang="zh-CN" sz="1400" dirty="0">
              <a:solidFill>
                <a:srgbClr val="1F4C6B"/>
              </a:solidFill>
              <a:latin typeface="Arial" panose="020B0604020202020204" pitchFamily="34" charset="0"/>
              <a:ea typeface="微软雅黑" panose="020B0503020204020204" pitchFamily="34" charset="-122"/>
              <a:cs typeface="+mn-ea"/>
            </a:endParaRPr>
          </a:p>
          <a:p>
            <a:endParaRPr lang="zh-CN" altLang="en-US" sz="800" dirty="0">
              <a:solidFill>
                <a:schemeClr val="bg1">
                  <a:lumMod val="65000"/>
                </a:schemeClr>
              </a:solidFill>
              <a:latin typeface="Arial" panose="020B0604020202020204" pitchFamily="34" charset="0"/>
              <a:ea typeface="微软雅黑" panose="020B0503020204020204" pitchFamily="34" charset="-122"/>
              <a:cs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年“安全生产月”</a:t>
            </a:r>
            <a:endParaRPr lang="zh-CN" altLang="en-US" sz="40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SAFETY MONTH</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9" name="Picture 2" descr="C:\Users\suijiangang1\Desktop\QQ图片20170629152411.jpg"/>
          <p:cNvPicPr>
            <a:picLocks noChangeArrowheads="1"/>
          </p:cNvPicPr>
          <p:nvPr/>
        </p:nvPicPr>
        <p:blipFill>
          <a:blip r:embed="rId1" cstate="print"/>
          <a:srcRect/>
          <a:stretch>
            <a:fillRect/>
          </a:stretch>
        </p:blipFill>
        <p:spPr bwMode="auto">
          <a:xfrm>
            <a:off x="4881511" y="2226210"/>
            <a:ext cx="2772000" cy="1980000"/>
          </a:xfrm>
          <a:prstGeom prst="rect">
            <a:avLst/>
          </a:prstGeom>
          <a:ln>
            <a:noFill/>
          </a:ln>
          <a:effectLst>
            <a:outerShdw blurRad="292100" dist="139700" dir="2700000" algn="tl" rotWithShape="0">
              <a:srgbClr val="333333">
                <a:alpha val="65000"/>
              </a:srgbClr>
            </a:outerShdw>
          </a:effectLst>
        </p:spPr>
      </p:pic>
      <p:pic>
        <p:nvPicPr>
          <p:cNvPr id="25" name="Picture 3" descr="C:\Users\suijiangang1\Desktop\QQ图片20170629152426.jpg"/>
          <p:cNvPicPr>
            <a:picLocks noChangeArrowheads="1"/>
          </p:cNvPicPr>
          <p:nvPr/>
        </p:nvPicPr>
        <p:blipFill>
          <a:blip r:embed="rId2" cstate="print"/>
          <a:srcRect/>
          <a:stretch>
            <a:fillRect/>
          </a:stretch>
        </p:blipFill>
        <p:spPr bwMode="auto">
          <a:xfrm>
            <a:off x="1445827" y="2226210"/>
            <a:ext cx="2772000" cy="1980000"/>
          </a:xfrm>
          <a:prstGeom prst="rect">
            <a:avLst/>
          </a:prstGeom>
          <a:ln>
            <a:noFill/>
          </a:ln>
          <a:effectLst>
            <a:outerShdw blurRad="292100" dist="139700" dir="2700000" algn="tl" rotWithShape="0">
              <a:srgbClr val="333333">
                <a:alpha val="65000"/>
              </a:srgbClr>
            </a:outerShdw>
          </a:effectLst>
        </p:spPr>
      </p:pic>
      <p:pic>
        <p:nvPicPr>
          <p:cNvPr id="26" name="Picture 4" descr="C:\Users\suijiangang1\Desktop\mmexport1498724087744.jpg"/>
          <p:cNvPicPr>
            <a:picLocks noChangeArrowheads="1"/>
          </p:cNvPicPr>
          <p:nvPr/>
        </p:nvPicPr>
        <p:blipFill>
          <a:blip r:embed="rId3" cstate="print"/>
          <a:srcRect/>
          <a:stretch>
            <a:fillRect/>
          </a:stretch>
        </p:blipFill>
        <p:spPr bwMode="auto">
          <a:xfrm>
            <a:off x="8319739" y="2226210"/>
            <a:ext cx="2772000" cy="1980000"/>
          </a:xfrm>
          <a:prstGeom prst="rect">
            <a:avLst/>
          </a:prstGeom>
          <a:ln>
            <a:noFill/>
          </a:ln>
          <a:effectLst>
            <a:outerShdw blurRad="292100" dist="139700" dir="2700000" algn="tl" rotWithShape="0">
              <a:srgbClr val="333333">
                <a:alpha val="65000"/>
              </a:srgbClr>
            </a:outerShdw>
          </a:effectLst>
        </p:spPr>
      </p:pic>
      <p:pic>
        <p:nvPicPr>
          <p:cNvPr id="27" name="Picture 5" descr="C:\Users\suijiangang1\Desktop\mmexport1498724095066.jpg"/>
          <p:cNvPicPr>
            <a:picLocks noChangeArrowheads="1"/>
          </p:cNvPicPr>
          <p:nvPr/>
        </p:nvPicPr>
        <p:blipFill>
          <a:blip r:embed="rId4" cstate="print"/>
          <a:srcRect/>
          <a:stretch>
            <a:fillRect/>
          </a:stretch>
        </p:blipFill>
        <p:spPr bwMode="auto">
          <a:xfrm>
            <a:off x="1445827" y="4372629"/>
            <a:ext cx="2772000" cy="1980000"/>
          </a:xfrm>
          <a:prstGeom prst="rect">
            <a:avLst/>
          </a:prstGeom>
          <a:ln>
            <a:noFill/>
          </a:ln>
          <a:effectLst>
            <a:outerShdw blurRad="292100" dist="139700" dir="2700000" algn="tl" rotWithShape="0">
              <a:srgbClr val="333333">
                <a:alpha val="65000"/>
              </a:srgbClr>
            </a:outerShdw>
          </a:effectLst>
        </p:spPr>
      </p:pic>
      <p:pic>
        <p:nvPicPr>
          <p:cNvPr id="29" name="Picture 5" descr="D:\工作文件\安全\海信公司的资料\安全月\2017\横幅图片\IMG_20170630_090123.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1511" y="4372629"/>
            <a:ext cx="2772000" cy="19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 name="Picture 3"/>
          <p:cNvPicPr>
            <a:picLocks noChangeArrowheads="1"/>
          </p:cNvPicPr>
          <p:nvPr/>
        </p:nvPicPr>
        <p:blipFill>
          <a:blip r:embed="rId6" cstate="print"/>
          <a:srcRect/>
          <a:stretch>
            <a:fillRect/>
          </a:stretch>
        </p:blipFill>
        <p:spPr bwMode="auto">
          <a:xfrm>
            <a:off x="8319739" y="4372629"/>
            <a:ext cx="2772000" cy="1980000"/>
          </a:xfrm>
          <a:prstGeom prst="rect">
            <a:avLst/>
          </a:prstGeom>
          <a:ln>
            <a:noFill/>
          </a:ln>
          <a:effectLst>
            <a:outerShdw blurRad="292100" dist="139700" dir="2700000" algn="tl" rotWithShape="0">
              <a:srgbClr val="333333">
                <a:alpha val="65000"/>
              </a:srgbClr>
            </a:outerShdw>
          </a:effectLst>
        </p:spPr>
      </p:pic>
      <p:grpSp>
        <p:nvGrpSpPr>
          <p:cNvPr id="33" name="淘宝网chenying0907出品 4"/>
          <p:cNvGrpSpPr/>
          <p:nvPr/>
        </p:nvGrpSpPr>
        <p:grpSpPr bwMode="auto">
          <a:xfrm>
            <a:off x="4881511" y="1240141"/>
            <a:ext cx="2772000" cy="720000"/>
            <a:chOff x="3298546" y="769710"/>
            <a:chExt cx="2209800" cy="833438"/>
          </a:xfrm>
        </p:grpSpPr>
        <p:sp>
          <p:nvSpPr>
            <p:cNvPr id="34" name="淘宝网chenying0907出品 41"/>
            <p:cNvSpPr/>
            <p:nvPr/>
          </p:nvSpPr>
          <p:spPr>
            <a:xfrm>
              <a:off x="3298546" y="769710"/>
              <a:ext cx="2209800" cy="833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淘宝网chenying0907出品 13"/>
            <p:cNvSpPr txBox="1">
              <a:spLocks noChangeArrowheads="1"/>
            </p:cNvSpPr>
            <p:nvPr/>
          </p:nvSpPr>
          <p:spPr bwMode="auto">
            <a:xfrm>
              <a:off x="3754116" y="852970"/>
              <a:ext cx="1298661" cy="41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安全宣传</a:t>
              </a:r>
              <a:endParaRPr lang="zh-CN" altLang="en-US" sz="3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30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750"/>
                                        <p:tgtEl>
                                          <p:spTgt spid="33"/>
                                        </p:tgtEl>
                                      </p:cBhvr>
                                    </p:animEffect>
                                    <p:anim calcmode="lin" valueType="num">
                                      <p:cBhvr>
                                        <p:cTn id="8" dur="750" fill="hold"/>
                                        <p:tgtEl>
                                          <p:spTgt spid="33"/>
                                        </p:tgtEl>
                                        <p:attrNameLst>
                                          <p:attrName>ppt_x</p:attrName>
                                        </p:attrNameLst>
                                      </p:cBhvr>
                                      <p:tavLst>
                                        <p:tav tm="0">
                                          <p:val>
                                            <p:strVal val="#ppt_x"/>
                                          </p:val>
                                        </p:tav>
                                        <p:tav tm="100000">
                                          <p:val>
                                            <p:strVal val="#ppt_x"/>
                                          </p:val>
                                        </p:tav>
                                      </p:tavLst>
                                    </p:anim>
                                    <p:anim calcmode="lin" valueType="num">
                                      <p:cBhvr>
                                        <p:cTn id="9" dur="7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淘宝网chenying0907出品 3"/>
          <p:cNvGrpSpPr/>
          <p:nvPr/>
        </p:nvGrpSpPr>
        <p:grpSpPr bwMode="auto">
          <a:xfrm>
            <a:off x="1179007" y="2858420"/>
            <a:ext cx="3107360" cy="937566"/>
            <a:chOff x="1054100" y="2125444"/>
            <a:chExt cx="2209800" cy="666750"/>
          </a:xfrm>
        </p:grpSpPr>
        <p:sp>
          <p:nvSpPr>
            <p:cNvPr id="3" name="淘宝网chenying0907出品 2"/>
            <p:cNvSpPr/>
            <p:nvPr/>
          </p:nvSpPr>
          <p:spPr>
            <a:xfrm>
              <a:off x="1054100" y="2125444"/>
              <a:ext cx="2209800" cy="666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577" name="淘宝网chenying0907出品 13"/>
            <p:cNvSpPr txBox="1">
              <a:spLocks noChangeArrowheads="1"/>
            </p:cNvSpPr>
            <p:nvPr/>
          </p:nvSpPr>
          <p:spPr bwMode="auto">
            <a:xfrm>
              <a:off x="1510556" y="2248565"/>
              <a:ext cx="1298661" cy="41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应急演练</a:t>
              </a:r>
              <a:endParaRPr lang="zh-CN" altLang="en-US" sz="3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7" name="淘宝网chenying0907出品 4"/>
          <p:cNvGrpSpPr/>
          <p:nvPr/>
        </p:nvGrpSpPr>
        <p:grpSpPr bwMode="auto">
          <a:xfrm>
            <a:off x="4978198" y="2624028"/>
            <a:ext cx="3107360" cy="1171958"/>
            <a:chOff x="3495546" y="1958756"/>
            <a:chExt cx="2209800" cy="833438"/>
          </a:xfrm>
        </p:grpSpPr>
        <p:sp>
          <p:nvSpPr>
            <p:cNvPr id="42" name="淘宝网chenying0907出品 41"/>
            <p:cNvSpPr/>
            <p:nvPr/>
          </p:nvSpPr>
          <p:spPr>
            <a:xfrm>
              <a:off x="3495546" y="1958756"/>
              <a:ext cx="2209800" cy="833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570" name="淘宝网chenying0907出品 13"/>
            <p:cNvSpPr txBox="1">
              <a:spLocks noChangeArrowheads="1"/>
            </p:cNvSpPr>
            <p:nvPr/>
          </p:nvSpPr>
          <p:spPr bwMode="auto">
            <a:xfrm>
              <a:off x="3997018" y="2152343"/>
              <a:ext cx="1298661" cy="41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安全承诺</a:t>
              </a:r>
              <a:endParaRPr lang="zh-CN" altLang="en-US" sz="3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9" name="淘宝网chenying0907出品 5"/>
          <p:cNvGrpSpPr/>
          <p:nvPr/>
        </p:nvGrpSpPr>
        <p:grpSpPr bwMode="auto">
          <a:xfrm>
            <a:off x="8786681" y="2858420"/>
            <a:ext cx="3107360" cy="937566"/>
            <a:chOff x="5943600" y="2125444"/>
            <a:chExt cx="2209800" cy="666750"/>
          </a:xfrm>
        </p:grpSpPr>
        <p:sp>
          <p:nvSpPr>
            <p:cNvPr id="43" name="淘宝网chenying0907出品 42"/>
            <p:cNvSpPr/>
            <p:nvPr/>
          </p:nvSpPr>
          <p:spPr>
            <a:xfrm>
              <a:off x="5943600" y="2125444"/>
              <a:ext cx="2209800" cy="666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563" name="淘宝网chenying0907出品 13"/>
            <p:cNvSpPr txBox="1">
              <a:spLocks noChangeArrowheads="1"/>
            </p:cNvSpPr>
            <p:nvPr/>
          </p:nvSpPr>
          <p:spPr bwMode="auto">
            <a:xfrm>
              <a:off x="6399511" y="2248565"/>
              <a:ext cx="1298661" cy="41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宣传标语</a:t>
              </a:r>
              <a:endParaRPr lang="zh-CN" altLang="en-US" sz="3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21" name="Title 13"/>
          <p:cNvSpPr txBox="1"/>
          <p:nvPr/>
        </p:nvSpPr>
        <p:spPr bwMode="auto">
          <a:xfrm>
            <a:off x="1218344" y="1666294"/>
            <a:ext cx="3068023" cy="36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应急演练周活动</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 name="Title 13"/>
          <p:cNvSpPr txBox="1"/>
          <p:nvPr/>
        </p:nvSpPr>
        <p:spPr bwMode="auto">
          <a:xfrm>
            <a:off x="4986781" y="1666294"/>
            <a:ext cx="3068023" cy="36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警示教育周活动</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 name="Title 13"/>
          <p:cNvSpPr txBox="1"/>
          <p:nvPr/>
        </p:nvSpPr>
        <p:spPr bwMode="auto">
          <a:xfrm>
            <a:off x="8806351" y="1666294"/>
            <a:ext cx="3068023" cy="36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安全学习周活动</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年“安全生产月”</a:t>
            </a:r>
            <a:endParaRPr lang="zh-CN" altLang="en-US" sz="40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SAFETY MONTH</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preferRelativeResize="0"/>
          <p:nvPr/>
        </p:nvPicPr>
        <p:blipFill>
          <a:blip r:embed="rId1">
            <a:extLst>
              <a:ext uri="{28A0092B-C50C-407E-A947-70E740481C1C}">
                <a14:useLocalDpi xmlns:a14="http://schemas.microsoft.com/office/drawing/2010/main" val="0"/>
              </a:ext>
            </a:extLst>
          </a:blip>
          <a:stretch>
            <a:fillRect/>
          </a:stretch>
        </p:blipFill>
        <p:spPr>
          <a:xfrm>
            <a:off x="8787242" y="3832349"/>
            <a:ext cx="3106800" cy="2696400"/>
          </a:xfrm>
          <a:prstGeom prst="rect">
            <a:avLst/>
          </a:prstGeom>
        </p:spPr>
      </p:pic>
      <p:pic>
        <p:nvPicPr>
          <p:cNvPr id="4" name="图片 3"/>
          <p:cNvPicPr preferRelativeResize="0"/>
          <p:nvPr/>
        </p:nvPicPr>
        <p:blipFill>
          <a:blip r:embed="rId2">
            <a:extLst>
              <a:ext uri="{28A0092B-C50C-407E-A947-70E740481C1C}">
                <a14:useLocalDpi xmlns:a14="http://schemas.microsoft.com/office/drawing/2010/main" val="0"/>
              </a:ext>
            </a:extLst>
          </a:blip>
          <a:stretch>
            <a:fillRect/>
          </a:stretch>
        </p:blipFill>
        <p:spPr>
          <a:xfrm>
            <a:off x="4986781" y="3832349"/>
            <a:ext cx="3106800" cy="2696400"/>
          </a:xfrm>
          <a:prstGeom prst="rect">
            <a:avLst/>
          </a:prstGeom>
        </p:spPr>
      </p:pic>
      <p:pic>
        <p:nvPicPr>
          <p:cNvPr id="6" name="图片 5"/>
          <p:cNvPicPr preferRelativeResize="0"/>
          <p:nvPr/>
        </p:nvPicPr>
        <p:blipFill>
          <a:blip r:embed="rId3">
            <a:extLst>
              <a:ext uri="{28A0092B-C50C-407E-A947-70E740481C1C}">
                <a14:useLocalDpi xmlns:a14="http://schemas.microsoft.com/office/drawing/2010/main" val="0"/>
              </a:ext>
            </a:extLst>
          </a:blip>
          <a:stretch>
            <a:fillRect/>
          </a:stretch>
        </p:blipFill>
        <p:spPr>
          <a:xfrm>
            <a:off x="1179007" y="3832349"/>
            <a:ext cx="3106800" cy="269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3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6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150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grpId="0" nodeType="withEffect">
                                  <p:stCondLst>
                                    <p:cond delay="150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22" presetClass="entr" presetSubtype="4" fill="hold" grpId="0" nodeType="withEffect">
                                  <p:stCondLst>
                                    <p:cond delay="150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年“安全生产月”</a:t>
            </a:r>
            <a:endParaRPr lang="zh-CN" altLang="en-US" sz="40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SAFETY MONTH</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p:cNvGrpSpPr/>
          <p:nvPr/>
        </p:nvGrpSpPr>
        <p:grpSpPr>
          <a:xfrm>
            <a:off x="1642779" y="1035864"/>
            <a:ext cx="10184659" cy="6252869"/>
            <a:chOff x="1990744" y="1035864"/>
            <a:chExt cx="8831119" cy="5412386"/>
          </a:xfrm>
        </p:grpSpPr>
        <p:pic>
          <p:nvPicPr>
            <p:cNvPr id="13" name="Picture 2" descr="C:\Users\suijiangang1\Desktop\2017年0703消防疏散演练\IMG_20170703_111407.jpg"/>
            <p:cNvPicPr>
              <a:picLocks noChangeAspect="1" noChangeArrowheads="1"/>
            </p:cNvPicPr>
            <p:nvPr/>
          </p:nvPicPr>
          <p:blipFill>
            <a:blip r:embed="rId1" cstate="print"/>
            <a:srcRect/>
            <a:stretch>
              <a:fillRect/>
            </a:stretch>
          </p:blipFill>
          <p:spPr bwMode="auto">
            <a:xfrm>
              <a:off x="2002912" y="3564855"/>
              <a:ext cx="2088232" cy="2427734"/>
            </a:xfrm>
            <a:prstGeom prst="rect">
              <a:avLst/>
            </a:prstGeom>
            <a:noFill/>
          </p:spPr>
        </p:pic>
        <p:pic>
          <p:nvPicPr>
            <p:cNvPr id="14" name="Picture 3" descr="C:\Users\suijiangang1\Desktop\2017年0703消防疏散演练\IMG_20170703_111613.jpg"/>
            <p:cNvPicPr>
              <a:picLocks noChangeAspect="1" noChangeArrowheads="1"/>
            </p:cNvPicPr>
            <p:nvPr/>
          </p:nvPicPr>
          <p:blipFill>
            <a:blip r:embed="rId2" cstate="print"/>
            <a:srcRect/>
            <a:stretch>
              <a:fillRect/>
            </a:stretch>
          </p:blipFill>
          <p:spPr bwMode="auto">
            <a:xfrm>
              <a:off x="3371064" y="2340719"/>
              <a:ext cx="2826196" cy="1784350"/>
            </a:xfrm>
            <a:prstGeom prst="rect">
              <a:avLst/>
            </a:prstGeom>
            <a:noFill/>
          </p:spPr>
        </p:pic>
        <p:pic>
          <p:nvPicPr>
            <p:cNvPr id="15" name="Picture 4" descr="C:\Users\suijiangang1\Desktop\2017年0703消防疏散演练\QQ图片20170703134529.jpg"/>
            <p:cNvPicPr>
              <a:picLocks noChangeAspect="1" noChangeArrowheads="1"/>
            </p:cNvPicPr>
            <p:nvPr/>
          </p:nvPicPr>
          <p:blipFill>
            <a:blip r:embed="rId3" cstate="print"/>
            <a:srcRect/>
            <a:stretch>
              <a:fillRect/>
            </a:stretch>
          </p:blipFill>
          <p:spPr bwMode="auto">
            <a:xfrm>
              <a:off x="5766573" y="3768103"/>
              <a:ext cx="3069144" cy="2274352"/>
            </a:xfrm>
            <a:prstGeom prst="rect">
              <a:avLst/>
            </a:prstGeom>
            <a:noFill/>
          </p:spPr>
        </p:pic>
        <p:sp>
          <p:nvSpPr>
            <p:cNvPr id="16" name="TextBox 15"/>
            <p:cNvSpPr txBox="1"/>
            <p:nvPr/>
          </p:nvSpPr>
          <p:spPr>
            <a:xfrm>
              <a:off x="1990744" y="6003904"/>
              <a:ext cx="2339752" cy="319688"/>
            </a:xfrm>
            <a:prstGeom prst="rect">
              <a:avLst/>
            </a:prstGeom>
            <a:noFill/>
          </p:spPr>
          <p:txBody>
            <a:bodyPr wrap="square" rtlCol="0">
              <a:spAutoFit/>
            </a:bodyPr>
            <a:lstStyle/>
            <a:p>
              <a:r>
                <a:rPr lang="zh-CN" altLang="en-US" b="1" dirty="0">
                  <a:solidFill>
                    <a:srgbClr val="1F4C6B"/>
                  </a:solidFill>
                  <a:latin typeface="微软雅黑" panose="020B0503020204020204" pitchFamily="34" charset="-122"/>
                  <a:ea typeface="微软雅黑" panose="020B0503020204020204" pitchFamily="34" charset="-122"/>
                </a:rPr>
                <a:t>消防队员迅速到达现场</a:t>
              </a:r>
              <a:endParaRPr lang="zh-CN" altLang="en-US" b="1" dirty="0">
                <a:solidFill>
                  <a:srgbClr val="1F4C6B"/>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2074920" y="1620639"/>
              <a:ext cx="8712968" cy="559454"/>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mn-ea"/>
                </a:rPr>
                <a:t>      6</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rPr>
                <a:t>月</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mn-ea"/>
                </a:rPr>
                <a:t>24</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rPr>
                <a:t>日根据“安全月”活动计划，公司与</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mn-ea"/>
                </a:rPr>
                <a:t>XX</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rPr>
                <a:t>消防中队联合进行了消防应急处置疏散演练，参加演练人员</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mn-ea"/>
                </a:rPr>
                <a:t>800</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rPr>
                <a:t>余人，消防车两部、消防队员</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mn-ea"/>
                </a:rPr>
                <a:t>30</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rPr>
                <a:t>名。</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endParaRPr>
            </a:p>
          </p:txBody>
        </p:sp>
        <p:sp>
          <p:nvSpPr>
            <p:cNvPr id="18" name="TextBox 17"/>
            <p:cNvSpPr txBox="1"/>
            <p:nvPr/>
          </p:nvSpPr>
          <p:spPr>
            <a:xfrm>
              <a:off x="3764938" y="3768103"/>
              <a:ext cx="2376264" cy="319688"/>
            </a:xfrm>
            <a:prstGeom prst="rect">
              <a:avLst/>
            </a:prstGeom>
            <a:noFill/>
          </p:spPr>
          <p:txBody>
            <a:bodyPr wrap="square" rtlCol="0">
              <a:spAutoFit/>
            </a:bodyPr>
            <a:lstStyle/>
            <a:p>
              <a:r>
                <a:rPr lang="zh-CN" altLang="en-US" b="1" dirty="0">
                  <a:solidFill>
                    <a:srgbClr val="D14E5B"/>
                  </a:solidFill>
                  <a:latin typeface="微软雅黑" panose="020B0503020204020204" pitchFamily="34" charset="-122"/>
                  <a:ea typeface="微软雅黑" panose="020B0503020204020204" pitchFamily="34" charset="-122"/>
                </a:rPr>
                <a:t>消防队员到实施扑救</a:t>
              </a:r>
              <a:endParaRPr lang="zh-CN" altLang="en-US" b="1" dirty="0">
                <a:solidFill>
                  <a:srgbClr val="D14E5B"/>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065580" y="6128562"/>
              <a:ext cx="2448272" cy="319688"/>
            </a:xfrm>
            <a:prstGeom prst="rect">
              <a:avLst/>
            </a:prstGeom>
            <a:noFill/>
          </p:spPr>
          <p:txBody>
            <a:bodyPr wrap="square" rtlCol="0">
              <a:spAutoFit/>
            </a:bodyPr>
            <a:lstStyle/>
            <a:p>
              <a:r>
                <a:rPr lang="zh-CN" altLang="en-US" b="1" dirty="0">
                  <a:solidFill>
                    <a:srgbClr val="1F4C6B"/>
                  </a:solidFill>
                  <a:latin typeface="微软雅黑" panose="020B0503020204020204" pitchFamily="34" charset="-122"/>
                  <a:ea typeface="微软雅黑" panose="020B0503020204020204" pitchFamily="34" charset="-122"/>
                </a:rPr>
                <a:t>员工迅速疏散到安全地带</a:t>
              </a:r>
              <a:endParaRPr lang="zh-CN" altLang="en-US" b="1" dirty="0">
                <a:solidFill>
                  <a:srgbClr val="1F4C6B"/>
                </a:solidFill>
                <a:latin typeface="微软雅黑" panose="020B0503020204020204" pitchFamily="34" charset="-122"/>
                <a:ea typeface="微软雅黑" panose="020B0503020204020204" pitchFamily="34" charset="-122"/>
              </a:endParaRPr>
            </a:p>
          </p:txBody>
        </p:sp>
        <p:pic>
          <p:nvPicPr>
            <p:cNvPr id="22" name="Picture 5" descr="C:\Users\suijiangang1\Desktop\2017年0703消防疏散演练\mmexport1499069812789.jpg"/>
            <p:cNvPicPr>
              <a:picLocks noChangeAspect="1" noChangeArrowheads="1"/>
            </p:cNvPicPr>
            <p:nvPr/>
          </p:nvPicPr>
          <p:blipFill>
            <a:blip r:embed="rId4" cstate="print"/>
            <a:srcRect/>
            <a:stretch>
              <a:fillRect/>
            </a:stretch>
          </p:blipFill>
          <p:spPr bwMode="auto">
            <a:xfrm>
              <a:off x="7979576" y="2268711"/>
              <a:ext cx="2842287" cy="1819080"/>
            </a:xfrm>
            <a:prstGeom prst="rect">
              <a:avLst/>
            </a:prstGeom>
            <a:noFill/>
          </p:spPr>
        </p:pic>
        <p:sp>
          <p:nvSpPr>
            <p:cNvPr id="23" name="TextBox 22"/>
            <p:cNvSpPr txBox="1"/>
            <p:nvPr/>
          </p:nvSpPr>
          <p:spPr>
            <a:xfrm>
              <a:off x="8123592" y="2340719"/>
              <a:ext cx="2592288" cy="319688"/>
            </a:xfrm>
            <a:prstGeom prst="rect">
              <a:avLst/>
            </a:prstGeom>
            <a:noFill/>
          </p:spPr>
          <p:txBody>
            <a:bodyPr wrap="square" rtlCol="0">
              <a:spAutoFit/>
            </a:bodyPr>
            <a:lstStyle/>
            <a:p>
              <a:r>
                <a:rPr lang="zh-CN" altLang="en-US" b="1" dirty="0">
                  <a:solidFill>
                    <a:srgbClr val="D14E5B"/>
                  </a:solidFill>
                  <a:latin typeface="微软雅黑" panose="020B0503020204020204" pitchFamily="34" charset="-122"/>
                  <a:ea typeface="微软雅黑" panose="020B0503020204020204" pitchFamily="34" charset="-122"/>
                </a:rPr>
                <a:t>对演练情况进行现场点评</a:t>
              </a:r>
              <a:endParaRPr lang="zh-CN" altLang="en-US" b="1" dirty="0">
                <a:solidFill>
                  <a:srgbClr val="D14E5B"/>
                </a:solidFill>
                <a:latin typeface="微软雅黑" panose="020B0503020204020204" pitchFamily="34" charset="-122"/>
                <a:ea typeface="微软雅黑" panose="020B0503020204020204" pitchFamily="34" charset="-122"/>
              </a:endParaRPr>
            </a:p>
          </p:txBody>
        </p:sp>
        <p:sp>
          <p:nvSpPr>
            <p:cNvPr id="28" name="矩形 27"/>
            <p:cNvSpPr/>
            <p:nvPr/>
          </p:nvSpPr>
          <p:spPr>
            <a:xfrm>
              <a:off x="4195874" y="4572967"/>
              <a:ext cx="1366612" cy="799220"/>
            </a:xfrm>
            <a:prstGeom prst="rect">
              <a:avLst/>
            </a:prstGeom>
            <a:noFill/>
          </p:spPr>
          <p:txBody>
            <a:bodyPr wrap="none" lIns="91440" tIns="45720" rIns="91440" bIns="45720">
              <a:spAutoFit/>
            </a:bodyPr>
            <a:lstStyle/>
            <a:p>
              <a:pPr algn="ctr"/>
              <a:r>
                <a:rPr lang="zh-CN" alt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疏散</a:t>
              </a:r>
              <a:endParaRPr lang="zh-CN" alt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31" name="矩形 30"/>
            <p:cNvSpPr/>
            <p:nvPr/>
          </p:nvSpPr>
          <p:spPr>
            <a:xfrm>
              <a:off x="9020410" y="4788991"/>
              <a:ext cx="1366612" cy="799220"/>
            </a:xfrm>
            <a:prstGeom prst="rect">
              <a:avLst/>
            </a:prstGeom>
            <a:noFill/>
          </p:spPr>
          <p:txBody>
            <a:bodyPr wrap="none" lIns="91440" tIns="45720" rIns="91440" bIns="45720">
              <a:spAutoFit/>
            </a:bodyPr>
            <a:lstStyle/>
            <a:p>
              <a:pPr algn="ctr"/>
              <a:r>
                <a:rPr lang="zh-CN" alt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演练</a:t>
              </a:r>
              <a:endParaRPr lang="zh-CN" alt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32" name="矩形 31"/>
            <p:cNvSpPr/>
            <p:nvPr/>
          </p:nvSpPr>
          <p:spPr>
            <a:xfrm rot="20942518">
              <a:off x="2000138" y="2546789"/>
              <a:ext cx="1366612" cy="799220"/>
            </a:xfrm>
            <a:prstGeom prst="rect">
              <a:avLst/>
            </a:prstGeom>
            <a:noFill/>
          </p:spPr>
          <p:txBody>
            <a:bodyPr wrap="none" lIns="91440" tIns="45720" rIns="91440" bIns="45720">
              <a:spAutoFit/>
            </a:bodyPr>
            <a:lstStyle/>
            <a:p>
              <a:pPr algn="ctr"/>
              <a:r>
                <a:rPr lang="zh-CN" alt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消防</a:t>
              </a:r>
              <a:endParaRPr lang="zh-CN" altLang="en-US" sz="5400" b="1" cap="none" spc="0" dirty="0">
                <a:ln w="18000">
                  <a:solidFill>
                    <a:schemeClr val="accent2">
                      <a:satMod val="140000"/>
                    </a:schemeClr>
                  </a:solidFill>
                  <a:prstDash val="solid"/>
                  <a:miter lim="800000"/>
                </a:ln>
                <a:solidFill>
                  <a:srgbClr val="1F4C6B"/>
                </a:solidFill>
                <a:effectLst>
                  <a:outerShdw blurRad="25500" dist="23000" dir="7020000" algn="tl">
                    <a:srgbClr val="000000">
                      <a:alpha val="50000"/>
                    </a:srgbClr>
                  </a:outerShdw>
                </a:effectLst>
                <a:latin typeface="微软雅黑" panose="020B0503020204020204" pitchFamily="34" charset="-122"/>
                <a:ea typeface="微软雅黑" panose="020B0503020204020204" pitchFamily="34" charset="-122"/>
              </a:endParaRPr>
            </a:p>
          </p:txBody>
        </p:sp>
        <p:sp>
          <p:nvSpPr>
            <p:cNvPr id="36" name="矩形 35"/>
            <p:cNvSpPr/>
            <p:nvPr/>
          </p:nvSpPr>
          <p:spPr>
            <a:xfrm rot="1232970">
              <a:off x="6428122" y="2474781"/>
              <a:ext cx="1366612" cy="799220"/>
            </a:xfrm>
            <a:prstGeom prst="rect">
              <a:avLst/>
            </a:prstGeom>
            <a:noFill/>
          </p:spPr>
          <p:txBody>
            <a:bodyPr wrap="none" lIns="91440" tIns="45720" rIns="91440" bIns="45720">
              <a:spAutoFit/>
            </a:bodyPr>
            <a:lstStyle/>
            <a:p>
              <a:pPr algn="ctr"/>
              <a:r>
                <a:rPr lang="zh-CN" alt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联合</a:t>
              </a:r>
              <a:endParaRPr lang="zh-CN" alt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37" name="矩形 36"/>
            <p:cNvSpPr/>
            <p:nvPr/>
          </p:nvSpPr>
          <p:spPr>
            <a:xfrm>
              <a:off x="5068297" y="1035864"/>
              <a:ext cx="3017891" cy="506172"/>
            </a:xfrm>
            <a:prstGeom prst="rect">
              <a:avLst/>
            </a:prstGeom>
            <a:noFill/>
          </p:spPr>
          <p:txBody>
            <a:bodyPr wrap="none" lIns="91440" tIns="45720" rIns="91440" bIns="45720">
              <a:spAutoFit/>
            </a:bodyPr>
            <a:lstStyle/>
            <a:p>
              <a:r>
                <a:rPr lang="zh-CN" altLang="en-US" sz="32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火灾应急预案演练</a:t>
              </a:r>
              <a:endParaRPr lang="zh-CN" altLang="en-US" sz="32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18296" y="2104157"/>
            <a:ext cx="9222159" cy="5184576"/>
            <a:chOff x="2294125" y="2179028"/>
            <a:chExt cx="8363199" cy="459972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534322" y="2208373"/>
                <a:ext cx="425682" cy="395646"/>
              </a:xfrm>
              <a:prstGeom prst="rect">
                <a:avLst/>
              </a:prstGeom>
              <a:noFill/>
            </p:spPr>
            <p:txBody>
              <a:bodyPr wrap="none" rtlCol="0">
                <a:spAutoFit/>
              </a:bodyPr>
              <a:lstStyle/>
              <a:p>
                <a:pPr algn="just">
                  <a:lnSpc>
                    <a:spcPct val="120000"/>
                  </a:lnSpc>
                </a:pP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五</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534322" y="3160455"/>
                <a:ext cx="425682" cy="395646"/>
              </a:xfrm>
              <a:prstGeom prst="rect">
                <a:avLst/>
              </a:prstGeom>
              <a:noFill/>
            </p:spPr>
            <p:txBody>
              <a:bodyPr wrap="none" rtlCol="0">
                <a:spAutoFit/>
              </a:bodyPr>
              <a:lstStyle/>
              <a:p>
                <a:pPr algn="just">
                  <a:lnSpc>
                    <a:spcPct val="120000"/>
                  </a:lnSpc>
                </a:pP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六</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534321" y="4114593"/>
                <a:ext cx="425682" cy="395646"/>
              </a:xfrm>
              <a:prstGeom prst="rect">
                <a:avLst/>
              </a:prstGeom>
              <a:noFill/>
            </p:spPr>
            <p:txBody>
              <a:bodyPr wrap="none" rtlCol="0">
                <a:spAutoFit/>
              </a:bodyPr>
              <a:lstStyle/>
              <a:p>
                <a:pPr algn="just">
                  <a:lnSpc>
                    <a:spcPct val="120000"/>
                  </a:lnSpc>
                </a:pP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七</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534322" y="5068728"/>
                <a:ext cx="425682" cy="395646"/>
              </a:xfrm>
              <a:prstGeom prst="rect">
                <a:avLst/>
              </a:prstGeom>
              <a:noFill/>
            </p:spPr>
            <p:txBody>
              <a:bodyPr wrap="none" rtlCol="0">
                <a:spAutoFit/>
              </a:bodyPr>
              <a:lstStyle/>
              <a:p>
                <a:pPr algn="just">
                  <a:lnSpc>
                    <a:spcPct val="120000"/>
                  </a:lnSpc>
                </a:pP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八</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179028"/>
              <a:ext cx="3026728" cy="1047971"/>
            </a:xfrm>
            <a:prstGeom prst="rect">
              <a:avLst/>
            </a:prstGeom>
          </p:spPr>
          <p:txBody>
            <a:bodyPr wrap="square">
              <a:spAutoFit/>
            </a:bodyPr>
            <a:lstStyle/>
            <a:p>
              <a:pPr algn="just">
                <a:lnSpc>
                  <a:spcPct val="120000"/>
                </a:lnSpc>
              </a:pPr>
              <a:r>
                <a:rPr lang="zh-CN"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为确保“安全生产月”活动取得实效，保障公司的安全稳定，公司安委会组织开展了安全生产隐患排查治理活动，期间，共检查项目部</a:t>
              </a: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15</a:t>
              </a:r>
              <a:r>
                <a:rPr lang="zh-CN"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个，排查隐患</a:t>
              </a: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26</a:t>
              </a:r>
              <a:r>
                <a:rPr lang="zh-CN"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条，现已全部整改完毕并经过复查验收。</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76924"/>
              <a:ext cx="3026728" cy="654769"/>
            </a:xfrm>
            <a:prstGeom prst="rect">
              <a:avLst/>
            </a:prstGeom>
          </p:spPr>
          <p:txBody>
            <a:bodyPr wrap="square">
              <a:spAutoFit/>
            </a:bodyPr>
            <a:lstStyle/>
            <a:p>
              <a:pPr algn="just">
                <a:lnSpc>
                  <a:spcPct val="120000"/>
                </a:lnSpc>
              </a:pPr>
              <a:r>
                <a:rPr lang="zh-CN"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全国安全生产优秀文艺作品创作征集活动收到各种文艺作品</a:t>
              </a: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32</a:t>
              </a:r>
              <a:r>
                <a:rPr lang="zh-CN"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件，公司安委会将于</a:t>
              </a: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7</a:t>
              </a:r>
              <a:r>
                <a:rPr lang="zh-CN"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月底组织评比，选送</a:t>
              </a: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5</a:t>
              </a:r>
              <a:r>
                <a:rPr lang="zh-CN"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件优秀作品参赛。</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88727"/>
              <a:ext cx="3026728" cy="409586"/>
            </a:xfrm>
            <a:prstGeom prst="rect">
              <a:avLst/>
            </a:prstGeom>
          </p:spPr>
          <p:txBody>
            <a:bodyPr wrap="square">
              <a:spAutoFit/>
            </a:bodyPr>
            <a:lstStyle/>
            <a:p>
              <a:r>
                <a:rPr lang="zh-CN"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到×××、×××、×××</a:t>
              </a: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3</a:t>
              </a:r>
              <a:r>
                <a:rPr lang="zh-CN"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个项目部开展了兼职安全员培训，通过考试，培养了兼职安全员</a:t>
              </a: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24</a:t>
              </a:r>
              <a:r>
                <a:rPr lang="zh-CN"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名。</a:t>
              </a:r>
              <a:endParaRPr lang="zh-CN" altLang="zh-CN" sz="1200" dirty="0">
                <a:solidFill>
                  <a:schemeClr val="tx1">
                    <a:lumMod val="65000"/>
                    <a:lumOff val="35000"/>
                  </a:schemeClr>
                </a:solidFill>
                <a:latin typeface="Arial" panose="020B0604020202020204" pitchFamily="34" charset="0"/>
                <a:ea typeface="微软雅黑" panose="020B0503020204020204" pitchFamily="34" charset="-122"/>
                <a:cs typeface="+mn-ea"/>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071897"/>
              <a:ext cx="3026728" cy="1496756"/>
            </a:xfrm>
            <a:prstGeom prst="rect">
              <a:avLst/>
            </a:prstGeom>
          </p:spPr>
          <p:txBody>
            <a:bodyPr wrap="square">
              <a:spAutoFit/>
            </a:bodyPr>
            <a:lstStyle/>
            <a:p>
              <a:pPr algn="just">
                <a:lnSpc>
                  <a:spcPct val="120000"/>
                </a:lnSpc>
              </a:pPr>
              <a:r>
                <a:rPr lang="zh-CN"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工会组织公司领导与员工代表或者各单位、项目部领导与各岗位员工开展安全生产恳谈会，广泛征求和听基层员工的意见和建议。收集到安全生产合理化建议</a:t>
              </a: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5</a:t>
              </a:r>
              <a:r>
                <a:rPr lang="zh-CN"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条，改善现场作业条件要求</a:t>
              </a: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6</a:t>
              </a:r>
              <a:r>
                <a:rPr lang="zh-CN"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条。公司领导高度重视，合理化建议</a:t>
              </a: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5</a:t>
              </a:r>
              <a:r>
                <a:rPr lang="zh-CN"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条已责成安全部落实；改善现场作业条件要求</a:t>
              </a: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6</a:t>
              </a:r>
              <a:r>
                <a:rPr lang="zh-CN" altLang="zh-CN" sz="1200" dirty="0">
                  <a:solidFill>
                    <a:schemeClr val="tx1">
                      <a:lumMod val="65000"/>
                      <a:lumOff val="35000"/>
                    </a:schemeClr>
                  </a:solidFill>
                  <a:latin typeface="Arial" panose="020B0604020202020204" pitchFamily="34" charset="0"/>
                  <a:ea typeface="微软雅黑" panose="020B0503020204020204" pitchFamily="34" charset="-122"/>
                  <a:cs typeface="+mn-ea"/>
                </a:rPr>
                <a:t>条，己责成相关分公司、项目部整改到位。</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4"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年“安全生产月”</a:t>
            </a:r>
            <a:endParaRPr lang="zh-CN" altLang="en-US" sz="40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SAFETY MONTH</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淘宝网chenying0907出品 3"/>
          <p:cNvGrpSpPr/>
          <p:nvPr/>
        </p:nvGrpSpPr>
        <p:grpSpPr bwMode="auto">
          <a:xfrm>
            <a:off x="1198395" y="2858420"/>
            <a:ext cx="3107360" cy="937566"/>
            <a:chOff x="1054100" y="2125444"/>
            <a:chExt cx="2209800" cy="666750"/>
          </a:xfrm>
        </p:grpSpPr>
        <p:sp>
          <p:nvSpPr>
            <p:cNvPr id="3" name="淘宝网chenying0907出品 2"/>
            <p:cNvSpPr/>
            <p:nvPr/>
          </p:nvSpPr>
          <p:spPr>
            <a:xfrm>
              <a:off x="1054100" y="2125444"/>
              <a:ext cx="2209800" cy="666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577" name="淘宝网chenying0907出品 13"/>
            <p:cNvSpPr txBox="1">
              <a:spLocks noChangeArrowheads="1"/>
            </p:cNvSpPr>
            <p:nvPr/>
          </p:nvSpPr>
          <p:spPr bwMode="auto">
            <a:xfrm>
              <a:off x="1510556" y="2248565"/>
              <a:ext cx="1152744" cy="3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应急演练</a:t>
              </a:r>
              <a:endParaRPr lang="zh-CN" altLang="en-US" sz="2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7" name="淘宝网chenying0907出品 4"/>
          <p:cNvGrpSpPr/>
          <p:nvPr/>
        </p:nvGrpSpPr>
        <p:grpSpPr bwMode="auto">
          <a:xfrm>
            <a:off x="4989465" y="2624028"/>
            <a:ext cx="3107360" cy="1171958"/>
            <a:chOff x="3495546" y="1958756"/>
            <a:chExt cx="2209800" cy="833438"/>
          </a:xfrm>
        </p:grpSpPr>
        <p:sp>
          <p:nvSpPr>
            <p:cNvPr id="42" name="淘宝网chenying0907出品 41"/>
            <p:cNvSpPr/>
            <p:nvPr/>
          </p:nvSpPr>
          <p:spPr>
            <a:xfrm>
              <a:off x="3495546" y="1958756"/>
              <a:ext cx="2209800" cy="833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570" name="淘宝网chenying0907出品 13"/>
            <p:cNvSpPr txBox="1">
              <a:spLocks noChangeArrowheads="1"/>
            </p:cNvSpPr>
            <p:nvPr/>
          </p:nvSpPr>
          <p:spPr bwMode="auto">
            <a:xfrm>
              <a:off x="3997018" y="2152343"/>
              <a:ext cx="1152744" cy="3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安全承诺</a:t>
              </a:r>
              <a:endParaRPr lang="zh-CN" altLang="en-US" sz="2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9" name="淘宝网chenying0907出品 5"/>
          <p:cNvGrpSpPr/>
          <p:nvPr/>
        </p:nvGrpSpPr>
        <p:grpSpPr bwMode="auto">
          <a:xfrm>
            <a:off x="8797802" y="2858420"/>
            <a:ext cx="3107360" cy="937566"/>
            <a:chOff x="5943600" y="2125444"/>
            <a:chExt cx="2209800" cy="666750"/>
          </a:xfrm>
        </p:grpSpPr>
        <p:sp>
          <p:nvSpPr>
            <p:cNvPr id="43" name="淘宝网chenying0907出品 42"/>
            <p:cNvSpPr/>
            <p:nvPr/>
          </p:nvSpPr>
          <p:spPr>
            <a:xfrm>
              <a:off x="5943600" y="2125444"/>
              <a:ext cx="2209800" cy="666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563" name="淘宝网chenying0907出品 13"/>
            <p:cNvSpPr txBox="1">
              <a:spLocks noChangeArrowheads="1"/>
            </p:cNvSpPr>
            <p:nvPr/>
          </p:nvSpPr>
          <p:spPr bwMode="auto">
            <a:xfrm>
              <a:off x="6399511" y="2248565"/>
              <a:ext cx="1152744" cy="3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宣传标语</a:t>
              </a:r>
              <a:endParaRPr lang="zh-CN" altLang="en-US" sz="2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22" name="Title 13"/>
          <p:cNvSpPr txBox="1"/>
          <p:nvPr/>
        </p:nvSpPr>
        <p:spPr bwMode="auto">
          <a:xfrm>
            <a:off x="3290249" y="1381330"/>
            <a:ext cx="6278252" cy="65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50000"/>
              </a:lnSpc>
            </a:pPr>
            <a:r>
              <a:rPr lang="zh-CN" altLang="en-US" sz="3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开展隐患排除治理活动</a:t>
            </a:r>
            <a:endParaRPr lang="zh-CN" altLang="en-US" sz="3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年“安全生产月”</a:t>
            </a:r>
            <a:endParaRPr lang="zh-CN" altLang="en-US" sz="40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SAFETY MONTH</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9" name="Picture 2" descr="C:\Users\suijiangang1\Desktop\安全用电专项检查\IMG_20170630_135426.jpg"/>
          <p:cNvPicPr>
            <a:picLocks noChangeArrowheads="1"/>
          </p:cNvPicPr>
          <p:nvPr/>
        </p:nvPicPr>
        <p:blipFill>
          <a:blip r:embed="rId1" cstate="print"/>
          <a:srcRect/>
          <a:stretch>
            <a:fillRect/>
          </a:stretch>
        </p:blipFill>
        <p:spPr bwMode="auto">
          <a:xfrm>
            <a:off x="8798082" y="4054622"/>
            <a:ext cx="3106800" cy="2696400"/>
          </a:xfrm>
          <a:prstGeom prst="rect">
            <a:avLst/>
          </a:prstGeom>
          <a:noFill/>
        </p:spPr>
      </p:pic>
      <p:pic>
        <p:nvPicPr>
          <p:cNvPr id="25" name="Picture 3" descr="C:\Users\suijiangang1\Desktop\安全用电专项检查\IMG_20170630_133719.jpg"/>
          <p:cNvPicPr>
            <a:picLocks noChangeArrowheads="1"/>
          </p:cNvPicPr>
          <p:nvPr/>
        </p:nvPicPr>
        <p:blipFill>
          <a:blip r:embed="rId2" cstate="print"/>
          <a:srcRect/>
          <a:stretch>
            <a:fillRect/>
          </a:stretch>
        </p:blipFill>
        <p:spPr bwMode="auto">
          <a:xfrm>
            <a:off x="1198675" y="4054622"/>
            <a:ext cx="3106800" cy="2696400"/>
          </a:xfrm>
          <a:prstGeom prst="rect">
            <a:avLst/>
          </a:prstGeom>
          <a:noFill/>
        </p:spPr>
      </p:pic>
      <p:pic>
        <p:nvPicPr>
          <p:cNvPr id="26" name="Picture 4" descr="C:\Users\suijiangang1\Desktop\安全用电专项检查\IMG_20170630_133442.jpg"/>
          <p:cNvPicPr>
            <a:picLocks noChangeArrowheads="1"/>
          </p:cNvPicPr>
          <p:nvPr/>
        </p:nvPicPr>
        <p:blipFill>
          <a:blip r:embed="rId3" cstate="print"/>
          <a:srcRect/>
          <a:stretch>
            <a:fillRect/>
          </a:stretch>
        </p:blipFill>
        <p:spPr bwMode="auto">
          <a:xfrm>
            <a:off x="4989745" y="4054622"/>
            <a:ext cx="3106800" cy="26964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3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6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150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a:spLocks noChangeArrowheads="1"/>
          </p:cNvSpPr>
          <p:nvPr/>
        </p:nvSpPr>
        <p:spPr bwMode="auto">
          <a:xfrm>
            <a:off x="221814" y="3197127"/>
            <a:ext cx="7109639" cy="15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altLang="zh-CN" sz="3375" b="1" dirty="0">
                <a:solidFill>
                  <a:srgbClr val="D14E5B"/>
                </a:solidFill>
                <a:latin typeface="Arial" panose="020B0604020202020204" pitchFamily="34" charset="0"/>
                <a:ea typeface="微软雅黑" panose="020B0503020204020204" pitchFamily="34" charset="-122"/>
                <a:sym typeface="Arial" panose="020B0604020202020204" pitchFamily="34" charset="0"/>
              </a:rPr>
              <a:t>2018</a:t>
            </a:r>
            <a:endParaRPr lang="en-US" sz="3375" b="1" dirty="0">
              <a:solidFill>
                <a:srgbClr val="D14E5B"/>
              </a:solidFill>
              <a:latin typeface="Arial" panose="020B0604020202020204" pitchFamily="34" charset="0"/>
              <a:ea typeface="微软雅黑" panose="020B0503020204020204" pitchFamily="34" charset="-122"/>
              <a:sym typeface="Arial" panose="020B0604020202020204" pitchFamily="34" charset="0"/>
            </a:endParaRPr>
          </a:p>
          <a:p>
            <a:pPr algn="r"/>
            <a:r>
              <a:rPr lang="zh-CN" altLang="en-US" sz="6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安全延续、改进提高</a:t>
            </a:r>
            <a:endParaRPr lang="en-US" altLang="zh-CN" sz="60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4" name="淘宝网chenying0907出品 10"/>
          <p:cNvSpPr>
            <a:spLocks noChangeArrowheads="1"/>
          </p:cNvSpPr>
          <p:nvPr/>
        </p:nvSpPr>
        <p:spPr bwMode="auto">
          <a:xfrm>
            <a:off x="3403776" y="2520708"/>
            <a:ext cx="39276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The 2018 safe</a:t>
            </a: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ty</a:t>
            </a:r>
            <a:r>
              <a:rPr 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 month summary</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5" name="淘宝网chenying0907出品 11"/>
          <p:cNvSpPr>
            <a:spLocks noChangeShapeType="1"/>
          </p:cNvSpPr>
          <p:nvPr/>
        </p:nvSpPr>
        <p:spPr bwMode="auto">
          <a:xfrm>
            <a:off x="1826905" y="2957656"/>
            <a:ext cx="5504548" cy="1675"/>
          </a:xfrm>
          <a:prstGeom prst="line">
            <a:avLst/>
          </a:prstGeom>
          <a:noFill/>
          <a:ln w="6350" cap="flat" cmpd="sng">
            <a:solidFill>
              <a:schemeClr val="accent1"/>
            </a:solidFill>
            <a:bevel/>
          </a:ln>
          <a:extLst>
            <a:ext uri="{909E8E84-426E-40DD-AFC4-6F175D3DCCD1}">
              <a14:hiddenFill xmlns:a14="http://schemas.microsoft.com/office/drawing/2010/main">
                <a:noFill/>
              </a14:hiddenFill>
            </a:ext>
          </a:extLst>
        </p:spPr>
        <p:txBody>
          <a:bodyPr/>
          <a:lstStyle/>
          <a:p>
            <a:endParaRPr lang="zh-CN" altLang="en-US" sz="20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7422714" y="2021877"/>
            <a:ext cx="3021981"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r>
              <a:rPr lang="en-US" sz="19900" dirty="0">
                <a:solidFill>
                  <a:schemeClr val="accent1"/>
                </a:solidFill>
                <a:latin typeface="Arial" panose="020B0604020202020204" pitchFamily="34" charset="0"/>
                <a:ea typeface="微软雅黑" panose="020B0503020204020204" pitchFamily="34" charset="-122"/>
                <a:sym typeface="Arial" panose="020B0604020202020204" pitchFamily="34" charset="0"/>
              </a:rPr>
              <a:t>0</a:t>
            </a:r>
            <a:r>
              <a:rPr lang="en-US" altLang="zh-CN" sz="19900"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endParaRPr lang="zh-CN" altLang="en-US" sz="199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5123"/>
                                        </p:tgtEl>
                                        <p:attrNameLst>
                                          <p:attrName>style.visibility</p:attrName>
                                        </p:attrNameLst>
                                      </p:cBhvr>
                                      <p:to>
                                        <p:strVal val="visible"/>
                                      </p:to>
                                    </p:set>
                                    <p:anim by="(-#ppt_w*2)" calcmode="lin" valueType="num">
                                      <p:cBhvr rctx="PPT">
                                        <p:cTn id="12" dur="500" autoRev="1" fill="hold">
                                          <p:stCondLst>
                                            <p:cond delay="0"/>
                                          </p:stCondLst>
                                        </p:cTn>
                                        <p:tgtEl>
                                          <p:spTgt spid="5123"/>
                                        </p:tgtEl>
                                        <p:attrNameLst>
                                          <p:attrName>ppt_w</p:attrName>
                                        </p:attrNameLst>
                                      </p:cBhvr>
                                    </p:anim>
                                    <p:anim by="(#ppt_w*0.50)" calcmode="lin" valueType="num">
                                      <p:cBhvr>
                                        <p:cTn id="13" dur="500" decel="50000" autoRev="1" fill="hold">
                                          <p:stCondLst>
                                            <p:cond delay="0"/>
                                          </p:stCondLst>
                                        </p:cTn>
                                        <p:tgtEl>
                                          <p:spTgt spid="5123"/>
                                        </p:tgtEl>
                                        <p:attrNameLst>
                                          <p:attrName>ppt_x</p:attrName>
                                        </p:attrNameLst>
                                      </p:cBhvr>
                                    </p:anim>
                                    <p:anim from="(-#ppt_h/2)" to="(#ppt_y)" calcmode="lin" valueType="num">
                                      <p:cBhvr>
                                        <p:cTn id="14" dur="1000" fill="hold">
                                          <p:stCondLst>
                                            <p:cond delay="0"/>
                                          </p:stCondLst>
                                        </p:cTn>
                                        <p:tgtEl>
                                          <p:spTgt spid="5123"/>
                                        </p:tgtEl>
                                        <p:attrNameLst>
                                          <p:attrName>ppt_y</p:attrName>
                                        </p:attrNameLst>
                                      </p:cBhvr>
                                    </p:anim>
                                    <p:animRot by="21600000">
                                      <p:cBhvr>
                                        <p:cTn id="15" dur="1000" fill="hold">
                                          <p:stCondLst>
                                            <p:cond delay="0"/>
                                          </p:stCondLst>
                                        </p:cTn>
                                        <p:tgtEl>
                                          <p:spTgt spid="512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125"/>
                                        </p:tgtEl>
                                        <p:attrNameLst>
                                          <p:attrName>style.visibility</p:attrName>
                                        </p:attrNameLst>
                                      </p:cBhvr>
                                      <p:to>
                                        <p:strVal val="visible"/>
                                      </p:to>
                                    </p:set>
                                    <p:anim calcmode="lin" valueType="num">
                                      <p:cBhvr additive="base">
                                        <p:cTn id="20" dur="500" fill="hold"/>
                                        <p:tgtEl>
                                          <p:spTgt spid="5125"/>
                                        </p:tgtEl>
                                        <p:attrNameLst>
                                          <p:attrName>ppt_x</p:attrName>
                                        </p:attrNameLst>
                                      </p:cBhvr>
                                      <p:tavLst>
                                        <p:tav tm="0">
                                          <p:val>
                                            <p:strVal val="0-#ppt_w/2"/>
                                          </p:val>
                                        </p:tav>
                                        <p:tav tm="100000">
                                          <p:val>
                                            <p:strVal val="#ppt_x"/>
                                          </p:val>
                                        </p:tav>
                                      </p:tavLst>
                                    </p:anim>
                                    <p:anim calcmode="lin" valueType="num">
                                      <p:cBhvr additive="base">
                                        <p:cTn id="21" dur="500" fill="hold"/>
                                        <p:tgtEl>
                                          <p:spTgt spid="5125"/>
                                        </p:tgtEl>
                                        <p:attrNameLst>
                                          <p:attrName>ppt_y</p:attrName>
                                        </p:attrNameLst>
                                      </p:cBhvr>
                                      <p:tavLst>
                                        <p:tav tm="0">
                                          <p:val>
                                            <p:strVal val="#ppt_y"/>
                                          </p:val>
                                        </p:tav>
                                        <p:tav tm="100000">
                                          <p:val>
                                            <p:strVal val="#ppt_y"/>
                                          </p:val>
                                        </p:tav>
                                      </p:tavLst>
                                    </p:anim>
                                  </p:childTnLst>
                                </p:cTn>
                              </p:par>
                              <p:par>
                                <p:cTn id="22" presetID="56" presetClass="entr" presetSubtype="0" fill="hold" grpId="0" nodeType="withEffect">
                                  <p:stCondLst>
                                    <p:cond delay="0"/>
                                  </p:stCondLst>
                                  <p:iterate type="lt">
                                    <p:tmPct val="10000"/>
                                  </p:iterate>
                                  <p:childTnLst>
                                    <p:set>
                                      <p:cBhvr>
                                        <p:cTn id="23" dur="1" fill="hold">
                                          <p:stCondLst>
                                            <p:cond delay="0"/>
                                          </p:stCondLst>
                                        </p:cTn>
                                        <p:tgtEl>
                                          <p:spTgt spid="5124"/>
                                        </p:tgtEl>
                                        <p:attrNameLst>
                                          <p:attrName>style.visibility</p:attrName>
                                        </p:attrNameLst>
                                      </p:cBhvr>
                                      <p:to>
                                        <p:strVal val="visible"/>
                                      </p:to>
                                    </p:set>
                                    <p:anim by="(-#ppt_w*2)" calcmode="lin" valueType="num">
                                      <p:cBhvr rctx="PPT">
                                        <p:cTn id="24" dur="500" autoRev="1" fill="hold">
                                          <p:stCondLst>
                                            <p:cond delay="0"/>
                                          </p:stCondLst>
                                        </p:cTn>
                                        <p:tgtEl>
                                          <p:spTgt spid="5124"/>
                                        </p:tgtEl>
                                        <p:attrNameLst>
                                          <p:attrName>ppt_w</p:attrName>
                                        </p:attrNameLst>
                                      </p:cBhvr>
                                    </p:anim>
                                    <p:anim by="(#ppt_w*0.50)" calcmode="lin" valueType="num">
                                      <p:cBhvr>
                                        <p:cTn id="25" dur="500" decel="50000" autoRev="1" fill="hold">
                                          <p:stCondLst>
                                            <p:cond delay="0"/>
                                          </p:stCondLst>
                                        </p:cTn>
                                        <p:tgtEl>
                                          <p:spTgt spid="5124"/>
                                        </p:tgtEl>
                                        <p:attrNameLst>
                                          <p:attrName>ppt_x</p:attrName>
                                        </p:attrNameLst>
                                      </p:cBhvr>
                                    </p:anim>
                                    <p:anim from="(-#ppt_h/2)" to="(#ppt_y)" calcmode="lin" valueType="num">
                                      <p:cBhvr>
                                        <p:cTn id="26" dur="1000" fill="hold">
                                          <p:stCondLst>
                                            <p:cond delay="0"/>
                                          </p:stCondLst>
                                        </p:cTn>
                                        <p:tgtEl>
                                          <p:spTgt spid="5124"/>
                                        </p:tgtEl>
                                        <p:attrNameLst>
                                          <p:attrName>ppt_y</p:attrName>
                                        </p:attrNameLst>
                                      </p:cBhvr>
                                    </p:anim>
                                    <p:animRot by="21600000">
                                      <p:cBhvr>
                                        <p:cTn id="27" dur="1000" fill="hold">
                                          <p:stCondLst>
                                            <p:cond delay="0"/>
                                          </p:stCondLst>
                                        </p:cTn>
                                        <p:tgtEl>
                                          <p:spTgt spid="5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512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5"/>
          <p:cNvGrpSpPr/>
          <p:nvPr/>
        </p:nvGrpSpPr>
        <p:grpSpPr>
          <a:xfrm>
            <a:off x="1575380" y="2616525"/>
            <a:ext cx="5176130" cy="2982307"/>
            <a:chOff x="803822" y="1016361"/>
            <a:chExt cx="7536357" cy="2044618"/>
          </a:xfrm>
        </p:grpSpPr>
        <p:cxnSp>
          <p:nvCxnSpPr>
            <p:cNvPr id="149"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p:nvGrpSpPr>
        <p:grpSpPr>
          <a:xfrm>
            <a:off x="2028556" y="3174810"/>
            <a:ext cx="678703" cy="678698"/>
            <a:chOff x="846989" y="1401020"/>
            <a:chExt cx="877416" cy="877416"/>
          </a:xfrm>
          <a:effectLst/>
        </p:grpSpPr>
        <p:sp>
          <p:nvSpPr>
            <p:cNvPr id="102" name="Teardrop 101"/>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Oval 1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a:t>
              </a: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a:t>
              </a: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279"/>
          <p:cNvGrpSpPr/>
          <p:nvPr/>
        </p:nvGrpSpPr>
        <p:grpSpPr>
          <a:xfrm>
            <a:off x="2819507" y="2236715"/>
            <a:ext cx="678703" cy="678698"/>
            <a:chOff x="846989" y="1401020"/>
            <a:chExt cx="877416" cy="877416"/>
          </a:xfrm>
          <a:effectLst/>
        </p:grpSpPr>
        <p:sp>
          <p:nvSpPr>
            <p:cNvPr id="109"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279"/>
          <p:cNvGrpSpPr/>
          <p:nvPr/>
        </p:nvGrpSpPr>
        <p:grpSpPr>
          <a:xfrm>
            <a:off x="3750035" y="1899397"/>
            <a:ext cx="678703" cy="678698"/>
            <a:chOff x="846989" y="1401020"/>
            <a:chExt cx="877416" cy="877416"/>
          </a:xfrm>
          <a:effectLst/>
        </p:grpSpPr>
        <p:sp>
          <p:nvSpPr>
            <p:cNvPr id="118" name="Teardrop 117"/>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a:t>
              </a: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a:t>
              </a: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5" name="TextBox 64"/>
          <p:cNvSpPr txBox="1"/>
          <p:nvPr/>
        </p:nvSpPr>
        <p:spPr>
          <a:xfrm>
            <a:off x="2141839" y="5741859"/>
            <a:ext cx="461665"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参与率</a:t>
            </a: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3008722" y="5741859"/>
            <a:ext cx="461665"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知晓率</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3875606" y="5741859"/>
            <a:ext cx="461665"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满意率</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Freeform 6"/>
          <p:cNvSpPr/>
          <p:nvPr/>
        </p:nvSpPr>
        <p:spPr bwMode="auto">
          <a:xfrm>
            <a:off x="2242485" y="3027263"/>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Freeform 6"/>
          <p:cNvSpPr/>
          <p:nvPr/>
        </p:nvSpPr>
        <p:spPr bwMode="auto">
          <a:xfrm>
            <a:off x="3998369" y="3027263"/>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Freeform 6"/>
          <p:cNvSpPr/>
          <p:nvPr/>
        </p:nvSpPr>
        <p:spPr bwMode="auto">
          <a:xfrm>
            <a:off x="1678340" y="3987021"/>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Freeform 6"/>
          <p:cNvSpPr/>
          <p:nvPr/>
        </p:nvSpPr>
        <p:spPr bwMode="auto">
          <a:xfrm>
            <a:off x="3066998" y="2707344"/>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Freeform 6"/>
          <p:cNvSpPr/>
          <p:nvPr/>
        </p:nvSpPr>
        <p:spPr bwMode="auto">
          <a:xfrm>
            <a:off x="4928898" y="3471760"/>
            <a:ext cx="1822613" cy="211485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6" name="Group 279"/>
          <p:cNvGrpSpPr/>
          <p:nvPr/>
        </p:nvGrpSpPr>
        <p:grpSpPr>
          <a:xfrm>
            <a:off x="4577914" y="2232646"/>
            <a:ext cx="678703" cy="678697"/>
            <a:chOff x="846989" y="1401020"/>
            <a:chExt cx="877416" cy="877416"/>
          </a:xfrm>
          <a:effectLst/>
        </p:grpSpPr>
        <p:sp>
          <p:nvSpPr>
            <p:cNvPr id="167" name="Teardrop 166"/>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Oval 16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a:t>
              </a: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a:t>
              </a: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0" name="Group 279"/>
          <p:cNvGrpSpPr/>
          <p:nvPr/>
        </p:nvGrpSpPr>
        <p:grpSpPr>
          <a:xfrm>
            <a:off x="5506410" y="2639753"/>
            <a:ext cx="678703" cy="678697"/>
            <a:chOff x="846989" y="1401020"/>
            <a:chExt cx="877416" cy="877416"/>
          </a:xfrm>
          <a:effectLst/>
        </p:grpSpPr>
        <p:sp>
          <p:nvSpPr>
            <p:cNvPr id="171" name="Teardrop 170"/>
            <p:cNvSpPr/>
            <p:nvPr/>
          </p:nvSpPr>
          <p:spPr>
            <a:xfrm rot="8100000">
              <a:off x="846989" y="1401020"/>
              <a:ext cx="877416" cy="877416"/>
            </a:xfrm>
            <a:prstGeom prst="teardrop">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Oval 17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a:t>
              </a: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a:t>
              </a: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3" name="TextBox 172"/>
          <p:cNvSpPr txBox="1"/>
          <p:nvPr/>
        </p:nvSpPr>
        <p:spPr>
          <a:xfrm>
            <a:off x="4742489" y="5741859"/>
            <a:ext cx="461665"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有效率</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TextBox 173"/>
          <p:cNvSpPr txBox="1"/>
          <p:nvPr/>
        </p:nvSpPr>
        <p:spPr>
          <a:xfrm>
            <a:off x="5609374" y="5741859"/>
            <a:ext cx="461665"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认可率</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8" name="TextBox 229"/>
          <p:cNvSpPr txBox="1"/>
          <p:nvPr/>
        </p:nvSpPr>
        <p:spPr>
          <a:xfrm>
            <a:off x="7393696" y="1579906"/>
            <a:ext cx="3572183" cy="404983"/>
          </a:xfrm>
          <a:prstGeom prst="rect">
            <a:avLst/>
          </a:prstGeom>
          <a:noFill/>
        </p:spPr>
        <p:txBody>
          <a:bodyPr wrap="square" lIns="0" tIns="0" rIns="0" bIns="0" rtlCol="0" anchor="t">
            <a:spAutoFit/>
          </a:bodyPr>
          <a:lstStyle/>
          <a:p>
            <a:pPr algn="ctr">
              <a:lnSpc>
                <a:spcPct val="120000"/>
              </a:lnSpc>
            </a:pPr>
            <a:r>
              <a:rPr lang="en-US" altLang="zh-CN" sz="240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2018</a:t>
            </a:r>
            <a:r>
              <a:rPr lang="zh-CN" altLang="en-US" sz="2400" b="1" dirty="0">
                <a:solidFill>
                  <a:srgbClr val="D14E5B"/>
                </a:solidFill>
                <a:latin typeface="Arial" panose="020B0604020202020204" pitchFamily="34" charset="0"/>
                <a:ea typeface="微软雅黑" panose="020B0503020204020204" pitchFamily="34" charset="-122"/>
                <a:cs typeface="+mn-ea"/>
                <a:sym typeface="Arial" panose="020B0604020202020204" pitchFamily="34" charset="0"/>
              </a:rPr>
              <a:t>“安全生产月”</a:t>
            </a:r>
            <a:r>
              <a:rPr lang="zh-CN" altLang="en-US" sz="2400" b="1" dirty="0">
                <a:solidFill>
                  <a:srgbClr val="1F4C6B"/>
                </a:solidFill>
                <a:latin typeface="Arial" panose="020B0604020202020204" pitchFamily="34" charset="0"/>
                <a:ea typeface="微软雅黑" panose="020B0503020204020204" pitchFamily="34" charset="-122"/>
                <a:cs typeface="+mn-ea"/>
                <a:sym typeface="Arial" panose="020B0604020202020204" pitchFamily="34" charset="0"/>
              </a:rPr>
              <a:t>活动</a:t>
            </a:r>
            <a:endParaRPr lang="en-US" sz="2400" b="1" dirty="0">
              <a:solidFill>
                <a:srgbClr val="1F4C6B"/>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0" name="TextBox 231"/>
          <p:cNvSpPr txBox="1"/>
          <p:nvPr/>
        </p:nvSpPr>
        <p:spPr>
          <a:xfrm>
            <a:off x="7047081" y="2780099"/>
            <a:ext cx="4265413" cy="2708434"/>
          </a:xfrm>
          <a:prstGeom prst="rect">
            <a:avLst/>
          </a:prstGeom>
          <a:noFill/>
        </p:spPr>
        <p:txBody>
          <a:bodyPr wrap="square" lIns="0" tIns="0" rIns="0" bIns="0" rtlCol="0">
            <a:spAutoFit/>
          </a:bodyPr>
          <a:lstStyle/>
          <a:p>
            <a:pPr indent="457200"/>
            <a:r>
              <a:rPr lang="zh-CN" altLang="zh-CN" sz="1600" dirty="0">
                <a:solidFill>
                  <a:schemeClr val="bg1">
                    <a:lumMod val="65000"/>
                  </a:schemeClr>
                </a:solidFill>
                <a:latin typeface="Arial" panose="020B0604020202020204" pitchFamily="34" charset="0"/>
                <a:ea typeface="微软雅黑" panose="020B0503020204020204" pitchFamily="34" charset="-122"/>
                <a:cs typeface="+mn-ea"/>
              </a:rPr>
              <a:t>通过安全生产月系列活动的开展，增强了全体干部员工的安全生产责任意识，安全法制意识，提高广大员工防灾、逃灾、避灾和自救、互救能力。培育了全体员工遵章守纪的良好习惯，进一步夯实了安全生产基础。</a:t>
            </a:r>
            <a:endParaRPr lang="en-US" altLang="zh-CN"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indent="457200"/>
            <a:endParaRPr lang="en-US" altLang="zh-CN" sz="1600" dirty="0">
              <a:solidFill>
                <a:schemeClr val="bg1">
                  <a:lumMod val="65000"/>
                </a:schemeClr>
              </a:solidFill>
              <a:latin typeface="Arial" panose="020B0604020202020204" pitchFamily="34" charset="0"/>
              <a:ea typeface="微软雅黑" panose="020B0503020204020204" pitchFamily="34" charset="-122"/>
              <a:cs typeface="+mn-ea"/>
            </a:endParaRPr>
          </a:p>
          <a:p>
            <a:pPr indent="457200"/>
            <a:r>
              <a:rPr lang="zh-CN" altLang="zh-CN" sz="1600" dirty="0">
                <a:solidFill>
                  <a:schemeClr val="bg1">
                    <a:lumMod val="65000"/>
                  </a:schemeClr>
                </a:solidFill>
                <a:latin typeface="Arial" panose="020B0604020202020204" pitchFamily="34" charset="0"/>
                <a:ea typeface="微软雅黑" panose="020B0503020204020204" pitchFamily="34" charset="-122"/>
                <a:cs typeface="+mn-ea"/>
              </a:rPr>
              <a:t>“安全生产月”活动虽然已经结束了，但我们一定要在此形成的良好局面的基础上，扎扎实实搞好安全生产，坚持持续改进，不断完善提高，时时做到安全生产警钟长鸣，实现安全生产管理目标。</a:t>
            </a:r>
            <a:endParaRPr lang="zh-CN" altLang="zh-CN" sz="1600" dirty="0">
              <a:solidFill>
                <a:schemeClr val="bg1">
                  <a:lumMod val="65000"/>
                </a:schemeClr>
              </a:solidFill>
              <a:latin typeface="Arial" panose="020B0604020202020204" pitchFamily="34" charset="0"/>
              <a:ea typeface="微软雅黑" panose="020B0503020204020204" pitchFamily="34" charset="-122"/>
              <a:cs typeface="+mn-ea"/>
            </a:endParaRPr>
          </a:p>
        </p:txBody>
      </p:sp>
      <p:sp>
        <p:nvSpPr>
          <p:cNvPr id="107" name="TextBox 8"/>
          <p:cNvSpPr txBox="1"/>
          <p:nvPr/>
        </p:nvSpPr>
        <p:spPr>
          <a:xfrm>
            <a:off x="857250" y="264345"/>
            <a:ext cx="5788149" cy="430887"/>
          </a:xfrm>
          <a:prstGeom prst="rect">
            <a:avLst/>
          </a:prstGeom>
          <a:noFill/>
        </p:spPr>
        <p:txBody>
          <a:bodyPr wrap="square" lIns="0" tIns="0" rIns="0" bIns="0" rtlCol="0" anchor="ctr">
            <a:spAutoFit/>
          </a:bodyPr>
          <a:lstStyle/>
          <a:p>
            <a:r>
              <a:rPr lang="zh-CN" altLang="en-US" sz="2800" b="1" dirty="0">
                <a:solidFill>
                  <a:srgbClr val="1F4C6B"/>
                </a:solidFill>
                <a:latin typeface="Arial" panose="020B0604020202020204" pitchFamily="34" charset="0"/>
                <a:ea typeface="微软雅黑" panose="020B0503020204020204" pitchFamily="34" charset="-122"/>
                <a:sym typeface="Arial" panose="020B0604020202020204" pitchFamily="34" charset="0"/>
              </a:rPr>
              <a:t>三、坚持持续改进，不断完善提高</a:t>
            </a:r>
            <a:endParaRPr lang="zh-CN" altLang="en-US" sz="2800" b="1" dirty="0">
              <a:solidFill>
                <a:srgbClr val="1F4C6B"/>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163"/>
                                        </p:tgtEl>
                                        <p:attrNameLst>
                                          <p:attrName>style.visibility</p:attrName>
                                        </p:attrNameLst>
                                      </p:cBhvr>
                                      <p:to>
                                        <p:strVal val="visible"/>
                                      </p:to>
                                    </p:set>
                                    <p:anim calcmode="lin" valueType="num">
                                      <p:cBhvr additive="base">
                                        <p:cTn id="11" dur="500" fill="hold"/>
                                        <p:tgtEl>
                                          <p:spTgt spid="163"/>
                                        </p:tgtEl>
                                        <p:attrNameLst>
                                          <p:attrName>ppt_x</p:attrName>
                                        </p:attrNameLst>
                                      </p:cBhvr>
                                      <p:tavLst>
                                        <p:tav tm="0">
                                          <p:val>
                                            <p:strVal val="#ppt_x"/>
                                          </p:val>
                                        </p:tav>
                                        <p:tav tm="100000">
                                          <p:val>
                                            <p:strVal val="#ppt_x"/>
                                          </p:val>
                                        </p:tav>
                                      </p:tavLst>
                                    </p:anim>
                                    <p:anim calcmode="lin" valueType="num">
                                      <p:cBhvr additive="base">
                                        <p:cTn id="12" dur="500" fill="hold"/>
                                        <p:tgtEl>
                                          <p:spTgt spid="16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down)">
                                      <p:cBhvr>
                                        <p:cTn id="22" dur="500"/>
                                        <p:tgtEl>
                                          <p:spTgt spid="65"/>
                                        </p:tgtEl>
                                      </p:cBhvr>
                                    </p:animEffect>
                                  </p:childTnLst>
                                </p:cTn>
                              </p:par>
                            </p:childTnLst>
                          </p:cTn>
                        </p:par>
                        <p:par>
                          <p:cTn id="23" fill="hold">
                            <p:stCondLst>
                              <p:cond delay="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161"/>
                                        </p:tgtEl>
                                        <p:attrNameLst>
                                          <p:attrName>style.visibility</p:attrName>
                                        </p:attrNameLst>
                                      </p:cBhvr>
                                      <p:to>
                                        <p:strVal val="visible"/>
                                      </p:to>
                                    </p:set>
                                    <p:anim calcmode="lin" valueType="num">
                                      <p:cBhvr additive="base">
                                        <p:cTn id="26" dur="500" fill="hold"/>
                                        <p:tgtEl>
                                          <p:spTgt spid="161"/>
                                        </p:tgtEl>
                                        <p:attrNameLst>
                                          <p:attrName>ppt_x</p:attrName>
                                        </p:attrNameLst>
                                      </p:cBhvr>
                                      <p:tavLst>
                                        <p:tav tm="0">
                                          <p:val>
                                            <p:strVal val="#ppt_x"/>
                                          </p:val>
                                        </p:tav>
                                        <p:tav tm="100000">
                                          <p:val>
                                            <p:strVal val="#ppt_x"/>
                                          </p:val>
                                        </p:tav>
                                      </p:tavLst>
                                    </p:anim>
                                    <p:anim calcmode="lin" valueType="num">
                                      <p:cBhvr additive="base">
                                        <p:cTn id="27" dur="500" fill="hold"/>
                                        <p:tgtEl>
                                          <p:spTgt spid="161"/>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1" accel="50000" decel="5000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wipe(down)">
                                      <p:cBhvr>
                                        <p:cTn id="37" dur="500"/>
                                        <p:tgtEl>
                                          <p:spTgt spid="73"/>
                                        </p:tgtEl>
                                      </p:cBhvr>
                                    </p:animEffect>
                                  </p:childTnLst>
                                </p:cTn>
                              </p:par>
                            </p:childTnLst>
                          </p:cTn>
                        </p:par>
                        <p:par>
                          <p:cTn id="38" fill="hold">
                            <p:stCondLst>
                              <p:cond delay="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4"/>
                                        </p:tgtEl>
                                        <p:attrNameLst>
                                          <p:attrName>style.visibility</p:attrName>
                                        </p:attrNameLst>
                                      </p:cBhvr>
                                      <p:to>
                                        <p:strVal val="visible"/>
                                      </p:to>
                                    </p:set>
                                    <p:anim calcmode="lin" valueType="num">
                                      <p:cBhvr additive="base">
                                        <p:cTn id="41" dur="500" fill="hold"/>
                                        <p:tgtEl>
                                          <p:spTgt spid="164"/>
                                        </p:tgtEl>
                                        <p:attrNameLst>
                                          <p:attrName>ppt_x</p:attrName>
                                        </p:attrNameLst>
                                      </p:cBhvr>
                                      <p:tavLst>
                                        <p:tav tm="0">
                                          <p:val>
                                            <p:strVal val="#ppt_x"/>
                                          </p:val>
                                        </p:tav>
                                        <p:tav tm="100000">
                                          <p:val>
                                            <p:strVal val="#ppt_x"/>
                                          </p:val>
                                        </p:tav>
                                      </p:tavLst>
                                    </p:anim>
                                    <p:anim calcmode="lin" valueType="num">
                                      <p:cBhvr additive="base">
                                        <p:cTn id="42" dur="500" fill="hold"/>
                                        <p:tgtEl>
                                          <p:spTgt spid="164"/>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2" presetClass="entr" presetSubtype="1" accel="50000" decel="5000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wipe(down)">
                                      <p:cBhvr>
                                        <p:cTn id="52" dur="500"/>
                                        <p:tgtEl>
                                          <p:spTgt spid="77"/>
                                        </p:tgtEl>
                                      </p:cBhvr>
                                    </p:animEffect>
                                  </p:childTnLst>
                                </p:cTn>
                              </p:par>
                            </p:childTnLst>
                          </p:cTn>
                        </p:par>
                        <p:par>
                          <p:cTn id="53" fill="hold">
                            <p:stCondLst>
                              <p:cond delay="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62"/>
                                        </p:tgtEl>
                                        <p:attrNameLst>
                                          <p:attrName>style.visibility</p:attrName>
                                        </p:attrNameLst>
                                      </p:cBhvr>
                                      <p:to>
                                        <p:strVal val="visible"/>
                                      </p:to>
                                    </p:set>
                                    <p:anim calcmode="lin" valueType="num">
                                      <p:cBhvr additive="base">
                                        <p:cTn id="56" dur="500" fill="hold"/>
                                        <p:tgtEl>
                                          <p:spTgt spid="162"/>
                                        </p:tgtEl>
                                        <p:attrNameLst>
                                          <p:attrName>ppt_x</p:attrName>
                                        </p:attrNameLst>
                                      </p:cBhvr>
                                      <p:tavLst>
                                        <p:tav tm="0">
                                          <p:val>
                                            <p:strVal val="#ppt_x"/>
                                          </p:val>
                                        </p:tav>
                                        <p:tav tm="100000">
                                          <p:val>
                                            <p:strVal val="#ppt_x"/>
                                          </p:val>
                                        </p:tav>
                                      </p:tavLst>
                                    </p:anim>
                                    <p:anim calcmode="lin" valueType="num">
                                      <p:cBhvr additive="base">
                                        <p:cTn id="57" dur="500" fill="hold"/>
                                        <p:tgtEl>
                                          <p:spTgt spid="162"/>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2" presetClass="entr" presetSubtype="1" accel="50000" decel="50000" fill="hold" nodeType="afterEffect">
                                  <p:stCondLst>
                                    <p:cond delay="0"/>
                                  </p:stCondLst>
                                  <p:childTnLst>
                                    <p:set>
                                      <p:cBhvr>
                                        <p:cTn id="60" dur="1" fill="hold">
                                          <p:stCondLst>
                                            <p:cond delay="0"/>
                                          </p:stCondLst>
                                        </p:cTn>
                                        <p:tgtEl>
                                          <p:spTgt spid="166"/>
                                        </p:tgtEl>
                                        <p:attrNameLst>
                                          <p:attrName>style.visibility</p:attrName>
                                        </p:attrNameLst>
                                      </p:cBhvr>
                                      <p:to>
                                        <p:strVal val="visible"/>
                                      </p:to>
                                    </p:set>
                                    <p:anim calcmode="lin" valueType="num">
                                      <p:cBhvr additive="base">
                                        <p:cTn id="61" dur="500" fill="hold"/>
                                        <p:tgtEl>
                                          <p:spTgt spid="166"/>
                                        </p:tgtEl>
                                        <p:attrNameLst>
                                          <p:attrName>ppt_x</p:attrName>
                                        </p:attrNameLst>
                                      </p:cBhvr>
                                      <p:tavLst>
                                        <p:tav tm="0">
                                          <p:val>
                                            <p:strVal val="#ppt_x"/>
                                          </p:val>
                                        </p:tav>
                                        <p:tav tm="100000">
                                          <p:val>
                                            <p:strVal val="#ppt_x"/>
                                          </p:val>
                                        </p:tav>
                                      </p:tavLst>
                                    </p:anim>
                                    <p:anim calcmode="lin" valueType="num">
                                      <p:cBhvr additive="base">
                                        <p:cTn id="62" dur="500" fill="hold"/>
                                        <p:tgtEl>
                                          <p:spTgt spid="166"/>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3"/>
                                        </p:tgtEl>
                                        <p:attrNameLst>
                                          <p:attrName>style.visibility</p:attrName>
                                        </p:attrNameLst>
                                      </p:cBhvr>
                                      <p:to>
                                        <p:strVal val="visible"/>
                                      </p:to>
                                    </p:set>
                                    <p:animEffect transition="in" filter="wipe(down)">
                                      <p:cBhvr>
                                        <p:cTn id="67" dur="500"/>
                                        <p:tgtEl>
                                          <p:spTgt spid="173"/>
                                        </p:tgtEl>
                                      </p:cBhvr>
                                    </p:animEffect>
                                  </p:childTnLst>
                                </p:cTn>
                              </p:par>
                            </p:childTnLst>
                          </p:cTn>
                        </p:par>
                        <p:par>
                          <p:cTn id="68" fill="hold">
                            <p:stCondLst>
                              <p:cond delay="500"/>
                            </p:stCondLst>
                            <p:childTnLst>
                              <p:par>
                                <p:cTn id="69" presetID="2" presetClass="entr" presetSubtype="4" accel="50000" decel="50000" fill="hold" grpId="0" nodeType="afterEffect">
                                  <p:stCondLst>
                                    <p:cond delay="0"/>
                                  </p:stCondLst>
                                  <p:childTnLst>
                                    <p:set>
                                      <p:cBhvr>
                                        <p:cTn id="70" dur="1" fill="hold">
                                          <p:stCondLst>
                                            <p:cond delay="0"/>
                                          </p:stCondLst>
                                        </p:cTn>
                                        <p:tgtEl>
                                          <p:spTgt spid="165"/>
                                        </p:tgtEl>
                                        <p:attrNameLst>
                                          <p:attrName>style.visibility</p:attrName>
                                        </p:attrNameLst>
                                      </p:cBhvr>
                                      <p:to>
                                        <p:strVal val="visible"/>
                                      </p:to>
                                    </p:set>
                                    <p:anim calcmode="lin" valueType="num">
                                      <p:cBhvr additive="base">
                                        <p:cTn id="71" dur="500" fill="hold"/>
                                        <p:tgtEl>
                                          <p:spTgt spid="165"/>
                                        </p:tgtEl>
                                        <p:attrNameLst>
                                          <p:attrName>ppt_x</p:attrName>
                                        </p:attrNameLst>
                                      </p:cBhvr>
                                      <p:tavLst>
                                        <p:tav tm="0">
                                          <p:val>
                                            <p:strVal val="#ppt_x"/>
                                          </p:val>
                                        </p:tav>
                                        <p:tav tm="100000">
                                          <p:val>
                                            <p:strVal val="#ppt_x"/>
                                          </p:val>
                                        </p:tav>
                                      </p:tavLst>
                                    </p:anim>
                                    <p:anim calcmode="lin" valueType="num">
                                      <p:cBhvr additive="base">
                                        <p:cTn id="72" dur="500" fill="hold"/>
                                        <p:tgtEl>
                                          <p:spTgt spid="165"/>
                                        </p:tgtEl>
                                        <p:attrNameLst>
                                          <p:attrName>ppt_y</p:attrName>
                                        </p:attrNameLst>
                                      </p:cBhvr>
                                      <p:tavLst>
                                        <p:tav tm="0">
                                          <p:val>
                                            <p:strVal val="1+#ppt_h/2"/>
                                          </p:val>
                                        </p:tav>
                                        <p:tav tm="100000">
                                          <p:val>
                                            <p:strVal val="#ppt_y"/>
                                          </p:val>
                                        </p:tav>
                                      </p:tavLst>
                                    </p:anim>
                                  </p:childTnLst>
                                </p:cTn>
                              </p:par>
                            </p:childTnLst>
                          </p:cTn>
                        </p:par>
                        <p:par>
                          <p:cTn id="73" fill="hold">
                            <p:stCondLst>
                              <p:cond delay="1000"/>
                            </p:stCondLst>
                            <p:childTnLst>
                              <p:par>
                                <p:cTn id="74" presetID="2" presetClass="entr" presetSubtype="1" accel="50000" decel="50000" fill="hold" nodeType="afterEffect">
                                  <p:stCondLst>
                                    <p:cond delay="0"/>
                                  </p:stCondLst>
                                  <p:childTnLst>
                                    <p:set>
                                      <p:cBhvr>
                                        <p:cTn id="75" dur="1" fill="hold">
                                          <p:stCondLst>
                                            <p:cond delay="0"/>
                                          </p:stCondLst>
                                        </p:cTn>
                                        <p:tgtEl>
                                          <p:spTgt spid="170"/>
                                        </p:tgtEl>
                                        <p:attrNameLst>
                                          <p:attrName>style.visibility</p:attrName>
                                        </p:attrNameLst>
                                      </p:cBhvr>
                                      <p:to>
                                        <p:strVal val="visible"/>
                                      </p:to>
                                    </p:set>
                                    <p:anim calcmode="lin" valueType="num">
                                      <p:cBhvr additive="base">
                                        <p:cTn id="76" dur="500" fill="hold"/>
                                        <p:tgtEl>
                                          <p:spTgt spid="170"/>
                                        </p:tgtEl>
                                        <p:attrNameLst>
                                          <p:attrName>ppt_x</p:attrName>
                                        </p:attrNameLst>
                                      </p:cBhvr>
                                      <p:tavLst>
                                        <p:tav tm="0">
                                          <p:val>
                                            <p:strVal val="#ppt_x"/>
                                          </p:val>
                                        </p:tav>
                                        <p:tav tm="100000">
                                          <p:val>
                                            <p:strVal val="#ppt_x"/>
                                          </p:val>
                                        </p:tav>
                                      </p:tavLst>
                                    </p:anim>
                                    <p:anim calcmode="lin" valueType="num">
                                      <p:cBhvr additive="base">
                                        <p:cTn id="77" dur="500" fill="hold"/>
                                        <p:tgtEl>
                                          <p:spTgt spid="170"/>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74"/>
                                        </p:tgtEl>
                                        <p:attrNameLst>
                                          <p:attrName>style.visibility</p:attrName>
                                        </p:attrNameLst>
                                      </p:cBhvr>
                                      <p:to>
                                        <p:strVal val="visible"/>
                                      </p:to>
                                    </p:set>
                                    <p:animEffect transition="in" filter="wipe(down)">
                                      <p:cBhvr>
                                        <p:cTn id="82" dur="500"/>
                                        <p:tgtEl>
                                          <p:spTgt spid="174"/>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38"/>
                                        </p:tgtEl>
                                        <p:attrNameLst>
                                          <p:attrName>style.visibility</p:attrName>
                                        </p:attrNameLst>
                                      </p:cBhvr>
                                      <p:to>
                                        <p:strVal val="visible"/>
                                      </p:to>
                                    </p:set>
                                    <p:animEffect transition="in" filter="wipe(left)">
                                      <p:cBhvr>
                                        <p:cTn id="86" dur="500"/>
                                        <p:tgtEl>
                                          <p:spTgt spid="238"/>
                                        </p:tgtEl>
                                      </p:cBhvr>
                                    </p:animEffect>
                                  </p:child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240"/>
                                        </p:tgtEl>
                                        <p:attrNameLst>
                                          <p:attrName>style.visibility</p:attrName>
                                        </p:attrNameLst>
                                      </p:cBhvr>
                                      <p:to>
                                        <p:strVal val="visible"/>
                                      </p:to>
                                    </p:set>
                                    <p:animEffect transition="in" filter="wipe(left)">
                                      <p:cBhvr>
                                        <p:cTn id="90"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3" grpId="0"/>
      <p:bldP spid="77" grpId="0"/>
      <p:bldP spid="161" grpId="0" animBg="1"/>
      <p:bldP spid="162" grpId="0" animBg="1"/>
      <p:bldP spid="163" grpId="0" animBg="1"/>
      <p:bldP spid="164" grpId="0" animBg="1"/>
      <p:bldP spid="165" grpId="0" animBg="1"/>
      <p:bldP spid="173" grpId="0"/>
      <p:bldP spid="174" grpId="0"/>
      <p:bldP spid="238" grpId="0"/>
      <p:bldP spid="2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822119" y="4580678"/>
            <a:ext cx="7240017" cy="155130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2110" b="1" dirty="0">
                <a:solidFill>
                  <a:schemeClr val="dk1"/>
                </a:solidFill>
                <a:latin typeface="+mn-ea"/>
                <a:cs typeface="宋体" panose="02010600030101010101" pitchFamily="2" charset="-122"/>
                <a:sym typeface="+mn-ea"/>
              </a:rPr>
              <a:t>博富特认为：一个好的培训课程起始于一个好的设计</a:t>
            </a:r>
            <a:r>
              <a:rPr lang="en-US" altLang="zh-CN" sz="2110" b="1" dirty="0">
                <a:solidFill>
                  <a:schemeClr val="dk1"/>
                </a:solidFill>
                <a:latin typeface="+mn-ea"/>
                <a:cs typeface="宋体" panose="02010600030101010101" pitchFamily="2" charset="-122"/>
                <a:sym typeface="+mn-ea"/>
              </a:rPr>
              <a:t>,</a:t>
            </a:r>
            <a:r>
              <a:rPr lang="zh-CN" altLang="en-US" sz="211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11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506036" y="4178864"/>
            <a:ext cx="3969252" cy="2645543"/>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578745" y="1205442"/>
            <a:ext cx="3950500" cy="2633220"/>
          </a:xfrm>
          <a:prstGeom prst="rect">
            <a:avLst/>
          </a:prstGeom>
        </p:spPr>
      </p:pic>
      <p:sp>
        <p:nvSpPr>
          <p:cNvPr id="6" name="标题 3"/>
          <p:cNvSpPr txBox="1"/>
          <p:nvPr/>
        </p:nvSpPr>
        <p:spPr>
          <a:xfrm>
            <a:off x="126254" y="198898"/>
            <a:ext cx="7187781" cy="629508"/>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955"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955"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
        <p:nvSpPr>
          <p:cNvPr id="7" name="文本框 6"/>
          <p:cNvSpPr txBox="1"/>
          <p:nvPr/>
        </p:nvSpPr>
        <p:spPr>
          <a:xfrm>
            <a:off x="147956" y="1014095"/>
            <a:ext cx="7421880" cy="2414905"/>
          </a:xfrm>
          <a:prstGeom prst="rect">
            <a:avLst/>
          </a:prstGeom>
          <a:noFill/>
        </p:spPr>
        <p:txBody>
          <a:bodyPr wrap="square" rtlCol="0" anchor="t">
            <a:spAutoFit/>
          </a:bodyPr>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64"/>
          <p:cNvSpPr/>
          <p:nvPr/>
        </p:nvSpPr>
        <p:spPr>
          <a:xfrm>
            <a:off x="6195341" y="1600101"/>
            <a:ext cx="4927941" cy="1169551"/>
          </a:xfrm>
          <a:prstGeom prst="rect">
            <a:avLst/>
          </a:prstGeom>
        </p:spPr>
        <p:txBody>
          <a:bodyPr wrap="square">
            <a:spAutoFit/>
          </a:bodyPr>
          <a:lstStyle/>
          <a:p>
            <a:pPr lvl="0"/>
            <a:r>
              <a:rPr lang="zh-CN" altLang="zh-CN" sz="1400" b="1" dirty="0">
                <a:solidFill>
                  <a:srgbClr val="1F4C6B"/>
                </a:solidFill>
                <a:latin typeface="Arial" panose="020B0604020202020204" pitchFamily="34" charset="0"/>
                <a:ea typeface="微软雅黑" panose="020B0503020204020204" pitchFamily="34" charset="-122"/>
                <a:cs typeface="+mn-ea"/>
              </a:rPr>
              <a:t>开展“安全生产月”活动的最终目的，是提高人们安全生产意识，减少安全生产事故的发生。只有思想认识到位，才能认真搞好“安全生产月”活动</a:t>
            </a:r>
            <a:r>
              <a:rPr lang="zh-CN" altLang="en-US" sz="1400" b="1" dirty="0">
                <a:solidFill>
                  <a:srgbClr val="1F4C6B"/>
                </a:solidFill>
                <a:latin typeface="Arial" panose="020B0604020202020204" pitchFamily="34" charset="0"/>
                <a:ea typeface="微软雅黑" panose="020B0503020204020204" pitchFamily="34" charset="-122"/>
                <a:cs typeface="+mn-ea"/>
              </a:rPr>
              <a:t>，</a:t>
            </a:r>
            <a:r>
              <a:rPr lang="zh-CN" altLang="zh-CN" sz="1400" b="1" dirty="0">
                <a:solidFill>
                  <a:srgbClr val="1F4C6B"/>
                </a:solidFill>
                <a:latin typeface="Arial" panose="020B0604020202020204" pitchFamily="34" charset="0"/>
                <a:ea typeface="微软雅黑" panose="020B0503020204020204" pitchFamily="34" charset="-122"/>
                <a:cs typeface="+mn-ea"/>
              </a:rPr>
              <a:t>思想是行为的先导，没有正确的思想认识，行动难以到位。领导重视，才能给活动的开展提供强有力的保障。</a:t>
            </a:r>
            <a:endParaRPr lang="en-US" altLang="zh-CN" sz="1400" b="1" dirty="0">
              <a:solidFill>
                <a:srgbClr val="1F4C6B"/>
              </a:solidFill>
              <a:latin typeface="Arial" panose="020B0604020202020204" pitchFamily="34" charset="0"/>
              <a:ea typeface="微软雅黑" panose="020B0503020204020204" pitchFamily="34" charset="-122"/>
              <a:cs typeface="+mn-ea"/>
            </a:endParaRPr>
          </a:p>
        </p:txBody>
      </p:sp>
      <p:sp>
        <p:nvSpPr>
          <p:cNvPr id="74" name="Donut 65"/>
          <p:cNvSpPr/>
          <p:nvPr/>
        </p:nvSpPr>
        <p:spPr>
          <a:xfrm>
            <a:off x="6283390" y="3040261"/>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66"/>
          <p:cNvSpPr>
            <a:spLocks noEditPoints="1"/>
          </p:cNvSpPr>
          <p:nvPr/>
        </p:nvSpPr>
        <p:spPr bwMode="auto">
          <a:xfrm>
            <a:off x="6489146" y="3237702"/>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69"/>
          <p:cNvSpPr>
            <a:spLocks noEditPoints="1"/>
          </p:cNvSpPr>
          <p:nvPr/>
        </p:nvSpPr>
        <p:spPr bwMode="auto">
          <a:xfrm>
            <a:off x="9190217" y="3250555"/>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Donut 72"/>
          <p:cNvSpPr/>
          <p:nvPr/>
        </p:nvSpPr>
        <p:spPr>
          <a:xfrm>
            <a:off x="8951088" y="3040261"/>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extBox 74"/>
          <p:cNvSpPr txBox="1"/>
          <p:nvPr/>
        </p:nvSpPr>
        <p:spPr>
          <a:xfrm>
            <a:off x="7026043" y="3079041"/>
            <a:ext cx="1181734" cy="328551"/>
          </a:xfrm>
          <a:prstGeom prst="rect">
            <a:avLst/>
          </a:prstGeom>
          <a:noFill/>
        </p:spPr>
        <p:txBody>
          <a:bodyPr wrap="none" rtlCol="0">
            <a:spAutoFit/>
          </a:bodyPr>
          <a:lstStyle/>
          <a:p>
            <a:pPr>
              <a:lnSpc>
                <a:spcPct val="120000"/>
              </a:lnSpc>
            </a:pPr>
            <a:r>
              <a:rPr lang="zh-CN" altLang="en-US" sz="1400" b="1"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rPr>
              <a:t>存在问题</a:t>
            </a:r>
            <a:r>
              <a:rPr lang="en-US" altLang="zh-CN" sz="1400" b="1"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1400" b="1"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1400" b="1"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76"/>
          <p:cNvSpPr txBox="1"/>
          <p:nvPr/>
        </p:nvSpPr>
        <p:spPr>
          <a:xfrm>
            <a:off x="9724047" y="3079041"/>
            <a:ext cx="1181734" cy="328551"/>
          </a:xfrm>
          <a:prstGeom prst="rect">
            <a:avLst/>
          </a:prstGeom>
          <a:noFill/>
        </p:spPr>
        <p:txBody>
          <a:bodyPr wrap="none" rtlCol="0">
            <a:spAutoFit/>
          </a:bodyPr>
          <a:lstStyle/>
          <a:p>
            <a:pPr>
              <a:lnSpc>
                <a:spcPct val="120000"/>
              </a:lnSpc>
            </a:pPr>
            <a:r>
              <a:rPr lang="zh-CN" altLang="en-US" sz="1400" b="1"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rPr>
              <a:t>存在问题</a:t>
            </a:r>
            <a:r>
              <a:rPr lang="en-US" altLang="zh-CN" sz="1400" b="1"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rPr>
              <a:t>2</a:t>
            </a:r>
            <a:r>
              <a:rPr lang="zh-CN" altLang="en-US" sz="1400" b="1"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1400" b="1"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Rectangle 81"/>
          <p:cNvSpPr/>
          <p:nvPr/>
        </p:nvSpPr>
        <p:spPr>
          <a:xfrm>
            <a:off x="6230271" y="3775064"/>
            <a:ext cx="2400274" cy="1169551"/>
          </a:xfrm>
          <a:prstGeom prst="rect">
            <a:avLst/>
          </a:prstGeom>
        </p:spPr>
        <p:txBody>
          <a:bodyPr wrap="square">
            <a:spAutoFit/>
          </a:bodyPr>
          <a:lstStyle/>
          <a:p>
            <a:pPr lvl="0" eaLnBrk="0" hangingPunct="0"/>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rPr>
              <a:t>公司的安全文化、氛围以及全员参与“安全生产月”活动的积极性还有待于进一步提高，基层员工对安全基本知识匮乏。</a:t>
            </a:r>
            <a:endParaRPr lang="zh-CN" altLang="en-US" sz="1400" b="1" dirty="0">
              <a:solidFill>
                <a:schemeClr val="bg1">
                  <a:lumMod val="65000"/>
                </a:schemeClr>
              </a:solidFill>
              <a:latin typeface="Arial" panose="020B0604020202020204" pitchFamily="34" charset="0"/>
              <a:ea typeface="微软雅黑" panose="020B0503020204020204" pitchFamily="34" charset="-122"/>
              <a:cs typeface="+mn-ea"/>
            </a:endParaRPr>
          </a:p>
        </p:txBody>
      </p:sp>
      <p:sp>
        <p:nvSpPr>
          <p:cNvPr id="92" name="Rectangle 83"/>
          <p:cNvSpPr/>
          <p:nvPr/>
        </p:nvSpPr>
        <p:spPr>
          <a:xfrm>
            <a:off x="8894583" y="3775064"/>
            <a:ext cx="2400274" cy="1169551"/>
          </a:xfrm>
          <a:prstGeom prst="rect">
            <a:avLst/>
          </a:prstGeom>
        </p:spPr>
        <p:txBody>
          <a:bodyPr wrap="square">
            <a:spAutoFit/>
          </a:bodyPr>
          <a:lstStyle/>
          <a:p>
            <a:pPr lvl="0" eaLnBrk="0" hangingPunct="0"/>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rPr>
              <a:t>应急演练“实战”性相对较弱，现场扑救人员不足，将针对本次演练发现的问题点进行评估，以便后续演练进行改善。</a:t>
            </a:r>
            <a:endParaRPr lang="zh-CN" altLang="en-US" sz="1400" b="1" dirty="0">
              <a:solidFill>
                <a:schemeClr val="bg1">
                  <a:lumMod val="65000"/>
                </a:schemeClr>
              </a:solidFill>
              <a:latin typeface="Arial" panose="020B0604020202020204" pitchFamily="34" charset="0"/>
              <a:ea typeface="微软雅黑" panose="020B0503020204020204" pitchFamily="34" charset="-122"/>
              <a:cs typeface="+mn-ea"/>
            </a:endParaRPr>
          </a:p>
        </p:txBody>
      </p:sp>
      <p:sp>
        <p:nvSpPr>
          <p:cNvPr id="93" name="Rectangle 84"/>
          <p:cNvSpPr/>
          <p:nvPr/>
        </p:nvSpPr>
        <p:spPr>
          <a:xfrm>
            <a:off x="6333355" y="5183078"/>
            <a:ext cx="4928400" cy="1169551"/>
          </a:xfrm>
          <a:prstGeom prst="rect">
            <a:avLst/>
          </a:prstGeom>
        </p:spPr>
        <p:txBody>
          <a:bodyPr wrap="square">
            <a:spAutoFit/>
          </a:bodyPr>
          <a:lstStyle/>
          <a:p>
            <a:pPr eaLnBrk="0" hangingPunct="0"/>
            <a:r>
              <a:rPr lang="zh-CN" altLang="en-US" sz="1400" b="1" dirty="0">
                <a:solidFill>
                  <a:srgbClr val="D14E5B"/>
                </a:solidFill>
                <a:latin typeface="Arial" panose="020B0604020202020204" pitchFamily="34" charset="0"/>
                <a:ea typeface="微软雅黑" panose="020B0503020204020204" pitchFamily="34" charset="-122"/>
                <a:cs typeface="+mn-ea"/>
              </a:rPr>
              <a:t>通过本次活动的开展，在公司上下收到了良好的效果，提高了干部职工对安全生产重要性的认识，增强了员工的安全意识和安全责任心，安全生产人命关天，安全无小事，安全责任重于泰山等意识已经逐渐成为人们的普遍共识，各项安全措施得到进一步落实。</a:t>
            </a:r>
            <a:endParaRPr lang="zh-CN" altLang="en-US" sz="1400" b="1" dirty="0">
              <a:solidFill>
                <a:srgbClr val="D14E5B"/>
              </a:solidFill>
              <a:latin typeface="Arial" panose="020B0604020202020204" pitchFamily="34" charset="0"/>
              <a:ea typeface="微软雅黑" panose="020B0503020204020204" pitchFamily="34" charset="-122"/>
              <a:cs typeface="+mn-ea"/>
            </a:endParaRPr>
          </a:p>
        </p:txBody>
      </p:sp>
      <p:sp>
        <p:nvSpPr>
          <p:cNvPr id="94"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年“安全生产月”</a:t>
            </a:r>
            <a:endParaRPr lang="zh-CN" altLang="en-US" sz="40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SAFETY MONTH</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1388815" y="2032149"/>
            <a:ext cx="4032000" cy="3465270"/>
            <a:chOff x="1978266" y="1816125"/>
            <a:chExt cx="2904443" cy="2563705"/>
          </a:xfrm>
        </p:grpSpPr>
        <p:sp>
          <p:nvSpPr>
            <p:cNvPr id="6" name="Freeform 5"/>
            <p:cNvSpPr/>
            <p:nvPr/>
          </p:nvSpPr>
          <p:spPr bwMode="auto">
            <a:xfrm>
              <a:off x="2971813" y="3649353"/>
              <a:ext cx="918080" cy="730477"/>
            </a:xfrm>
            <a:custGeom>
              <a:avLst/>
              <a:gdLst>
                <a:gd name="T0" fmla="*/ 1253 w 1253"/>
                <a:gd name="T1" fmla="*/ 1133 h 1133"/>
                <a:gd name="T2" fmla="*/ 0 w 1253"/>
                <a:gd name="T3" fmla="*/ 1133 h 1133"/>
                <a:gd name="T4" fmla="*/ 151 w 1253"/>
                <a:gd name="T5" fmla="*/ 0 h 1133"/>
                <a:gd name="T6" fmla="*/ 1102 w 1253"/>
                <a:gd name="T7" fmla="*/ 0 h 1133"/>
                <a:gd name="T8" fmla="*/ 1253 w 1253"/>
                <a:gd name="T9" fmla="*/ 1133 h 1133"/>
              </a:gdLst>
              <a:ahLst/>
              <a:cxnLst>
                <a:cxn ang="0">
                  <a:pos x="T0" y="T1"/>
                </a:cxn>
                <a:cxn ang="0">
                  <a:pos x="T2" y="T3"/>
                </a:cxn>
                <a:cxn ang="0">
                  <a:pos x="T4" y="T5"/>
                </a:cxn>
                <a:cxn ang="0">
                  <a:pos x="T6" y="T7"/>
                </a:cxn>
                <a:cxn ang="0">
                  <a:pos x="T8" y="T9"/>
                </a:cxn>
              </a:cxnLst>
              <a:rect l="0" t="0" r="r" b="b"/>
              <a:pathLst>
                <a:path w="1253" h="1133">
                  <a:moveTo>
                    <a:pt x="1253" y="1133"/>
                  </a:moveTo>
                  <a:lnTo>
                    <a:pt x="0" y="1133"/>
                  </a:lnTo>
                  <a:lnTo>
                    <a:pt x="151" y="0"/>
                  </a:lnTo>
                  <a:lnTo>
                    <a:pt x="1102" y="0"/>
                  </a:lnTo>
                  <a:lnTo>
                    <a:pt x="1253" y="1133"/>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3006250" y="3649352"/>
              <a:ext cx="847007" cy="563450"/>
            </a:xfrm>
            <a:custGeom>
              <a:avLst/>
              <a:gdLst>
                <a:gd name="T0" fmla="*/ 1156 w 1156"/>
                <a:gd name="T1" fmla="*/ 769 h 769"/>
                <a:gd name="T2" fmla="*/ 1055 w 1156"/>
                <a:gd name="T3" fmla="*/ 0 h 769"/>
                <a:gd name="T4" fmla="*/ 104 w 1156"/>
                <a:gd name="T5" fmla="*/ 0 h 769"/>
                <a:gd name="T6" fmla="*/ 0 w 1156"/>
                <a:gd name="T7" fmla="*/ 769 h 769"/>
                <a:gd name="T8" fmla="*/ 1156 w 1156"/>
                <a:gd name="T9" fmla="*/ 769 h 769"/>
              </a:gdLst>
              <a:ahLst/>
              <a:cxnLst>
                <a:cxn ang="0">
                  <a:pos x="T0" y="T1"/>
                </a:cxn>
                <a:cxn ang="0">
                  <a:pos x="T2" y="T3"/>
                </a:cxn>
                <a:cxn ang="0">
                  <a:pos x="T4" y="T5"/>
                </a:cxn>
                <a:cxn ang="0">
                  <a:pos x="T6" y="T7"/>
                </a:cxn>
                <a:cxn ang="0">
                  <a:pos x="T8" y="T9"/>
                </a:cxn>
              </a:cxnLst>
              <a:rect l="0" t="0" r="r" b="b"/>
              <a:pathLst>
                <a:path w="1156" h="769">
                  <a:moveTo>
                    <a:pt x="1156" y="769"/>
                  </a:moveTo>
                  <a:lnTo>
                    <a:pt x="1055" y="0"/>
                  </a:lnTo>
                  <a:lnTo>
                    <a:pt x="104" y="0"/>
                  </a:lnTo>
                  <a:lnTo>
                    <a:pt x="0" y="769"/>
                  </a:lnTo>
                  <a:lnTo>
                    <a:pt x="1156" y="769"/>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1978266" y="1816125"/>
              <a:ext cx="2904443" cy="2129240"/>
            </a:xfrm>
            <a:custGeom>
              <a:avLst/>
              <a:gdLst>
                <a:gd name="T0" fmla="*/ 1676 w 1676"/>
                <a:gd name="T1" fmla="*/ 1196 h 1229"/>
                <a:gd name="T2" fmla="*/ 1643 w 1676"/>
                <a:gd name="T3" fmla="*/ 1229 h 1229"/>
                <a:gd name="T4" fmla="*/ 33 w 1676"/>
                <a:gd name="T5" fmla="*/ 1229 h 1229"/>
                <a:gd name="T6" fmla="*/ 0 w 1676"/>
                <a:gd name="T7" fmla="*/ 1196 h 1229"/>
                <a:gd name="T8" fmla="*/ 0 w 1676"/>
                <a:gd name="T9" fmla="*/ 32 h 1229"/>
                <a:gd name="T10" fmla="*/ 33 w 1676"/>
                <a:gd name="T11" fmla="*/ 0 h 1229"/>
                <a:gd name="T12" fmla="*/ 1643 w 1676"/>
                <a:gd name="T13" fmla="*/ 0 h 1229"/>
                <a:gd name="T14" fmla="*/ 1676 w 1676"/>
                <a:gd name="T15" fmla="*/ 32 h 1229"/>
                <a:gd name="T16" fmla="*/ 1676 w 1676"/>
                <a:gd name="T17" fmla="*/ 1196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6" h="1229">
                  <a:moveTo>
                    <a:pt x="1676" y="1196"/>
                  </a:moveTo>
                  <a:cubicBezTo>
                    <a:pt x="1676" y="1214"/>
                    <a:pt x="1661" y="1229"/>
                    <a:pt x="1643" y="1229"/>
                  </a:cubicBezTo>
                  <a:cubicBezTo>
                    <a:pt x="33" y="1229"/>
                    <a:pt x="33" y="1229"/>
                    <a:pt x="33" y="1229"/>
                  </a:cubicBezTo>
                  <a:cubicBezTo>
                    <a:pt x="15" y="1229"/>
                    <a:pt x="0" y="1214"/>
                    <a:pt x="0" y="1196"/>
                  </a:cubicBezTo>
                  <a:cubicBezTo>
                    <a:pt x="0" y="32"/>
                    <a:pt x="0" y="32"/>
                    <a:pt x="0" y="32"/>
                  </a:cubicBezTo>
                  <a:cubicBezTo>
                    <a:pt x="0" y="15"/>
                    <a:pt x="15" y="0"/>
                    <a:pt x="33" y="0"/>
                  </a:cubicBezTo>
                  <a:cubicBezTo>
                    <a:pt x="1643" y="0"/>
                    <a:pt x="1643" y="0"/>
                    <a:pt x="1643" y="0"/>
                  </a:cubicBezTo>
                  <a:cubicBezTo>
                    <a:pt x="1661" y="0"/>
                    <a:pt x="1676" y="15"/>
                    <a:pt x="1676" y="32"/>
                  </a:cubicBezTo>
                  <a:lnTo>
                    <a:pt x="1676" y="1196"/>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1978266" y="3565824"/>
              <a:ext cx="2904443" cy="379541"/>
            </a:xfrm>
            <a:custGeom>
              <a:avLst/>
              <a:gdLst>
                <a:gd name="T0" fmla="*/ 0 w 1676"/>
                <a:gd name="T1" fmla="*/ 0 h 219"/>
                <a:gd name="T2" fmla="*/ 0 w 1676"/>
                <a:gd name="T3" fmla="*/ 186 h 219"/>
                <a:gd name="T4" fmla="*/ 33 w 1676"/>
                <a:gd name="T5" fmla="*/ 219 h 219"/>
                <a:gd name="T6" fmla="*/ 1643 w 1676"/>
                <a:gd name="T7" fmla="*/ 219 h 219"/>
                <a:gd name="T8" fmla="*/ 1676 w 1676"/>
                <a:gd name="T9" fmla="*/ 186 h 219"/>
                <a:gd name="T10" fmla="*/ 1676 w 1676"/>
                <a:gd name="T11" fmla="*/ 0 h 219"/>
                <a:gd name="T12" fmla="*/ 0 w 1676"/>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1676" h="219">
                  <a:moveTo>
                    <a:pt x="0" y="0"/>
                  </a:moveTo>
                  <a:cubicBezTo>
                    <a:pt x="0" y="186"/>
                    <a:pt x="0" y="186"/>
                    <a:pt x="0" y="186"/>
                  </a:cubicBezTo>
                  <a:cubicBezTo>
                    <a:pt x="0" y="204"/>
                    <a:pt x="15" y="219"/>
                    <a:pt x="33" y="219"/>
                  </a:cubicBezTo>
                  <a:cubicBezTo>
                    <a:pt x="1643" y="219"/>
                    <a:pt x="1643" y="219"/>
                    <a:pt x="1643" y="219"/>
                  </a:cubicBezTo>
                  <a:cubicBezTo>
                    <a:pt x="1661" y="219"/>
                    <a:pt x="1676" y="204"/>
                    <a:pt x="1676" y="186"/>
                  </a:cubicBezTo>
                  <a:cubicBezTo>
                    <a:pt x="1676" y="0"/>
                    <a:pt x="1676" y="0"/>
                    <a:pt x="1676" y="0"/>
                  </a:cubicBez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9"/>
            <p:cNvSpPr>
              <a:spLocks noChangeArrowheads="1"/>
            </p:cNvSpPr>
            <p:nvPr/>
          </p:nvSpPr>
          <p:spPr bwMode="auto">
            <a:xfrm>
              <a:off x="2113816" y="1921635"/>
              <a:ext cx="2634075" cy="1644189"/>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2804757" y="4319687"/>
              <a:ext cx="1251461" cy="50557"/>
            </a:xfrm>
            <a:custGeom>
              <a:avLst/>
              <a:gdLst>
                <a:gd name="T0" fmla="*/ 693 w 722"/>
                <a:gd name="T1" fmla="*/ 0 h 29"/>
                <a:gd name="T2" fmla="*/ 29 w 722"/>
                <a:gd name="T3" fmla="*/ 0 h 29"/>
                <a:gd name="T4" fmla="*/ 0 w 722"/>
                <a:gd name="T5" fmla="*/ 29 h 29"/>
                <a:gd name="T6" fmla="*/ 722 w 722"/>
                <a:gd name="T7" fmla="*/ 29 h 29"/>
                <a:gd name="T8" fmla="*/ 693 w 722"/>
                <a:gd name="T9" fmla="*/ 0 h 29"/>
              </a:gdLst>
              <a:ahLst/>
              <a:cxnLst>
                <a:cxn ang="0">
                  <a:pos x="T0" y="T1"/>
                </a:cxn>
                <a:cxn ang="0">
                  <a:pos x="T2" y="T3"/>
                </a:cxn>
                <a:cxn ang="0">
                  <a:pos x="T4" y="T5"/>
                </a:cxn>
                <a:cxn ang="0">
                  <a:pos x="T6" y="T7"/>
                </a:cxn>
                <a:cxn ang="0">
                  <a:pos x="T8" y="T9"/>
                </a:cxn>
              </a:cxnLst>
              <a:rect l="0" t="0" r="r" b="b"/>
              <a:pathLst>
                <a:path w="722" h="29">
                  <a:moveTo>
                    <a:pt x="693" y="0"/>
                  </a:moveTo>
                  <a:cubicBezTo>
                    <a:pt x="29" y="0"/>
                    <a:pt x="29" y="0"/>
                    <a:pt x="29" y="0"/>
                  </a:cubicBezTo>
                  <a:cubicBezTo>
                    <a:pt x="13" y="0"/>
                    <a:pt x="0" y="13"/>
                    <a:pt x="0" y="29"/>
                  </a:cubicBezTo>
                  <a:cubicBezTo>
                    <a:pt x="722" y="29"/>
                    <a:pt x="722" y="29"/>
                    <a:pt x="722" y="29"/>
                  </a:cubicBezTo>
                  <a:cubicBezTo>
                    <a:pt x="722" y="13"/>
                    <a:pt x="709" y="0"/>
                    <a:pt x="693"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2113816" y="2581809"/>
              <a:ext cx="2634075" cy="983478"/>
            </a:xfrm>
            <a:custGeom>
              <a:avLst/>
              <a:gdLst>
                <a:gd name="T0" fmla="*/ 1533 w 1597"/>
                <a:gd name="T1" fmla="*/ 472 h 714"/>
                <a:gd name="T2" fmla="*/ 1534 w 1597"/>
                <a:gd name="T3" fmla="*/ 459 h 714"/>
                <a:gd name="T4" fmla="*/ 1396 w 1597"/>
                <a:gd name="T5" fmla="*/ 328 h 714"/>
                <a:gd name="T6" fmla="*/ 1285 w 1597"/>
                <a:gd name="T7" fmla="*/ 381 h 714"/>
                <a:gd name="T8" fmla="*/ 1266 w 1597"/>
                <a:gd name="T9" fmla="*/ 376 h 714"/>
                <a:gd name="T10" fmla="*/ 1107 w 1597"/>
                <a:gd name="T11" fmla="*/ 238 h 714"/>
                <a:gd name="T12" fmla="*/ 1008 w 1597"/>
                <a:gd name="T13" fmla="*/ 271 h 714"/>
                <a:gd name="T14" fmla="*/ 896 w 1597"/>
                <a:gd name="T15" fmla="*/ 208 h 714"/>
                <a:gd name="T16" fmla="*/ 846 w 1597"/>
                <a:gd name="T17" fmla="*/ 218 h 714"/>
                <a:gd name="T18" fmla="*/ 707 w 1597"/>
                <a:gd name="T19" fmla="*/ 107 h 714"/>
                <a:gd name="T20" fmla="*/ 690 w 1597"/>
                <a:gd name="T21" fmla="*/ 108 h 714"/>
                <a:gd name="T22" fmla="*/ 575 w 1597"/>
                <a:gd name="T23" fmla="*/ 0 h 714"/>
                <a:gd name="T24" fmla="*/ 472 w 1597"/>
                <a:gd name="T25" fmla="*/ 61 h 714"/>
                <a:gd name="T26" fmla="*/ 460 w 1597"/>
                <a:gd name="T27" fmla="*/ 59 h 714"/>
                <a:gd name="T28" fmla="*/ 400 w 1597"/>
                <a:gd name="T29" fmla="*/ 116 h 714"/>
                <a:gd name="T30" fmla="*/ 402 w 1597"/>
                <a:gd name="T31" fmla="*/ 133 h 714"/>
                <a:gd name="T32" fmla="*/ 333 w 1597"/>
                <a:gd name="T33" fmla="*/ 210 h 714"/>
                <a:gd name="T34" fmla="*/ 311 w 1597"/>
                <a:gd name="T35" fmla="*/ 208 h 714"/>
                <a:gd name="T36" fmla="*/ 213 w 1597"/>
                <a:gd name="T37" fmla="*/ 286 h 714"/>
                <a:gd name="T38" fmla="*/ 109 w 1597"/>
                <a:gd name="T39" fmla="*/ 437 h 714"/>
                <a:gd name="T40" fmla="*/ 109 w 1597"/>
                <a:gd name="T41" fmla="*/ 451 h 714"/>
                <a:gd name="T42" fmla="*/ 0 w 1597"/>
                <a:gd name="T43" fmla="*/ 633 h 714"/>
                <a:gd name="T44" fmla="*/ 17 w 1597"/>
                <a:gd name="T45" fmla="*/ 714 h 714"/>
                <a:gd name="T46" fmla="*/ 1546 w 1597"/>
                <a:gd name="T47" fmla="*/ 714 h 714"/>
                <a:gd name="T48" fmla="*/ 1597 w 1597"/>
                <a:gd name="T49" fmla="*/ 598 h 714"/>
                <a:gd name="T50" fmla="*/ 1533 w 1597"/>
                <a:gd name="T51" fmla="*/ 472 h 714"/>
                <a:gd name="T52" fmla="*/ 581 w 1597"/>
                <a:gd name="T53" fmla="*/ 390 h 714"/>
                <a:gd name="T54" fmla="*/ 564 w 1597"/>
                <a:gd name="T55" fmla="*/ 356 h 714"/>
                <a:gd name="T56" fmla="*/ 595 w 1597"/>
                <a:gd name="T57" fmla="*/ 319 h 714"/>
                <a:gd name="T58" fmla="*/ 615 w 1597"/>
                <a:gd name="T59" fmla="*/ 340 h 714"/>
                <a:gd name="T60" fmla="*/ 609 w 1597"/>
                <a:gd name="T61" fmla="*/ 376 h 714"/>
                <a:gd name="T62" fmla="*/ 610 w 1597"/>
                <a:gd name="T63" fmla="*/ 382 h 714"/>
                <a:gd name="T64" fmla="*/ 581 w 1597"/>
                <a:gd name="T65" fmla="*/ 39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7" h="714">
                  <a:moveTo>
                    <a:pt x="1533" y="472"/>
                  </a:moveTo>
                  <a:cubicBezTo>
                    <a:pt x="1534" y="468"/>
                    <a:pt x="1534" y="463"/>
                    <a:pt x="1534" y="459"/>
                  </a:cubicBezTo>
                  <a:cubicBezTo>
                    <a:pt x="1534" y="386"/>
                    <a:pt x="1472" y="328"/>
                    <a:pt x="1396" y="328"/>
                  </a:cubicBezTo>
                  <a:cubicBezTo>
                    <a:pt x="1350" y="328"/>
                    <a:pt x="1310" y="349"/>
                    <a:pt x="1285" y="381"/>
                  </a:cubicBezTo>
                  <a:cubicBezTo>
                    <a:pt x="1279" y="379"/>
                    <a:pt x="1273" y="377"/>
                    <a:pt x="1266" y="376"/>
                  </a:cubicBezTo>
                  <a:cubicBezTo>
                    <a:pt x="1259" y="299"/>
                    <a:pt x="1190" y="238"/>
                    <a:pt x="1107" y="238"/>
                  </a:cubicBezTo>
                  <a:cubicBezTo>
                    <a:pt x="1069" y="238"/>
                    <a:pt x="1035" y="251"/>
                    <a:pt x="1008" y="271"/>
                  </a:cubicBezTo>
                  <a:cubicBezTo>
                    <a:pt x="986" y="233"/>
                    <a:pt x="945" y="208"/>
                    <a:pt x="896" y="208"/>
                  </a:cubicBezTo>
                  <a:cubicBezTo>
                    <a:pt x="878" y="208"/>
                    <a:pt x="861" y="211"/>
                    <a:pt x="846" y="218"/>
                  </a:cubicBezTo>
                  <a:cubicBezTo>
                    <a:pt x="835" y="155"/>
                    <a:pt x="777" y="107"/>
                    <a:pt x="707" y="107"/>
                  </a:cubicBezTo>
                  <a:cubicBezTo>
                    <a:pt x="702" y="107"/>
                    <a:pt x="696" y="107"/>
                    <a:pt x="690" y="108"/>
                  </a:cubicBezTo>
                  <a:cubicBezTo>
                    <a:pt x="690" y="48"/>
                    <a:pt x="638" y="0"/>
                    <a:pt x="575" y="0"/>
                  </a:cubicBezTo>
                  <a:cubicBezTo>
                    <a:pt x="530" y="0"/>
                    <a:pt x="491" y="25"/>
                    <a:pt x="472" y="61"/>
                  </a:cubicBezTo>
                  <a:cubicBezTo>
                    <a:pt x="468" y="60"/>
                    <a:pt x="464" y="59"/>
                    <a:pt x="460" y="59"/>
                  </a:cubicBezTo>
                  <a:cubicBezTo>
                    <a:pt x="427" y="59"/>
                    <a:pt x="400" y="85"/>
                    <a:pt x="400" y="116"/>
                  </a:cubicBezTo>
                  <a:cubicBezTo>
                    <a:pt x="400" y="122"/>
                    <a:pt x="401" y="127"/>
                    <a:pt x="402" y="133"/>
                  </a:cubicBezTo>
                  <a:cubicBezTo>
                    <a:pt x="370" y="149"/>
                    <a:pt x="345" y="177"/>
                    <a:pt x="333" y="210"/>
                  </a:cubicBezTo>
                  <a:cubicBezTo>
                    <a:pt x="326" y="209"/>
                    <a:pt x="319" y="208"/>
                    <a:pt x="311" y="208"/>
                  </a:cubicBezTo>
                  <a:cubicBezTo>
                    <a:pt x="262" y="208"/>
                    <a:pt x="221" y="242"/>
                    <a:pt x="213" y="286"/>
                  </a:cubicBezTo>
                  <a:cubicBezTo>
                    <a:pt x="151" y="312"/>
                    <a:pt x="109" y="370"/>
                    <a:pt x="109" y="437"/>
                  </a:cubicBezTo>
                  <a:cubicBezTo>
                    <a:pt x="109" y="442"/>
                    <a:pt x="109" y="446"/>
                    <a:pt x="109" y="451"/>
                  </a:cubicBezTo>
                  <a:cubicBezTo>
                    <a:pt x="44" y="488"/>
                    <a:pt x="0" y="555"/>
                    <a:pt x="0" y="633"/>
                  </a:cubicBezTo>
                  <a:cubicBezTo>
                    <a:pt x="0" y="661"/>
                    <a:pt x="6" y="689"/>
                    <a:pt x="17" y="714"/>
                  </a:cubicBezTo>
                  <a:cubicBezTo>
                    <a:pt x="1546" y="714"/>
                    <a:pt x="1546" y="714"/>
                    <a:pt x="1546" y="714"/>
                  </a:cubicBezTo>
                  <a:cubicBezTo>
                    <a:pt x="1578" y="684"/>
                    <a:pt x="1597" y="644"/>
                    <a:pt x="1597" y="598"/>
                  </a:cubicBezTo>
                  <a:cubicBezTo>
                    <a:pt x="1597" y="547"/>
                    <a:pt x="1572" y="502"/>
                    <a:pt x="1533" y="472"/>
                  </a:cubicBezTo>
                  <a:close/>
                  <a:moveTo>
                    <a:pt x="581" y="390"/>
                  </a:moveTo>
                  <a:cubicBezTo>
                    <a:pt x="578" y="377"/>
                    <a:pt x="572" y="365"/>
                    <a:pt x="564" y="356"/>
                  </a:cubicBezTo>
                  <a:cubicBezTo>
                    <a:pt x="576" y="345"/>
                    <a:pt x="587" y="333"/>
                    <a:pt x="595" y="319"/>
                  </a:cubicBezTo>
                  <a:cubicBezTo>
                    <a:pt x="601" y="327"/>
                    <a:pt x="608" y="334"/>
                    <a:pt x="615" y="340"/>
                  </a:cubicBezTo>
                  <a:cubicBezTo>
                    <a:pt x="611" y="351"/>
                    <a:pt x="609" y="363"/>
                    <a:pt x="609" y="376"/>
                  </a:cubicBezTo>
                  <a:cubicBezTo>
                    <a:pt x="609" y="378"/>
                    <a:pt x="610" y="380"/>
                    <a:pt x="610" y="382"/>
                  </a:cubicBezTo>
                  <a:cubicBezTo>
                    <a:pt x="600" y="384"/>
                    <a:pt x="590" y="386"/>
                    <a:pt x="581" y="390"/>
                  </a:cubicBez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2243505" y="2909320"/>
              <a:ext cx="2089676" cy="656504"/>
            </a:xfrm>
            <a:custGeom>
              <a:avLst/>
              <a:gdLst>
                <a:gd name="T0" fmla="*/ 38 w 1206"/>
                <a:gd name="T1" fmla="*/ 379 h 379"/>
                <a:gd name="T2" fmla="*/ 0 w 1206"/>
                <a:gd name="T3" fmla="*/ 287 h 379"/>
                <a:gd name="T4" fmla="*/ 48 w 1206"/>
                <a:gd name="T5" fmla="*/ 186 h 379"/>
                <a:gd name="T6" fmla="*/ 48 w 1206"/>
                <a:gd name="T7" fmla="*/ 176 h 379"/>
                <a:gd name="T8" fmla="*/ 152 w 1206"/>
                <a:gd name="T9" fmla="*/ 71 h 379"/>
                <a:gd name="T10" fmla="*/ 236 w 1206"/>
                <a:gd name="T11" fmla="*/ 114 h 379"/>
                <a:gd name="T12" fmla="*/ 250 w 1206"/>
                <a:gd name="T13" fmla="*/ 110 h 379"/>
                <a:gd name="T14" fmla="*/ 370 w 1206"/>
                <a:gd name="T15" fmla="*/ 0 h 379"/>
                <a:gd name="T16" fmla="*/ 487 w 1206"/>
                <a:gd name="T17" fmla="*/ 91 h 379"/>
                <a:gd name="T18" fmla="*/ 501 w 1206"/>
                <a:gd name="T19" fmla="*/ 89 h 379"/>
                <a:gd name="T20" fmla="*/ 552 w 1206"/>
                <a:gd name="T21" fmla="*/ 110 h 379"/>
                <a:gd name="T22" fmla="*/ 552 w 1206"/>
                <a:gd name="T23" fmla="*/ 110 h 379"/>
                <a:gd name="T24" fmla="*/ 649 w 1206"/>
                <a:gd name="T25" fmla="*/ 13 h 379"/>
                <a:gd name="T26" fmla="*/ 746 w 1206"/>
                <a:gd name="T27" fmla="*/ 110 h 379"/>
                <a:gd name="T28" fmla="*/ 746 w 1206"/>
                <a:gd name="T29" fmla="*/ 115 h 379"/>
                <a:gd name="T30" fmla="*/ 767 w 1206"/>
                <a:gd name="T31" fmla="*/ 121 h 379"/>
                <a:gd name="T32" fmla="*/ 827 w 1206"/>
                <a:gd name="T33" fmla="*/ 71 h 379"/>
                <a:gd name="T34" fmla="*/ 877 w 1206"/>
                <a:gd name="T35" fmla="*/ 98 h 379"/>
                <a:gd name="T36" fmla="*/ 993 w 1206"/>
                <a:gd name="T37" fmla="*/ 27 h 379"/>
                <a:gd name="T38" fmla="*/ 1124 w 1206"/>
                <a:gd name="T39" fmla="*/ 158 h 379"/>
                <a:gd name="T40" fmla="*/ 1123 w 1206"/>
                <a:gd name="T41" fmla="*/ 170 h 379"/>
                <a:gd name="T42" fmla="*/ 1206 w 1206"/>
                <a:gd name="T43" fmla="*/ 314 h 379"/>
                <a:gd name="T44" fmla="*/ 1193 w 1206"/>
                <a:gd name="T45" fmla="*/ 379 h 379"/>
                <a:gd name="T46" fmla="*/ 38 w 1206"/>
                <a:gd name="T4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6" h="379">
                  <a:moveTo>
                    <a:pt x="38" y="379"/>
                  </a:moveTo>
                  <a:cubicBezTo>
                    <a:pt x="15" y="355"/>
                    <a:pt x="0" y="323"/>
                    <a:pt x="0" y="287"/>
                  </a:cubicBezTo>
                  <a:cubicBezTo>
                    <a:pt x="0" y="246"/>
                    <a:pt x="19" y="210"/>
                    <a:pt x="48" y="186"/>
                  </a:cubicBezTo>
                  <a:cubicBezTo>
                    <a:pt x="48" y="183"/>
                    <a:pt x="48" y="179"/>
                    <a:pt x="48" y="176"/>
                  </a:cubicBezTo>
                  <a:cubicBezTo>
                    <a:pt x="48" y="118"/>
                    <a:pt x="94" y="71"/>
                    <a:pt x="152" y="71"/>
                  </a:cubicBezTo>
                  <a:cubicBezTo>
                    <a:pt x="186" y="71"/>
                    <a:pt x="217" y="88"/>
                    <a:pt x="236" y="114"/>
                  </a:cubicBezTo>
                  <a:cubicBezTo>
                    <a:pt x="240" y="112"/>
                    <a:pt x="245" y="111"/>
                    <a:pt x="250" y="110"/>
                  </a:cubicBezTo>
                  <a:cubicBezTo>
                    <a:pt x="256" y="49"/>
                    <a:pt x="307" y="0"/>
                    <a:pt x="370" y="0"/>
                  </a:cubicBezTo>
                  <a:cubicBezTo>
                    <a:pt x="427" y="0"/>
                    <a:pt x="474" y="39"/>
                    <a:pt x="487" y="91"/>
                  </a:cubicBezTo>
                  <a:cubicBezTo>
                    <a:pt x="492" y="90"/>
                    <a:pt x="496" y="89"/>
                    <a:pt x="501" y="89"/>
                  </a:cubicBezTo>
                  <a:cubicBezTo>
                    <a:pt x="521" y="89"/>
                    <a:pt x="539" y="97"/>
                    <a:pt x="552" y="110"/>
                  </a:cubicBezTo>
                  <a:cubicBezTo>
                    <a:pt x="552" y="110"/>
                    <a:pt x="552" y="110"/>
                    <a:pt x="552" y="110"/>
                  </a:cubicBezTo>
                  <a:cubicBezTo>
                    <a:pt x="552" y="56"/>
                    <a:pt x="596" y="13"/>
                    <a:pt x="649" y="13"/>
                  </a:cubicBezTo>
                  <a:cubicBezTo>
                    <a:pt x="703" y="13"/>
                    <a:pt x="746" y="56"/>
                    <a:pt x="746" y="110"/>
                  </a:cubicBezTo>
                  <a:cubicBezTo>
                    <a:pt x="746" y="111"/>
                    <a:pt x="746" y="113"/>
                    <a:pt x="746" y="115"/>
                  </a:cubicBezTo>
                  <a:cubicBezTo>
                    <a:pt x="753" y="116"/>
                    <a:pt x="760" y="118"/>
                    <a:pt x="767" y="121"/>
                  </a:cubicBezTo>
                  <a:cubicBezTo>
                    <a:pt x="773" y="93"/>
                    <a:pt x="797" y="71"/>
                    <a:pt x="827" y="71"/>
                  </a:cubicBezTo>
                  <a:cubicBezTo>
                    <a:pt x="848" y="71"/>
                    <a:pt x="866" y="82"/>
                    <a:pt x="877" y="98"/>
                  </a:cubicBezTo>
                  <a:cubicBezTo>
                    <a:pt x="899" y="56"/>
                    <a:pt x="943" y="27"/>
                    <a:pt x="993" y="27"/>
                  </a:cubicBezTo>
                  <a:cubicBezTo>
                    <a:pt x="1065" y="27"/>
                    <a:pt x="1124" y="86"/>
                    <a:pt x="1124" y="158"/>
                  </a:cubicBezTo>
                  <a:cubicBezTo>
                    <a:pt x="1124" y="162"/>
                    <a:pt x="1124" y="166"/>
                    <a:pt x="1123" y="170"/>
                  </a:cubicBezTo>
                  <a:cubicBezTo>
                    <a:pt x="1173" y="199"/>
                    <a:pt x="1206" y="253"/>
                    <a:pt x="1206" y="314"/>
                  </a:cubicBezTo>
                  <a:cubicBezTo>
                    <a:pt x="1206" y="337"/>
                    <a:pt x="1201" y="359"/>
                    <a:pt x="1193" y="379"/>
                  </a:cubicBezTo>
                  <a:lnTo>
                    <a:pt x="38" y="379"/>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57"/>
            <p:cNvSpPr/>
            <p:nvPr/>
          </p:nvSpPr>
          <p:spPr bwMode="auto">
            <a:xfrm>
              <a:off x="2499951" y="3047802"/>
              <a:ext cx="1647854" cy="518022"/>
            </a:xfrm>
            <a:custGeom>
              <a:avLst/>
              <a:gdLst>
                <a:gd name="T0" fmla="*/ 921 w 951"/>
                <a:gd name="T1" fmla="*/ 299 h 299"/>
                <a:gd name="T2" fmla="*/ 951 w 951"/>
                <a:gd name="T3" fmla="*/ 226 h 299"/>
                <a:gd name="T4" fmla="*/ 913 w 951"/>
                <a:gd name="T5" fmla="*/ 147 h 299"/>
                <a:gd name="T6" fmla="*/ 913 w 951"/>
                <a:gd name="T7" fmla="*/ 139 h 299"/>
                <a:gd name="T8" fmla="*/ 831 w 951"/>
                <a:gd name="T9" fmla="*/ 56 h 299"/>
                <a:gd name="T10" fmla="*/ 765 w 951"/>
                <a:gd name="T11" fmla="*/ 90 h 299"/>
                <a:gd name="T12" fmla="*/ 754 w 951"/>
                <a:gd name="T13" fmla="*/ 87 h 299"/>
                <a:gd name="T14" fmla="*/ 659 w 951"/>
                <a:gd name="T15" fmla="*/ 0 h 299"/>
                <a:gd name="T16" fmla="*/ 566 w 951"/>
                <a:gd name="T17" fmla="*/ 71 h 299"/>
                <a:gd name="T18" fmla="*/ 556 w 951"/>
                <a:gd name="T19" fmla="*/ 71 h 299"/>
                <a:gd name="T20" fmla="*/ 515 w 951"/>
                <a:gd name="T21" fmla="*/ 87 h 299"/>
                <a:gd name="T22" fmla="*/ 515 w 951"/>
                <a:gd name="T23" fmla="*/ 86 h 299"/>
                <a:gd name="T24" fmla="*/ 439 w 951"/>
                <a:gd name="T25" fmla="*/ 10 h 299"/>
                <a:gd name="T26" fmla="*/ 363 w 951"/>
                <a:gd name="T27" fmla="*/ 86 h 299"/>
                <a:gd name="T28" fmla="*/ 363 w 951"/>
                <a:gd name="T29" fmla="*/ 90 h 299"/>
                <a:gd name="T30" fmla="*/ 346 w 951"/>
                <a:gd name="T31" fmla="*/ 95 h 299"/>
                <a:gd name="T32" fmla="*/ 299 w 951"/>
                <a:gd name="T33" fmla="*/ 56 h 299"/>
                <a:gd name="T34" fmla="*/ 259 w 951"/>
                <a:gd name="T35" fmla="*/ 77 h 299"/>
                <a:gd name="T36" fmla="*/ 167 w 951"/>
                <a:gd name="T37" fmla="*/ 22 h 299"/>
                <a:gd name="T38" fmla="*/ 64 w 951"/>
                <a:gd name="T39" fmla="*/ 125 h 299"/>
                <a:gd name="T40" fmla="*/ 65 w 951"/>
                <a:gd name="T41" fmla="*/ 134 h 299"/>
                <a:gd name="T42" fmla="*/ 0 w 951"/>
                <a:gd name="T43" fmla="*/ 248 h 299"/>
                <a:gd name="T44" fmla="*/ 10 w 951"/>
                <a:gd name="T45" fmla="*/ 299 h 299"/>
                <a:gd name="T46" fmla="*/ 921 w 951"/>
                <a:gd name="T4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1" h="299">
                  <a:moveTo>
                    <a:pt x="921" y="299"/>
                  </a:moveTo>
                  <a:cubicBezTo>
                    <a:pt x="939" y="280"/>
                    <a:pt x="951" y="255"/>
                    <a:pt x="951" y="226"/>
                  </a:cubicBezTo>
                  <a:cubicBezTo>
                    <a:pt x="951" y="194"/>
                    <a:pt x="936" y="166"/>
                    <a:pt x="913" y="147"/>
                  </a:cubicBezTo>
                  <a:cubicBezTo>
                    <a:pt x="913" y="144"/>
                    <a:pt x="913" y="141"/>
                    <a:pt x="913" y="139"/>
                  </a:cubicBezTo>
                  <a:cubicBezTo>
                    <a:pt x="913" y="93"/>
                    <a:pt x="876" y="56"/>
                    <a:pt x="831" y="56"/>
                  </a:cubicBezTo>
                  <a:cubicBezTo>
                    <a:pt x="804" y="56"/>
                    <a:pt x="780" y="69"/>
                    <a:pt x="765" y="90"/>
                  </a:cubicBezTo>
                  <a:cubicBezTo>
                    <a:pt x="761" y="88"/>
                    <a:pt x="758" y="87"/>
                    <a:pt x="754" y="87"/>
                  </a:cubicBezTo>
                  <a:cubicBezTo>
                    <a:pt x="749" y="38"/>
                    <a:pt x="708" y="0"/>
                    <a:pt x="659" y="0"/>
                  </a:cubicBezTo>
                  <a:cubicBezTo>
                    <a:pt x="614" y="0"/>
                    <a:pt x="577" y="31"/>
                    <a:pt x="566" y="71"/>
                  </a:cubicBezTo>
                  <a:cubicBezTo>
                    <a:pt x="563" y="71"/>
                    <a:pt x="559" y="71"/>
                    <a:pt x="556" y="71"/>
                  </a:cubicBezTo>
                  <a:cubicBezTo>
                    <a:pt x="540" y="71"/>
                    <a:pt x="526" y="77"/>
                    <a:pt x="515" y="87"/>
                  </a:cubicBezTo>
                  <a:cubicBezTo>
                    <a:pt x="515" y="86"/>
                    <a:pt x="515" y="86"/>
                    <a:pt x="515" y="86"/>
                  </a:cubicBezTo>
                  <a:cubicBezTo>
                    <a:pt x="515" y="44"/>
                    <a:pt x="481" y="10"/>
                    <a:pt x="439" y="10"/>
                  </a:cubicBezTo>
                  <a:cubicBezTo>
                    <a:pt x="397" y="10"/>
                    <a:pt x="363" y="44"/>
                    <a:pt x="363" y="86"/>
                  </a:cubicBezTo>
                  <a:cubicBezTo>
                    <a:pt x="363" y="88"/>
                    <a:pt x="363" y="89"/>
                    <a:pt x="363" y="90"/>
                  </a:cubicBezTo>
                  <a:cubicBezTo>
                    <a:pt x="357" y="91"/>
                    <a:pt x="351" y="93"/>
                    <a:pt x="346" y="95"/>
                  </a:cubicBezTo>
                  <a:cubicBezTo>
                    <a:pt x="341" y="73"/>
                    <a:pt x="322" y="56"/>
                    <a:pt x="299" y="56"/>
                  </a:cubicBezTo>
                  <a:cubicBezTo>
                    <a:pt x="282" y="56"/>
                    <a:pt x="268" y="65"/>
                    <a:pt x="259" y="77"/>
                  </a:cubicBezTo>
                  <a:cubicBezTo>
                    <a:pt x="242" y="44"/>
                    <a:pt x="207" y="22"/>
                    <a:pt x="167" y="22"/>
                  </a:cubicBezTo>
                  <a:cubicBezTo>
                    <a:pt x="110" y="22"/>
                    <a:pt x="64" y="68"/>
                    <a:pt x="64" y="125"/>
                  </a:cubicBezTo>
                  <a:cubicBezTo>
                    <a:pt x="64" y="128"/>
                    <a:pt x="64" y="131"/>
                    <a:pt x="65" y="134"/>
                  </a:cubicBezTo>
                  <a:cubicBezTo>
                    <a:pt x="26" y="157"/>
                    <a:pt x="0" y="199"/>
                    <a:pt x="0" y="248"/>
                  </a:cubicBezTo>
                  <a:cubicBezTo>
                    <a:pt x="0" y="266"/>
                    <a:pt x="3" y="283"/>
                    <a:pt x="10" y="299"/>
                  </a:cubicBezTo>
                  <a:lnTo>
                    <a:pt x="921" y="299"/>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TextBox 1"/>
            <p:cNvSpPr txBox="1"/>
            <p:nvPr/>
          </p:nvSpPr>
          <p:spPr>
            <a:xfrm>
              <a:off x="2359696" y="2129322"/>
              <a:ext cx="2160240" cy="432633"/>
            </a:xfrm>
            <a:prstGeom prst="rect">
              <a:avLst/>
            </a:prstGeom>
            <a:noFill/>
          </p:spPr>
          <p:txBody>
            <a:bodyPr wrap="square" rtlCol="0">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活 动 感 想</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 calcmode="lin" valueType="num">
                                      <p:cBhvr>
                                        <p:cTn id="13" dur="500" fill="hold"/>
                                        <p:tgtEl>
                                          <p:spTgt spid="74"/>
                                        </p:tgtEl>
                                        <p:attrNameLst>
                                          <p:attrName>style.rotation</p:attrName>
                                        </p:attrNameLst>
                                      </p:cBhvr>
                                      <p:tavLst>
                                        <p:tav tm="0">
                                          <p:val>
                                            <p:fltVal val="360"/>
                                          </p:val>
                                        </p:tav>
                                        <p:tav tm="100000">
                                          <p:val>
                                            <p:fltVal val="0"/>
                                          </p:val>
                                        </p:tav>
                                      </p:tavLst>
                                    </p:anim>
                                    <p:animEffect transition="in" filter="fade">
                                      <p:cBhvr>
                                        <p:cTn id="14" dur="500"/>
                                        <p:tgtEl>
                                          <p:spTgt spid="74"/>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p:cTn id="18" dur="500" fill="hold"/>
                                        <p:tgtEl>
                                          <p:spTgt spid="75"/>
                                        </p:tgtEl>
                                        <p:attrNameLst>
                                          <p:attrName>ppt_w</p:attrName>
                                        </p:attrNameLst>
                                      </p:cBhvr>
                                      <p:tavLst>
                                        <p:tav tm="0">
                                          <p:val>
                                            <p:fltVal val="0"/>
                                          </p:val>
                                        </p:tav>
                                        <p:tav tm="100000">
                                          <p:val>
                                            <p:strVal val="#ppt_w"/>
                                          </p:val>
                                        </p:tav>
                                      </p:tavLst>
                                    </p:anim>
                                    <p:anim calcmode="lin" valueType="num">
                                      <p:cBhvr>
                                        <p:cTn id="19" dur="500" fill="hold"/>
                                        <p:tgtEl>
                                          <p:spTgt spid="75"/>
                                        </p:tgtEl>
                                        <p:attrNameLst>
                                          <p:attrName>ppt_h</p:attrName>
                                        </p:attrNameLst>
                                      </p:cBhvr>
                                      <p:tavLst>
                                        <p:tav tm="0">
                                          <p:val>
                                            <p:fltVal val="0"/>
                                          </p:val>
                                        </p:tav>
                                        <p:tav tm="100000">
                                          <p:val>
                                            <p:strVal val="#ppt_h"/>
                                          </p:val>
                                        </p:tav>
                                      </p:tavLst>
                                    </p:anim>
                                    <p:anim calcmode="lin" valueType="num">
                                      <p:cBhvr>
                                        <p:cTn id="20" dur="500" fill="hold"/>
                                        <p:tgtEl>
                                          <p:spTgt spid="75"/>
                                        </p:tgtEl>
                                        <p:attrNameLst>
                                          <p:attrName>style.rotation</p:attrName>
                                        </p:attrNameLst>
                                      </p:cBhvr>
                                      <p:tavLst>
                                        <p:tav tm="0">
                                          <p:val>
                                            <p:fltVal val="360"/>
                                          </p:val>
                                        </p:tav>
                                        <p:tav tm="100000">
                                          <p:val>
                                            <p:fltVal val="0"/>
                                          </p:val>
                                        </p:tav>
                                      </p:tavLst>
                                    </p:anim>
                                    <p:animEffect transition="in" filter="fade">
                                      <p:cBhvr>
                                        <p:cTn id="21" dur="500"/>
                                        <p:tgtEl>
                                          <p:spTgt spid="75"/>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500"/>
                                        <p:tgtEl>
                                          <p:spTgt spid="83"/>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90"/>
                                        </p:tgtEl>
                                        <p:attrNameLst>
                                          <p:attrName>style.visibility</p:attrName>
                                        </p:attrNameLst>
                                      </p:cBhvr>
                                      <p:to>
                                        <p:strVal val="visible"/>
                                      </p:to>
                                    </p:set>
                                    <p:anim calcmode="lin" valueType="num">
                                      <p:cBhvr>
                                        <p:cTn id="29" dur="500" fill="hold"/>
                                        <p:tgtEl>
                                          <p:spTgt spid="90"/>
                                        </p:tgtEl>
                                        <p:attrNameLst>
                                          <p:attrName>ppt_w</p:attrName>
                                        </p:attrNameLst>
                                      </p:cBhvr>
                                      <p:tavLst>
                                        <p:tav tm="0">
                                          <p:val>
                                            <p:fltVal val="0"/>
                                          </p:val>
                                        </p:tav>
                                        <p:tav tm="100000">
                                          <p:val>
                                            <p:strVal val="#ppt_w"/>
                                          </p:val>
                                        </p:tav>
                                      </p:tavLst>
                                    </p:anim>
                                    <p:anim calcmode="lin" valueType="num">
                                      <p:cBhvr>
                                        <p:cTn id="30" dur="500" fill="hold"/>
                                        <p:tgtEl>
                                          <p:spTgt spid="90"/>
                                        </p:tgtEl>
                                        <p:attrNameLst>
                                          <p:attrName>ppt_h</p:attrName>
                                        </p:attrNameLst>
                                      </p:cBhvr>
                                      <p:tavLst>
                                        <p:tav tm="0">
                                          <p:val>
                                            <p:fltVal val="0"/>
                                          </p:val>
                                        </p:tav>
                                        <p:tav tm="100000">
                                          <p:val>
                                            <p:strVal val="#ppt_h"/>
                                          </p:val>
                                        </p:tav>
                                      </p:tavLst>
                                    </p:anim>
                                    <p:animEffect transition="in" filter="fade">
                                      <p:cBhvr>
                                        <p:cTn id="31" dur="500"/>
                                        <p:tgtEl>
                                          <p:spTgt spid="90"/>
                                        </p:tgtEl>
                                      </p:cBhvr>
                                    </p:animEffect>
                                  </p:childTnLst>
                                </p:cTn>
                              </p:par>
                            </p:childTnLst>
                          </p:cTn>
                        </p:par>
                        <p:par>
                          <p:cTn id="32" fill="hold">
                            <p:stCondLst>
                              <p:cond delay="2500"/>
                            </p:stCondLst>
                            <p:childTnLst>
                              <p:par>
                                <p:cTn id="33" presetID="49" presetClass="entr" presetSubtype="0" decel="100000" fill="hold" grpId="0"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 calcmode="lin" valueType="num">
                                      <p:cBhvr>
                                        <p:cTn id="37" dur="500" fill="hold"/>
                                        <p:tgtEl>
                                          <p:spTgt spid="81"/>
                                        </p:tgtEl>
                                        <p:attrNameLst>
                                          <p:attrName>style.rotation</p:attrName>
                                        </p:attrNameLst>
                                      </p:cBhvr>
                                      <p:tavLst>
                                        <p:tav tm="0">
                                          <p:val>
                                            <p:fltVal val="360"/>
                                          </p:val>
                                        </p:tav>
                                        <p:tav tm="100000">
                                          <p:val>
                                            <p:fltVal val="0"/>
                                          </p:val>
                                        </p:tav>
                                      </p:tavLst>
                                    </p:anim>
                                    <p:animEffect transition="in" filter="fade">
                                      <p:cBhvr>
                                        <p:cTn id="38" dur="500"/>
                                        <p:tgtEl>
                                          <p:spTgt spid="81"/>
                                        </p:tgtEl>
                                      </p:cBhvr>
                                    </p:animEffect>
                                  </p:childTnLst>
                                </p:cTn>
                              </p:par>
                            </p:childTnLst>
                          </p:cTn>
                        </p:par>
                        <p:par>
                          <p:cTn id="39" fill="hold">
                            <p:stCondLst>
                              <p:cond delay="3000"/>
                            </p:stCondLst>
                            <p:childTnLst>
                              <p:par>
                                <p:cTn id="40" presetID="49" presetClass="entr" presetSubtype="0" decel="100000" fill="hold" grpId="0" nodeType="afterEffect">
                                  <p:stCondLst>
                                    <p:cond delay="0"/>
                                  </p:stCondLst>
                                  <p:childTnLst>
                                    <p:set>
                                      <p:cBhvr>
                                        <p:cTn id="41" dur="1" fill="hold">
                                          <p:stCondLst>
                                            <p:cond delay="0"/>
                                          </p:stCondLst>
                                        </p:cTn>
                                        <p:tgtEl>
                                          <p:spTgt spid="78"/>
                                        </p:tgtEl>
                                        <p:attrNameLst>
                                          <p:attrName>style.visibility</p:attrName>
                                        </p:attrNameLst>
                                      </p:cBhvr>
                                      <p:to>
                                        <p:strVal val="visible"/>
                                      </p:to>
                                    </p:set>
                                    <p:anim calcmode="lin" valueType="num">
                                      <p:cBhvr>
                                        <p:cTn id="42" dur="500" fill="hold"/>
                                        <p:tgtEl>
                                          <p:spTgt spid="78"/>
                                        </p:tgtEl>
                                        <p:attrNameLst>
                                          <p:attrName>ppt_w</p:attrName>
                                        </p:attrNameLst>
                                      </p:cBhvr>
                                      <p:tavLst>
                                        <p:tav tm="0">
                                          <p:val>
                                            <p:fltVal val="0"/>
                                          </p:val>
                                        </p:tav>
                                        <p:tav tm="100000">
                                          <p:val>
                                            <p:strVal val="#ppt_w"/>
                                          </p:val>
                                        </p:tav>
                                      </p:tavLst>
                                    </p:anim>
                                    <p:anim calcmode="lin" valueType="num">
                                      <p:cBhvr>
                                        <p:cTn id="43" dur="500" fill="hold"/>
                                        <p:tgtEl>
                                          <p:spTgt spid="78"/>
                                        </p:tgtEl>
                                        <p:attrNameLst>
                                          <p:attrName>ppt_h</p:attrName>
                                        </p:attrNameLst>
                                      </p:cBhvr>
                                      <p:tavLst>
                                        <p:tav tm="0">
                                          <p:val>
                                            <p:fltVal val="0"/>
                                          </p:val>
                                        </p:tav>
                                        <p:tav tm="100000">
                                          <p:val>
                                            <p:strVal val="#ppt_h"/>
                                          </p:val>
                                        </p:tav>
                                      </p:tavLst>
                                    </p:anim>
                                    <p:anim calcmode="lin" valueType="num">
                                      <p:cBhvr>
                                        <p:cTn id="44" dur="500" fill="hold"/>
                                        <p:tgtEl>
                                          <p:spTgt spid="78"/>
                                        </p:tgtEl>
                                        <p:attrNameLst>
                                          <p:attrName>style.rotation</p:attrName>
                                        </p:attrNameLst>
                                      </p:cBhvr>
                                      <p:tavLst>
                                        <p:tav tm="0">
                                          <p:val>
                                            <p:fltVal val="360"/>
                                          </p:val>
                                        </p:tav>
                                        <p:tav tm="100000">
                                          <p:val>
                                            <p:fltVal val="0"/>
                                          </p:val>
                                        </p:tav>
                                      </p:tavLst>
                                    </p:anim>
                                    <p:animEffect transition="in" filter="fade">
                                      <p:cBhvr>
                                        <p:cTn id="45" dur="500"/>
                                        <p:tgtEl>
                                          <p:spTgt spid="78"/>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500"/>
                                        <p:tgtEl>
                                          <p:spTgt spid="85"/>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92"/>
                                        </p:tgtEl>
                                        <p:attrNameLst>
                                          <p:attrName>style.visibility</p:attrName>
                                        </p:attrNameLst>
                                      </p:cBhvr>
                                      <p:to>
                                        <p:strVal val="visible"/>
                                      </p:to>
                                    </p:set>
                                    <p:anim calcmode="lin" valueType="num">
                                      <p:cBhvr>
                                        <p:cTn id="53" dur="500" fill="hold"/>
                                        <p:tgtEl>
                                          <p:spTgt spid="92"/>
                                        </p:tgtEl>
                                        <p:attrNameLst>
                                          <p:attrName>ppt_w</p:attrName>
                                        </p:attrNameLst>
                                      </p:cBhvr>
                                      <p:tavLst>
                                        <p:tav tm="0">
                                          <p:val>
                                            <p:fltVal val="0"/>
                                          </p:val>
                                        </p:tav>
                                        <p:tav tm="100000">
                                          <p:val>
                                            <p:strVal val="#ppt_w"/>
                                          </p:val>
                                        </p:tav>
                                      </p:tavLst>
                                    </p:anim>
                                    <p:anim calcmode="lin" valueType="num">
                                      <p:cBhvr>
                                        <p:cTn id="54" dur="500" fill="hold"/>
                                        <p:tgtEl>
                                          <p:spTgt spid="92"/>
                                        </p:tgtEl>
                                        <p:attrNameLst>
                                          <p:attrName>ppt_h</p:attrName>
                                        </p:attrNameLst>
                                      </p:cBhvr>
                                      <p:tavLst>
                                        <p:tav tm="0">
                                          <p:val>
                                            <p:fltVal val="0"/>
                                          </p:val>
                                        </p:tav>
                                        <p:tav tm="100000">
                                          <p:val>
                                            <p:strVal val="#ppt_h"/>
                                          </p:val>
                                        </p:tav>
                                      </p:tavLst>
                                    </p:anim>
                                    <p:animEffect transition="in" filter="fade">
                                      <p:cBhvr>
                                        <p:cTn id="55" dur="500"/>
                                        <p:tgtEl>
                                          <p:spTgt spid="92"/>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93"/>
                                        </p:tgtEl>
                                        <p:attrNameLst>
                                          <p:attrName>style.visibility</p:attrName>
                                        </p:attrNameLst>
                                      </p:cBhvr>
                                      <p:to>
                                        <p:strVal val="visible"/>
                                      </p:to>
                                    </p:set>
                                    <p:anim calcmode="lin" valueType="num">
                                      <p:cBhvr>
                                        <p:cTn id="59" dur="500" fill="hold"/>
                                        <p:tgtEl>
                                          <p:spTgt spid="93"/>
                                        </p:tgtEl>
                                        <p:attrNameLst>
                                          <p:attrName>ppt_w</p:attrName>
                                        </p:attrNameLst>
                                      </p:cBhvr>
                                      <p:tavLst>
                                        <p:tav tm="0">
                                          <p:val>
                                            <p:fltVal val="0"/>
                                          </p:val>
                                        </p:tav>
                                        <p:tav tm="100000">
                                          <p:val>
                                            <p:strVal val="#ppt_w"/>
                                          </p:val>
                                        </p:tav>
                                      </p:tavLst>
                                    </p:anim>
                                    <p:anim calcmode="lin" valueType="num">
                                      <p:cBhvr>
                                        <p:cTn id="60" dur="500" fill="hold"/>
                                        <p:tgtEl>
                                          <p:spTgt spid="93"/>
                                        </p:tgtEl>
                                        <p:attrNameLst>
                                          <p:attrName>ppt_h</p:attrName>
                                        </p:attrNameLst>
                                      </p:cBhvr>
                                      <p:tavLst>
                                        <p:tav tm="0">
                                          <p:val>
                                            <p:fltVal val="0"/>
                                          </p:val>
                                        </p:tav>
                                        <p:tav tm="100000">
                                          <p:val>
                                            <p:strVal val="#ppt_h"/>
                                          </p:val>
                                        </p:tav>
                                      </p:tavLst>
                                    </p:anim>
                                    <p:animEffect transition="in" filter="fade">
                                      <p:cBhvr>
                                        <p:cTn id="6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animBg="1"/>
      <p:bldP spid="75" grpId="0" animBg="1"/>
      <p:bldP spid="78" grpId="0" animBg="1"/>
      <p:bldP spid="81" grpId="0" animBg="1"/>
      <p:bldP spid="83" grpId="0"/>
      <p:bldP spid="85" grpId="0"/>
      <p:bldP spid="90" grpId="0"/>
      <p:bldP spid="92" grpId="0"/>
      <p:bldP spid="9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7"/>
          <p:cNvSpPr/>
          <p:nvPr/>
        </p:nvSpPr>
        <p:spPr bwMode="auto">
          <a:xfrm>
            <a:off x="706" y="198"/>
            <a:ext cx="10172880" cy="7257328"/>
          </a:xfrm>
          <a:custGeom>
            <a:avLst/>
            <a:gdLst>
              <a:gd name="T0" fmla="*/ 0 w 3091"/>
              <a:gd name="T1" fmla="*/ 0 h 2526"/>
              <a:gd name="T2" fmla="*/ 3091 w 3091"/>
              <a:gd name="T3" fmla="*/ 0 h 2526"/>
              <a:gd name="T4" fmla="*/ 856 w 3091"/>
              <a:gd name="T5" fmla="*/ 2526 h 2526"/>
              <a:gd name="T6" fmla="*/ 0 w 3091"/>
              <a:gd name="T7" fmla="*/ 1557 h 2526"/>
              <a:gd name="T8" fmla="*/ 0 w 3091"/>
              <a:gd name="T9" fmla="*/ 0 h 2526"/>
            </a:gdLst>
            <a:ahLst/>
            <a:cxnLst>
              <a:cxn ang="0">
                <a:pos x="T0" y="T1"/>
              </a:cxn>
              <a:cxn ang="0">
                <a:pos x="T2" y="T3"/>
              </a:cxn>
              <a:cxn ang="0">
                <a:pos x="T4" y="T5"/>
              </a:cxn>
              <a:cxn ang="0">
                <a:pos x="T6" y="T7"/>
              </a:cxn>
              <a:cxn ang="0">
                <a:pos x="T8" y="T9"/>
              </a:cxn>
            </a:cxnLst>
            <a:rect l="0" t="0" r="r" b="b"/>
            <a:pathLst>
              <a:path w="3091" h="2526">
                <a:moveTo>
                  <a:pt x="0" y="0"/>
                </a:moveTo>
                <a:lnTo>
                  <a:pt x="3091" y="0"/>
                </a:lnTo>
                <a:lnTo>
                  <a:pt x="856" y="2526"/>
                </a:lnTo>
                <a:lnTo>
                  <a:pt x="0" y="1557"/>
                </a:lnTo>
                <a:lnTo>
                  <a:pt x="0" y="0"/>
                </a:lnTo>
                <a:close/>
              </a:path>
            </a:pathLst>
          </a:custGeom>
          <a:solidFill>
            <a:schemeClr val="accent1"/>
          </a:solidFill>
          <a:ln w="0">
            <a:noFill/>
            <a:prstDash val="solid"/>
            <a:round/>
          </a:ln>
        </p:spPr>
        <p:txBody>
          <a:bodyPr vert="horz" wrap="square" lIns="128573" tIns="64286" rIns="128573" bIns="64286" numCol="1" anchor="t" anchorCtr="0" compatLnSpc="1"/>
          <a:lstStyle/>
          <a:p>
            <a:endParaRPr lang="zh-CN" altLang="en-US" sz="2000"/>
          </a:p>
        </p:txBody>
      </p:sp>
      <p:sp>
        <p:nvSpPr>
          <p:cNvPr id="23" name="Freeform 8"/>
          <p:cNvSpPr/>
          <p:nvPr/>
        </p:nvSpPr>
        <p:spPr bwMode="auto">
          <a:xfrm>
            <a:off x="708" y="198"/>
            <a:ext cx="8107668" cy="4066044"/>
          </a:xfrm>
          <a:custGeom>
            <a:avLst/>
            <a:gdLst>
              <a:gd name="T0" fmla="*/ 0 w 2759"/>
              <a:gd name="T1" fmla="*/ 0 h 1585"/>
              <a:gd name="T2" fmla="*/ 2759 w 2759"/>
              <a:gd name="T3" fmla="*/ 0 h 1585"/>
              <a:gd name="T4" fmla="*/ 1357 w 2759"/>
              <a:gd name="T5" fmla="*/ 1585 h 1585"/>
              <a:gd name="T6" fmla="*/ 0 w 2759"/>
              <a:gd name="T7" fmla="*/ 51 h 1585"/>
              <a:gd name="T8" fmla="*/ 0 w 2759"/>
              <a:gd name="T9" fmla="*/ 0 h 1585"/>
            </a:gdLst>
            <a:ahLst/>
            <a:cxnLst>
              <a:cxn ang="0">
                <a:pos x="T0" y="T1"/>
              </a:cxn>
              <a:cxn ang="0">
                <a:pos x="T2" y="T3"/>
              </a:cxn>
              <a:cxn ang="0">
                <a:pos x="T4" y="T5"/>
              </a:cxn>
              <a:cxn ang="0">
                <a:pos x="T6" y="T7"/>
              </a:cxn>
              <a:cxn ang="0">
                <a:pos x="T8" y="T9"/>
              </a:cxn>
            </a:cxnLst>
            <a:rect l="0" t="0" r="r" b="b"/>
            <a:pathLst>
              <a:path w="2759" h="1585">
                <a:moveTo>
                  <a:pt x="0" y="0"/>
                </a:moveTo>
                <a:lnTo>
                  <a:pt x="2759" y="0"/>
                </a:lnTo>
                <a:lnTo>
                  <a:pt x="1357" y="1585"/>
                </a:lnTo>
                <a:lnTo>
                  <a:pt x="0" y="51"/>
                </a:lnTo>
                <a:lnTo>
                  <a:pt x="0" y="0"/>
                </a:lnTo>
                <a:close/>
              </a:path>
            </a:pathLst>
          </a:custGeom>
          <a:solidFill>
            <a:schemeClr val="accent2"/>
          </a:solidFill>
          <a:ln w="0">
            <a:noFill/>
            <a:prstDash val="solid"/>
            <a:round/>
          </a:ln>
        </p:spPr>
        <p:txBody>
          <a:bodyPr vert="horz" wrap="square" lIns="128573" tIns="64286" rIns="128573" bIns="64286" numCol="1" anchor="t" anchorCtr="0" compatLnSpc="1"/>
          <a:lstStyle/>
          <a:p>
            <a:endParaRPr lang="zh-CN" altLang="en-US" sz="2000"/>
          </a:p>
        </p:txBody>
      </p:sp>
      <p:sp>
        <p:nvSpPr>
          <p:cNvPr id="19" name="MH_Others_1"/>
          <p:cNvSpPr txBox="1"/>
          <p:nvPr>
            <p:custDataLst>
              <p:tags r:id="rId1"/>
            </p:custDataLst>
          </p:nvPr>
        </p:nvSpPr>
        <p:spPr>
          <a:xfrm>
            <a:off x="2707653" y="1384077"/>
            <a:ext cx="2626510" cy="1107996"/>
          </a:xfrm>
          <a:prstGeom prst="rect">
            <a:avLst/>
          </a:prstGeom>
          <a:noFill/>
        </p:spPr>
        <p:txBody>
          <a:bodyPr vert="horz" wrap="square" lIns="0" tIns="0" rIns="0" bIns="0" rtlCol="0" anchor="ctr" anchorCtr="0">
            <a:spAutoFit/>
          </a:bodyPr>
          <a:lstStyle/>
          <a:p>
            <a:pPr algn="ctr"/>
            <a:r>
              <a:rPr lang="en-US" altLang="zh-CN" sz="7200" b="1" dirty="0">
                <a:solidFill>
                  <a:schemeClr val="bg1"/>
                </a:solidFill>
                <a:latin typeface="Arial" panose="020B0604020202020204" pitchFamily="34" charset="0"/>
                <a:ea typeface="微软雅黑" panose="020B0503020204020204" pitchFamily="34" charset="-122"/>
                <a:sym typeface="Arial" panose="020B0604020202020204" pitchFamily="34" charset="0"/>
              </a:rPr>
              <a:t>2018</a:t>
            </a:r>
            <a:endParaRPr lang="zh-CN" altLang="en-US" sz="7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淘宝网chenying0907出品 259"/>
          <p:cNvSpPr>
            <a:spLocks noChangeArrowheads="1"/>
          </p:cNvSpPr>
          <p:nvPr/>
        </p:nvSpPr>
        <p:spPr bwMode="auto">
          <a:xfrm>
            <a:off x="6789415" y="3669749"/>
            <a:ext cx="4176464"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800" b="1" dirty="0">
                <a:solidFill>
                  <a:schemeClr val="tx1">
                    <a:lumMod val="85000"/>
                    <a:lumOff val="15000"/>
                  </a:schemeClr>
                </a:solidFill>
                <a:latin typeface="Impact" panose="020B0806030902050204" pitchFamily="34" charset="0"/>
                <a:cs typeface="Arial" panose="020B0604020202020204" pitchFamily="34" charset="0"/>
              </a:rPr>
              <a:t>谢 谢 大 家！</a:t>
            </a:r>
            <a:endParaRPr lang="en-US" altLang="zh-CN" sz="4800" b="1" dirty="0">
              <a:solidFill>
                <a:schemeClr val="tx1">
                  <a:lumMod val="85000"/>
                  <a:lumOff val="15000"/>
                </a:schemeClr>
              </a:solidFill>
              <a:latin typeface="Impact" panose="020B080603090205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by="(-#ppt_w*2)" calcmode="lin" valueType="num">
                                      <p:cBhvr rctx="PPT">
                                        <p:cTn id="17" dur="500" autoRev="1" fill="hold">
                                          <p:stCondLst>
                                            <p:cond delay="0"/>
                                          </p:stCondLst>
                                        </p:cTn>
                                        <p:tgtEl>
                                          <p:spTgt spid="19"/>
                                        </p:tgtEl>
                                        <p:attrNameLst>
                                          <p:attrName>ppt_w</p:attrName>
                                        </p:attrNameLst>
                                      </p:cBhvr>
                                    </p:anim>
                                    <p:anim by="(#ppt_w*0.50)" calcmode="lin" valueType="num">
                                      <p:cBhvr>
                                        <p:cTn id="18" dur="500" decel="50000" autoRev="1" fill="hold">
                                          <p:stCondLst>
                                            <p:cond delay="0"/>
                                          </p:stCondLst>
                                        </p:cTn>
                                        <p:tgtEl>
                                          <p:spTgt spid="19"/>
                                        </p:tgtEl>
                                        <p:attrNameLst>
                                          <p:attrName>ppt_x</p:attrName>
                                        </p:attrNameLst>
                                      </p:cBhvr>
                                    </p:anim>
                                    <p:anim from="(-#ppt_h/2)" to="(#ppt_y)" calcmode="lin" valueType="num">
                                      <p:cBhvr>
                                        <p:cTn id="19" dur="1000" fill="hold">
                                          <p:stCondLst>
                                            <p:cond delay="0"/>
                                          </p:stCondLst>
                                        </p:cTn>
                                        <p:tgtEl>
                                          <p:spTgt spid="19"/>
                                        </p:tgtEl>
                                        <p:attrNameLst>
                                          <p:attrName>ppt_y</p:attrName>
                                        </p:attrNameLst>
                                      </p:cBhvr>
                                    </p:anim>
                                    <p:animRot by="21600000">
                                      <p:cBhvr>
                                        <p:cTn id="20" dur="1000" fill="hold">
                                          <p:stCondLst>
                                            <p:cond delay="0"/>
                                          </p:stCondLst>
                                        </p:cTn>
                                        <p:tgtEl>
                                          <p:spTgt spid="19"/>
                                        </p:tgtEl>
                                        <p:attrNameLst>
                                          <p:attrName>r</p:attrName>
                                        </p:attrNameLst>
                                      </p:cBhvr>
                                    </p:animRot>
                                  </p:childTnLst>
                                </p:cTn>
                              </p:par>
                            </p:childTnLst>
                          </p:cTn>
                        </p:par>
                        <p:par>
                          <p:cTn id="21" fill="hold">
                            <p:stCondLst>
                              <p:cond delay="229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5"/>
                                        </p:tgtEl>
                                      </p:cBhvr>
                                    </p:animEffect>
                                  </p:childTnLst>
                                </p:cTn>
                              </p:par>
                            </p:childTnLst>
                          </p:cTn>
                        </p:par>
                        <p:par>
                          <p:cTn id="29" fill="hold">
                            <p:stCondLst>
                              <p:cond delay="3150"/>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25"/>
                                        </p:tgtEl>
                                      </p:cBhvr>
                                    </p:animEffect>
                                    <p:animScale>
                                      <p:cBhvr>
                                        <p:cTn id="32"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9" grpId="0"/>
      <p:bldP spid="25" grpId="0"/>
      <p:bldP spid="2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113281" y="1565852"/>
            <a:ext cx="5573084" cy="1244048"/>
          </a:xfrm>
        </p:spPr>
        <p:txBody>
          <a:bodyPr>
            <a:noAutofit/>
          </a:bodyPr>
          <a:lstStyle/>
          <a:p>
            <a:r>
              <a:rPr sz="696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96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8414336" y="4375743"/>
            <a:ext cx="4000728" cy="1670719"/>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9789209" y="4443381"/>
            <a:ext cx="1252900" cy="1252900"/>
          </a:xfrm>
          <a:prstGeom prst="rect">
            <a:avLst/>
          </a:prstGeom>
        </p:spPr>
      </p:pic>
      <p:sp>
        <p:nvSpPr>
          <p:cNvPr id="2" name="文本框 1"/>
          <p:cNvSpPr txBox="1"/>
          <p:nvPr>
            <p:custDataLst>
              <p:tags r:id="rId4"/>
            </p:custDataLst>
          </p:nvPr>
        </p:nvSpPr>
        <p:spPr>
          <a:xfrm>
            <a:off x="8530712" y="4744343"/>
            <a:ext cx="1326656" cy="91680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75"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75"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75"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75"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1137964" y="4500306"/>
            <a:ext cx="1167189" cy="1139000"/>
          </a:xfrm>
          <a:prstGeom prst="rect">
            <a:avLst/>
          </a:prstGeom>
        </p:spPr>
      </p:pic>
      <p:sp>
        <p:nvSpPr>
          <p:cNvPr id="7" name="文本框 6"/>
          <p:cNvSpPr txBox="1"/>
          <p:nvPr>
            <p:custDataLst>
              <p:tags r:id="rId6"/>
            </p:custDataLst>
          </p:nvPr>
        </p:nvSpPr>
        <p:spPr>
          <a:xfrm>
            <a:off x="1797401" y="4527359"/>
            <a:ext cx="4239663" cy="104902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75" b="1" dirty="0">
              <a:solidFill>
                <a:schemeClr val="accent1">
                  <a:lumMod val="50000"/>
                </a:schemeClr>
              </a:solidFill>
              <a:cs typeface="+mn-ea"/>
              <a:sym typeface="+mn-lt"/>
            </a:endParaRPr>
          </a:p>
          <a:p>
            <a:pPr algn="ctr">
              <a:lnSpc>
                <a:spcPct val="125000"/>
              </a:lnSpc>
            </a:pPr>
            <a:r>
              <a:rPr lang="zh-CN" altLang="en-US" sz="1475" b="1" dirty="0">
                <a:solidFill>
                  <a:schemeClr val="accent5">
                    <a:lumMod val="50000"/>
                  </a:schemeClr>
                </a:solidFill>
                <a:cs typeface="+mn-ea"/>
                <a:sym typeface="+mn-lt"/>
              </a:rPr>
              <a:t>联系我们 </a:t>
            </a:r>
            <a:r>
              <a:rPr lang="en-US" altLang="zh-CN" sz="1475" dirty="0">
                <a:solidFill>
                  <a:schemeClr val="accent5">
                    <a:lumMod val="50000"/>
                  </a:schemeClr>
                </a:solidFill>
                <a:cs typeface="+mn-ea"/>
                <a:sym typeface="+mn-lt"/>
              </a:rPr>
              <a:t>| </a:t>
            </a:r>
            <a:r>
              <a:rPr lang="en-US" altLang="zh-CN" sz="1475" kern="900" dirty="0">
                <a:solidFill>
                  <a:schemeClr val="accent5">
                    <a:lumMod val="50000"/>
                  </a:schemeClr>
                </a:solidFill>
                <a:cs typeface="+mn-ea"/>
                <a:sym typeface="+mn-lt"/>
              </a:rPr>
              <a:t>15250014332 / 0512-68637852</a:t>
            </a:r>
            <a:endParaRPr lang="en-US" altLang="zh-CN" sz="1475" kern="900" dirty="0">
              <a:solidFill>
                <a:schemeClr val="accent5">
                  <a:lumMod val="50000"/>
                </a:schemeClr>
              </a:solidFill>
              <a:cs typeface="+mn-ea"/>
              <a:sym typeface="+mn-lt"/>
            </a:endParaRPr>
          </a:p>
        </p:txBody>
      </p:sp>
      <p:sp>
        <p:nvSpPr>
          <p:cNvPr id="8" name="文本框 7"/>
          <p:cNvSpPr txBox="1"/>
          <p:nvPr/>
        </p:nvSpPr>
        <p:spPr>
          <a:xfrm>
            <a:off x="2241136" y="3160674"/>
            <a:ext cx="3318313" cy="1105658"/>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85"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75" b="1" dirty="0">
                <a:solidFill>
                  <a:schemeClr val="accent5">
                    <a:lumMod val="50000"/>
                  </a:schemeClr>
                </a:solidFill>
                <a:cs typeface="+mn-ea"/>
                <a:sym typeface="+mn-lt"/>
              </a:rPr>
              <a:t>公司官网</a:t>
            </a:r>
            <a:r>
              <a:rPr lang="zh-CN" altLang="en-US" sz="1685" b="1" dirty="0">
                <a:solidFill>
                  <a:schemeClr val="accent5">
                    <a:lumMod val="50000"/>
                  </a:schemeClr>
                </a:solidFill>
                <a:cs typeface="+mn-ea"/>
                <a:sym typeface="+mn-lt"/>
              </a:rPr>
              <a:t> </a:t>
            </a:r>
            <a:r>
              <a:rPr lang="en-US" altLang="zh-CN" sz="1685" dirty="0">
                <a:solidFill>
                  <a:schemeClr val="accent5">
                    <a:lumMod val="50000"/>
                  </a:schemeClr>
                </a:solidFill>
                <a:cs typeface="+mn-ea"/>
                <a:sym typeface="+mn-lt"/>
              </a:rPr>
              <a:t>| </a:t>
            </a:r>
            <a:r>
              <a:rPr lang="en-US" altLang="zh-CN" sz="1685" dirty="0">
                <a:solidFill>
                  <a:schemeClr val="accent5">
                    <a:lumMod val="50000"/>
                  </a:schemeClr>
                </a:solidFill>
                <a:cs typeface="+mn-ea"/>
                <a:sym typeface="+mn-lt"/>
                <a:hlinkClick r:id="rId7"/>
              </a:rPr>
              <a:t>http://www.bofety.com/</a:t>
            </a:r>
            <a:endParaRPr lang="zh-CN" altLang="en-US" sz="1685"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922696" y="5696281"/>
            <a:ext cx="987243" cy="269240"/>
          </a:xfrm>
          <a:prstGeom prst="rect">
            <a:avLst/>
          </a:prstGeom>
          <a:noFill/>
        </p:spPr>
        <p:txBody>
          <a:bodyPr wrap="square" rtlCol="0">
            <a:spAutoFit/>
          </a:bodyPr>
          <a:lstStyle/>
          <a:p>
            <a:pPr algn="ctr"/>
            <a:r>
              <a:rPr lang="zh-CN" altLang="en-US" sz="1160" dirty="0"/>
              <a:t>微信公众号</a:t>
            </a:r>
            <a:endParaRPr lang="zh-CN" altLang="en-US" sz="1160" dirty="0"/>
          </a:p>
        </p:txBody>
      </p:sp>
      <p:sp>
        <p:nvSpPr>
          <p:cNvPr id="9" name="文本框 8"/>
          <p:cNvSpPr txBox="1"/>
          <p:nvPr/>
        </p:nvSpPr>
        <p:spPr>
          <a:xfrm>
            <a:off x="11168880" y="5694958"/>
            <a:ext cx="987243" cy="269240"/>
          </a:xfrm>
          <a:prstGeom prst="rect">
            <a:avLst/>
          </a:prstGeom>
          <a:noFill/>
        </p:spPr>
        <p:txBody>
          <a:bodyPr wrap="square" rtlCol="0">
            <a:spAutoFit/>
          </a:bodyPr>
          <a:lstStyle/>
          <a:p>
            <a:pPr algn="ctr"/>
            <a:r>
              <a:rPr lang="zh-CN" altLang="en-US" sz="1160" dirty="0"/>
              <a:t>抖音</a:t>
            </a:r>
            <a:endParaRPr lang="zh-CN" altLang="en-US" sz="116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7"/>
          <p:cNvSpPr/>
          <p:nvPr/>
        </p:nvSpPr>
        <p:spPr bwMode="auto">
          <a:xfrm>
            <a:off x="706" y="198"/>
            <a:ext cx="10172880" cy="7257328"/>
          </a:xfrm>
          <a:custGeom>
            <a:avLst/>
            <a:gdLst>
              <a:gd name="T0" fmla="*/ 0 w 3091"/>
              <a:gd name="T1" fmla="*/ 0 h 2526"/>
              <a:gd name="T2" fmla="*/ 3091 w 3091"/>
              <a:gd name="T3" fmla="*/ 0 h 2526"/>
              <a:gd name="T4" fmla="*/ 856 w 3091"/>
              <a:gd name="T5" fmla="*/ 2526 h 2526"/>
              <a:gd name="T6" fmla="*/ 0 w 3091"/>
              <a:gd name="T7" fmla="*/ 1557 h 2526"/>
              <a:gd name="T8" fmla="*/ 0 w 3091"/>
              <a:gd name="T9" fmla="*/ 0 h 2526"/>
            </a:gdLst>
            <a:ahLst/>
            <a:cxnLst>
              <a:cxn ang="0">
                <a:pos x="T0" y="T1"/>
              </a:cxn>
              <a:cxn ang="0">
                <a:pos x="T2" y="T3"/>
              </a:cxn>
              <a:cxn ang="0">
                <a:pos x="T4" y="T5"/>
              </a:cxn>
              <a:cxn ang="0">
                <a:pos x="T6" y="T7"/>
              </a:cxn>
              <a:cxn ang="0">
                <a:pos x="T8" y="T9"/>
              </a:cxn>
            </a:cxnLst>
            <a:rect l="0" t="0" r="r" b="b"/>
            <a:pathLst>
              <a:path w="3091" h="2526">
                <a:moveTo>
                  <a:pt x="0" y="0"/>
                </a:moveTo>
                <a:lnTo>
                  <a:pt x="3091" y="0"/>
                </a:lnTo>
                <a:lnTo>
                  <a:pt x="856" y="2526"/>
                </a:lnTo>
                <a:lnTo>
                  <a:pt x="0" y="1557"/>
                </a:lnTo>
                <a:lnTo>
                  <a:pt x="0" y="0"/>
                </a:lnTo>
                <a:close/>
              </a:path>
            </a:pathLst>
          </a:custGeom>
          <a:solidFill>
            <a:schemeClr val="accent1"/>
          </a:solidFill>
          <a:ln w="0">
            <a:noFill/>
            <a:prstDash val="solid"/>
            <a:round/>
          </a:ln>
        </p:spPr>
        <p:txBody>
          <a:bodyPr vert="horz" wrap="square" lIns="128573" tIns="64286" rIns="128573" bIns="64286" numCol="1" anchor="t" anchorCtr="0" compatLnSpc="1"/>
          <a:lstStyle/>
          <a:p>
            <a:endParaRPr lang="zh-CN" altLang="en-US" sz="2000"/>
          </a:p>
        </p:txBody>
      </p:sp>
      <p:sp>
        <p:nvSpPr>
          <p:cNvPr id="23" name="Freeform 8"/>
          <p:cNvSpPr/>
          <p:nvPr/>
        </p:nvSpPr>
        <p:spPr bwMode="auto">
          <a:xfrm>
            <a:off x="708" y="198"/>
            <a:ext cx="8107668" cy="4066044"/>
          </a:xfrm>
          <a:custGeom>
            <a:avLst/>
            <a:gdLst>
              <a:gd name="T0" fmla="*/ 0 w 2759"/>
              <a:gd name="T1" fmla="*/ 0 h 1585"/>
              <a:gd name="T2" fmla="*/ 2759 w 2759"/>
              <a:gd name="T3" fmla="*/ 0 h 1585"/>
              <a:gd name="T4" fmla="*/ 1357 w 2759"/>
              <a:gd name="T5" fmla="*/ 1585 h 1585"/>
              <a:gd name="T6" fmla="*/ 0 w 2759"/>
              <a:gd name="T7" fmla="*/ 51 h 1585"/>
              <a:gd name="T8" fmla="*/ 0 w 2759"/>
              <a:gd name="T9" fmla="*/ 0 h 1585"/>
            </a:gdLst>
            <a:ahLst/>
            <a:cxnLst>
              <a:cxn ang="0">
                <a:pos x="T0" y="T1"/>
              </a:cxn>
              <a:cxn ang="0">
                <a:pos x="T2" y="T3"/>
              </a:cxn>
              <a:cxn ang="0">
                <a:pos x="T4" y="T5"/>
              </a:cxn>
              <a:cxn ang="0">
                <a:pos x="T6" y="T7"/>
              </a:cxn>
              <a:cxn ang="0">
                <a:pos x="T8" y="T9"/>
              </a:cxn>
            </a:cxnLst>
            <a:rect l="0" t="0" r="r" b="b"/>
            <a:pathLst>
              <a:path w="2759" h="1585">
                <a:moveTo>
                  <a:pt x="0" y="0"/>
                </a:moveTo>
                <a:lnTo>
                  <a:pt x="2759" y="0"/>
                </a:lnTo>
                <a:lnTo>
                  <a:pt x="1357" y="1585"/>
                </a:lnTo>
                <a:lnTo>
                  <a:pt x="0" y="51"/>
                </a:lnTo>
                <a:lnTo>
                  <a:pt x="0" y="0"/>
                </a:lnTo>
                <a:close/>
              </a:path>
            </a:pathLst>
          </a:custGeom>
          <a:solidFill>
            <a:schemeClr val="accent2"/>
          </a:solidFill>
          <a:ln w="0">
            <a:noFill/>
            <a:prstDash val="solid"/>
            <a:round/>
          </a:ln>
        </p:spPr>
        <p:txBody>
          <a:bodyPr vert="horz" wrap="square" lIns="128573" tIns="64286" rIns="128573" bIns="64286" numCol="1" anchor="t" anchorCtr="0" compatLnSpc="1"/>
          <a:lstStyle/>
          <a:p>
            <a:endParaRPr lang="zh-CN" altLang="en-US" sz="2000"/>
          </a:p>
        </p:txBody>
      </p:sp>
      <p:sp>
        <p:nvSpPr>
          <p:cNvPr id="19" name="MH_Others_1"/>
          <p:cNvSpPr txBox="1"/>
          <p:nvPr>
            <p:custDataLst>
              <p:tags r:id="rId1"/>
            </p:custDataLst>
          </p:nvPr>
        </p:nvSpPr>
        <p:spPr>
          <a:xfrm>
            <a:off x="2707653" y="1384077"/>
            <a:ext cx="2626510" cy="1107996"/>
          </a:xfrm>
          <a:prstGeom prst="rect">
            <a:avLst/>
          </a:prstGeom>
          <a:noFill/>
        </p:spPr>
        <p:txBody>
          <a:bodyPr vert="horz" wrap="square" lIns="0" tIns="0" rIns="0" bIns="0" rtlCol="0" anchor="ctr" anchorCtr="0">
            <a:spAutoFit/>
          </a:bodyPr>
          <a:lstStyle/>
          <a:p>
            <a:pPr algn="ctr"/>
            <a:r>
              <a:rPr lang="en-US" altLang="zh-CN" sz="7200" b="1" dirty="0">
                <a:solidFill>
                  <a:schemeClr val="bg1"/>
                </a:solidFill>
                <a:latin typeface="Arial" panose="020B0604020202020204" pitchFamily="34" charset="0"/>
                <a:ea typeface="微软雅黑" panose="020B0503020204020204" pitchFamily="34" charset="-122"/>
                <a:sym typeface="Arial" panose="020B0604020202020204" pitchFamily="34" charset="0"/>
              </a:rPr>
              <a:t>2018</a:t>
            </a:r>
            <a:endParaRPr lang="zh-CN" altLang="en-US" sz="7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淘宝网chenying0907出品 259"/>
          <p:cNvSpPr>
            <a:spLocks noChangeArrowheads="1"/>
          </p:cNvSpPr>
          <p:nvPr/>
        </p:nvSpPr>
        <p:spPr bwMode="auto">
          <a:xfrm>
            <a:off x="6220897" y="4768453"/>
            <a:ext cx="661348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400" b="1" dirty="0">
                <a:solidFill>
                  <a:srgbClr val="D14E5B"/>
                </a:solidFill>
                <a:latin typeface="Arial" panose="020B0604020202020204" pitchFamily="34" charset="0"/>
                <a:cs typeface="Arial" panose="020B0604020202020204" pitchFamily="34" charset="0"/>
              </a:rPr>
              <a:t>生命至上 安全发展</a:t>
            </a:r>
            <a:endParaRPr lang="en-US" altLang="zh-CN" sz="2400" b="1" dirty="0">
              <a:solidFill>
                <a:srgbClr val="D14E5B"/>
              </a:solidFill>
              <a:latin typeface="Arial" panose="020B0604020202020204" pitchFamily="34" charset="0"/>
              <a:cs typeface="Arial" panose="020B0604020202020204" pitchFamily="34" charset="0"/>
            </a:endParaRPr>
          </a:p>
        </p:txBody>
      </p:sp>
      <p:sp>
        <p:nvSpPr>
          <p:cNvPr id="25" name="淘宝网chenying0907出品 259"/>
          <p:cNvSpPr>
            <a:spLocks noChangeArrowheads="1"/>
          </p:cNvSpPr>
          <p:nvPr/>
        </p:nvSpPr>
        <p:spPr bwMode="auto">
          <a:xfrm>
            <a:off x="5997327" y="3904357"/>
            <a:ext cx="7060625"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800" b="1" dirty="0">
                <a:solidFill>
                  <a:schemeClr val="tx1">
                    <a:lumMod val="85000"/>
                    <a:lumOff val="15000"/>
                  </a:schemeClr>
                </a:solidFill>
                <a:latin typeface="Impact" panose="020B0806030902050204" pitchFamily="34" charset="0"/>
                <a:cs typeface="Arial" panose="020B0604020202020204" pitchFamily="34" charset="0"/>
              </a:rPr>
              <a:t>“安全生产月“活动总结</a:t>
            </a:r>
            <a:endParaRPr lang="en-US" altLang="zh-CN" sz="4800" b="1" dirty="0">
              <a:solidFill>
                <a:schemeClr val="tx1">
                  <a:lumMod val="85000"/>
                  <a:lumOff val="15000"/>
                </a:schemeClr>
              </a:solidFill>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by="(-#ppt_w*2)" calcmode="lin" valueType="num">
                                      <p:cBhvr rctx="PPT">
                                        <p:cTn id="17" dur="500" autoRev="1" fill="hold">
                                          <p:stCondLst>
                                            <p:cond delay="0"/>
                                          </p:stCondLst>
                                        </p:cTn>
                                        <p:tgtEl>
                                          <p:spTgt spid="19"/>
                                        </p:tgtEl>
                                        <p:attrNameLst>
                                          <p:attrName>ppt_w</p:attrName>
                                        </p:attrNameLst>
                                      </p:cBhvr>
                                    </p:anim>
                                    <p:anim by="(#ppt_w*0.50)" calcmode="lin" valueType="num">
                                      <p:cBhvr>
                                        <p:cTn id="18" dur="500" decel="50000" autoRev="1" fill="hold">
                                          <p:stCondLst>
                                            <p:cond delay="0"/>
                                          </p:stCondLst>
                                        </p:cTn>
                                        <p:tgtEl>
                                          <p:spTgt spid="19"/>
                                        </p:tgtEl>
                                        <p:attrNameLst>
                                          <p:attrName>ppt_x</p:attrName>
                                        </p:attrNameLst>
                                      </p:cBhvr>
                                    </p:anim>
                                    <p:anim from="(-#ppt_h/2)" to="(#ppt_y)" calcmode="lin" valueType="num">
                                      <p:cBhvr>
                                        <p:cTn id="19" dur="1000" fill="hold">
                                          <p:stCondLst>
                                            <p:cond delay="0"/>
                                          </p:stCondLst>
                                        </p:cTn>
                                        <p:tgtEl>
                                          <p:spTgt spid="19"/>
                                        </p:tgtEl>
                                        <p:attrNameLst>
                                          <p:attrName>ppt_y</p:attrName>
                                        </p:attrNameLst>
                                      </p:cBhvr>
                                    </p:anim>
                                    <p:animRot by="21600000">
                                      <p:cBhvr>
                                        <p:cTn id="20" dur="1000" fill="hold">
                                          <p:stCondLst>
                                            <p:cond delay="0"/>
                                          </p:stCondLst>
                                        </p:cTn>
                                        <p:tgtEl>
                                          <p:spTgt spid="19"/>
                                        </p:tgtEl>
                                        <p:attrNameLst>
                                          <p:attrName>r</p:attrName>
                                        </p:attrNameLst>
                                      </p:cBhvr>
                                    </p:animRot>
                                  </p:childTnLst>
                                </p:cTn>
                              </p:par>
                            </p:childTnLst>
                          </p:cTn>
                        </p:par>
                        <p:par>
                          <p:cTn id="21" fill="hold">
                            <p:stCondLst>
                              <p:cond delay="229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5"/>
                                        </p:tgtEl>
                                      </p:cBhvr>
                                    </p:animEffect>
                                  </p:childTnLst>
                                </p:cTn>
                              </p:par>
                            </p:childTnLst>
                          </p:cTn>
                        </p:par>
                        <p:par>
                          <p:cTn id="29" fill="hold">
                            <p:stCondLst>
                              <p:cond delay="329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25"/>
                                        </p:tgtEl>
                                      </p:cBhvr>
                                    </p:animEffect>
                                    <p:animScale>
                                      <p:cBhvr>
                                        <p:cTn id="32" dur="250" autoRev="1" fill="hold"/>
                                        <p:tgtEl>
                                          <p:spTgt spid="25"/>
                                        </p:tgtEl>
                                      </p:cBhvr>
                                      <p:by x="105000" y="105000"/>
                                    </p:animScale>
                                  </p:childTnLst>
                                </p:cTn>
                              </p:par>
                            </p:childTnLst>
                          </p:cTn>
                        </p:par>
                        <p:par>
                          <p:cTn id="33" fill="hold">
                            <p:stCondLst>
                              <p:cond delay="379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4"/>
                                        </p:tgtEl>
                                        <p:attrNameLst>
                                          <p:attrName>ppt_y</p:attrName>
                                        </p:attrNameLst>
                                      </p:cBhvr>
                                      <p:tavLst>
                                        <p:tav tm="0">
                                          <p:val>
                                            <p:strVal val="#ppt_y"/>
                                          </p:val>
                                        </p:tav>
                                        <p:tav tm="100000">
                                          <p:val>
                                            <p:strVal val="#ppt_y"/>
                                          </p:val>
                                        </p:tav>
                                      </p:tavLst>
                                    </p:anim>
                                    <p:anim calcmode="lin" valueType="num">
                                      <p:cBhvr>
                                        <p:cTn id="38"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4"/>
                                        </p:tgtEl>
                                      </p:cBhvr>
                                    </p:animEffect>
                                  </p:childTnLst>
                                </p:cTn>
                              </p:par>
                            </p:childTnLst>
                          </p:cTn>
                        </p:par>
                        <p:par>
                          <p:cTn id="41" fill="hold">
                            <p:stCondLst>
                              <p:cond delay="4699"/>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24"/>
                                        </p:tgtEl>
                                      </p:cBhvr>
                                    </p:animEffect>
                                    <p:animScale>
                                      <p:cBhvr>
                                        <p:cTn id="44"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9" grpId="0"/>
      <p:bldP spid="24" grpId="0"/>
      <p:bldP spid="24" grpId="1"/>
      <p:bldP spid="25" grpId="0"/>
      <p:bldP spid="2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a:spLocks noChangeArrowheads="1"/>
          </p:cNvSpPr>
          <p:nvPr/>
        </p:nvSpPr>
        <p:spPr bwMode="auto">
          <a:xfrm>
            <a:off x="221814" y="3197127"/>
            <a:ext cx="7109639" cy="15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altLang="zh-CN" sz="3375" b="1" dirty="0">
                <a:solidFill>
                  <a:srgbClr val="D14E5B"/>
                </a:solidFill>
                <a:latin typeface="Arial" panose="020B0604020202020204" pitchFamily="34" charset="0"/>
                <a:ea typeface="微软雅黑" panose="020B0503020204020204" pitchFamily="34" charset="-122"/>
                <a:sym typeface="Arial" panose="020B0604020202020204" pitchFamily="34" charset="0"/>
              </a:rPr>
              <a:t>2018</a:t>
            </a:r>
            <a:endParaRPr lang="en-US" sz="3375" b="1" dirty="0">
              <a:solidFill>
                <a:srgbClr val="D14E5B"/>
              </a:solidFill>
              <a:latin typeface="Arial" panose="020B0604020202020204" pitchFamily="34" charset="0"/>
              <a:ea typeface="微软雅黑" panose="020B0503020204020204" pitchFamily="34" charset="-122"/>
              <a:sym typeface="Arial" panose="020B0604020202020204" pitchFamily="34" charset="0"/>
            </a:endParaRPr>
          </a:p>
          <a:p>
            <a:pPr algn="r"/>
            <a:r>
              <a:rPr lang="zh-CN" altLang="en-US" sz="6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“安全生产月”概述</a:t>
            </a:r>
            <a:endParaRPr lang="zh-CN" altLang="en-US" sz="60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4" name="淘宝网chenying0907出品 10"/>
          <p:cNvSpPr>
            <a:spLocks noChangeArrowheads="1"/>
          </p:cNvSpPr>
          <p:nvPr/>
        </p:nvSpPr>
        <p:spPr bwMode="auto">
          <a:xfrm>
            <a:off x="3403776" y="2520708"/>
            <a:ext cx="39276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The 2018 safe</a:t>
            </a: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ty</a:t>
            </a:r>
            <a:r>
              <a:rPr 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 month summary</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5" name="淘宝网chenying0907出品 11"/>
          <p:cNvSpPr>
            <a:spLocks noChangeShapeType="1"/>
          </p:cNvSpPr>
          <p:nvPr/>
        </p:nvSpPr>
        <p:spPr bwMode="auto">
          <a:xfrm>
            <a:off x="1826905" y="2957656"/>
            <a:ext cx="5504548" cy="1675"/>
          </a:xfrm>
          <a:prstGeom prst="line">
            <a:avLst/>
          </a:prstGeom>
          <a:noFill/>
          <a:ln w="6350" cap="flat" cmpd="sng">
            <a:solidFill>
              <a:schemeClr val="accent1"/>
            </a:solidFill>
            <a:bevel/>
          </a:ln>
          <a:extLst>
            <a:ext uri="{909E8E84-426E-40DD-AFC4-6F175D3DCCD1}">
              <a14:hiddenFill xmlns:a14="http://schemas.microsoft.com/office/drawing/2010/main">
                <a:noFill/>
              </a14:hiddenFill>
            </a:ext>
          </a:extLst>
        </p:spPr>
        <p:txBody>
          <a:bodyPr/>
          <a:lstStyle/>
          <a:p>
            <a:endParaRPr lang="zh-CN" altLang="en-US" sz="20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7422714" y="2021877"/>
            <a:ext cx="3021981"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r>
              <a:rPr lang="en-US" sz="19900" dirty="0">
                <a:solidFill>
                  <a:schemeClr val="accent1"/>
                </a:solidFill>
                <a:latin typeface="Arial" panose="020B0604020202020204" pitchFamily="34" charset="0"/>
                <a:ea typeface="微软雅黑" panose="020B0503020204020204" pitchFamily="34" charset="-122"/>
                <a:sym typeface="Arial" panose="020B0604020202020204" pitchFamily="34" charset="0"/>
              </a:rPr>
              <a:t>0</a:t>
            </a:r>
            <a:r>
              <a:rPr lang="en-US" altLang="zh-CN" sz="19900" dirty="0">
                <a:solidFill>
                  <a:schemeClr val="accent1"/>
                </a:solidFill>
                <a:latin typeface="Arial" panose="020B0604020202020204" pitchFamily="34" charset="0"/>
                <a:ea typeface="微软雅黑" panose="020B0503020204020204" pitchFamily="34" charset="-122"/>
                <a:sym typeface="Arial" panose="020B0604020202020204" pitchFamily="34" charset="0"/>
              </a:rPr>
              <a:t>0</a:t>
            </a:r>
            <a:endParaRPr lang="zh-CN" altLang="en-US" sz="199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5123"/>
                                        </p:tgtEl>
                                        <p:attrNameLst>
                                          <p:attrName>style.visibility</p:attrName>
                                        </p:attrNameLst>
                                      </p:cBhvr>
                                      <p:to>
                                        <p:strVal val="visible"/>
                                      </p:to>
                                    </p:set>
                                    <p:anim by="(-#ppt_w*2)" calcmode="lin" valueType="num">
                                      <p:cBhvr rctx="PPT">
                                        <p:cTn id="12" dur="500" autoRev="1" fill="hold">
                                          <p:stCondLst>
                                            <p:cond delay="0"/>
                                          </p:stCondLst>
                                        </p:cTn>
                                        <p:tgtEl>
                                          <p:spTgt spid="5123"/>
                                        </p:tgtEl>
                                        <p:attrNameLst>
                                          <p:attrName>ppt_w</p:attrName>
                                        </p:attrNameLst>
                                      </p:cBhvr>
                                    </p:anim>
                                    <p:anim by="(#ppt_w*0.50)" calcmode="lin" valueType="num">
                                      <p:cBhvr>
                                        <p:cTn id="13" dur="500" decel="50000" autoRev="1" fill="hold">
                                          <p:stCondLst>
                                            <p:cond delay="0"/>
                                          </p:stCondLst>
                                        </p:cTn>
                                        <p:tgtEl>
                                          <p:spTgt spid="5123"/>
                                        </p:tgtEl>
                                        <p:attrNameLst>
                                          <p:attrName>ppt_x</p:attrName>
                                        </p:attrNameLst>
                                      </p:cBhvr>
                                    </p:anim>
                                    <p:anim from="(-#ppt_h/2)" to="(#ppt_y)" calcmode="lin" valueType="num">
                                      <p:cBhvr>
                                        <p:cTn id="14" dur="1000" fill="hold">
                                          <p:stCondLst>
                                            <p:cond delay="0"/>
                                          </p:stCondLst>
                                        </p:cTn>
                                        <p:tgtEl>
                                          <p:spTgt spid="5123"/>
                                        </p:tgtEl>
                                        <p:attrNameLst>
                                          <p:attrName>ppt_y</p:attrName>
                                        </p:attrNameLst>
                                      </p:cBhvr>
                                    </p:anim>
                                    <p:animRot by="21600000">
                                      <p:cBhvr>
                                        <p:cTn id="15" dur="1000" fill="hold">
                                          <p:stCondLst>
                                            <p:cond delay="0"/>
                                          </p:stCondLst>
                                        </p:cTn>
                                        <p:tgtEl>
                                          <p:spTgt spid="512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125"/>
                                        </p:tgtEl>
                                        <p:attrNameLst>
                                          <p:attrName>style.visibility</p:attrName>
                                        </p:attrNameLst>
                                      </p:cBhvr>
                                      <p:to>
                                        <p:strVal val="visible"/>
                                      </p:to>
                                    </p:set>
                                    <p:anim calcmode="lin" valueType="num">
                                      <p:cBhvr additive="base">
                                        <p:cTn id="20" dur="500" fill="hold"/>
                                        <p:tgtEl>
                                          <p:spTgt spid="5125"/>
                                        </p:tgtEl>
                                        <p:attrNameLst>
                                          <p:attrName>ppt_x</p:attrName>
                                        </p:attrNameLst>
                                      </p:cBhvr>
                                      <p:tavLst>
                                        <p:tav tm="0">
                                          <p:val>
                                            <p:strVal val="0-#ppt_w/2"/>
                                          </p:val>
                                        </p:tav>
                                        <p:tav tm="100000">
                                          <p:val>
                                            <p:strVal val="#ppt_x"/>
                                          </p:val>
                                        </p:tav>
                                      </p:tavLst>
                                    </p:anim>
                                    <p:anim calcmode="lin" valueType="num">
                                      <p:cBhvr additive="base">
                                        <p:cTn id="21" dur="500" fill="hold"/>
                                        <p:tgtEl>
                                          <p:spTgt spid="5125"/>
                                        </p:tgtEl>
                                        <p:attrNameLst>
                                          <p:attrName>ppt_y</p:attrName>
                                        </p:attrNameLst>
                                      </p:cBhvr>
                                      <p:tavLst>
                                        <p:tav tm="0">
                                          <p:val>
                                            <p:strVal val="#ppt_y"/>
                                          </p:val>
                                        </p:tav>
                                        <p:tav tm="100000">
                                          <p:val>
                                            <p:strVal val="#ppt_y"/>
                                          </p:val>
                                        </p:tav>
                                      </p:tavLst>
                                    </p:anim>
                                  </p:childTnLst>
                                </p:cTn>
                              </p:par>
                              <p:par>
                                <p:cTn id="22" presetID="56" presetClass="entr" presetSubtype="0" fill="hold" grpId="0" nodeType="withEffect">
                                  <p:stCondLst>
                                    <p:cond delay="0"/>
                                  </p:stCondLst>
                                  <p:iterate type="lt">
                                    <p:tmPct val="10000"/>
                                  </p:iterate>
                                  <p:childTnLst>
                                    <p:set>
                                      <p:cBhvr>
                                        <p:cTn id="23" dur="1" fill="hold">
                                          <p:stCondLst>
                                            <p:cond delay="0"/>
                                          </p:stCondLst>
                                        </p:cTn>
                                        <p:tgtEl>
                                          <p:spTgt spid="5124"/>
                                        </p:tgtEl>
                                        <p:attrNameLst>
                                          <p:attrName>style.visibility</p:attrName>
                                        </p:attrNameLst>
                                      </p:cBhvr>
                                      <p:to>
                                        <p:strVal val="visible"/>
                                      </p:to>
                                    </p:set>
                                    <p:anim by="(-#ppt_w*2)" calcmode="lin" valueType="num">
                                      <p:cBhvr rctx="PPT">
                                        <p:cTn id="24" dur="500" autoRev="1" fill="hold">
                                          <p:stCondLst>
                                            <p:cond delay="0"/>
                                          </p:stCondLst>
                                        </p:cTn>
                                        <p:tgtEl>
                                          <p:spTgt spid="5124"/>
                                        </p:tgtEl>
                                        <p:attrNameLst>
                                          <p:attrName>ppt_w</p:attrName>
                                        </p:attrNameLst>
                                      </p:cBhvr>
                                    </p:anim>
                                    <p:anim by="(#ppt_w*0.50)" calcmode="lin" valueType="num">
                                      <p:cBhvr>
                                        <p:cTn id="25" dur="500" decel="50000" autoRev="1" fill="hold">
                                          <p:stCondLst>
                                            <p:cond delay="0"/>
                                          </p:stCondLst>
                                        </p:cTn>
                                        <p:tgtEl>
                                          <p:spTgt spid="5124"/>
                                        </p:tgtEl>
                                        <p:attrNameLst>
                                          <p:attrName>ppt_x</p:attrName>
                                        </p:attrNameLst>
                                      </p:cBhvr>
                                    </p:anim>
                                    <p:anim from="(-#ppt_h/2)" to="(#ppt_y)" calcmode="lin" valueType="num">
                                      <p:cBhvr>
                                        <p:cTn id="26" dur="1000" fill="hold">
                                          <p:stCondLst>
                                            <p:cond delay="0"/>
                                          </p:stCondLst>
                                        </p:cTn>
                                        <p:tgtEl>
                                          <p:spTgt spid="5124"/>
                                        </p:tgtEl>
                                        <p:attrNameLst>
                                          <p:attrName>ppt_y</p:attrName>
                                        </p:attrNameLst>
                                      </p:cBhvr>
                                    </p:anim>
                                    <p:animRot by="21600000">
                                      <p:cBhvr>
                                        <p:cTn id="27" dur="1000" fill="hold">
                                          <p:stCondLst>
                                            <p:cond delay="0"/>
                                          </p:stCondLst>
                                        </p:cTn>
                                        <p:tgtEl>
                                          <p:spTgt spid="5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5125"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淘宝网chenying0907出品 43"/>
          <p:cNvSpPr/>
          <p:nvPr/>
        </p:nvSpPr>
        <p:spPr>
          <a:xfrm>
            <a:off x="0" y="3576145"/>
            <a:ext cx="6576708" cy="3656505"/>
          </a:xfrm>
          <a:custGeom>
            <a:avLst/>
            <a:gdLst>
              <a:gd name="connsiteX0" fmla="*/ 2590802 w 2590802"/>
              <a:gd name="connsiteY0" fmla="*/ 0 h 4676776"/>
              <a:gd name="connsiteX1" fmla="*/ 2590802 w 2590802"/>
              <a:gd name="connsiteY1" fmla="*/ 4676776 h 4676776"/>
              <a:gd name="connsiteX2" fmla="*/ 1401458 w 2590802"/>
              <a:gd name="connsiteY2" fmla="*/ 4676776 h 4676776"/>
              <a:gd name="connsiteX3" fmla="*/ 1295401 w 2590802"/>
              <a:gd name="connsiteY3" fmla="*/ 4493919 h 4676776"/>
              <a:gd name="connsiteX4" fmla="*/ 1189344 w 2590802"/>
              <a:gd name="connsiteY4" fmla="*/ 4676776 h 4676776"/>
              <a:gd name="connsiteX5" fmla="*/ 0 w 2590802"/>
              <a:gd name="connsiteY5" fmla="*/ 4676776 h 4676776"/>
              <a:gd name="connsiteX6" fmla="*/ 1 w 2590802"/>
              <a:gd name="connsiteY6" fmla="*/ 0 h 4676776"/>
              <a:gd name="connsiteX7" fmla="*/ 2590802 w 2590802"/>
              <a:gd name="connsiteY7" fmla="*/ 0 h 467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2" h="4676776">
                <a:moveTo>
                  <a:pt x="2590802" y="0"/>
                </a:moveTo>
                <a:lnTo>
                  <a:pt x="2590802" y="4676776"/>
                </a:lnTo>
                <a:lnTo>
                  <a:pt x="1401458" y="4676776"/>
                </a:lnTo>
                <a:lnTo>
                  <a:pt x="1295401" y="4493919"/>
                </a:lnTo>
                <a:lnTo>
                  <a:pt x="1189344" y="4676776"/>
                </a:lnTo>
                <a:lnTo>
                  <a:pt x="0" y="4676776"/>
                </a:lnTo>
                <a:lnTo>
                  <a:pt x="1" y="0"/>
                </a:lnTo>
                <a:lnTo>
                  <a:pt x="2590802" y="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淘宝网chenying0907出品 53"/>
          <p:cNvSpPr/>
          <p:nvPr/>
        </p:nvSpPr>
        <p:spPr bwMode="auto">
          <a:xfrm>
            <a:off x="5690485" y="4018139"/>
            <a:ext cx="6792886" cy="2759122"/>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年“安全生产月”</a:t>
            </a:r>
            <a:endParaRPr lang="zh-CN" altLang="en-US" sz="40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6576707" y="4188321"/>
            <a:ext cx="5757323" cy="2308324"/>
          </a:xfrm>
          <a:prstGeom prst="rect">
            <a:avLst/>
          </a:prstGeom>
        </p:spPr>
        <p:txBody>
          <a:bodyPr wrap="square">
            <a:spAutoFit/>
          </a:bodyPr>
          <a:lstStyle/>
          <a:p>
            <a:pPr indent="457200">
              <a:lnSpc>
                <a:spcPct val="150000"/>
              </a:lnSpc>
            </a:pPr>
            <a:r>
              <a:rPr lang="en-US" altLang="zh-CN" sz="1600" dirty="0">
                <a:solidFill>
                  <a:schemeClr val="tx1">
                    <a:lumMod val="65000"/>
                    <a:lumOff val="35000"/>
                  </a:schemeClr>
                </a:solidFill>
                <a:latin typeface="Arial" panose="020B0604020202020204" pitchFamily="34" charset="0"/>
                <a:ea typeface="微软雅黑" panose="020B0503020204020204" pitchFamily="34" charset="-122"/>
              </a:rPr>
              <a:t>2018</a:t>
            </a:r>
            <a:r>
              <a:rPr lang="zh-CN" altLang="zh-CN" sz="1600" dirty="0">
                <a:solidFill>
                  <a:schemeClr val="tx1">
                    <a:lumMod val="65000"/>
                    <a:lumOff val="35000"/>
                  </a:schemeClr>
                </a:solidFill>
                <a:latin typeface="Arial" panose="020B0604020202020204" pitchFamily="34" charset="0"/>
                <a:ea typeface="微软雅黑" panose="020B0503020204020204" pitchFamily="34" charset="-122"/>
              </a:rPr>
              <a:t>年</a:t>
            </a:r>
            <a:r>
              <a:rPr lang="en-US" altLang="zh-CN" sz="1600" dirty="0">
                <a:solidFill>
                  <a:schemeClr val="tx1">
                    <a:lumMod val="65000"/>
                    <a:lumOff val="35000"/>
                  </a:schemeClr>
                </a:solidFill>
                <a:latin typeface="Arial" panose="020B0604020202020204" pitchFamily="34" charset="0"/>
                <a:ea typeface="微软雅黑" panose="020B0503020204020204" pitchFamily="34" charset="-122"/>
              </a:rPr>
              <a:t>6</a:t>
            </a:r>
            <a:r>
              <a:rPr lang="zh-CN" altLang="zh-CN" sz="1600" dirty="0">
                <a:solidFill>
                  <a:schemeClr val="tx1">
                    <a:lumMod val="65000"/>
                    <a:lumOff val="35000"/>
                  </a:schemeClr>
                </a:solidFill>
                <a:latin typeface="Arial" panose="020B0604020202020204" pitchFamily="34" charset="0"/>
                <a:ea typeface="微软雅黑" panose="020B0503020204020204" pitchFamily="34" charset="-122"/>
              </a:rPr>
              <a:t>月在全公司范围内深入开展“安全生产月”系列活动，全体干部员工严格按照活动方案部署和要求，积极参与，各分、子公司和相关部门精心组织，扎实开展了“安全生产月”系列活动，圆满完成了</a:t>
            </a:r>
            <a:r>
              <a:rPr lang="en-US" altLang="zh-CN" sz="1600" dirty="0">
                <a:solidFill>
                  <a:schemeClr val="tx1">
                    <a:lumMod val="65000"/>
                    <a:lumOff val="35000"/>
                  </a:schemeClr>
                </a:solidFill>
                <a:latin typeface="Arial" panose="020B0604020202020204" pitchFamily="34" charset="0"/>
                <a:ea typeface="微软雅黑" panose="020B0503020204020204" pitchFamily="34" charset="-122"/>
              </a:rPr>
              <a:t>2018</a:t>
            </a:r>
            <a:r>
              <a:rPr lang="zh-CN" altLang="zh-CN" sz="1600" dirty="0">
                <a:solidFill>
                  <a:schemeClr val="tx1">
                    <a:lumMod val="65000"/>
                    <a:lumOff val="35000"/>
                  </a:schemeClr>
                </a:solidFill>
                <a:latin typeface="Arial" panose="020B0604020202020204" pitchFamily="34" charset="0"/>
                <a:ea typeface="微软雅黑" panose="020B0503020204020204" pitchFamily="34" charset="-122"/>
              </a:rPr>
              <a:t>“安全生产月”各项活动任务，有效推动公司安全生产工作。</a:t>
            </a: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endParaRPr>
          </a:p>
          <a:p>
            <a:pPr indent="457200">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rPr>
              <a:t>今年安全生产月的主题是：</a:t>
            </a:r>
            <a:r>
              <a:rPr lang="zh-CN" altLang="en-US" sz="1600" b="1" dirty="0">
                <a:solidFill>
                  <a:srgbClr val="D14E5B"/>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“生命至上 安全发展”</a:t>
            </a:r>
            <a:r>
              <a:rPr lang="zh-CN" altLang="en-US" sz="1600" dirty="0">
                <a:solidFill>
                  <a:schemeClr val="tx1">
                    <a:lumMod val="65000"/>
                    <a:lumOff val="35000"/>
                  </a:schemeClr>
                </a:solidFill>
                <a:latin typeface="Arial" panose="020B0604020202020204" pitchFamily="34" charset="0"/>
                <a:ea typeface="微软雅黑" panose="020B0503020204020204" pitchFamily="34" charset="-122"/>
              </a:rPr>
              <a:t>。</a:t>
            </a:r>
            <a:endParaRPr lang="zh-CN" altLang="en-US" sz="16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6" name="矩形 5"/>
          <p:cNvSpPr/>
          <p:nvPr/>
        </p:nvSpPr>
        <p:spPr>
          <a:xfrm>
            <a:off x="308695" y="736005"/>
            <a:ext cx="6268013" cy="2677656"/>
          </a:xfrm>
          <a:prstGeom prst="rect">
            <a:avLst/>
          </a:prstGeom>
        </p:spPr>
        <p:txBody>
          <a:bodyPr wrap="square">
            <a:spAutoFit/>
          </a:bodyPr>
          <a:lstStyle/>
          <a:p>
            <a:pPr indent="457200">
              <a:lnSpc>
                <a:spcPct val="150000"/>
              </a:lnSpc>
            </a:pPr>
            <a:r>
              <a:rPr lang="en-US" altLang="zh-CN" sz="1600" dirty="0">
                <a:solidFill>
                  <a:schemeClr val="tx1">
                    <a:lumMod val="65000"/>
                    <a:lumOff val="35000"/>
                  </a:schemeClr>
                </a:solidFill>
                <a:latin typeface="Arial" panose="020B0604020202020204" pitchFamily="34" charset="0"/>
                <a:ea typeface="微软雅黑" panose="020B0503020204020204" pitchFamily="34" charset="-122"/>
              </a:rPr>
              <a:t>2002</a:t>
            </a:r>
            <a:r>
              <a:rPr lang="zh-CN" altLang="en-US" sz="1600" dirty="0">
                <a:solidFill>
                  <a:schemeClr val="tx1">
                    <a:lumMod val="65000"/>
                    <a:lumOff val="35000"/>
                  </a:schemeClr>
                </a:solidFill>
                <a:latin typeface="Arial" panose="020B0604020202020204" pitchFamily="34" charset="0"/>
                <a:ea typeface="微软雅黑" panose="020B0503020204020204" pitchFamily="34" charset="-122"/>
              </a:rPr>
              <a:t>年，中共中央宣传部、国家安全生产监督管理局等部委结合当前安全生产工作的形势，在总结经验的基础上，确定</a:t>
            </a:r>
            <a:r>
              <a:rPr lang="en-US" altLang="zh-CN" sz="1600" dirty="0">
                <a:solidFill>
                  <a:schemeClr val="tx1">
                    <a:lumMod val="65000"/>
                    <a:lumOff val="35000"/>
                  </a:schemeClr>
                </a:solidFill>
                <a:latin typeface="Arial" panose="020B0604020202020204" pitchFamily="34" charset="0"/>
                <a:ea typeface="微软雅黑" panose="020B0503020204020204" pitchFamily="34" charset="-122"/>
              </a:rPr>
              <a:t>2002</a:t>
            </a:r>
            <a:r>
              <a:rPr lang="zh-CN" altLang="en-US" sz="1600" dirty="0">
                <a:solidFill>
                  <a:schemeClr val="tx1">
                    <a:lumMod val="65000"/>
                    <a:lumOff val="35000"/>
                  </a:schemeClr>
                </a:solidFill>
                <a:latin typeface="Arial" panose="020B0604020202020204" pitchFamily="34" charset="0"/>
                <a:ea typeface="微软雅黑" panose="020B0503020204020204" pitchFamily="34" charset="-122"/>
              </a:rPr>
              <a:t>年</a:t>
            </a:r>
            <a:r>
              <a:rPr lang="en-US" altLang="zh-CN" sz="1600" dirty="0">
                <a:solidFill>
                  <a:schemeClr val="tx1">
                    <a:lumMod val="65000"/>
                    <a:lumOff val="35000"/>
                  </a:schemeClr>
                </a:solidFill>
                <a:latin typeface="Arial" panose="020B0604020202020204" pitchFamily="34" charset="0"/>
                <a:ea typeface="微软雅黑" panose="020B0503020204020204" pitchFamily="34" charset="-122"/>
              </a:rPr>
              <a:t>6</a:t>
            </a:r>
            <a:r>
              <a:rPr lang="zh-CN" altLang="en-US" sz="1600" dirty="0">
                <a:solidFill>
                  <a:schemeClr val="tx1">
                    <a:lumMod val="65000"/>
                    <a:lumOff val="35000"/>
                  </a:schemeClr>
                </a:solidFill>
                <a:latin typeface="Arial" panose="020B0604020202020204" pitchFamily="34" charset="0"/>
                <a:ea typeface="微软雅黑" panose="020B0503020204020204" pitchFamily="34" charset="-122"/>
              </a:rPr>
              <a:t>月份开展首次安全生产月活动，将安全生产周活动的形式和内容进行了延伸。这是党中央、国务院为宣传安全生产一系列方针政策和普及安全生产法律法规知识、增强全民安全意识的一项重要举措。</a:t>
            </a:r>
            <a:endParaRPr lang="zh-CN" altLang="en-US" sz="1600" dirty="0">
              <a:solidFill>
                <a:schemeClr val="tx1">
                  <a:lumMod val="65000"/>
                  <a:lumOff val="35000"/>
                </a:schemeClr>
              </a:solidFill>
              <a:latin typeface="Arial" panose="020B0604020202020204" pitchFamily="34" charset="0"/>
              <a:ea typeface="微软雅黑" panose="020B0503020204020204" pitchFamily="34" charset="-122"/>
            </a:endParaRPr>
          </a:p>
          <a:p>
            <a:pPr indent="457200">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rPr>
              <a:t>活动旨在</a:t>
            </a:r>
            <a:r>
              <a:rPr lang="zh-CN" altLang="en-US" sz="1600" b="1" dirty="0">
                <a:solidFill>
                  <a:srgbClr val="D14E5B"/>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最大限度地消除身边的事故隐患，遏制重特大事故发生，促进安全生产形势稳定好转。</a:t>
            </a:r>
            <a:endParaRPr lang="zh-CN" altLang="en-US" sz="1600" b="1" dirty="0">
              <a:solidFill>
                <a:srgbClr val="D14E5B"/>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endParaRPr>
          </a:p>
        </p:txBody>
      </p:sp>
      <p:pic>
        <p:nvPicPr>
          <p:cNvPr id="2" name="图片 1"/>
          <p:cNvPicPr/>
          <p:nvPr/>
        </p:nvPicPr>
        <p:blipFill>
          <a:blip r:embed="rId2">
            <a:extLst>
              <a:ext uri="{BEBA8EAE-BF5A-486C-A8C5-ECC9F3942E4B}">
                <a14:imgProps xmlns:a14="http://schemas.microsoft.com/office/drawing/2010/main">
                  <a14:imgLayer r:embed="rId3">
                    <a14:imgEffect>
                      <a14:artisticTexturizer/>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559437" y="0"/>
            <a:ext cx="6318000" cy="3576145"/>
          </a:xfrm>
          <a:prstGeom prst="rect">
            <a:avLst/>
          </a:prstGeom>
        </p:spPr>
      </p:pic>
      <p:sp>
        <p:nvSpPr>
          <p:cNvPr id="3" name="等腰三角形 2"/>
          <p:cNvSpPr/>
          <p:nvPr/>
        </p:nvSpPr>
        <p:spPr>
          <a:xfrm rot="19942155">
            <a:off x="6372357" y="1201401"/>
            <a:ext cx="581784" cy="51824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60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1+#ppt_w/2"/>
                                          </p:val>
                                        </p:tav>
                                        <p:tav tm="100000">
                                          <p:val>
                                            <p:strVal val="#ppt_x"/>
                                          </p:val>
                                        </p:tav>
                                      </p:tavLst>
                                    </p:anim>
                                    <p:anim calcmode="lin" valueType="num">
                                      <p:cBhvr additive="base">
                                        <p:cTn id="8" dur="1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5"/>
          <p:cNvGrpSpPr/>
          <p:nvPr/>
        </p:nvGrpSpPr>
        <p:grpSpPr>
          <a:xfrm>
            <a:off x="802341" y="2032148"/>
            <a:ext cx="4950899" cy="1652748"/>
            <a:chOff x="785786" y="1694413"/>
            <a:chExt cx="3520833" cy="1175352"/>
          </a:xfrm>
        </p:grpSpPr>
        <p:sp>
          <p:nvSpPr>
            <p:cNvPr id="47" name="Oval 46"/>
            <p:cNvSpPr/>
            <p:nvPr/>
          </p:nvSpPr>
          <p:spPr>
            <a:xfrm>
              <a:off x="785786" y="1702231"/>
              <a:ext cx="1167534" cy="1167534"/>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47"/>
            <p:cNvSpPr/>
            <p:nvPr/>
          </p:nvSpPr>
          <p:spPr>
            <a:xfrm>
              <a:off x="1766151" y="1694413"/>
              <a:ext cx="2540468" cy="1050602"/>
            </a:xfrm>
            <a:prstGeom prst="rect">
              <a:avLst/>
            </a:prstGeom>
          </p:spPr>
          <p:txBody>
            <a:bodyPr wrap="square" lIns="0" tIns="0" rIns="0" bIns="0">
              <a:spAutoFit/>
            </a:bodyPr>
            <a:lstStyle/>
            <a:p>
              <a:pPr algn="ctr"/>
              <a:r>
                <a:rPr lang="zh-CN" altLang="en-US" sz="4800" b="1" dirty="0">
                  <a:ln w="19050">
                    <a:solidFill>
                      <a:schemeClr val="tx2">
                        <a:tint val="1000"/>
                      </a:schemeClr>
                    </a:solidFill>
                    <a:prstDash val="solid"/>
                  </a:ln>
                  <a:solidFill>
                    <a:schemeClr val="tx1">
                      <a:lumMod val="75000"/>
                      <a:lumOff val="25000"/>
                    </a:schemeClr>
                  </a:solidFill>
                  <a:effectLst>
                    <a:outerShdw blurRad="50000" dist="50800" dir="7500000" algn="tl">
                      <a:srgbClr val="000000">
                        <a:shade val="5000"/>
                        <a:alpha val="35000"/>
                      </a:srgbClr>
                    </a:outerShdw>
                  </a:effectLst>
                  <a:latin typeface="微软雅黑" panose="020B0503020204020204" pitchFamily="34" charset="-122"/>
                  <a:ea typeface="微软雅黑" panose="020B0503020204020204" pitchFamily="34" charset="-122"/>
                  <a:sym typeface="Arial" panose="020B0604020202020204" pitchFamily="34" charset="0"/>
                </a:rPr>
                <a:t>工 作</a:t>
              </a:r>
              <a:endParaRPr lang="en-US" altLang="zh-CN" sz="4800" b="1" dirty="0">
                <a:ln w="19050">
                  <a:solidFill>
                    <a:schemeClr val="tx2">
                      <a:tint val="1000"/>
                    </a:schemeClr>
                  </a:solidFill>
                  <a:prstDash val="solid"/>
                </a:ln>
                <a:solidFill>
                  <a:schemeClr val="tx1">
                    <a:lumMod val="75000"/>
                    <a:lumOff val="25000"/>
                  </a:schemeClr>
                </a:solidFill>
                <a:effectLst>
                  <a:outerShdw blurRad="50000" dist="50800" dir="7500000" algn="tl">
                    <a:srgbClr val="000000">
                      <a:shade val="5000"/>
                      <a:alpha val="35000"/>
                    </a:srgbClr>
                  </a:outerShdw>
                </a:effectLst>
                <a:latin typeface="微软雅黑" panose="020B0503020204020204" pitchFamily="34" charset="-122"/>
                <a:ea typeface="微软雅黑" panose="020B0503020204020204" pitchFamily="34" charset="-122"/>
                <a:sym typeface="Arial" panose="020B0604020202020204" pitchFamily="34" charset="0"/>
              </a:endParaRPr>
            </a:p>
            <a:p>
              <a:pPr algn="ctr"/>
              <a:r>
                <a:rPr lang="zh-CN" altLang="en-US" sz="4800" b="1" dirty="0">
                  <a:ln w="19050">
                    <a:solidFill>
                      <a:schemeClr val="tx2">
                        <a:tint val="1000"/>
                      </a:schemeClr>
                    </a:solidFill>
                    <a:prstDash val="solid"/>
                  </a:ln>
                  <a:solidFill>
                    <a:schemeClr val="tx1">
                      <a:lumMod val="75000"/>
                      <a:lumOff val="25000"/>
                    </a:schemeClr>
                  </a:solidFill>
                  <a:effectLst>
                    <a:outerShdw blurRad="50000" dist="50800" dir="7500000" algn="tl">
                      <a:srgbClr val="000000">
                        <a:shade val="5000"/>
                        <a:alpha val="35000"/>
                      </a:srgbClr>
                    </a:outerShdw>
                  </a:effectLst>
                  <a:latin typeface="微软雅黑" panose="020B0503020204020204" pitchFamily="34" charset="-122"/>
                  <a:ea typeface="微软雅黑" panose="020B0503020204020204" pitchFamily="34" charset="-122"/>
                  <a:sym typeface="Arial" panose="020B0604020202020204" pitchFamily="34" charset="0"/>
                </a:rPr>
                <a:t>思 路</a:t>
              </a:r>
              <a:endParaRPr lang="zh-CN" altLang="en-US" sz="4800" b="1" dirty="0">
                <a:ln w="19050">
                  <a:solidFill>
                    <a:schemeClr val="tx2">
                      <a:tint val="1000"/>
                    </a:schemeClr>
                  </a:solidFill>
                  <a:prstDash val="solid"/>
                </a:ln>
                <a:solidFill>
                  <a:schemeClr val="tx1">
                    <a:lumMod val="75000"/>
                    <a:lumOff val="25000"/>
                  </a:schemeClr>
                </a:solidFill>
                <a:effectLst>
                  <a:outerShdw blurRad="50000" dist="50800" dir="7500000" algn="tl">
                    <a:srgbClr val="000000">
                      <a:shade val="5000"/>
                      <a:alpha val="35000"/>
                    </a:srgbClr>
                  </a:outerShdw>
                </a:effectLst>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 name="Group 26"/>
          <p:cNvGrpSpPr/>
          <p:nvPr/>
        </p:nvGrpSpPr>
        <p:grpSpPr>
          <a:xfrm>
            <a:off x="6427775" y="1658569"/>
            <a:ext cx="6027206" cy="2410900"/>
            <a:chOff x="4500562" y="1285866"/>
            <a:chExt cx="4286248" cy="1714512"/>
          </a:xfrm>
        </p:grpSpPr>
        <p:sp>
          <p:nvSpPr>
            <p:cNvPr id="38" name="Rectangle 37"/>
            <p:cNvSpPr/>
            <p:nvPr/>
          </p:nvSpPr>
          <p:spPr>
            <a:xfrm>
              <a:off x="4500562" y="1285866"/>
              <a:ext cx="4286248" cy="171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Group 49"/>
            <p:cNvGrpSpPr/>
            <p:nvPr/>
          </p:nvGrpSpPr>
          <p:grpSpPr>
            <a:xfrm>
              <a:off x="5833120" y="1285866"/>
              <a:ext cx="2591677" cy="1477409"/>
              <a:chOff x="1832592" y="1428742"/>
              <a:chExt cx="2591677" cy="1477409"/>
            </a:xfrm>
          </p:grpSpPr>
          <p:sp>
            <p:nvSpPr>
              <p:cNvPr id="52" name="Rectangle 51"/>
              <p:cNvSpPr/>
              <p:nvPr/>
            </p:nvSpPr>
            <p:spPr>
              <a:xfrm>
                <a:off x="1883801" y="2214560"/>
                <a:ext cx="2540468" cy="558132"/>
              </a:xfrm>
              <a:prstGeom prst="rect">
                <a:avLst/>
              </a:prstGeom>
            </p:spPr>
            <p:txBody>
              <a:bodyPr wrap="square" lIns="0" tIns="0" rIns="0" bIns="0">
                <a:spAutoFit/>
              </a:bodyPr>
              <a:lstStyle/>
              <a:p>
                <a:pPr>
                  <a:lnSpc>
                    <a:spcPct val="150000"/>
                  </a:lnSpc>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加强组织领导，统一思想认识。</a:t>
                </a:r>
                <a:endPar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Rectangle 52"/>
              <p:cNvSpPr/>
              <p:nvPr/>
            </p:nvSpPr>
            <p:spPr>
              <a:xfrm>
                <a:off x="1832592" y="1428742"/>
                <a:ext cx="674242" cy="1477409"/>
              </a:xfrm>
              <a:prstGeom prst="rect">
                <a:avLst/>
              </a:prstGeom>
            </p:spPr>
            <p:txBody>
              <a:bodyPr wrap="square" lIns="0" tIns="0" rIns="0" bIns="0">
                <a:spAutoFit/>
              </a:bodyPr>
              <a:lstStyle/>
              <a:p>
                <a:r>
                  <a:rPr lang="en-US" sz="13500" dirty="0">
                    <a:solidFill>
                      <a:schemeClr val="bg1"/>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a:t>
                </a:r>
                <a:endParaRPr lang="en-US" sz="135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grpSp>
        <p:nvGrpSpPr>
          <p:cNvPr id="6" name="Group 25"/>
          <p:cNvGrpSpPr/>
          <p:nvPr/>
        </p:nvGrpSpPr>
        <p:grpSpPr>
          <a:xfrm>
            <a:off x="500979" y="4069470"/>
            <a:ext cx="5926796" cy="2410900"/>
            <a:chOff x="285720" y="3000378"/>
            <a:chExt cx="4214842" cy="1714512"/>
          </a:xfrm>
        </p:grpSpPr>
        <p:sp>
          <p:nvSpPr>
            <p:cNvPr id="54" name="Rectangle 53"/>
            <p:cNvSpPr/>
            <p:nvPr/>
          </p:nvSpPr>
          <p:spPr>
            <a:xfrm>
              <a:off x="285720" y="3000378"/>
              <a:ext cx="4214842" cy="1714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54"/>
            <p:cNvGrpSpPr/>
            <p:nvPr/>
          </p:nvGrpSpPr>
          <p:grpSpPr>
            <a:xfrm>
              <a:off x="1582815" y="3000378"/>
              <a:ext cx="2540468" cy="1477409"/>
              <a:chOff x="1868567" y="1428742"/>
              <a:chExt cx="2540468" cy="1477409"/>
            </a:xfrm>
          </p:grpSpPr>
          <p:sp>
            <p:nvSpPr>
              <p:cNvPr id="57" name="Rectangle 56"/>
              <p:cNvSpPr/>
              <p:nvPr/>
            </p:nvSpPr>
            <p:spPr>
              <a:xfrm>
                <a:off x="1868567" y="2214560"/>
                <a:ext cx="2540468" cy="328313"/>
              </a:xfrm>
              <a:prstGeom prst="rect">
                <a:avLst/>
              </a:prstGeom>
            </p:spPr>
            <p:txBody>
              <a:bodyPr wrap="square" lIns="0" tIns="0" rIns="0" bIns="0">
                <a:spAutoFit/>
              </a:bodyPr>
              <a:lstStyle/>
              <a:p>
                <a:pPr>
                  <a:lnSpc>
                    <a:spcPct val="150000"/>
                  </a:lnSpc>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精心组织谋划，扎实开展活动</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57"/>
              <p:cNvSpPr/>
              <p:nvPr/>
            </p:nvSpPr>
            <p:spPr>
              <a:xfrm>
                <a:off x="1868567" y="1428742"/>
                <a:ext cx="674242" cy="1477409"/>
              </a:xfrm>
              <a:prstGeom prst="rect">
                <a:avLst/>
              </a:prstGeom>
            </p:spPr>
            <p:txBody>
              <a:bodyPr wrap="square" lIns="0" tIns="0" rIns="0" bIns="0">
                <a:spAutoFit/>
              </a:bodyPr>
              <a:lstStyle/>
              <a:p>
                <a:r>
                  <a:rPr lang="en-US" sz="13500" dirty="0">
                    <a:solidFill>
                      <a:schemeClr val="bg1"/>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a:t>
                </a:r>
                <a:endParaRPr lang="en-US" sz="135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grpSp>
        <p:nvGrpSpPr>
          <p:cNvPr id="8" name="Group 58"/>
          <p:cNvGrpSpPr/>
          <p:nvPr/>
        </p:nvGrpSpPr>
        <p:grpSpPr>
          <a:xfrm>
            <a:off x="8445598" y="4169923"/>
            <a:ext cx="3572337" cy="2077492"/>
            <a:chOff x="1863571" y="1428742"/>
            <a:chExt cx="2540468" cy="1477409"/>
          </a:xfrm>
        </p:grpSpPr>
        <p:sp>
          <p:nvSpPr>
            <p:cNvPr id="61" name="Rectangle 60"/>
            <p:cNvSpPr/>
            <p:nvPr/>
          </p:nvSpPr>
          <p:spPr>
            <a:xfrm>
              <a:off x="1863571" y="2214560"/>
              <a:ext cx="2540468" cy="289280"/>
            </a:xfrm>
            <a:prstGeom prst="rect">
              <a:avLst/>
            </a:prstGeom>
          </p:spPr>
          <p:txBody>
            <a:bodyPr wrap="square" lIns="0" tIns="0" rIns="0" bIns="0">
              <a:spAutoFit/>
            </a:bodyPr>
            <a:lstStyle/>
            <a:p>
              <a:pPr>
                <a:lnSpc>
                  <a:spcPct val="150000"/>
                </a:lnSpc>
              </a:pPr>
              <a:r>
                <a:rPr lang="zh-CN" altLang="en-US" sz="2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坚持持续改进，不断完善提高</a:t>
              </a:r>
              <a:endParaRPr lang="zh-CN" altLang="en-US" sz="2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Rectangle 61"/>
            <p:cNvSpPr/>
            <p:nvPr/>
          </p:nvSpPr>
          <p:spPr>
            <a:xfrm>
              <a:off x="1863572" y="1428742"/>
              <a:ext cx="674242" cy="1477409"/>
            </a:xfrm>
            <a:prstGeom prst="rect">
              <a:avLst/>
            </a:prstGeom>
          </p:spPr>
          <p:txBody>
            <a:bodyPr wrap="square" lIns="0" tIns="0" rIns="0" bIns="0">
              <a:spAutoFit/>
            </a:bodyPr>
            <a:lstStyle/>
            <a:p>
              <a:r>
                <a:rPr lang="en-US" sz="135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a:t>
              </a:r>
              <a:endParaRPr lang="en-US" sz="13500" dirty="0">
                <a:solidFill>
                  <a:schemeClr val="tx1">
                    <a:lumMod val="65000"/>
                    <a:lumOff val="35000"/>
                  </a:schemeClr>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sp>
        <p:nvSpPr>
          <p:cNvPr id="22"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年“安全生产月”</a:t>
            </a:r>
            <a:endParaRPr lang="zh-CN" altLang="en-US" sz="40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SAFETY MONTH</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6896437" y="2176165"/>
            <a:ext cx="753731"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CN" sz="7200" b="1" dirty="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latin typeface="微软雅黑" panose="020B0503020204020204" pitchFamily="34" charset="-122"/>
                <a:ea typeface="微软雅黑" panose="020B0503020204020204" pitchFamily="34" charset="-122"/>
              </a:rPr>
              <a:t>1</a:t>
            </a:r>
            <a:endParaRPr lang="zh-CN" altLang="en-US" sz="5400" b="1" cap="all" spc="0" dirty="0">
              <a:ln w="0"/>
              <a:solidFill>
                <a:schemeClr val="bg1"/>
              </a:solidFill>
              <a:effectLst>
                <a:reflection blurRad="12700" stA="50000" endPos="50000" dist="5000" dir="5400000" sy="-100000" rotWithShape="0"/>
              </a:effectLst>
              <a:latin typeface="微软雅黑" panose="020B0503020204020204" pitchFamily="34" charset="-122"/>
              <a:ea typeface="微软雅黑" panose="020B0503020204020204" pitchFamily="34" charset="-122"/>
            </a:endParaRPr>
          </a:p>
        </p:txBody>
      </p:sp>
      <p:sp>
        <p:nvSpPr>
          <p:cNvPr id="27" name="矩形 26"/>
          <p:cNvSpPr/>
          <p:nvPr/>
        </p:nvSpPr>
        <p:spPr>
          <a:xfrm>
            <a:off x="6882937" y="4768453"/>
            <a:ext cx="753732"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CN" sz="7200" b="1" dirty="0">
                <a:ln w="19050">
                  <a:solidFill>
                    <a:schemeClr val="tx2">
                      <a:tint val="1000"/>
                    </a:schemeClr>
                  </a:solidFill>
                  <a:prstDash val="solid"/>
                </a:ln>
                <a:solidFill>
                  <a:schemeClr val="tx1">
                    <a:lumMod val="75000"/>
                    <a:lumOff val="25000"/>
                  </a:schemeClr>
                </a:solidFill>
                <a:effectLst>
                  <a:outerShdw blurRad="50000" dist="50800" dir="7500000" algn="tl">
                    <a:srgbClr val="000000">
                      <a:shade val="5000"/>
                      <a:alpha val="35000"/>
                    </a:srgbClr>
                  </a:outerShdw>
                </a:effectLst>
                <a:latin typeface="微软雅黑" panose="020B0503020204020204" pitchFamily="34" charset="-122"/>
                <a:ea typeface="微软雅黑" panose="020B0503020204020204" pitchFamily="34" charset="-122"/>
              </a:rPr>
              <a:t>3</a:t>
            </a:r>
            <a:endParaRPr lang="zh-CN" altLang="en-US" sz="5400" b="1" cap="all" spc="0" dirty="0">
              <a:ln w="0"/>
              <a:solidFill>
                <a:schemeClr val="tx1">
                  <a:lumMod val="75000"/>
                  <a:lumOff val="25000"/>
                </a:schemeClr>
              </a:solidFill>
              <a:effectLst>
                <a:reflection blurRad="12700" stA="50000" endPos="50000" dist="5000" dir="5400000" sy="-100000" rotWithShape="0"/>
              </a:effectLst>
              <a:latin typeface="微软雅黑" panose="020B0503020204020204" pitchFamily="34" charset="-122"/>
              <a:ea typeface="微软雅黑" panose="020B0503020204020204" pitchFamily="34" charset="-122"/>
            </a:endParaRPr>
          </a:p>
        </p:txBody>
      </p:sp>
      <p:sp>
        <p:nvSpPr>
          <p:cNvPr id="28" name="矩形 27"/>
          <p:cNvSpPr/>
          <p:nvPr/>
        </p:nvSpPr>
        <p:spPr>
          <a:xfrm>
            <a:off x="973611" y="4768453"/>
            <a:ext cx="753732"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CN" sz="7200" b="1" dirty="0">
                <a:ln w="19050">
                  <a:solidFill>
                    <a:schemeClr val="tx2">
                      <a:tint val="1000"/>
                    </a:schemeClr>
                  </a:solidFill>
                  <a:prstDash val="solid"/>
                </a:ln>
                <a:solidFill>
                  <a:schemeClr val="bg1"/>
                </a:solidFill>
                <a:effectLst>
                  <a:outerShdw blurRad="50000" dist="50800" dir="7500000" algn="tl">
                    <a:srgbClr val="000000">
                      <a:shade val="5000"/>
                      <a:alpha val="35000"/>
                    </a:srgbClr>
                  </a:outerShdw>
                </a:effectLst>
                <a:latin typeface="微软雅黑" panose="020B0503020204020204" pitchFamily="34" charset="-122"/>
                <a:ea typeface="微软雅黑" panose="020B0503020204020204" pitchFamily="34" charset="-122"/>
              </a:rPr>
              <a:t>2</a:t>
            </a:r>
            <a:endParaRPr lang="zh-CN" altLang="en-US" sz="5400" b="1" cap="all" spc="0" dirty="0">
              <a:ln w="0"/>
              <a:solidFill>
                <a:schemeClr val="bg1"/>
              </a:solidFill>
              <a:effectLst>
                <a:reflection blurRad="12700" stA="50000" endPos="50000" dist="5000" dir="5400000" sy="-100000" rotWithShape="0"/>
              </a:effectLst>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Right)">
                                      <p:cBhvr>
                                        <p:cTn id="11" dur="500"/>
                                        <p:tgtEl>
                                          <p:spTgt spid="4"/>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Left)">
                                      <p:cBhvr>
                                        <p:cTn id="15" dur="500"/>
                                        <p:tgtEl>
                                          <p:spTgt spid="6"/>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lide(fromRigh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a:spLocks noChangeArrowheads="1"/>
          </p:cNvSpPr>
          <p:nvPr/>
        </p:nvSpPr>
        <p:spPr bwMode="auto">
          <a:xfrm>
            <a:off x="221814" y="3197127"/>
            <a:ext cx="7109639" cy="15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altLang="zh-CN" sz="3375" b="1" dirty="0">
                <a:solidFill>
                  <a:srgbClr val="D14E5B"/>
                </a:solidFill>
                <a:latin typeface="Arial" panose="020B0604020202020204" pitchFamily="34" charset="0"/>
                <a:ea typeface="微软雅黑" panose="020B0503020204020204" pitchFamily="34" charset="-122"/>
                <a:sym typeface="Arial" panose="020B0604020202020204" pitchFamily="34" charset="0"/>
              </a:rPr>
              <a:t>2018</a:t>
            </a:r>
            <a:endParaRPr lang="en-US" sz="3375" b="1" dirty="0">
              <a:solidFill>
                <a:srgbClr val="D14E5B"/>
              </a:solidFill>
              <a:latin typeface="Arial" panose="020B0604020202020204" pitchFamily="34" charset="0"/>
              <a:ea typeface="微软雅黑" panose="020B0503020204020204" pitchFamily="34" charset="-122"/>
              <a:sym typeface="Arial" panose="020B0604020202020204" pitchFamily="34" charset="0"/>
            </a:endParaRPr>
          </a:p>
          <a:p>
            <a:pPr algn="r"/>
            <a:r>
              <a:rPr lang="zh-CN" altLang="en-US" sz="6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组织领导、思想认识</a:t>
            </a:r>
            <a:endParaRPr lang="zh-CN" altLang="en-US" sz="60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4" name="淘宝网chenying0907出品 10"/>
          <p:cNvSpPr>
            <a:spLocks noChangeArrowheads="1"/>
          </p:cNvSpPr>
          <p:nvPr/>
        </p:nvSpPr>
        <p:spPr bwMode="auto">
          <a:xfrm>
            <a:off x="3403776" y="2520708"/>
            <a:ext cx="39276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The 2018 safe</a:t>
            </a: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ty</a:t>
            </a:r>
            <a:r>
              <a:rPr 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 month summary</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5" name="淘宝网chenying0907出品 11"/>
          <p:cNvSpPr>
            <a:spLocks noChangeShapeType="1"/>
          </p:cNvSpPr>
          <p:nvPr/>
        </p:nvSpPr>
        <p:spPr bwMode="auto">
          <a:xfrm>
            <a:off x="1826905" y="2957656"/>
            <a:ext cx="5504548" cy="1675"/>
          </a:xfrm>
          <a:prstGeom prst="line">
            <a:avLst/>
          </a:prstGeom>
          <a:noFill/>
          <a:ln w="6350" cap="flat" cmpd="sng">
            <a:solidFill>
              <a:schemeClr val="accent1"/>
            </a:solidFill>
            <a:bevel/>
          </a:ln>
          <a:extLst>
            <a:ext uri="{909E8E84-426E-40DD-AFC4-6F175D3DCCD1}">
              <a14:hiddenFill xmlns:a14="http://schemas.microsoft.com/office/drawing/2010/main">
                <a:noFill/>
              </a14:hiddenFill>
            </a:ext>
          </a:extLst>
        </p:spPr>
        <p:txBody>
          <a:bodyPr/>
          <a:lstStyle/>
          <a:p>
            <a:endParaRPr lang="zh-CN" altLang="en-US" sz="20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7422714" y="2021877"/>
            <a:ext cx="3021981"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r>
              <a:rPr lang="en-US" sz="19900" dirty="0">
                <a:solidFill>
                  <a:schemeClr val="accent1"/>
                </a:solidFill>
                <a:latin typeface="Arial" panose="020B0604020202020204" pitchFamily="34" charset="0"/>
                <a:ea typeface="微软雅黑" panose="020B0503020204020204" pitchFamily="34" charset="-122"/>
                <a:sym typeface="Arial" panose="020B0604020202020204" pitchFamily="34" charset="0"/>
              </a:rPr>
              <a:t>0</a:t>
            </a:r>
            <a:r>
              <a:rPr lang="en-US" altLang="zh-CN" sz="19900" dirty="0">
                <a:solidFill>
                  <a:schemeClr val="accent1"/>
                </a:solidFill>
                <a:latin typeface="Arial" panose="020B0604020202020204" pitchFamily="34" charset="0"/>
                <a:ea typeface="微软雅黑" panose="020B0503020204020204" pitchFamily="34" charset="-122"/>
                <a:sym typeface="Arial" panose="020B0604020202020204" pitchFamily="34" charset="0"/>
              </a:rPr>
              <a:t>1</a:t>
            </a:r>
            <a:endParaRPr lang="zh-CN" altLang="en-US" sz="199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5123"/>
                                        </p:tgtEl>
                                        <p:attrNameLst>
                                          <p:attrName>style.visibility</p:attrName>
                                        </p:attrNameLst>
                                      </p:cBhvr>
                                      <p:to>
                                        <p:strVal val="visible"/>
                                      </p:to>
                                    </p:set>
                                    <p:anim by="(-#ppt_w*2)" calcmode="lin" valueType="num">
                                      <p:cBhvr rctx="PPT">
                                        <p:cTn id="12" dur="500" autoRev="1" fill="hold">
                                          <p:stCondLst>
                                            <p:cond delay="0"/>
                                          </p:stCondLst>
                                        </p:cTn>
                                        <p:tgtEl>
                                          <p:spTgt spid="5123"/>
                                        </p:tgtEl>
                                        <p:attrNameLst>
                                          <p:attrName>ppt_w</p:attrName>
                                        </p:attrNameLst>
                                      </p:cBhvr>
                                    </p:anim>
                                    <p:anim by="(#ppt_w*0.50)" calcmode="lin" valueType="num">
                                      <p:cBhvr>
                                        <p:cTn id="13" dur="500" decel="50000" autoRev="1" fill="hold">
                                          <p:stCondLst>
                                            <p:cond delay="0"/>
                                          </p:stCondLst>
                                        </p:cTn>
                                        <p:tgtEl>
                                          <p:spTgt spid="5123"/>
                                        </p:tgtEl>
                                        <p:attrNameLst>
                                          <p:attrName>ppt_x</p:attrName>
                                        </p:attrNameLst>
                                      </p:cBhvr>
                                    </p:anim>
                                    <p:anim from="(-#ppt_h/2)" to="(#ppt_y)" calcmode="lin" valueType="num">
                                      <p:cBhvr>
                                        <p:cTn id="14" dur="1000" fill="hold">
                                          <p:stCondLst>
                                            <p:cond delay="0"/>
                                          </p:stCondLst>
                                        </p:cTn>
                                        <p:tgtEl>
                                          <p:spTgt spid="5123"/>
                                        </p:tgtEl>
                                        <p:attrNameLst>
                                          <p:attrName>ppt_y</p:attrName>
                                        </p:attrNameLst>
                                      </p:cBhvr>
                                    </p:anim>
                                    <p:animRot by="21600000">
                                      <p:cBhvr>
                                        <p:cTn id="15" dur="1000" fill="hold">
                                          <p:stCondLst>
                                            <p:cond delay="0"/>
                                          </p:stCondLst>
                                        </p:cTn>
                                        <p:tgtEl>
                                          <p:spTgt spid="512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125"/>
                                        </p:tgtEl>
                                        <p:attrNameLst>
                                          <p:attrName>style.visibility</p:attrName>
                                        </p:attrNameLst>
                                      </p:cBhvr>
                                      <p:to>
                                        <p:strVal val="visible"/>
                                      </p:to>
                                    </p:set>
                                    <p:anim calcmode="lin" valueType="num">
                                      <p:cBhvr additive="base">
                                        <p:cTn id="20" dur="500" fill="hold"/>
                                        <p:tgtEl>
                                          <p:spTgt spid="5125"/>
                                        </p:tgtEl>
                                        <p:attrNameLst>
                                          <p:attrName>ppt_x</p:attrName>
                                        </p:attrNameLst>
                                      </p:cBhvr>
                                      <p:tavLst>
                                        <p:tav tm="0">
                                          <p:val>
                                            <p:strVal val="0-#ppt_w/2"/>
                                          </p:val>
                                        </p:tav>
                                        <p:tav tm="100000">
                                          <p:val>
                                            <p:strVal val="#ppt_x"/>
                                          </p:val>
                                        </p:tav>
                                      </p:tavLst>
                                    </p:anim>
                                    <p:anim calcmode="lin" valueType="num">
                                      <p:cBhvr additive="base">
                                        <p:cTn id="21" dur="500" fill="hold"/>
                                        <p:tgtEl>
                                          <p:spTgt spid="5125"/>
                                        </p:tgtEl>
                                        <p:attrNameLst>
                                          <p:attrName>ppt_y</p:attrName>
                                        </p:attrNameLst>
                                      </p:cBhvr>
                                      <p:tavLst>
                                        <p:tav tm="0">
                                          <p:val>
                                            <p:strVal val="#ppt_y"/>
                                          </p:val>
                                        </p:tav>
                                        <p:tav tm="100000">
                                          <p:val>
                                            <p:strVal val="#ppt_y"/>
                                          </p:val>
                                        </p:tav>
                                      </p:tavLst>
                                    </p:anim>
                                  </p:childTnLst>
                                </p:cTn>
                              </p:par>
                              <p:par>
                                <p:cTn id="22" presetID="56" presetClass="entr" presetSubtype="0" fill="hold" grpId="0" nodeType="withEffect">
                                  <p:stCondLst>
                                    <p:cond delay="0"/>
                                  </p:stCondLst>
                                  <p:iterate type="lt">
                                    <p:tmPct val="10000"/>
                                  </p:iterate>
                                  <p:childTnLst>
                                    <p:set>
                                      <p:cBhvr>
                                        <p:cTn id="23" dur="1" fill="hold">
                                          <p:stCondLst>
                                            <p:cond delay="0"/>
                                          </p:stCondLst>
                                        </p:cTn>
                                        <p:tgtEl>
                                          <p:spTgt spid="5124"/>
                                        </p:tgtEl>
                                        <p:attrNameLst>
                                          <p:attrName>style.visibility</p:attrName>
                                        </p:attrNameLst>
                                      </p:cBhvr>
                                      <p:to>
                                        <p:strVal val="visible"/>
                                      </p:to>
                                    </p:set>
                                    <p:anim by="(-#ppt_w*2)" calcmode="lin" valueType="num">
                                      <p:cBhvr rctx="PPT">
                                        <p:cTn id="24" dur="500" autoRev="1" fill="hold">
                                          <p:stCondLst>
                                            <p:cond delay="0"/>
                                          </p:stCondLst>
                                        </p:cTn>
                                        <p:tgtEl>
                                          <p:spTgt spid="5124"/>
                                        </p:tgtEl>
                                        <p:attrNameLst>
                                          <p:attrName>ppt_w</p:attrName>
                                        </p:attrNameLst>
                                      </p:cBhvr>
                                    </p:anim>
                                    <p:anim by="(#ppt_w*0.50)" calcmode="lin" valueType="num">
                                      <p:cBhvr>
                                        <p:cTn id="25" dur="500" decel="50000" autoRev="1" fill="hold">
                                          <p:stCondLst>
                                            <p:cond delay="0"/>
                                          </p:stCondLst>
                                        </p:cTn>
                                        <p:tgtEl>
                                          <p:spTgt spid="5124"/>
                                        </p:tgtEl>
                                        <p:attrNameLst>
                                          <p:attrName>ppt_x</p:attrName>
                                        </p:attrNameLst>
                                      </p:cBhvr>
                                    </p:anim>
                                    <p:anim from="(-#ppt_h/2)" to="(#ppt_y)" calcmode="lin" valueType="num">
                                      <p:cBhvr>
                                        <p:cTn id="26" dur="1000" fill="hold">
                                          <p:stCondLst>
                                            <p:cond delay="0"/>
                                          </p:stCondLst>
                                        </p:cTn>
                                        <p:tgtEl>
                                          <p:spTgt spid="5124"/>
                                        </p:tgtEl>
                                        <p:attrNameLst>
                                          <p:attrName>ppt_y</p:attrName>
                                        </p:attrNameLst>
                                      </p:cBhvr>
                                    </p:anim>
                                    <p:animRot by="21600000">
                                      <p:cBhvr>
                                        <p:cTn id="27" dur="1000" fill="hold">
                                          <p:stCondLst>
                                            <p:cond delay="0"/>
                                          </p:stCondLst>
                                        </p:cTn>
                                        <p:tgtEl>
                                          <p:spTgt spid="5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512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网chenying0907出品 1"/>
          <p:cNvSpPr/>
          <p:nvPr/>
        </p:nvSpPr>
        <p:spPr>
          <a:xfrm>
            <a:off x="7996450" y="1"/>
            <a:ext cx="4861948" cy="1515732"/>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淘宝网chenying0907出品 38"/>
          <p:cNvSpPr/>
          <p:nvPr/>
        </p:nvSpPr>
        <p:spPr>
          <a:xfrm>
            <a:off x="7996450" y="5705758"/>
            <a:ext cx="4861948" cy="152689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淘宝网chenying0907出品 40"/>
          <p:cNvSpPr/>
          <p:nvPr/>
        </p:nvSpPr>
        <p:spPr>
          <a:xfrm>
            <a:off x="7996450" y="1640741"/>
            <a:ext cx="4861948" cy="3931079"/>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淘宝网chenying0907出品 2"/>
          <p:cNvGrpSpPr/>
          <p:nvPr/>
        </p:nvGrpSpPr>
        <p:grpSpPr bwMode="auto">
          <a:xfrm>
            <a:off x="1423596" y="6170040"/>
            <a:ext cx="6157906" cy="973284"/>
            <a:chOff x="519625" y="2895600"/>
            <a:chExt cx="4379201" cy="692704"/>
          </a:xfrm>
        </p:grpSpPr>
        <p:grpSp>
          <p:nvGrpSpPr>
            <p:cNvPr id="21520" name="淘宝网chenying0907出品 8"/>
            <p:cNvGrpSpPr/>
            <p:nvPr/>
          </p:nvGrpSpPr>
          <p:grpSpPr bwMode="auto">
            <a:xfrm>
              <a:off x="519625" y="2895600"/>
              <a:ext cx="692150" cy="692704"/>
              <a:chOff x="557725" y="2946400"/>
              <a:chExt cx="692150" cy="692704"/>
            </a:xfrm>
          </p:grpSpPr>
          <p:sp>
            <p:nvSpPr>
              <p:cNvPr id="8" name="淘宝网chenying0907出品 7"/>
              <p:cNvSpPr/>
              <p:nvPr/>
            </p:nvSpPr>
            <p:spPr>
              <a:xfrm>
                <a:off x="557725" y="2946400"/>
                <a:ext cx="692150" cy="692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 name="淘宝网chenying0907出品 67"/>
              <p:cNvGrpSpPr/>
              <p:nvPr/>
            </p:nvGrpSpPr>
            <p:grpSpPr bwMode="auto">
              <a:xfrm>
                <a:off x="724526" y="3119526"/>
                <a:ext cx="412052" cy="346452"/>
                <a:chOff x="7321551" y="763588"/>
                <a:chExt cx="1050925" cy="882650"/>
              </a:xfrm>
              <a:solidFill>
                <a:schemeClr val="bg1"/>
              </a:solidFill>
            </p:grpSpPr>
            <p:sp>
              <p:nvSpPr>
                <p:cNvPr id="69" name="Freeform 11"/>
                <p:cNvSpPr>
                  <a:spLocks noEditPoints="1"/>
                </p:cNvSpPr>
                <p:nvPr/>
              </p:nvSpPr>
              <p:spPr bwMode="auto">
                <a:xfrm>
                  <a:off x="7321551" y="763588"/>
                  <a:ext cx="744538" cy="704850"/>
                </a:xfrm>
                <a:custGeom>
                  <a:avLst/>
                  <a:gdLst>
                    <a:gd name="T0" fmla="*/ 86 w 90"/>
                    <a:gd name="T1" fmla="*/ 32 h 83"/>
                    <a:gd name="T2" fmla="*/ 90 w 90"/>
                    <a:gd name="T3" fmla="*/ 32 h 83"/>
                    <a:gd name="T4" fmla="*/ 45 w 90"/>
                    <a:gd name="T5" fmla="*/ 0 h 83"/>
                    <a:gd name="T6" fmla="*/ 0 w 90"/>
                    <a:gd name="T7" fmla="*/ 39 h 83"/>
                    <a:gd name="T8" fmla="*/ 18 w 90"/>
                    <a:gd name="T9" fmla="*/ 69 h 83"/>
                    <a:gd name="T10" fmla="*/ 13 w 90"/>
                    <a:gd name="T11" fmla="*/ 83 h 83"/>
                    <a:gd name="T12" fmla="*/ 29 w 90"/>
                    <a:gd name="T13" fmla="*/ 75 h 83"/>
                    <a:gd name="T14" fmla="*/ 45 w 90"/>
                    <a:gd name="T15" fmla="*/ 77 h 83"/>
                    <a:gd name="T16" fmla="*/ 49 w 90"/>
                    <a:gd name="T17" fmla="*/ 77 h 83"/>
                    <a:gd name="T18" fmla="*/ 48 w 90"/>
                    <a:gd name="T19" fmla="*/ 67 h 83"/>
                    <a:gd name="T20" fmla="*/ 86 w 90"/>
                    <a:gd name="T21" fmla="*/ 32 h 83"/>
                    <a:gd name="T22" fmla="*/ 62 w 90"/>
                    <a:gd name="T23" fmla="*/ 19 h 83"/>
                    <a:gd name="T24" fmla="*/ 67 w 90"/>
                    <a:gd name="T25" fmla="*/ 25 h 83"/>
                    <a:gd name="T26" fmla="*/ 62 w 90"/>
                    <a:gd name="T27" fmla="*/ 31 h 83"/>
                    <a:gd name="T28" fmla="*/ 55 w 90"/>
                    <a:gd name="T29" fmla="*/ 25 h 83"/>
                    <a:gd name="T30" fmla="*/ 62 w 90"/>
                    <a:gd name="T31" fmla="*/ 19 h 83"/>
                    <a:gd name="T32" fmla="*/ 30 w 90"/>
                    <a:gd name="T33" fmla="*/ 31 h 83"/>
                    <a:gd name="T34" fmla="*/ 23 w 90"/>
                    <a:gd name="T35" fmla="*/ 25 h 83"/>
                    <a:gd name="T36" fmla="*/ 30 w 90"/>
                    <a:gd name="T37" fmla="*/ 19 h 83"/>
                    <a:gd name="T38" fmla="*/ 36 w 90"/>
                    <a:gd name="T39" fmla="*/ 25 h 83"/>
                    <a:gd name="T40" fmla="*/ 30 w 90"/>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3">
                      <a:moveTo>
                        <a:pt x="86" y="32"/>
                      </a:moveTo>
                      <a:cubicBezTo>
                        <a:pt x="87" y="32"/>
                        <a:pt x="89" y="32"/>
                        <a:pt x="90" y="32"/>
                      </a:cubicBezTo>
                      <a:cubicBezTo>
                        <a:pt x="86" y="14"/>
                        <a:pt x="67" y="0"/>
                        <a:pt x="45" y="0"/>
                      </a:cubicBezTo>
                      <a:cubicBezTo>
                        <a:pt x="20" y="0"/>
                        <a:pt x="0" y="17"/>
                        <a:pt x="0" y="39"/>
                      </a:cubicBezTo>
                      <a:cubicBezTo>
                        <a:pt x="0" y="51"/>
                        <a:pt x="6" y="61"/>
                        <a:pt x="18" y="69"/>
                      </a:cubicBezTo>
                      <a:cubicBezTo>
                        <a:pt x="13" y="83"/>
                        <a:pt x="13" y="83"/>
                        <a:pt x="13" y="83"/>
                      </a:cubicBezTo>
                      <a:cubicBezTo>
                        <a:pt x="29" y="75"/>
                        <a:pt x="29" y="75"/>
                        <a:pt x="29" y="75"/>
                      </a:cubicBezTo>
                      <a:cubicBezTo>
                        <a:pt x="35" y="76"/>
                        <a:pt x="39" y="77"/>
                        <a:pt x="45" y="77"/>
                      </a:cubicBezTo>
                      <a:cubicBezTo>
                        <a:pt x="46" y="77"/>
                        <a:pt x="48" y="77"/>
                        <a:pt x="49" y="77"/>
                      </a:cubicBezTo>
                      <a:cubicBezTo>
                        <a:pt x="48" y="74"/>
                        <a:pt x="48" y="71"/>
                        <a:pt x="48" y="67"/>
                      </a:cubicBezTo>
                      <a:cubicBezTo>
                        <a:pt x="48" y="48"/>
                        <a:pt x="65" y="32"/>
                        <a:pt x="86" y="32"/>
                      </a:cubicBezTo>
                      <a:close/>
                      <a:moveTo>
                        <a:pt x="62" y="19"/>
                      </a:moveTo>
                      <a:cubicBezTo>
                        <a:pt x="65" y="19"/>
                        <a:pt x="67" y="22"/>
                        <a:pt x="67" y="25"/>
                      </a:cubicBezTo>
                      <a:cubicBezTo>
                        <a:pt x="67" y="29"/>
                        <a:pt x="65" y="31"/>
                        <a:pt x="62" y="31"/>
                      </a:cubicBezTo>
                      <a:cubicBezTo>
                        <a:pt x="58" y="31"/>
                        <a:pt x="55" y="29"/>
                        <a:pt x="55" y="25"/>
                      </a:cubicBezTo>
                      <a:cubicBezTo>
                        <a:pt x="55" y="22"/>
                        <a:pt x="58" y="19"/>
                        <a:pt x="62" y="19"/>
                      </a:cubicBezTo>
                      <a:close/>
                      <a:moveTo>
                        <a:pt x="30" y="31"/>
                      </a:moveTo>
                      <a:cubicBezTo>
                        <a:pt x="27" y="31"/>
                        <a:pt x="23" y="29"/>
                        <a:pt x="23" y="25"/>
                      </a:cubicBezTo>
                      <a:cubicBezTo>
                        <a:pt x="23" y="22"/>
                        <a:pt x="27" y="19"/>
                        <a:pt x="30" y="19"/>
                      </a:cubicBezTo>
                      <a:cubicBezTo>
                        <a:pt x="33" y="19"/>
                        <a:pt x="36" y="22"/>
                        <a:pt x="36" y="25"/>
                      </a:cubicBezTo>
                      <a:cubicBezTo>
                        <a:pt x="36" y="29"/>
                        <a:pt x="33" y="31"/>
                        <a:pt x="30" y="31"/>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12"/>
                <p:cNvSpPr>
                  <a:spLocks noEditPoints="1"/>
                </p:cNvSpPr>
                <p:nvPr/>
              </p:nvSpPr>
              <p:spPr bwMode="auto">
                <a:xfrm>
                  <a:off x="7735888" y="1052513"/>
                  <a:ext cx="636588" cy="593725"/>
                </a:xfrm>
                <a:custGeom>
                  <a:avLst/>
                  <a:gdLst>
                    <a:gd name="T0" fmla="*/ 77 w 77"/>
                    <a:gd name="T1" fmla="*/ 33 h 70"/>
                    <a:gd name="T2" fmla="*/ 39 w 77"/>
                    <a:gd name="T3" fmla="*/ 0 h 70"/>
                    <a:gd name="T4" fmla="*/ 0 w 77"/>
                    <a:gd name="T5" fmla="*/ 33 h 70"/>
                    <a:gd name="T6" fmla="*/ 39 w 77"/>
                    <a:gd name="T7" fmla="*/ 66 h 70"/>
                    <a:gd name="T8" fmla="*/ 52 w 77"/>
                    <a:gd name="T9" fmla="*/ 63 h 70"/>
                    <a:gd name="T10" fmla="*/ 65 w 77"/>
                    <a:gd name="T11" fmla="*/ 70 h 70"/>
                    <a:gd name="T12" fmla="*/ 61 w 77"/>
                    <a:gd name="T13" fmla="*/ 59 h 70"/>
                    <a:gd name="T14" fmla="*/ 77 w 77"/>
                    <a:gd name="T15" fmla="*/ 33 h 70"/>
                    <a:gd name="T16" fmla="*/ 26 w 77"/>
                    <a:gd name="T17" fmla="*/ 27 h 70"/>
                    <a:gd name="T18" fmla="*/ 22 w 77"/>
                    <a:gd name="T19" fmla="*/ 23 h 70"/>
                    <a:gd name="T20" fmla="*/ 26 w 77"/>
                    <a:gd name="T21" fmla="*/ 18 h 70"/>
                    <a:gd name="T22" fmla="*/ 32 w 77"/>
                    <a:gd name="T23" fmla="*/ 23 h 70"/>
                    <a:gd name="T24" fmla="*/ 26 w 77"/>
                    <a:gd name="T25" fmla="*/ 27 h 70"/>
                    <a:gd name="T26" fmla="*/ 51 w 77"/>
                    <a:gd name="T27" fmla="*/ 27 h 70"/>
                    <a:gd name="T28" fmla="*/ 47 w 77"/>
                    <a:gd name="T29" fmla="*/ 23 h 70"/>
                    <a:gd name="T30" fmla="*/ 51 w 77"/>
                    <a:gd name="T31" fmla="*/ 18 h 70"/>
                    <a:gd name="T32" fmla="*/ 57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9" y="0"/>
                      </a:cubicBezTo>
                      <a:cubicBezTo>
                        <a:pt x="17" y="0"/>
                        <a:pt x="0" y="15"/>
                        <a:pt x="0" y="33"/>
                      </a:cubicBezTo>
                      <a:cubicBezTo>
                        <a:pt x="0" y="51"/>
                        <a:pt x="17" y="66"/>
                        <a:pt x="39" y="66"/>
                      </a:cubicBezTo>
                      <a:cubicBezTo>
                        <a:pt x="43" y="66"/>
                        <a:pt x="48" y="65"/>
                        <a:pt x="52" y="63"/>
                      </a:cubicBezTo>
                      <a:cubicBezTo>
                        <a:pt x="65" y="70"/>
                        <a:pt x="65" y="70"/>
                        <a:pt x="65" y="70"/>
                      </a:cubicBezTo>
                      <a:cubicBezTo>
                        <a:pt x="61" y="59"/>
                        <a:pt x="61" y="59"/>
                        <a:pt x="61" y="59"/>
                      </a:cubicBezTo>
                      <a:cubicBezTo>
                        <a:pt x="70" y="52"/>
                        <a:pt x="77" y="43"/>
                        <a:pt x="77" y="33"/>
                      </a:cubicBezTo>
                      <a:close/>
                      <a:moveTo>
                        <a:pt x="26" y="27"/>
                      </a:moveTo>
                      <a:cubicBezTo>
                        <a:pt x="24" y="27"/>
                        <a:pt x="22" y="25"/>
                        <a:pt x="22" y="23"/>
                      </a:cubicBezTo>
                      <a:cubicBezTo>
                        <a:pt x="22" y="21"/>
                        <a:pt x="24" y="18"/>
                        <a:pt x="26" y="18"/>
                      </a:cubicBezTo>
                      <a:cubicBezTo>
                        <a:pt x="30" y="18"/>
                        <a:pt x="32" y="21"/>
                        <a:pt x="32" y="23"/>
                      </a:cubicBezTo>
                      <a:cubicBezTo>
                        <a:pt x="32" y="25"/>
                        <a:pt x="30" y="27"/>
                        <a:pt x="26" y="27"/>
                      </a:cubicBezTo>
                      <a:close/>
                      <a:moveTo>
                        <a:pt x="51" y="27"/>
                      </a:moveTo>
                      <a:cubicBezTo>
                        <a:pt x="49" y="27"/>
                        <a:pt x="47" y="25"/>
                        <a:pt x="47" y="23"/>
                      </a:cubicBezTo>
                      <a:cubicBezTo>
                        <a:pt x="47" y="21"/>
                        <a:pt x="49" y="18"/>
                        <a:pt x="51" y="18"/>
                      </a:cubicBezTo>
                      <a:cubicBezTo>
                        <a:pt x="55" y="18"/>
                        <a:pt x="57" y="21"/>
                        <a:pt x="57" y="23"/>
                      </a:cubicBezTo>
                      <a:cubicBezTo>
                        <a:pt x="57" y="25"/>
                        <a:pt x="55" y="27"/>
                        <a:pt x="51" y="27"/>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1523" name="淘宝网chenying0907出品 66"/>
            <p:cNvSpPr txBox="1">
              <a:spLocks noChangeArrowheads="1"/>
            </p:cNvSpPr>
            <p:nvPr/>
          </p:nvSpPr>
          <p:spPr bwMode="auto">
            <a:xfrm>
              <a:off x="1293852" y="3028686"/>
              <a:ext cx="3604974" cy="39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r>
                <a:rPr lang="zh-CN" altLang="en-US" sz="1800"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latin typeface="Arial" panose="020B0604020202020204" pitchFamily="34" charset="0"/>
                  <a:ea typeface="微软雅黑" panose="020B0503020204020204" pitchFamily="34" charset="-122"/>
                  <a:sym typeface="Arial" panose="020B0604020202020204" pitchFamily="34" charset="0"/>
                </a:rPr>
                <a:t>可在公司微信公众号、微博上获取</a:t>
              </a:r>
              <a:endParaRPr lang="en-US" altLang="zh-CN" sz="1800"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800"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latin typeface="Arial" panose="020B0604020202020204" pitchFamily="34" charset="0"/>
                  <a:ea typeface="微软雅黑" panose="020B0503020204020204" pitchFamily="34" charset="-122"/>
                  <a:sym typeface="Arial" panose="020B0604020202020204" pitchFamily="34" charset="0"/>
                </a:rPr>
                <a:t>全程“安全生产月”活动信息</a:t>
              </a:r>
              <a:endParaRPr lang="zh-CN" altLang="en-US" sz="1800"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514" name="淘宝网chenying0907出品 9"/>
          <p:cNvGrpSpPr/>
          <p:nvPr/>
        </p:nvGrpSpPr>
        <p:grpSpPr bwMode="auto">
          <a:xfrm>
            <a:off x="380703" y="6171434"/>
            <a:ext cx="974062" cy="973283"/>
            <a:chOff x="584200" y="3848100"/>
            <a:chExt cx="692704" cy="692704"/>
          </a:xfrm>
        </p:grpSpPr>
        <p:sp>
          <p:nvSpPr>
            <p:cNvPr id="71" name="淘宝网chenying0907出品 70"/>
            <p:cNvSpPr/>
            <p:nvPr/>
          </p:nvSpPr>
          <p:spPr>
            <a:xfrm>
              <a:off x="584200" y="3848100"/>
              <a:ext cx="692150" cy="6927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3" name="淘宝网chenying0907出品 60"/>
            <p:cNvGrpSpPr/>
            <p:nvPr/>
          </p:nvGrpSpPr>
          <p:grpSpPr bwMode="auto">
            <a:xfrm>
              <a:off x="715724" y="4011754"/>
              <a:ext cx="448152" cy="357046"/>
              <a:chOff x="155576" y="754063"/>
              <a:chExt cx="1143000" cy="909638"/>
            </a:xfrm>
            <a:solidFill>
              <a:schemeClr val="bg1"/>
            </a:solidFill>
          </p:grpSpPr>
          <p:sp>
            <p:nvSpPr>
              <p:cNvPr id="62" name="Freeform 13"/>
              <p:cNvSpPr>
                <a:spLocks noEditPoints="1"/>
              </p:cNvSpPr>
              <p:nvPr/>
            </p:nvSpPr>
            <p:spPr bwMode="auto">
              <a:xfrm>
                <a:off x="155576" y="855663"/>
                <a:ext cx="985838" cy="808038"/>
              </a:xfrm>
              <a:custGeom>
                <a:avLst/>
                <a:gdLst>
                  <a:gd name="T0" fmla="*/ 98 w 119"/>
                  <a:gd name="T1" fmla="*/ 40 h 95"/>
                  <a:gd name="T2" fmla="*/ 95 w 119"/>
                  <a:gd name="T3" fmla="*/ 36 h 95"/>
                  <a:gd name="T4" fmla="*/ 94 w 119"/>
                  <a:gd name="T5" fmla="*/ 22 h 95"/>
                  <a:gd name="T6" fmla="*/ 69 w 119"/>
                  <a:gd name="T7" fmla="*/ 23 h 95"/>
                  <a:gd name="T8" fmla="*/ 65 w 119"/>
                  <a:gd name="T9" fmla="*/ 16 h 95"/>
                  <a:gd name="T10" fmla="*/ 45 w 119"/>
                  <a:gd name="T11" fmla="*/ 6 h 95"/>
                  <a:gd name="T12" fmla="*/ 11 w 119"/>
                  <a:gd name="T13" fmla="*/ 34 h 95"/>
                  <a:gd name="T14" fmla="*/ 1 w 119"/>
                  <a:gd name="T15" fmla="*/ 60 h 95"/>
                  <a:gd name="T16" fmla="*/ 51 w 119"/>
                  <a:gd name="T17" fmla="*/ 93 h 95"/>
                  <a:gd name="T18" fmla="*/ 110 w 119"/>
                  <a:gd name="T19" fmla="*/ 67 h 95"/>
                  <a:gd name="T20" fmla="*/ 98 w 119"/>
                  <a:gd name="T21" fmla="*/ 40 h 95"/>
                  <a:gd name="T22" fmla="*/ 52 w 119"/>
                  <a:gd name="T23" fmla="*/ 86 h 95"/>
                  <a:gd name="T24" fmla="*/ 14 w 119"/>
                  <a:gd name="T25" fmla="*/ 62 h 95"/>
                  <a:gd name="T26" fmla="*/ 52 w 119"/>
                  <a:gd name="T27" fmla="*/ 35 h 95"/>
                  <a:gd name="T28" fmla="*/ 91 w 119"/>
                  <a:gd name="T29" fmla="*/ 57 h 95"/>
                  <a:gd name="T30" fmla="*/ 52 w 119"/>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95">
                    <a:moveTo>
                      <a:pt x="98" y="40"/>
                    </a:moveTo>
                    <a:cubicBezTo>
                      <a:pt x="93" y="39"/>
                      <a:pt x="95" y="36"/>
                      <a:pt x="95" y="36"/>
                    </a:cubicBezTo>
                    <a:cubicBezTo>
                      <a:pt x="95" y="36"/>
                      <a:pt x="100" y="28"/>
                      <a:pt x="94" y="22"/>
                    </a:cubicBezTo>
                    <a:cubicBezTo>
                      <a:pt x="87" y="14"/>
                      <a:pt x="69" y="23"/>
                      <a:pt x="69" y="23"/>
                    </a:cubicBezTo>
                    <a:cubicBezTo>
                      <a:pt x="62" y="25"/>
                      <a:pt x="64" y="22"/>
                      <a:pt x="65" y="16"/>
                    </a:cubicBezTo>
                    <a:cubicBezTo>
                      <a:pt x="65" y="10"/>
                      <a:pt x="63" y="0"/>
                      <a:pt x="45" y="6"/>
                    </a:cubicBezTo>
                    <a:cubicBezTo>
                      <a:pt x="26" y="12"/>
                      <a:pt x="11" y="34"/>
                      <a:pt x="11" y="34"/>
                    </a:cubicBezTo>
                    <a:cubicBezTo>
                      <a:pt x="0" y="49"/>
                      <a:pt x="1" y="60"/>
                      <a:pt x="1" y="60"/>
                    </a:cubicBezTo>
                    <a:cubicBezTo>
                      <a:pt x="4" y="85"/>
                      <a:pt x="30" y="91"/>
                      <a:pt x="51" y="93"/>
                    </a:cubicBezTo>
                    <a:cubicBezTo>
                      <a:pt x="72" y="95"/>
                      <a:pt x="102" y="86"/>
                      <a:pt x="110" y="67"/>
                    </a:cubicBezTo>
                    <a:cubicBezTo>
                      <a:pt x="119" y="48"/>
                      <a:pt x="103" y="41"/>
                      <a:pt x="98" y="40"/>
                    </a:cubicBezTo>
                    <a:close/>
                    <a:moveTo>
                      <a:pt x="52" y="86"/>
                    </a:moveTo>
                    <a:cubicBezTo>
                      <a:pt x="31" y="87"/>
                      <a:pt x="14" y="76"/>
                      <a:pt x="14" y="62"/>
                    </a:cubicBezTo>
                    <a:cubicBezTo>
                      <a:pt x="14" y="48"/>
                      <a:pt x="31" y="36"/>
                      <a:pt x="52" y="35"/>
                    </a:cubicBezTo>
                    <a:cubicBezTo>
                      <a:pt x="74" y="34"/>
                      <a:pt x="91" y="43"/>
                      <a:pt x="91" y="57"/>
                    </a:cubicBezTo>
                    <a:cubicBezTo>
                      <a:pt x="91" y="72"/>
                      <a:pt x="74" y="85"/>
                      <a:pt x="52" y="86"/>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4"/>
              <p:cNvSpPr>
                <a:spLocks noEditPoints="1"/>
              </p:cNvSpPr>
              <p:nvPr/>
            </p:nvSpPr>
            <p:spPr bwMode="auto">
              <a:xfrm>
                <a:off x="379413" y="1212850"/>
                <a:ext cx="388938" cy="357188"/>
              </a:xfrm>
              <a:custGeom>
                <a:avLst/>
                <a:gdLst>
                  <a:gd name="T0" fmla="*/ 21 w 47"/>
                  <a:gd name="T1" fmla="*/ 3 h 42"/>
                  <a:gd name="T2" fmla="*/ 2 w 47"/>
                  <a:gd name="T3" fmla="*/ 25 h 42"/>
                  <a:gd name="T4" fmla="*/ 8 w 47"/>
                  <a:gd name="T5" fmla="*/ 35 h 42"/>
                  <a:gd name="T6" fmla="*/ 40 w 47"/>
                  <a:gd name="T7" fmla="*/ 29 h 42"/>
                  <a:gd name="T8" fmla="*/ 21 w 47"/>
                  <a:gd name="T9" fmla="*/ 3 h 42"/>
                  <a:gd name="T10" fmla="*/ 16 w 47"/>
                  <a:gd name="T11" fmla="*/ 31 h 42"/>
                  <a:gd name="T12" fmla="*/ 8 w 47"/>
                  <a:gd name="T13" fmla="*/ 26 h 42"/>
                  <a:gd name="T14" fmla="*/ 15 w 47"/>
                  <a:gd name="T15" fmla="*/ 19 h 42"/>
                  <a:gd name="T16" fmla="*/ 23 w 47"/>
                  <a:gd name="T17" fmla="*/ 24 h 42"/>
                  <a:gd name="T18" fmla="*/ 16 w 47"/>
                  <a:gd name="T19" fmla="*/ 31 h 42"/>
                  <a:gd name="T20" fmla="*/ 28 w 47"/>
                  <a:gd name="T21" fmla="*/ 20 h 42"/>
                  <a:gd name="T22" fmla="*/ 25 w 47"/>
                  <a:gd name="T23" fmla="*/ 20 h 42"/>
                  <a:gd name="T24" fmla="*/ 26 w 47"/>
                  <a:gd name="T25" fmla="*/ 16 h 42"/>
                  <a:gd name="T26" fmla="*/ 30 w 47"/>
                  <a:gd name="T27" fmla="*/ 16 h 42"/>
                  <a:gd name="T28" fmla="*/ 28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1" y="3"/>
                    </a:moveTo>
                    <a:cubicBezTo>
                      <a:pt x="0" y="5"/>
                      <a:pt x="2" y="25"/>
                      <a:pt x="2" y="25"/>
                    </a:cubicBezTo>
                    <a:cubicBezTo>
                      <a:pt x="2" y="25"/>
                      <a:pt x="2" y="32"/>
                      <a:pt x="8" y="35"/>
                    </a:cubicBezTo>
                    <a:cubicBezTo>
                      <a:pt x="21" y="42"/>
                      <a:pt x="33" y="38"/>
                      <a:pt x="40" y="29"/>
                    </a:cubicBezTo>
                    <a:cubicBezTo>
                      <a:pt x="47" y="21"/>
                      <a:pt x="43" y="0"/>
                      <a:pt x="21" y="3"/>
                    </a:cubicBezTo>
                    <a:close/>
                    <a:moveTo>
                      <a:pt x="16" y="31"/>
                    </a:moveTo>
                    <a:cubicBezTo>
                      <a:pt x="12" y="31"/>
                      <a:pt x="8" y="29"/>
                      <a:pt x="8" y="26"/>
                    </a:cubicBezTo>
                    <a:cubicBezTo>
                      <a:pt x="8" y="22"/>
                      <a:pt x="11" y="19"/>
                      <a:pt x="15" y="19"/>
                    </a:cubicBezTo>
                    <a:cubicBezTo>
                      <a:pt x="20" y="18"/>
                      <a:pt x="23" y="21"/>
                      <a:pt x="23" y="24"/>
                    </a:cubicBezTo>
                    <a:cubicBezTo>
                      <a:pt x="23" y="27"/>
                      <a:pt x="20" y="31"/>
                      <a:pt x="16" y="31"/>
                    </a:cubicBezTo>
                    <a:close/>
                    <a:moveTo>
                      <a:pt x="28" y="20"/>
                    </a:moveTo>
                    <a:cubicBezTo>
                      <a:pt x="27" y="21"/>
                      <a:pt x="25" y="21"/>
                      <a:pt x="25" y="20"/>
                    </a:cubicBezTo>
                    <a:cubicBezTo>
                      <a:pt x="24" y="19"/>
                      <a:pt x="24" y="17"/>
                      <a:pt x="26" y="16"/>
                    </a:cubicBezTo>
                    <a:cubicBezTo>
                      <a:pt x="27" y="15"/>
                      <a:pt x="29" y="15"/>
                      <a:pt x="30" y="16"/>
                    </a:cubicBezTo>
                    <a:cubicBezTo>
                      <a:pt x="30" y="17"/>
                      <a:pt x="30" y="19"/>
                      <a:pt x="28" y="20"/>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5"/>
              <p:cNvSpPr/>
              <p:nvPr/>
            </p:nvSpPr>
            <p:spPr bwMode="auto">
              <a:xfrm>
                <a:off x="892176" y="890588"/>
                <a:ext cx="215900" cy="228600"/>
              </a:xfrm>
              <a:custGeom>
                <a:avLst/>
                <a:gdLst>
                  <a:gd name="T0" fmla="*/ 20 w 26"/>
                  <a:gd name="T1" fmla="*/ 27 h 27"/>
                  <a:gd name="T2" fmla="*/ 23 w 26"/>
                  <a:gd name="T3" fmla="*/ 24 h 27"/>
                  <a:gd name="T4" fmla="*/ 23 w 26"/>
                  <a:gd name="T5" fmla="*/ 24 h 27"/>
                  <a:gd name="T6" fmla="*/ 4 w 26"/>
                  <a:gd name="T7" fmla="*/ 4 h 27"/>
                  <a:gd name="T8" fmla="*/ 0 w 26"/>
                  <a:gd name="T9" fmla="*/ 8 h 27"/>
                  <a:gd name="T10" fmla="*/ 4 w 26"/>
                  <a:gd name="T11" fmla="*/ 11 h 27"/>
                  <a:gd name="T12" fmla="*/ 16 w 26"/>
                  <a:gd name="T13" fmla="*/ 23 h 27"/>
                  <a:gd name="T14" fmla="*/ 20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27"/>
                    </a:moveTo>
                    <a:cubicBezTo>
                      <a:pt x="21" y="27"/>
                      <a:pt x="23" y="26"/>
                      <a:pt x="23" y="24"/>
                    </a:cubicBezTo>
                    <a:cubicBezTo>
                      <a:pt x="23" y="24"/>
                      <a:pt x="23" y="24"/>
                      <a:pt x="23" y="24"/>
                    </a:cubicBezTo>
                    <a:cubicBezTo>
                      <a:pt x="26" y="0"/>
                      <a:pt x="4" y="4"/>
                      <a:pt x="4" y="4"/>
                    </a:cubicBezTo>
                    <a:cubicBezTo>
                      <a:pt x="2" y="4"/>
                      <a:pt x="0" y="6"/>
                      <a:pt x="0" y="8"/>
                    </a:cubicBezTo>
                    <a:cubicBezTo>
                      <a:pt x="0" y="10"/>
                      <a:pt x="2" y="11"/>
                      <a:pt x="4" y="11"/>
                    </a:cubicBezTo>
                    <a:cubicBezTo>
                      <a:pt x="19" y="8"/>
                      <a:pt x="16" y="23"/>
                      <a:pt x="16" y="23"/>
                    </a:cubicBezTo>
                    <a:cubicBezTo>
                      <a:pt x="16" y="25"/>
                      <a:pt x="18" y="27"/>
                      <a:pt x="20" y="27"/>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6"/>
              <p:cNvSpPr/>
              <p:nvPr/>
            </p:nvSpPr>
            <p:spPr bwMode="auto">
              <a:xfrm>
                <a:off x="850901" y="754063"/>
                <a:ext cx="447675" cy="425450"/>
              </a:xfrm>
              <a:custGeom>
                <a:avLst/>
                <a:gdLst>
                  <a:gd name="T0" fmla="*/ 22 w 54"/>
                  <a:gd name="T1" fmla="*/ 2 h 50"/>
                  <a:gd name="T2" fmla="*/ 4 w 54"/>
                  <a:gd name="T3" fmla="*/ 2 h 50"/>
                  <a:gd name="T4" fmla="*/ 4 w 54"/>
                  <a:gd name="T5" fmla="*/ 2 h 50"/>
                  <a:gd name="T6" fmla="*/ 4 w 54"/>
                  <a:gd name="T7" fmla="*/ 2 h 50"/>
                  <a:gd name="T8" fmla="*/ 0 w 54"/>
                  <a:gd name="T9" fmla="*/ 7 h 50"/>
                  <a:gd name="T10" fmla="*/ 5 w 54"/>
                  <a:gd name="T11" fmla="*/ 12 h 50"/>
                  <a:gd name="T12" fmla="*/ 10 w 54"/>
                  <a:gd name="T13" fmla="*/ 11 h 50"/>
                  <a:gd name="T14" fmla="*/ 35 w 54"/>
                  <a:gd name="T15" fmla="*/ 24 h 50"/>
                  <a:gd name="T16" fmla="*/ 37 w 54"/>
                  <a:gd name="T17" fmla="*/ 41 h 50"/>
                  <a:gd name="T18" fmla="*/ 36 w 54"/>
                  <a:gd name="T19" fmla="*/ 46 h 50"/>
                  <a:gd name="T20" fmla="*/ 41 w 54"/>
                  <a:gd name="T21" fmla="*/ 50 h 50"/>
                  <a:gd name="T22" fmla="*/ 46 w 54"/>
                  <a:gd name="T23" fmla="*/ 46 h 50"/>
                  <a:gd name="T24" fmla="*/ 46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7" y="1"/>
                      <a:pt x="4" y="2"/>
                    </a:cubicBezTo>
                    <a:cubicBezTo>
                      <a:pt x="4" y="2"/>
                      <a:pt x="4" y="2"/>
                      <a:pt x="4" y="2"/>
                    </a:cubicBezTo>
                    <a:cubicBezTo>
                      <a:pt x="4" y="2"/>
                      <a:pt x="4" y="2"/>
                      <a:pt x="4" y="2"/>
                    </a:cubicBezTo>
                    <a:cubicBezTo>
                      <a:pt x="2" y="3"/>
                      <a:pt x="0" y="5"/>
                      <a:pt x="0" y="7"/>
                    </a:cubicBezTo>
                    <a:cubicBezTo>
                      <a:pt x="0" y="10"/>
                      <a:pt x="2" y="12"/>
                      <a:pt x="5" y="12"/>
                    </a:cubicBezTo>
                    <a:cubicBezTo>
                      <a:pt x="5" y="12"/>
                      <a:pt x="8" y="12"/>
                      <a:pt x="10" y="11"/>
                    </a:cubicBezTo>
                    <a:cubicBezTo>
                      <a:pt x="12" y="10"/>
                      <a:pt x="27" y="11"/>
                      <a:pt x="35" y="24"/>
                    </a:cubicBezTo>
                    <a:cubicBezTo>
                      <a:pt x="39" y="33"/>
                      <a:pt x="37" y="40"/>
                      <a:pt x="37" y="41"/>
                    </a:cubicBezTo>
                    <a:cubicBezTo>
                      <a:pt x="37" y="41"/>
                      <a:pt x="36" y="43"/>
                      <a:pt x="36" y="46"/>
                    </a:cubicBezTo>
                    <a:cubicBezTo>
                      <a:pt x="36" y="49"/>
                      <a:pt x="38" y="50"/>
                      <a:pt x="41" y="50"/>
                    </a:cubicBezTo>
                    <a:cubicBezTo>
                      <a:pt x="43" y="50"/>
                      <a:pt x="45" y="50"/>
                      <a:pt x="46" y="46"/>
                    </a:cubicBezTo>
                    <a:cubicBezTo>
                      <a:pt x="46" y="46"/>
                      <a:pt x="46" y="46"/>
                      <a:pt x="46" y="46"/>
                    </a:cubicBezTo>
                    <a:cubicBezTo>
                      <a:pt x="54" y="18"/>
                      <a:pt x="36" y="5"/>
                      <a:pt x="22" y="2"/>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2" name="TextBox 8"/>
          <p:cNvSpPr txBox="1"/>
          <p:nvPr/>
        </p:nvSpPr>
        <p:spPr>
          <a:xfrm>
            <a:off x="857250" y="264345"/>
            <a:ext cx="5788149" cy="430887"/>
          </a:xfrm>
          <a:prstGeom prst="rect">
            <a:avLst/>
          </a:prstGeom>
          <a:noFill/>
        </p:spPr>
        <p:txBody>
          <a:bodyPr wrap="square" lIns="0" tIns="0" rIns="0" bIns="0" rtlCol="0" anchor="ctr">
            <a:spAutoFit/>
          </a:bodyPr>
          <a:lstStyle/>
          <a:p>
            <a:r>
              <a:rPr lang="zh-CN" altLang="en-US" sz="2800" b="1" dirty="0">
                <a:solidFill>
                  <a:srgbClr val="1F4C6B"/>
                </a:solidFill>
                <a:latin typeface="Arial" panose="020B0604020202020204" pitchFamily="34" charset="0"/>
                <a:ea typeface="微软雅黑" panose="020B0503020204020204" pitchFamily="34" charset="-122"/>
                <a:sym typeface="Arial" panose="020B0604020202020204" pitchFamily="34" charset="0"/>
              </a:rPr>
              <a:t>一、加强组织领导，统一思想意识</a:t>
            </a:r>
            <a:endParaRPr lang="zh-CN" altLang="en-US" sz="2800" b="1" dirty="0">
              <a:solidFill>
                <a:srgbClr val="1F4C6B"/>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8301582" y="2032149"/>
            <a:ext cx="4392489" cy="3323987"/>
          </a:xfrm>
          <a:prstGeom prst="rect">
            <a:avLst/>
          </a:prstGeom>
        </p:spPr>
        <p:txBody>
          <a:bodyPr wrap="square">
            <a:spAutoFit/>
          </a:bodyPr>
          <a:lstStyle/>
          <a:p>
            <a:pPr algn="just" eaLnBrk="0" hangingPunct="0">
              <a:lnSpc>
                <a:spcPct val="150000"/>
              </a:lnSpc>
            </a:pPr>
            <a:r>
              <a:rPr lang="zh-CN" altLang="en-US" sz="2000" dirty="0">
                <a:solidFill>
                  <a:schemeClr val="bg1">
                    <a:lumMod val="65000"/>
                  </a:schemeClr>
                </a:solidFill>
                <a:latin typeface="Arial" panose="020B0604020202020204" pitchFamily="34" charset="0"/>
                <a:ea typeface="微软雅黑" panose="020B0503020204020204" pitchFamily="34" charset="-122"/>
              </a:rPr>
              <a:t>领导小组名单：</a:t>
            </a:r>
            <a:endParaRPr lang="en-US" altLang="zh-CN" sz="2000" dirty="0">
              <a:solidFill>
                <a:schemeClr val="bg1">
                  <a:lumMod val="65000"/>
                </a:schemeClr>
              </a:solidFill>
              <a:latin typeface="Arial" panose="020B0604020202020204" pitchFamily="34" charset="0"/>
              <a:ea typeface="微软雅黑" panose="020B0503020204020204" pitchFamily="34" charset="-122"/>
            </a:endParaRPr>
          </a:p>
          <a:p>
            <a:pPr algn="just" eaLnBrk="0" hangingPunct="0">
              <a:lnSpc>
                <a:spcPct val="150000"/>
              </a:lnSpc>
            </a:pPr>
            <a:r>
              <a:rPr lang="zh-CN" altLang="zh-CN" dirty="0">
                <a:solidFill>
                  <a:schemeClr val="bg1">
                    <a:lumMod val="65000"/>
                  </a:schemeClr>
                </a:solidFill>
                <a:latin typeface="Arial" panose="020B0604020202020204" pitchFamily="34" charset="0"/>
                <a:ea typeface="微软雅黑" panose="020B0503020204020204" pitchFamily="34" charset="-122"/>
              </a:rPr>
              <a:t>组</a:t>
            </a:r>
            <a:r>
              <a:rPr lang="en-US" altLang="zh-CN" dirty="0">
                <a:solidFill>
                  <a:schemeClr val="bg1">
                    <a:lumMod val="65000"/>
                  </a:schemeClr>
                </a:solidFill>
                <a:latin typeface="Arial" panose="020B0604020202020204" pitchFamily="34" charset="0"/>
                <a:ea typeface="微软雅黑" panose="020B0503020204020204" pitchFamily="34" charset="-122"/>
              </a:rPr>
              <a:t>    </a:t>
            </a:r>
            <a:r>
              <a:rPr lang="zh-CN" altLang="zh-CN" dirty="0">
                <a:solidFill>
                  <a:schemeClr val="bg1">
                    <a:lumMod val="65000"/>
                  </a:schemeClr>
                </a:solidFill>
                <a:latin typeface="Arial" panose="020B0604020202020204" pitchFamily="34" charset="0"/>
                <a:ea typeface="微软雅黑" panose="020B0503020204020204" pitchFamily="34" charset="-122"/>
              </a:rPr>
              <a:t>长</a:t>
            </a:r>
            <a:r>
              <a:rPr lang="zh-CN" altLang="en-US" dirty="0">
                <a:solidFill>
                  <a:schemeClr val="bg1">
                    <a:lumMod val="65000"/>
                  </a:schemeClr>
                </a:solidFill>
                <a:latin typeface="Arial" panose="020B0604020202020204" pitchFamily="34" charset="0"/>
                <a:ea typeface="微软雅黑" panose="020B0503020204020204" pitchFamily="34" charset="-122"/>
              </a:rPr>
              <a:t>：</a:t>
            </a:r>
            <a:r>
              <a:rPr lang="en-US" altLang="zh-CN" dirty="0">
                <a:solidFill>
                  <a:schemeClr val="bg1">
                    <a:lumMod val="65000"/>
                  </a:schemeClr>
                </a:solidFill>
                <a:latin typeface="Arial" panose="020B0604020202020204" pitchFamily="34" charset="0"/>
                <a:ea typeface="微软雅黑" panose="020B0503020204020204" pitchFamily="34" charset="-122"/>
              </a:rPr>
              <a:t>XXX</a:t>
            </a:r>
            <a:endParaRPr lang="en-US" altLang="zh-CN" dirty="0">
              <a:solidFill>
                <a:schemeClr val="bg1">
                  <a:lumMod val="65000"/>
                </a:schemeClr>
              </a:solidFill>
              <a:latin typeface="Arial" panose="020B0604020202020204" pitchFamily="34" charset="0"/>
              <a:ea typeface="微软雅黑" panose="020B0503020204020204" pitchFamily="34" charset="-122"/>
            </a:endParaRPr>
          </a:p>
          <a:p>
            <a:pPr algn="just" eaLnBrk="0" hangingPunct="0">
              <a:lnSpc>
                <a:spcPct val="150000"/>
              </a:lnSpc>
            </a:pPr>
            <a:r>
              <a:rPr lang="zh-CN" altLang="zh-CN" dirty="0">
                <a:solidFill>
                  <a:schemeClr val="bg1">
                    <a:lumMod val="65000"/>
                  </a:schemeClr>
                </a:solidFill>
                <a:latin typeface="Arial" panose="020B0604020202020204" pitchFamily="34" charset="0"/>
                <a:ea typeface="微软雅黑" panose="020B0503020204020204" pitchFamily="34" charset="-122"/>
              </a:rPr>
              <a:t>副组长</a:t>
            </a:r>
            <a:r>
              <a:rPr lang="zh-CN" altLang="en-US" dirty="0">
                <a:solidFill>
                  <a:schemeClr val="bg1">
                    <a:lumMod val="65000"/>
                  </a:schemeClr>
                </a:solidFill>
                <a:latin typeface="Arial" panose="020B0604020202020204" pitchFamily="34" charset="0"/>
                <a:ea typeface="微软雅黑" panose="020B0503020204020204" pitchFamily="34" charset="-122"/>
              </a:rPr>
              <a:t>：</a:t>
            </a:r>
            <a:r>
              <a:rPr lang="en-US" altLang="zh-CN" dirty="0">
                <a:solidFill>
                  <a:schemeClr val="bg1">
                    <a:lumMod val="65000"/>
                  </a:schemeClr>
                </a:solidFill>
                <a:latin typeface="Arial" panose="020B0604020202020204" pitchFamily="34" charset="0"/>
                <a:ea typeface="微软雅黑" panose="020B0503020204020204" pitchFamily="34" charset="-122"/>
              </a:rPr>
              <a:t>XXX</a:t>
            </a:r>
            <a:endParaRPr lang="en-US" altLang="zh-CN" dirty="0">
              <a:solidFill>
                <a:schemeClr val="bg1">
                  <a:lumMod val="65000"/>
                </a:schemeClr>
              </a:solidFill>
              <a:latin typeface="Arial" panose="020B0604020202020204" pitchFamily="34" charset="0"/>
              <a:ea typeface="微软雅黑" panose="020B0503020204020204" pitchFamily="34" charset="-122"/>
            </a:endParaRPr>
          </a:p>
          <a:p>
            <a:pPr algn="just" eaLnBrk="0" hangingPunct="0">
              <a:lnSpc>
                <a:spcPct val="150000"/>
              </a:lnSpc>
            </a:pPr>
            <a:endParaRPr lang="en-US" altLang="zh-CN" sz="2000" dirty="0">
              <a:solidFill>
                <a:srgbClr val="D14E5B"/>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endParaRPr>
          </a:p>
          <a:p>
            <a:pPr algn="just" eaLnBrk="0" hangingPunct="0">
              <a:lnSpc>
                <a:spcPct val="150000"/>
              </a:lnSpc>
            </a:pPr>
            <a:r>
              <a:rPr lang="zh-CN" altLang="en-US" sz="2000" dirty="0">
                <a:solidFill>
                  <a:schemeClr val="bg1">
                    <a:lumMod val="65000"/>
                  </a:schemeClr>
                </a:solidFill>
                <a:latin typeface="Arial" panose="020B0604020202020204" pitchFamily="34" charset="0"/>
                <a:ea typeface="微软雅黑" panose="020B0503020204020204" pitchFamily="34" charset="-122"/>
              </a:rPr>
              <a:t>成立领导小组，组织上保障</a:t>
            </a:r>
            <a:r>
              <a:rPr lang="zh-CN" altLang="zh-CN" sz="2000" dirty="0">
                <a:solidFill>
                  <a:schemeClr val="bg1">
                    <a:lumMod val="65000"/>
                  </a:schemeClr>
                </a:solidFill>
                <a:latin typeface="Arial" panose="020B0604020202020204" pitchFamily="34" charset="0"/>
                <a:ea typeface="微软雅黑" panose="020B0503020204020204" pitchFamily="34" charset="-122"/>
              </a:rPr>
              <a:t>“安全生产月”活动</a:t>
            </a:r>
            <a:r>
              <a:rPr lang="zh-CN" altLang="en-US" sz="2000" dirty="0">
                <a:solidFill>
                  <a:schemeClr val="bg1">
                    <a:lumMod val="65000"/>
                  </a:schemeClr>
                </a:solidFill>
                <a:latin typeface="Arial" panose="020B0604020202020204" pitchFamily="34" charset="0"/>
                <a:ea typeface="微软雅黑" panose="020B0503020204020204" pitchFamily="34" charset="-122"/>
              </a:rPr>
              <a:t>顺利、有序开展。</a:t>
            </a:r>
            <a:endParaRPr lang="en-US" altLang="zh-CN" sz="2000" dirty="0">
              <a:solidFill>
                <a:srgbClr val="D14E5B"/>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endParaRPr>
          </a:p>
          <a:p>
            <a:pPr algn="just" eaLnBrk="0" hangingPunct="0">
              <a:lnSpc>
                <a:spcPct val="150000"/>
              </a:lnSpc>
            </a:pPr>
            <a:endParaRPr lang="en-US" altLang="zh-CN" sz="2000" dirty="0">
              <a:solidFill>
                <a:srgbClr val="D14E5B"/>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endParaRPr>
          </a:p>
        </p:txBody>
      </p:sp>
      <p:sp>
        <p:nvSpPr>
          <p:cNvPr id="12" name="矩形 11"/>
          <p:cNvSpPr/>
          <p:nvPr/>
        </p:nvSpPr>
        <p:spPr>
          <a:xfrm>
            <a:off x="308695" y="952029"/>
            <a:ext cx="7344816" cy="5170646"/>
          </a:xfrm>
          <a:prstGeom prst="rect">
            <a:avLst/>
          </a:prstGeom>
        </p:spPr>
        <p:txBody>
          <a:bodyPr wrap="square">
            <a:spAutoFit/>
          </a:bodyPr>
          <a:lstStyle/>
          <a:p>
            <a:pPr indent="457200" algn="just" eaLnBrk="0" hangingPunct="0">
              <a:lnSpc>
                <a:spcPct val="150000"/>
              </a:lnSpc>
            </a:pPr>
            <a:r>
              <a:rPr lang="zh-CN" altLang="zh-CN" sz="2000" dirty="0">
                <a:solidFill>
                  <a:schemeClr val="bg1">
                    <a:lumMod val="65000"/>
                  </a:schemeClr>
                </a:solidFill>
                <a:latin typeface="Arial" panose="020B0604020202020204" pitchFamily="34" charset="0"/>
                <a:ea typeface="微软雅黑" panose="020B0503020204020204" pitchFamily="34" charset="-122"/>
              </a:rPr>
              <a:t>紧密结合近期安全生产工作部署和重点，明确“安全生产月”活动的指导思想，以党的十八届三中、四中全会精神和习近平总书记、李克强总理关于安全生产工作的系列重要指示为指导，以“</a:t>
            </a:r>
            <a:r>
              <a:rPr lang="zh-CN" altLang="en-US" sz="2000" dirty="0">
                <a:solidFill>
                  <a:srgbClr val="D14E5B"/>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生命至上，安全发展</a:t>
            </a:r>
            <a:r>
              <a:rPr lang="zh-CN" altLang="zh-CN" sz="2000" dirty="0">
                <a:solidFill>
                  <a:schemeClr val="bg1">
                    <a:lumMod val="65000"/>
                  </a:schemeClr>
                </a:solidFill>
                <a:latin typeface="Arial" panose="020B0604020202020204" pitchFamily="34" charset="0"/>
                <a:ea typeface="微软雅黑" panose="020B0503020204020204" pitchFamily="34" charset="-122"/>
              </a:rPr>
              <a:t>”为主题，动员公司各单位、部门、项目部通过集中开展系列安全生产宣传教育活动，进一步落实安全生产主体责任、宣传法治文化，普及安全知识，提高全员安全素质，强化改革创新、强化舆论引导，为促进公司安全生产形势持续稳定好转，提供思想保证、精神动力和舆论支持。</a:t>
            </a:r>
            <a:endParaRPr lang="en-US" altLang="zh-CN" sz="2000" dirty="0">
              <a:solidFill>
                <a:schemeClr val="bg1">
                  <a:lumMod val="65000"/>
                </a:schemeClr>
              </a:solidFill>
              <a:latin typeface="Arial" panose="020B0604020202020204" pitchFamily="34" charset="0"/>
              <a:ea typeface="微软雅黑" panose="020B0503020204020204" pitchFamily="34" charset="-122"/>
            </a:endParaRPr>
          </a:p>
          <a:p>
            <a:pPr indent="457200" algn="just" eaLnBrk="0" hangingPunct="0">
              <a:lnSpc>
                <a:spcPct val="150000"/>
              </a:lnSpc>
            </a:pPr>
            <a:r>
              <a:rPr lang="zh-CN" altLang="zh-CN" sz="2000" dirty="0">
                <a:solidFill>
                  <a:schemeClr val="bg1">
                    <a:lumMod val="65000"/>
                  </a:schemeClr>
                </a:solidFill>
                <a:latin typeface="Arial" panose="020B0604020202020204" pitchFamily="34" charset="0"/>
                <a:ea typeface="微软雅黑" panose="020B0503020204020204" pitchFamily="34" charset="-122"/>
              </a:rPr>
              <a:t>全面落实安全生产责任，提高安全保障能力，促进安全生产工作各项措施的落实，为实现公司安全生产目标落实提供坚实保障。</a:t>
            </a:r>
            <a:endParaRPr lang="zh-CN" altLang="en-US" sz="2000" dirty="0">
              <a:solidFill>
                <a:schemeClr val="bg1">
                  <a:lumMod val="65000"/>
                </a:schemeClr>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ppt_x"/>
                                          </p:val>
                                        </p:tav>
                                        <p:tav tm="100000">
                                          <p:val>
                                            <p:strVal val="#ppt_x"/>
                                          </p:val>
                                        </p:tav>
                                      </p:tavLst>
                                    </p:anim>
                                    <p:anim calcmode="lin" valueType="num">
                                      <p:cBhvr additive="base">
                                        <p:cTn id="12" dur="750" fill="hold"/>
                                        <p:tgtEl>
                                          <p:spTgt spid="39"/>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750" fill="hold"/>
                                        <p:tgtEl>
                                          <p:spTgt spid="41"/>
                                        </p:tgtEl>
                                        <p:attrNameLst>
                                          <p:attrName>ppt_w</p:attrName>
                                        </p:attrNameLst>
                                      </p:cBhvr>
                                      <p:tavLst>
                                        <p:tav tm="0">
                                          <p:val>
                                            <p:fltVal val="0"/>
                                          </p:val>
                                        </p:tav>
                                        <p:tav tm="100000">
                                          <p:val>
                                            <p:strVal val="#ppt_w"/>
                                          </p:val>
                                        </p:tav>
                                      </p:tavLst>
                                    </p:anim>
                                    <p:anim calcmode="lin" valueType="num">
                                      <p:cBhvr>
                                        <p:cTn id="16" dur="750" fill="hold"/>
                                        <p:tgtEl>
                                          <p:spTgt spid="41"/>
                                        </p:tgtEl>
                                        <p:attrNameLst>
                                          <p:attrName>ppt_h</p:attrName>
                                        </p:attrNameLst>
                                      </p:cBhvr>
                                      <p:tavLst>
                                        <p:tav tm="0">
                                          <p:val>
                                            <p:fltVal val="0"/>
                                          </p:val>
                                        </p:tav>
                                        <p:tav tm="100000">
                                          <p:val>
                                            <p:strVal val="#ppt_h"/>
                                          </p:val>
                                        </p:tav>
                                      </p:tavLst>
                                    </p:anim>
                                    <p:animEffect transition="in" filter="fade">
                                      <p:cBhvr>
                                        <p:cTn id="17" dur="750"/>
                                        <p:tgtEl>
                                          <p:spTgt spid="41"/>
                                        </p:tgtEl>
                                      </p:cBhvr>
                                    </p:animEffect>
                                  </p:childTnLst>
                                </p:cTn>
                              </p:par>
                              <p:par>
                                <p:cTn id="18" presetID="2" presetClass="entr" presetSubtype="8" fill="hold" nodeType="withEffect">
                                  <p:stCondLst>
                                    <p:cond delay="11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750" fill="hold"/>
                                        <p:tgtEl>
                                          <p:spTgt spid="5"/>
                                        </p:tgtEl>
                                        <p:attrNameLst>
                                          <p:attrName>ppt_x</p:attrName>
                                        </p:attrNameLst>
                                      </p:cBhvr>
                                      <p:tavLst>
                                        <p:tav tm="0">
                                          <p:val>
                                            <p:strVal val="0-#ppt_w/2"/>
                                          </p:val>
                                        </p:tav>
                                        <p:tav tm="100000">
                                          <p:val>
                                            <p:strVal val="#ppt_x"/>
                                          </p:val>
                                        </p:tav>
                                      </p:tavLst>
                                    </p:anim>
                                    <p:anim calcmode="lin" valueType="num">
                                      <p:cBhvr additive="base">
                                        <p:cTn id="21"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8"/>
          <p:cNvSpPr txBox="1"/>
          <p:nvPr/>
        </p:nvSpPr>
        <p:spPr>
          <a:xfrm>
            <a:off x="1532831" y="1680849"/>
            <a:ext cx="2304256" cy="4953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auto">
              <a:lnSpc>
                <a:spcPct val="120000"/>
              </a:lnSpc>
              <a:spcBef>
                <a:spcPts val="0"/>
              </a:spcBef>
              <a:spcAft>
                <a:spcPts val="0"/>
              </a:spcAft>
              <a:buFont typeface="Arial" panose="020B0604020202020204" pitchFamily="34" charset="0"/>
              <a:buNone/>
            </a:pPr>
            <a:r>
              <a:rPr lang="zh-CN" alt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领导牵头</a:t>
            </a:r>
            <a:endParaRPr lang="en-AU"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8"/>
          <p:cNvSpPr txBox="1"/>
          <p:nvPr/>
        </p:nvSpPr>
        <p:spPr>
          <a:xfrm>
            <a:off x="857250" y="233568"/>
            <a:ext cx="3949155" cy="492443"/>
          </a:xfrm>
          <a:prstGeom prst="rect">
            <a:avLst/>
          </a:prstGeom>
          <a:noFill/>
        </p:spPr>
        <p:txBody>
          <a:bodyPr wrap="square" lIns="0" tIns="0" rIns="0" bIns="0" rtlCol="0" anchor="ctr">
            <a:spAutoFit/>
          </a:bodyPr>
          <a:lstStyle/>
          <a:p>
            <a:r>
              <a:rPr lang="en-US" altLang="zh-CN" sz="3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8"/>
          <p:cNvSpPr txBox="1"/>
          <p:nvPr/>
        </p:nvSpPr>
        <p:spPr>
          <a:xfrm>
            <a:off x="857250"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SAFETY MONTH</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3803623" y="1010897"/>
            <a:ext cx="5251505" cy="5210856"/>
            <a:chOff x="4390334" y="851249"/>
            <a:chExt cx="5251505" cy="5210856"/>
          </a:xfrm>
        </p:grpSpPr>
        <p:grpSp>
          <p:nvGrpSpPr>
            <p:cNvPr id="2" name="组合 1"/>
            <p:cNvGrpSpPr/>
            <p:nvPr/>
          </p:nvGrpSpPr>
          <p:grpSpPr>
            <a:xfrm>
              <a:off x="4390334" y="851249"/>
              <a:ext cx="5251505" cy="5210856"/>
              <a:chOff x="4390335" y="1960141"/>
              <a:chExt cx="4159090" cy="4101964"/>
            </a:xfrm>
          </p:grpSpPr>
          <p:sp>
            <p:nvSpPr>
              <p:cNvPr id="26" name="Oval 25"/>
              <p:cNvSpPr/>
              <p:nvPr/>
            </p:nvSpPr>
            <p:spPr>
              <a:xfrm>
                <a:off x="4429024" y="1960141"/>
                <a:ext cx="4101964" cy="4101964"/>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AU"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17"/>
              <p:cNvGrpSpPr/>
              <p:nvPr/>
            </p:nvGrpSpPr>
            <p:grpSpPr>
              <a:xfrm>
                <a:off x="5540262" y="2301904"/>
                <a:ext cx="1879488" cy="3418438"/>
                <a:chOff x="2777030" y="1276350"/>
                <a:chExt cx="1871170" cy="3403312"/>
              </a:xfrm>
              <a:effectLst>
                <a:outerShdw blurRad="50800" dist="38100" dir="2700000" algn="tl" rotWithShape="0">
                  <a:prstClr val="black">
                    <a:alpha val="40000"/>
                  </a:prstClr>
                </a:outerShdw>
              </a:effectLst>
            </p:grpSpPr>
            <p:pic>
              <p:nvPicPr>
                <p:cNvPr id="19" name="Picture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20" name="Rectangle 19"/>
                <p:cNvSpPr/>
                <p:nvPr/>
              </p:nvSpPr>
              <p:spPr>
                <a:xfrm>
                  <a:off x="2961703" y="1874759"/>
                  <a:ext cx="1501824" cy="2211466"/>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644771" y="2208822"/>
                <a:ext cx="904654" cy="904657"/>
                <a:chOff x="8197836" y="1898395"/>
                <a:chExt cx="1017919" cy="1017922"/>
              </a:xfrm>
            </p:grpSpPr>
            <p:sp>
              <p:nvSpPr>
                <p:cNvPr id="27" name="Shape 255"/>
                <p:cNvSpPr/>
                <p:nvPr/>
              </p:nvSpPr>
              <p:spPr>
                <a:xfrm>
                  <a:off x="8197836" y="1898395"/>
                  <a:ext cx="1017919" cy="10179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3"/>
                </a:solidFill>
                <a:ln w="76200" cap="flat">
                  <a:solidFill>
                    <a:schemeClr val="bg1"/>
                  </a:solidFill>
                  <a:miter lim="400000"/>
                </a:ln>
                <a:effectLst/>
              </p:spPr>
              <p:txBody>
                <a:bodyPr wrap="square" lIns="40181" tIns="40181" rIns="40181" bIns="40181"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Shape 256"/>
                <p:cNvSpPr/>
                <p:nvPr/>
              </p:nvSpPr>
              <p:spPr>
                <a:xfrm>
                  <a:off x="8505560" y="2180961"/>
                  <a:ext cx="402470" cy="452790"/>
                </a:xfrm>
                <a:custGeom>
                  <a:avLst/>
                  <a:gdLst/>
                  <a:ahLst/>
                  <a:cxnLst>
                    <a:cxn ang="0">
                      <a:pos x="wd2" y="hd2"/>
                    </a:cxn>
                    <a:cxn ang="5400000">
                      <a:pos x="wd2" y="hd2"/>
                    </a:cxn>
                    <a:cxn ang="10800000">
                      <a:pos x="wd2" y="hd2"/>
                    </a:cxn>
                    <a:cxn ang="16200000">
                      <a:pos x="wd2" y="hd2"/>
                    </a:cxn>
                  </a:cxnLst>
                  <a:rect l="0" t="0" r="r" b="b"/>
                  <a:pathLst>
                    <a:path w="21600" h="20960" extrusionOk="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w="12700" cap="flat">
                  <a:noFill/>
                  <a:miter lim="400000"/>
                </a:ln>
                <a:effectLst/>
              </p:spPr>
              <p:txBody>
                <a:bodyPr wrap="square" lIns="46041" tIns="46041" rIns="46041" bIns="46041"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0"/>
              <p:cNvGrpSpPr/>
              <p:nvPr/>
            </p:nvGrpSpPr>
            <p:grpSpPr>
              <a:xfrm>
                <a:off x="4390335" y="2211918"/>
                <a:ext cx="904654" cy="904657"/>
                <a:chOff x="8197836" y="1898395"/>
                <a:chExt cx="1017919" cy="1017922"/>
              </a:xfrm>
            </p:grpSpPr>
            <p:sp>
              <p:nvSpPr>
                <p:cNvPr id="32" name="Shape 255"/>
                <p:cNvSpPr/>
                <p:nvPr/>
              </p:nvSpPr>
              <p:spPr>
                <a:xfrm>
                  <a:off x="8197836" y="1898395"/>
                  <a:ext cx="1017919" cy="10179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2"/>
                </a:solidFill>
                <a:ln w="76200" cap="flat">
                  <a:solidFill>
                    <a:schemeClr val="bg1"/>
                  </a:solidFill>
                  <a:miter lim="400000"/>
                </a:ln>
                <a:effectLst/>
              </p:spPr>
              <p:txBody>
                <a:bodyPr wrap="square" lIns="40181" tIns="40181" rIns="40181" bIns="40181"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Shape 256"/>
                <p:cNvSpPr/>
                <p:nvPr/>
              </p:nvSpPr>
              <p:spPr>
                <a:xfrm flipH="1">
                  <a:off x="8505560" y="2180961"/>
                  <a:ext cx="402470" cy="452790"/>
                </a:xfrm>
                <a:custGeom>
                  <a:avLst/>
                  <a:gdLst/>
                  <a:ahLst/>
                  <a:cxnLst>
                    <a:cxn ang="0">
                      <a:pos x="wd2" y="hd2"/>
                    </a:cxn>
                    <a:cxn ang="5400000">
                      <a:pos x="wd2" y="hd2"/>
                    </a:cxn>
                    <a:cxn ang="10800000">
                      <a:pos x="wd2" y="hd2"/>
                    </a:cxn>
                    <a:cxn ang="16200000">
                      <a:pos x="wd2" y="hd2"/>
                    </a:cxn>
                  </a:cxnLst>
                  <a:rect l="0" t="0" r="r" b="b"/>
                  <a:pathLst>
                    <a:path w="21600" h="20960" extrusionOk="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w="12700" cap="flat">
                  <a:noFill/>
                  <a:miter lim="400000"/>
                </a:ln>
                <a:effectLst/>
              </p:spPr>
              <p:txBody>
                <a:bodyPr wrap="square" lIns="46041" tIns="46041" rIns="46041" bIns="46041"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7640402" y="4900513"/>
                <a:ext cx="904654" cy="904657"/>
                <a:chOff x="8197836" y="1898395"/>
                <a:chExt cx="1017919" cy="1017922"/>
              </a:xfrm>
            </p:grpSpPr>
            <p:sp>
              <p:nvSpPr>
                <p:cNvPr id="41" name="Shape 255"/>
                <p:cNvSpPr/>
                <p:nvPr/>
              </p:nvSpPr>
              <p:spPr>
                <a:xfrm>
                  <a:off x="8197836" y="1898395"/>
                  <a:ext cx="1017919" cy="10179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5"/>
                </a:solidFill>
                <a:ln w="76200" cap="flat">
                  <a:solidFill>
                    <a:schemeClr val="bg1"/>
                  </a:solidFill>
                  <a:miter lim="400000"/>
                </a:ln>
                <a:effectLst/>
              </p:spPr>
              <p:txBody>
                <a:bodyPr wrap="square" lIns="40181" tIns="40181" rIns="40181" bIns="40181"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Shape 256"/>
                <p:cNvSpPr/>
                <p:nvPr/>
              </p:nvSpPr>
              <p:spPr>
                <a:xfrm>
                  <a:off x="8505560" y="2180961"/>
                  <a:ext cx="402470" cy="452790"/>
                </a:xfrm>
                <a:custGeom>
                  <a:avLst/>
                  <a:gdLst/>
                  <a:ahLst/>
                  <a:cxnLst>
                    <a:cxn ang="0">
                      <a:pos x="wd2" y="hd2"/>
                    </a:cxn>
                    <a:cxn ang="5400000">
                      <a:pos x="wd2" y="hd2"/>
                    </a:cxn>
                    <a:cxn ang="10800000">
                      <a:pos x="wd2" y="hd2"/>
                    </a:cxn>
                    <a:cxn ang="16200000">
                      <a:pos x="wd2" y="hd2"/>
                    </a:cxn>
                  </a:cxnLst>
                  <a:rect l="0" t="0" r="r" b="b"/>
                  <a:pathLst>
                    <a:path w="21600" h="20960" extrusionOk="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w="12700" cap="flat">
                  <a:noFill/>
                  <a:miter lim="400000"/>
                </a:ln>
                <a:effectLst/>
              </p:spPr>
              <p:txBody>
                <a:bodyPr wrap="square" lIns="46041" tIns="46041" rIns="46041" bIns="46041"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4422891" y="4904695"/>
                <a:ext cx="904654" cy="904657"/>
                <a:chOff x="8197836" y="1898395"/>
                <a:chExt cx="1017919" cy="1017922"/>
              </a:xfrm>
            </p:grpSpPr>
            <p:sp>
              <p:nvSpPr>
                <p:cNvPr id="44" name="Shape 255"/>
                <p:cNvSpPr/>
                <p:nvPr/>
              </p:nvSpPr>
              <p:spPr>
                <a:xfrm>
                  <a:off x="8197836" y="1898395"/>
                  <a:ext cx="1017919" cy="10179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4"/>
                </a:solidFill>
                <a:ln w="76200" cap="flat">
                  <a:solidFill>
                    <a:schemeClr val="bg1"/>
                  </a:solidFill>
                  <a:miter lim="400000"/>
                </a:ln>
                <a:effectLst/>
              </p:spPr>
              <p:txBody>
                <a:bodyPr wrap="square" lIns="40181" tIns="40181" rIns="40181" bIns="40181"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Shape 256"/>
                <p:cNvSpPr/>
                <p:nvPr/>
              </p:nvSpPr>
              <p:spPr>
                <a:xfrm flipH="1">
                  <a:off x="8505560" y="2180961"/>
                  <a:ext cx="402470" cy="452790"/>
                </a:xfrm>
                <a:custGeom>
                  <a:avLst/>
                  <a:gdLst/>
                  <a:ahLst/>
                  <a:cxnLst>
                    <a:cxn ang="0">
                      <a:pos x="wd2" y="hd2"/>
                    </a:cxn>
                    <a:cxn ang="5400000">
                      <a:pos x="wd2" y="hd2"/>
                    </a:cxn>
                    <a:cxn ang="10800000">
                      <a:pos x="wd2" y="hd2"/>
                    </a:cxn>
                    <a:cxn ang="16200000">
                      <a:pos x="wd2" y="hd2"/>
                    </a:cxn>
                  </a:cxnLst>
                  <a:rect l="0" t="0" r="r" b="b"/>
                  <a:pathLst>
                    <a:path w="21600" h="20960" extrusionOk="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w="12700" cap="flat">
                  <a:noFill/>
                  <a:miter lim="400000"/>
                </a:ln>
                <a:effectLst/>
              </p:spPr>
              <p:txBody>
                <a:bodyPr wrap="square" lIns="46041" tIns="46041" rIns="46041" bIns="46041"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pic>
          <p:nvPicPr>
            <p:cNvPr id="38" name="Picture 3"/>
            <p:cNvPicPr>
              <a:picLocks noChangeAspect="1" noChangeArrowheads="1"/>
            </p:cNvPicPr>
            <p:nvPr/>
          </p:nvPicPr>
          <p:blipFill>
            <a:blip r:embed="rId3" cstate="print"/>
            <a:srcRect/>
            <a:stretch>
              <a:fillRect/>
            </a:stretch>
          </p:blipFill>
          <p:spPr bwMode="auto">
            <a:xfrm>
              <a:off x="6074247" y="2032149"/>
              <a:ext cx="1906985" cy="1489452"/>
            </a:xfrm>
            <a:prstGeom prst="rect">
              <a:avLst/>
            </a:prstGeom>
            <a:noFill/>
            <a:ln w="9525">
              <a:noFill/>
              <a:miter lim="800000"/>
              <a:headEnd/>
              <a:tailEnd/>
            </a:ln>
          </p:spPr>
        </p:pic>
        <p:pic>
          <p:nvPicPr>
            <p:cNvPr id="39" name="Picture 4"/>
            <p:cNvPicPr>
              <a:picLocks noChangeAspect="1" noChangeArrowheads="1"/>
            </p:cNvPicPr>
            <p:nvPr/>
          </p:nvPicPr>
          <p:blipFill>
            <a:blip r:embed="rId4" cstate="print"/>
            <a:srcRect/>
            <a:stretch>
              <a:fillRect/>
            </a:stretch>
          </p:blipFill>
          <p:spPr bwMode="auto">
            <a:xfrm>
              <a:off x="6069336" y="3544317"/>
              <a:ext cx="1911896" cy="1529236"/>
            </a:xfrm>
            <a:prstGeom prst="rect">
              <a:avLst/>
            </a:prstGeom>
            <a:noFill/>
            <a:ln w="9525">
              <a:noFill/>
              <a:miter lim="800000"/>
              <a:headEnd/>
              <a:tailEnd/>
            </a:ln>
          </p:spPr>
        </p:pic>
      </p:grpSp>
      <p:sp>
        <p:nvSpPr>
          <p:cNvPr id="46" name="Text Placeholder 8"/>
          <p:cNvSpPr txBox="1"/>
          <p:nvPr/>
        </p:nvSpPr>
        <p:spPr>
          <a:xfrm>
            <a:off x="8085559" y="1680849"/>
            <a:ext cx="2304256" cy="4953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auto">
              <a:lnSpc>
                <a:spcPct val="120000"/>
              </a:lnSpc>
              <a:spcBef>
                <a:spcPts val="0"/>
              </a:spcBef>
              <a:spcAft>
                <a:spcPts val="0"/>
              </a:spcAft>
              <a:buFont typeface="Arial" panose="020B0604020202020204" pitchFamily="34" charset="0"/>
              <a:buNone/>
            </a:pPr>
            <a:r>
              <a:rPr lang="zh-CN" alt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明确责任</a:t>
            </a:r>
            <a:endParaRPr lang="en-AU"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 Placeholder 8"/>
          <p:cNvSpPr txBox="1"/>
          <p:nvPr/>
        </p:nvSpPr>
        <p:spPr>
          <a:xfrm>
            <a:off x="8085559" y="5137233"/>
            <a:ext cx="2304256" cy="4953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auto">
              <a:lnSpc>
                <a:spcPct val="120000"/>
              </a:lnSpc>
              <a:spcBef>
                <a:spcPts val="0"/>
              </a:spcBef>
              <a:spcAft>
                <a:spcPts val="0"/>
              </a:spcAft>
              <a:buFont typeface="Arial" panose="020B0604020202020204" pitchFamily="34" charset="0"/>
              <a:buNone/>
            </a:pPr>
            <a:r>
              <a:rPr lang="zh-CN" alt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保障落实</a:t>
            </a:r>
            <a:endParaRPr lang="en-AU"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 Placeholder 8"/>
          <p:cNvSpPr txBox="1"/>
          <p:nvPr/>
        </p:nvSpPr>
        <p:spPr>
          <a:xfrm>
            <a:off x="1532831" y="5137233"/>
            <a:ext cx="2304256" cy="4953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auto">
              <a:lnSpc>
                <a:spcPct val="120000"/>
              </a:lnSpc>
              <a:spcBef>
                <a:spcPts val="0"/>
              </a:spcBef>
              <a:spcAft>
                <a:spcPts val="0"/>
              </a:spcAft>
              <a:buFont typeface="Arial" panose="020B0604020202020204" pitchFamily="34" charset="0"/>
              <a:buNone/>
            </a:pPr>
            <a:r>
              <a:rPr lang="zh-CN" alt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提供保障</a:t>
            </a:r>
            <a:endParaRPr lang="en-AU"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p:cTn id="7"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1">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6">
                                            <p:txEl>
                                              <p:pRg st="0" end="0"/>
                                            </p:txEl>
                                          </p:spTgt>
                                        </p:tgtEl>
                                        <p:attrNameLst>
                                          <p:attrName>style.visibility</p:attrName>
                                        </p:attrNameLst>
                                      </p:cBhvr>
                                      <p:to>
                                        <p:strVal val="visible"/>
                                      </p:to>
                                    </p:set>
                                    <p:anim calcmode="lin" valueType="num">
                                      <p:cBhvr>
                                        <p:cTn id="13"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6">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6">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7">
                                            <p:txEl>
                                              <p:pRg st="0" end="0"/>
                                            </p:txEl>
                                          </p:spTgt>
                                        </p:tgtEl>
                                        <p:attrNameLst>
                                          <p:attrName>style.visibility</p:attrName>
                                        </p:attrNameLst>
                                      </p:cBhvr>
                                      <p:to>
                                        <p:strVal val="visible"/>
                                      </p:to>
                                    </p:set>
                                    <p:anim calcmode="lin" valueType="num">
                                      <p:cBhvr>
                                        <p:cTn id="19"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47">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8">
                                            <p:txEl>
                                              <p:pRg st="0" end="0"/>
                                            </p:txEl>
                                          </p:spTgt>
                                        </p:tgtEl>
                                        <p:attrNameLst>
                                          <p:attrName>style.visibility</p:attrName>
                                        </p:attrNameLst>
                                      </p:cBhvr>
                                      <p:to>
                                        <p:strVal val="visible"/>
                                      </p:to>
                                    </p:set>
                                    <p:anim calcmode="lin" valueType="num">
                                      <p:cBhvr>
                                        <p:cTn id="25" dur="5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8">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46" grpId="0" build="p"/>
      <p:bldP spid="47" grpId="0" build="p"/>
      <p:bldP spid="48" grpId="0" build="p"/>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9.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SPECIAL_SOURCE" val="bdnull"/>
</p:tagLst>
</file>

<file path=ppt/tags/tag22.xml><?xml version="1.0" encoding="utf-8"?>
<p:tagLst xmlns:p="http://schemas.openxmlformats.org/presentationml/2006/main">
  <p:tag name="MH" val="20160830110146"/>
  <p:tag name="MH_LIBRARY" val="CONTENTS"/>
  <p:tag name="MH_TYPE" val="OTHERS"/>
  <p:tag name="ID" val="553512"/>
</p:tagLst>
</file>

<file path=ppt/tags/tag23.xml><?xml version="1.0" encoding="utf-8"?>
<p:tagLst xmlns:p="http://schemas.openxmlformats.org/presentationml/2006/main">
  <p:tag name="MH" val="20160830110146"/>
  <p:tag name="MH_LIBRARY" val="CONTENTS"/>
  <p:tag name="MH_TYPE" val="OTHERS"/>
  <p:tag name="ID" val="553512"/>
</p:tagLst>
</file>

<file path=ppt/tags/tag2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9.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博富特">
  <a:themeElements>
    <a:clrScheme name="自定义 11">
      <a:dk1>
        <a:sysClr val="windowText" lastClr="000000"/>
      </a:dk1>
      <a:lt1>
        <a:sysClr val="window" lastClr="FFFFFF"/>
      </a:lt1>
      <a:dk2>
        <a:srgbClr val="44546A"/>
      </a:dk2>
      <a:lt2>
        <a:srgbClr val="E7E6E6"/>
      </a:lt2>
      <a:accent1>
        <a:srgbClr val="1F4C6B"/>
      </a:accent1>
      <a:accent2>
        <a:srgbClr val="D14E5B"/>
      </a:accent2>
      <a:accent3>
        <a:srgbClr val="1F4C6B"/>
      </a:accent3>
      <a:accent4>
        <a:srgbClr val="D14E5B"/>
      </a:accent4>
      <a:accent5>
        <a:srgbClr val="1F4C6B"/>
      </a:accent5>
      <a:accent6>
        <a:srgbClr val="D14E5B"/>
      </a:accent6>
      <a:hlink>
        <a:srgbClr val="1F4C6B"/>
      </a:hlink>
      <a:folHlink>
        <a:srgbClr val="D14E5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3321</Words>
  <Application>WPS 演示</Application>
  <PresentationFormat>自定义</PresentationFormat>
  <Paragraphs>317</Paragraphs>
  <Slides>22</Slides>
  <Notes>19</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22</vt:i4>
      </vt:variant>
    </vt:vector>
  </HeadingPairs>
  <TitlesOfParts>
    <vt:vector size="40" baseType="lpstr">
      <vt:lpstr>Arial</vt:lpstr>
      <vt:lpstr>宋体</vt:lpstr>
      <vt:lpstr>Wingdings</vt:lpstr>
      <vt:lpstr>Calibri</vt:lpstr>
      <vt:lpstr>汉仪旗黑-85S</vt:lpstr>
      <vt:lpstr>黑体</vt:lpstr>
      <vt:lpstr>微软雅黑</vt:lpstr>
      <vt:lpstr>楷体</vt:lpstr>
      <vt:lpstr>Impact</vt:lpstr>
      <vt:lpstr>Open Sans</vt:lpstr>
      <vt:lpstr>Segoe Print</vt:lpstr>
      <vt:lpstr>Open Sans Light</vt:lpstr>
      <vt:lpstr>Helvetica Light</vt:lpstr>
      <vt:lpstr>Arial Unicode MS</vt:lpstr>
      <vt:lpstr>Calibri Light</vt:lpstr>
      <vt:lpstr>Open Sans</vt:lpstr>
      <vt:lpstr>Times New Roman</vt:lpstr>
      <vt:lpstr>博富特</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玲俐</cp:lastModifiedBy>
  <cp:revision>5</cp:revision>
  <dcterms:created xsi:type="dcterms:W3CDTF">2016-11-23T15:52:00Z</dcterms:created>
  <dcterms:modified xsi:type="dcterms:W3CDTF">2024-06-28T05:51:55Z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KSORubyTemplateID">
    <vt:lpwstr>2</vt:lpwstr>
  </property>
  <property fmtid="{D5CDD505-2E9C-101B-9397-08002B2CF9AE}" pid="4" name="ICV">
    <vt:lpwstr>58780F245A0F4500B0172C3B4EA68DC9_13</vt:lpwstr>
  </property>
</Properties>
</file>