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6" r:id="rId3"/>
    <p:sldId id="367" r:id="rId4"/>
    <p:sldId id="256" r:id="rId5"/>
    <p:sldId id="261" r:id="rId6"/>
    <p:sldId id="336" r:id="rId7"/>
    <p:sldId id="330" r:id="rId8"/>
    <p:sldId id="339" r:id="rId9"/>
    <p:sldId id="338" r:id="rId10"/>
    <p:sldId id="345" r:id="rId11"/>
    <p:sldId id="268" r:id="rId12"/>
    <p:sldId id="275" r:id="rId13"/>
    <p:sldId id="319" r:id="rId14"/>
    <p:sldId id="263" r:id="rId15"/>
    <p:sldId id="343" r:id="rId16"/>
    <p:sldId id="349" r:id="rId17"/>
    <p:sldId id="348" r:id="rId18"/>
    <p:sldId id="340" r:id="rId19"/>
    <p:sldId id="286" r:id="rId20"/>
    <p:sldId id="288" r:id="rId21"/>
    <p:sldId id="341" r:id="rId22"/>
    <p:sldId id="297" r:id="rId23"/>
    <p:sldId id="299" r:id="rId24"/>
    <p:sldId id="303" r:id="rId25"/>
    <p:sldId id="346" r:id="rId26"/>
    <p:sldId id="347" r:id="rId27"/>
    <p:sldId id="333" r:id="rId28"/>
    <p:sldId id="335" r:id="rId29"/>
    <p:sldId id="334" r:id="rId30"/>
    <p:sldId id="368" r:id="rId31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-18"/>
      </p:cViewPr>
      <p:guideLst>
        <p:guide orient="horz" pos="21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358A2FE9-5448-412F-8A23-41A87F4C35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BB6AA6A1-432A-45F9-8421-186EACEA85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-8890" y="255270"/>
            <a:ext cx="12209780" cy="7264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p>
            <a:pPr fontAlgn="base">
              <a:defRPr/>
            </a:pPr>
            <a:endParaRPr lang="zh-CN" altLang="en-US" sz="3285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27" name="组合 1"/>
          <p:cNvGrpSpPr/>
          <p:nvPr userDrawn="1"/>
        </p:nvGrpSpPr>
        <p:grpSpPr>
          <a:xfrm>
            <a:off x="0" y="6267450"/>
            <a:ext cx="12196763" cy="593725"/>
            <a:chOff x="-9" y="7559"/>
            <a:chExt cx="15920" cy="67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9" y="7636"/>
              <a:ext cx="15921" cy="60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none" anchor="ctr"/>
            <a:p>
              <a:pPr fontAlgn="base">
                <a:defRPr/>
              </a:pPr>
              <a:endParaRPr lang="zh-CN" altLang="en-US" sz="3285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-9" y="7559"/>
              <a:ext cx="15921" cy="150"/>
            </a:xfrm>
            <a:prstGeom prst="rect">
              <a:avLst/>
            </a:prstGeom>
            <a:solidFill>
              <a:srgbClr val="B1ACAB"/>
            </a:solidFill>
            <a:ln w="9525">
              <a:noFill/>
              <a:miter lim="800000"/>
            </a:ln>
          </p:spPr>
          <p:txBody>
            <a:bodyPr wrap="none" anchor="ctr"/>
            <a:p>
              <a:pPr fontAlgn="base">
                <a:defRPr/>
              </a:pPr>
              <a:endParaRPr lang="zh-CN" altLang="en-US" sz="3285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35" y="538480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wmf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wmf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wmf"/><Relationship Id="rId2" Type="http://schemas.openxmlformats.org/officeDocument/2006/relationships/image" Target="../media/image28.wmf"/><Relationship Id="rId1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wmf"/><Relationship Id="rId1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9.xml"/><Relationship Id="rId5" Type="http://schemas.openxmlformats.org/officeDocument/2006/relationships/image" Target="../media/image49.jpeg"/><Relationship Id="rId4" Type="http://schemas.openxmlformats.org/officeDocument/2006/relationships/tags" Target="../tags/tag28.xml"/><Relationship Id="rId3" Type="http://schemas.openxmlformats.org/officeDocument/2006/relationships/image" Target="../media/image48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GIF"/><Relationship Id="rId1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安全隐患及急救措施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15900"/>
            <a:ext cx="8572500" cy="8255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923953" y="1403531"/>
            <a:ext cx="4631946" cy="4106361"/>
            <a:chOff x="6923953" y="1403531"/>
            <a:chExt cx="4631946" cy="41063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18689" y="2269892"/>
              <a:ext cx="4233762" cy="324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23953" y="1403531"/>
              <a:ext cx="4631946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运转部位无安全防护装置且无标识，导致容易致伤。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007746" y="3363880"/>
              <a:ext cx="799988" cy="1469311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44300" y="1431328"/>
            <a:ext cx="4320000" cy="4078564"/>
            <a:chOff x="844300" y="1431328"/>
            <a:chExt cx="4320000" cy="40785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300" y="2269892"/>
              <a:ext cx="4320000" cy="324000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1244638" y="4098534"/>
              <a:ext cx="2333462" cy="886509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300" y="1431328"/>
              <a:ext cx="4320000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电器控制柜内防护板未按标准装置，导致维修时会有触电，漏电现象。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03491" y="1482856"/>
            <a:ext cx="4922024" cy="4335689"/>
            <a:chOff x="603491" y="1482856"/>
            <a:chExt cx="4922024" cy="4335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24" y="2578545"/>
              <a:ext cx="4709991" cy="324000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556668" y="3815313"/>
              <a:ext cx="2100931" cy="1738192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491" y="1482856"/>
              <a:ext cx="4709991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高压电气柜下放置易燃易爆，易导致火灾爆炸现象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84290" y="1577106"/>
            <a:ext cx="3880884" cy="4662263"/>
            <a:chOff x="7084290" y="1577106"/>
            <a:chExt cx="3880884" cy="46622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1840" y="2279369"/>
              <a:ext cx="2970000" cy="39600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8355266" y="3526114"/>
              <a:ext cx="1789506" cy="1344861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4290" y="1577106"/>
              <a:ext cx="3880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导轨堆放不整齐，易发生跌落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" name="Title 1"/>
          <p:cNvSpPr txBox="1"/>
          <p:nvPr/>
        </p:nvSpPr>
        <p:spPr>
          <a:xfrm>
            <a:off x="815524" y="196016"/>
            <a:ext cx="85725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815524" y="196016"/>
            <a:ext cx="85725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88675" y="1461883"/>
            <a:ext cx="4543151" cy="4843752"/>
            <a:chOff x="6588675" y="1461883"/>
            <a:chExt cx="4543151" cy="48437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52137" y="2345635"/>
              <a:ext cx="2970000" cy="396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88675" y="1461883"/>
              <a:ext cx="45431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滚丝机操作时，手指不得放入滚轮中，易致伤，致残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361820" y="4088966"/>
              <a:ext cx="996859" cy="1151069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6097" y="1629877"/>
            <a:ext cx="4723885" cy="4675758"/>
            <a:chOff x="1266097" y="1629877"/>
            <a:chExt cx="4723885" cy="46757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7373" y="2345635"/>
              <a:ext cx="2970001" cy="396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6097" y="1629877"/>
              <a:ext cx="47238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行车吊重物时，不能有人在下面行车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26773" y="3326966"/>
              <a:ext cx="996859" cy="1151069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815524" y="196016"/>
            <a:ext cx="85725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9843" y="1261084"/>
            <a:ext cx="4577761" cy="5008634"/>
            <a:chOff x="969843" y="1261084"/>
            <a:chExt cx="4577761" cy="50086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3724" y="2309718"/>
              <a:ext cx="2970000" cy="3960000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3108790" y="4545496"/>
              <a:ext cx="1150628" cy="1547423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9843" y="1261084"/>
              <a:ext cx="4577761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拉床操作除铁锈时，人不得站在机器上，易导致人员滑落，致伤，致残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65518" y="1375858"/>
            <a:ext cx="3727157" cy="4893860"/>
            <a:chOff x="6765518" y="1375858"/>
            <a:chExt cx="3727157" cy="48938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4097" y="2309718"/>
              <a:ext cx="2970000" cy="39600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7912703" y="4545496"/>
              <a:ext cx="1150628" cy="1547423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5518" y="1375858"/>
              <a:ext cx="3727157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搬运导轨时，脚不能放在导轨下面，易导致砸伤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2891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小组讨论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6516" y="2704771"/>
          <a:ext cx="2849217" cy="252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orelDRAW" r:id="rId1" imgW="2884170" imgH="2562225" progId="CorelDRAW.Graphic.9">
                  <p:embed/>
                </p:oleObj>
              </mc:Choice>
              <mc:Fallback>
                <p:oleObj name="CorelDRAW" r:id="rId1" imgW="2884170" imgH="25622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16" y="2704771"/>
                        <a:ext cx="2849217" cy="2529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4191" y="2925788"/>
            <a:ext cx="648031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请大家进行小组讨论：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各位仔细思考在工作中由于个人贪图一时方便而造成隐患的情况，每人至少写出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条，并由队长综合之后列举出来！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344" name="Picture 8" descr="C:\Documents and Settings\zhou.xiaoxu\Local Settings\Temporary Internet Files\Content.IE5\CH6JGH23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958">
            <a:off x="9047816" y="1508649"/>
            <a:ext cx="2148756" cy="21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个人任务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（课后）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4527" y="1689358"/>
            <a:ext cx="7201966" cy="3831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请各位为公司制定一个您认为合理的安全事故应急预案！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9" descr="PE02484_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08" y="2116405"/>
            <a:ext cx="2548615" cy="268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zhou.xiaoxu\Local Settings\Temporary Internet Files\Content.IE5\CH6JGH23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7" y="1202005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6277" y="326775"/>
            <a:ext cx="2247899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团队任务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4176" y="408369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（违章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操作致伤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361" name="Picture 1" descr="C:\Documents and Settings\zhou.xiaoxu\Application Data\Tencent\Users\119424992\QQ\WinTemp\RichOle\D}55SR~K[MS1G`8P1FFD}M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1669773"/>
            <a:ext cx="7845286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54600" y="1649893"/>
          <a:ext cx="2255356" cy="257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剪辑" r:id="rId2" imgW="3025775" imgH="3253105" progId="MS_ClipArt_Gallery.2">
                  <p:embed/>
                </p:oleObj>
              </mc:Choice>
              <mc:Fallback>
                <p:oleObj name="剪辑" r:id="rId2" imgW="3025775" imgH="3253105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00" y="1649893"/>
                        <a:ext cx="2255356" cy="2577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6277" y="4861819"/>
            <a:ext cx="830911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请各位对此事例进行事故分析并提出事故防范措施！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6" descr="BD000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" y="132811"/>
            <a:ext cx="956469" cy="9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8572500" cy="825499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安全急救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740" y="2226366"/>
            <a:ext cx="4915160" cy="36863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49044" y="1159779"/>
            <a:ext cx="2811938" cy="1000198"/>
            <a:chOff x="2553848" y="1966112"/>
            <a:chExt cx="2811938" cy="1000198"/>
          </a:xfrm>
        </p:grpSpPr>
        <p:sp>
          <p:nvSpPr>
            <p:cNvPr id="6" name="爆炸形 1 5"/>
            <p:cNvSpPr/>
            <p:nvPr/>
          </p:nvSpPr>
          <p:spPr>
            <a:xfrm rot="21129065">
              <a:off x="2553848" y="1966112"/>
              <a:ext cx="2811938" cy="100019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56452" y="2177380"/>
              <a:ext cx="242514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生产部   门卫</a:t>
              </a:r>
              <a:endParaRPr lang="zh-CN" alt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5" name="Picture 7" descr="PE0353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629">
            <a:off x="4735475" y="1393068"/>
            <a:ext cx="2103323" cy="200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26865" y="2226366"/>
            <a:ext cx="4666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灼药：拔毒生肌，用于轻度水火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慢性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湿疹及常见疮疖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清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开灵颗粒：清热解毒，震惊安神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云南白药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：活血散瘀，消肿止痛，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淤血肿痛。毒生肌。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              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轻度水火烫伤，慢性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湿疹。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168276"/>
            <a:ext cx="8572500" cy="82549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现场安全急救技术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651" y="1364974"/>
            <a:ext cx="5989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：控制出血，保存有效的血容量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防止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休克，挽救生命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：敷料、止血带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止血的方法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包扎止血法、加压包扎止血法、指压止血法、加压屈肢止血法、填塞止血法、止血带止血法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3" name="Picture 1" descr="C:\Documents and Settings\zhou.xiaoxu\Application Data\Tencent\Users\119424992\QQ\WinTemp\RichOle\K}UJSHW3X_I~6)`P)PYDRAX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82678" y="2727581"/>
            <a:ext cx="3922644" cy="25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90330" y="153963"/>
            <a:ext cx="85725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现场安全急救技术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068655"/>
            <a:ext cx="707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包扎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加压包扎止血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4922836"/>
            <a:ext cx="3886200" cy="1338828"/>
          </a:xfrm>
          <a:prstGeom prst="rect">
            <a:avLst/>
          </a:prstGeom>
          <a:ln>
            <a:solidFill>
              <a:srgbClr val="0066CC"/>
            </a:solidFill>
            <a:miter lim="800000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检查伤口内无异物时用敷料覆盖伤口用手施加压力直接压迫包扎</a:t>
            </a:r>
            <a:endParaRPr lang="zh-CN" altLang="en-US" sz="18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3" descr="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2695292"/>
            <a:ext cx="3886200" cy="190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hw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9688" y="1510946"/>
            <a:ext cx="3906127" cy="30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224655" y="4922836"/>
            <a:ext cx="4976192" cy="1338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fontAlgn="auto">
              <a:lnSpc>
                <a:spcPct val="150000"/>
              </a:lnSpc>
              <a:spcAft>
                <a:spcPts val="0"/>
              </a:spcAft>
              <a:buClrTx/>
              <a:buSzTx/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伤口有异物，如扎入身体的刀子、剪、玻璃片、树枝、钢管等。保留异物，并在伤口边缘将异物固定，然后用绷带加压包扎</a:t>
            </a:r>
            <a:endParaRPr lang="zh-CN" altLang="en-US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0449" y="350012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215265" y="34607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90330" y="191428"/>
            <a:ext cx="85725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现场安全急救技术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38" y="1253873"/>
            <a:ext cx="7772400" cy="120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3.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指压止血法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8879" y="1121902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指压止血法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5861" y="2262142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操作要点</a:t>
            </a: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准确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掌握动脉压迫点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力量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要适中，以不出血为</a:t>
            </a:r>
            <a:r>
              <a:rPr lang="zh-CN" alt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压迫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10-15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分钟，短时急救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保持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伤肢抬高。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Picture 3" descr="hw0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02810" y="2605405"/>
            <a:ext cx="206883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10100" y="1405072"/>
            <a:ext cx="253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颞浅动脉压迫点 </a:t>
            </a:r>
            <a:b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头顶部出血，在同侧耳前对耳屏上前方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3" descr="hw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6025" y="2785110"/>
            <a:ext cx="1971675" cy="2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8730897" y="1400943"/>
            <a:ext cx="2181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肱动脉压迫点</a:t>
            </a:r>
            <a:endParaRPr lang="en-US" altLang="zh-CN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位于上臂中段内侧，位置较深，用于前臂及手出血时 </a:t>
            </a:r>
            <a:endParaRPr lang="zh-CN" altLang="en-US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w0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1220" y="2995295"/>
            <a:ext cx="3515360" cy="30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490330" y="191428"/>
            <a:ext cx="85725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现场安全急救技术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1185053"/>
            <a:ext cx="304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加垫屈肢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34998" y="1733587"/>
            <a:ext cx="2729800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血用于上、下肢外伤出血量大，肢体无骨折损伤者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1616" y="1210367"/>
            <a:ext cx="332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填塞止血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61043" y="1708273"/>
            <a:ext cx="4598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对于 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伤口较深大，出血多，组织损伤严重的应紧急救治。</a:t>
            </a:r>
            <a:r>
              <a:rPr lang="zh-CN" altLang="en-US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用纱布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、敷料（或干净其他物品替代）填塞在伤口内 ，再用加压包扎法包扎。</a:t>
            </a:r>
            <a:endParaRPr lang="zh-CN" altLang="en-US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Picture 4" descr="hw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150" y="3587115"/>
            <a:ext cx="3432175" cy="258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8173" y="1513153"/>
            <a:ext cx="304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止血带止血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490330" y="191428"/>
            <a:ext cx="85725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现场安全急救技术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8173" y="2425544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操作要点：</a:t>
            </a:r>
            <a:endParaRPr lang="zh-CN" altLang="en-US" sz="2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上止血带的部位要准确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上止血带部位要有衬垫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记录时间每隔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分钟放松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3-5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放松期间，要用指压法以防再出血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Picture 4" descr="hw0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65077" y="2291600"/>
            <a:ext cx="5450012" cy="32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905" y="255905"/>
            <a:ext cx="7772400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注意事项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991" y="1830575"/>
            <a:ext cx="5365548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止血带不宜直接结扎在皮肤上，应先用毛巾、三角巾或衣物作成衬垫缠绕在结扎部位，再上止血带。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部位；一般在伤口的上方，上肢结扎在上臂的上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1/3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处，避免结扎在中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1/3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以下，以免损伤桡神经。下肢结扎在大腿中部。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松紧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度要适宜，以停止出血或远端动脉搏动消失为度。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Picture 2" descr="hw024"/>
          <p:cNvPicPr>
            <a:picLocks noChangeAspect="1" noChangeArrowheads="1"/>
          </p:cNvPicPr>
          <p:nvPr/>
        </p:nvPicPr>
        <p:blipFill>
          <a:blip r:embed="rId1">
            <a:lum bright="18000"/>
          </a:blip>
          <a:srcRect/>
          <a:stretch>
            <a:fillRect/>
          </a:stretch>
        </p:blipFill>
        <p:spPr bwMode="auto">
          <a:xfrm>
            <a:off x="6855102" y="1705334"/>
            <a:ext cx="4598504" cy="38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H0023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159026"/>
            <a:ext cx="810950" cy="9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个人任务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（课后）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 descr="C:\Documents and Settings\zhou.xiaoxu\Application Data\Tencent\Users\119424992\QQ\WinTemp\RichOle\81NK(L])SU``7PZZE_YLFC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" y="1575584"/>
            <a:ext cx="5880295" cy="4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zhou.xiaoxu\Application Data\Tencent\Users\119424992\QQ\WinTemp\RichOle\~CCD1OA@`01SCO584{%LL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2321170"/>
            <a:ext cx="4550114" cy="5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zhou.xiaoxu\Application Data\Tencent\Users\119424992\QQ\WinTemp\RichOle\9)Y1VM]XUCPWC}Z%~`S5Q)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3123026"/>
            <a:ext cx="3552324" cy="5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Documents and Settings\zhou.xiaoxu\Application Data\Tencent\Users\119424992\QQ\WinTemp\RichOle\`6DSJ%8_W43@ICV62@[CHX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4009289"/>
            <a:ext cx="7299596" cy="6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Documents and Settings\zhou.xiaoxu\Application Data\Tencent\Users\119424992\QQ\WinTemp\RichOle\$3LJ(RXN~4@HU(NVZ_D{2O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4909624"/>
            <a:ext cx="6947267" cy="5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Documents and Settings\zhou.xiaoxu\Local Settings\Temporary Internet Files\Content.IE5\49QZW9YR\MC900441523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151">
            <a:off x="8820443" y="2647963"/>
            <a:ext cx="2703359" cy="23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9667" y="243526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团队任务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5" name="Picture 1" descr="C:\Documents and Settings\zhou.xiaoxu\Application Data\Tencent\Users\119424992\QQ\WinTemp\RichOle\1ZFAMQ8LCK(0DKR)_)(SAVW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" y="1364974"/>
            <a:ext cx="6917636" cy="45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8291" y="1774063"/>
            <a:ext cx="1828801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请各位对此事例进行事故分析并提出事故防范措施！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Picture 6" descr="BD000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" y="132811"/>
            <a:ext cx="956469" cy="9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2643" y="437322"/>
            <a:ext cx="299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（触电人身事故）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10" descr="PE0294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19" y="3140765"/>
            <a:ext cx="1796658" cy="22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382" y="1615841"/>
            <a:ext cx="5410275" cy="41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队上前表演，由培训师说出一个数字，团队协作用落地的脚的只数表示出这个数字，有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秒配合时间，每组表示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个数字，保质保量完成的实行加分制。</a:t>
            </a:r>
            <a:endParaRPr lang="zh-CN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Picture 6" descr="BD00028_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55">
            <a:off x="10079493" y="2773529"/>
            <a:ext cx="15113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90330" y="191428"/>
            <a:ext cx="85725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小游戏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20821742">
            <a:off x="255588" y="1586694"/>
            <a:ext cx="2271777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几</a:t>
            </a:r>
            <a:r>
              <a:rPr lang="zh-CN" altLang="zh-C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lang="zh-CN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腿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10" descr="PE0294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81" y="1751808"/>
            <a:ext cx="2346946" cy="300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3366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工伤人员情况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69930" y="1624589"/>
          <a:ext cx="9617856" cy="4205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511"/>
                <a:gridCol w="1352511"/>
                <a:gridCol w="1352511"/>
                <a:gridCol w="1471786"/>
                <a:gridCol w="1383515"/>
                <a:gridCol w="1352511"/>
                <a:gridCol w="1352511"/>
              </a:tblGrid>
              <a:tr h="463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月份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仓库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生产部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质量部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采购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总计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00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重伤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重伤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轻伤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轻伤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轻伤</a:t>
                      </a:r>
                      <a:endParaRPr lang="zh-CN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cPr/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723" marR="117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8572500" cy="825499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工伤人员明细（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7569" y="1319130"/>
          <a:ext cx="11718964" cy="4817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38"/>
                <a:gridCol w="948540"/>
                <a:gridCol w="607132"/>
                <a:gridCol w="503476"/>
                <a:gridCol w="687959"/>
                <a:gridCol w="890954"/>
                <a:gridCol w="420180"/>
                <a:gridCol w="1359387"/>
                <a:gridCol w="437897"/>
                <a:gridCol w="572629"/>
                <a:gridCol w="636954"/>
                <a:gridCol w="422031"/>
                <a:gridCol w="484554"/>
                <a:gridCol w="1969477"/>
                <a:gridCol w="1402656"/>
              </a:tblGrid>
              <a:tr h="368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事故发生时间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姓名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部门</a:t>
                      </a:r>
                      <a:b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工位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入职日期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受伤情况简单描述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伤势</a:t>
                      </a:r>
                      <a:b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类型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受伤原因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住院</a:t>
                      </a:r>
                      <a:b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医疗费用</a:t>
                      </a:r>
                      <a:b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（元）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康复</a:t>
                      </a:r>
                      <a:b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上岗时间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险种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出院后情况跟踪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整改方案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b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处理结果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8456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社保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意外险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91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第23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31115"/>
            <a:ext cx="12208510" cy="6896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2300" y="2065374"/>
            <a:ext cx="5905500" cy="2701889"/>
          </a:xfrm>
        </p:spPr>
        <p:txBody>
          <a:bodyPr>
            <a:normAutofit fontScale="90000"/>
          </a:bodyPr>
          <a:lstStyle/>
          <a:p>
            <a:br>
              <a:rPr lang="en-US" altLang="zh-CN" dirty="0" smtClean="0"/>
            </a:br>
            <a:br>
              <a:rPr lang="en-US" altLang="zh-CN" dirty="0"/>
            </a:br>
            <a:br>
              <a:rPr lang="en-US" altLang="zh-CN" dirty="0" smtClean="0"/>
            </a:br>
            <a:br>
              <a:rPr lang="en-US" altLang="zh-CN" dirty="0"/>
            </a:br>
            <a:br>
              <a:rPr lang="en-US" altLang="zh-CN" dirty="0" smtClean="0"/>
            </a:br>
            <a:br>
              <a:rPr lang="en-US" altLang="zh-CN" dirty="0"/>
            </a:br>
            <a:br>
              <a:rPr lang="en-US" altLang="zh-CN" dirty="0" smtClean="0"/>
            </a:br>
            <a:br>
              <a:rPr lang="en-US" altLang="zh-CN" dirty="0"/>
            </a:br>
            <a:br>
              <a:rPr lang="en-US" altLang="zh-CN" dirty="0" smtClean="0"/>
            </a:b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10160" y="2347595"/>
            <a:ext cx="12219305" cy="180213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571937" y="2895090"/>
            <a:ext cx="5048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安全隐患及急救技术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92075" y="27777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主要内容：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7740" y="1736725"/>
            <a:ext cx="6308090" cy="3383915"/>
            <a:chOff x="1521535" y="2095016"/>
            <a:chExt cx="5410200" cy="3382963"/>
          </a:xfrm>
        </p:grpSpPr>
        <p:grpSp>
          <p:nvGrpSpPr>
            <p:cNvPr id="4" name="Group 34"/>
            <p:cNvGrpSpPr/>
            <p:nvPr/>
          </p:nvGrpSpPr>
          <p:grpSpPr bwMode="auto">
            <a:xfrm>
              <a:off x="1521535" y="2095016"/>
              <a:ext cx="5410200" cy="665163"/>
              <a:chOff x="1248" y="1344"/>
              <a:chExt cx="3408" cy="419"/>
            </a:xfrm>
          </p:grpSpPr>
          <p:grpSp>
            <p:nvGrpSpPr>
              <p:cNvPr id="5" name="Group 2"/>
              <p:cNvGrpSpPr/>
              <p:nvPr/>
            </p:nvGrpSpPr>
            <p:grpSpPr bwMode="auto">
              <a:xfrm>
                <a:off x="1248" y="1344"/>
                <a:ext cx="480" cy="419"/>
                <a:chOff x="1110" y="2656"/>
                <a:chExt cx="1549" cy="1351"/>
              </a:xfrm>
            </p:grpSpPr>
            <p:sp>
              <p:nvSpPr>
                <p:cNvPr id="9" name="AutoShape 3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0" name="AutoShape 4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1" name="AutoShape 5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003299"/>
                    </a:gs>
                  </a:gsLst>
                  <a:lin ang="2700000" scaled="1"/>
                </a:gradFill>
                <a:ln w="9525">
                  <a:solidFill>
                    <a:srgbClr val="FEFEFE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" name="Line 10"/>
              <p:cNvSpPr>
                <a:spLocks noChangeShapeType="1"/>
              </p:cNvSpPr>
              <p:nvPr/>
            </p:nvSpPr>
            <p:spPr bwMode="auto">
              <a:xfrm>
                <a:off x="1632" y="1728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2256" y="1392"/>
                <a:ext cx="128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安全的重要性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gray">
              <a:xfrm>
                <a:off x="1372" y="1406"/>
                <a:ext cx="235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35"/>
            <p:cNvGrpSpPr/>
            <p:nvPr/>
          </p:nvGrpSpPr>
          <p:grpSpPr bwMode="auto">
            <a:xfrm>
              <a:off x="1521535" y="3009416"/>
              <a:ext cx="5410200" cy="665163"/>
              <a:chOff x="1248" y="1920"/>
              <a:chExt cx="3408" cy="419"/>
            </a:xfrm>
          </p:grpSpPr>
          <p:grpSp>
            <p:nvGrpSpPr>
              <p:cNvPr id="15" name="Group 6"/>
              <p:cNvGrpSpPr/>
              <p:nvPr/>
            </p:nvGrpSpPr>
            <p:grpSpPr bwMode="auto">
              <a:xfrm>
                <a:off x="1248" y="1920"/>
                <a:ext cx="480" cy="419"/>
                <a:chOff x="3174" y="2656"/>
                <a:chExt cx="1549" cy="1351"/>
              </a:xfrm>
            </p:grpSpPr>
            <p:sp>
              <p:nvSpPr>
                <p:cNvPr id="19" name="AutoShape 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0" name="AutoShape 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1" name="AutoShape 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72F76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9525">
                  <a:solidFill>
                    <a:srgbClr val="FEFEFE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1856" y="1968"/>
                <a:ext cx="2249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造成生产安全事故的原因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372" y="1982"/>
                <a:ext cx="235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36"/>
            <p:cNvGrpSpPr/>
            <p:nvPr/>
          </p:nvGrpSpPr>
          <p:grpSpPr bwMode="auto">
            <a:xfrm>
              <a:off x="1521535" y="3898416"/>
              <a:ext cx="5410200" cy="665163"/>
              <a:chOff x="1248" y="2480"/>
              <a:chExt cx="3408" cy="419"/>
            </a:xfrm>
          </p:grpSpPr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632" y="2866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2176" y="2530"/>
                <a:ext cx="1667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现场安全急救技术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gray">
              <a:xfrm>
                <a:off x="1372" y="2544"/>
                <a:ext cx="235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6" name="Group 24"/>
              <p:cNvGrpSpPr/>
              <p:nvPr/>
            </p:nvGrpSpPr>
            <p:grpSpPr bwMode="auto">
              <a:xfrm>
                <a:off x="1248" y="2480"/>
                <a:ext cx="480" cy="419"/>
                <a:chOff x="1110" y="2656"/>
                <a:chExt cx="1549" cy="1351"/>
              </a:xfrm>
            </p:grpSpPr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003299"/>
                    </a:gs>
                  </a:gsLst>
                  <a:lin ang="2700000" scaled="1"/>
                </a:gradFill>
                <a:ln w="9525">
                  <a:solidFill>
                    <a:srgbClr val="FEFEFE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gray">
              <a:xfrm>
                <a:off x="1372" y="2544"/>
                <a:ext cx="235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Group 37"/>
            <p:cNvGrpSpPr/>
            <p:nvPr/>
          </p:nvGrpSpPr>
          <p:grpSpPr bwMode="auto">
            <a:xfrm>
              <a:off x="1521535" y="4812816"/>
              <a:ext cx="5410200" cy="665163"/>
              <a:chOff x="1248" y="3056"/>
              <a:chExt cx="3408" cy="419"/>
            </a:xfrm>
          </p:grpSpPr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1632" y="344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2256" y="3106"/>
                <a:ext cx="128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zh-CN" altLang="en-US" sz="2400" b="1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公司工伤情况</a:t>
                </a:r>
                <a:endPara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gray">
              <a:xfrm>
                <a:off x="1372" y="3120"/>
                <a:ext cx="23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35" name="Group 29"/>
              <p:cNvGrpSpPr/>
              <p:nvPr/>
            </p:nvGrpSpPr>
            <p:grpSpPr bwMode="auto">
              <a:xfrm>
                <a:off x="1248" y="3056"/>
                <a:ext cx="480" cy="419"/>
                <a:chOff x="3174" y="2656"/>
                <a:chExt cx="1549" cy="1351"/>
              </a:xfrm>
            </p:grpSpPr>
            <p:sp>
              <p:nvSpPr>
                <p:cNvPr id="37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8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72F76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9525">
                  <a:solidFill>
                    <a:srgbClr val="FEFEFE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gray">
              <a:xfrm>
                <a:off x="1372" y="3120"/>
                <a:ext cx="23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endPara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2" name="对象 1">
            <a:hlinkClick r:id="" action="ppaction://ole?verb=0"/>
          </p:cNvPr>
          <p:cNvGraphicFramePr/>
          <p:nvPr/>
        </p:nvGraphicFramePr>
        <p:xfrm>
          <a:off x="8886421" y="1947116"/>
          <a:ext cx="2713037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Microsoft ClipArt Gallery" r:id="rId1" imgW="4208780" imgH="4762500" progId="MS_ClipArt_Gallery">
                  <p:embed/>
                </p:oleObj>
              </mc:Choice>
              <mc:Fallback>
                <p:oleObj name="Microsoft ClipArt Gallery" r:id="rId1" imgW="4208780" imgH="476250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421" y="1947116"/>
                        <a:ext cx="2713037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239600" y="1753870"/>
            <a:ext cx="6913563" cy="1616075"/>
            <a:chOff x="2239600" y="1905000"/>
            <a:chExt cx="6913563" cy="1616075"/>
          </a:xfrm>
        </p:grpSpPr>
        <p:grpSp>
          <p:nvGrpSpPr>
            <p:cNvPr id="3" name="Group 15"/>
            <p:cNvGrpSpPr/>
            <p:nvPr/>
          </p:nvGrpSpPr>
          <p:grpSpPr bwMode="auto">
            <a:xfrm>
              <a:off x="2239600" y="1905000"/>
              <a:ext cx="2808288" cy="1439863"/>
              <a:chOff x="1565" y="2614"/>
              <a:chExt cx="1588" cy="907"/>
            </a:xfrm>
          </p:grpSpPr>
          <p:sp>
            <p:nvSpPr>
              <p:cNvPr id="4" name="AutoShape 8"/>
              <p:cNvSpPr>
                <a:spLocks noChangeArrowheads="1"/>
              </p:cNvSpPr>
              <p:nvPr/>
            </p:nvSpPr>
            <p:spPr bwMode="auto">
              <a:xfrm>
                <a:off x="1701" y="2750"/>
                <a:ext cx="1452" cy="771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zh-CN" altLang="zh-CN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pic>
            <p:nvPicPr>
              <p:cNvPr id="5" name="Picture 6" descr="MCj04135980000[1]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2614"/>
                <a:ext cx="561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54" y="2795"/>
                <a:ext cx="864" cy="64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000000</a:t>
                </a:r>
                <a:endParaRPr lang="zh-CN" altLang="en-US" sz="3600" b="1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14"/>
            <p:cNvGrpSpPr/>
            <p:nvPr/>
          </p:nvGrpSpPr>
          <p:grpSpPr bwMode="auto">
            <a:xfrm>
              <a:off x="6202000" y="2133600"/>
              <a:ext cx="2951163" cy="1223963"/>
              <a:chOff x="3606" y="2750"/>
              <a:chExt cx="1452" cy="771"/>
            </a:xfrm>
          </p:grpSpPr>
          <p:sp>
            <p:nvSpPr>
              <p:cNvPr id="8" name="AutoShape 12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1452" cy="771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40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  </a:t>
                </a:r>
                <a:endParaRPr lang="en-US" altLang="zh-CN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05" y="2840"/>
                <a:ext cx="864" cy="64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n-US" altLang="zh-CN" sz="3600" b="1" kern="10" dirty="0"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000000</a:t>
                </a:r>
                <a:endParaRPr lang="zh-CN" altLang="en-US" sz="3600" b="1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6278199" y="1905000"/>
              <a:ext cx="1399381" cy="16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？</a:t>
              </a:r>
              <a:endParaRPr lang="zh-CN" altLang="en-US" sz="10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3506470"/>
            <a:ext cx="10845800" cy="22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当把人的生命比作是“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时，生活就是在“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后面加“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，后面加的“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越多，说明事业越成功、家庭越幸福。倘若人的生命不存在了，后面加再多的“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还有什么意义呢？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58750"/>
            <a:ext cx="8572500" cy="8255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769" y="287573"/>
            <a:ext cx="8572500" cy="82549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小游戏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4930" y="2506980"/>
            <a:ext cx="6124575" cy="299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个代表队各出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人参加游戏，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主持人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事先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准备好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一些词语，说出一个词语后参与者要准确并快速的说出这个词语的反说词，例如：主持人说“我们”，参与者要立马说“们我”，以此类推，并加多词语的字数。（表现最好的团队加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分，以此类推，最差的不加分并扣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分。）</a:t>
            </a:r>
            <a:endParaRPr lang="zh-CN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21019511">
            <a:off x="-226445" y="1320388"/>
            <a:ext cx="4931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正话</a:t>
            </a:r>
            <a:r>
              <a:rPr lang="zh-CN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</a:t>
            </a:r>
            <a:r>
              <a:rPr lang="zh-CN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Picture 10" descr="J007879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42" y="2651510"/>
            <a:ext cx="4084985" cy="22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H0023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0"/>
            <a:ext cx="946131" cy="11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15900"/>
            <a:ext cx="8572500" cy="8255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1412370"/>
            <a:ext cx="6785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人的因素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：人员缺乏安全知识，疏忽大意或采取不安全的操作动作等而引起事故。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）违章操作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）违反劳动纪律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的因素：机械设备工具等有缺陷或环境条件差而引起事故。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与物的综合因素：上述两种因素综合引起。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138423" y="1725406"/>
          <a:ext cx="3452812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照片" r:id="rId1" imgW="3448050" imgH="4057650" progId="MSPhotoEd.3">
                  <p:embed/>
                </p:oleObj>
              </mc:Choice>
              <mc:Fallback>
                <p:oleObj name="Photo Editor 照片" r:id="rId1" imgW="3448050" imgH="405765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423" y="1725406"/>
                        <a:ext cx="3452812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8572500" cy="82549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造成生产安全事故的原因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765973" y="1439034"/>
            <a:ext cx="2382838" cy="743203"/>
            <a:chOff x="4765973" y="1439034"/>
            <a:chExt cx="2382838" cy="743203"/>
          </a:xfrm>
        </p:grpSpPr>
        <p:sp>
          <p:nvSpPr>
            <p:cNvPr id="24" name="AutoShape 49"/>
            <p:cNvSpPr>
              <a:spLocks noChangeArrowheads="1"/>
            </p:cNvSpPr>
            <p:nvPr/>
          </p:nvSpPr>
          <p:spPr bwMode="gray">
            <a:xfrm>
              <a:off x="4765973" y="1439034"/>
              <a:ext cx="2382838" cy="5381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AutoShape 50"/>
            <p:cNvSpPr>
              <a:spLocks noChangeArrowheads="1"/>
            </p:cNvSpPr>
            <p:nvPr/>
          </p:nvSpPr>
          <p:spPr bwMode="gray">
            <a:xfrm>
              <a:off x="4794548" y="1469197"/>
              <a:ext cx="2325688" cy="4810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CAEEC">
                    <a:alpha val="89999"/>
                  </a:srgbClr>
                </a:gs>
                <a:gs pos="50000">
                  <a:srgbClr val="ACAEEC">
                    <a:gamma/>
                    <a:tint val="33725"/>
                    <a:invGamma/>
                  </a:srgbClr>
                </a:gs>
                <a:gs pos="100000">
                  <a:srgbClr val="ACAEEC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31087" y="1535906"/>
              <a:ext cx="151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事故原因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53929" y="1830085"/>
            <a:ext cx="2294882" cy="1254978"/>
            <a:chOff x="4853929" y="1830085"/>
            <a:chExt cx="2294882" cy="1254978"/>
          </a:xfrm>
        </p:grpSpPr>
        <p:sp>
          <p:nvSpPr>
            <p:cNvPr id="37" name="Freeform 11"/>
            <p:cNvSpPr/>
            <p:nvPr/>
          </p:nvSpPr>
          <p:spPr bwMode="gray">
            <a:xfrm>
              <a:off x="4853929" y="1843638"/>
              <a:ext cx="903288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0"/>
                <a:gd name="T85" fmla="*/ 0 h 798"/>
                <a:gd name="T86" fmla="*/ 580 w 580"/>
                <a:gd name="T87" fmla="*/ 798 h 7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AEDFE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Freeform 13"/>
            <p:cNvSpPr/>
            <p:nvPr/>
          </p:nvSpPr>
          <p:spPr bwMode="gray">
            <a:xfrm flipH="1">
              <a:off x="6245523" y="1830085"/>
              <a:ext cx="903288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0"/>
                <a:gd name="T85" fmla="*/ 0 h 798"/>
                <a:gd name="T86" fmla="*/ 580 w 580"/>
                <a:gd name="T87" fmla="*/ 798 h 7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EF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94658" y="2725664"/>
            <a:ext cx="6324897" cy="589584"/>
            <a:chOff x="2894658" y="2725664"/>
            <a:chExt cx="6324897" cy="589584"/>
          </a:xfrm>
        </p:grpSpPr>
        <p:grpSp>
          <p:nvGrpSpPr>
            <p:cNvPr id="42" name="组合 41"/>
            <p:cNvGrpSpPr/>
            <p:nvPr/>
          </p:nvGrpSpPr>
          <p:grpSpPr>
            <a:xfrm>
              <a:off x="2894658" y="2777085"/>
              <a:ext cx="2384425" cy="538163"/>
              <a:chOff x="2894658" y="3055377"/>
              <a:chExt cx="2384425" cy="538163"/>
            </a:xfrm>
          </p:grpSpPr>
          <p:grpSp>
            <p:nvGrpSpPr>
              <p:cNvPr id="30" name="Group 60"/>
              <p:cNvGrpSpPr/>
              <p:nvPr/>
            </p:nvGrpSpPr>
            <p:grpSpPr bwMode="auto">
              <a:xfrm>
                <a:off x="2894658" y="3055377"/>
                <a:ext cx="2384425" cy="538163"/>
                <a:chOff x="3969" y="1126"/>
                <a:chExt cx="1502" cy="339"/>
              </a:xfrm>
            </p:grpSpPr>
            <p:sp>
              <p:nvSpPr>
                <p:cNvPr id="31" name="AutoShape 52"/>
                <p:cNvSpPr>
                  <a:spLocks noChangeArrowheads="1"/>
                </p:cNvSpPr>
                <p:nvPr/>
              </p:nvSpPr>
              <p:spPr bwMode="gray">
                <a:xfrm>
                  <a:off x="3969" y="1126"/>
                  <a:ext cx="1502" cy="3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AEAEA">
                        <a:gamma/>
                        <a:shade val="36078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36078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>
                  <a:outerShdw dist="40161" dir="4293903" algn="ctr" rotWithShape="0">
                    <a:srgbClr val="FFFFCC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2" name="AutoShape 53"/>
                <p:cNvSpPr>
                  <a:spLocks noChangeArrowheads="1"/>
                </p:cNvSpPr>
                <p:nvPr/>
              </p:nvSpPr>
              <p:spPr bwMode="gray">
                <a:xfrm>
                  <a:off x="3988" y="1145"/>
                  <a:ext cx="1464" cy="3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CC">
                        <a:alpha val="89999"/>
                      </a:srgbClr>
                    </a:gs>
                    <a:gs pos="50000">
                      <a:srgbClr val="FFFFCC">
                        <a:gamma/>
                        <a:tint val="33725"/>
                        <a:invGamma/>
                      </a:srgbClr>
                    </a:gs>
                    <a:gs pos="100000">
                      <a:srgbClr val="FFFFCC">
                        <a:alpha val="89999"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313044" y="3151879"/>
                <a:ext cx="1592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直接原因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835130" y="2725664"/>
              <a:ext cx="2384425" cy="538163"/>
              <a:chOff x="6835130" y="3056964"/>
              <a:chExt cx="2384425" cy="538163"/>
            </a:xfrm>
          </p:grpSpPr>
          <p:grpSp>
            <p:nvGrpSpPr>
              <p:cNvPr id="33" name="Group 60"/>
              <p:cNvGrpSpPr/>
              <p:nvPr/>
            </p:nvGrpSpPr>
            <p:grpSpPr bwMode="auto">
              <a:xfrm>
                <a:off x="6835130" y="3056964"/>
                <a:ext cx="2384425" cy="538163"/>
                <a:chOff x="3969" y="1126"/>
                <a:chExt cx="1502" cy="339"/>
              </a:xfrm>
            </p:grpSpPr>
            <p:sp>
              <p:nvSpPr>
                <p:cNvPr id="34" name="AutoShape 52"/>
                <p:cNvSpPr>
                  <a:spLocks noChangeArrowheads="1"/>
                </p:cNvSpPr>
                <p:nvPr/>
              </p:nvSpPr>
              <p:spPr bwMode="gray">
                <a:xfrm>
                  <a:off x="3969" y="1126"/>
                  <a:ext cx="1502" cy="3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AEAEA">
                        <a:gamma/>
                        <a:shade val="36078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36078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>
                  <a:outerShdw dist="40161" dir="4293903" algn="ctr" rotWithShape="0">
                    <a:srgbClr val="FFFFCC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5" name="AutoShape 53"/>
                <p:cNvSpPr>
                  <a:spLocks noChangeArrowheads="1"/>
                </p:cNvSpPr>
                <p:nvPr/>
              </p:nvSpPr>
              <p:spPr bwMode="gray">
                <a:xfrm>
                  <a:off x="3988" y="1145"/>
                  <a:ext cx="1464" cy="3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CC">
                        <a:alpha val="89999"/>
                      </a:srgbClr>
                    </a:gs>
                    <a:gs pos="50000">
                      <a:srgbClr val="FFFFCC">
                        <a:gamma/>
                        <a:tint val="33725"/>
                        <a:invGamma/>
                      </a:srgbClr>
                    </a:gs>
                    <a:gs pos="100000">
                      <a:srgbClr val="FFFFCC">
                        <a:alpha val="89999"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7230969" y="3139792"/>
                <a:ext cx="1592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间接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原因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755697" y="3648964"/>
            <a:ext cx="6665953" cy="1862208"/>
            <a:chOff x="2755697" y="3648964"/>
            <a:chExt cx="6665953" cy="1862208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2755697" y="3648965"/>
              <a:ext cx="2286000" cy="1862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74504" y="4134678"/>
              <a:ext cx="1720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物的原因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endPara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人的原因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6835130" y="3648964"/>
              <a:ext cx="2384426" cy="18622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72433" y="3854004"/>
              <a:ext cx="2849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技术原因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教育原因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身体原因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精神原因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管理原因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7" name="Picture 5" descr="j01045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41" y="1544426"/>
            <a:ext cx="1680616" cy="16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 descr="AG0004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6" y="3648965"/>
            <a:ext cx="19478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4640"/>
            <a:ext cx="2309495" cy="69469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直接原因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37985" y="1447032"/>
            <a:ext cx="4246656" cy="4004080"/>
            <a:chOff x="1037985" y="1447032"/>
            <a:chExt cx="4246656" cy="40040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7986" y="2266121"/>
              <a:ext cx="4246655" cy="318499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37985" y="1447032"/>
              <a:ext cx="25135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物的原因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37986" y="3415361"/>
              <a:ext cx="2333462" cy="886509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29350" y="1493198"/>
            <a:ext cx="4690441" cy="4138373"/>
            <a:chOff x="6229350" y="1493198"/>
            <a:chExt cx="4690441" cy="4138373"/>
          </a:xfrm>
        </p:grpSpPr>
        <p:sp>
          <p:nvSpPr>
            <p:cNvPr id="7" name="矩形 6"/>
            <p:cNvSpPr/>
            <p:nvPr/>
          </p:nvSpPr>
          <p:spPr>
            <a:xfrm>
              <a:off x="6229350" y="1493198"/>
              <a:ext cx="1422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人的原因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7169" name="Picture 1" descr="C:\Documents and Settings\zhou.xiaoxu\Application Data\Tencent\Users\119424992\QQ\WinTemp\RichOle\@$}H@(79{%}UY1GIYHDO}X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17" y="2266121"/>
              <a:ext cx="4412974" cy="336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SLIDE_MODEL_TYPE" val="cover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1.xml><?xml version="1.0" encoding="utf-8"?>
<p:tagLst xmlns:p="http://schemas.openxmlformats.org/presentationml/2006/main"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2474</Words>
  <Application>WPS 演示</Application>
  <PresentationFormat>自定义</PresentationFormat>
  <Paragraphs>448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Calibri</vt:lpstr>
      <vt:lpstr>Tahoma</vt:lpstr>
      <vt:lpstr>Arial Unicode MS</vt:lpstr>
      <vt:lpstr>博富特</vt:lpstr>
      <vt:lpstr>MS_ClipArt_Gallery</vt:lpstr>
      <vt:lpstr>MSPhotoEd.3</vt:lpstr>
      <vt:lpstr>CorelDRAW.Graphic.9</vt:lpstr>
      <vt:lpstr>MS_ClipArt_Gallery.2</vt:lpstr>
      <vt:lpstr>安全管理必备 工具--TPM概论</vt:lpstr>
      <vt:lpstr>PowerPoint 演示文稿</vt:lpstr>
      <vt:lpstr>          </vt:lpstr>
      <vt:lpstr>PowerPoint 演示文稿</vt:lpstr>
      <vt:lpstr>一. 安全的重要性</vt:lpstr>
      <vt:lpstr>小游戏</vt:lpstr>
      <vt:lpstr>二 .造成生产安全事故的原因</vt:lpstr>
      <vt:lpstr>二 .造成生产安全事故的原因</vt:lpstr>
      <vt:lpstr>直接原因</vt:lpstr>
      <vt:lpstr>二 .造成生产安全事故的原因</vt:lpstr>
      <vt:lpstr>PowerPoint 演示文稿</vt:lpstr>
      <vt:lpstr>PowerPoint 演示文稿</vt:lpstr>
      <vt:lpstr>PowerPoint 演示文稿</vt:lpstr>
      <vt:lpstr>小组讨论</vt:lpstr>
      <vt:lpstr>个人任务（课后）</vt:lpstr>
      <vt:lpstr>团队任务</vt:lpstr>
      <vt:lpstr>三. 现场安全急救技术</vt:lpstr>
      <vt:lpstr>三.现场安全急救技术</vt:lpstr>
      <vt:lpstr>PowerPoint 演示文稿</vt:lpstr>
      <vt:lpstr>3.指压止血法</vt:lpstr>
      <vt:lpstr>PowerPoint 演示文稿</vt:lpstr>
      <vt:lpstr>PowerPoint 演示文稿</vt:lpstr>
      <vt:lpstr>注意事项</vt:lpstr>
      <vt:lpstr>个人任务（课后）</vt:lpstr>
      <vt:lpstr>团队任务</vt:lpstr>
      <vt:lpstr>PowerPoint 演示文稿</vt:lpstr>
      <vt:lpstr>三. 工伤人员情况</vt:lpstr>
      <vt:lpstr>工伤人员明细（10月）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Lim</dc:creator>
  <cp:lastModifiedBy>玲俐</cp:lastModifiedBy>
  <cp:revision>185</cp:revision>
  <dcterms:created xsi:type="dcterms:W3CDTF">2013-02-09T05:59:00Z</dcterms:created>
  <dcterms:modified xsi:type="dcterms:W3CDTF">2024-06-28T05:01:28Z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4FC7214AF00240CE8F7D8F64B4E1B8BE_13</vt:lpwstr>
  </property>
</Properties>
</file>