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21"/>
  </p:handoutMasterIdLst>
  <p:sldIdLst>
    <p:sldId id="282" r:id="rId4"/>
    <p:sldId id="283" r:id="rId5"/>
    <p:sldId id="268" r:id="rId6"/>
    <p:sldId id="269" r:id="rId7"/>
    <p:sldId id="258" r:id="rId9"/>
    <p:sldId id="260" r:id="rId10"/>
    <p:sldId id="259" r:id="rId11"/>
    <p:sldId id="264" r:id="rId12"/>
    <p:sldId id="263" r:id="rId13"/>
    <p:sldId id="262" r:id="rId14"/>
    <p:sldId id="265" r:id="rId15"/>
    <p:sldId id="261" r:id="rId16"/>
    <p:sldId id="266" r:id="rId17"/>
    <p:sldId id="271" r:id="rId18"/>
    <p:sldId id="267" r:id="rId19"/>
    <p:sldId id="284" r:id="rId20"/>
  </p:sldIdLst>
  <p:sldSz cx="9144000" cy="6858000" type="screen4x3"/>
  <p:notesSz cx="6781800" cy="99187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600"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8000"/>
    <a:srgbClr val="5D8ED5"/>
    <a:srgbClr val="B3CAEB"/>
    <a:srgbClr val="3399FF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97"/>
    <p:restoredTop sz="94526"/>
  </p:normalViewPr>
  <p:slideViewPr>
    <p:cSldViewPr showGuides="1">
      <p:cViewPr>
        <p:scale>
          <a:sx n="75" d="100"/>
          <a:sy n="75" d="100"/>
        </p:scale>
        <p:origin x="-51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06D39-1819-4D6F-B3A4-5903EBF4895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b="0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b="0" strike="noStrike" noProof="1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0E1F9-C1D5-4923-936B-02DEC4FB3EE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b="0" strike="noStrike" noProof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348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549275"/>
            <a:ext cx="5086350" cy="3814763"/>
          </a:xfrm>
        </p:spPr>
      </p:sp>
      <p:sp>
        <p:nvSpPr>
          <p:cNvPr id="10242" name="文本占位符 34818"/>
          <p:cNvSpPr/>
          <p:nvPr>
            <p:ph type="body"/>
          </p:nvPr>
        </p:nvSpPr>
        <p:spPr>
          <a:xfrm>
            <a:off x="998538" y="5095875"/>
            <a:ext cx="4970462" cy="4238625"/>
          </a:xfrm>
        </p:spPr>
        <p:txBody>
          <a:bodyPr wrap="square" lIns="91440" tIns="45720" rIns="91440" bIns="45720" anchor="t" anchorCtr="0"/>
          <a:p>
            <a:pPr lvl="0"/>
            <a:r>
              <a:rPr lang="zh-CN" altLang="en-US" dirty="0"/>
              <a:t>形式是互动的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IMG_22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dre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86200" y="3810000"/>
            <a:ext cx="5029200" cy="1470025"/>
          </a:xfr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6699FF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38600" y="6019800"/>
            <a:ext cx="2514600" cy="609600"/>
          </a:xfr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zh-CN" strike="noStrike" noProof="1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781800" y="6096000"/>
            <a:ext cx="2133600" cy="609600"/>
          </a:xfrm>
          <a:prstGeom prst="rect">
            <a:avLst/>
          </a:prstGeom>
          <a:gradFill rotWithShape="1">
            <a:gsLst>
              <a:gs pos="0">
                <a:srgbClr val="5D8ED5">
                  <a:alpha val="49001"/>
                </a:srgbClr>
              </a:gs>
              <a:gs pos="100000">
                <a:srgbClr val="5D8ED5">
                  <a:gamma/>
                  <a:shade val="46275"/>
                  <a:invGamma/>
                  <a:alpha val="49001"/>
                </a:srgbClr>
              </a:gs>
            </a:gsLst>
            <a:lin ang="5400000" scaled="1"/>
          </a:gradFill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2400">
                <a:latin typeface="Arial Narrow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1375FC-1043-4D0D-BEB4-F9110D3178BF}" type="datetime1"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56689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5668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496" y="13716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56689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52930" cy="5668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7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18"/>
          <p:cNvSpPr>
            <a:spLocks noGrp="1"/>
          </p:cNvSpPr>
          <p:nvPr>
            <p:ph type="body"/>
          </p:nvPr>
        </p:nvSpPr>
        <p:spPr>
          <a:xfrm>
            <a:off x="533400" y="1371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cxnSp>
        <p:nvCxnSpPr>
          <p:cNvPr id="1029" name="Connecteur droit 6"/>
          <p:cNvCxnSpPr/>
          <p:nvPr userDrawn="1"/>
        </p:nvCxnSpPr>
        <p:spPr>
          <a:xfrm>
            <a:off x="304800" y="990600"/>
            <a:ext cx="8443913" cy="0"/>
          </a:xfrm>
          <a:prstGeom prst="line">
            <a:avLst/>
          </a:prstGeom>
          <a:ln w="1905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17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18"/>
          <p:cNvSpPr>
            <a:spLocks noGrp="1"/>
          </p:cNvSpPr>
          <p:nvPr>
            <p:ph type="body"/>
          </p:nvPr>
        </p:nvSpPr>
        <p:spPr>
          <a:xfrm>
            <a:off x="533400" y="1371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 Narrow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cxnSp>
        <p:nvCxnSpPr>
          <p:cNvPr id="2053" name="Connecteur droit 6"/>
          <p:cNvCxnSpPr/>
          <p:nvPr userDrawn="1"/>
        </p:nvCxnSpPr>
        <p:spPr>
          <a:xfrm>
            <a:off x="304800" y="990600"/>
            <a:ext cx="8443913" cy="0"/>
          </a:xfrm>
          <a:prstGeom prst="line">
            <a:avLst/>
          </a:prstGeom>
          <a:ln w="1905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push dir="u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23.jpeg"/><Relationship Id="rId4" Type="http://schemas.openxmlformats.org/officeDocument/2006/relationships/tags" Target="../tags/tag18.xml"/><Relationship Id="rId3" Type="http://schemas.openxmlformats.org/officeDocument/2006/relationships/image" Target="../media/image22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TARF培训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614649" y="45634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54698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47932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7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386" name="矩形 2"/>
          <p:cNvSpPr/>
          <p:nvPr/>
        </p:nvSpPr>
        <p:spPr>
          <a:xfrm>
            <a:off x="1295400" y="304800"/>
            <a:ext cx="73914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开展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活动的好处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灯片编号占位符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88" name="Group 15"/>
          <p:cNvGrpSpPr/>
          <p:nvPr/>
        </p:nvGrpSpPr>
        <p:grpSpPr>
          <a:xfrm>
            <a:off x="601663" y="1644650"/>
            <a:ext cx="7875587" cy="4049713"/>
            <a:chOff x="417" y="1190"/>
            <a:chExt cx="4961" cy="2551"/>
          </a:xfrm>
        </p:grpSpPr>
        <p:sp>
          <p:nvSpPr>
            <p:cNvPr id="16389" name="Freeform 4"/>
            <p:cNvSpPr/>
            <p:nvPr/>
          </p:nvSpPr>
          <p:spPr>
            <a:xfrm>
              <a:off x="2938" y="2402"/>
              <a:ext cx="2440" cy="1311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0" y="1385"/>
                </a:cxn>
                <a:cxn ang="0">
                  <a:pos x="2195" y="1385"/>
                </a:cxn>
                <a:cxn ang="0">
                  <a:pos x="2195" y="0"/>
                </a:cxn>
                <a:cxn ang="0">
                  <a:pos x="831" y="0"/>
                </a:cxn>
                <a:cxn ang="0">
                  <a:pos x="831" y="431"/>
                </a:cxn>
                <a:cxn ang="0">
                  <a:pos x="0" y="431"/>
                </a:cxn>
              </a:cxnLst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0" name="Freeform 5"/>
            <p:cNvSpPr/>
            <p:nvPr/>
          </p:nvSpPr>
          <p:spPr>
            <a:xfrm flipV="1">
              <a:off x="2938" y="1190"/>
              <a:ext cx="2440" cy="113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1042"/>
                </a:cxn>
                <a:cxn ang="0">
                  <a:pos x="2195" y="1042"/>
                </a:cxn>
                <a:cxn ang="0">
                  <a:pos x="2195" y="0"/>
                </a:cxn>
                <a:cxn ang="0">
                  <a:pos x="831" y="0"/>
                </a:cxn>
                <a:cxn ang="0">
                  <a:pos x="831" y="324"/>
                </a:cxn>
                <a:cxn ang="0">
                  <a:pos x="0" y="324"/>
                </a:cxn>
              </a:cxnLst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1" name="Freeform 6"/>
            <p:cNvSpPr/>
            <p:nvPr/>
          </p:nvSpPr>
          <p:spPr>
            <a:xfrm flipH="1">
              <a:off x="417" y="2402"/>
              <a:ext cx="2440" cy="130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0" y="1370"/>
                </a:cxn>
                <a:cxn ang="0">
                  <a:pos x="2195" y="1370"/>
                </a:cxn>
                <a:cxn ang="0">
                  <a:pos x="2195" y="0"/>
                </a:cxn>
                <a:cxn ang="0">
                  <a:pos x="831" y="0"/>
                </a:cxn>
                <a:cxn ang="0">
                  <a:pos x="831" y="427"/>
                </a:cxn>
                <a:cxn ang="0">
                  <a:pos x="0" y="427"/>
                </a:cxn>
              </a:cxnLst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2" name="Freeform 7"/>
            <p:cNvSpPr/>
            <p:nvPr/>
          </p:nvSpPr>
          <p:spPr>
            <a:xfrm flipH="1" flipV="1">
              <a:off x="417" y="1190"/>
              <a:ext cx="2440" cy="113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0" y="1042"/>
                </a:cxn>
                <a:cxn ang="0">
                  <a:pos x="2195" y="1042"/>
                </a:cxn>
                <a:cxn ang="0">
                  <a:pos x="2195" y="0"/>
                </a:cxn>
                <a:cxn ang="0">
                  <a:pos x="831" y="0"/>
                </a:cxn>
                <a:cxn ang="0">
                  <a:pos x="831" y="324"/>
                </a:cxn>
                <a:cxn ang="0">
                  <a:pos x="0" y="324"/>
                </a:cxn>
              </a:cxnLst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015" y="2044"/>
              <a:ext cx="1768" cy="641"/>
            </a:xfrm>
            <a:prstGeom prst="rect">
              <a:avLst/>
            </a:prstGeom>
            <a:solidFill>
              <a:srgbClr val="006600"/>
            </a:solidFill>
            <a:ln w="6350">
              <a:solidFill>
                <a:schemeClr val="accent2"/>
              </a:solidFill>
              <a:miter lim="800000"/>
            </a:ln>
            <a:effectLst>
              <a:outerShdw dist="35921" dir="2700000" algn="ctr" rotWithShape="0">
                <a:schemeClr val="hlink"/>
              </a:outerShdw>
            </a:effectLst>
          </p:spPr>
          <p:txBody>
            <a:bodyPr wrap="none" lIns="7200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4" name="Text Box 9"/>
            <p:cNvSpPr txBox="1"/>
            <p:nvPr/>
          </p:nvSpPr>
          <p:spPr>
            <a:xfrm flipH="1">
              <a:off x="2100" y="2170"/>
              <a:ext cx="1603" cy="349"/>
            </a:xfrm>
            <a:prstGeom prst="rect">
              <a:avLst/>
            </a:prstGeom>
            <a:solidFill>
              <a:srgbClr val="006600"/>
            </a:solidFill>
            <a:ln w="635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spAutoFit/>
            </a:bodyPr>
            <a:p>
              <a:pPr algn="ctr" eaLnBrk="0" hangingPunct="0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好处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5" name="Rectangle 10"/>
            <p:cNvSpPr/>
            <p:nvPr/>
          </p:nvSpPr>
          <p:spPr>
            <a:xfrm>
              <a:off x="422" y="1402"/>
              <a:ext cx="2267" cy="523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t" anchorCtr="0">
              <a:spAutoFit/>
            </a:bodyPr>
            <a:p>
              <a:pPr marL="190500" lvl="1" indent="266700" defTabSz="914400" eaLnBrk="1" hangingPunct="1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zh-CN" altLang="en-US" sz="1800" dirty="0">
                  <a:solidFill>
                    <a:srgbClr val="33339A"/>
                  </a:solidFill>
                  <a:latin typeface="MHeiTGB-Medium-U" pitchFamily="34" charset="-122"/>
                  <a:ea typeface="MHeiTGB-Medium-U" pitchFamily="34" charset="-122"/>
                </a:rPr>
                <a:t>可以使安全工作细化到每一个工作行为，并了解每项工作程序是否真的被安全地执行。</a:t>
              </a:r>
              <a:endParaRPr lang="zh-CN" altLang="de-DE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</p:txBody>
        </p:sp>
        <p:sp>
          <p:nvSpPr>
            <p:cNvPr id="16396" name="Rectangle 11"/>
            <p:cNvSpPr/>
            <p:nvPr/>
          </p:nvSpPr>
          <p:spPr>
            <a:xfrm>
              <a:off x="3008" y="1261"/>
              <a:ext cx="2268" cy="907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t" anchorCtr="0">
              <a:spAutoFit/>
            </a:bodyPr>
            <a:p>
              <a:pPr marL="168275" indent="-168275" defTabSz="91440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zh-CN" altLang="en-US" sz="1800" dirty="0">
                  <a:solidFill>
                    <a:srgbClr val="33339A"/>
                  </a:solidFill>
                  <a:latin typeface="MHeiTGB-Medium-U" pitchFamily="34" charset="-122"/>
                  <a:ea typeface="MHeiTGB-Medium-U" pitchFamily="34" charset="-122"/>
                </a:rPr>
                <a:t>通过有效地实施安全行为观察，可以使作业现场不规范的作业行为的数量大大地下降，并因此使发生事故的机会随之降低</a:t>
              </a:r>
              <a:endParaRPr lang="zh-CN" altLang="en-US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  <a:p>
              <a:pPr marL="168275" indent="-168275" defTabSz="91440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endParaRPr lang="zh-CN" altLang="de-DE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>
              <a:off x="456" y="2799"/>
              <a:ext cx="2267" cy="872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t" anchorCtr="0">
              <a:spAutoFit/>
            </a:bodyPr>
            <a:p>
              <a:pPr marL="168275" indent="-168275" defTabSz="91440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zh-CN" altLang="en-US" sz="1800" dirty="0">
                  <a:solidFill>
                    <a:srgbClr val="33339A"/>
                  </a:solidFill>
                  <a:latin typeface="MHeiTGB-Medium-U" pitchFamily="34" charset="-122"/>
                  <a:ea typeface="MHeiTGB-Medium-U" pitchFamily="34" charset="-122"/>
                </a:rPr>
                <a:t>通过全员参与安全行为观察，可以提高自己的安全观察能力，更好的理解什么是需要坚持的安全的行为，什么行为是不规范的，使员工的安全意识得到持续提升</a:t>
              </a:r>
              <a:endParaRPr lang="zh-CN" altLang="de-DE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</p:txBody>
        </p:sp>
        <p:sp>
          <p:nvSpPr>
            <p:cNvPr id="16398" name="Rectangle 13"/>
            <p:cNvSpPr/>
            <p:nvPr/>
          </p:nvSpPr>
          <p:spPr>
            <a:xfrm>
              <a:off x="3034" y="2834"/>
              <a:ext cx="2287" cy="907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0" tIns="0" rIns="0" bIns="0" anchor="t" anchorCtr="0">
              <a:spAutoFit/>
            </a:bodyPr>
            <a:p>
              <a:pPr marL="168275" indent="-168275" defTabSz="91440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zh-CN" altLang="en-US" sz="1800" dirty="0">
                  <a:solidFill>
                    <a:srgbClr val="33339A"/>
                  </a:solidFill>
                  <a:latin typeface="MHeiTGB-Medium-U" pitchFamily="34" charset="-122"/>
                  <a:ea typeface="MHeiTGB-Medium-U" pitchFamily="34" charset="-122"/>
                </a:rPr>
                <a:t>可以通过对观察结果的统计分析，比较准确地掌握公司目前的安全生产状况，了解哪些方面存在欠缺，为持续改进提供依据</a:t>
              </a:r>
              <a:endParaRPr lang="zh-CN" altLang="en-US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  <a:p>
              <a:pPr marL="168275" indent="-168275" defTabSz="91440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endParaRPr lang="zh-CN" altLang="de-DE" sz="1800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410" name="灯片编号占位符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3727450" y="2459038"/>
            <a:ext cx="1881188" cy="914400"/>
          </a:xfrm>
          <a:prstGeom prst="rect">
            <a:avLst/>
          </a:prstGeom>
          <a:gradFill rotWithShape="1">
            <a:gsLst>
              <a:gs pos="0">
                <a:srgbClr val="FFF4C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36000" rIns="36000" bIns="36000" anchor="t" anchorCtr="0"/>
          <a:p>
            <a:pPr algn="ctr" eaLnBrk="0" hangingPunct="0">
              <a:lnSpc>
                <a:spcPct val="196000"/>
              </a:lnSpc>
              <a:spcBef>
                <a:spcPts val="95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Monotype Sorts"/>
            </a:pPr>
            <a:r>
              <a:rPr lang="zh-CN" altLang="en-US" sz="2000" dirty="0">
                <a:solidFill>
                  <a:srgbClr val="003D7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冒险行为</a:t>
            </a:r>
            <a:endParaRPr lang="zh-CN" altLang="en-US" sz="2000" dirty="0">
              <a:solidFill>
                <a:srgbClr val="003D78"/>
              </a:solidFill>
              <a:latin typeface="楷体_GB2312" pitchFamily="49" charset="-122"/>
              <a:ea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703888" y="2640013"/>
            <a:ext cx="2876550" cy="576262"/>
            <a:chOff x="3567" y="1908"/>
            <a:chExt cx="1812" cy="363"/>
          </a:xfrm>
        </p:grpSpPr>
        <p:sp>
          <p:nvSpPr>
            <p:cNvPr id="17413" name="Text Box 9"/>
            <p:cNvSpPr txBox="1"/>
            <p:nvPr/>
          </p:nvSpPr>
          <p:spPr>
            <a:xfrm>
              <a:off x="4194" y="1950"/>
              <a:ext cx="1185" cy="266"/>
            </a:xfrm>
            <a:prstGeom prst="rect">
              <a:avLst/>
            </a:prstGeom>
            <a:solidFill>
              <a:srgbClr val="006600"/>
            </a:solidFill>
            <a:ln w="9525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6000" tIns="36000" rIns="36000" bIns="36000" anchor="t" anchorCtr="0"/>
            <a:p>
              <a:pPr algn="ctr" eaLnBrk="0" hangingPunct="0">
                <a:lnSpc>
                  <a:spcPct val="126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90000"/>
                <a:buFont typeface="Monotype Sorts"/>
              </a:pPr>
              <a:r>
                <a:rPr lang="zh-CN" altLang="en-US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安全行为</a:t>
              </a:r>
              <a:endParaRPr lang="zh-CN" altLang="en-US" sz="1600" dirty="0">
                <a:latin typeface="楷体_GB2312" pitchFamily="49" charset="-122"/>
                <a:ea typeface="Arial" panose="020B0604020202020204" pitchFamily="34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567" y="1908"/>
              <a:ext cx="523" cy="363"/>
            </a:xfrm>
            <a:prstGeom prst="rightArrow">
              <a:avLst>
                <a:gd name="adj1" fmla="val 50000"/>
                <a:gd name="adj2" fmla="val 3601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2"/>
                </a:buClr>
                <a:buSzPct val="90000"/>
                <a:buFont typeface="Monotype Sorts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13" name="Rectangle 11"/>
          <p:cNvSpPr/>
          <p:nvPr/>
        </p:nvSpPr>
        <p:spPr>
          <a:xfrm>
            <a:off x="3248025" y="1849438"/>
            <a:ext cx="2762250" cy="2185987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/>
          <a:p>
            <a:pPr algn="ctr" eaLnBrk="0" hangingPunct="0">
              <a:spcBef>
                <a:spcPct val="50000"/>
              </a:spcBef>
              <a:spcAft>
                <a:spcPct val="15000"/>
              </a:spcAft>
              <a:buClr>
                <a:schemeClr val="tx2"/>
              </a:buClr>
              <a:buSzPct val="90000"/>
              <a:buFont typeface="Monotype Sorts"/>
            </a:pPr>
            <a:endParaRPr lang="zh-CN" altLang="en-US" sz="14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208213" y="3625850"/>
            <a:ext cx="4876800" cy="1414463"/>
            <a:chOff x="1365" y="2529"/>
            <a:chExt cx="3072" cy="891"/>
          </a:xfrm>
        </p:grpSpPr>
        <p:grpSp>
          <p:nvGrpSpPr>
            <p:cNvPr id="17417" name="Group 13"/>
            <p:cNvGrpSpPr/>
            <p:nvPr/>
          </p:nvGrpSpPr>
          <p:grpSpPr>
            <a:xfrm>
              <a:off x="1894" y="2543"/>
              <a:ext cx="2030" cy="408"/>
              <a:chOff x="3499" y="7225"/>
              <a:chExt cx="2587" cy="517"/>
            </a:xfrm>
          </p:grpSpPr>
          <p:sp>
            <p:nvSpPr>
              <p:cNvPr id="17418" name="AutoShape 14"/>
              <p:cNvSpPr/>
              <p:nvPr/>
            </p:nvSpPr>
            <p:spPr>
              <a:xfrm rot="-1950740">
                <a:off x="3499" y="7250"/>
                <a:ext cx="512" cy="237"/>
              </a:xfrm>
              <a:custGeom>
                <a:avLst/>
                <a:gdLst/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9" name="AutoShape 15"/>
              <p:cNvSpPr/>
              <p:nvPr/>
            </p:nvSpPr>
            <p:spPr>
              <a:xfrm rot="-3829611">
                <a:off x="4131" y="7366"/>
                <a:ext cx="512" cy="237"/>
              </a:xfrm>
              <a:custGeom>
                <a:avLst/>
                <a:gdLst/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99FF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0" name="AutoShape 16"/>
              <p:cNvSpPr/>
              <p:nvPr/>
            </p:nvSpPr>
            <p:spPr>
              <a:xfrm rot="3558609" flipH="1">
                <a:off x="4860" y="7361"/>
                <a:ext cx="512" cy="237"/>
              </a:xfrm>
              <a:custGeom>
                <a:avLst/>
                <a:gdLst/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1" name="AutoShape 17"/>
              <p:cNvSpPr/>
              <p:nvPr/>
            </p:nvSpPr>
            <p:spPr>
              <a:xfrm rot="2354686" flipH="1">
                <a:off x="5574" y="7275"/>
                <a:ext cx="512" cy="237"/>
              </a:xfrm>
              <a:custGeom>
                <a:avLst/>
                <a:gdLst/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7422" name="Oval 18"/>
            <p:cNvSpPr/>
            <p:nvPr/>
          </p:nvSpPr>
          <p:spPr>
            <a:xfrm>
              <a:off x="1365" y="2785"/>
              <a:ext cx="643" cy="3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p>
              <a:pPr algn="ctr" eaLnBrk="0" hangingPunct="0">
                <a:lnSpc>
                  <a:spcPct val="96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90000"/>
                <a:buFont typeface="Monotype Sorts"/>
              </a:pPr>
              <a:r>
                <a:rPr lang="zh-CN" altLang="en-US" sz="2000" dirty="0">
                  <a:solidFill>
                    <a:srgbClr val="000000"/>
                  </a:solidFill>
                  <a:latin typeface="楷体_GB2312" pitchFamily="49" charset="-122"/>
                  <a:ea typeface="宋体" panose="02010600030101010101" pitchFamily="2" charset="-122"/>
                </a:rPr>
                <a:t>观察</a:t>
              </a:r>
              <a:endParaRPr lang="zh-CN" altLang="en-US" sz="2000" dirty="0">
                <a:solidFill>
                  <a:srgbClr val="003D78"/>
                </a:solidFill>
                <a:latin typeface="楷体_GB2312" pitchFamily="49" charset="-122"/>
                <a:ea typeface="Arial" panose="020B0604020202020204" pitchFamily="34" charset="0"/>
              </a:endParaRPr>
            </a:p>
          </p:txBody>
        </p:sp>
        <p:sp>
          <p:nvSpPr>
            <p:cNvPr id="17423" name="Oval 19"/>
            <p:cNvSpPr/>
            <p:nvPr/>
          </p:nvSpPr>
          <p:spPr>
            <a:xfrm>
              <a:off x="2139" y="3034"/>
              <a:ext cx="643" cy="334"/>
            </a:xfrm>
            <a:prstGeom prst="ellipse">
              <a:avLst/>
            </a:prstGeom>
            <a:gradFill rotWithShape="1">
              <a:gsLst>
                <a:gs pos="0">
                  <a:srgbClr val="FAF4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p>
              <a:pPr algn="ctr" eaLnBrk="0" hangingPunct="0">
                <a:lnSpc>
                  <a:spcPct val="96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90000"/>
                <a:buFont typeface="Monotype Sorts"/>
              </a:pPr>
              <a:r>
                <a:rPr lang="zh-CN" altLang="en-US" sz="2000" dirty="0">
                  <a:solidFill>
                    <a:srgbClr val="000000"/>
                  </a:solidFill>
                  <a:latin typeface="楷体_GB2312" pitchFamily="49" charset="-122"/>
                  <a:ea typeface="宋体" panose="02010600030101010101" pitchFamily="2" charset="-122"/>
                </a:rPr>
                <a:t>分析</a:t>
              </a:r>
              <a:endParaRPr lang="zh-CN" altLang="en-US" sz="2000" dirty="0">
                <a:solidFill>
                  <a:srgbClr val="003D78"/>
                </a:solidFill>
                <a:latin typeface="楷体_GB2312" pitchFamily="49" charset="-122"/>
                <a:ea typeface="Arial" panose="020B0604020202020204" pitchFamily="34" charset="0"/>
              </a:endParaRPr>
            </a:p>
          </p:txBody>
        </p:sp>
        <p:sp>
          <p:nvSpPr>
            <p:cNvPr id="17424" name="Oval 20"/>
            <p:cNvSpPr/>
            <p:nvPr/>
          </p:nvSpPr>
          <p:spPr>
            <a:xfrm>
              <a:off x="3038" y="3032"/>
              <a:ext cx="644" cy="3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p>
              <a:pPr algn="ctr" eaLnBrk="0" hangingPunct="0">
                <a:lnSpc>
                  <a:spcPct val="96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90000"/>
                <a:buFont typeface="Monotype Sorts"/>
              </a:pPr>
              <a:r>
                <a:rPr lang="zh-CN" altLang="en-US" sz="2000" dirty="0">
                  <a:solidFill>
                    <a:srgbClr val="000000"/>
                  </a:solidFill>
                  <a:latin typeface="楷体_GB2312" pitchFamily="49" charset="-122"/>
                  <a:ea typeface="宋体" panose="02010600030101010101" pitchFamily="2" charset="-122"/>
                </a:rPr>
                <a:t>沟通</a:t>
              </a:r>
              <a:endParaRPr lang="zh-CN" altLang="en-US" sz="2000" dirty="0">
                <a:solidFill>
                  <a:srgbClr val="003D78"/>
                </a:solidFill>
                <a:latin typeface="楷体_GB2312" pitchFamily="49" charset="-122"/>
                <a:ea typeface="Arial" panose="020B0604020202020204" pitchFamily="34" charset="0"/>
              </a:endParaRPr>
            </a:p>
          </p:txBody>
        </p:sp>
        <p:sp>
          <p:nvSpPr>
            <p:cNvPr id="17425" name="Oval 21"/>
            <p:cNvSpPr/>
            <p:nvPr/>
          </p:nvSpPr>
          <p:spPr>
            <a:xfrm>
              <a:off x="3793" y="2789"/>
              <a:ext cx="644" cy="335"/>
            </a:xfrm>
            <a:prstGeom prst="ellipse">
              <a:avLst/>
            </a:prstGeom>
            <a:gradFill rotWithShape="1">
              <a:gsLst>
                <a:gs pos="0">
                  <a:srgbClr val="DBFFDB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/>
            <a:p>
              <a:pPr algn="ctr" eaLnBrk="0" hangingPunct="0">
                <a:lnSpc>
                  <a:spcPct val="96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SzPct val="90000"/>
                <a:buFont typeface="Monotype Sorts"/>
              </a:pPr>
              <a:r>
                <a:rPr lang="zh-CN" altLang="en-US" sz="2000" dirty="0">
                  <a:solidFill>
                    <a:srgbClr val="000000"/>
                  </a:solidFill>
                  <a:latin typeface="楷体_GB2312" pitchFamily="49" charset="-122"/>
                  <a:ea typeface="宋体" panose="02010600030101010101" pitchFamily="2" charset="-122"/>
                </a:rPr>
                <a:t>消除</a:t>
              </a:r>
              <a:endParaRPr lang="zh-CN" altLang="en-US" sz="2000" dirty="0">
                <a:solidFill>
                  <a:srgbClr val="003D78"/>
                </a:solidFill>
                <a:latin typeface="楷体_GB2312" pitchFamily="49" charset="-122"/>
                <a:ea typeface="Arial" panose="020B0604020202020204" pitchFamily="34" charset="0"/>
              </a:endParaRPr>
            </a:p>
          </p:txBody>
        </p:sp>
        <p:sp>
          <p:nvSpPr>
            <p:cNvPr id="17426" name="AutoShape 22"/>
            <p:cNvSpPr/>
            <p:nvPr/>
          </p:nvSpPr>
          <p:spPr>
            <a:xfrm rot="1514381">
              <a:off x="1806" y="3204"/>
              <a:ext cx="342" cy="112"/>
            </a:xfrm>
            <a:prstGeom prst="curvedUpArrow">
              <a:avLst>
                <a:gd name="adj1" fmla="val 61071"/>
                <a:gd name="adj2" fmla="val 122142"/>
                <a:gd name="adj3" fmla="val 33328"/>
              </a:avLst>
            </a:prstGeom>
            <a:solidFill>
              <a:srgbClr val="FFCC00"/>
            </a:solidFill>
            <a:ln w="9525">
              <a:noFill/>
            </a:ln>
          </p:spPr>
          <p:txBody>
            <a:bodyPr lIns="0" tIns="0" rIns="0" bIns="0" anchor="t" anchorCtr="0"/>
            <a:p>
              <a:pPr algn="ctr" eaLnBrk="0" hangingPunct="0">
                <a:spcBef>
                  <a:spcPct val="50000"/>
                </a:spcBef>
                <a:spcAft>
                  <a:spcPct val="15000"/>
                </a:spcAft>
                <a:buClr>
                  <a:schemeClr val="tx2"/>
                </a:buClr>
                <a:buSzPct val="90000"/>
                <a:buFont typeface="Monotype Sorts"/>
              </a:pPr>
              <a:endParaRPr lang="zh-CN" altLang="en-US" sz="1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427" name="AutoShape 23"/>
            <p:cNvSpPr/>
            <p:nvPr/>
          </p:nvSpPr>
          <p:spPr>
            <a:xfrm>
              <a:off x="2763" y="3308"/>
              <a:ext cx="342" cy="112"/>
            </a:xfrm>
            <a:prstGeom prst="curvedUpArrow">
              <a:avLst>
                <a:gd name="adj1" fmla="val 61071"/>
                <a:gd name="adj2" fmla="val 122142"/>
                <a:gd name="adj3" fmla="val 33328"/>
              </a:avLst>
            </a:prstGeom>
            <a:solidFill>
              <a:srgbClr val="FFCC00"/>
            </a:solidFill>
            <a:ln w="9525">
              <a:noFill/>
            </a:ln>
          </p:spPr>
          <p:txBody>
            <a:bodyPr lIns="0" tIns="0" rIns="0" bIns="0" anchor="t" anchorCtr="0"/>
            <a:p>
              <a:pPr algn="ctr" eaLnBrk="0" hangingPunct="0">
                <a:spcBef>
                  <a:spcPct val="50000"/>
                </a:spcBef>
                <a:spcAft>
                  <a:spcPct val="15000"/>
                </a:spcAft>
                <a:buClr>
                  <a:schemeClr val="tx2"/>
                </a:buClr>
                <a:buSzPct val="90000"/>
                <a:buFont typeface="Monotype Sorts"/>
              </a:pPr>
              <a:endParaRPr lang="zh-CN" altLang="en-US" sz="1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428" name="AutoShape 24"/>
            <p:cNvSpPr/>
            <p:nvPr/>
          </p:nvSpPr>
          <p:spPr>
            <a:xfrm rot="-1606793">
              <a:off x="3691" y="3179"/>
              <a:ext cx="342" cy="113"/>
            </a:xfrm>
            <a:prstGeom prst="curvedUpArrow">
              <a:avLst>
                <a:gd name="adj1" fmla="val 60530"/>
                <a:gd name="adj2" fmla="val 121061"/>
                <a:gd name="adj3" fmla="val 33328"/>
              </a:avLst>
            </a:prstGeom>
            <a:solidFill>
              <a:srgbClr val="FFCC00"/>
            </a:solidFill>
            <a:ln w="9525">
              <a:noFill/>
            </a:ln>
          </p:spPr>
          <p:txBody>
            <a:bodyPr lIns="0" tIns="0" rIns="0" bIns="0" anchor="t" anchorCtr="0"/>
            <a:p>
              <a:pPr algn="ctr" eaLnBrk="0" hangingPunct="0">
                <a:spcBef>
                  <a:spcPct val="50000"/>
                </a:spcBef>
                <a:spcAft>
                  <a:spcPct val="15000"/>
                </a:spcAft>
                <a:buClr>
                  <a:schemeClr val="tx2"/>
                </a:buClr>
                <a:buSzPct val="90000"/>
                <a:buFont typeface="Monotype Sorts"/>
              </a:pPr>
              <a:endParaRPr lang="zh-CN" altLang="en-US" sz="1400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429" name="Text Box 25"/>
          <p:cNvSpPr txBox="1"/>
          <p:nvPr/>
        </p:nvSpPr>
        <p:spPr>
          <a:xfrm>
            <a:off x="1828800" y="5715000"/>
            <a:ext cx="5867400" cy="447675"/>
          </a:xfrm>
          <a:prstGeom prst="rect">
            <a:avLst/>
          </a:prstGeom>
          <a:noFill/>
          <a:ln w="6350">
            <a:noFill/>
          </a:ln>
        </p:spPr>
        <p:txBody>
          <a:bodyPr lIns="144000" tIns="72000" rIns="72000" bIns="7200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通过安全行为观察，有效减少或削弱不安全行为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rot="5400000">
            <a:off x="4298156" y="1866106"/>
            <a:ext cx="692150" cy="487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6350" algn="ctr">
            <a:solidFill>
              <a:srgbClr val="FF0000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44000" tIns="72000" rIns="72000" bIns="7200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31" name="Text Box 27"/>
          <p:cNvSpPr txBox="1"/>
          <p:nvPr/>
        </p:nvSpPr>
        <p:spPr>
          <a:xfrm>
            <a:off x="4135438" y="1270000"/>
            <a:ext cx="1046162" cy="514350"/>
          </a:xfrm>
          <a:prstGeom prst="rect">
            <a:avLst/>
          </a:prstGeom>
          <a:noFill/>
          <a:ln w="6350">
            <a:noFill/>
          </a:ln>
        </p:spPr>
        <p:txBody>
          <a:bodyPr lIns="144000" tIns="72000" rIns="72000" bIns="7200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介入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32" name="Rectangle 28"/>
          <p:cNvSpPr/>
          <p:nvPr/>
        </p:nvSpPr>
        <p:spPr>
          <a:xfrm>
            <a:off x="228600" y="2286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安全行为观察的工作原理图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33" name="矩形 4"/>
          <p:cNvSpPr/>
          <p:nvPr/>
        </p:nvSpPr>
        <p:spPr>
          <a:xfrm>
            <a:off x="3124200" y="152400"/>
            <a:ext cx="32353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如何开展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AutoShape 6"/>
          <p:cNvSpPr/>
          <p:nvPr/>
        </p:nvSpPr>
        <p:spPr>
          <a:xfrm>
            <a:off x="642938" y="2057400"/>
            <a:ext cx="2743200" cy="1760538"/>
          </a:xfrm>
          <a:prstGeom prst="homePlate">
            <a:avLst>
              <a:gd name="adj" fmla="val 78651"/>
            </a:avLst>
          </a:prstGeom>
          <a:gradFill rotWithShape="1">
            <a:gsLst>
              <a:gs pos="0">
                <a:srgbClr val="797900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800" dirty="0">
                <a:solidFill>
                  <a:srgbClr val="003366"/>
                </a:solidFill>
                <a:latin typeface="Lucida Console" panose="020B0609040504020204" pitchFamily="49" charset="0"/>
                <a:ea typeface="楷体_GB2312" pitchFamily="49" charset="-122"/>
              </a:rPr>
              <a:t>不安全行为</a:t>
            </a:r>
            <a:endParaRPr lang="zh-CN" altLang="en-US" sz="2800" dirty="0">
              <a:solidFill>
                <a:srgbClr val="003366"/>
              </a:solidFill>
              <a:latin typeface="Lucida Console" panose="020B0609040504020204" pitchFamily="49" charset="0"/>
              <a:ea typeface="楷体_GB2312" pitchFamily="49" charset="-122"/>
            </a:endParaRPr>
          </a:p>
          <a:p>
            <a:pPr algn="ctr"/>
            <a:r>
              <a:rPr lang="zh-CN" altLang="en-US" sz="2800" dirty="0">
                <a:solidFill>
                  <a:srgbClr val="003366"/>
                </a:solidFill>
                <a:latin typeface="Lucida Console" panose="020B0609040504020204" pitchFamily="49" charset="0"/>
                <a:ea typeface="楷体_GB2312" pitchFamily="49" charset="-122"/>
              </a:rPr>
              <a:t>不安全状态</a:t>
            </a:r>
            <a:endParaRPr lang="zh-CN" altLang="en-US" sz="2800" dirty="0">
              <a:solidFill>
                <a:srgbClr val="003366"/>
              </a:solidFill>
              <a:latin typeface="Lucida Console" panose="020B0609040504020204" pitchFamily="49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434" name="Oval 2"/>
          <p:cNvSpPr/>
          <p:nvPr/>
        </p:nvSpPr>
        <p:spPr>
          <a:xfrm>
            <a:off x="2382838" y="2255838"/>
            <a:ext cx="2776537" cy="2678112"/>
          </a:xfrm>
          <a:prstGeom prst="ellipse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Oval 3"/>
          <p:cNvSpPr/>
          <p:nvPr/>
        </p:nvSpPr>
        <p:spPr>
          <a:xfrm>
            <a:off x="3540125" y="2759075"/>
            <a:ext cx="1638300" cy="1579563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Line 4"/>
          <p:cNvSpPr/>
          <p:nvPr/>
        </p:nvSpPr>
        <p:spPr>
          <a:xfrm>
            <a:off x="2768600" y="3521075"/>
            <a:ext cx="1543050" cy="74613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Line 5"/>
          <p:cNvSpPr/>
          <p:nvPr/>
        </p:nvSpPr>
        <p:spPr>
          <a:xfrm>
            <a:off x="3616325" y="2405063"/>
            <a:ext cx="925513" cy="89217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8" name="Line 6"/>
          <p:cNvSpPr/>
          <p:nvPr/>
        </p:nvSpPr>
        <p:spPr>
          <a:xfrm flipH="1">
            <a:off x="3713163" y="3892550"/>
            <a:ext cx="828675" cy="1376363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9" name="Line 7"/>
          <p:cNvSpPr/>
          <p:nvPr/>
        </p:nvSpPr>
        <p:spPr>
          <a:xfrm>
            <a:off x="4927600" y="3817938"/>
            <a:ext cx="231775" cy="1492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0" name="Line 8"/>
          <p:cNvSpPr/>
          <p:nvPr/>
        </p:nvSpPr>
        <p:spPr>
          <a:xfrm flipV="1">
            <a:off x="4927600" y="2554288"/>
            <a:ext cx="539750" cy="817562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41" name="Oval 9"/>
          <p:cNvSpPr/>
          <p:nvPr/>
        </p:nvSpPr>
        <p:spPr>
          <a:xfrm>
            <a:off x="4186238" y="3140075"/>
            <a:ext cx="906462" cy="873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442" name="Group 11"/>
          <p:cNvGrpSpPr/>
          <p:nvPr/>
        </p:nvGrpSpPr>
        <p:grpSpPr>
          <a:xfrm>
            <a:off x="2692400" y="1438275"/>
            <a:ext cx="1158875" cy="1350963"/>
            <a:chOff x="2064" y="1008"/>
            <a:chExt cx="722" cy="872"/>
          </a:xfrm>
        </p:grpSpPr>
        <p:sp>
          <p:nvSpPr>
            <p:cNvPr id="18443" name="Oval 12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444" name="Group 13"/>
            <p:cNvGrpSpPr/>
            <p:nvPr/>
          </p:nvGrpSpPr>
          <p:grpSpPr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445" name="Picture 14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6" name="Oval 15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195"/>
                </a:schemeClr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8447" name="Picture 16" descr="light_shadow1"/>
              <p:cNvPicPr>
                <a:picLocks noChangeAspect="1"/>
              </p:cNvPicPr>
              <p:nvPr/>
            </p:nvPicPr>
            <p:blipFill>
              <a:blip r:embed="rId2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8448" name="Group 17"/>
              <p:cNvGrpSpPr/>
              <p:nvPr/>
            </p:nvGrpSpPr>
            <p:grpSpPr>
              <a:xfrm rot="-3733502" flipH="1" flipV="1">
                <a:off x="4249" y="2243"/>
                <a:ext cx="821" cy="191"/>
                <a:chOff x="2528" y="1060"/>
                <a:chExt cx="894" cy="236"/>
              </a:xfrm>
            </p:grpSpPr>
            <p:grpSp>
              <p:nvGrpSpPr>
                <p:cNvPr id="18449" name="Group 18"/>
                <p:cNvGrpSpPr/>
                <p:nvPr/>
              </p:nvGrpSpPr>
              <p:grpSpPr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50" name="AutoShape 19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1" name="AutoShape 20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2" name="AutoShape 21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3" name="AutoShape 22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454" name="Group 23"/>
                <p:cNvGrpSpPr/>
                <p:nvPr/>
              </p:nvGrpSpPr>
              <p:grpSpPr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55" name="AutoShape 24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6" name="AutoShape 25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7" name="AutoShape 26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58" name="AutoShape 27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8459" name="Group 28"/>
            <p:cNvGrpSpPr/>
            <p:nvPr/>
          </p:nvGrpSpPr>
          <p:grpSpPr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460" name="Group 29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461" name="AutoShape 30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2" name="AutoShape 31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3" name="AutoShape 32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4" name="AutoShape 33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465" name="Group 34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466" name="AutoShape 35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7" name="AutoShape 36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8" name="AutoShape 37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9" name="AutoShape 38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470" name="Rectangle 39"/>
            <p:cNvSpPr/>
            <p:nvPr/>
          </p:nvSpPr>
          <p:spPr>
            <a:xfrm>
              <a:off x="2228" y="1272"/>
              <a:ext cx="406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文化</a:t>
              </a:r>
              <a:r>
                <a:rPr lang="en-US" altLang="zh-CN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471" name="Group 40"/>
          <p:cNvGrpSpPr/>
          <p:nvPr/>
        </p:nvGrpSpPr>
        <p:grpSpPr>
          <a:xfrm>
            <a:off x="1690688" y="2801938"/>
            <a:ext cx="1160462" cy="1350962"/>
            <a:chOff x="2064" y="1008"/>
            <a:chExt cx="722" cy="872"/>
          </a:xfrm>
        </p:grpSpPr>
        <p:sp>
          <p:nvSpPr>
            <p:cNvPr id="18472" name="Oval 41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473" name="Group 42"/>
            <p:cNvGrpSpPr/>
            <p:nvPr/>
          </p:nvGrpSpPr>
          <p:grpSpPr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474" name="Picture 43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75" name="Oval 44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8476" name="Picture 45" descr="light_shadow1"/>
              <p:cNvPicPr>
                <a:picLocks noChangeAspect="1"/>
              </p:cNvPicPr>
              <p:nvPr/>
            </p:nvPicPr>
            <p:blipFill>
              <a:blip r:embed="rId2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8477" name="Group 46"/>
              <p:cNvGrpSpPr/>
              <p:nvPr/>
            </p:nvGrpSpPr>
            <p:grpSpPr>
              <a:xfrm rot="-3733502" flipH="1" flipV="1">
                <a:off x="4249" y="2243"/>
                <a:ext cx="821" cy="191"/>
                <a:chOff x="2528" y="1060"/>
                <a:chExt cx="894" cy="236"/>
              </a:xfrm>
            </p:grpSpPr>
            <p:grpSp>
              <p:nvGrpSpPr>
                <p:cNvPr id="18478" name="Group 47"/>
                <p:cNvGrpSpPr/>
                <p:nvPr/>
              </p:nvGrpSpPr>
              <p:grpSpPr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79" name="AutoShape 48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0" name="AutoShape 49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1" name="AutoShape 50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2" name="AutoShape 51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483" name="Group 52"/>
                <p:cNvGrpSpPr/>
                <p:nvPr/>
              </p:nvGrpSpPr>
              <p:grpSpPr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84" name="AutoShape 53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5" name="AutoShape 54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6" name="AutoShape 55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487" name="AutoShape 56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8488" name="Group 57"/>
            <p:cNvGrpSpPr/>
            <p:nvPr/>
          </p:nvGrpSpPr>
          <p:grpSpPr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489" name="Group 58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490" name="AutoShape 59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1" name="AutoShape 60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2" name="AutoShape 61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3" name="AutoShape 62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494" name="Group 63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495" name="AutoShape 64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6" name="AutoShape 65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7" name="AutoShape 66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98" name="AutoShape 67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499" name="Rectangle 68"/>
            <p:cNvSpPr/>
            <p:nvPr/>
          </p:nvSpPr>
          <p:spPr>
            <a:xfrm>
              <a:off x="2246" y="1272"/>
              <a:ext cx="369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领导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500" name="Group 69"/>
          <p:cNvGrpSpPr/>
          <p:nvPr/>
        </p:nvGrpSpPr>
        <p:grpSpPr>
          <a:xfrm>
            <a:off x="2817813" y="5094288"/>
            <a:ext cx="1158875" cy="1350962"/>
            <a:chOff x="2064" y="1008"/>
            <a:chExt cx="722" cy="872"/>
          </a:xfrm>
        </p:grpSpPr>
        <p:sp>
          <p:nvSpPr>
            <p:cNvPr id="18501" name="Oval 7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502" name="Group 71"/>
            <p:cNvGrpSpPr/>
            <p:nvPr/>
          </p:nvGrpSpPr>
          <p:grpSpPr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503" name="Picture 72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04" name="Oval 73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8505" name="Picture 74" descr="light_shadow1"/>
              <p:cNvPicPr>
                <a:picLocks noChangeAspect="1"/>
              </p:cNvPicPr>
              <p:nvPr/>
            </p:nvPicPr>
            <p:blipFill>
              <a:blip r:embed="rId2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8506" name="Group 75"/>
              <p:cNvGrpSpPr/>
              <p:nvPr/>
            </p:nvGrpSpPr>
            <p:grpSpPr>
              <a:xfrm rot="-3733502" flipH="1" flipV="1">
                <a:off x="4249" y="2243"/>
                <a:ext cx="821" cy="191"/>
                <a:chOff x="2528" y="1060"/>
                <a:chExt cx="894" cy="236"/>
              </a:xfrm>
            </p:grpSpPr>
            <p:grpSp>
              <p:nvGrpSpPr>
                <p:cNvPr id="18507" name="Group 76"/>
                <p:cNvGrpSpPr/>
                <p:nvPr/>
              </p:nvGrpSpPr>
              <p:grpSpPr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08" name="AutoShape 77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09" name="AutoShape 78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10" name="AutoShape 79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11" name="AutoShape 80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512" name="Group 81"/>
                <p:cNvGrpSpPr/>
                <p:nvPr/>
              </p:nvGrpSpPr>
              <p:grpSpPr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13" name="AutoShape 82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14" name="AutoShape 83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15" name="AutoShape 84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16" name="AutoShape 85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8517" name="Group 86"/>
            <p:cNvGrpSpPr/>
            <p:nvPr/>
          </p:nvGrpSpPr>
          <p:grpSpPr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518" name="Group 87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519" name="AutoShape 88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0" name="AutoShape 89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1" name="AutoShape 90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2" name="AutoShape 91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523" name="Group 92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524" name="AutoShape 93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5" name="AutoShape 94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6" name="AutoShape 95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27" name="AutoShape 96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528" name="Rectangle 97"/>
            <p:cNvSpPr/>
            <p:nvPr/>
          </p:nvSpPr>
          <p:spPr>
            <a:xfrm>
              <a:off x="2247" y="1272"/>
              <a:ext cx="370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目标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529" name="Group 98"/>
          <p:cNvGrpSpPr/>
          <p:nvPr/>
        </p:nvGrpSpPr>
        <p:grpSpPr>
          <a:xfrm>
            <a:off x="5089525" y="3670300"/>
            <a:ext cx="1158875" cy="1350963"/>
            <a:chOff x="2064" y="1008"/>
            <a:chExt cx="722" cy="872"/>
          </a:xfrm>
        </p:grpSpPr>
        <p:sp>
          <p:nvSpPr>
            <p:cNvPr id="18530" name="Oval 99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531" name="Group 100"/>
            <p:cNvGrpSpPr/>
            <p:nvPr/>
          </p:nvGrpSpPr>
          <p:grpSpPr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532" name="Picture 101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33" name="Oval 102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195"/>
                </a:schemeClr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8534" name="Picture 103" descr="light_shadow1"/>
              <p:cNvPicPr>
                <a:picLocks noChangeAspect="1"/>
              </p:cNvPicPr>
              <p:nvPr/>
            </p:nvPicPr>
            <p:blipFill>
              <a:blip r:embed="rId2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8535" name="Group 104"/>
              <p:cNvGrpSpPr/>
              <p:nvPr/>
            </p:nvGrpSpPr>
            <p:grpSpPr>
              <a:xfrm rot="-3733502" flipH="1" flipV="1">
                <a:off x="4249" y="2243"/>
                <a:ext cx="821" cy="191"/>
                <a:chOff x="2528" y="1060"/>
                <a:chExt cx="894" cy="236"/>
              </a:xfrm>
            </p:grpSpPr>
            <p:grpSp>
              <p:nvGrpSpPr>
                <p:cNvPr id="18536" name="Group 105"/>
                <p:cNvGrpSpPr/>
                <p:nvPr/>
              </p:nvGrpSpPr>
              <p:grpSpPr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37" name="AutoShape 106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38" name="AutoShape 107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39" name="AutoShape 108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40" name="AutoShape 109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541" name="Group 110"/>
                <p:cNvGrpSpPr/>
                <p:nvPr/>
              </p:nvGrpSpPr>
              <p:grpSpPr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42" name="AutoShape 111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43" name="AutoShape 112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44" name="AutoShape 113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45" name="AutoShape 114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8546" name="Group 115"/>
            <p:cNvGrpSpPr/>
            <p:nvPr/>
          </p:nvGrpSpPr>
          <p:grpSpPr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547" name="Group 116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548" name="AutoShape 117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49" name="AutoShape 118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50" name="AutoShape 119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51" name="AutoShape 120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552" name="Group 121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553" name="AutoShape 122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54" name="AutoShape 123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55" name="AutoShape 124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56" name="AutoShape 125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557" name="Rectangle 126"/>
            <p:cNvSpPr/>
            <p:nvPr/>
          </p:nvSpPr>
          <p:spPr>
            <a:xfrm>
              <a:off x="2247" y="1272"/>
              <a:ext cx="370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沟通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558" name="Group 127"/>
          <p:cNvGrpSpPr/>
          <p:nvPr/>
        </p:nvGrpSpPr>
        <p:grpSpPr>
          <a:xfrm>
            <a:off x="5081588" y="1558925"/>
            <a:ext cx="1160462" cy="1350963"/>
            <a:chOff x="2064" y="1008"/>
            <a:chExt cx="722" cy="872"/>
          </a:xfrm>
        </p:grpSpPr>
        <p:sp>
          <p:nvSpPr>
            <p:cNvPr id="18559" name="Oval 128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560" name="Group 129"/>
            <p:cNvGrpSpPr/>
            <p:nvPr/>
          </p:nvGrpSpPr>
          <p:grpSpPr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561" name="Picture 130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62" name="Oval 131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8563" name="Picture 132" descr="light_shadow1"/>
              <p:cNvPicPr>
                <a:picLocks noChangeAspect="1"/>
              </p:cNvPicPr>
              <p:nvPr/>
            </p:nvPicPr>
            <p:blipFill>
              <a:blip r:embed="rId2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8564" name="Group 133"/>
              <p:cNvGrpSpPr/>
              <p:nvPr/>
            </p:nvGrpSpPr>
            <p:grpSpPr>
              <a:xfrm rot="-3733502" flipH="1" flipV="1">
                <a:off x="4249" y="2243"/>
                <a:ext cx="821" cy="191"/>
                <a:chOff x="2528" y="1060"/>
                <a:chExt cx="894" cy="236"/>
              </a:xfrm>
            </p:grpSpPr>
            <p:grpSp>
              <p:nvGrpSpPr>
                <p:cNvPr id="18565" name="Group 134"/>
                <p:cNvGrpSpPr/>
                <p:nvPr/>
              </p:nvGrpSpPr>
              <p:grpSpPr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66" name="AutoShape 135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67" name="AutoShape 136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68" name="AutoShape 137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rot="10800000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69" name="AutoShape 138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570" name="Group 139"/>
                <p:cNvGrpSpPr/>
                <p:nvPr/>
              </p:nvGrpSpPr>
              <p:grpSpPr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71" name="AutoShape 140"/>
                  <p:cNvSpPr/>
                  <p:nvPr/>
                </p:nvSpPr>
                <p:spPr>
                  <a:xfrm rot="5263130">
                    <a:off x="1858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72" name="AutoShape 141"/>
                  <p:cNvSpPr/>
                  <p:nvPr/>
                </p:nvSpPr>
                <p:spPr>
                  <a:xfrm rot="6078281">
                    <a:off x="1994" y="2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73" name="AutoShape 142"/>
                  <p:cNvSpPr/>
                  <p:nvPr/>
                </p:nvSpPr>
                <p:spPr>
                  <a:xfrm rot="6373927">
                    <a:off x="2070" y="2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574" name="AutoShape 143"/>
                  <p:cNvSpPr/>
                  <p:nvPr/>
                </p:nvSpPr>
                <p:spPr>
                  <a:xfrm rot="6906312">
                    <a:off x="2160" y="232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vert="eaVert" wrap="none" anchor="ctr" anchorCtr="0"/>
                  <a:p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18575" name="Group 144"/>
            <p:cNvGrpSpPr/>
            <p:nvPr/>
          </p:nvGrpSpPr>
          <p:grpSpPr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8576" name="Group 145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577" name="AutoShape 146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78" name="AutoShape 147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79" name="AutoShape 148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rot="10800000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80" name="AutoShape 149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581" name="Group 150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582" name="AutoShape 151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83" name="AutoShape 152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84" name="AutoShape 153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85" name="AutoShape 154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vert="eaVert"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586" name="Rectangle 155"/>
            <p:cNvSpPr/>
            <p:nvPr/>
          </p:nvSpPr>
          <p:spPr>
            <a:xfrm>
              <a:off x="2247" y="1272"/>
              <a:ext cx="369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培训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587" name="Group 156"/>
          <p:cNvGrpSpPr/>
          <p:nvPr/>
        </p:nvGrpSpPr>
        <p:grpSpPr>
          <a:xfrm rot="4976862" flipH="1">
            <a:off x="4384675" y="3295650"/>
            <a:ext cx="657225" cy="655638"/>
            <a:chOff x="1944" y="1111"/>
            <a:chExt cx="204" cy="196"/>
          </a:xfrm>
        </p:grpSpPr>
        <p:pic>
          <p:nvPicPr>
            <p:cNvPr id="18588" name="Picture 157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61" y="1124"/>
              <a:ext cx="174" cy="17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</p:pic>
        <p:sp>
          <p:nvSpPr>
            <p:cNvPr id="18589" name="Oval 158"/>
            <p:cNvSpPr/>
            <p:nvPr/>
          </p:nvSpPr>
          <p:spPr>
            <a:xfrm flipH="1">
              <a:off x="1962" y="1124"/>
              <a:ext cx="173" cy="172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 rot="10800000" vert="eaVert" wrap="none" anchor="ctr" anchorCtr="0"/>
            <a:p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590" name="Group 159"/>
            <p:cNvGrpSpPr/>
            <p:nvPr/>
          </p:nvGrpSpPr>
          <p:grpSpPr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8591" name="Group 160"/>
              <p:cNvGrpSpPr/>
              <p:nvPr/>
            </p:nvGrpSpPr>
            <p:grpSpPr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592" name="AutoShape 161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93" name="AutoShape 162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94" name="AutoShape 163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95" name="AutoShape 164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596" name="Group 165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597" name="AutoShape 166"/>
                <p:cNvSpPr/>
                <p:nvPr/>
              </p:nvSpPr>
              <p:spPr>
                <a:xfrm rot="5263130">
                  <a:off x="1858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98" name="AutoShape 167"/>
                <p:cNvSpPr/>
                <p:nvPr/>
              </p:nvSpPr>
              <p:spPr>
                <a:xfrm rot="6078281">
                  <a:off x="1994" y="2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99" name="AutoShape 168"/>
                <p:cNvSpPr/>
                <p:nvPr/>
              </p:nvSpPr>
              <p:spPr>
                <a:xfrm rot="6373927">
                  <a:off x="2070" y="2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600" name="AutoShape 169"/>
                <p:cNvSpPr/>
                <p:nvPr/>
              </p:nvSpPr>
              <p:spPr>
                <a:xfrm rot="6906312">
                  <a:off x="2160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66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8601" name="Arc 170"/>
            <p:cNvSpPr/>
            <p:nvPr/>
          </p:nvSpPr>
          <p:spPr>
            <a:xfrm rot="3847716">
              <a:off x="1948" y="1107"/>
              <a:ext cx="196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3200" h="43155" fill="none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med" len="med"/>
              <a:tailEnd type="triangle" w="sm" len="sm"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8602" name="Picture 171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2569845" flipH="1">
              <a:off x="2015" y="1139"/>
              <a:ext cx="129" cy="84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</p:pic>
      </p:grpSp>
      <p:sp>
        <p:nvSpPr>
          <p:cNvPr id="18603" name="AutoShape 172"/>
          <p:cNvSpPr/>
          <p:nvPr/>
        </p:nvSpPr>
        <p:spPr>
          <a:xfrm>
            <a:off x="7102475" y="1824038"/>
            <a:ext cx="1527175" cy="358775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 anchorCtr="0"/>
          <a:p>
            <a:pPr eaLnBrk="0" hangingPunct="0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参与人员必须经过训练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4" name="AutoShape 173"/>
          <p:cNvSpPr/>
          <p:nvPr/>
        </p:nvSpPr>
        <p:spPr>
          <a:xfrm>
            <a:off x="6792913" y="4049713"/>
            <a:ext cx="2122487" cy="1741487"/>
          </a:xfrm>
          <a:prstGeom prst="accentCallout2">
            <a:avLst>
              <a:gd name="adj1" fmla="val 5319"/>
              <a:gd name="adj2" fmla="val -4042"/>
              <a:gd name="adj3" fmla="val 5319"/>
              <a:gd name="adj4" fmla="val -4042"/>
              <a:gd name="adj5" fmla="val 5319"/>
              <a:gd name="adj6" fmla="val -48528"/>
            </a:avLst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 anchorCtr="0"/>
          <a:p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关键不仅在于观察，更重要的是在观察之后能够有效的沟通，通过沟通加强好的行为，认识到不安全行为的潜在后果，并改进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5" name="AutoShape 174"/>
          <p:cNvSpPr/>
          <p:nvPr/>
        </p:nvSpPr>
        <p:spPr>
          <a:xfrm>
            <a:off x="763588" y="1435100"/>
            <a:ext cx="1612900" cy="423863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 anchorCtr="0"/>
          <a:p>
            <a:pPr eaLnBrk="0" hangingPunct="0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必须建立无指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责文化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6" name="AutoShape 175"/>
          <p:cNvSpPr/>
          <p:nvPr/>
        </p:nvSpPr>
        <p:spPr>
          <a:xfrm>
            <a:off x="76200" y="3881438"/>
            <a:ext cx="1612900" cy="425450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 anchorCtr="0"/>
          <a:p>
            <a:pPr eaLnBrk="0" hangingPunct="0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领导必须亲自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参加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7" name="AutoShape 176"/>
          <p:cNvSpPr/>
          <p:nvPr/>
        </p:nvSpPr>
        <p:spPr>
          <a:xfrm>
            <a:off x="307975" y="5157788"/>
            <a:ext cx="1527175" cy="382587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 anchorCtr="0"/>
          <a:p>
            <a:pPr eaLnBrk="0" hangingPunct="0"/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需要设立目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标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8" name="Rectangle 177"/>
          <p:cNvSpPr/>
          <p:nvPr/>
        </p:nvSpPr>
        <p:spPr>
          <a:xfrm>
            <a:off x="4797425" y="5232400"/>
            <a:ext cx="33766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09" name="Text Box 181"/>
          <p:cNvSpPr txBox="1"/>
          <p:nvPr/>
        </p:nvSpPr>
        <p:spPr>
          <a:xfrm>
            <a:off x="3013075" y="149225"/>
            <a:ext cx="0" cy="15303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>
              <a:lnSpc>
                <a:spcPts val="2800"/>
              </a:lnSpc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715"/>
              </a:lnSpc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715"/>
              </a:lnSpc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610" name="Text Box 185"/>
          <p:cNvSpPr txBox="1"/>
          <p:nvPr/>
        </p:nvSpPr>
        <p:spPr>
          <a:xfrm>
            <a:off x="4278313" y="3382963"/>
            <a:ext cx="912812" cy="422275"/>
          </a:xfrm>
          <a:prstGeom prst="rect">
            <a:avLst/>
          </a:prstGeom>
          <a:noFill/>
          <a:ln w="6350">
            <a:noFill/>
          </a:ln>
        </p:spPr>
        <p:txBody>
          <a:bodyPr lIns="144000" tIns="72000" rIns="72000" bIns="7200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关键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11" name="Rectangle 186"/>
          <p:cNvSpPr/>
          <p:nvPr/>
        </p:nvSpPr>
        <p:spPr>
          <a:xfrm>
            <a:off x="1676400" y="152400"/>
            <a:ext cx="5562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开展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的成功关键因素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9458" name="Group 33"/>
          <p:cNvGrpSpPr/>
          <p:nvPr/>
        </p:nvGrpSpPr>
        <p:grpSpPr>
          <a:xfrm>
            <a:off x="708025" y="1524000"/>
            <a:ext cx="7621588" cy="3998913"/>
            <a:chOff x="446" y="960"/>
            <a:chExt cx="4801" cy="2519"/>
          </a:xfrm>
        </p:grpSpPr>
        <p:sp>
          <p:nvSpPr>
            <p:cNvPr id="6" name="Freeform 3"/>
            <p:cNvSpPr/>
            <p:nvPr/>
          </p:nvSpPr>
          <p:spPr bwMode="gray">
            <a:xfrm flipH="1" flipV="1">
              <a:off x="455" y="2254"/>
              <a:ext cx="4792" cy="1225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B6D74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4"/>
            <p:cNvSpPr/>
            <p:nvPr/>
          </p:nvSpPr>
          <p:spPr bwMode="gray">
            <a:xfrm>
              <a:off x="446" y="960"/>
              <a:ext cx="4792" cy="1334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r" b="b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585" y="1766"/>
              <a:ext cx="1035" cy="1033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gray">
            <a:xfrm>
              <a:off x="1745" y="1766"/>
              <a:ext cx="1035" cy="1033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2898" y="1766"/>
              <a:ext cx="1035" cy="1033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>
              <a:off x="4058" y="1766"/>
              <a:ext cx="1035" cy="1033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F8F8F8"/>
              </a:solidFill>
              <a:miter lim="800000"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white">
            <a:xfrm>
              <a:off x="472" y="1041"/>
              <a:ext cx="1398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工作步骤</a:t>
              </a:r>
              <a:endPara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6" name="Rectangle 10"/>
            <p:cNvSpPr/>
            <p:nvPr/>
          </p:nvSpPr>
          <p:spPr>
            <a:xfrm>
              <a:off x="592" y="2046"/>
              <a:ext cx="1030" cy="4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工作计划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确定观察区域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确定人员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Rectangle 11"/>
            <p:cNvSpPr/>
            <p:nvPr/>
          </p:nvSpPr>
          <p:spPr>
            <a:xfrm>
              <a:off x="4343" y="3129"/>
              <a:ext cx="816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r"/>
              <a:r>
                <a:rPr lang="en-US" altLang="zh-CN" sz="1600" i="1">
                  <a:latin typeface="Arial" panose="020B0604020202020204" pitchFamily="34" charset="0"/>
                  <a:ea typeface="宋体" panose="02010600030101010101" pitchFamily="2" charset="-122"/>
                </a:rPr>
                <a:t>TARF</a:t>
              </a:r>
              <a:r>
                <a:rPr lang="zh-CN" altLang="en-US" sz="1600" i="1" dirty="0">
                  <a:latin typeface="Arial" panose="020B0604020202020204" pitchFamily="34" charset="0"/>
                  <a:ea typeface="宋体" panose="02010600030101010101" pitchFamily="2" charset="-122"/>
                </a:rPr>
                <a:t>四步</a:t>
              </a:r>
              <a:endParaRPr lang="zh-CN" altLang="en-US" sz="1600" i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8" name="Rectangle 12"/>
            <p:cNvSpPr/>
            <p:nvPr/>
          </p:nvSpPr>
          <p:spPr>
            <a:xfrm>
              <a:off x="1966" y="1480"/>
              <a:ext cx="1134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F8F8F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循环开展，持续改进</a:t>
              </a:r>
              <a:endParaRPr lang="zh-CN" altLang="en-US" sz="1400" dirty="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469" name="AutoShape 13"/>
            <p:cNvCxnSpPr>
              <a:stCxn id="8" idx="0"/>
              <a:endCxn id="19468" idx="1"/>
            </p:cNvCxnSpPr>
            <p:nvPr/>
          </p:nvCxnSpPr>
          <p:spPr>
            <a:xfrm rot="5400000" flipH="1" flipV="1">
              <a:off x="1439" y="1239"/>
              <a:ext cx="189" cy="863"/>
            </a:xfrm>
            <a:prstGeom prst="bentConnector2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19470" name="AutoShape 14"/>
            <p:cNvCxnSpPr>
              <a:stCxn id="11" idx="0"/>
              <a:endCxn id="19468" idx="3"/>
            </p:cNvCxnSpPr>
            <p:nvPr/>
          </p:nvCxnSpPr>
          <p:spPr>
            <a:xfrm rot="-5400000" flipV="1">
              <a:off x="3742" y="933"/>
              <a:ext cx="189" cy="1475"/>
            </a:xfrm>
            <a:prstGeom prst="bentConnector2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19471" name="AutoShape 15"/>
            <p:cNvCxnSpPr>
              <a:stCxn id="8" idx="2"/>
              <a:endCxn id="9" idx="2"/>
            </p:cNvCxnSpPr>
            <p:nvPr/>
          </p:nvCxnSpPr>
          <p:spPr>
            <a:xfrm rot="-5400000" flipH="1">
              <a:off x="1681" y="2218"/>
              <a:ext cx="1" cy="1160"/>
            </a:xfrm>
            <a:prstGeom prst="bentConnector3">
              <a:avLst>
                <a:gd name="adj1" fmla="val 14300005"/>
              </a:avLst>
            </a:prstGeom>
            <a:ln w="9525" cap="flat" cmpd="sng">
              <a:solidFill>
                <a:srgbClr val="FF3300"/>
              </a:solidFill>
              <a:prstDash val="solid"/>
              <a:miter/>
              <a:headEnd type="triangle" w="med" len="med"/>
              <a:tailEnd type="triangle" w="med" len="med"/>
            </a:ln>
          </p:spPr>
        </p:cxnSp>
        <p:cxnSp>
          <p:nvCxnSpPr>
            <p:cNvPr id="19472" name="AutoShape 16"/>
            <p:cNvCxnSpPr>
              <a:stCxn id="10" idx="2"/>
              <a:endCxn id="11" idx="2"/>
            </p:cNvCxnSpPr>
            <p:nvPr/>
          </p:nvCxnSpPr>
          <p:spPr>
            <a:xfrm rot="-5400000" flipH="1">
              <a:off x="3994" y="2218"/>
              <a:ext cx="1" cy="1160"/>
            </a:xfrm>
            <a:prstGeom prst="bentConnector3">
              <a:avLst>
                <a:gd name="adj1" fmla="val 14300005"/>
              </a:avLst>
            </a:prstGeom>
            <a:ln w="9525" cap="flat" cmpd="sng">
              <a:solidFill>
                <a:srgbClr val="FF3300"/>
              </a:solidFill>
              <a:prstDash val="solid"/>
              <a:miter/>
              <a:headEnd type="triangle" w="med" len="med"/>
              <a:tailEnd type="triangle" w="med" len="med"/>
            </a:ln>
          </p:spPr>
        </p:cxnSp>
        <p:sp>
          <p:nvSpPr>
            <p:cNvPr id="19473" name="Rectangle 17"/>
            <p:cNvSpPr/>
            <p:nvPr/>
          </p:nvSpPr>
          <p:spPr>
            <a:xfrm>
              <a:off x="1749" y="2001"/>
              <a:ext cx="1082" cy="5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2100"/>
                </a:lnSpc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观察员工的行为并留意好的及不规范的做法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4" name="Rectangle 18"/>
            <p:cNvSpPr/>
            <p:nvPr/>
          </p:nvSpPr>
          <p:spPr>
            <a:xfrm>
              <a:off x="2907" y="2020"/>
              <a:ext cx="1068" cy="5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2100"/>
                </a:lnSpc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认可好的作法，交流不规范行为的潜在后果</a:t>
              </a:r>
              <a:endParaRPr lang="en-US" altLang="zh-CN" sz="140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5" name="Rectangle 20"/>
            <p:cNvSpPr/>
            <p:nvPr/>
          </p:nvSpPr>
          <p:spPr>
            <a:xfrm>
              <a:off x="641" y="1783"/>
              <a:ext cx="694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 </a:t>
              </a:r>
              <a:r>
                <a:rPr lang="zh-CN" altLang="en-US" sz="1400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工作准备</a:t>
              </a:r>
              <a:endPara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6" name="Rectangle 21"/>
            <p:cNvSpPr/>
            <p:nvPr/>
          </p:nvSpPr>
          <p:spPr>
            <a:xfrm>
              <a:off x="1803" y="1784"/>
              <a:ext cx="46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 </a:t>
              </a:r>
              <a:r>
                <a:rPr lang="zh-CN" altLang="en-US" sz="1400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观察</a:t>
              </a:r>
              <a:endPara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7" name="Rectangle 22"/>
            <p:cNvSpPr/>
            <p:nvPr/>
          </p:nvSpPr>
          <p:spPr>
            <a:xfrm>
              <a:off x="2943" y="1776"/>
              <a:ext cx="46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3. </a:t>
              </a:r>
              <a:r>
                <a:rPr lang="zh-CN" altLang="en-US" sz="1400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沟通</a:t>
              </a:r>
              <a:endPara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8" name="Rectangle 23"/>
            <p:cNvSpPr/>
            <p:nvPr/>
          </p:nvSpPr>
          <p:spPr>
            <a:xfrm>
              <a:off x="4076" y="1763"/>
              <a:ext cx="807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 </a:t>
              </a:r>
              <a:r>
                <a:rPr lang="zh-CN" altLang="en-US" sz="1400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分析与反馈</a:t>
              </a:r>
              <a:endPara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gray">
            <a:xfrm rot="5400000">
              <a:off x="1048" y="264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3" name="AutoShape 25"/>
            <p:cNvSpPr/>
            <p:nvPr/>
          </p:nvSpPr>
          <p:spPr>
            <a:xfrm rot="5400000">
              <a:off x="2180" y="257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rot="10800000" vert="eaVert" wrap="none" anchor="ctr"/>
            <a:p>
              <a:pPr algn="ctr" fontAlgn="base"/>
              <a:endParaRPr lang="zh-CN" altLang="zh-CN" sz="14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2314" name="AutoShape 26"/>
            <p:cNvSpPr/>
            <p:nvPr/>
          </p:nvSpPr>
          <p:spPr>
            <a:xfrm rot="5400000">
              <a:off x="3380" y="257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rot="10800000" vert="eaVert" wrap="none" anchor="ctr"/>
            <a:p>
              <a:pPr algn="ctr" fontAlgn="base"/>
              <a:endParaRPr lang="zh-CN" altLang="zh-CN" sz="14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2315" name="Rectangle 27"/>
            <p:cNvSpPr/>
            <p:nvPr/>
          </p:nvSpPr>
          <p:spPr>
            <a:xfrm rot="5400000">
              <a:off x="4517" y="2578"/>
              <a:ext cx="112" cy="96"/>
            </a:xfrm>
            <a:prstGeom prst="rect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rot="10800000" vert="eaVert" wrap="none" anchor="ctr"/>
            <a:p>
              <a:pPr algn="ctr" fontAlgn="base"/>
              <a:endParaRPr lang="zh-CN" altLang="zh-CN" sz="14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9483" name="Rectangle 10"/>
            <p:cNvSpPr/>
            <p:nvPr/>
          </p:nvSpPr>
          <p:spPr>
            <a:xfrm>
              <a:off x="4050" y="2067"/>
              <a:ext cx="1139" cy="4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填写</a:t>
              </a:r>
              <a:r>
                <a:rPr lang="en-US" altLang="zh-CN" sz="140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TARF</a:t>
              </a: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表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统计分析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400" dirty="0">
                  <a:solidFill>
                    <a:srgbClr val="08080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改进</a:t>
              </a:r>
              <a:endParaRPr lang="zh-CN" altLang="en-US" sz="1400" dirty="0">
                <a:solidFill>
                  <a:srgbClr val="08080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37891"/>
          <p:cNvPicPr>
            <a:picLocks noChangeAspect="1"/>
          </p:cNvPicPr>
          <p:nvPr/>
        </p:nvPicPr>
        <p:blipFill>
          <a:blip r:embed="rId1"/>
          <a:srcRect b="11894"/>
          <a:stretch>
            <a:fillRect/>
          </a:stretch>
        </p:blipFill>
        <p:spPr>
          <a:xfrm>
            <a:off x="609600" y="1295400"/>
            <a:ext cx="7924800" cy="462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37892" descr="MC90043779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00600"/>
            <a:ext cx="1541463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标题 3789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案 例</a:t>
            </a:r>
            <a:endParaRPr lang="zh-CN" altLang="en-US" dirty="0"/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27651"/>
          <p:cNvSpPr/>
          <p:nvPr/>
        </p:nvSpPr>
        <p:spPr>
          <a:xfrm>
            <a:off x="3276600" y="533400"/>
            <a:ext cx="2286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 例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6" name="图片 27652" descr="DSC085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752600"/>
            <a:ext cx="4276725" cy="347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7653" descr="DSC086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4116388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直接连接符 27654"/>
          <p:cNvSpPr/>
          <p:nvPr/>
        </p:nvSpPr>
        <p:spPr>
          <a:xfrm flipH="1">
            <a:off x="2667000" y="3048000"/>
            <a:ext cx="5715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直接连接符 27655"/>
          <p:cNvSpPr/>
          <p:nvPr/>
        </p:nvSpPr>
        <p:spPr>
          <a:xfrm flipH="1" flipV="1">
            <a:off x="2667000" y="3048000"/>
            <a:ext cx="6096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0" name="直接连接符 27656"/>
          <p:cNvSpPr/>
          <p:nvPr/>
        </p:nvSpPr>
        <p:spPr>
          <a:xfrm flipH="1" flipV="1">
            <a:off x="7010400" y="2895600"/>
            <a:ext cx="371475" cy="333375"/>
          </a:xfrm>
          <a:prstGeom prst="line">
            <a:avLst/>
          </a:prstGeom>
          <a:ln w="38100" cap="flat" cmpd="sng">
            <a:solidFill>
              <a:srgbClr val="15882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1" name="直接连接符 27657"/>
          <p:cNvSpPr/>
          <p:nvPr/>
        </p:nvSpPr>
        <p:spPr>
          <a:xfrm flipH="1">
            <a:off x="7391400" y="2590800"/>
            <a:ext cx="657225" cy="676275"/>
          </a:xfrm>
          <a:prstGeom prst="line">
            <a:avLst/>
          </a:prstGeom>
          <a:ln w="38100" cap="flat" cmpd="sng">
            <a:solidFill>
              <a:srgbClr val="15882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042" y="1219041"/>
            <a:ext cx="5566410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343400"/>
            <a:ext cx="5148739" cy="140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4242" y="39624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3680" y="13716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81000" y="45704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46" y="3808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32769"/>
          <p:cNvSpPr>
            <a:spLocks noGrp="1"/>
          </p:cNvSpPr>
          <p:nvPr>
            <p:ph type="title"/>
          </p:nvPr>
        </p:nvSpPr>
        <p:spPr>
          <a:xfrm>
            <a:off x="1803400" y="228600"/>
            <a:ext cx="6103938" cy="715963"/>
          </a:xfrm>
        </p:spPr>
        <p:txBody>
          <a:bodyPr anchor="ctr" anchorCtr="0"/>
          <a:p>
            <a:r>
              <a:rPr lang="zh-CN" altLang="en-US" sz="3600" dirty="0">
                <a:solidFill>
                  <a:srgbClr val="009900"/>
                </a:solidFill>
              </a:rPr>
              <a:t>安全提示</a:t>
            </a:r>
            <a:endParaRPr lang="zh-CN" altLang="en-US" sz="3600" dirty="0">
              <a:solidFill>
                <a:srgbClr val="009900"/>
              </a:solidFill>
            </a:endParaRPr>
          </a:p>
        </p:txBody>
      </p:sp>
      <p:sp>
        <p:nvSpPr>
          <p:cNvPr id="8194" name="文本占位符 32770"/>
          <p:cNvSpPr>
            <a:spLocks noGrp="1"/>
          </p:cNvSpPr>
          <p:nvPr>
            <p:ph idx="1"/>
          </p:nvPr>
        </p:nvSpPr>
        <p:spPr>
          <a:xfrm>
            <a:off x="990600" y="1295400"/>
            <a:ext cx="7905750" cy="1333500"/>
          </a:xfrm>
        </p:spPr>
        <p:txBody>
          <a:bodyPr anchor="t" anchorCtr="0"/>
          <a:p>
            <a:r>
              <a:rPr lang="zh-CN" altLang="en-US" sz="2800" b="1" dirty="0">
                <a:solidFill>
                  <a:srgbClr val="009900"/>
                </a:solidFill>
              </a:rPr>
              <a:t>培训会场可能出现的安全风险</a:t>
            </a:r>
            <a:endParaRPr lang="zh-CN" altLang="en-US" sz="2800" b="1">
              <a:solidFill>
                <a:srgbClr val="009900"/>
              </a:solidFill>
            </a:endParaRPr>
          </a:p>
          <a:p>
            <a:endParaRPr lang="zh-CN" altLang="en-US" sz="2800" b="1">
              <a:solidFill>
                <a:srgbClr val="009900"/>
              </a:solidFill>
            </a:endParaRPr>
          </a:p>
          <a:p>
            <a:endParaRPr lang="zh-CN" altLang="en-US" sz="2800" b="1" dirty="0">
              <a:solidFill>
                <a:srgbClr val="009900"/>
              </a:solidFill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1295400" y="2133600"/>
            <a:ext cx="4121150" cy="1371600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 anchor="t" anchorCtr="0">
            <a:spAutoFit/>
          </a:bodyPr>
          <a:p>
            <a:pPr marL="355600" indent="-35560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火灾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355600" indent="-35560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地震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355600" indent="-35560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其他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</p:txBody>
      </p:sp>
      <p:sp>
        <p:nvSpPr>
          <p:cNvPr id="32773" name="矩形 32772"/>
          <p:cNvSpPr/>
          <p:nvPr/>
        </p:nvSpPr>
        <p:spPr>
          <a:xfrm>
            <a:off x="1019175" y="3725863"/>
            <a:ext cx="7905750" cy="1544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如何安全逃离危险区域</a:t>
            </a:r>
            <a:endParaRPr lang="zh-CN" altLang="en-US" sz="280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lang="zh-CN" altLang="en-US" sz="280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lang="zh-CN" altLang="en-US" sz="280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文本框 32773"/>
          <p:cNvSpPr txBox="1"/>
          <p:nvPr/>
        </p:nvSpPr>
        <p:spPr>
          <a:xfrm>
            <a:off x="1295400" y="4648200"/>
            <a:ext cx="6045200" cy="1865313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 anchor="t" anchorCtr="0">
            <a:spAutoFit/>
          </a:bodyPr>
          <a:p>
            <a:pPr marL="273050" indent="-27305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保持镇静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Arial Unicode MS" pitchFamily="34" charset="-122"/>
              </a:rPr>
              <a:t>有序地从安全通道疏散到紧急集合点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  <a:p>
            <a:pPr marL="273050" indent="-273050" eaLnBrk="0" hangingPunct="0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Arial Unicode MS" pitchFamily="34" charset="-122"/>
            </a:endParaRPr>
          </a:p>
        </p:txBody>
      </p:sp>
      <p:grpSp>
        <p:nvGrpSpPr>
          <p:cNvPr id="8198" name="组合 32774"/>
          <p:cNvGrpSpPr/>
          <p:nvPr/>
        </p:nvGrpSpPr>
        <p:grpSpPr>
          <a:xfrm>
            <a:off x="6781800" y="1219200"/>
            <a:ext cx="1928813" cy="2519363"/>
            <a:chOff x="1852" y="788"/>
            <a:chExt cx="684" cy="780"/>
          </a:xfrm>
        </p:grpSpPr>
        <p:pic>
          <p:nvPicPr>
            <p:cNvPr id="8199" name="图片 3277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2" y="788"/>
              <a:ext cx="684" cy="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椭圆 32776"/>
            <p:cNvSpPr/>
            <p:nvPr/>
          </p:nvSpPr>
          <p:spPr>
            <a:xfrm>
              <a:off x="1992" y="1328"/>
              <a:ext cx="360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8201" name="图片 32777" descr="图片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49580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33793"/>
          <p:cNvSpPr>
            <a:spLocks noGrp="1"/>
          </p:cNvSpPr>
          <p:nvPr>
            <p:ph type="title"/>
          </p:nvPr>
        </p:nvSpPr>
        <p:spPr>
          <a:xfrm>
            <a:off x="1219200" y="0"/>
            <a:ext cx="7277100" cy="1143000"/>
          </a:xfrm>
        </p:spPr>
        <p:txBody>
          <a:bodyPr anchor="ctr" anchorCtr="0"/>
          <a:p>
            <a:r>
              <a:rPr lang="zh-CN" altLang="en-US" sz="3600" dirty="0">
                <a:solidFill>
                  <a:srgbClr val="009900"/>
                </a:solidFill>
              </a:rPr>
              <a:t>需要达成的共识</a:t>
            </a:r>
            <a:r>
              <a:rPr lang="en-US" altLang="zh-CN" sz="3600">
                <a:solidFill>
                  <a:srgbClr val="009900"/>
                </a:solidFill>
              </a:rPr>
              <a:t>……</a:t>
            </a:r>
            <a:endParaRPr lang="en-US" altLang="zh-CN" sz="3600">
              <a:solidFill>
                <a:srgbClr val="009900"/>
              </a:solidFill>
            </a:endParaRPr>
          </a:p>
        </p:txBody>
      </p:sp>
      <p:pic>
        <p:nvPicPr>
          <p:cNvPr id="9218" name="图片 33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5181600"/>
            <a:ext cx="1060450" cy="106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33795"/>
          <p:cNvSpPr/>
          <p:nvPr/>
        </p:nvSpPr>
        <p:spPr>
          <a:xfrm>
            <a:off x="517525" y="1209675"/>
            <a:ext cx="7910513" cy="445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55600" indent="-355600" algn="just">
              <a:lnSpc>
                <a:spcPct val="240000"/>
              </a:lnSpc>
              <a:spcBef>
                <a:spcPct val="20000"/>
              </a:spcBef>
              <a:buChar char="•"/>
            </a:pP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积极参与：发言、提问、讨论</a:t>
            </a:r>
            <a:endParaRPr lang="zh-CN" altLang="en-US" sz="280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5600" indent="-355600" algn="just">
              <a:lnSpc>
                <a:spcPct val="240000"/>
              </a:lnSpc>
              <a:spcBef>
                <a:spcPct val="20000"/>
              </a:spcBef>
              <a:buChar char="•"/>
            </a:pP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守时</a:t>
            </a:r>
            <a:endParaRPr lang="zh-CN" altLang="en-US" sz="280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5600" indent="-355600" algn="just">
              <a:lnSpc>
                <a:spcPct val="240000"/>
              </a:lnSpc>
              <a:spcBef>
                <a:spcPct val="20000"/>
              </a:spcBef>
              <a:buChar char="•"/>
            </a:pP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手机调成振动档</a:t>
            </a:r>
            <a:endParaRPr lang="zh-CN" altLang="en-US" sz="280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55600" indent="-355600" algn="just">
              <a:lnSpc>
                <a:spcPct val="240000"/>
              </a:lnSpc>
              <a:spcBef>
                <a:spcPct val="20000"/>
              </a:spcBef>
              <a:buChar char="•"/>
            </a:pP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休息时场外吸烟</a:t>
            </a:r>
            <a:endParaRPr lang="zh-CN" altLang="en-US" sz="280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220" name="内容占位符 33796"/>
          <p:cNvGraphicFramePr>
            <a:graphicFrameLocks noGrp="1"/>
          </p:cNvGraphicFramePr>
          <p:nvPr>
            <p:ph sz="half" idx="4294967295"/>
          </p:nvPr>
        </p:nvGraphicFramePr>
        <p:xfrm>
          <a:off x="5486400" y="2743200"/>
          <a:ext cx="8620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865630" imgH="1865630" progId="MS_ClipArt_Gallery.2">
                  <p:embed/>
                </p:oleObj>
              </mc:Choice>
              <mc:Fallback>
                <p:oleObj name="" r:id="rId2" imgW="1865630" imgH="1865630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2743200"/>
                        <a:ext cx="862013" cy="9350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vert="horz"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2000">
                <a:solidFill>
                  <a:srgbClr val="7F7F7F"/>
                </a:solidFill>
                <a:latin typeface="Arial Narrow" pitchFamily="34" charset="0"/>
              </a:rPr>
            </a:fld>
            <a:endParaRPr lang="en-US" altLang="zh-CN" sz="200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724400" cy="533400"/>
          </a:xfrm>
        </p:spPr>
        <p:txBody>
          <a:bodyPr vert="horz" wrap="square" lIns="91440" tIns="45720" rIns="91440" bIns="45720" anchor="ctr" anchorCtr="0"/>
          <a:p>
            <a:r>
              <a:rPr lang="zh-CN" altLang="en-US" sz="3600" dirty="0">
                <a:solidFill>
                  <a:srgbClr val="008000"/>
                </a:solidFill>
              </a:rPr>
              <a:t>目    录</a:t>
            </a:r>
            <a:endParaRPr lang="zh-CN" altLang="en-US" sz="3600" dirty="0">
              <a:solidFill>
                <a:srgbClr val="008000"/>
              </a:solidFill>
            </a:endParaRPr>
          </a:p>
        </p:txBody>
      </p:sp>
      <p:grpSp>
        <p:nvGrpSpPr>
          <p:cNvPr id="11267" name="Group 4"/>
          <p:cNvGrpSpPr/>
          <p:nvPr/>
        </p:nvGrpSpPr>
        <p:grpSpPr>
          <a:xfrm>
            <a:off x="1295400" y="1752600"/>
            <a:ext cx="6388100" cy="685800"/>
            <a:chOff x="1296" y="1824"/>
            <a:chExt cx="2976" cy="432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0" name="Text Box 7"/>
            <p:cNvSpPr txBox="1"/>
            <p:nvPr/>
          </p:nvSpPr>
          <p:spPr>
            <a:xfrm>
              <a:off x="1680" y="1934"/>
              <a:ext cx="21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什么是</a:t>
              </a: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TARF</a:t>
              </a: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1" name="Text Box 8"/>
            <p:cNvSpPr txBox="1"/>
            <p:nvPr/>
          </p:nvSpPr>
          <p:spPr>
            <a:xfrm>
              <a:off x="1393" y="1886"/>
              <a:ext cx="20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72" name="Group 9"/>
          <p:cNvGrpSpPr/>
          <p:nvPr/>
        </p:nvGrpSpPr>
        <p:grpSpPr>
          <a:xfrm>
            <a:off x="1295400" y="2590800"/>
            <a:ext cx="6388100" cy="685800"/>
            <a:chOff x="1296" y="1824"/>
            <a:chExt cx="2976" cy="432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5" name="Text Box 12"/>
            <p:cNvSpPr txBox="1"/>
            <p:nvPr/>
          </p:nvSpPr>
          <p:spPr>
            <a:xfrm>
              <a:off x="1680" y="1934"/>
              <a:ext cx="21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为什么需要开展</a:t>
              </a: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TARF</a:t>
              </a:r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活动</a:t>
              </a: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Text Box 13"/>
            <p:cNvSpPr txBox="1"/>
            <p:nvPr/>
          </p:nvSpPr>
          <p:spPr>
            <a:xfrm>
              <a:off x="1393" y="1886"/>
              <a:ext cx="20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77" name="Group 14"/>
          <p:cNvGrpSpPr/>
          <p:nvPr/>
        </p:nvGrpSpPr>
        <p:grpSpPr>
          <a:xfrm>
            <a:off x="1295400" y="3429000"/>
            <a:ext cx="6388100" cy="685800"/>
            <a:chOff x="1296" y="1824"/>
            <a:chExt cx="2976" cy="432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hlink"/>
              </a:solidFill>
              <a:rou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0" name="Text Box 17"/>
            <p:cNvSpPr txBox="1"/>
            <p:nvPr/>
          </p:nvSpPr>
          <p:spPr>
            <a:xfrm>
              <a:off x="1680" y="1934"/>
              <a:ext cx="21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开展</a:t>
              </a: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TARF</a:t>
              </a:r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活动的好处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1" name="Text Box 18"/>
            <p:cNvSpPr txBox="1"/>
            <p:nvPr/>
          </p:nvSpPr>
          <p:spPr>
            <a:xfrm>
              <a:off x="1393" y="1886"/>
              <a:ext cx="20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82" name="Group 19"/>
          <p:cNvGrpSpPr/>
          <p:nvPr/>
        </p:nvGrpSpPr>
        <p:grpSpPr>
          <a:xfrm>
            <a:off x="1308100" y="5270500"/>
            <a:ext cx="6388100" cy="685800"/>
            <a:chOff x="1296" y="1824"/>
            <a:chExt cx="2976" cy="432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folHlink"/>
              </a:solidFill>
              <a:rou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5" name="Text Box 22"/>
            <p:cNvSpPr txBox="1"/>
            <p:nvPr/>
          </p:nvSpPr>
          <p:spPr>
            <a:xfrm>
              <a:off x="1680" y="1934"/>
              <a:ext cx="21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案例</a:t>
              </a: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6" name="Text Box 23"/>
            <p:cNvSpPr txBox="1"/>
            <p:nvPr/>
          </p:nvSpPr>
          <p:spPr>
            <a:xfrm>
              <a:off x="1393" y="1886"/>
              <a:ext cx="20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87" name="Group 14"/>
          <p:cNvGrpSpPr/>
          <p:nvPr/>
        </p:nvGrpSpPr>
        <p:grpSpPr>
          <a:xfrm>
            <a:off x="1308100" y="4356100"/>
            <a:ext cx="6388100" cy="685800"/>
            <a:chOff x="1296" y="1824"/>
            <a:chExt cx="2976" cy="432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6600"/>
              </a:solidFill>
              <a:rou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6600"/>
            </a:solidFill>
            <a:ln w="25400" algn="ctr">
              <a:noFill/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0" name="Text Box 17"/>
            <p:cNvSpPr txBox="1"/>
            <p:nvPr/>
          </p:nvSpPr>
          <p:spPr>
            <a:xfrm>
              <a:off x="1680" y="1934"/>
              <a:ext cx="21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1" name="Text Box 18"/>
            <p:cNvSpPr txBox="1"/>
            <p:nvPr/>
          </p:nvSpPr>
          <p:spPr>
            <a:xfrm>
              <a:off x="1393" y="1886"/>
              <a:ext cx="20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92" name="矩形 29"/>
          <p:cNvSpPr/>
          <p:nvPr/>
        </p:nvSpPr>
        <p:spPr>
          <a:xfrm>
            <a:off x="3373438" y="4505325"/>
            <a:ext cx="18843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如何开展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90" name="矩形 4"/>
          <p:cNvSpPr/>
          <p:nvPr/>
        </p:nvSpPr>
        <p:spPr>
          <a:xfrm>
            <a:off x="381000" y="1219200"/>
            <a:ext cx="8229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800" dirty="0">
                <a:solidFill>
                  <a:srgbClr val="33339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是一种安全行为观察，通过行为观察（态度</a:t>
            </a:r>
            <a:r>
              <a:rPr lang="en-US" altLang="zh-CN" sz="1800">
                <a:solidFill>
                  <a:srgbClr val="33339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1800" dirty="0">
                <a:solidFill>
                  <a:srgbClr val="33339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行为</a:t>
            </a:r>
            <a:r>
              <a:rPr lang="en-US" altLang="zh-CN" sz="1800">
                <a:solidFill>
                  <a:srgbClr val="33339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1800" dirty="0">
                <a:solidFill>
                  <a:srgbClr val="33339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后果），改变人的行为而达到安全的目的， 进而实现企业事故预防，减少由于人的行为引起的事故发生。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矩形 5"/>
          <p:cNvSpPr/>
          <p:nvPr/>
        </p:nvSpPr>
        <p:spPr>
          <a:xfrm>
            <a:off x="2971800" y="228600"/>
            <a:ext cx="277177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什么是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Text Box 7"/>
          <p:cNvSpPr txBox="1"/>
          <p:nvPr/>
        </p:nvSpPr>
        <p:spPr>
          <a:xfrm>
            <a:off x="304800" y="2133600"/>
            <a:ext cx="8305800" cy="3919538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ell: tell immediately on unsafe activity; tell the colleagues the right way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有不安全行为立即指出，并同时告诉正确的方法。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sk: ask 10 people on who tell you what; tell them what mines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问：向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个人问明情况，告诉他们起因是什么。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ecord: record what you exchanged; remember them and implement during daily work; report   what    you have seen on risks, behaviors and corrective &amp; preventative actions, etc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记：记下交流所得；牢记它们并在工作中遵守；汇报你所看到的险情、行为，并采取纠正、预防措施等等。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ollow-ups: follow-up the corrections     </a:t>
            </a:r>
            <a:endParaRPr lang="en-US" altLang="zh-CN" sz="16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反馈：反馈正确的行为。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2411413" y="-177800"/>
            <a:ext cx="571500" cy="4051300"/>
          </a:xfrm>
          <a:prstGeom prst="homePlate">
            <a:avLst>
              <a:gd name="adj" fmla="val 26949"/>
            </a:avLst>
          </a:prstGeom>
          <a:solidFill>
            <a:srgbClr val="EAEAEA"/>
          </a:solidFill>
          <a:ln w="6350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Freeform 6"/>
          <p:cNvSpPr/>
          <p:nvPr/>
        </p:nvSpPr>
        <p:spPr>
          <a:xfrm>
            <a:off x="660400" y="2322513"/>
            <a:ext cx="4252913" cy="33924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16" name="Text Box 7"/>
          <p:cNvSpPr txBox="1"/>
          <p:nvPr/>
        </p:nvSpPr>
        <p:spPr>
          <a:xfrm>
            <a:off x="766763" y="1641475"/>
            <a:ext cx="3879850" cy="369888"/>
          </a:xfrm>
          <a:prstGeom prst="rect">
            <a:avLst/>
          </a:prstGeom>
          <a:noFill/>
          <a:ln w="6350">
            <a:noFill/>
          </a:ln>
        </p:spPr>
        <p:txBody>
          <a:bodyPr lIns="0" tIns="0" rIns="0" bIns="0" anchor="ctr" anchorCtr="0">
            <a:spAutoFit/>
          </a:bodyPr>
          <a:p>
            <a:pPr algn="ctr" defTabSz="914400"/>
            <a:r>
              <a:rPr lang="zh-CN" altLang="en-US" sz="240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为什么要开展</a:t>
            </a:r>
            <a:r>
              <a:rPr lang="en-US" altLang="zh-CN" sz="240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sz="2400" dirty="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Rectangle 8"/>
          <p:cNvSpPr/>
          <p:nvPr/>
        </p:nvSpPr>
        <p:spPr>
          <a:xfrm>
            <a:off x="817563" y="2463800"/>
            <a:ext cx="3951287" cy="3175000"/>
          </a:xfrm>
          <a:prstGeom prst="rect">
            <a:avLst/>
          </a:prstGeom>
          <a:noFill/>
          <a:ln w="6350">
            <a:noFill/>
          </a:ln>
        </p:spPr>
        <p:txBody>
          <a:bodyPr lIns="0" tIns="0" rIns="0" bIns="0" anchor="t" anchorCtr="0">
            <a:spAutoFit/>
          </a:bodyPr>
          <a:p>
            <a:pPr marL="168275" indent="-168275" defTabSz="914400">
              <a:spcBef>
                <a:spcPct val="20000"/>
              </a:spcBef>
              <a:tabLst>
                <a:tab pos="8521700" algn="r"/>
              </a:tabLst>
            </a:pPr>
            <a:r>
              <a:rPr lang="zh-CN" altLang="en-US" sz="1600" dirty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de-DE" sz="1600" dirty="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90500" lvl="1" indent="266700" defTabSz="914400" eaLnBrk="1" hangingPunct="1">
              <a:lnSpc>
                <a:spcPct val="160000"/>
              </a:lnSpc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zh-CN" altLang="en-US" sz="1600" dirty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绝大多数事故是由员工的不安全行为直接引起的，行为是可改变的。</a:t>
            </a:r>
            <a:endParaRPr lang="zh-CN" altLang="de-DE" sz="1600" dirty="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90500" lvl="1" indent="266700" defTabSz="914400" eaLnBrk="1" hangingPunct="1">
              <a:lnSpc>
                <a:spcPct val="160000"/>
              </a:lnSpc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zh-CN" altLang="de-DE" sz="1600" dirty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是针对根本原因的。</a:t>
            </a:r>
            <a:endParaRPr lang="en-US" altLang="zh-CN" sz="16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90500" lvl="1" indent="266700" defTabSz="914400" eaLnBrk="1" hangingPunct="1">
              <a:lnSpc>
                <a:spcPct val="160000"/>
              </a:lnSpc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zh-CN" altLang="en-US" sz="1600" dirty="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通过观察员工的行为，改变员工工作态度与心态，从而建立起良好的安全文化。</a:t>
            </a:r>
            <a:endParaRPr lang="en-US" altLang="zh-CN" sz="16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90500" lvl="1" indent="266700" defTabSz="914400" eaLnBrk="1" hangingPunct="1">
              <a:lnSpc>
                <a:spcPct val="160000"/>
              </a:lnSpc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zh-CN" altLang="en-US" sz="1600" dirty="0">
                <a:solidFill>
                  <a:srgbClr val="7F7F7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是一种主动辩识并消除不安全行为，预防事故的工作方法。</a:t>
            </a:r>
            <a:endParaRPr lang="zh-CN" altLang="de-DE" sz="1600" dirty="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8" name="Picture 10" descr="ws_2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9588" y="1922463"/>
            <a:ext cx="2508250" cy="372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12"/>
          <p:cNvSpPr/>
          <p:nvPr/>
        </p:nvSpPr>
        <p:spPr>
          <a:xfrm>
            <a:off x="228600" y="2286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为什么需要开展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Rectangle 12"/>
          <p:cNvSpPr/>
          <p:nvPr/>
        </p:nvSpPr>
        <p:spPr>
          <a:xfrm>
            <a:off x="381000" y="2286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为什么需要开展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TARF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Text Box 25"/>
          <p:cNvSpPr txBox="1"/>
          <p:nvPr/>
        </p:nvSpPr>
        <p:spPr>
          <a:xfrm>
            <a:off x="5715000" y="5715000"/>
            <a:ext cx="2582863" cy="70008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lIns="144000" tIns="72000" rIns="72000" bIns="7200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开展安全行为观察，让员工参与行为管理。  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4338" name="Picture 7" descr="ws_1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211263"/>
            <a:ext cx="4665663" cy="3582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2252663"/>
            <a:ext cx="4681537" cy="3255962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14340" name="Rectangle 10"/>
          <p:cNvSpPr/>
          <p:nvPr/>
        </p:nvSpPr>
        <p:spPr>
          <a:xfrm>
            <a:off x="228600" y="228600"/>
            <a:ext cx="7772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人的行为改变需要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矩形 7"/>
          <p:cNvSpPr/>
          <p:nvPr/>
        </p:nvSpPr>
        <p:spPr>
          <a:xfrm>
            <a:off x="381000" y="5943600"/>
            <a:ext cx="83566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通过关注、改变不安全行为，减少伤害事故的发生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>
                <a:solidFill>
                  <a:schemeClr val="tx1"/>
                </a:solidFill>
                <a:latin typeface="Arial Narrow" pitchFamily="34" charset="0"/>
              </a:rPr>
            </a:fld>
            <a:endParaRPr lang="en-US" altLang="zh-CN" sz="1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362" name="Text Box 4"/>
          <p:cNvSpPr txBox="1"/>
          <p:nvPr/>
        </p:nvSpPr>
        <p:spPr>
          <a:xfrm>
            <a:off x="1066800" y="4724400"/>
            <a:ext cx="4800600" cy="1181100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安全知识分享过程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及时现场险情纠正过程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行为改变</a:t>
            </a: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自我意识提升过程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矩形 5"/>
          <p:cNvSpPr/>
          <p:nvPr/>
        </p:nvSpPr>
        <p:spPr>
          <a:xfrm>
            <a:off x="1600200" y="22860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提升安全意识、安全技能需要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0613" y="2593975"/>
            <a:ext cx="3833812" cy="1246188"/>
          </a:xfrm>
        </p:spPr>
      </p:pic>
      <p:sp>
        <p:nvSpPr>
          <p:cNvPr id="15365" name="Rectangle 10"/>
          <p:cNvSpPr/>
          <p:nvPr/>
        </p:nvSpPr>
        <p:spPr>
          <a:xfrm>
            <a:off x="2360613" y="3962400"/>
            <a:ext cx="4573587" cy="381000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1               10                   30,000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66" name="Group 13"/>
          <p:cNvGrpSpPr>
            <a:grpSpLocks noChangeAspect="1"/>
          </p:cNvGrpSpPr>
          <p:nvPr/>
        </p:nvGrpSpPr>
        <p:grpSpPr>
          <a:xfrm>
            <a:off x="6324600" y="3581400"/>
            <a:ext cx="1804988" cy="2735263"/>
            <a:chOff x="4830" y="2374"/>
            <a:chExt cx="1520" cy="2320"/>
          </a:xfrm>
        </p:grpSpPr>
        <p:sp>
          <p:nvSpPr>
            <p:cNvPr id="15367" name="AutoShape 14"/>
            <p:cNvSpPr>
              <a:spLocks noChangeAspect="1"/>
            </p:cNvSpPr>
            <p:nvPr/>
          </p:nvSpPr>
          <p:spPr>
            <a:xfrm>
              <a:off x="4830" y="2374"/>
              <a:ext cx="1520" cy="2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8" name="Freeform 15"/>
            <p:cNvSpPr/>
            <p:nvPr/>
          </p:nvSpPr>
          <p:spPr>
            <a:xfrm>
              <a:off x="5189" y="3126"/>
              <a:ext cx="1157" cy="1409"/>
            </a:xfrm>
            <a:custGeom>
              <a:avLst/>
              <a:gdLst/>
              <a:ahLst/>
              <a:cxnLst>
                <a:cxn ang="0">
                  <a:pos x="44" y="238"/>
                </a:cxn>
                <a:cxn ang="0">
                  <a:pos x="23" y="243"/>
                </a:cxn>
                <a:cxn ang="0">
                  <a:pos x="0" y="475"/>
                </a:cxn>
                <a:cxn ang="0">
                  <a:pos x="72" y="541"/>
                </a:cxn>
                <a:cxn ang="0">
                  <a:pos x="148" y="553"/>
                </a:cxn>
                <a:cxn ang="0">
                  <a:pos x="197" y="547"/>
                </a:cxn>
                <a:cxn ang="0">
                  <a:pos x="264" y="522"/>
                </a:cxn>
                <a:cxn ang="0">
                  <a:pos x="261" y="650"/>
                </a:cxn>
                <a:cxn ang="0">
                  <a:pos x="266" y="725"/>
                </a:cxn>
                <a:cxn ang="0">
                  <a:pos x="300" y="780"/>
                </a:cxn>
                <a:cxn ang="0">
                  <a:pos x="304" y="826"/>
                </a:cxn>
                <a:cxn ang="0">
                  <a:pos x="323" y="860"/>
                </a:cxn>
                <a:cxn ang="0">
                  <a:pos x="326" y="1047"/>
                </a:cxn>
                <a:cxn ang="0">
                  <a:pos x="320" y="1143"/>
                </a:cxn>
                <a:cxn ang="0">
                  <a:pos x="313" y="1197"/>
                </a:cxn>
                <a:cxn ang="0">
                  <a:pos x="288" y="1300"/>
                </a:cxn>
                <a:cxn ang="0">
                  <a:pos x="288" y="1342"/>
                </a:cxn>
                <a:cxn ang="0">
                  <a:pos x="722" y="1342"/>
                </a:cxn>
                <a:cxn ang="0">
                  <a:pos x="736" y="1317"/>
                </a:cxn>
                <a:cxn ang="0">
                  <a:pos x="709" y="1234"/>
                </a:cxn>
                <a:cxn ang="0">
                  <a:pos x="691" y="1161"/>
                </a:cxn>
                <a:cxn ang="0">
                  <a:pos x="687" y="1053"/>
                </a:cxn>
                <a:cxn ang="0">
                  <a:pos x="694" y="848"/>
                </a:cxn>
                <a:cxn ang="0">
                  <a:pos x="713" y="812"/>
                </a:cxn>
                <a:cxn ang="0">
                  <a:pos x="719" y="777"/>
                </a:cxn>
                <a:cxn ang="0">
                  <a:pos x="734" y="729"/>
                </a:cxn>
                <a:cxn ang="0">
                  <a:pos x="739" y="696"/>
                </a:cxn>
                <a:cxn ang="0">
                  <a:pos x="809" y="637"/>
                </a:cxn>
                <a:cxn ang="0">
                  <a:pos x="868" y="560"/>
                </a:cxn>
                <a:cxn ang="0">
                  <a:pos x="871" y="463"/>
                </a:cxn>
                <a:cxn ang="0">
                  <a:pos x="857" y="402"/>
                </a:cxn>
                <a:cxn ang="0">
                  <a:pos x="798" y="282"/>
                </a:cxn>
                <a:cxn ang="0">
                  <a:pos x="767" y="180"/>
                </a:cxn>
                <a:cxn ang="0">
                  <a:pos x="753" y="144"/>
                </a:cxn>
                <a:cxn ang="0">
                  <a:pos x="739" y="132"/>
                </a:cxn>
                <a:cxn ang="0">
                  <a:pos x="733" y="132"/>
                </a:cxn>
                <a:cxn ang="0">
                  <a:pos x="718" y="114"/>
                </a:cxn>
                <a:cxn ang="0">
                  <a:pos x="635" y="66"/>
                </a:cxn>
                <a:cxn ang="0">
                  <a:pos x="573" y="0"/>
                </a:cxn>
                <a:cxn ang="0">
                  <a:pos x="420" y="10"/>
                </a:cxn>
                <a:cxn ang="0">
                  <a:pos x="350" y="84"/>
                </a:cxn>
                <a:cxn ang="0">
                  <a:pos x="288" y="120"/>
                </a:cxn>
                <a:cxn ang="0">
                  <a:pos x="281" y="162"/>
                </a:cxn>
                <a:cxn ang="0">
                  <a:pos x="268" y="180"/>
                </a:cxn>
                <a:cxn ang="0">
                  <a:pos x="233" y="246"/>
                </a:cxn>
                <a:cxn ang="0">
                  <a:pos x="180" y="282"/>
                </a:cxn>
                <a:cxn ang="0">
                  <a:pos x="167" y="270"/>
                </a:cxn>
                <a:cxn ang="0">
                  <a:pos x="153" y="270"/>
                </a:cxn>
                <a:cxn ang="0">
                  <a:pos x="135" y="270"/>
                </a:cxn>
                <a:cxn ang="0">
                  <a:pos x="57" y="238"/>
                </a:cxn>
                <a:cxn ang="0">
                  <a:pos x="44" y="238"/>
                </a:cxn>
              </a:cxnLst>
              <a:pathLst>
                <a:path w="1535" h="1478">
                  <a:moveTo>
                    <a:pt x="78" y="262"/>
                  </a:moveTo>
                  <a:lnTo>
                    <a:pt x="40" y="268"/>
                  </a:lnTo>
                  <a:lnTo>
                    <a:pt x="0" y="522"/>
                  </a:lnTo>
                  <a:lnTo>
                    <a:pt x="128" y="596"/>
                  </a:lnTo>
                  <a:lnTo>
                    <a:pt x="262" y="608"/>
                  </a:lnTo>
                  <a:lnTo>
                    <a:pt x="348" y="602"/>
                  </a:lnTo>
                  <a:lnTo>
                    <a:pt x="465" y="575"/>
                  </a:lnTo>
                  <a:lnTo>
                    <a:pt x="459" y="715"/>
                  </a:lnTo>
                  <a:lnTo>
                    <a:pt x="468" y="798"/>
                  </a:lnTo>
                  <a:lnTo>
                    <a:pt x="528" y="858"/>
                  </a:lnTo>
                  <a:lnTo>
                    <a:pt x="535" y="908"/>
                  </a:lnTo>
                  <a:lnTo>
                    <a:pt x="569" y="946"/>
                  </a:lnTo>
                  <a:lnTo>
                    <a:pt x="574" y="1152"/>
                  </a:lnTo>
                  <a:lnTo>
                    <a:pt x="562" y="1258"/>
                  </a:lnTo>
                  <a:lnTo>
                    <a:pt x="550" y="1318"/>
                  </a:lnTo>
                  <a:lnTo>
                    <a:pt x="507" y="1431"/>
                  </a:lnTo>
                  <a:lnTo>
                    <a:pt x="507" y="1477"/>
                  </a:lnTo>
                  <a:lnTo>
                    <a:pt x="1271" y="1477"/>
                  </a:lnTo>
                  <a:lnTo>
                    <a:pt x="1296" y="1450"/>
                  </a:lnTo>
                  <a:lnTo>
                    <a:pt x="1247" y="1357"/>
                  </a:lnTo>
                  <a:lnTo>
                    <a:pt x="1216" y="1278"/>
                  </a:lnTo>
                  <a:lnTo>
                    <a:pt x="1210" y="1159"/>
                  </a:lnTo>
                  <a:lnTo>
                    <a:pt x="1222" y="934"/>
                  </a:lnTo>
                  <a:lnTo>
                    <a:pt x="1255" y="894"/>
                  </a:lnTo>
                  <a:lnTo>
                    <a:pt x="1266" y="855"/>
                  </a:lnTo>
                  <a:lnTo>
                    <a:pt x="1292" y="802"/>
                  </a:lnTo>
                  <a:lnTo>
                    <a:pt x="1300" y="766"/>
                  </a:lnTo>
                  <a:lnTo>
                    <a:pt x="1424" y="701"/>
                  </a:lnTo>
                  <a:lnTo>
                    <a:pt x="1527" y="616"/>
                  </a:lnTo>
                  <a:lnTo>
                    <a:pt x="1534" y="510"/>
                  </a:lnTo>
                  <a:lnTo>
                    <a:pt x="1509" y="443"/>
                  </a:lnTo>
                  <a:lnTo>
                    <a:pt x="1405" y="311"/>
                  </a:lnTo>
                  <a:lnTo>
                    <a:pt x="1350" y="198"/>
                  </a:lnTo>
                  <a:lnTo>
                    <a:pt x="1326" y="158"/>
                  </a:lnTo>
                  <a:lnTo>
                    <a:pt x="1302" y="145"/>
                  </a:lnTo>
                  <a:lnTo>
                    <a:pt x="1289" y="145"/>
                  </a:lnTo>
                  <a:lnTo>
                    <a:pt x="1265" y="126"/>
                  </a:lnTo>
                  <a:lnTo>
                    <a:pt x="1118" y="72"/>
                  </a:lnTo>
                  <a:lnTo>
                    <a:pt x="1008" y="0"/>
                  </a:lnTo>
                  <a:lnTo>
                    <a:pt x="739" y="12"/>
                  </a:lnTo>
                  <a:lnTo>
                    <a:pt x="617" y="92"/>
                  </a:lnTo>
                  <a:lnTo>
                    <a:pt x="507" y="132"/>
                  </a:lnTo>
                  <a:lnTo>
                    <a:pt x="495" y="178"/>
                  </a:lnTo>
                  <a:lnTo>
                    <a:pt x="471" y="198"/>
                  </a:lnTo>
                  <a:lnTo>
                    <a:pt x="410" y="271"/>
                  </a:lnTo>
                  <a:lnTo>
                    <a:pt x="317" y="311"/>
                  </a:lnTo>
                  <a:lnTo>
                    <a:pt x="293" y="297"/>
                  </a:lnTo>
                  <a:lnTo>
                    <a:pt x="269" y="297"/>
                  </a:lnTo>
                  <a:lnTo>
                    <a:pt x="238" y="297"/>
                  </a:lnTo>
                  <a:lnTo>
                    <a:pt x="100" y="262"/>
                  </a:lnTo>
                  <a:lnTo>
                    <a:pt x="78" y="262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Freeform 16"/>
            <p:cNvSpPr/>
            <p:nvPr/>
          </p:nvSpPr>
          <p:spPr>
            <a:xfrm>
              <a:off x="5549" y="4466"/>
              <a:ext cx="281" cy="209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0" y="144"/>
                </a:cxn>
                <a:cxn ang="0">
                  <a:pos x="4" y="102"/>
                </a:cxn>
                <a:cxn ang="0">
                  <a:pos x="20" y="66"/>
                </a:cxn>
                <a:cxn ang="0">
                  <a:pos x="66" y="17"/>
                </a:cxn>
                <a:cxn ang="0">
                  <a:pos x="111" y="0"/>
                </a:cxn>
                <a:cxn ang="0">
                  <a:pos x="132" y="0"/>
                </a:cxn>
                <a:cxn ang="0">
                  <a:pos x="176" y="30"/>
                </a:cxn>
                <a:cxn ang="0">
                  <a:pos x="211" y="60"/>
                </a:cxn>
                <a:cxn ang="0">
                  <a:pos x="211" y="77"/>
                </a:cxn>
                <a:cxn ang="0">
                  <a:pos x="156" y="157"/>
                </a:cxn>
                <a:cxn ang="0">
                  <a:pos x="103" y="192"/>
                </a:cxn>
                <a:cxn ang="0">
                  <a:pos x="59" y="199"/>
                </a:cxn>
                <a:cxn ang="0">
                  <a:pos x="27" y="199"/>
                </a:cxn>
                <a:cxn ang="0">
                  <a:pos x="7" y="187"/>
                </a:cxn>
                <a:cxn ang="0">
                  <a:pos x="0" y="169"/>
                </a:cxn>
              </a:cxnLst>
              <a:pathLst>
                <a:path w="373" h="219">
                  <a:moveTo>
                    <a:pt x="0" y="185"/>
                  </a:moveTo>
                  <a:lnTo>
                    <a:pt x="0" y="158"/>
                  </a:lnTo>
                  <a:lnTo>
                    <a:pt x="6" y="112"/>
                  </a:lnTo>
                  <a:lnTo>
                    <a:pt x="36" y="72"/>
                  </a:lnTo>
                  <a:lnTo>
                    <a:pt x="115" y="19"/>
                  </a:lnTo>
                  <a:lnTo>
                    <a:pt x="195" y="0"/>
                  </a:lnTo>
                  <a:lnTo>
                    <a:pt x="232" y="0"/>
                  </a:lnTo>
                  <a:lnTo>
                    <a:pt x="311" y="32"/>
                  </a:lnTo>
                  <a:lnTo>
                    <a:pt x="372" y="66"/>
                  </a:lnTo>
                  <a:lnTo>
                    <a:pt x="372" y="85"/>
                  </a:lnTo>
                  <a:lnTo>
                    <a:pt x="275" y="172"/>
                  </a:lnTo>
                  <a:lnTo>
                    <a:pt x="182" y="211"/>
                  </a:lnTo>
                  <a:lnTo>
                    <a:pt x="103" y="218"/>
                  </a:lnTo>
                  <a:lnTo>
                    <a:pt x="48" y="218"/>
                  </a:lnTo>
                  <a:lnTo>
                    <a:pt x="12" y="205"/>
                  </a:lnTo>
                  <a:lnTo>
                    <a:pt x="0" y="185"/>
                  </a:lnTo>
                </a:path>
              </a:pathLst>
            </a:custGeom>
            <a:solidFill>
              <a:srgbClr val="019037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0" name="Freeform 17"/>
            <p:cNvSpPr/>
            <p:nvPr/>
          </p:nvSpPr>
          <p:spPr>
            <a:xfrm>
              <a:off x="5852" y="3732"/>
              <a:ext cx="29" cy="39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11" y="36"/>
                </a:cxn>
                <a:cxn ang="0">
                  <a:pos x="19" y="36"/>
                </a:cxn>
                <a:cxn ang="0">
                  <a:pos x="22" y="29"/>
                </a:cxn>
              </a:cxnLst>
              <a:pathLst>
                <a:path w="37" h="41">
                  <a:moveTo>
                    <a:pt x="36" y="33"/>
                  </a:moveTo>
                  <a:lnTo>
                    <a:pt x="36" y="13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8" y="40"/>
                  </a:lnTo>
                  <a:lnTo>
                    <a:pt x="30" y="40"/>
                  </a:lnTo>
                  <a:lnTo>
                    <a:pt x="36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1" name="Freeform 18"/>
            <p:cNvSpPr/>
            <p:nvPr/>
          </p:nvSpPr>
          <p:spPr>
            <a:xfrm>
              <a:off x="5733" y="3051"/>
              <a:ext cx="258" cy="637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5" y="24"/>
                </a:cxn>
                <a:cxn ang="0">
                  <a:pos x="165" y="90"/>
                </a:cxn>
                <a:cxn ang="0">
                  <a:pos x="179" y="137"/>
                </a:cxn>
                <a:cxn ang="0">
                  <a:pos x="193" y="209"/>
                </a:cxn>
                <a:cxn ang="0">
                  <a:pos x="193" y="299"/>
                </a:cxn>
                <a:cxn ang="0">
                  <a:pos x="183" y="389"/>
                </a:cxn>
                <a:cxn ang="0">
                  <a:pos x="148" y="521"/>
                </a:cxn>
                <a:cxn ang="0">
                  <a:pos x="104" y="606"/>
                </a:cxn>
                <a:cxn ang="0">
                  <a:pos x="41" y="503"/>
                </a:cxn>
                <a:cxn ang="0">
                  <a:pos x="14" y="408"/>
                </a:cxn>
                <a:cxn ang="0">
                  <a:pos x="0" y="317"/>
                </a:cxn>
                <a:cxn ang="0">
                  <a:pos x="0" y="234"/>
                </a:cxn>
                <a:cxn ang="0">
                  <a:pos x="7" y="149"/>
                </a:cxn>
                <a:cxn ang="0">
                  <a:pos x="27" y="78"/>
                </a:cxn>
                <a:cxn ang="0">
                  <a:pos x="162" y="0"/>
                </a:cxn>
              </a:cxnLst>
              <a:pathLst>
                <a:path w="343" h="669">
                  <a:moveTo>
                    <a:pt x="287" y="0"/>
                  </a:moveTo>
                  <a:lnTo>
                    <a:pt x="293" y="26"/>
                  </a:lnTo>
                  <a:lnTo>
                    <a:pt x="293" y="99"/>
                  </a:lnTo>
                  <a:lnTo>
                    <a:pt x="317" y="151"/>
                  </a:lnTo>
                  <a:lnTo>
                    <a:pt x="342" y="231"/>
                  </a:lnTo>
                  <a:lnTo>
                    <a:pt x="342" y="330"/>
                  </a:lnTo>
                  <a:lnTo>
                    <a:pt x="323" y="430"/>
                  </a:lnTo>
                  <a:lnTo>
                    <a:pt x="262" y="575"/>
                  </a:lnTo>
                  <a:lnTo>
                    <a:pt x="183" y="668"/>
                  </a:lnTo>
                  <a:lnTo>
                    <a:pt x="73" y="554"/>
                  </a:lnTo>
                  <a:lnTo>
                    <a:pt x="24" y="449"/>
                  </a:lnTo>
                  <a:lnTo>
                    <a:pt x="0" y="350"/>
                  </a:lnTo>
                  <a:lnTo>
                    <a:pt x="0" y="258"/>
                  </a:lnTo>
                  <a:lnTo>
                    <a:pt x="12" y="164"/>
                  </a:lnTo>
                  <a:lnTo>
                    <a:pt x="48" y="86"/>
                  </a:lnTo>
                  <a:lnTo>
                    <a:pt x="28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2" name="Freeform 19"/>
            <p:cNvSpPr/>
            <p:nvPr/>
          </p:nvSpPr>
          <p:spPr>
            <a:xfrm>
              <a:off x="4835" y="3216"/>
              <a:ext cx="378" cy="46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4" y="269"/>
                </a:cxn>
                <a:cxn ang="0">
                  <a:pos x="24" y="251"/>
                </a:cxn>
                <a:cxn ang="0">
                  <a:pos x="86" y="251"/>
                </a:cxn>
                <a:cxn ang="0">
                  <a:pos x="127" y="233"/>
                </a:cxn>
                <a:cxn ang="0">
                  <a:pos x="149" y="210"/>
                </a:cxn>
                <a:cxn ang="0">
                  <a:pos x="163" y="173"/>
                </a:cxn>
                <a:cxn ang="0">
                  <a:pos x="187" y="149"/>
                </a:cxn>
                <a:cxn ang="0">
                  <a:pos x="160" y="119"/>
                </a:cxn>
                <a:cxn ang="0">
                  <a:pos x="149" y="60"/>
                </a:cxn>
                <a:cxn ang="0">
                  <a:pos x="163" y="6"/>
                </a:cxn>
                <a:cxn ang="0">
                  <a:pos x="176" y="0"/>
                </a:cxn>
                <a:cxn ang="0">
                  <a:pos x="204" y="41"/>
                </a:cxn>
                <a:cxn ang="0">
                  <a:pos x="245" y="78"/>
                </a:cxn>
                <a:cxn ang="0">
                  <a:pos x="284" y="168"/>
                </a:cxn>
                <a:cxn ang="0">
                  <a:pos x="284" y="198"/>
                </a:cxn>
                <a:cxn ang="0">
                  <a:pos x="260" y="352"/>
                </a:cxn>
                <a:cxn ang="0">
                  <a:pos x="208" y="389"/>
                </a:cxn>
                <a:cxn ang="0">
                  <a:pos x="176" y="401"/>
                </a:cxn>
                <a:cxn ang="0">
                  <a:pos x="120" y="437"/>
                </a:cxn>
                <a:cxn ang="0">
                  <a:pos x="103" y="437"/>
                </a:cxn>
                <a:cxn ang="0">
                  <a:pos x="52" y="371"/>
                </a:cxn>
                <a:cxn ang="0">
                  <a:pos x="48" y="352"/>
                </a:cxn>
                <a:cxn ang="0">
                  <a:pos x="24" y="334"/>
                </a:cxn>
                <a:cxn ang="0">
                  <a:pos x="17" y="312"/>
                </a:cxn>
                <a:cxn ang="0">
                  <a:pos x="0" y="288"/>
                </a:cxn>
              </a:cxnLst>
              <a:pathLst>
                <a:path w="502" h="483">
                  <a:moveTo>
                    <a:pt x="0" y="317"/>
                  </a:moveTo>
                  <a:lnTo>
                    <a:pt x="6" y="296"/>
                  </a:lnTo>
                  <a:lnTo>
                    <a:pt x="42" y="277"/>
                  </a:lnTo>
                  <a:lnTo>
                    <a:pt x="152" y="277"/>
                  </a:lnTo>
                  <a:lnTo>
                    <a:pt x="225" y="257"/>
                  </a:lnTo>
                  <a:lnTo>
                    <a:pt x="263" y="231"/>
                  </a:lnTo>
                  <a:lnTo>
                    <a:pt x="287" y="191"/>
                  </a:lnTo>
                  <a:lnTo>
                    <a:pt x="330" y="164"/>
                  </a:lnTo>
                  <a:lnTo>
                    <a:pt x="281" y="131"/>
                  </a:lnTo>
                  <a:lnTo>
                    <a:pt x="263" y="66"/>
                  </a:lnTo>
                  <a:lnTo>
                    <a:pt x="287" y="6"/>
                  </a:lnTo>
                  <a:lnTo>
                    <a:pt x="311" y="0"/>
                  </a:lnTo>
                  <a:lnTo>
                    <a:pt x="360" y="45"/>
                  </a:lnTo>
                  <a:lnTo>
                    <a:pt x="433" y="86"/>
                  </a:lnTo>
                  <a:lnTo>
                    <a:pt x="501" y="185"/>
                  </a:lnTo>
                  <a:lnTo>
                    <a:pt x="501" y="218"/>
                  </a:lnTo>
                  <a:lnTo>
                    <a:pt x="458" y="389"/>
                  </a:lnTo>
                  <a:lnTo>
                    <a:pt x="366" y="428"/>
                  </a:lnTo>
                  <a:lnTo>
                    <a:pt x="311" y="442"/>
                  </a:lnTo>
                  <a:lnTo>
                    <a:pt x="213" y="482"/>
                  </a:lnTo>
                  <a:lnTo>
                    <a:pt x="182" y="482"/>
                  </a:lnTo>
                  <a:lnTo>
                    <a:pt x="91" y="409"/>
                  </a:lnTo>
                  <a:lnTo>
                    <a:pt x="85" y="389"/>
                  </a:lnTo>
                  <a:lnTo>
                    <a:pt x="42" y="369"/>
                  </a:lnTo>
                  <a:lnTo>
                    <a:pt x="30" y="344"/>
                  </a:lnTo>
                  <a:lnTo>
                    <a:pt x="0" y="317"/>
                  </a:lnTo>
                </a:path>
              </a:pathLst>
            </a:custGeom>
            <a:solidFill>
              <a:srgbClr val="FFA27C"/>
            </a:solidFill>
            <a:ln w="12700" cap="rnd" cmpd="sng">
              <a:solidFill>
                <a:srgbClr val="C000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3" name="Freeform 20"/>
            <p:cNvSpPr/>
            <p:nvPr/>
          </p:nvSpPr>
          <p:spPr>
            <a:xfrm>
              <a:off x="5875" y="3070"/>
              <a:ext cx="121" cy="613"/>
            </a:xfrm>
            <a:custGeom>
              <a:avLst/>
              <a:gdLst/>
              <a:ahLst/>
              <a:cxnLst>
                <a:cxn ang="0">
                  <a:pos x="52" y="10"/>
                </a:cxn>
                <a:cxn ang="0">
                  <a:pos x="56" y="78"/>
                </a:cxn>
                <a:cxn ang="0">
                  <a:pos x="70" y="113"/>
                </a:cxn>
                <a:cxn ang="0">
                  <a:pos x="83" y="180"/>
                </a:cxn>
                <a:cxn ang="0">
                  <a:pos x="87" y="282"/>
                </a:cxn>
                <a:cxn ang="0">
                  <a:pos x="76" y="366"/>
                </a:cxn>
                <a:cxn ang="0">
                  <a:pos x="39" y="504"/>
                </a:cxn>
                <a:cxn ang="0">
                  <a:pos x="0" y="583"/>
                </a:cxn>
                <a:cxn ang="0">
                  <a:pos x="41" y="517"/>
                </a:cxn>
                <a:cxn ang="0">
                  <a:pos x="76" y="398"/>
                </a:cxn>
                <a:cxn ang="0">
                  <a:pos x="91" y="282"/>
                </a:cxn>
                <a:cxn ang="0">
                  <a:pos x="91" y="210"/>
                </a:cxn>
                <a:cxn ang="0">
                  <a:pos x="83" y="155"/>
                </a:cxn>
                <a:cxn ang="0">
                  <a:pos x="66" y="78"/>
                </a:cxn>
                <a:cxn ang="0">
                  <a:pos x="59" y="66"/>
                </a:cxn>
                <a:cxn ang="0">
                  <a:pos x="56" y="0"/>
                </a:cxn>
                <a:cxn ang="0">
                  <a:pos x="52" y="10"/>
                </a:cxn>
              </a:cxnLst>
              <a:pathLst>
                <a:path w="160" h="643">
                  <a:moveTo>
                    <a:pt x="91" y="12"/>
                  </a:moveTo>
                  <a:lnTo>
                    <a:pt x="98" y="86"/>
                  </a:lnTo>
                  <a:lnTo>
                    <a:pt x="122" y="125"/>
                  </a:lnTo>
                  <a:lnTo>
                    <a:pt x="146" y="198"/>
                  </a:lnTo>
                  <a:lnTo>
                    <a:pt x="152" y="311"/>
                  </a:lnTo>
                  <a:lnTo>
                    <a:pt x="134" y="403"/>
                  </a:lnTo>
                  <a:lnTo>
                    <a:pt x="67" y="555"/>
                  </a:lnTo>
                  <a:lnTo>
                    <a:pt x="0" y="642"/>
                  </a:lnTo>
                  <a:lnTo>
                    <a:pt x="72" y="569"/>
                  </a:lnTo>
                  <a:lnTo>
                    <a:pt x="134" y="437"/>
                  </a:lnTo>
                  <a:lnTo>
                    <a:pt x="159" y="311"/>
                  </a:lnTo>
                  <a:lnTo>
                    <a:pt x="159" y="231"/>
                  </a:lnTo>
                  <a:lnTo>
                    <a:pt x="146" y="171"/>
                  </a:lnTo>
                  <a:lnTo>
                    <a:pt x="115" y="86"/>
                  </a:lnTo>
                  <a:lnTo>
                    <a:pt x="103" y="72"/>
                  </a:lnTo>
                  <a:lnTo>
                    <a:pt x="98" y="0"/>
                  </a:lnTo>
                  <a:lnTo>
                    <a:pt x="91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4" name="Freeform 21"/>
            <p:cNvSpPr/>
            <p:nvPr/>
          </p:nvSpPr>
          <p:spPr>
            <a:xfrm>
              <a:off x="4830" y="3216"/>
              <a:ext cx="301" cy="371"/>
            </a:xfrm>
            <a:custGeom>
              <a:avLst/>
              <a:gdLst/>
              <a:ahLst/>
              <a:cxnLst>
                <a:cxn ang="0">
                  <a:pos x="226" y="137"/>
                </a:cxn>
                <a:cxn ang="0">
                  <a:pos x="194" y="137"/>
                </a:cxn>
                <a:cxn ang="0">
                  <a:pos x="173" y="125"/>
                </a:cxn>
                <a:cxn ang="0">
                  <a:pos x="163" y="95"/>
                </a:cxn>
                <a:cxn ang="0">
                  <a:pos x="160" y="53"/>
                </a:cxn>
                <a:cxn ang="0">
                  <a:pos x="171" y="10"/>
                </a:cxn>
                <a:cxn ang="0">
                  <a:pos x="181" y="0"/>
                </a:cxn>
                <a:cxn ang="0">
                  <a:pos x="166" y="0"/>
                </a:cxn>
                <a:cxn ang="0">
                  <a:pos x="149" y="29"/>
                </a:cxn>
                <a:cxn ang="0">
                  <a:pos x="146" y="84"/>
                </a:cxn>
                <a:cxn ang="0">
                  <a:pos x="157" y="125"/>
                </a:cxn>
                <a:cxn ang="0">
                  <a:pos x="178" y="142"/>
                </a:cxn>
                <a:cxn ang="0">
                  <a:pos x="187" y="155"/>
                </a:cxn>
                <a:cxn ang="0">
                  <a:pos x="166" y="172"/>
                </a:cxn>
                <a:cxn ang="0">
                  <a:pos x="149" y="209"/>
                </a:cxn>
                <a:cxn ang="0">
                  <a:pos x="129" y="232"/>
                </a:cxn>
                <a:cxn ang="0">
                  <a:pos x="84" y="244"/>
                </a:cxn>
                <a:cxn ang="0">
                  <a:pos x="24" y="250"/>
                </a:cxn>
                <a:cxn ang="0">
                  <a:pos x="7" y="262"/>
                </a:cxn>
                <a:cxn ang="0">
                  <a:pos x="0" y="286"/>
                </a:cxn>
                <a:cxn ang="0">
                  <a:pos x="0" y="304"/>
                </a:cxn>
                <a:cxn ang="0">
                  <a:pos x="20" y="322"/>
                </a:cxn>
                <a:cxn ang="0">
                  <a:pos x="24" y="341"/>
                </a:cxn>
                <a:cxn ang="0">
                  <a:pos x="52" y="352"/>
                </a:cxn>
                <a:cxn ang="0">
                  <a:pos x="28" y="334"/>
                </a:cxn>
                <a:cxn ang="0">
                  <a:pos x="24" y="304"/>
                </a:cxn>
                <a:cxn ang="0">
                  <a:pos x="31" y="286"/>
                </a:cxn>
                <a:cxn ang="0">
                  <a:pos x="59" y="281"/>
                </a:cxn>
                <a:cxn ang="0">
                  <a:pos x="84" y="281"/>
                </a:cxn>
                <a:cxn ang="0">
                  <a:pos x="115" y="286"/>
                </a:cxn>
                <a:cxn ang="0">
                  <a:pos x="139" y="286"/>
                </a:cxn>
                <a:cxn ang="0">
                  <a:pos x="108" y="281"/>
                </a:cxn>
                <a:cxn ang="0">
                  <a:pos x="79" y="274"/>
                </a:cxn>
                <a:cxn ang="0">
                  <a:pos x="55" y="274"/>
                </a:cxn>
                <a:cxn ang="0">
                  <a:pos x="31" y="281"/>
                </a:cxn>
                <a:cxn ang="0">
                  <a:pos x="20" y="291"/>
                </a:cxn>
                <a:cxn ang="0">
                  <a:pos x="4" y="286"/>
                </a:cxn>
                <a:cxn ang="0">
                  <a:pos x="11" y="268"/>
                </a:cxn>
                <a:cxn ang="0">
                  <a:pos x="31" y="256"/>
                </a:cxn>
                <a:cxn ang="0">
                  <a:pos x="97" y="250"/>
                </a:cxn>
                <a:cxn ang="0">
                  <a:pos x="132" y="232"/>
                </a:cxn>
                <a:cxn ang="0">
                  <a:pos x="153" y="209"/>
                </a:cxn>
                <a:cxn ang="0">
                  <a:pos x="166" y="179"/>
                </a:cxn>
                <a:cxn ang="0">
                  <a:pos x="191" y="155"/>
                </a:cxn>
                <a:cxn ang="0">
                  <a:pos x="211" y="148"/>
                </a:cxn>
                <a:cxn ang="0">
                  <a:pos x="226" y="137"/>
                </a:cxn>
              </a:cxnLst>
              <a:pathLst>
                <a:path w="400" h="390">
                  <a:moveTo>
                    <a:pt x="399" y="151"/>
                  </a:moveTo>
                  <a:lnTo>
                    <a:pt x="343" y="151"/>
                  </a:lnTo>
                  <a:lnTo>
                    <a:pt x="306" y="138"/>
                  </a:lnTo>
                  <a:lnTo>
                    <a:pt x="288" y="105"/>
                  </a:lnTo>
                  <a:lnTo>
                    <a:pt x="282" y="59"/>
                  </a:lnTo>
                  <a:lnTo>
                    <a:pt x="301" y="12"/>
                  </a:lnTo>
                  <a:lnTo>
                    <a:pt x="319" y="0"/>
                  </a:lnTo>
                  <a:lnTo>
                    <a:pt x="294" y="0"/>
                  </a:lnTo>
                  <a:lnTo>
                    <a:pt x="263" y="32"/>
                  </a:lnTo>
                  <a:lnTo>
                    <a:pt x="258" y="92"/>
                  </a:lnTo>
                  <a:lnTo>
                    <a:pt x="276" y="138"/>
                  </a:lnTo>
                  <a:lnTo>
                    <a:pt x="313" y="157"/>
                  </a:lnTo>
                  <a:lnTo>
                    <a:pt x="331" y="171"/>
                  </a:lnTo>
                  <a:lnTo>
                    <a:pt x="294" y="190"/>
                  </a:lnTo>
                  <a:lnTo>
                    <a:pt x="263" y="231"/>
                  </a:lnTo>
                  <a:lnTo>
                    <a:pt x="227" y="257"/>
                  </a:lnTo>
                  <a:lnTo>
                    <a:pt x="147" y="270"/>
                  </a:lnTo>
                  <a:lnTo>
                    <a:pt x="42" y="276"/>
                  </a:lnTo>
                  <a:lnTo>
                    <a:pt x="12" y="289"/>
                  </a:lnTo>
                  <a:lnTo>
                    <a:pt x="0" y="316"/>
                  </a:lnTo>
                  <a:lnTo>
                    <a:pt x="0" y="336"/>
                  </a:lnTo>
                  <a:lnTo>
                    <a:pt x="36" y="356"/>
                  </a:lnTo>
                  <a:lnTo>
                    <a:pt x="42" y="376"/>
                  </a:lnTo>
                  <a:lnTo>
                    <a:pt x="92" y="389"/>
                  </a:lnTo>
                  <a:lnTo>
                    <a:pt x="49" y="369"/>
                  </a:lnTo>
                  <a:lnTo>
                    <a:pt x="42" y="336"/>
                  </a:lnTo>
                  <a:lnTo>
                    <a:pt x="55" y="316"/>
                  </a:lnTo>
                  <a:lnTo>
                    <a:pt x="104" y="310"/>
                  </a:lnTo>
                  <a:lnTo>
                    <a:pt x="147" y="310"/>
                  </a:lnTo>
                  <a:lnTo>
                    <a:pt x="203" y="316"/>
                  </a:lnTo>
                  <a:lnTo>
                    <a:pt x="246" y="316"/>
                  </a:lnTo>
                  <a:lnTo>
                    <a:pt x="190" y="310"/>
                  </a:lnTo>
                  <a:lnTo>
                    <a:pt x="140" y="303"/>
                  </a:lnTo>
                  <a:lnTo>
                    <a:pt x="97" y="303"/>
                  </a:lnTo>
                  <a:lnTo>
                    <a:pt x="55" y="310"/>
                  </a:lnTo>
                  <a:lnTo>
                    <a:pt x="36" y="322"/>
                  </a:lnTo>
                  <a:lnTo>
                    <a:pt x="6" y="316"/>
                  </a:lnTo>
                  <a:lnTo>
                    <a:pt x="18" y="296"/>
                  </a:lnTo>
                  <a:lnTo>
                    <a:pt x="55" y="283"/>
                  </a:lnTo>
                  <a:lnTo>
                    <a:pt x="171" y="276"/>
                  </a:lnTo>
                  <a:lnTo>
                    <a:pt x="233" y="257"/>
                  </a:lnTo>
                  <a:lnTo>
                    <a:pt x="270" y="231"/>
                  </a:lnTo>
                  <a:lnTo>
                    <a:pt x="294" y="198"/>
                  </a:lnTo>
                  <a:lnTo>
                    <a:pt x="337" y="171"/>
                  </a:lnTo>
                  <a:lnTo>
                    <a:pt x="374" y="164"/>
                  </a:lnTo>
                  <a:lnTo>
                    <a:pt x="399" y="1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5" name="Freeform 22"/>
            <p:cNvSpPr/>
            <p:nvPr/>
          </p:nvSpPr>
          <p:spPr>
            <a:xfrm>
              <a:off x="4904" y="3416"/>
              <a:ext cx="264" cy="205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14" y="146"/>
                </a:cxn>
                <a:cxn ang="0">
                  <a:pos x="35" y="146"/>
                </a:cxn>
                <a:cxn ang="0">
                  <a:pos x="48" y="157"/>
                </a:cxn>
                <a:cxn ang="0">
                  <a:pos x="52" y="170"/>
                </a:cxn>
                <a:cxn ang="0">
                  <a:pos x="55" y="195"/>
                </a:cxn>
                <a:cxn ang="0">
                  <a:pos x="59" y="165"/>
                </a:cxn>
                <a:cxn ang="0">
                  <a:pos x="73" y="146"/>
                </a:cxn>
                <a:cxn ang="0">
                  <a:pos x="91" y="139"/>
                </a:cxn>
                <a:cxn ang="0">
                  <a:pos x="101" y="146"/>
                </a:cxn>
                <a:cxn ang="0">
                  <a:pos x="94" y="127"/>
                </a:cxn>
                <a:cxn ang="0">
                  <a:pos x="105" y="86"/>
                </a:cxn>
                <a:cxn ang="0">
                  <a:pos x="129" y="36"/>
                </a:cxn>
                <a:cxn ang="0">
                  <a:pos x="156" y="17"/>
                </a:cxn>
                <a:cxn ang="0">
                  <a:pos x="181" y="11"/>
                </a:cxn>
                <a:cxn ang="0">
                  <a:pos x="198" y="17"/>
                </a:cxn>
                <a:cxn ang="0">
                  <a:pos x="177" y="0"/>
                </a:cxn>
                <a:cxn ang="0">
                  <a:pos x="146" y="0"/>
                </a:cxn>
                <a:cxn ang="0">
                  <a:pos x="121" y="17"/>
                </a:cxn>
                <a:cxn ang="0">
                  <a:pos x="108" y="49"/>
                </a:cxn>
                <a:cxn ang="0">
                  <a:pos x="94" y="86"/>
                </a:cxn>
                <a:cxn ang="0">
                  <a:pos x="91" y="121"/>
                </a:cxn>
                <a:cxn ang="0">
                  <a:pos x="91" y="133"/>
                </a:cxn>
                <a:cxn ang="0">
                  <a:pos x="73" y="133"/>
                </a:cxn>
                <a:cxn ang="0">
                  <a:pos x="59" y="146"/>
                </a:cxn>
                <a:cxn ang="0">
                  <a:pos x="52" y="157"/>
                </a:cxn>
                <a:cxn ang="0">
                  <a:pos x="45" y="139"/>
                </a:cxn>
                <a:cxn ang="0">
                  <a:pos x="31" y="139"/>
                </a:cxn>
                <a:cxn ang="0">
                  <a:pos x="17" y="139"/>
                </a:cxn>
                <a:cxn ang="0">
                  <a:pos x="7" y="146"/>
                </a:cxn>
                <a:cxn ang="0">
                  <a:pos x="0" y="157"/>
                </a:cxn>
              </a:cxnLst>
              <a:pathLst>
                <a:path w="350" h="215">
                  <a:moveTo>
                    <a:pt x="0" y="173"/>
                  </a:moveTo>
                  <a:lnTo>
                    <a:pt x="24" y="160"/>
                  </a:lnTo>
                  <a:lnTo>
                    <a:pt x="61" y="160"/>
                  </a:lnTo>
                  <a:lnTo>
                    <a:pt x="85" y="173"/>
                  </a:lnTo>
                  <a:lnTo>
                    <a:pt x="91" y="187"/>
                  </a:lnTo>
                  <a:lnTo>
                    <a:pt x="97" y="214"/>
                  </a:lnTo>
                  <a:lnTo>
                    <a:pt x="104" y="181"/>
                  </a:lnTo>
                  <a:lnTo>
                    <a:pt x="128" y="160"/>
                  </a:lnTo>
                  <a:lnTo>
                    <a:pt x="159" y="153"/>
                  </a:lnTo>
                  <a:lnTo>
                    <a:pt x="177" y="160"/>
                  </a:lnTo>
                  <a:lnTo>
                    <a:pt x="164" y="140"/>
                  </a:lnTo>
                  <a:lnTo>
                    <a:pt x="184" y="94"/>
                  </a:lnTo>
                  <a:lnTo>
                    <a:pt x="227" y="40"/>
                  </a:lnTo>
                  <a:lnTo>
                    <a:pt x="275" y="19"/>
                  </a:lnTo>
                  <a:lnTo>
                    <a:pt x="318" y="13"/>
                  </a:lnTo>
                  <a:lnTo>
                    <a:pt x="349" y="19"/>
                  </a:lnTo>
                  <a:lnTo>
                    <a:pt x="312" y="0"/>
                  </a:lnTo>
                  <a:lnTo>
                    <a:pt x="257" y="0"/>
                  </a:lnTo>
                  <a:lnTo>
                    <a:pt x="214" y="19"/>
                  </a:lnTo>
                  <a:lnTo>
                    <a:pt x="189" y="53"/>
                  </a:lnTo>
                  <a:lnTo>
                    <a:pt x="164" y="94"/>
                  </a:lnTo>
                  <a:lnTo>
                    <a:pt x="159" y="133"/>
                  </a:lnTo>
                  <a:lnTo>
                    <a:pt x="159" y="146"/>
                  </a:lnTo>
                  <a:lnTo>
                    <a:pt x="128" y="146"/>
                  </a:lnTo>
                  <a:lnTo>
                    <a:pt x="104" y="160"/>
                  </a:lnTo>
                  <a:lnTo>
                    <a:pt x="91" y="173"/>
                  </a:lnTo>
                  <a:lnTo>
                    <a:pt x="79" y="153"/>
                  </a:lnTo>
                  <a:lnTo>
                    <a:pt x="54" y="153"/>
                  </a:lnTo>
                  <a:lnTo>
                    <a:pt x="30" y="153"/>
                  </a:lnTo>
                  <a:lnTo>
                    <a:pt x="12" y="160"/>
                  </a:lnTo>
                  <a:lnTo>
                    <a:pt x="0" y="17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6" name="Freeform 23"/>
            <p:cNvSpPr/>
            <p:nvPr/>
          </p:nvSpPr>
          <p:spPr>
            <a:xfrm>
              <a:off x="4904" y="3586"/>
              <a:ext cx="278" cy="9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2" y="85"/>
                </a:cxn>
                <a:cxn ang="0">
                  <a:pos x="69" y="85"/>
                </a:cxn>
                <a:cxn ang="0">
                  <a:pos x="125" y="42"/>
                </a:cxn>
                <a:cxn ang="0">
                  <a:pos x="157" y="36"/>
                </a:cxn>
                <a:cxn ang="0">
                  <a:pos x="191" y="12"/>
                </a:cxn>
                <a:cxn ang="0">
                  <a:pos x="209" y="0"/>
                </a:cxn>
                <a:cxn ang="0">
                  <a:pos x="209" y="12"/>
                </a:cxn>
                <a:cxn ang="0">
                  <a:pos x="174" y="36"/>
                </a:cxn>
                <a:cxn ang="0">
                  <a:pos x="142" y="42"/>
                </a:cxn>
                <a:cxn ang="0">
                  <a:pos x="125" y="49"/>
                </a:cxn>
                <a:cxn ang="0">
                  <a:pos x="69" y="92"/>
                </a:cxn>
                <a:cxn ang="0">
                  <a:pos x="52" y="92"/>
                </a:cxn>
                <a:cxn ang="0">
                  <a:pos x="0" y="17"/>
                </a:cxn>
              </a:cxnLst>
              <a:pathLst>
                <a:path w="369" h="101">
                  <a:moveTo>
                    <a:pt x="0" y="19"/>
                  </a:moveTo>
                  <a:lnTo>
                    <a:pt x="92" y="93"/>
                  </a:lnTo>
                  <a:lnTo>
                    <a:pt x="122" y="93"/>
                  </a:lnTo>
                  <a:lnTo>
                    <a:pt x="220" y="46"/>
                  </a:lnTo>
                  <a:lnTo>
                    <a:pt x="276" y="40"/>
                  </a:lnTo>
                  <a:lnTo>
                    <a:pt x="337" y="13"/>
                  </a:lnTo>
                  <a:lnTo>
                    <a:pt x="368" y="0"/>
                  </a:lnTo>
                  <a:lnTo>
                    <a:pt x="368" y="13"/>
                  </a:lnTo>
                  <a:lnTo>
                    <a:pt x="306" y="40"/>
                  </a:lnTo>
                  <a:lnTo>
                    <a:pt x="251" y="46"/>
                  </a:lnTo>
                  <a:lnTo>
                    <a:pt x="220" y="53"/>
                  </a:lnTo>
                  <a:lnTo>
                    <a:pt x="122" y="100"/>
                  </a:lnTo>
                  <a:lnTo>
                    <a:pt x="92" y="100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7" name="Freeform 24"/>
            <p:cNvSpPr/>
            <p:nvPr/>
          </p:nvSpPr>
          <p:spPr>
            <a:xfrm>
              <a:off x="5083" y="3227"/>
              <a:ext cx="130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4"/>
                </a:cxn>
                <a:cxn ang="0">
                  <a:pos x="37" y="42"/>
                </a:cxn>
                <a:cxn ang="0">
                  <a:pos x="58" y="59"/>
                </a:cxn>
                <a:cxn ang="0">
                  <a:pos x="72" y="84"/>
                </a:cxn>
                <a:cxn ang="0">
                  <a:pos x="83" y="114"/>
                </a:cxn>
                <a:cxn ang="0">
                  <a:pos x="96" y="152"/>
                </a:cxn>
                <a:cxn ang="0">
                  <a:pos x="96" y="163"/>
                </a:cxn>
                <a:cxn ang="0">
                  <a:pos x="83" y="127"/>
                </a:cxn>
                <a:cxn ang="0">
                  <a:pos x="58" y="72"/>
                </a:cxn>
                <a:cxn ang="0">
                  <a:pos x="48" y="59"/>
                </a:cxn>
                <a:cxn ang="0">
                  <a:pos x="13" y="30"/>
                </a:cxn>
                <a:cxn ang="0">
                  <a:pos x="0" y="0"/>
                </a:cxn>
              </a:cxnLst>
              <a:pathLst>
                <a:path w="174" h="180">
                  <a:moveTo>
                    <a:pt x="0" y="0"/>
                  </a:moveTo>
                  <a:lnTo>
                    <a:pt x="24" y="26"/>
                  </a:lnTo>
                  <a:lnTo>
                    <a:pt x="67" y="46"/>
                  </a:lnTo>
                  <a:lnTo>
                    <a:pt x="105" y="65"/>
                  </a:lnTo>
                  <a:lnTo>
                    <a:pt x="129" y="92"/>
                  </a:lnTo>
                  <a:lnTo>
                    <a:pt x="148" y="125"/>
                  </a:lnTo>
                  <a:lnTo>
                    <a:pt x="173" y="166"/>
                  </a:lnTo>
                  <a:lnTo>
                    <a:pt x="173" y="179"/>
                  </a:lnTo>
                  <a:lnTo>
                    <a:pt x="148" y="139"/>
                  </a:lnTo>
                  <a:lnTo>
                    <a:pt x="105" y="79"/>
                  </a:lnTo>
                  <a:lnTo>
                    <a:pt x="86" y="65"/>
                  </a:lnTo>
                  <a:lnTo>
                    <a:pt x="24" y="3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8" name="Freeform 25"/>
            <p:cNvSpPr/>
            <p:nvPr/>
          </p:nvSpPr>
          <p:spPr>
            <a:xfrm>
              <a:off x="5544" y="4013"/>
              <a:ext cx="300" cy="67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147"/>
                </a:cxn>
                <a:cxn ang="0">
                  <a:pos x="52" y="262"/>
                </a:cxn>
                <a:cxn ang="0">
                  <a:pos x="45" y="340"/>
                </a:cxn>
                <a:cxn ang="0">
                  <a:pos x="27" y="413"/>
                </a:cxn>
                <a:cxn ang="0">
                  <a:pos x="17" y="467"/>
                </a:cxn>
                <a:cxn ang="0">
                  <a:pos x="20" y="503"/>
                </a:cxn>
                <a:cxn ang="0">
                  <a:pos x="7" y="534"/>
                </a:cxn>
                <a:cxn ang="0">
                  <a:pos x="0" y="576"/>
                </a:cxn>
                <a:cxn ang="0">
                  <a:pos x="0" y="613"/>
                </a:cxn>
                <a:cxn ang="0">
                  <a:pos x="11" y="631"/>
                </a:cxn>
                <a:cxn ang="0">
                  <a:pos x="35" y="643"/>
                </a:cxn>
                <a:cxn ang="0">
                  <a:pos x="72" y="636"/>
                </a:cxn>
                <a:cxn ang="0">
                  <a:pos x="115" y="624"/>
                </a:cxn>
                <a:cxn ang="0">
                  <a:pos x="163" y="588"/>
                </a:cxn>
                <a:cxn ang="0">
                  <a:pos x="201" y="539"/>
                </a:cxn>
                <a:cxn ang="0">
                  <a:pos x="222" y="516"/>
                </a:cxn>
                <a:cxn ang="0">
                  <a:pos x="225" y="498"/>
                </a:cxn>
                <a:cxn ang="0">
                  <a:pos x="215" y="498"/>
                </a:cxn>
                <a:cxn ang="0">
                  <a:pos x="149" y="576"/>
                </a:cxn>
                <a:cxn ang="0">
                  <a:pos x="107" y="606"/>
                </a:cxn>
                <a:cxn ang="0">
                  <a:pos x="62" y="618"/>
                </a:cxn>
                <a:cxn ang="0">
                  <a:pos x="31" y="618"/>
                </a:cxn>
                <a:cxn ang="0">
                  <a:pos x="14" y="606"/>
                </a:cxn>
                <a:cxn ang="0">
                  <a:pos x="7" y="594"/>
                </a:cxn>
                <a:cxn ang="0">
                  <a:pos x="4" y="576"/>
                </a:cxn>
                <a:cxn ang="0">
                  <a:pos x="7" y="539"/>
                </a:cxn>
                <a:cxn ang="0">
                  <a:pos x="20" y="516"/>
                </a:cxn>
                <a:cxn ang="0">
                  <a:pos x="48" y="474"/>
                </a:cxn>
                <a:cxn ang="0">
                  <a:pos x="90" y="442"/>
                </a:cxn>
                <a:cxn ang="0">
                  <a:pos x="125" y="431"/>
                </a:cxn>
                <a:cxn ang="0">
                  <a:pos x="152" y="442"/>
                </a:cxn>
                <a:cxn ang="0">
                  <a:pos x="208" y="485"/>
                </a:cxn>
                <a:cxn ang="0">
                  <a:pos x="167" y="438"/>
                </a:cxn>
                <a:cxn ang="0">
                  <a:pos x="128" y="419"/>
                </a:cxn>
                <a:cxn ang="0">
                  <a:pos x="159" y="377"/>
                </a:cxn>
                <a:cxn ang="0">
                  <a:pos x="62" y="455"/>
                </a:cxn>
                <a:cxn ang="0">
                  <a:pos x="41" y="474"/>
                </a:cxn>
                <a:cxn ang="0">
                  <a:pos x="24" y="485"/>
                </a:cxn>
                <a:cxn ang="0">
                  <a:pos x="24" y="461"/>
                </a:cxn>
                <a:cxn ang="0">
                  <a:pos x="52" y="335"/>
                </a:cxn>
                <a:cxn ang="0">
                  <a:pos x="59" y="244"/>
                </a:cxn>
                <a:cxn ang="0">
                  <a:pos x="62" y="166"/>
                </a:cxn>
                <a:cxn ang="0">
                  <a:pos x="59" y="15"/>
                </a:cxn>
                <a:cxn ang="0">
                  <a:pos x="47" y="0"/>
                </a:cxn>
              </a:cxnLst>
              <a:pathLst>
                <a:path w="398" h="708">
                  <a:moveTo>
                    <a:pt x="82" y="0"/>
                  </a:moveTo>
                  <a:lnTo>
                    <a:pt x="91" y="162"/>
                  </a:lnTo>
                  <a:lnTo>
                    <a:pt x="91" y="288"/>
                  </a:lnTo>
                  <a:lnTo>
                    <a:pt x="79" y="374"/>
                  </a:lnTo>
                  <a:lnTo>
                    <a:pt x="48" y="454"/>
                  </a:lnTo>
                  <a:lnTo>
                    <a:pt x="30" y="514"/>
                  </a:lnTo>
                  <a:lnTo>
                    <a:pt x="36" y="554"/>
                  </a:lnTo>
                  <a:lnTo>
                    <a:pt x="12" y="587"/>
                  </a:lnTo>
                  <a:lnTo>
                    <a:pt x="0" y="634"/>
                  </a:lnTo>
                  <a:lnTo>
                    <a:pt x="0" y="674"/>
                  </a:lnTo>
                  <a:lnTo>
                    <a:pt x="18" y="694"/>
                  </a:lnTo>
                  <a:lnTo>
                    <a:pt x="61" y="707"/>
                  </a:lnTo>
                  <a:lnTo>
                    <a:pt x="128" y="700"/>
                  </a:lnTo>
                  <a:lnTo>
                    <a:pt x="201" y="687"/>
                  </a:lnTo>
                  <a:lnTo>
                    <a:pt x="287" y="647"/>
                  </a:lnTo>
                  <a:lnTo>
                    <a:pt x="354" y="593"/>
                  </a:lnTo>
                  <a:lnTo>
                    <a:pt x="390" y="567"/>
                  </a:lnTo>
                  <a:lnTo>
                    <a:pt x="397" y="548"/>
                  </a:lnTo>
                  <a:lnTo>
                    <a:pt x="378" y="548"/>
                  </a:lnTo>
                  <a:lnTo>
                    <a:pt x="263" y="634"/>
                  </a:lnTo>
                  <a:lnTo>
                    <a:pt x="188" y="667"/>
                  </a:lnTo>
                  <a:lnTo>
                    <a:pt x="109" y="680"/>
                  </a:lnTo>
                  <a:lnTo>
                    <a:pt x="54" y="680"/>
                  </a:lnTo>
                  <a:lnTo>
                    <a:pt x="24" y="667"/>
                  </a:lnTo>
                  <a:lnTo>
                    <a:pt x="12" y="653"/>
                  </a:lnTo>
                  <a:lnTo>
                    <a:pt x="6" y="634"/>
                  </a:lnTo>
                  <a:lnTo>
                    <a:pt x="12" y="593"/>
                  </a:lnTo>
                  <a:lnTo>
                    <a:pt x="36" y="567"/>
                  </a:lnTo>
                  <a:lnTo>
                    <a:pt x="85" y="521"/>
                  </a:lnTo>
                  <a:lnTo>
                    <a:pt x="158" y="487"/>
                  </a:lnTo>
                  <a:lnTo>
                    <a:pt x="220" y="474"/>
                  </a:lnTo>
                  <a:lnTo>
                    <a:pt x="268" y="487"/>
                  </a:lnTo>
                  <a:lnTo>
                    <a:pt x="366" y="534"/>
                  </a:lnTo>
                  <a:lnTo>
                    <a:pt x="293" y="481"/>
                  </a:lnTo>
                  <a:lnTo>
                    <a:pt x="225" y="461"/>
                  </a:lnTo>
                  <a:lnTo>
                    <a:pt x="280" y="414"/>
                  </a:lnTo>
                  <a:lnTo>
                    <a:pt x="109" y="500"/>
                  </a:lnTo>
                  <a:lnTo>
                    <a:pt x="73" y="521"/>
                  </a:lnTo>
                  <a:lnTo>
                    <a:pt x="42" y="534"/>
                  </a:lnTo>
                  <a:lnTo>
                    <a:pt x="42" y="508"/>
                  </a:lnTo>
                  <a:lnTo>
                    <a:pt x="91" y="368"/>
                  </a:lnTo>
                  <a:lnTo>
                    <a:pt x="103" y="269"/>
                  </a:lnTo>
                  <a:lnTo>
                    <a:pt x="109" y="183"/>
                  </a:lnTo>
                  <a:lnTo>
                    <a:pt x="103" y="17"/>
                  </a:lnTo>
                  <a:lnTo>
                    <a:pt x="8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9" name="Freeform 26"/>
            <p:cNvSpPr/>
            <p:nvPr/>
          </p:nvSpPr>
          <p:spPr>
            <a:xfrm>
              <a:off x="5789" y="4023"/>
              <a:ext cx="133" cy="512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216"/>
                </a:cxn>
                <a:cxn ang="0">
                  <a:pos x="14" y="246"/>
                </a:cxn>
                <a:cxn ang="0">
                  <a:pos x="44" y="355"/>
                </a:cxn>
                <a:cxn ang="0">
                  <a:pos x="34" y="476"/>
                </a:cxn>
                <a:cxn ang="0">
                  <a:pos x="41" y="487"/>
                </a:cxn>
                <a:cxn ang="0">
                  <a:pos x="75" y="487"/>
                </a:cxn>
                <a:cxn ang="0">
                  <a:pos x="68" y="361"/>
                </a:cxn>
                <a:cxn ang="0">
                  <a:pos x="99" y="198"/>
                </a:cxn>
                <a:cxn ang="0">
                  <a:pos x="95" y="193"/>
                </a:cxn>
                <a:cxn ang="0">
                  <a:pos x="61" y="338"/>
                </a:cxn>
                <a:cxn ang="0">
                  <a:pos x="58" y="258"/>
                </a:cxn>
                <a:cxn ang="0">
                  <a:pos x="58" y="108"/>
                </a:cxn>
                <a:cxn ang="0">
                  <a:pos x="54" y="0"/>
                </a:cxn>
                <a:cxn ang="0">
                  <a:pos x="58" y="120"/>
                </a:cxn>
                <a:cxn ang="0">
                  <a:pos x="51" y="223"/>
                </a:cxn>
                <a:cxn ang="0">
                  <a:pos x="54" y="324"/>
                </a:cxn>
                <a:cxn ang="0">
                  <a:pos x="51" y="342"/>
                </a:cxn>
                <a:cxn ang="0">
                  <a:pos x="17" y="228"/>
                </a:cxn>
                <a:cxn ang="0">
                  <a:pos x="0" y="108"/>
                </a:cxn>
              </a:cxnLst>
              <a:pathLst>
                <a:path w="177" h="537">
                  <a:moveTo>
                    <a:pt x="0" y="119"/>
                  </a:moveTo>
                  <a:lnTo>
                    <a:pt x="24" y="238"/>
                  </a:lnTo>
                  <a:lnTo>
                    <a:pt x="24" y="271"/>
                  </a:lnTo>
                  <a:lnTo>
                    <a:pt x="79" y="390"/>
                  </a:lnTo>
                  <a:lnTo>
                    <a:pt x="60" y="523"/>
                  </a:lnTo>
                  <a:lnTo>
                    <a:pt x="72" y="536"/>
                  </a:lnTo>
                  <a:lnTo>
                    <a:pt x="133" y="536"/>
                  </a:lnTo>
                  <a:lnTo>
                    <a:pt x="121" y="397"/>
                  </a:lnTo>
                  <a:lnTo>
                    <a:pt x="176" y="218"/>
                  </a:lnTo>
                  <a:lnTo>
                    <a:pt x="169" y="212"/>
                  </a:lnTo>
                  <a:lnTo>
                    <a:pt x="108" y="371"/>
                  </a:lnTo>
                  <a:lnTo>
                    <a:pt x="103" y="284"/>
                  </a:lnTo>
                  <a:lnTo>
                    <a:pt x="103" y="119"/>
                  </a:lnTo>
                  <a:lnTo>
                    <a:pt x="96" y="0"/>
                  </a:lnTo>
                  <a:lnTo>
                    <a:pt x="103" y="132"/>
                  </a:lnTo>
                  <a:lnTo>
                    <a:pt x="91" y="245"/>
                  </a:lnTo>
                  <a:lnTo>
                    <a:pt x="96" y="357"/>
                  </a:lnTo>
                  <a:lnTo>
                    <a:pt x="91" y="377"/>
                  </a:lnTo>
                  <a:lnTo>
                    <a:pt x="30" y="251"/>
                  </a:lnTo>
                  <a:lnTo>
                    <a:pt x="0" y="1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0" name="Freeform 27"/>
            <p:cNvSpPr/>
            <p:nvPr/>
          </p:nvSpPr>
          <p:spPr>
            <a:xfrm>
              <a:off x="5884" y="4011"/>
              <a:ext cx="300" cy="683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168"/>
                </a:cxn>
                <a:cxn ang="0">
                  <a:pos x="163" y="276"/>
                </a:cxn>
                <a:cxn ang="0">
                  <a:pos x="173" y="342"/>
                </a:cxn>
                <a:cxn ang="0">
                  <a:pos x="194" y="432"/>
                </a:cxn>
                <a:cxn ang="0">
                  <a:pos x="208" y="475"/>
                </a:cxn>
                <a:cxn ang="0">
                  <a:pos x="201" y="492"/>
                </a:cxn>
                <a:cxn ang="0">
                  <a:pos x="163" y="456"/>
                </a:cxn>
                <a:cxn ang="0">
                  <a:pos x="124" y="432"/>
                </a:cxn>
                <a:cxn ang="0">
                  <a:pos x="93" y="427"/>
                </a:cxn>
                <a:cxn ang="0">
                  <a:pos x="69" y="432"/>
                </a:cxn>
                <a:cxn ang="0">
                  <a:pos x="31" y="481"/>
                </a:cxn>
                <a:cxn ang="0">
                  <a:pos x="79" y="439"/>
                </a:cxn>
                <a:cxn ang="0">
                  <a:pos x="110" y="439"/>
                </a:cxn>
                <a:cxn ang="0">
                  <a:pos x="160" y="463"/>
                </a:cxn>
                <a:cxn ang="0">
                  <a:pos x="197" y="506"/>
                </a:cxn>
                <a:cxn ang="0">
                  <a:pos x="215" y="534"/>
                </a:cxn>
                <a:cxn ang="0">
                  <a:pos x="222" y="584"/>
                </a:cxn>
                <a:cxn ang="0">
                  <a:pos x="215" y="608"/>
                </a:cxn>
                <a:cxn ang="0">
                  <a:pos x="187" y="620"/>
                </a:cxn>
                <a:cxn ang="0">
                  <a:pos x="142" y="613"/>
                </a:cxn>
                <a:cxn ang="0">
                  <a:pos x="96" y="601"/>
                </a:cxn>
                <a:cxn ang="0">
                  <a:pos x="59" y="559"/>
                </a:cxn>
                <a:cxn ang="0">
                  <a:pos x="0" y="492"/>
                </a:cxn>
                <a:cxn ang="0">
                  <a:pos x="0" y="511"/>
                </a:cxn>
                <a:cxn ang="0">
                  <a:pos x="69" y="608"/>
                </a:cxn>
                <a:cxn ang="0">
                  <a:pos x="115" y="643"/>
                </a:cxn>
                <a:cxn ang="0">
                  <a:pos x="170" y="650"/>
                </a:cxn>
                <a:cxn ang="0">
                  <a:pos x="215" y="638"/>
                </a:cxn>
                <a:cxn ang="0">
                  <a:pos x="225" y="613"/>
                </a:cxn>
                <a:cxn ang="0">
                  <a:pos x="225" y="576"/>
                </a:cxn>
                <a:cxn ang="0">
                  <a:pos x="222" y="546"/>
                </a:cxn>
                <a:cxn ang="0">
                  <a:pos x="208" y="506"/>
                </a:cxn>
                <a:cxn ang="0">
                  <a:pos x="215" y="475"/>
                </a:cxn>
                <a:cxn ang="0">
                  <a:pos x="194" y="414"/>
                </a:cxn>
                <a:cxn ang="0">
                  <a:pos x="173" y="325"/>
                </a:cxn>
                <a:cxn ang="0">
                  <a:pos x="170" y="217"/>
                </a:cxn>
                <a:cxn ang="0">
                  <a:pos x="173" y="10"/>
                </a:cxn>
                <a:cxn ang="0">
                  <a:pos x="163" y="0"/>
                </a:cxn>
              </a:cxnLst>
              <a:pathLst>
                <a:path w="398" h="717">
                  <a:moveTo>
                    <a:pt x="287" y="0"/>
                  </a:moveTo>
                  <a:lnTo>
                    <a:pt x="287" y="185"/>
                  </a:lnTo>
                  <a:lnTo>
                    <a:pt x="287" y="304"/>
                  </a:lnTo>
                  <a:lnTo>
                    <a:pt x="305" y="377"/>
                  </a:lnTo>
                  <a:lnTo>
                    <a:pt x="342" y="476"/>
                  </a:lnTo>
                  <a:lnTo>
                    <a:pt x="366" y="524"/>
                  </a:lnTo>
                  <a:lnTo>
                    <a:pt x="354" y="543"/>
                  </a:lnTo>
                  <a:lnTo>
                    <a:pt x="287" y="503"/>
                  </a:lnTo>
                  <a:lnTo>
                    <a:pt x="219" y="476"/>
                  </a:lnTo>
                  <a:lnTo>
                    <a:pt x="164" y="470"/>
                  </a:lnTo>
                  <a:lnTo>
                    <a:pt x="122" y="476"/>
                  </a:lnTo>
                  <a:lnTo>
                    <a:pt x="54" y="530"/>
                  </a:lnTo>
                  <a:lnTo>
                    <a:pt x="139" y="484"/>
                  </a:lnTo>
                  <a:lnTo>
                    <a:pt x="194" y="484"/>
                  </a:lnTo>
                  <a:lnTo>
                    <a:pt x="281" y="510"/>
                  </a:lnTo>
                  <a:lnTo>
                    <a:pt x="348" y="557"/>
                  </a:lnTo>
                  <a:lnTo>
                    <a:pt x="378" y="589"/>
                  </a:lnTo>
                  <a:lnTo>
                    <a:pt x="390" y="643"/>
                  </a:lnTo>
                  <a:lnTo>
                    <a:pt x="378" y="670"/>
                  </a:lnTo>
                  <a:lnTo>
                    <a:pt x="329" y="683"/>
                  </a:lnTo>
                  <a:lnTo>
                    <a:pt x="250" y="676"/>
                  </a:lnTo>
                  <a:lnTo>
                    <a:pt x="170" y="662"/>
                  </a:lnTo>
                  <a:lnTo>
                    <a:pt x="103" y="616"/>
                  </a:lnTo>
                  <a:lnTo>
                    <a:pt x="0" y="543"/>
                  </a:lnTo>
                  <a:lnTo>
                    <a:pt x="0" y="563"/>
                  </a:lnTo>
                  <a:lnTo>
                    <a:pt x="122" y="670"/>
                  </a:lnTo>
                  <a:lnTo>
                    <a:pt x="202" y="709"/>
                  </a:lnTo>
                  <a:lnTo>
                    <a:pt x="299" y="716"/>
                  </a:lnTo>
                  <a:lnTo>
                    <a:pt x="378" y="703"/>
                  </a:lnTo>
                  <a:lnTo>
                    <a:pt x="397" y="676"/>
                  </a:lnTo>
                  <a:lnTo>
                    <a:pt x="397" y="635"/>
                  </a:lnTo>
                  <a:lnTo>
                    <a:pt x="390" y="602"/>
                  </a:lnTo>
                  <a:lnTo>
                    <a:pt x="366" y="557"/>
                  </a:lnTo>
                  <a:lnTo>
                    <a:pt x="378" y="524"/>
                  </a:lnTo>
                  <a:lnTo>
                    <a:pt x="342" y="457"/>
                  </a:lnTo>
                  <a:lnTo>
                    <a:pt x="305" y="358"/>
                  </a:lnTo>
                  <a:lnTo>
                    <a:pt x="299" y="239"/>
                  </a:lnTo>
                  <a:lnTo>
                    <a:pt x="305" y="12"/>
                  </a:lnTo>
                  <a:lnTo>
                    <a:pt x="28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1" name="Freeform 28"/>
            <p:cNvSpPr/>
            <p:nvPr/>
          </p:nvSpPr>
          <p:spPr>
            <a:xfrm>
              <a:off x="5668" y="3997"/>
              <a:ext cx="51" cy="463"/>
            </a:xfrm>
            <a:custGeom>
              <a:avLst/>
              <a:gdLst/>
              <a:ahLst/>
              <a:cxnLst>
                <a:cxn ang="0">
                  <a:pos x="13" y="440"/>
                </a:cxn>
                <a:cxn ang="0">
                  <a:pos x="0" y="415"/>
                </a:cxn>
                <a:cxn ang="0">
                  <a:pos x="0" y="404"/>
                </a:cxn>
                <a:cxn ang="0">
                  <a:pos x="37" y="367"/>
                </a:cxn>
                <a:cxn ang="0">
                  <a:pos x="37" y="354"/>
                </a:cxn>
                <a:cxn ang="0">
                  <a:pos x="23" y="336"/>
                </a:cxn>
                <a:cxn ang="0">
                  <a:pos x="20" y="295"/>
                </a:cxn>
                <a:cxn ang="0">
                  <a:pos x="23" y="204"/>
                </a:cxn>
                <a:cxn ang="0">
                  <a:pos x="20" y="0"/>
                </a:cxn>
              </a:cxnLst>
              <a:pathLst>
                <a:path w="68" h="486">
                  <a:moveTo>
                    <a:pt x="24" y="485"/>
                  </a:moveTo>
                  <a:lnTo>
                    <a:pt x="0" y="458"/>
                  </a:lnTo>
                  <a:lnTo>
                    <a:pt x="0" y="445"/>
                  </a:lnTo>
                  <a:lnTo>
                    <a:pt x="67" y="404"/>
                  </a:lnTo>
                  <a:lnTo>
                    <a:pt x="67" y="391"/>
                  </a:lnTo>
                  <a:lnTo>
                    <a:pt x="42" y="371"/>
                  </a:lnTo>
                  <a:lnTo>
                    <a:pt x="36" y="325"/>
                  </a:lnTo>
                  <a:lnTo>
                    <a:pt x="42" y="225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2" name="Freeform 29"/>
            <p:cNvSpPr/>
            <p:nvPr/>
          </p:nvSpPr>
          <p:spPr>
            <a:xfrm>
              <a:off x="6018" y="3986"/>
              <a:ext cx="60" cy="481"/>
            </a:xfrm>
            <a:custGeom>
              <a:avLst/>
              <a:gdLst/>
              <a:ahLst/>
              <a:cxnLst>
                <a:cxn ang="0">
                  <a:pos x="21" y="457"/>
                </a:cxn>
                <a:cxn ang="0">
                  <a:pos x="42" y="439"/>
                </a:cxn>
                <a:cxn ang="0">
                  <a:pos x="45" y="428"/>
                </a:cxn>
                <a:cxn ang="0">
                  <a:pos x="14" y="403"/>
                </a:cxn>
                <a:cxn ang="0">
                  <a:pos x="10" y="367"/>
                </a:cxn>
                <a:cxn ang="0">
                  <a:pos x="0" y="0"/>
                </a:cxn>
              </a:cxnLst>
              <a:pathLst>
                <a:path w="79" h="505">
                  <a:moveTo>
                    <a:pt x="36" y="504"/>
                  </a:moveTo>
                  <a:lnTo>
                    <a:pt x="72" y="484"/>
                  </a:lnTo>
                  <a:lnTo>
                    <a:pt x="78" y="471"/>
                  </a:lnTo>
                  <a:lnTo>
                    <a:pt x="24" y="444"/>
                  </a:lnTo>
                  <a:lnTo>
                    <a:pt x="17" y="40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3" name="Freeform 30"/>
            <p:cNvSpPr/>
            <p:nvPr/>
          </p:nvSpPr>
          <p:spPr>
            <a:xfrm>
              <a:off x="5839" y="3863"/>
              <a:ext cx="27" cy="43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3" y="29"/>
                </a:cxn>
                <a:cxn ang="0">
                  <a:pos x="10" y="33"/>
                </a:cxn>
                <a:cxn ang="0">
                  <a:pos x="16" y="33"/>
                </a:cxn>
                <a:cxn ang="0">
                  <a:pos x="19" y="29"/>
                </a:cxn>
                <a:cxn ang="0">
                  <a:pos x="16" y="40"/>
                </a:cxn>
                <a:cxn ang="0">
                  <a:pos x="6" y="40"/>
                </a:cxn>
                <a:cxn ang="0">
                  <a:pos x="0" y="29"/>
                </a:cxn>
                <a:cxn ang="0">
                  <a:pos x="0" y="16"/>
                </a:cxn>
                <a:cxn ang="0">
                  <a:pos x="3" y="0"/>
                </a:cxn>
                <a:cxn ang="0">
                  <a:pos x="13" y="0"/>
                </a:cxn>
                <a:cxn ang="0">
                  <a:pos x="19" y="16"/>
                </a:cxn>
              </a:cxnLst>
              <a:pathLst>
                <a:path w="36" h="45">
                  <a:moveTo>
                    <a:pt x="35" y="18"/>
                  </a:moveTo>
                  <a:lnTo>
                    <a:pt x="23" y="12"/>
                  </a:lnTo>
                  <a:lnTo>
                    <a:pt x="11" y="12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17" y="37"/>
                  </a:lnTo>
                  <a:lnTo>
                    <a:pt x="29" y="37"/>
                  </a:lnTo>
                  <a:lnTo>
                    <a:pt x="35" y="31"/>
                  </a:lnTo>
                  <a:lnTo>
                    <a:pt x="29" y="44"/>
                  </a:lnTo>
                  <a:lnTo>
                    <a:pt x="11" y="44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5" y="0"/>
                  </a:lnTo>
                  <a:lnTo>
                    <a:pt x="23" y="0"/>
                  </a:lnTo>
                  <a:lnTo>
                    <a:pt x="35" y="18"/>
                  </a:lnTo>
                </a:path>
              </a:pathLst>
            </a:custGeom>
            <a:solidFill>
              <a:srgbClr val="019037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4" name="Freeform 31"/>
            <p:cNvSpPr/>
            <p:nvPr/>
          </p:nvSpPr>
          <p:spPr>
            <a:xfrm>
              <a:off x="6190" y="3641"/>
              <a:ext cx="124" cy="159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64" y="24"/>
                </a:cxn>
                <a:cxn ang="0">
                  <a:pos x="28" y="59"/>
                </a:cxn>
                <a:cxn ang="0">
                  <a:pos x="30" y="78"/>
                </a:cxn>
                <a:cxn ang="0">
                  <a:pos x="81" y="24"/>
                </a:cxn>
                <a:cxn ang="0">
                  <a:pos x="51" y="84"/>
                </a:cxn>
                <a:cxn ang="0">
                  <a:pos x="0" y="150"/>
                </a:cxn>
                <a:cxn ang="0">
                  <a:pos x="54" y="90"/>
                </a:cxn>
                <a:cxn ang="0">
                  <a:pos x="92" y="10"/>
                </a:cxn>
                <a:cxn ang="0">
                  <a:pos x="88" y="0"/>
                </a:cxn>
              </a:cxnLst>
              <a:pathLst>
                <a:path w="166" h="167">
                  <a:moveTo>
                    <a:pt x="158" y="0"/>
                  </a:moveTo>
                  <a:lnTo>
                    <a:pt x="115" y="26"/>
                  </a:lnTo>
                  <a:lnTo>
                    <a:pt x="49" y="65"/>
                  </a:lnTo>
                  <a:lnTo>
                    <a:pt x="54" y="86"/>
                  </a:lnTo>
                  <a:lnTo>
                    <a:pt x="146" y="26"/>
                  </a:lnTo>
                  <a:lnTo>
                    <a:pt x="91" y="92"/>
                  </a:lnTo>
                  <a:lnTo>
                    <a:pt x="0" y="166"/>
                  </a:lnTo>
                  <a:lnTo>
                    <a:pt x="97" y="100"/>
                  </a:lnTo>
                  <a:lnTo>
                    <a:pt x="165" y="12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5" name="Freeform 32"/>
            <p:cNvSpPr/>
            <p:nvPr/>
          </p:nvSpPr>
          <p:spPr>
            <a:xfrm>
              <a:off x="5852" y="3325"/>
              <a:ext cx="29" cy="40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0" y="18"/>
                </a:cxn>
                <a:cxn ang="0">
                  <a:pos x="11" y="37"/>
                </a:cxn>
                <a:cxn ang="0">
                  <a:pos x="19" y="37"/>
                </a:cxn>
                <a:cxn ang="0">
                  <a:pos x="22" y="30"/>
                </a:cxn>
              </a:cxnLst>
              <a:pathLst>
                <a:path w="37" h="42">
                  <a:moveTo>
                    <a:pt x="36" y="34"/>
                  </a:moveTo>
                  <a:lnTo>
                    <a:pt x="36" y="13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8" y="41"/>
                  </a:lnTo>
                  <a:lnTo>
                    <a:pt x="30" y="41"/>
                  </a:lnTo>
                  <a:lnTo>
                    <a:pt x="36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6" name="Freeform 33"/>
            <p:cNvSpPr/>
            <p:nvPr/>
          </p:nvSpPr>
          <p:spPr>
            <a:xfrm>
              <a:off x="5857" y="3443"/>
              <a:ext cx="27" cy="40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19" y="13"/>
                </a:cxn>
                <a:cxn ang="0">
                  <a:pos x="13" y="0"/>
                </a:cxn>
                <a:cxn ang="0">
                  <a:pos x="3" y="0"/>
                </a:cxn>
                <a:cxn ang="0">
                  <a:pos x="0" y="20"/>
                </a:cxn>
                <a:cxn ang="0">
                  <a:pos x="10" y="38"/>
                </a:cxn>
                <a:cxn ang="0">
                  <a:pos x="16" y="38"/>
                </a:cxn>
                <a:cxn ang="0">
                  <a:pos x="19" y="31"/>
                </a:cxn>
              </a:cxnLst>
              <a:pathLst>
                <a:path w="36" h="41">
                  <a:moveTo>
                    <a:pt x="35" y="33"/>
                  </a:moveTo>
                  <a:lnTo>
                    <a:pt x="35" y="13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17" y="40"/>
                  </a:lnTo>
                  <a:lnTo>
                    <a:pt x="29" y="40"/>
                  </a:lnTo>
                  <a:lnTo>
                    <a:pt x="35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7" name="Freeform 34"/>
            <p:cNvSpPr/>
            <p:nvPr/>
          </p:nvSpPr>
          <p:spPr>
            <a:xfrm>
              <a:off x="5852" y="3585"/>
              <a:ext cx="29" cy="39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13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0" y="19"/>
                </a:cxn>
                <a:cxn ang="0">
                  <a:pos x="11" y="37"/>
                </a:cxn>
                <a:cxn ang="0">
                  <a:pos x="19" y="37"/>
                </a:cxn>
                <a:cxn ang="0">
                  <a:pos x="22" y="30"/>
                </a:cxn>
              </a:cxnLst>
              <a:pathLst>
                <a:path w="37" h="40">
                  <a:moveTo>
                    <a:pt x="36" y="32"/>
                  </a:moveTo>
                  <a:lnTo>
                    <a:pt x="36" y="13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19"/>
                  </a:lnTo>
                  <a:lnTo>
                    <a:pt x="18" y="39"/>
                  </a:lnTo>
                  <a:lnTo>
                    <a:pt x="30" y="39"/>
                  </a:lnTo>
                  <a:lnTo>
                    <a:pt x="36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8" name="Freeform 35"/>
            <p:cNvSpPr/>
            <p:nvPr/>
          </p:nvSpPr>
          <p:spPr>
            <a:xfrm>
              <a:off x="5769" y="3124"/>
              <a:ext cx="118" cy="14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2" y="21"/>
                </a:cxn>
                <a:cxn ang="0">
                  <a:pos x="88" y="0"/>
                </a:cxn>
                <a:cxn ang="0">
                  <a:pos x="88" y="40"/>
                </a:cxn>
                <a:cxn ang="0">
                  <a:pos x="58" y="137"/>
                </a:cxn>
                <a:cxn ang="0">
                  <a:pos x="23" y="63"/>
                </a:cxn>
                <a:cxn ang="0">
                  <a:pos x="0" y="24"/>
                </a:cxn>
              </a:cxnLst>
              <a:pathLst>
                <a:path w="156" h="152">
                  <a:moveTo>
                    <a:pt x="0" y="26"/>
                  </a:moveTo>
                  <a:lnTo>
                    <a:pt x="74" y="23"/>
                  </a:lnTo>
                  <a:lnTo>
                    <a:pt x="155" y="0"/>
                  </a:lnTo>
                  <a:lnTo>
                    <a:pt x="153" y="44"/>
                  </a:lnTo>
                  <a:lnTo>
                    <a:pt x="102" y="151"/>
                  </a:lnTo>
                  <a:lnTo>
                    <a:pt x="41" y="69"/>
                  </a:lnTo>
                  <a:lnTo>
                    <a:pt x="0" y="26"/>
                  </a:lnTo>
                </a:path>
              </a:pathLst>
            </a:custGeom>
            <a:solidFill>
              <a:srgbClr val="FFA27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9" name="Freeform 36"/>
            <p:cNvSpPr/>
            <p:nvPr/>
          </p:nvSpPr>
          <p:spPr>
            <a:xfrm>
              <a:off x="5892" y="4471"/>
              <a:ext cx="290" cy="20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2" y="47"/>
                </a:cxn>
                <a:cxn ang="0">
                  <a:pos x="76" y="0"/>
                </a:cxn>
                <a:cxn ang="0">
                  <a:pos x="110" y="0"/>
                </a:cxn>
                <a:cxn ang="0">
                  <a:pos x="159" y="30"/>
                </a:cxn>
                <a:cxn ang="0">
                  <a:pos x="201" y="72"/>
                </a:cxn>
                <a:cxn ang="0">
                  <a:pos x="218" y="125"/>
                </a:cxn>
                <a:cxn ang="0">
                  <a:pos x="218" y="156"/>
                </a:cxn>
                <a:cxn ang="0">
                  <a:pos x="208" y="191"/>
                </a:cxn>
                <a:cxn ang="0">
                  <a:pos x="159" y="198"/>
                </a:cxn>
                <a:cxn ang="0">
                  <a:pos x="103" y="186"/>
                </a:cxn>
                <a:cxn ang="0">
                  <a:pos x="61" y="156"/>
                </a:cxn>
                <a:cxn ang="0">
                  <a:pos x="0" y="69"/>
                </a:cxn>
              </a:cxnLst>
              <a:pathLst>
                <a:path w="384" h="218">
                  <a:moveTo>
                    <a:pt x="0" y="75"/>
                  </a:moveTo>
                  <a:lnTo>
                    <a:pt x="39" y="51"/>
                  </a:lnTo>
                  <a:lnTo>
                    <a:pt x="132" y="0"/>
                  </a:lnTo>
                  <a:lnTo>
                    <a:pt x="193" y="0"/>
                  </a:lnTo>
                  <a:lnTo>
                    <a:pt x="279" y="32"/>
                  </a:lnTo>
                  <a:lnTo>
                    <a:pt x="352" y="79"/>
                  </a:lnTo>
                  <a:lnTo>
                    <a:pt x="383" y="137"/>
                  </a:lnTo>
                  <a:lnTo>
                    <a:pt x="383" y="171"/>
                  </a:lnTo>
                  <a:lnTo>
                    <a:pt x="364" y="210"/>
                  </a:lnTo>
                  <a:lnTo>
                    <a:pt x="279" y="217"/>
                  </a:lnTo>
                  <a:lnTo>
                    <a:pt x="180" y="204"/>
                  </a:lnTo>
                  <a:lnTo>
                    <a:pt x="107" y="171"/>
                  </a:lnTo>
                  <a:lnTo>
                    <a:pt x="0" y="75"/>
                  </a:lnTo>
                </a:path>
              </a:pathLst>
            </a:custGeom>
            <a:solidFill>
              <a:srgbClr val="019037"/>
            </a:solidFill>
            <a:ln w="12700" cap="rnd" cmpd="sng">
              <a:solidFill>
                <a:srgbClr val="0190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0" name="Freeform 37"/>
            <p:cNvSpPr/>
            <p:nvPr/>
          </p:nvSpPr>
          <p:spPr>
            <a:xfrm>
              <a:off x="5971" y="3138"/>
              <a:ext cx="213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41"/>
                </a:cxn>
                <a:cxn ang="0">
                  <a:pos x="136" y="96"/>
                </a:cxn>
                <a:cxn ang="0">
                  <a:pos x="150" y="139"/>
                </a:cxn>
                <a:cxn ang="0">
                  <a:pos x="160" y="224"/>
                </a:cxn>
                <a:cxn ang="0">
                  <a:pos x="150" y="145"/>
                </a:cxn>
                <a:cxn ang="0">
                  <a:pos x="129" y="108"/>
                </a:cxn>
                <a:cxn ang="0">
                  <a:pos x="45" y="60"/>
                </a:cxn>
                <a:cxn ang="0">
                  <a:pos x="0" y="0"/>
                </a:cxn>
              </a:cxnLst>
              <a:pathLst>
                <a:path w="282" h="246">
                  <a:moveTo>
                    <a:pt x="0" y="0"/>
                  </a:moveTo>
                  <a:lnTo>
                    <a:pt x="73" y="45"/>
                  </a:lnTo>
                  <a:lnTo>
                    <a:pt x="238" y="105"/>
                  </a:lnTo>
                  <a:lnTo>
                    <a:pt x="262" y="152"/>
                  </a:lnTo>
                  <a:lnTo>
                    <a:pt x="281" y="245"/>
                  </a:lnTo>
                  <a:lnTo>
                    <a:pt x="262" y="159"/>
                  </a:lnTo>
                  <a:lnTo>
                    <a:pt x="226" y="118"/>
                  </a:lnTo>
                  <a:lnTo>
                    <a:pt x="79" y="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1" name="Freeform 38"/>
            <p:cNvSpPr/>
            <p:nvPr/>
          </p:nvSpPr>
          <p:spPr>
            <a:xfrm>
              <a:off x="5184" y="3129"/>
              <a:ext cx="1162" cy="892"/>
            </a:xfrm>
            <a:custGeom>
              <a:avLst/>
              <a:gdLst/>
              <a:ahLst/>
              <a:cxnLst>
                <a:cxn ang="0">
                  <a:pos x="21" y="225"/>
                </a:cxn>
                <a:cxn ang="0">
                  <a:pos x="27" y="238"/>
                </a:cxn>
                <a:cxn ang="0">
                  <a:pos x="0" y="457"/>
                </a:cxn>
                <a:cxn ang="0">
                  <a:pos x="61" y="526"/>
                </a:cxn>
                <a:cxn ang="0">
                  <a:pos x="158" y="545"/>
                </a:cxn>
                <a:cxn ang="0">
                  <a:pos x="216" y="536"/>
                </a:cxn>
                <a:cxn ang="0">
                  <a:pos x="269" y="510"/>
                </a:cxn>
                <a:cxn ang="0">
                  <a:pos x="269" y="704"/>
                </a:cxn>
                <a:cxn ang="0">
                  <a:pos x="305" y="781"/>
                </a:cxn>
                <a:cxn ang="0">
                  <a:pos x="326" y="849"/>
                </a:cxn>
                <a:cxn ang="0">
                  <a:pos x="527" y="787"/>
                </a:cxn>
                <a:cxn ang="0">
                  <a:pos x="529" y="799"/>
                </a:cxn>
                <a:cxn ang="0">
                  <a:pos x="557" y="794"/>
                </a:cxn>
                <a:cxn ang="0">
                  <a:pos x="599" y="814"/>
                </a:cxn>
                <a:cxn ang="0">
                  <a:pos x="702" y="840"/>
                </a:cxn>
                <a:cxn ang="0">
                  <a:pos x="712" y="821"/>
                </a:cxn>
                <a:cxn ang="0">
                  <a:pos x="716" y="762"/>
                </a:cxn>
                <a:cxn ang="0">
                  <a:pos x="739" y="736"/>
                </a:cxn>
                <a:cxn ang="0">
                  <a:pos x="735" y="694"/>
                </a:cxn>
                <a:cxn ang="0">
                  <a:pos x="824" y="619"/>
                </a:cxn>
                <a:cxn ang="0">
                  <a:pos x="870" y="555"/>
                </a:cxn>
                <a:cxn ang="0">
                  <a:pos x="875" y="461"/>
                </a:cxn>
                <a:cxn ang="0">
                  <a:pos x="868" y="391"/>
                </a:cxn>
                <a:cxn ang="0">
                  <a:pos x="790" y="245"/>
                </a:cxn>
                <a:cxn ang="0">
                  <a:pos x="766" y="148"/>
                </a:cxn>
                <a:cxn ang="0">
                  <a:pos x="745" y="119"/>
                </a:cxn>
                <a:cxn ang="0">
                  <a:pos x="678" y="77"/>
                </a:cxn>
                <a:cxn ang="0">
                  <a:pos x="628" y="51"/>
                </a:cxn>
                <a:cxn ang="0">
                  <a:pos x="582" y="0"/>
                </a:cxn>
                <a:cxn ang="0">
                  <a:pos x="613" y="154"/>
                </a:cxn>
                <a:cxn ang="0">
                  <a:pos x="605" y="294"/>
                </a:cxn>
                <a:cxn ang="0">
                  <a:pos x="561" y="448"/>
                </a:cxn>
                <a:cxn ang="0">
                  <a:pos x="515" y="531"/>
                </a:cxn>
                <a:cxn ang="0">
                  <a:pos x="455" y="409"/>
                </a:cxn>
                <a:cxn ang="0">
                  <a:pos x="417" y="292"/>
                </a:cxn>
                <a:cxn ang="0">
                  <a:pos x="415" y="19"/>
                </a:cxn>
                <a:cxn ang="0">
                  <a:pos x="356" y="77"/>
                </a:cxn>
                <a:cxn ang="0">
                  <a:pos x="292" y="112"/>
                </a:cxn>
                <a:cxn ang="0">
                  <a:pos x="246" y="242"/>
                </a:cxn>
                <a:cxn ang="0">
                  <a:pos x="179" y="274"/>
                </a:cxn>
                <a:cxn ang="0">
                  <a:pos x="165" y="254"/>
                </a:cxn>
                <a:cxn ang="0">
                  <a:pos x="127" y="264"/>
                </a:cxn>
                <a:cxn ang="0">
                  <a:pos x="61" y="219"/>
                </a:cxn>
                <a:cxn ang="0">
                  <a:pos x="21" y="225"/>
                </a:cxn>
              </a:cxnLst>
              <a:pathLst>
                <a:path w="1542" h="936">
                  <a:moveTo>
                    <a:pt x="37" y="248"/>
                  </a:moveTo>
                  <a:lnTo>
                    <a:pt x="48" y="262"/>
                  </a:lnTo>
                  <a:lnTo>
                    <a:pt x="0" y="504"/>
                  </a:lnTo>
                  <a:lnTo>
                    <a:pt x="108" y="579"/>
                  </a:lnTo>
                  <a:lnTo>
                    <a:pt x="279" y="600"/>
                  </a:lnTo>
                  <a:lnTo>
                    <a:pt x="380" y="590"/>
                  </a:lnTo>
                  <a:lnTo>
                    <a:pt x="474" y="561"/>
                  </a:lnTo>
                  <a:lnTo>
                    <a:pt x="474" y="775"/>
                  </a:lnTo>
                  <a:lnTo>
                    <a:pt x="537" y="860"/>
                  </a:lnTo>
                  <a:lnTo>
                    <a:pt x="574" y="935"/>
                  </a:lnTo>
                  <a:lnTo>
                    <a:pt x="928" y="867"/>
                  </a:lnTo>
                  <a:lnTo>
                    <a:pt x="932" y="879"/>
                  </a:lnTo>
                  <a:lnTo>
                    <a:pt x="981" y="874"/>
                  </a:lnTo>
                  <a:lnTo>
                    <a:pt x="1055" y="896"/>
                  </a:lnTo>
                  <a:lnTo>
                    <a:pt x="1235" y="924"/>
                  </a:lnTo>
                  <a:lnTo>
                    <a:pt x="1254" y="903"/>
                  </a:lnTo>
                  <a:lnTo>
                    <a:pt x="1261" y="839"/>
                  </a:lnTo>
                  <a:lnTo>
                    <a:pt x="1302" y="810"/>
                  </a:lnTo>
                  <a:lnTo>
                    <a:pt x="1295" y="764"/>
                  </a:lnTo>
                  <a:lnTo>
                    <a:pt x="1451" y="682"/>
                  </a:lnTo>
                  <a:lnTo>
                    <a:pt x="1533" y="611"/>
                  </a:lnTo>
                  <a:lnTo>
                    <a:pt x="1541" y="508"/>
                  </a:lnTo>
                  <a:lnTo>
                    <a:pt x="1529" y="430"/>
                  </a:lnTo>
                  <a:lnTo>
                    <a:pt x="1391" y="270"/>
                  </a:lnTo>
                  <a:lnTo>
                    <a:pt x="1350" y="163"/>
                  </a:lnTo>
                  <a:lnTo>
                    <a:pt x="1313" y="131"/>
                  </a:lnTo>
                  <a:lnTo>
                    <a:pt x="1194" y="85"/>
                  </a:lnTo>
                  <a:lnTo>
                    <a:pt x="1107" y="57"/>
                  </a:lnTo>
                  <a:lnTo>
                    <a:pt x="1025" y="0"/>
                  </a:lnTo>
                  <a:lnTo>
                    <a:pt x="1080" y="170"/>
                  </a:lnTo>
                  <a:lnTo>
                    <a:pt x="1066" y="324"/>
                  </a:lnTo>
                  <a:lnTo>
                    <a:pt x="988" y="493"/>
                  </a:lnTo>
                  <a:lnTo>
                    <a:pt x="907" y="584"/>
                  </a:lnTo>
                  <a:lnTo>
                    <a:pt x="802" y="450"/>
                  </a:lnTo>
                  <a:lnTo>
                    <a:pt x="734" y="321"/>
                  </a:lnTo>
                  <a:lnTo>
                    <a:pt x="731" y="21"/>
                  </a:lnTo>
                  <a:lnTo>
                    <a:pt x="627" y="85"/>
                  </a:lnTo>
                  <a:lnTo>
                    <a:pt x="515" y="124"/>
                  </a:lnTo>
                  <a:lnTo>
                    <a:pt x="433" y="267"/>
                  </a:lnTo>
                  <a:lnTo>
                    <a:pt x="316" y="302"/>
                  </a:lnTo>
                  <a:lnTo>
                    <a:pt x="290" y="280"/>
                  </a:lnTo>
                  <a:lnTo>
                    <a:pt x="223" y="291"/>
                  </a:lnTo>
                  <a:lnTo>
                    <a:pt x="108" y="241"/>
                  </a:lnTo>
                  <a:lnTo>
                    <a:pt x="37" y="248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2" name="Freeform 39"/>
            <p:cNvSpPr/>
            <p:nvPr/>
          </p:nvSpPr>
          <p:spPr>
            <a:xfrm>
              <a:off x="5572" y="3706"/>
              <a:ext cx="126" cy="15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24"/>
                </a:cxn>
                <a:cxn ang="0">
                  <a:pos x="28" y="60"/>
                </a:cxn>
                <a:cxn ang="0">
                  <a:pos x="31" y="78"/>
                </a:cxn>
                <a:cxn ang="0">
                  <a:pos x="84" y="24"/>
                </a:cxn>
                <a:cxn ang="0">
                  <a:pos x="52" y="84"/>
                </a:cxn>
                <a:cxn ang="0">
                  <a:pos x="0" y="150"/>
                </a:cxn>
                <a:cxn ang="0">
                  <a:pos x="56" y="89"/>
                </a:cxn>
                <a:cxn ang="0">
                  <a:pos x="94" y="11"/>
                </a:cxn>
                <a:cxn ang="0">
                  <a:pos x="91" y="0"/>
                </a:cxn>
              </a:cxnLst>
              <a:pathLst>
                <a:path w="167" h="167">
                  <a:moveTo>
                    <a:pt x="159" y="0"/>
                  </a:moveTo>
                  <a:lnTo>
                    <a:pt x="116" y="26"/>
                  </a:lnTo>
                  <a:lnTo>
                    <a:pt x="49" y="66"/>
                  </a:lnTo>
                  <a:lnTo>
                    <a:pt x="54" y="86"/>
                  </a:lnTo>
                  <a:lnTo>
                    <a:pt x="147" y="26"/>
                  </a:lnTo>
                  <a:lnTo>
                    <a:pt x="92" y="92"/>
                  </a:lnTo>
                  <a:lnTo>
                    <a:pt x="0" y="166"/>
                  </a:lnTo>
                  <a:lnTo>
                    <a:pt x="98" y="99"/>
                  </a:lnTo>
                  <a:lnTo>
                    <a:pt x="166" y="13"/>
                  </a:lnTo>
                  <a:lnTo>
                    <a:pt x="15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3" name="Freeform 40"/>
            <p:cNvSpPr/>
            <p:nvPr/>
          </p:nvSpPr>
          <p:spPr>
            <a:xfrm>
              <a:off x="5985" y="3558"/>
              <a:ext cx="125" cy="15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5" y="24"/>
                </a:cxn>
                <a:cxn ang="0">
                  <a:pos x="28" y="59"/>
                </a:cxn>
                <a:cxn ang="0">
                  <a:pos x="30" y="78"/>
                </a:cxn>
                <a:cxn ang="0">
                  <a:pos x="82" y="24"/>
                </a:cxn>
                <a:cxn ang="0">
                  <a:pos x="52" y="84"/>
                </a:cxn>
                <a:cxn ang="0">
                  <a:pos x="0" y="150"/>
                </a:cxn>
                <a:cxn ang="0">
                  <a:pos x="55" y="90"/>
                </a:cxn>
                <a:cxn ang="0">
                  <a:pos x="93" y="10"/>
                </a:cxn>
                <a:cxn ang="0">
                  <a:pos x="89" y="0"/>
                </a:cxn>
              </a:cxnLst>
              <a:pathLst>
                <a:path w="167" h="167">
                  <a:moveTo>
                    <a:pt x="159" y="0"/>
                  </a:moveTo>
                  <a:lnTo>
                    <a:pt x="116" y="26"/>
                  </a:lnTo>
                  <a:lnTo>
                    <a:pt x="49" y="65"/>
                  </a:lnTo>
                  <a:lnTo>
                    <a:pt x="54" y="86"/>
                  </a:lnTo>
                  <a:lnTo>
                    <a:pt x="147" y="26"/>
                  </a:lnTo>
                  <a:lnTo>
                    <a:pt x="92" y="92"/>
                  </a:lnTo>
                  <a:lnTo>
                    <a:pt x="0" y="166"/>
                  </a:lnTo>
                  <a:lnTo>
                    <a:pt x="98" y="100"/>
                  </a:lnTo>
                  <a:lnTo>
                    <a:pt x="166" y="12"/>
                  </a:lnTo>
                  <a:lnTo>
                    <a:pt x="15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4" name="Freeform 41"/>
            <p:cNvSpPr/>
            <p:nvPr/>
          </p:nvSpPr>
          <p:spPr>
            <a:xfrm>
              <a:off x="5884" y="3429"/>
              <a:ext cx="314" cy="589"/>
            </a:xfrm>
            <a:custGeom>
              <a:avLst/>
              <a:gdLst/>
              <a:ahLst/>
              <a:cxnLst>
                <a:cxn ang="0">
                  <a:pos x="11" y="399"/>
                </a:cxn>
                <a:cxn ang="0">
                  <a:pos x="0" y="475"/>
                </a:cxn>
                <a:cxn ang="0">
                  <a:pos x="48" y="520"/>
                </a:cxn>
                <a:cxn ang="0">
                  <a:pos x="170" y="554"/>
                </a:cxn>
                <a:cxn ang="0">
                  <a:pos x="178" y="524"/>
                </a:cxn>
                <a:cxn ang="0">
                  <a:pos x="178" y="485"/>
                </a:cxn>
                <a:cxn ang="0">
                  <a:pos x="203" y="446"/>
                </a:cxn>
                <a:cxn ang="0">
                  <a:pos x="203" y="370"/>
                </a:cxn>
                <a:cxn ang="0">
                  <a:pos x="228" y="246"/>
                </a:cxn>
                <a:cxn ang="0">
                  <a:pos x="232" y="126"/>
                </a:cxn>
                <a:cxn ang="0">
                  <a:pos x="228" y="0"/>
                </a:cxn>
                <a:cxn ang="0">
                  <a:pos x="236" y="108"/>
                </a:cxn>
                <a:cxn ang="0">
                  <a:pos x="236" y="198"/>
                </a:cxn>
                <a:cxn ang="0">
                  <a:pos x="222" y="317"/>
                </a:cxn>
                <a:cxn ang="0">
                  <a:pos x="212" y="388"/>
                </a:cxn>
                <a:cxn ang="0">
                  <a:pos x="212" y="462"/>
                </a:cxn>
                <a:cxn ang="0">
                  <a:pos x="193" y="485"/>
                </a:cxn>
                <a:cxn ang="0">
                  <a:pos x="188" y="542"/>
                </a:cxn>
                <a:cxn ang="0">
                  <a:pos x="157" y="560"/>
                </a:cxn>
                <a:cxn ang="0">
                  <a:pos x="25" y="524"/>
                </a:cxn>
                <a:cxn ang="0">
                  <a:pos x="1" y="477"/>
                </a:cxn>
                <a:cxn ang="0">
                  <a:pos x="11" y="399"/>
                </a:cxn>
              </a:cxnLst>
              <a:pathLst>
                <a:path w="417" h="618">
                  <a:moveTo>
                    <a:pt x="18" y="440"/>
                  </a:moveTo>
                  <a:lnTo>
                    <a:pt x="0" y="523"/>
                  </a:lnTo>
                  <a:lnTo>
                    <a:pt x="85" y="573"/>
                  </a:lnTo>
                  <a:lnTo>
                    <a:pt x="300" y="610"/>
                  </a:lnTo>
                  <a:lnTo>
                    <a:pt x="314" y="577"/>
                  </a:lnTo>
                  <a:lnTo>
                    <a:pt x="314" y="534"/>
                  </a:lnTo>
                  <a:lnTo>
                    <a:pt x="359" y="491"/>
                  </a:lnTo>
                  <a:lnTo>
                    <a:pt x="359" y="407"/>
                  </a:lnTo>
                  <a:lnTo>
                    <a:pt x="403" y="271"/>
                  </a:lnTo>
                  <a:lnTo>
                    <a:pt x="409" y="139"/>
                  </a:lnTo>
                  <a:lnTo>
                    <a:pt x="403" y="0"/>
                  </a:lnTo>
                  <a:lnTo>
                    <a:pt x="416" y="119"/>
                  </a:lnTo>
                  <a:lnTo>
                    <a:pt x="416" y="218"/>
                  </a:lnTo>
                  <a:lnTo>
                    <a:pt x="392" y="349"/>
                  </a:lnTo>
                  <a:lnTo>
                    <a:pt x="374" y="427"/>
                  </a:lnTo>
                  <a:lnTo>
                    <a:pt x="374" y="509"/>
                  </a:lnTo>
                  <a:lnTo>
                    <a:pt x="340" y="534"/>
                  </a:lnTo>
                  <a:lnTo>
                    <a:pt x="332" y="597"/>
                  </a:lnTo>
                  <a:lnTo>
                    <a:pt x="276" y="617"/>
                  </a:lnTo>
                  <a:lnTo>
                    <a:pt x="44" y="577"/>
                  </a:lnTo>
                  <a:lnTo>
                    <a:pt x="1" y="525"/>
                  </a:lnTo>
                  <a:lnTo>
                    <a:pt x="18" y="4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5" name="Freeform 42"/>
            <p:cNvSpPr/>
            <p:nvPr/>
          </p:nvSpPr>
          <p:spPr>
            <a:xfrm>
              <a:off x="6174" y="3265"/>
              <a:ext cx="17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7"/>
                </a:cxn>
                <a:cxn ang="0">
                  <a:pos x="42" y="84"/>
                </a:cxn>
                <a:cxn ang="0">
                  <a:pos x="59" y="138"/>
                </a:cxn>
                <a:cxn ang="0">
                  <a:pos x="76" y="162"/>
                </a:cxn>
                <a:cxn ang="0">
                  <a:pos x="128" y="265"/>
                </a:cxn>
                <a:cxn ang="0">
                  <a:pos x="132" y="343"/>
                </a:cxn>
                <a:cxn ang="0">
                  <a:pos x="125" y="433"/>
                </a:cxn>
                <a:cxn ang="0">
                  <a:pos x="97" y="482"/>
                </a:cxn>
                <a:cxn ang="0">
                  <a:pos x="24" y="548"/>
                </a:cxn>
                <a:cxn ang="0">
                  <a:pos x="87" y="463"/>
                </a:cxn>
                <a:cxn ang="0">
                  <a:pos x="118" y="433"/>
                </a:cxn>
                <a:cxn ang="0">
                  <a:pos x="125" y="392"/>
                </a:cxn>
                <a:cxn ang="0">
                  <a:pos x="122" y="307"/>
                </a:cxn>
                <a:cxn ang="0">
                  <a:pos x="104" y="265"/>
                </a:cxn>
                <a:cxn ang="0">
                  <a:pos x="69" y="198"/>
                </a:cxn>
                <a:cxn ang="0">
                  <a:pos x="73" y="253"/>
                </a:cxn>
                <a:cxn ang="0">
                  <a:pos x="42" y="144"/>
                </a:cxn>
                <a:cxn ang="0">
                  <a:pos x="24" y="60"/>
                </a:cxn>
                <a:cxn ang="0">
                  <a:pos x="14" y="24"/>
                </a:cxn>
                <a:cxn ang="0">
                  <a:pos x="0" y="0"/>
                </a:cxn>
              </a:cxnLst>
              <a:pathLst>
                <a:path w="233" h="604">
                  <a:moveTo>
                    <a:pt x="0" y="0"/>
                  </a:moveTo>
                  <a:lnTo>
                    <a:pt x="24" y="19"/>
                  </a:lnTo>
                  <a:lnTo>
                    <a:pt x="73" y="92"/>
                  </a:lnTo>
                  <a:lnTo>
                    <a:pt x="103" y="152"/>
                  </a:lnTo>
                  <a:lnTo>
                    <a:pt x="134" y="178"/>
                  </a:lnTo>
                  <a:lnTo>
                    <a:pt x="225" y="291"/>
                  </a:lnTo>
                  <a:lnTo>
                    <a:pt x="232" y="377"/>
                  </a:lnTo>
                  <a:lnTo>
                    <a:pt x="219" y="476"/>
                  </a:lnTo>
                  <a:lnTo>
                    <a:pt x="170" y="530"/>
                  </a:lnTo>
                  <a:lnTo>
                    <a:pt x="42" y="603"/>
                  </a:lnTo>
                  <a:lnTo>
                    <a:pt x="152" y="510"/>
                  </a:lnTo>
                  <a:lnTo>
                    <a:pt x="207" y="476"/>
                  </a:lnTo>
                  <a:lnTo>
                    <a:pt x="219" y="431"/>
                  </a:lnTo>
                  <a:lnTo>
                    <a:pt x="213" y="338"/>
                  </a:lnTo>
                  <a:lnTo>
                    <a:pt x="183" y="291"/>
                  </a:lnTo>
                  <a:lnTo>
                    <a:pt x="122" y="218"/>
                  </a:lnTo>
                  <a:lnTo>
                    <a:pt x="128" y="278"/>
                  </a:lnTo>
                  <a:lnTo>
                    <a:pt x="73" y="158"/>
                  </a:lnTo>
                  <a:lnTo>
                    <a:pt x="42" y="66"/>
                  </a:lnTo>
                  <a:lnTo>
                    <a:pt x="24" y="2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6" name="Freeform 43"/>
            <p:cNvSpPr/>
            <p:nvPr/>
          </p:nvSpPr>
          <p:spPr>
            <a:xfrm>
              <a:off x="5525" y="3421"/>
              <a:ext cx="378" cy="603"/>
            </a:xfrm>
            <a:custGeom>
              <a:avLst/>
              <a:gdLst/>
              <a:ahLst/>
              <a:cxnLst>
                <a:cxn ang="0">
                  <a:pos x="282" y="315"/>
                </a:cxn>
                <a:cxn ang="0">
                  <a:pos x="274" y="429"/>
                </a:cxn>
                <a:cxn ang="0">
                  <a:pos x="264" y="505"/>
                </a:cxn>
                <a:cxn ang="0">
                  <a:pos x="149" y="544"/>
                </a:cxn>
                <a:cxn ang="0">
                  <a:pos x="83" y="574"/>
                </a:cxn>
                <a:cxn ang="0">
                  <a:pos x="56" y="565"/>
                </a:cxn>
                <a:cxn ang="0">
                  <a:pos x="41" y="503"/>
                </a:cxn>
                <a:cxn ang="0">
                  <a:pos x="0" y="428"/>
                </a:cxn>
                <a:cxn ang="0">
                  <a:pos x="7" y="313"/>
                </a:cxn>
                <a:cxn ang="0">
                  <a:pos x="7" y="211"/>
                </a:cxn>
                <a:cxn ang="0">
                  <a:pos x="7" y="96"/>
                </a:cxn>
                <a:cxn ang="0">
                  <a:pos x="14" y="0"/>
                </a:cxn>
                <a:cxn ang="0">
                  <a:pos x="11" y="103"/>
                </a:cxn>
                <a:cxn ang="0">
                  <a:pos x="11" y="241"/>
                </a:cxn>
                <a:cxn ang="0">
                  <a:pos x="11" y="363"/>
                </a:cxn>
                <a:cxn ang="0">
                  <a:pos x="20" y="461"/>
                </a:cxn>
                <a:cxn ang="0">
                  <a:pos x="52" y="499"/>
                </a:cxn>
                <a:cxn ang="0">
                  <a:pos x="54" y="539"/>
                </a:cxn>
                <a:cxn ang="0">
                  <a:pos x="79" y="568"/>
                </a:cxn>
                <a:cxn ang="0">
                  <a:pos x="169" y="546"/>
                </a:cxn>
                <a:cxn ang="0">
                  <a:pos x="270" y="516"/>
                </a:cxn>
                <a:cxn ang="0">
                  <a:pos x="284" y="426"/>
                </a:cxn>
                <a:cxn ang="0">
                  <a:pos x="282" y="315"/>
                </a:cxn>
              </a:cxnLst>
              <a:pathLst>
                <a:path w="502" h="632">
                  <a:moveTo>
                    <a:pt x="497" y="346"/>
                  </a:moveTo>
                  <a:lnTo>
                    <a:pt x="484" y="472"/>
                  </a:lnTo>
                  <a:lnTo>
                    <a:pt x="465" y="554"/>
                  </a:lnTo>
                  <a:lnTo>
                    <a:pt x="263" y="597"/>
                  </a:lnTo>
                  <a:lnTo>
                    <a:pt x="146" y="631"/>
                  </a:lnTo>
                  <a:lnTo>
                    <a:pt x="99" y="620"/>
                  </a:lnTo>
                  <a:lnTo>
                    <a:pt x="73" y="552"/>
                  </a:lnTo>
                  <a:lnTo>
                    <a:pt x="0" y="471"/>
                  </a:lnTo>
                  <a:lnTo>
                    <a:pt x="12" y="344"/>
                  </a:lnTo>
                  <a:lnTo>
                    <a:pt x="12" y="232"/>
                  </a:lnTo>
                  <a:lnTo>
                    <a:pt x="12" y="106"/>
                  </a:lnTo>
                  <a:lnTo>
                    <a:pt x="24" y="0"/>
                  </a:lnTo>
                  <a:lnTo>
                    <a:pt x="18" y="113"/>
                  </a:lnTo>
                  <a:lnTo>
                    <a:pt x="18" y="265"/>
                  </a:lnTo>
                  <a:lnTo>
                    <a:pt x="18" y="398"/>
                  </a:lnTo>
                  <a:lnTo>
                    <a:pt x="36" y="506"/>
                  </a:lnTo>
                  <a:lnTo>
                    <a:pt x="92" y="548"/>
                  </a:lnTo>
                  <a:lnTo>
                    <a:pt x="95" y="592"/>
                  </a:lnTo>
                  <a:lnTo>
                    <a:pt x="140" y="624"/>
                  </a:lnTo>
                  <a:lnTo>
                    <a:pt x="297" y="599"/>
                  </a:lnTo>
                  <a:lnTo>
                    <a:pt x="476" y="567"/>
                  </a:lnTo>
                  <a:lnTo>
                    <a:pt x="501" y="469"/>
                  </a:lnTo>
                  <a:lnTo>
                    <a:pt x="497" y="3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7" name="Freeform 44"/>
            <p:cNvSpPr/>
            <p:nvPr/>
          </p:nvSpPr>
          <p:spPr>
            <a:xfrm>
              <a:off x="5852" y="3727"/>
              <a:ext cx="29" cy="44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14" y="11"/>
                </a:cxn>
                <a:cxn ang="0">
                  <a:pos x="7" y="11"/>
                </a:cxn>
                <a:cxn ang="0">
                  <a:pos x="3" y="17"/>
                </a:cxn>
                <a:cxn ang="0">
                  <a:pos x="3" y="28"/>
                </a:cxn>
                <a:cxn ang="0">
                  <a:pos x="11" y="35"/>
                </a:cxn>
                <a:cxn ang="0">
                  <a:pos x="19" y="35"/>
                </a:cxn>
                <a:cxn ang="0">
                  <a:pos x="22" y="28"/>
                </a:cxn>
                <a:cxn ang="0">
                  <a:pos x="19" y="40"/>
                </a:cxn>
                <a:cxn ang="0">
                  <a:pos x="7" y="40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22" y="17"/>
                </a:cxn>
              </a:cxnLst>
              <a:pathLst>
                <a:path w="37" h="47">
                  <a:moveTo>
                    <a:pt x="36" y="19"/>
                  </a:moveTo>
                  <a:lnTo>
                    <a:pt x="23" y="13"/>
                  </a:lnTo>
                  <a:lnTo>
                    <a:pt x="12" y="13"/>
                  </a:lnTo>
                  <a:lnTo>
                    <a:pt x="5" y="19"/>
                  </a:lnTo>
                  <a:lnTo>
                    <a:pt x="5" y="32"/>
                  </a:lnTo>
                  <a:lnTo>
                    <a:pt x="18" y="39"/>
                  </a:lnTo>
                  <a:lnTo>
                    <a:pt x="30" y="39"/>
                  </a:lnTo>
                  <a:lnTo>
                    <a:pt x="36" y="32"/>
                  </a:lnTo>
                  <a:lnTo>
                    <a:pt x="30" y="46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5" y="0"/>
                  </a:lnTo>
                  <a:lnTo>
                    <a:pt x="23" y="0"/>
                  </a:lnTo>
                  <a:lnTo>
                    <a:pt x="36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8" name="Freeform 45"/>
            <p:cNvSpPr/>
            <p:nvPr/>
          </p:nvSpPr>
          <p:spPr>
            <a:xfrm>
              <a:off x="5839" y="3868"/>
              <a:ext cx="27" cy="36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9" y="10"/>
                </a:cxn>
                <a:cxn ang="0">
                  <a:pos x="13" y="0"/>
                </a:cxn>
                <a:cxn ang="0">
                  <a:pos x="3" y="0"/>
                </a:cxn>
                <a:cxn ang="0">
                  <a:pos x="0" y="16"/>
                </a:cxn>
                <a:cxn ang="0">
                  <a:pos x="10" y="33"/>
                </a:cxn>
                <a:cxn ang="0">
                  <a:pos x="16" y="33"/>
                </a:cxn>
                <a:cxn ang="0">
                  <a:pos x="19" y="27"/>
                </a:cxn>
              </a:cxnLst>
              <a:pathLst>
                <a:path w="36" h="38">
                  <a:moveTo>
                    <a:pt x="35" y="30"/>
                  </a:moveTo>
                  <a:lnTo>
                    <a:pt x="35" y="12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17" y="37"/>
                  </a:lnTo>
                  <a:lnTo>
                    <a:pt x="29" y="37"/>
                  </a:lnTo>
                  <a:lnTo>
                    <a:pt x="35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9" name="Freeform 46"/>
            <p:cNvSpPr/>
            <p:nvPr/>
          </p:nvSpPr>
          <p:spPr>
            <a:xfrm>
              <a:off x="5328" y="3511"/>
              <a:ext cx="207" cy="165"/>
            </a:xfrm>
            <a:custGeom>
              <a:avLst/>
              <a:gdLst/>
              <a:ahLst/>
              <a:cxnLst>
                <a:cxn ang="0">
                  <a:pos x="151" y="67"/>
                </a:cxn>
                <a:cxn ang="0">
                  <a:pos x="120" y="42"/>
                </a:cxn>
                <a:cxn ang="0">
                  <a:pos x="117" y="49"/>
                </a:cxn>
                <a:cxn ang="0">
                  <a:pos x="148" y="89"/>
                </a:cxn>
                <a:cxn ang="0">
                  <a:pos x="140" y="108"/>
                </a:cxn>
                <a:cxn ang="0">
                  <a:pos x="0" y="0"/>
                </a:cxn>
                <a:cxn ang="0">
                  <a:pos x="154" y="156"/>
                </a:cxn>
                <a:cxn ang="0">
                  <a:pos x="151" y="67"/>
                </a:cxn>
              </a:cxnLst>
              <a:pathLst>
                <a:path w="276" h="173">
                  <a:moveTo>
                    <a:pt x="268" y="73"/>
                  </a:moveTo>
                  <a:lnTo>
                    <a:pt x="213" y="46"/>
                  </a:lnTo>
                  <a:lnTo>
                    <a:pt x="208" y="53"/>
                  </a:lnTo>
                  <a:lnTo>
                    <a:pt x="262" y="98"/>
                  </a:lnTo>
                  <a:lnTo>
                    <a:pt x="250" y="118"/>
                  </a:lnTo>
                  <a:lnTo>
                    <a:pt x="0" y="0"/>
                  </a:lnTo>
                  <a:lnTo>
                    <a:pt x="275" y="172"/>
                  </a:lnTo>
                  <a:lnTo>
                    <a:pt x="268" y="7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0" name="Freeform 47"/>
            <p:cNvSpPr/>
            <p:nvPr/>
          </p:nvSpPr>
          <p:spPr>
            <a:xfrm>
              <a:off x="5176" y="3613"/>
              <a:ext cx="363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73"/>
                </a:cxn>
                <a:cxn ang="0">
                  <a:pos x="158" y="78"/>
                </a:cxn>
                <a:cxn ang="0">
                  <a:pos x="203" y="78"/>
                </a:cxn>
                <a:cxn ang="0">
                  <a:pos x="273" y="54"/>
                </a:cxn>
                <a:cxn ang="0">
                  <a:pos x="269" y="66"/>
                </a:cxn>
                <a:cxn ang="0">
                  <a:pos x="197" y="97"/>
                </a:cxn>
                <a:cxn ang="0">
                  <a:pos x="145" y="103"/>
                </a:cxn>
                <a:cxn ang="0">
                  <a:pos x="69" y="78"/>
                </a:cxn>
                <a:cxn ang="0">
                  <a:pos x="0" y="0"/>
                </a:cxn>
              </a:cxnLst>
              <a:pathLst>
                <a:path w="482" h="114">
                  <a:moveTo>
                    <a:pt x="0" y="0"/>
                  </a:moveTo>
                  <a:lnTo>
                    <a:pt x="138" y="80"/>
                  </a:lnTo>
                  <a:lnTo>
                    <a:pt x="279" y="86"/>
                  </a:lnTo>
                  <a:lnTo>
                    <a:pt x="358" y="86"/>
                  </a:lnTo>
                  <a:lnTo>
                    <a:pt x="481" y="59"/>
                  </a:lnTo>
                  <a:lnTo>
                    <a:pt x="474" y="72"/>
                  </a:lnTo>
                  <a:lnTo>
                    <a:pt x="346" y="106"/>
                  </a:lnTo>
                  <a:lnTo>
                    <a:pt x="255" y="113"/>
                  </a:lnTo>
                  <a:lnTo>
                    <a:pt x="121" y="8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1" name="Freeform 48"/>
            <p:cNvSpPr/>
            <p:nvPr/>
          </p:nvSpPr>
          <p:spPr>
            <a:xfrm>
              <a:off x="5172" y="3371"/>
              <a:ext cx="63" cy="25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4" y="11"/>
                </a:cxn>
                <a:cxn ang="0">
                  <a:pos x="27" y="80"/>
                </a:cxn>
                <a:cxn ang="0">
                  <a:pos x="21" y="132"/>
                </a:cxn>
                <a:cxn ang="0">
                  <a:pos x="8" y="207"/>
                </a:cxn>
                <a:cxn ang="0">
                  <a:pos x="0" y="207"/>
                </a:cxn>
                <a:cxn ang="0">
                  <a:pos x="6" y="242"/>
                </a:cxn>
                <a:cxn ang="0">
                  <a:pos x="12" y="242"/>
                </a:cxn>
                <a:cxn ang="0">
                  <a:pos x="27" y="138"/>
                </a:cxn>
                <a:cxn ang="0">
                  <a:pos x="36" y="33"/>
                </a:cxn>
                <a:cxn ang="0">
                  <a:pos x="47" y="0"/>
                </a:cxn>
              </a:cxnLst>
              <a:pathLst>
                <a:path w="83" h="266">
                  <a:moveTo>
                    <a:pt x="82" y="0"/>
                  </a:moveTo>
                  <a:lnTo>
                    <a:pt x="59" y="11"/>
                  </a:lnTo>
                  <a:lnTo>
                    <a:pt x="47" y="88"/>
                  </a:lnTo>
                  <a:lnTo>
                    <a:pt x="37" y="145"/>
                  </a:lnTo>
                  <a:lnTo>
                    <a:pt x="15" y="227"/>
                  </a:lnTo>
                  <a:lnTo>
                    <a:pt x="0" y="227"/>
                  </a:lnTo>
                  <a:lnTo>
                    <a:pt x="10" y="265"/>
                  </a:lnTo>
                  <a:lnTo>
                    <a:pt x="21" y="265"/>
                  </a:lnTo>
                  <a:lnTo>
                    <a:pt x="47" y="151"/>
                  </a:lnTo>
                  <a:lnTo>
                    <a:pt x="63" y="37"/>
                  </a:lnTo>
                  <a:lnTo>
                    <a:pt x="8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2" name="Freeform 49"/>
            <p:cNvSpPr/>
            <p:nvPr/>
          </p:nvSpPr>
          <p:spPr>
            <a:xfrm>
              <a:off x="5235" y="3361"/>
              <a:ext cx="190" cy="61"/>
            </a:xfrm>
            <a:custGeom>
              <a:avLst/>
              <a:gdLst/>
              <a:ahLst/>
              <a:cxnLst>
                <a:cxn ang="0">
                  <a:pos x="143" y="57"/>
                </a:cxn>
                <a:cxn ang="0">
                  <a:pos x="129" y="46"/>
                </a:cxn>
                <a:cxn ang="0">
                  <a:pos x="119" y="46"/>
                </a:cxn>
                <a:cxn ang="0">
                  <a:pos x="108" y="51"/>
                </a:cxn>
                <a:cxn ang="0">
                  <a:pos x="94" y="51"/>
                </a:cxn>
                <a:cxn ang="0">
                  <a:pos x="9" y="6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101" y="46"/>
                </a:cxn>
                <a:cxn ang="0">
                  <a:pos x="108" y="46"/>
                </a:cxn>
                <a:cxn ang="0">
                  <a:pos x="119" y="33"/>
                </a:cxn>
                <a:cxn ang="0">
                  <a:pos x="129" y="33"/>
                </a:cxn>
                <a:cxn ang="0">
                  <a:pos x="143" y="46"/>
                </a:cxn>
                <a:cxn ang="0">
                  <a:pos x="143" y="57"/>
                </a:cxn>
              </a:cxnLst>
              <a:pathLst>
                <a:path w="251" h="64">
                  <a:moveTo>
                    <a:pt x="250" y="63"/>
                  </a:moveTo>
                  <a:lnTo>
                    <a:pt x="225" y="50"/>
                  </a:lnTo>
                  <a:lnTo>
                    <a:pt x="207" y="50"/>
                  </a:lnTo>
                  <a:lnTo>
                    <a:pt x="189" y="56"/>
                  </a:lnTo>
                  <a:lnTo>
                    <a:pt x="164" y="56"/>
                  </a:lnTo>
                  <a:lnTo>
                    <a:pt x="16" y="6"/>
                  </a:lnTo>
                  <a:lnTo>
                    <a:pt x="0" y="8"/>
                  </a:lnTo>
                  <a:lnTo>
                    <a:pt x="42" y="0"/>
                  </a:lnTo>
                  <a:lnTo>
                    <a:pt x="176" y="50"/>
                  </a:lnTo>
                  <a:lnTo>
                    <a:pt x="189" y="50"/>
                  </a:lnTo>
                  <a:lnTo>
                    <a:pt x="207" y="37"/>
                  </a:lnTo>
                  <a:lnTo>
                    <a:pt x="225" y="37"/>
                  </a:lnTo>
                  <a:lnTo>
                    <a:pt x="250" y="50"/>
                  </a:lnTo>
                  <a:lnTo>
                    <a:pt x="250" y="6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3" name="Freeform 50"/>
            <p:cNvSpPr/>
            <p:nvPr/>
          </p:nvSpPr>
          <p:spPr>
            <a:xfrm>
              <a:off x="5728" y="3157"/>
              <a:ext cx="171" cy="5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1" y="53"/>
                </a:cxn>
                <a:cxn ang="0">
                  <a:pos x="4" y="144"/>
                </a:cxn>
                <a:cxn ang="0">
                  <a:pos x="7" y="229"/>
                </a:cxn>
                <a:cxn ang="0">
                  <a:pos x="20" y="313"/>
                </a:cxn>
                <a:cxn ang="0">
                  <a:pos x="48" y="403"/>
                </a:cxn>
                <a:cxn ang="0">
                  <a:pos x="125" y="531"/>
                </a:cxn>
                <a:cxn ang="0">
                  <a:pos x="129" y="561"/>
                </a:cxn>
                <a:cxn ang="0">
                  <a:pos x="121" y="531"/>
                </a:cxn>
                <a:cxn ang="0">
                  <a:pos x="45" y="409"/>
                </a:cxn>
                <a:cxn ang="0">
                  <a:pos x="14" y="313"/>
                </a:cxn>
                <a:cxn ang="0">
                  <a:pos x="0" y="229"/>
                </a:cxn>
                <a:cxn ang="0">
                  <a:pos x="0" y="132"/>
                </a:cxn>
                <a:cxn ang="0">
                  <a:pos x="11" y="48"/>
                </a:cxn>
                <a:cxn ang="0">
                  <a:pos x="24" y="0"/>
                </a:cxn>
              </a:cxnLst>
              <a:pathLst>
                <a:path w="226" h="620">
                  <a:moveTo>
                    <a:pt x="42" y="0"/>
                  </a:moveTo>
                  <a:lnTo>
                    <a:pt x="18" y="59"/>
                  </a:lnTo>
                  <a:lnTo>
                    <a:pt x="6" y="159"/>
                  </a:lnTo>
                  <a:lnTo>
                    <a:pt x="12" y="253"/>
                  </a:lnTo>
                  <a:lnTo>
                    <a:pt x="36" y="346"/>
                  </a:lnTo>
                  <a:lnTo>
                    <a:pt x="85" y="446"/>
                  </a:lnTo>
                  <a:lnTo>
                    <a:pt x="218" y="586"/>
                  </a:lnTo>
                  <a:lnTo>
                    <a:pt x="225" y="619"/>
                  </a:lnTo>
                  <a:lnTo>
                    <a:pt x="212" y="586"/>
                  </a:lnTo>
                  <a:lnTo>
                    <a:pt x="79" y="452"/>
                  </a:lnTo>
                  <a:lnTo>
                    <a:pt x="24" y="346"/>
                  </a:lnTo>
                  <a:lnTo>
                    <a:pt x="0" y="253"/>
                  </a:lnTo>
                  <a:lnTo>
                    <a:pt x="0" y="146"/>
                  </a:lnTo>
                  <a:lnTo>
                    <a:pt x="18" y="53"/>
                  </a:lnTo>
                  <a:lnTo>
                    <a:pt x="4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4" name="Freeform 51"/>
            <p:cNvSpPr/>
            <p:nvPr/>
          </p:nvSpPr>
          <p:spPr>
            <a:xfrm>
              <a:off x="5447" y="3302"/>
              <a:ext cx="103" cy="11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9" y="30"/>
                </a:cxn>
                <a:cxn ang="0">
                  <a:pos x="38" y="74"/>
                </a:cxn>
                <a:cxn ang="0">
                  <a:pos x="0" y="104"/>
                </a:cxn>
                <a:cxn ang="0">
                  <a:pos x="45" y="86"/>
                </a:cxn>
                <a:cxn ang="0">
                  <a:pos x="77" y="0"/>
                </a:cxn>
              </a:cxnLst>
              <a:pathLst>
                <a:path w="137" h="115">
                  <a:moveTo>
                    <a:pt x="136" y="0"/>
                  </a:moveTo>
                  <a:lnTo>
                    <a:pt x="105" y="32"/>
                  </a:lnTo>
                  <a:lnTo>
                    <a:pt x="68" y="81"/>
                  </a:lnTo>
                  <a:lnTo>
                    <a:pt x="0" y="114"/>
                  </a:lnTo>
                  <a:lnTo>
                    <a:pt x="80" y="94"/>
                  </a:lnTo>
                  <a:lnTo>
                    <a:pt x="13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5" name="Freeform 52"/>
            <p:cNvSpPr/>
            <p:nvPr/>
          </p:nvSpPr>
          <p:spPr>
            <a:xfrm>
              <a:off x="5549" y="3151"/>
              <a:ext cx="198" cy="222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24" y="95"/>
                </a:cxn>
                <a:cxn ang="0">
                  <a:pos x="76" y="66"/>
                </a:cxn>
                <a:cxn ang="0">
                  <a:pos x="148" y="0"/>
                </a:cxn>
                <a:cxn ang="0">
                  <a:pos x="72" y="60"/>
                </a:cxn>
                <a:cxn ang="0">
                  <a:pos x="17" y="95"/>
                </a:cxn>
                <a:cxn ang="0">
                  <a:pos x="0" y="211"/>
                </a:cxn>
              </a:cxnLst>
              <a:pathLst>
                <a:path w="263" h="233">
                  <a:moveTo>
                    <a:pt x="0" y="232"/>
                  </a:moveTo>
                  <a:lnTo>
                    <a:pt x="42" y="105"/>
                  </a:lnTo>
                  <a:lnTo>
                    <a:pt x="134" y="72"/>
                  </a:lnTo>
                  <a:lnTo>
                    <a:pt x="262" y="0"/>
                  </a:lnTo>
                  <a:lnTo>
                    <a:pt x="127" y="66"/>
                  </a:lnTo>
                  <a:lnTo>
                    <a:pt x="30" y="105"/>
                  </a:lnTo>
                  <a:lnTo>
                    <a:pt x="0" y="2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6" name="Freeform 53"/>
            <p:cNvSpPr/>
            <p:nvPr/>
          </p:nvSpPr>
          <p:spPr>
            <a:xfrm>
              <a:off x="5711" y="3069"/>
              <a:ext cx="256" cy="586"/>
            </a:xfrm>
            <a:custGeom>
              <a:avLst/>
              <a:gdLst/>
              <a:ahLst/>
              <a:cxnLst>
                <a:cxn ang="0">
                  <a:pos x="97" y="537"/>
                </a:cxn>
                <a:cxn ang="0">
                  <a:pos x="99" y="495"/>
                </a:cxn>
                <a:cxn ang="0">
                  <a:pos x="101" y="482"/>
                </a:cxn>
                <a:cxn ang="0">
                  <a:pos x="101" y="467"/>
                </a:cxn>
                <a:cxn ang="0">
                  <a:pos x="101" y="454"/>
                </a:cxn>
                <a:cxn ang="0">
                  <a:pos x="103" y="418"/>
                </a:cxn>
                <a:cxn ang="0">
                  <a:pos x="103" y="406"/>
                </a:cxn>
                <a:cxn ang="0">
                  <a:pos x="101" y="393"/>
                </a:cxn>
                <a:cxn ang="0">
                  <a:pos x="97" y="368"/>
                </a:cxn>
                <a:cxn ang="0">
                  <a:pos x="97" y="351"/>
                </a:cxn>
                <a:cxn ang="0">
                  <a:pos x="95" y="332"/>
                </a:cxn>
                <a:cxn ang="0">
                  <a:pos x="95" y="313"/>
                </a:cxn>
                <a:cxn ang="0">
                  <a:pos x="97" y="296"/>
                </a:cxn>
                <a:cxn ang="0">
                  <a:pos x="99" y="283"/>
                </a:cxn>
                <a:cxn ang="0">
                  <a:pos x="105" y="241"/>
                </a:cxn>
                <a:cxn ang="0">
                  <a:pos x="105" y="229"/>
                </a:cxn>
                <a:cxn ang="0">
                  <a:pos x="105" y="215"/>
                </a:cxn>
                <a:cxn ang="0">
                  <a:pos x="108" y="202"/>
                </a:cxn>
                <a:cxn ang="0">
                  <a:pos x="105" y="202"/>
                </a:cxn>
                <a:cxn ang="0">
                  <a:pos x="105" y="189"/>
                </a:cxn>
                <a:cxn ang="0">
                  <a:pos x="112" y="173"/>
                </a:cxn>
                <a:cxn ang="0">
                  <a:pos x="118" y="145"/>
                </a:cxn>
                <a:cxn ang="0">
                  <a:pos x="123" y="131"/>
                </a:cxn>
                <a:cxn ang="0">
                  <a:pos x="129" y="109"/>
                </a:cxn>
                <a:cxn ang="0">
                  <a:pos x="136" y="92"/>
                </a:cxn>
                <a:cxn ang="0">
                  <a:pos x="139" y="80"/>
                </a:cxn>
                <a:cxn ang="0">
                  <a:pos x="144" y="68"/>
                </a:cxn>
                <a:cxn ang="0">
                  <a:pos x="146" y="54"/>
                </a:cxn>
                <a:cxn ang="0">
                  <a:pos x="152" y="57"/>
                </a:cxn>
                <a:cxn ang="0">
                  <a:pos x="157" y="74"/>
                </a:cxn>
                <a:cxn ang="0">
                  <a:pos x="159" y="87"/>
                </a:cxn>
                <a:cxn ang="0">
                  <a:pos x="163" y="99"/>
                </a:cxn>
                <a:cxn ang="0">
                  <a:pos x="167" y="119"/>
                </a:cxn>
                <a:cxn ang="0">
                  <a:pos x="173" y="131"/>
                </a:cxn>
                <a:cxn ang="0">
                  <a:pos x="176" y="145"/>
                </a:cxn>
                <a:cxn ang="0">
                  <a:pos x="178" y="164"/>
                </a:cxn>
                <a:cxn ang="0">
                  <a:pos x="180" y="177"/>
                </a:cxn>
                <a:cxn ang="0">
                  <a:pos x="183" y="189"/>
                </a:cxn>
                <a:cxn ang="0">
                  <a:pos x="186" y="180"/>
                </a:cxn>
                <a:cxn ang="0">
                  <a:pos x="189" y="164"/>
                </a:cxn>
                <a:cxn ang="0">
                  <a:pos x="191" y="148"/>
                </a:cxn>
                <a:cxn ang="0">
                  <a:pos x="193" y="131"/>
                </a:cxn>
                <a:cxn ang="0">
                  <a:pos x="193" y="109"/>
                </a:cxn>
                <a:cxn ang="0">
                  <a:pos x="191" y="96"/>
                </a:cxn>
                <a:cxn ang="0">
                  <a:pos x="186" y="80"/>
                </a:cxn>
                <a:cxn ang="0">
                  <a:pos x="185" y="68"/>
                </a:cxn>
                <a:cxn ang="0">
                  <a:pos x="183" y="54"/>
                </a:cxn>
                <a:cxn ang="0">
                  <a:pos x="180" y="41"/>
                </a:cxn>
                <a:cxn ang="0">
                  <a:pos x="176" y="26"/>
                </a:cxn>
                <a:cxn ang="0">
                  <a:pos x="176" y="11"/>
                </a:cxn>
                <a:cxn ang="0">
                  <a:pos x="176" y="0"/>
                </a:cxn>
                <a:cxn ang="0">
                  <a:pos x="131" y="92"/>
                </a:cxn>
                <a:cxn ang="0">
                  <a:pos x="19" y="59"/>
                </a:cxn>
                <a:cxn ang="0">
                  <a:pos x="53" y="135"/>
                </a:cxn>
              </a:cxnLst>
              <a:pathLst>
                <a:path w="338" h="615">
                  <a:moveTo>
                    <a:pt x="184" y="614"/>
                  </a:moveTo>
                  <a:lnTo>
                    <a:pt x="169" y="592"/>
                  </a:lnTo>
                  <a:lnTo>
                    <a:pt x="173" y="582"/>
                  </a:lnTo>
                  <a:lnTo>
                    <a:pt x="173" y="546"/>
                  </a:lnTo>
                  <a:lnTo>
                    <a:pt x="173" y="539"/>
                  </a:lnTo>
                  <a:lnTo>
                    <a:pt x="176" y="531"/>
                  </a:lnTo>
                  <a:lnTo>
                    <a:pt x="176" y="521"/>
                  </a:lnTo>
                  <a:lnTo>
                    <a:pt x="176" y="514"/>
                  </a:lnTo>
                  <a:lnTo>
                    <a:pt x="176" y="507"/>
                  </a:lnTo>
                  <a:lnTo>
                    <a:pt x="176" y="500"/>
                  </a:lnTo>
                  <a:lnTo>
                    <a:pt x="180" y="489"/>
                  </a:lnTo>
                  <a:lnTo>
                    <a:pt x="180" y="461"/>
                  </a:lnTo>
                  <a:lnTo>
                    <a:pt x="180" y="454"/>
                  </a:lnTo>
                  <a:lnTo>
                    <a:pt x="180" y="447"/>
                  </a:lnTo>
                  <a:lnTo>
                    <a:pt x="176" y="440"/>
                  </a:lnTo>
                  <a:lnTo>
                    <a:pt x="176" y="432"/>
                  </a:lnTo>
                  <a:lnTo>
                    <a:pt x="173" y="411"/>
                  </a:lnTo>
                  <a:lnTo>
                    <a:pt x="169" y="405"/>
                  </a:lnTo>
                  <a:lnTo>
                    <a:pt x="169" y="393"/>
                  </a:lnTo>
                  <a:lnTo>
                    <a:pt x="169" y="386"/>
                  </a:lnTo>
                  <a:lnTo>
                    <a:pt x="165" y="373"/>
                  </a:lnTo>
                  <a:lnTo>
                    <a:pt x="165" y="365"/>
                  </a:lnTo>
                  <a:lnTo>
                    <a:pt x="165" y="354"/>
                  </a:lnTo>
                  <a:lnTo>
                    <a:pt x="165" y="344"/>
                  </a:lnTo>
                  <a:lnTo>
                    <a:pt x="169" y="336"/>
                  </a:lnTo>
                  <a:lnTo>
                    <a:pt x="169" y="326"/>
                  </a:lnTo>
                  <a:lnTo>
                    <a:pt x="173" y="319"/>
                  </a:lnTo>
                  <a:lnTo>
                    <a:pt x="173" y="312"/>
                  </a:lnTo>
                  <a:lnTo>
                    <a:pt x="180" y="272"/>
                  </a:lnTo>
                  <a:lnTo>
                    <a:pt x="184" y="265"/>
                  </a:lnTo>
                  <a:lnTo>
                    <a:pt x="184" y="259"/>
                  </a:lnTo>
                  <a:lnTo>
                    <a:pt x="184" y="252"/>
                  </a:lnTo>
                  <a:lnTo>
                    <a:pt x="184" y="245"/>
                  </a:lnTo>
                  <a:lnTo>
                    <a:pt x="184" y="237"/>
                  </a:lnTo>
                  <a:lnTo>
                    <a:pt x="184" y="230"/>
                  </a:lnTo>
                  <a:lnTo>
                    <a:pt x="188" y="223"/>
                  </a:lnTo>
                  <a:lnTo>
                    <a:pt x="188" y="216"/>
                  </a:lnTo>
                  <a:lnTo>
                    <a:pt x="184" y="223"/>
                  </a:lnTo>
                  <a:lnTo>
                    <a:pt x="188" y="216"/>
                  </a:lnTo>
                  <a:lnTo>
                    <a:pt x="184" y="208"/>
                  </a:lnTo>
                  <a:lnTo>
                    <a:pt x="191" y="198"/>
                  </a:lnTo>
                  <a:lnTo>
                    <a:pt x="195" y="191"/>
                  </a:lnTo>
                  <a:lnTo>
                    <a:pt x="206" y="166"/>
                  </a:lnTo>
                  <a:lnTo>
                    <a:pt x="206" y="159"/>
                  </a:lnTo>
                  <a:lnTo>
                    <a:pt x="214" y="152"/>
                  </a:lnTo>
                  <a:lnTo>
                    <a:pt x="214" y="145"/>
                  </a:lnTo>
                  <a:lnTo>
                    <a:pt x="217" y="138"/>
                  </a:lnTo>
                  <a:lnTo>
                    <a:pt x="225" y="120"/>
                  </a:lnTo>
                  <a:lnTo>
                    <a:pt x="232" y="113"/>
                  </a:lnTo>
                  <a:lnTo>
                    <a:pt x="236" y="102"/>
                  </a:lnTo>
                  <a:lnTo>
                    <a:pt x="240" y="95"/>
                  </a:lnTo>
                  <a:lnTo>
                    <a:pt x="243" y="88"/>
                  </a:lnTo>
                  <a:lnTo>
                    <a:pt x="247" y="82"/>
                  </a:lnTo>
                  <a:lnTo>
                    <a:pt x="251" y="74"/>
                  </a:lnTo>
                  <a:lnTo>
                    <a:pt x="255" y="67"/>
                  </a:lnTo>
                  <a:lnTo>
                    <a:pt x="255" y="60"/>
                  </a:lnTo>
                  <a:lnTo>
                    <a:pt x="262" y="56"/>
                  </a:lnTo>
                  <a:lnTo>
                    <a:pt x="266" y="63"/>
                  </a:lnTo>
                  <a:lnTo>
                    <a:pt x="269" y="74"/>
                  </a:lnTo>
                  <a:lnTo>
                    <a:pt x="273" y="82"/>
                  </a:lnTo>
                  <a:lnTo>
                    <a:pt x="273" y="88"/>
                  </a:lnTo>
                  <a:lnTo>
                    <a:pt x="277" y="95"/>
                  </a:lnTo>
                  <a:lnTo>
                    <a:pt x="281" y="102"/>
                  </a:lnTo>
                  <a:lnTo>
                    <a:pt x="284" y="109"/>
                  </a:lnTo>
                  <a:lnTo>
                    <a:pt x="292" y="124"/>
                  </a:lnTo>
                  <a:lnTo>
                    <a:pt x="292" y="131"/>
                  </a:lnTo>
                  <a:lnTo>
                    <a:pt x="299" y="138"/>
                  </a:lnTo>
                  <a:lnTo>
                    <a:pt x="303" y="145"/>
                  </a:lnTo>
                  <a:lnTo>
                    <a:pt x="307" y="152"/>
                  </a:lnTo>
                  <a:lnTo>
                    <a:pt x="307" y="159"/>
                  </a:lnTo>
                  <a:lnTo>
                    <a:pt x="307" y="170"/>
                  </a:lnTo>
                  <a:lnTo>
                    <a:pt x="310" y="181"/>
                  </a:lnTo>
                  <a:lnTo>
                    <a:pt x="314" y="188"/>
                  </a:lnTo>
                  <a:lnTo>
                    <a:pt x="314" y="195"/>
                  </a:lnTo>
                  <a:lnTo>
                    <a:pt x="318" y="202"/>
                  </a:lnTo>
                  <a:lnTo>
                    <a:pt x="318" y="208"/>
                  </a:lnTo>
                  <a:lnTo>
                    <a:pt x="325" y="205"/>
                  </a:lnTo>
                  <a:lnTo>
                    <a:pt x="325" y="198"/>
                  </a:lnTo>
                  <a:lnTo>
                    <a:pt x="329" y="188"/>
                  </a:lnTo>
                  <a:lnTo>
                    <a:pt x="329" y="181"/>
                  </a:lnTo>
                  <a:lnTo>
                    <a:pt x="333" y="170"/>
                  </a:lnTo>
                  <a:lnTo>
                    <a:pt x="333" y="163"/>
                  </a:lnTo>
                  <a:lnTo>
                    <a:pt x="337" y="152"/>
                  </a:lnTo>
                  <a:lnTo>
                    <a:pt x="337" y="145"/>
                  </a:lnTo>
                  <a:lnTo>
                    <a:pt x="337" y="138"/>
                  </a:lnTo>
                  <a:lnTo>
                    <a:pt x="337" y="120"/>
                  </a:lnTo>
                  <a:lnTo>
                    <a:pt x="333" y="113"/>
                  </a:lnTo>
                  <a:lnTo>
                    <a:pt x="333" y="106"/>
                  </a:lnTo>
                  <a:lnTo>
                    <a:pt x="329" y="95"/>
                  </a:lnTo>
                  <a:lnTo>
                    <a:pt x="325" y="88"/>
                  </a:lnTo>
                  <a:lnTo>
                    <a:pt x="325" y="82"/>
                  </a:lnTo>
                  <a:lnTo>
                    <a:pt x="322" y="74"/>
                  </a:lnTo>
                  <a:lnTo>
                    <a:pt x="318" y="67"/>
                  </a:lnTo>
                  <a:lnTo>
                    <a:pt x="318" y="60"/>
                  </a:lnTo>
                  <a:lnTo>
                    <a:pt x="318" y="53"/>
                  </a:lnTo>
                  <a:lnTo>
                    <a:pt x="314" y="45"/>
                  </a:lnTo>
                  <a:lnTo>
                    <a:pt x="310" y="35"/>
                  </a:lnTo>
                  <a:lnTo>
                    <a:pt x="307" y="28"/>
                  </a:lnTo>
                  <a:lnTo>
                    <a:pt x="307" y="21"/>
                  </a:lnTo>
                  <a:lnTo>
                    <a:pt x="307" y="13"/>
                  </a:lnTo>
                  <a:lnTo>
                    <a:pt x="307" y="6"/>
                  </a:lnTo>
                  <a:lnTo>
                    <a:pt x="307" y="0"/>
                  </a:lnTo>
                  <a:lnTo>
                    <a:pt x="229" y="60"/>
                  </a:lnTo>
                  <a:lnTo>
                    <a:pt x="229" y="102"/>
                  </a:lnTo>
                  <a:lnTo>
                    <a:pt x="184" y="188"/>
                  </a:lnTo>
                  <a:lnTo>
                    <a:pt x="33" y="65"/>
                  </a:lnTo>
                  <a:lnTo>
                    <a:pt x="0" y="220"/>
                  </a:lnTo>
                  <a:lnTo>
                    <a:pt x="93" y="149"/>
                  </a:lnTo>
                  <a:lnTo>
                    <a:pt x="184" y="230"/>
                  </a:lnTo>
                </a:path>
              </a:pathLst>
            </a:custGeom>
            <a:solidFill>
              <a:srgbClr val="FAFD00"/>
            </a:solidFill>
            <a:ln w="25400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5407" name="Group 54"/>
            <p:cNvGrpSpPr/>
            <p:nvPr/>
          </p:nvGrpSpPr>
          <p:grpSpPr>
            <a:xfrm>
              <a:off x="5687" y="2371"/>
              <a:ext cx="541" cy="776"/>
              <a:chOff x="4646" y="1344"/>
              <a:chExt cx="710" cy="816"/>
            </a:xfrm>
          </p:grpSpPr>
          <p:sp>
            <p:nvSpPr>
              <p:cNvPr id="15408" name="Freeform 55"/>
              <p:cNvSpPr/>
              <p:nvPr/>
            </p:nvSpPr>
            <p:spPr>
              <a:xfrm>
                <a:off x="4768" y="1869"/>
                <a:ext cx="196" cy="8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2" y="13"/>
                  </a:cxn>
                  <a:cxn ang="0">
                    <a:pos x="54" y="0"/>
                  </a:cxn>
                  <a:cxn ang="0">
                    <a:pos x="164" y="13"/>
                  </a:cxn>
                  <a:cxn ang="0">
                    <a:pos x="195" y="13"/>
                  </a:cxn>
                  <a:cxn ang="0">
                    <a:pos x="104" y="79"/>
                  </a:cxn>
                  <a:cxn ang="0">
                    <a:pos x="0" y="32"/>
                  </a:cxn>
                </a:cxnLst>
                <a:pathLst>
                  <a:path w="196" h="80">
                    <a:moveTo>
                      <a:pt x="0" y="32"/>
                    </a:moveTo>
                    <a:lnTo>
                      <a:pt x="12" y="13"/>
                    </a:lnTo>
                    <a:lnTo>
                      <a:pt x="54" y="0"/>
                    </a:lnTo>
                    <a:lnTo>
                      <a:pt x="164" y="13"/>
                    </a:lnTo>
                    <a:lnTo>
                      <a:pt x="195" y="13"/>
                    </a:lnTo>
                    <a:lnTo>
                      <a:pt x="104" y="79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99CC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09" name="Freeform 56"/>
              <p:cNvSpPr/>
              <p:nvPr/>
            </p:nvSpPr>
            <p:spPr>
              <a:xfrm>
                <a:off x="4713" y="1880"/>
                <a:ext cx="160" cy="8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4" y="0"/>
                  </a:cxn>
                  <a:cxn ang="0">
                    <a:pos x="79" y="33"/>
                  </a:cxn>
                  <a:cxn ang="0">
                    <a:pos x="159" y="68"/>
                  </a:cxn>
                  <a:cxn ang="0">
                    <a:pos x="128" y="88"/>
                  </a:cxn>
                  <a:cxn ang="0">
                    <a:pos x="92" y="88"/>
                  </a:cxn>
                  <a:cxn ang="0">
                    <a:pos x="61" y="74"/>
                  </a:cxn>
                  <a:cxn ang="0">
                    <a:pos x="0" y="27"/>
                  </a:cxn>
                </a:cxnLst>
                <a:pathLst>
                  <a:path w="160" h="89">
                    <a:moveTo>
                      <a:pt x="0" y="27"/>
                    </a:moveTo>
                    <a:lnTo>
                      <a:pt x="24" y="0"/>
                    </a:lnTo>
                    <a:lnTo>
                      <a:pt x="79" y="33"/>
                    </a:lnTo>
                    <a:lnTo>
                      <a:pt x="159" y="68"/>
                    </a:lnTo>
                    <a:lnTo>
                      <a:pt x="128" y="88"/>
                    </a:lnTo>
                    <a:lnTo>
                      <a:pt x="92" y="88"/>
                    </a:lnTo>
                    <a:lnTo>
                      <a:pt x="61" y="7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0" name="Freeform 57"/>
              <p:cNvSpPr/>
              <p:nvPr/>
            </p:nvSpPr>
            <p:spPr>
              <a:xfrm>
                <a:off x="4652" y="1391"/>
                <a:ext cx="667" cy="769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195" y="119"/>
                  </a:cxn>
                  <a:cxn ang="0">
                    <a:pos x="152" y="171"/>
                  </a:cxn>
                  <a:cxn ang="0">
                    <a:pos x="128" y="185"/>
                  </a:cxn>
                  <a:cxn ang="0">
                    <a:pos x="67" y="165"/>
                  </a:cxn>
                  <a:cxn ang="0">
                    <a:pos x="48" y="165"/>
                  </a:cxn>
                  <a:cxn ang="0">
                    <a:pos x="18" y="192"/>
                  </a:cxn>
                  <a:cxn ang="0">
                    <a:pos x="12" y="238"/>
                  </a:cxn>
                  <a:cxn ang="0">
                    <a:pos x="24" y="290"/>
                  </a:cxn>
                  <a:cxn ang="0">
                    <a:pos x="54" y="324"/>
                  </a:cxn>
                  <a:cxn ang="0">
                    <a:pos x="18" y="536"/>
                  </a:cxn>
                  <a:cxn ang="0">
                    <a:pos x="6" y="582"/>
                  </a:cxn>
                  <a:cxn ang="0">
                    <a:pos x="0" y="662"/>
                  </a:cxn>
                  <a:cxn ang="0">
                    <a:pos x="6" y="695"/>
                  </a:cxn>
                  <a:cxn ang="0">
                    <a:pos x="18" y="722"/>
                  </a:cxn>
                  <a:cxn ang="0">
                    <a:pos x="61" y="748"/>
                  </a:cxn>
                  <a:cxn ang="0">
                    <a:pos x="140" y="768"/>
                  </a:cxn>
                  <a:cxn ang="0">
                    <a:pos x="207" y="768"/>
                  </a:cxn>
                  <a:cxn ang="0">
                    <a:pos x="268" y="755"/>
                  </a:cxn>
                  <a:cxn ang="0">
                    <a:pos x="329" y="722"/>
                  </a:cxn>
                  <a:cxn ang="0">
                    <a:pos x="379" y="674"/>
                  </a:cxn>
                  <a:cxn ang="0">
                    <a:pos x="464" y="549"/>
                  </a:cxn>
                  <a:cxn ang="0">
                    <a:pos x="513" y="569"/>
                  </a:cxn>
                  <a:cxn ang="0">
                    <a:pos x="574" y="563"/>
                  </a:cxn>
                  <a:cxn ang="0">
                    <a:pos x="629" y="542"/>
                  </a:cxn>
                  <a:cxn ang="0">
                    <a:pos x="653" y="509"/>
                  </a:cxn>
                  <a:cxn ang="0">
                    <a:pos x="666" y="477"/>
                  </a:cxn>
                  <a:cxn ang="0">
                    <a:pos x="666" y="443"/>
                  </a:cxn>
                  <a:cxn ang="0">
                    <a:pos x="647" y="423"/>
                  </a:cxn>
                  <a:cxn ang="0">
                    <a:pos x="586" y="99"/>
                  </a:cxn>
                  <a:cxn ang="0">
                    <a:pos x="421" y="0"/>
                  </a:cxn>
                  <a:cxn ang="0">
                    <a:pos x="354" y="0"/>
                  </a:cxn>
                </a:cxnLst>
                <a:pathLst>
                  <a:path w="667" h="769">
                    <a:moveTo>
                      <a:pt x="354" y="0"/>
                    </a:moveTo>
                    <a:lnTo>
                      <a:pt x="195" y="119"/>
                    </a:lnTo>
                    <a:lnTo>
                      <a:pt x="152" y="171"/>
                    </a:lnTo>
                    <a:lnTo>
                      <a:pt x="128" y="185"/>
                    </a:lnTo>
                    <a:lnTo>
                      <a:pt x="67" y="165"/>
                    </a:lnTo>
                    <a:lnTo>
                      <a:pt x="48" y="165"/>
                    </a:lnTo>
                    <a:lnTo>
                      <a:pt x="18" y="192"/>
                    </a:lnTo>
                    <a:lnTo>
                      <a:pt x="12" y="238"/>
                    </a:lnTo>
                    <a:lnTo>
                      <a:pt x="24" y="290"/>
                    </a:lnTo>
                    <a:lnTo>
                      <a:pt x="54" y="324"/>
                    </a:lnTo>
                    <a:lnTo>
                      <a:pt x="18" y="536"/>
                    </a:lnTo>
                    <a:lnTo>
                      <a:pt x="6" y="582"/>
                    </a:lnTo>
                    <a:lnTo>
                      <a:pt x="0" y="662"/>
                    </a:lnTo>
                    <a:lnTo>
                      <a:pt x="6" y="695"/>
                    </a:lnTo>
                    <a:lnTo>
                      <a:pt x="18" y="722"/>
                    </a:lnTo>
                    <a:lnTo>
                      <a:pt x="61" y="748"/>
                    </a:lnTo>
                    <a:lnTo>
                      <a:pt x="140" y="768"/>
                    </a:lnTo>
                    <a:lnTo>
                      <a:pt x="207" y="768"/>
                    </a:lnTo>
                    <a:lnTo>
                      <a:pt x="268" y="755"/>
                    </a:lnTo>
                    <a:lnTo>
                      <a:pt x="329" y="722"/>
                    </a:lnTo>
                    <a:lnTo>
                      <a:pt x="379" y="674"/>
                    </a:lnTo>
                    <a:lnTo>
                      <a:pt x="464" y="549"/>
                    </a:lnTo>
                    <a:lnTo>
                      <a:pt x="513" y="569"/>
                    </a:lnTo>
                    <a:lnTo>
                      <a:pt x="574" y="563"/>
                    </a:lnTo>
                    <a:lnTo>
                      <a:pt x="629" y="542"/>
                    </a:lnTo>
                    <a:lnTo>
                      <a:pt x="653" y="509"/>
                    </a:lnTo>
                    <a:lnTo>
                      <a:pt x="666" y="477"/>
                    </a:lnTo>
                    <a:lnTo>
                      <a:pt x="666" y="443"/>
                    </a:lnTo>
                    <a:lnTo>
                      <a:pt x="647" y="423"/>
                    </a:lnTo>
                    <a:lnTo>
                      <a:pt x="586" y="99"/>
                    </a:lnTo>
                    <a:lnTo>
                      <a:pt x="421" y="0"/>
                    </a:lnTo>
                    <a:lnTo>
                      <a:pt x="354" y="0"/>
                    </a:lnTo>
                  </a:path>
                </a:pathLst>
              </a:custGeom>
              <a:solidFill>
                <a:srgbClr val="FFA27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1" name="Freeform 58"/>
              <p:cNvSpPr/>
              <p:nvPr/>
            </p:nvSpPr>
            <p:spPr>
              <a:xfrm>
                <a:off x="5018" y="1344"/>
                <a:ext cx="331" cy="47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24" y="19"/>
                  </a:cxn>
                  <a:cxn ang="0">
                    <a:pos x="55" y="0"/>
                  </a:cxn>
                  <a:cxn ang="0">
                    <a:pos x="134" y="0"/>
                  </a:cxn>
                  <a:cxn ang="0">
                    <a:pos x="202" y="32"/>
                  </a:cxn>
                  <a:cxn ang="0">
                    <a:pos x="244" y="66"/>
                  </a:cxn>
                  <a:cxn ang="0">
                    <a:pos x="281" y="119"/>
                  </a:cxn>
                  <a:cxn ang="0">
                    <a:pos x="311" y="185"/>
                  </a:cxn>
                  <a:cxn ang="0">
                    <a:pos x="330" y="259"/>
                  </a:cxn>
                  <a:cxn ang="0">
                    <a:pos x="330" y="318"/>
                  </a:cxn>
                  <a:cxn ang="0">
                    <a:pos x="323" y="399"/>
                  </a:cxn>
                  <a:cxn ang="0">
                    <a:pos x="305" y="445"/>
                  </a:cxn>
                  <a:cxn ang="0">
                    <a:pos x="281" y="472"/>
                  </a:cxn>
                  <a:cxn ang="0">
                    <a:pos x="250" y="459"/>
                  </a:cxn>
                  <a:cxn ang="0">
                    <a:pos x="232" y="452"/>
                  </a:cxn>
                  <a:cxn ang="0">
                    <a:pos x="202" y="452"/>
                  </a:cxn>
                  <a:cxn ang="0">
                    <a:pos x="146" y="472"/>
                  </a:cxn>
                  <a:cxn ang="0">
                    <a:pos x="151" y="425"/>
                  </a:cxn>
                  <a:cxn ang="0">
                    <a:pos x="134" y="358"/>
                  </a:cxn>
                  <a:cxn ang="0">
                    <a:pos x="134" y="331"/>
                  </a:cxn>
                  <a:cxn ang="0">
                    <a:pos x="151" y="331"/>
                  </a:cxn>
                  <a:cxn ang="0">
                    <a:pos x="146" y="266"/>
                  </a:cxn>
                  <a:cxn ang="0">
                    <a:pos x="178" y="253"/>
                  </a:cxn>
                  <a:cxn ang="0">
                    <a:pos x="165" y="199"/>
                  </a:cxn>
                  <a:cxn ang="0">
                    <a:pos x="207" y="212"/>
                  </a:cxn>
                  <a:cxn ang="0">
                    <a:pos x="195" y="166"/>
                  </a:cxn>
                  <a:cxn ang="0">
                    <a:pos x="134" y="93"/>
                  </a:cxn>
                  <a:cxn ang="0">
                    <a:pos x="55" y="46"/>
                  </a:cxn>
                  <a:cxn ang="0">
                    <a:pos x="0" y="46"/>
                  </a:cxn>
                </a:cxnLst>
                <a:pathLst>
                  <a:path w="331" h="473">
                    <a:moveTo>
                      <a:pt x="0" y="46"/>
                    </a:moveTo>
                    <a:lnTo>
                      <a:pt x="24" y="19"/>
                    </a:lnTo>
                    <a:lnTo>
                      <a:pt x="55" y="0"/>
                    </a:lnTo>
                    <a:lnTo>
                      <a:pt x="134" y="0"/>
                    </a:lnTo>
                    <a:lnTo>
                      <a:pt x="202" y="32"/>
                    </a:lnTo>
                    <a:lnTo>
                      <a:pt x="244" y="66"/>
                    </a:lnTo>
                    <a:lnTo>
                      <a:pt x="281" y="119"/>
                    </a:lnTo>
                    <a:lnTo>
                      <a:pt x="311" y="185"/>
                    </a:lnTo>
                    <a:lnTo>
                      <a:pt x="330" y="259"/>
                    </a:lnTo>
                    <a:lnTo>
                      <a:pt x="330" y="318"/>
                    </a:lnTo>
                    <a:lnTo>
                      <a:pt x="323" y="399"/>
                    </a:lnTo>
                    <a:lnTo>
                      <a:pt x="305" y="445"/>
                    </a:lnTo>
                    <a:lnTo>
                      <a:pt x="281" y="472"/>
                    </a:lnTo>
                    <a:lnTo>
                      <a:pt x="250" y="459"/>
                    </a:lnTo>
                    <a:lnTo>
                      <a:pt x="232" y="452"/>
                    </a:lnTo>
                    <a:lnTo>
                      <a:pt x="202" y="452"/>
                    </a:lnTo>
                    <a:lnTo>
                      <a:pt x="146" y="472"/>
                    </a:lnTo>
                    <a:lnTo>
                      <a:pt x="151" y="425"/>
                    </a:lnTo>
                    <a:lnTo>
                      <a:pt x="134" y="358"/>
                    </a:lnTo>
                    <a:lnTo>
                      <a:pt x="134" y="331"/>
                    </a:lnTo>
                    <a:lnTo>
                      <a:pt x="151" y="331"/>
                    </a:lnTo>
                    <a:lnTo>
                      <a:pt x="146" y="266"/>
                    </a:lnTo>
                    <a:lnTo>
                      <a:pt x="178" y="253"/>
                    </a:lnTo>
                    <a:lnTo>
                      <a:pt x="165" y="199"/>
                    </a:lnTo>
                    <a:lnTo>
                      <a:pt x="207" y="212"/>
                    </a:lnTo>
                    <a:lnTo>
                      <a:pt x="195" y="166"/>
                    </a:lnTo>
                    <a:lnTo>
                      <a:pt x="134" y="93"/>
                    </a:lnTo>
                    <a:lnTo>
                      <a:pt x="55" y="4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2" name="Freeform 59"/>
              <p:cNvSpPr/>
              <p:nvPr/>
            </p:nvSpPr>
            <p:spPr>
              <a:xfrm>
                <a:off x="4981" y="1482"/>
                <a:ext cx="75" cy="89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0" y="19"/>
                  </a:cxn>
                  <a:cxn ang="0">
                    <a:pos x="6" y="0"/>
                  </a:cxn>
                  <a:cxn ang="0">
                    <a:pos x="18" y="0"/>
                  </a:cxn>
                  <a:cxn ang="0">
                    <a:pos x="49" y="27"/>
                  </a:cxn>
                  <a:cxn ang="0">
                    <a:pos x="74" y="54"/>
                  </a:cxn>
                  <a:cxn ang="0">
                    <a:pos x="74" y="74"/>
                  </a:cxn>
                  <a:cxn ang="0">
                    <a:pos x="74" y="88"/>
                  </a:cxn>
                  <a:cxn ang="0">
                    <a:pos x="61" y="88"/>
                  </a:cxn>
                  <a:cxn ang="0">
                    <a:pos x="49" y="74"/>
                  </a:cxn>
                  <a:cxn ang="0">
                    <a:pos x="43" y="54"/>
                  </a:cxn>
                  <a:cxn ang="0">
                    <a:pos x="24" y="40"/>
                  </a:cxn>
                  <a:cxn ang="0">
                    <a:pos x="12" y="33"/>
                  </a:cxn>
                  <a:cxn ang="0">
                    <a:pos x="6" y="33"/>
                  </a:cxn>
                </a:cxnLst>
                <a:pathLst>
                  <a:path w="75" h="89">
                    <a:moveTo>
                      <a:pt x="6" y="33"/>
                    </a:moveTo>
                    <a:lnTo>
                      <a:pt x="0" y="19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49" y="27"/>
                    </a:lnTo>
                    <a:lnTo>
                      <a:pt x="74" y="54"/>
                    </a:lnTo>
                    <a:lnTo>
                      <a:pt x="74" y="74"/>
                    </a:lnTo>
                    <a:lnTo>
                      <a:pt x="74" y="88"/>
                    </a:lnTo>
                    <a:lnTo>
                      <a:pt x="61" y="88"/>
                    </a:lnTo>
                    <a:lnTo>
                      <a:pt x="49" y="74"/>
                    </a:lnTo>
                    <a:lnTo>
                      <a:pt x="43" y="54"/>
                    </a:lnTo>
                    <a:lnTo>
                      <a:pt x="24" y="40"/>
                    </a:lnTo>
                    <a:lnTo>
                      <a:pt x="12" y="33"/>
                    </a:lnTo>
                    <a:lnTo>
                      <a:pt x="6" y="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3" name="Freeform 60"/>
              <p:cNvSpPr/>
              <p:nvPr/>
            </p:nvSpPr>
            <p:spPr>
              <a:xfrm>
                <a:off x="4842" y="1471"/>
                <a:ext cx="80" cy="33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24" y="25"/>
                  </a:cxn>
                  <a:cxn ang="0">
                    <a:pos x="42" y="25"/>
                  </a:cxn>
                  <a:cxn ang="0">
                    <a:pos x="66" y="25"/>
                  </a:cxn>
                  <a:cxn ang="0">
                    <a:pos x="79" y="25"/>
                  </a:cxn>
                  <a:cxn ang="0">
                    <a:pos x="79" y="12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42" y="12"/>
                  </a:cxn>
                  <a:cxn ang="0">
                    <a:pos x="30" y="6"/>
                  </a:cxn>
                  <a:cxn ang="0">
                    <a:pos x="12" y="6"/>
                  </a:cxn>
                  <a:cxn ang="0">
                    <a:pos x="5" y="19"/>
                  </a:cxn>
                  <a:cxn ang="0">
                    <a:pos x="0" y="25"/>
                  </a:cxn>
                  <a:cxn ang="0">
                    <a:pos x="5" y="32"/>
                  </a:cxn>
                </a:cxnLst>
                <a:pathLst>
                  <a:path w="80" h="33">
                    <a:moveTo>
                      <a:pt x="5" y="32"/>
                    </a:moveTo>
                    <a:lnTo>
                      <a:pt x="24" y="25"/>
                    </a:lnTo>
                    <a:lnTo>
                      <a:pt x="42" y="25"/>
                    </a:lnTo>
                    <a:lnTo>
                      <a:pt x="66" y="25"/>
                    </a:lnTo>
                    <a:lnTo>
                      <a:pt x="79" y="25"/>
                    </a:lnTo>
                    <a:lnTo>
                      <a:pt x="79" y="12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5" y="19"/>
                    </a:lnTo>
                    <a:lnTo>
                      <a:pt x="0" y="25"/>
                    </a:lnTo>
                    <a:lnTo>
                      <a:pt x="5" y="3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4" name="Freeform 61"/>
              <p:cNvSpPr/>
              <p:nvPr/>
            </p:nvSpPr>
            <p:spPr>
              <a:xfrm>
                <a:off x="4933" y="1556"/>
                <a:ext cx="93" cy="13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0" y="60"/>
                  </a:cxn>
                  <a:cxn ang="0">
                    <a:pos x="6" y="86"/>
                  </a:cxn>
                  <a:cxn ang="0">
                    <a:pos x="18" y="113"/>
                  </a:cxn>
                  <a:cxn ang="0">
                    <a:pos x="42" y="133"/>
                  </a:cxn>
                  <a:cxn ang="0">
                    <a:pos x="61" y="133"/>
                  </a:cxn>
                  <a:cxn ang="0">
                    <a:pos x="85" y="119"/>
                  </a:cxn>
                  <a:cxn ang="0">
                    <a:pos x="92" y="92"/>
                  </a:cxn>
                  <a:cxn ang="0">
                    <a:pos x="92" y="60"/>
                  </a:cxn>
                  <a:cxn ang="0">
                    <a:pos x="85" y="32"/>
                  </a:cxn>
                  <a:cxn ang="0">
                    <a:pos x="73" y="6"/>
                  </a:cxn>
                  <a:cxn ang="0">
                    <a:pos x="54" y="0"/>
                  </a:cxn>
                  <a:cxn ang="0">
                    <a:pos x="37" y="0"/>
                  </a:cxn>
                </a:cxnLst>
                <a:pathLst>
                  <a:path w="93" h="134">
                    <a:moveTo>
                      <a:pt x="37" y="0"/>
                    </a:moveTo>
                    <a:lnTo>
                      <a:pt x="24" y="0"/>
                    </a:lnTo>
                    <a:lnTo>
                      <a:pt x="12" y="13"/>
                    </a:lnTo>
                    <a:lnTo>
                      <a:pt x="0" y="40"/>
                    </a:lnTo>
                    <a:lnTo>
                      <a:pt x="0" y="60"/>
                    </a:lnTo>
                    <a:lnTo>
                      <a:pt x="6" y="86"/>
                    </a:lnTo>
                    <a:lnTo>
                      <a:pt x="18" y="113"/>
                    </a:lnTo>
                    <a:lnTo>
                      <a:pt x="42" y="133"/>
                    </a:lnTo>
                    <a:lnTo>
                      <a:pt x="61" y="133"/>
                    </a:lnTo>
                    <a:lnTo>
                      <a:pt x="85" y="119"/>
                    </a:lnTo>
                    <a:lnTo>
                      <a:pt x="92" y="92"/>
                    </a:lnTo>
                    <a:lnTo>
                      <a:pt x="92" y="60"/>
                    </a:lnTo>
                    <a:lnTo>
                      <a:pt x="85" y="32"/>
                    </a:lnTo>
                    <a:lnTo>
                      <a:pt x="73" y="6"/>
                    </a:lnTo>
                    <a:lnTo>
                      <a:pt x="54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5" name="Freeform 62"/>
              <p:cNvSpPr/>
              <p:nvPr/>
            </p:nvSpPr>
            <p:spPr>
              <a:xfrm>
                <a:off x="4805" y="1529"/>
                <a:ext cx="92" cy="74"/>
              </a:xfrm>
              <a:custGeom>
                <a:avLst/>
                <a:gdLst/>
                <a:ahLst/>
                <a:cxnLst>
                  <a:cxn ang="0">
                    <a:pos x="78" y="73"/>
                  </a:cxn>
                  <a:cxn ang="0">
                    <a:pos x="91" y="53"/>
                  </a:cxn>
                  <a:cxn ang="0">
                    <a:pos x="91" y="32"/>
                  </a:cxn>
                  <a:cxn ang="0">
                    <a:pos x="91" y="13"/>
                  </a:cxn>
                  <a:cxn ang="0">
                    <a:pos x="72" y="6"/>
                  </a:cxn>
                  <a:cxn ang="0">
                    <a:pos x="54" y="0"/>
                  </a:cxn>
                  <a:cxn ang="0">
                    <a:pos x="30" y="6"/>
                  </a:cxn>
                  <a:cxn ang="0">
                    <a:pos x="12" y="26"/>
                  </a:cxn>
                  <a:cxn ang="0">
                    <a:pos x="6" y="40"/>
                  </a:cxn>
                  <a:cxn ang="0">
                    <a:pos x="0" y="53"/>
                  </a:cxn>
                  <a:cxn ang="0">
                    <a:pos x="42" y="73"/>
                  </a:cxn>
                  <a:cxn ang="0">
                    <a:pos x="78" y="73"/>
                  </a:cxn>
                </a:cxnLst>
                <a:pathLst>
                  <a:path w="92" h="74">
                    <a:moveTo>
                      <a:pt x="78" y="73"/>
                    </a:moveTo>
                    <a:lnTo>
                      <a:pt x="91" y="53"/>
                    </a:lnTo>
                    <a:lnTo>
                      <a:pt x="91" y="32"/>
                    </a:lnTo>
                    <a:lnTo>
                      <a:pt x="91" y="13"/>
                    </a:lnTo>
                    <a:lnTo>
                      <a:pt x="72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12" y="26"/>
                    </a:lnTo>
                    <a:lnTo>
                      <a:pt x="6" y="40"/>
                    </a:lnTo>
                    <a:lnTo>
                      <a:pt x="0" y="53"/>
                    </a:lnTo>
                    <a:lnTo>
                      <a:pt x="42" y="73"/>
                    </a:lnTo>
                    <a:lnTo>
                      <a:pt x="78" y="7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6" name="Freeform 63"/>
              <p:cNvSpPr/>
              <p:nvPr/>
            </p:nvSpPr>
            <p:spPr>
              <a:xfrm>
                <a:off x="4856" y="1569"/>
                <a:ext cx="23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2" y="13"/>
                  </a:cxn>
                  <a:cxn ang="0">
                    <a:pos x="14" y="0"/>
                  </a:cxn>
                </a:cxnLst>
                <a:pathLst>
                  <a:path w="23" h="21">
                    <a:moveTo>
                      <a:pt x="14" y="0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2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242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7" name="Freeform 64"/>
              <p:cNvSpPr/>
              <p:nvPr/>
            </p:nvSpPr>
            <p:spPr>
              <a:xfrm>
                <a:off x="4988" y="1609"/>
                <a:ext cx="19" cy="3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0" y="20"/>
                  </a:cxn>
                  <a:cxn ang="0">
                    <a:pos x="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6"/>
                  </a:cxn>
                  <a:cxn ang="0">
                    <a:pos x="11" y="0"/>
                  </a:cxn>
                </a:cxnLst>
                <a:pathLst>
                  <a:path w="19" h="35">
                    <a:moveTo>
                      <a:pt x="11" y="0"/>
                    </a:moveTo>
                    <a:lnTo>
                      <a:pt x="0" y="6"/>
                    </a:lnTo>
                    <a:lnTo>
                      <a:pt x="0" y="20"/>
                    </a:lnTo>
                    <a:lnTo>
                      <a:pt x="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8242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8" name="Freeform 65"/>
              <p:cNvSpPr/>
              <p:nvPr/>
            </p:nvSpPr>
            <p:spPr>
              <a:xfrm>
                <a:off x="4658" y="1556"/>
                <a:ext cx="336" cy="387"/>
              </a:xfrm>
              <a:custGeom>
                <a:avLst/>
                <a:gdLst/>
                <a:ahLst/>
                <a:cxnLst>
                  <a:cxn ang="0">
                    <a:pos x="243" y="46"/>
                  </a:cxn>
                  <a:cxn ang="0">
                    <a:pos x="194" y="46"/>
                  </a:cxn>
                  <a:cxn ang="0">
                    <a:pos x="67" y="0"/>
                  </a:cxn>
                  <a:cxn ang="0">
                    <a:pos x="42" y="0"/>
                  </a:cxn>
                  <a:cxn ang="0">
                    <a:pos x="12" y="19"/>
                  </a:cxn>
                  <a:cxn ang="0">
                    <a:pos x="0" y="53"/>
                  </a:cxn>
                  <a:cxn ang="0">
                    <a:pos x="6" y="93"/>
                  </a:cxn>
                  <a:cxn ang="0">
                    <a:pos x="18" y="132"/>
                  </a:cxn>
                  <a:cxn ang="0">
                    <a:pos x="60" y="172"/>
                  </a:cxn>
                  <a:cxn ang="0">
                    <a:pos x="91" y="205"/>
                  </a:cxn>
                  <a:cxn ang="0">
                    <a:pos x="73" y="253"/>
                  </a:cxn>
                  <a:cxn ang="0">
                    <a:pos x="97" y="272"/>
                  </a:cxn>
                  <a:cxn ang="0">
                    <a:pos x="91" y="326"/>
                  </a:cxn>
                  <a:cxn ang="0">
                    <a:pos x="73" y="319"/>
                  </a:cxn>
                  <a:cxn ang="0">
                    <a:pos x="60" y="353"/>
                  </a:cxn>
                  <a:cxn ang="0">
                    <a:pos x="79" y="326"/>
                  </a:cxn>
                  <a:cxn ang="0">
                    <a:pos x="121" y="359"/>
                  </a:cxn>
                  <a:cxn ang="0">
                    <a:pos x="207" y="386"/>
                  </a:cxn>
                  <a:cxn ang="0">
                    <a:pos x="127" y="353"/>
                  </a:cxn>
                  <a:cxn ang="0">
                    <a:pos x="115" y="346"/>
                  </a:cxn>
                  <a:cxn ang="0">
                    <a:pos x="134" y="326"/>
                  </a:cxn>
                  <a:cxn ang="0">
                    <a:pos x="158" y="312"/>
                  </a:cxn>
                  <a:cxn ang="0">
                    <a:pos x="182" y="312"/>
                  </a:cxn>
                  <a:cxn ang="0">
                    <a:pos x="219" y="319"/>
                  </a:cxn>
                  <a:cxn ang="0">
                    <a:pos x="255" y="319"/>
                  </a:cxn>
                  <a:cxn ang="0">
                    <a:pos x="286" y="332"/>
                  </a:cxn>
                  <a:cxn ang="0">
                    <a:pos x="304" y="319"/>
                  </a:cxn>
                  <a:cxn ang="0">
                    <a:pos x="316" y="359"/>
                  </a:cxn>
                  <a:cxn ang="0">
                    <a:pos x="335" y="346"/>
                  </a:cxn>
                  <a:cxn ang="0">
                    <a:pos x="304" y="279"/>
                  </a:cxn>
                  <a:cxn ang="0">
                    <a:pos x="298" y="285"/>
                  </a:cxn>
                  <a:cxn ang="0">
                    <a:pos x="298" y="312"/>
                  </a:cxn>
                  <a:cxn ang="0">
                    <a:pos x="255" y="312"/>
                  </a:cxn>
                  <a:cxn ang="0">
                    <a:pos x="201" y="305"/>
                  </a:cxn>
                  <a:cxn ang="0">
                    <a:pos x="79" y="253"/>
                  </a:cxn>
                  <a:cxn ang="0">
                    <a:pos x="97" y="213"/>
                  </a:cxn>
                  <a:cxn ang="0">
                    <a:pos x="115" y="219"/>
                  </a:cxn>
                  <a:cxn ang="0">
                    <a:pos x="18" y="126"/>
                  </a:cxn>
                  <a:cxn ang="0">
                    <a:pos x="6" y="93"/>
                  </a:cxn>
                  <a:cxn ang="0">
                    <a:pos x="6" y="59"/>
                  </a:cxn>
                  <a:cxn ang="0">
                    <a:pos x="12" y="26"/>
                  </a:cxn>
                  <a:cxn ang="0">
                    <a:pos x="30" y="12"/>
                  </a:cxn>
                  <a:cxn ang="0">
                    <a:pos x="54" y="6"/>
                  </a:cxn>
                  <a:cxn ang="0">
                    <a:pos x="67" y="6"/>
                  </a:cxn>
                  <a:cxn ang="0">
                    <a:pos x="188" y="46"/>
                  </a:cxn>
                  <a:cxn ang="0">
                    <a:pos x="243" y="46"/>
                  </a:cxn>
                </a:cxnLst>
                <a:pathLst>
                  <a:path w="336" h="387">
                    <a:moveTo>
                      <a:pt x="243" y="46"/>
                    </a:moveTo>
                    <a:lnTo>
                      <a:pt x="194" y="46"/>
                    </a:lnTo>
                    <a:lnTo>
                      <a:pt x="67" y="0"/>
                    </a:lnTo>
                    <a:lnTo>
                      <a:pt x="42" y="0"/>
                    </a:lnTo>
                    <a:lnTo>
                      <a:pt x="12" y="19"/>
                    </a:lnTo>
                    <a:lnTo>
                      <a:pt x="0" y="53"/>
                    </a:lnTo>
                    <a:lnTo>
                      <a:pt x="6" y="93"/>
                    </a:lnTo>
                    <a:lnTo>
                      <a:pt x="18" y="132"/>
                    </a:lnTo>
                    <a:lnTo>
                      <a:pt x="60" y="172"/>
                    </a:lnTo>
                    <a:lnTo>
                      <a:pt x="91" y="205"/>
                    </a:lnTo>
                    <a:lnTo>
                      <a:pt x="73" y="253"/>
                    </a:lnTo>
                    <a:lnTo>
                      <a:pt x="97" y="272"/>
                    </a:lnTo>
                    <a:lnTo>
                      <a:pt x="91" y="326"/>
                    </a:lnTo>
                    <a:lnTo>
                      <a:pt x="73" y="319"/>
                    </a:lnTo>
                    <a:lnTo>
                      <a:pt x="60" y="353"/>
                    </a:lnTo>
                    <a:lnTo>
                      <a:pt x="79" y="326"/>
                    </a:lnTo>
                    <a:lnTo>
                      <a:pt x="121" y="359"/>
                    </a:lnTo>
                    <a:lnTo>
                      <a:pt x="207" y="386"/>
                    </a:lnTo>
                    <a:lnTo>
                      <a:pt x="127" y="353"/>
                    </a:lnTo>
                    <a:lnTo>
                      <a:pt x="115" y="346"/>
                    </a:lnTo>
                    <a:lnTo>
                      <a:pt x="134" y="326"/>
                    </a:lnTo>
                    <a:lnTo>
                      <a:pt x="158" y="312"/>
                    </a:lnTo>
                    <a:lnTo>
                      <a:pt x="182" y="312"/>
                    </a:lnTo>
                    <a:lnTo>
                      <a:pt x="219" y="319"/>
                    </a:lnTo>
                    <a:lnTo>
                      <a:pt x="255" y="319"/>
                    </a:lnTo>
                    <a:lnTo>
                      <a:pt x="286" y="332"/>
                    </a:lnTo>
                    <a:lnTo>
                      <a:pt x="304" y="319"/>
                    </a:lnTo>
                    <a:lnTo>
                      <a:pt x="316" y="359"/>
                    </a:lnTo>
                    <a:lnTo>
                      <a:pt x="335" y="346"/>
                    </a:lnTo>
                    <a:lnTo>
                      <a:pt x="304" y="279"/>
                    </a:lnTo>
                    <a:lnTo>
                      <a:pt x="298" y="285"/>
                    </a:lnTo>
                    <a:lnTo>
                      <a:pt x="298" y="312"/>
                    </a:lnTo>
                    <a:lnTo>
                      <a:pt x="255" y="312"/>
                    </a:lnTo>
                    <a:lnTo>
                      <a:pt x="201" y="305"/>
                    </a:lnTo>
                    <a:lnTo>
                      <a:pt x="79" y="253"/>
                    </a:lnTo>
                    <a:lnTo>
                      <a:pt x="97" y="213"/>
                    </a:lnTo>
                    <a:lnTo>
                      <a:pt x="115" y="219"/>
                    </a:lnTo>
                    <a:lnTo>
                      <a:pt x="18" y="126"/>
                    </a:lnTo>
                    <a:lnTo>
                      <a:pt x="6" y="93"/>
                    </a:lnTo>
                    <a:lnTo>
                      <a:pt x="6" y="59"/>
                    </a:lnTo>
                    <a:lnTo>
                      <a:pt x="12" y="26"/>
                    </a:lnTo>
                    <a:lnTo>
                      <a:pt x="30" y="12"/>
                    </a:lnTo>
                    <a:lnTo>
                      <a:pt x="54" y="6"/>
                    </a:lnTo>
                    <a:lnTo>
                      <a:pt x="67" y="6"/>
                    </a:lnTo>
                    <a:lnTo>
                      <a:pt x="188" y="46"/>
                    </a:lnTo>
                    <a:lnTo>
                      <a:pt x="243" y="4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19" name="Freeform 66"/>
              <p:cNvSpPr/>
              <p:nvPr/>
            </p:nvSpPr>
            <p:spPr>
              <a:xfrm>
                <a:off x="4708" y="1894"/>
                <a:ext cx="238" cy="8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2" y="40"/>
                  </a:cxn>
                  <a:cxn ang="0">
                    <a:pos x="97" y="67"/>
                  </a:cxn>
                  <a:cxn ang="0">
                    <a:pos x="127" y="73"/>
                  </a:cxn>
                  <a:cxn ang="0">
                    <a:pos x="145" y="67"/>
                  </a:cxn>
                  <a:cxn ang="0">
                    <a:pos x="237" y="0"/>
                  </a:cxn>
                  <a:cxn ang="0">
                    <a:pos x="139" y="73"/>
                  </a:cxn>
                  <a:cxn ang="0">
                    <a:pos x="127" y="80"/>
                  </a:cxn>
                  <a:cxn ang="0">
                    <a:pos x="109" y="80"/>
                  </a:cxn>
                  <a:cxn ang="0">
                    <a:pos x="84" y="73"/>
                  </a:cxn>
                  <a:cxn ang="0">
                    <a:pos x="12" y="26"/>
                  </a:cxn>
                  <a:cxn ang="0">
                    <a:pos x="0" y="13"/>
                  </a:cxn>
                </a:cxnLst>
                <a:pathLst>
                  <a:path w="238" h="81">
                    <a:moveTo>
                      <a:pt x="0" y="13"/>
                    </a:moveTo>
                    <a:lnTo>
                      <a:pt x="42" y="40"/>
                    </a:lnTo>
                    <a:lnTo>
                      <a:pt x="97" y="67"/>
                    </a:lnTo>
                    <a:lnTo>
                      <a:pt x="127" y="73"/>
                    </a:lnTo>
                    <a:lnTo>
                      <a:pt x="145" y="67"/>
                    </a:lnTo>
                    <a:lnTo>
                      <a:pt x="237" y="0"/>
                    </a:lnTo>
                    <a:lnTo>
                      <a:pt x="139" y="73"/>
                    </a:lnTo>
                    <a:lnTo>
                      <a:pt x="127" y="80"/>
                    </a:lnTo>
                    <a:lnTo>
                      <a:pt x="109" y="80"/>
                    </a:lnTo>
                    <a:lnTo>
                      <a:pt x="84" y="73"/>
                    </a:lnTo>
                    <a:lnTo>
                      <a:pt x="12" y="2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0" name="Freeform 67"/>
              <p:cNvSpPr/>
              <p:nvPr/>
            </p:nvSpPr>
            <p:spPr>
              <a:xfrm>
                <a:off x="4909" y="1391"/>
                <a:ext cx="98" cy="66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4" y="19"/>
                  </a:cxn>
                  <a:cxn ang="0">
                    <a:pos x="48" y="12"/>
                  </a:cxn>
                  <a:cxn ang="0">
                    <a:pos x="97" y="0"/>
                  </a:cxn>
                  <a:cxn ang="0">
                    <a:pos x="0" y="65"/>
                  </a:cxn>
                </a:cxnLst>
                <a:pathLst>
                  <a:path w="98" h="66">
                    <a:moveTo>
                      <a:pt x="0" y="65"/>
                    </a:moveTo>
                    <a:lnTo>
                      <a:pt x="24" y="19"/>
                    </a:lnTo>
                    <a:lnTo>
                      <a:pt x="48" y="12"/>
                    </a:lnTo>
                    <a:lnTo>
                      <a:pt x="97" y="0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1" name="Freeform 68"/>
              <p:cNvSpPr/>
              <p:nvPr/>
            </p:nvSpPr>
            <p:spPr>
              <a:xfrm>
                <a:off x="4775" y="1728"/>
                <a:ext cx="11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6"/>
                  </a:cxn>
                  <a:cxn ang="0">
                    <a:pos x="48" y="19"/>
                  </a:cxn>
                  <a:cxn ang="0">
                    <a:pos x="67" y="46"/>
                  </a:cxn>
                  <a:cxn ang="0">
                    <a:pos x="79" y="46"/>
                  </a:cxn>
                  <a:cxn ang="0">
                    <a:pos x="109" y="26"/>
                  </a:cxn>
                  <a:cxn ang="0">
                    <a:pos x="79" y="53"/>
                  </a:cxn>
                  <a:cxn ang="0">
                    <a:pos x="60" y="53"/>
                  </a:cxn>
                  <a:cxn ang="0">
                    <a:pos x="36" y="26"/>
                  </a:cxn>
                  <a:cxn ang="0">
                    <a:pos x="12" y="26"/>
                  </a:cxn>
                  <a:cxn ang="0">
                    <a:pos x="0" y="0"/>
                  </a:cxn>
                </a:cxnLst>
                <a:pathLst>
                  <a:path w="110" h="54">
                    <a:moveTo>
                      <a:pt x="0" y="0"/>
                    </a:moveTo>
                    <a:lnTo>
                      <a:pt x="30" y="6"/>
                    </a:lnTo>
                    <a:lnTo>
                      <a:pt x="48" y="19"/>
                    </a:lnTo>
                    <a:lnTo>
                      <a:pt x="67" y="46"/>
                    </a:lnTo>
                    <a:lnTo>
                      <a:pt x="79" y="46"/>
                    </a:lnTo>
                    <a:lnTo>
                      <a:pt x="109" y="26"/>
                    </a:lnTo>
                    <a:lnTo>
                      <a:pt x="79" y="53"/>
                    </a:lnTo>
                    <a:lnTo>
                      <a:pt x="60" y="53"/>
                    </a:lnTo>
                    <a:lnTo>
                      <a:pt x="36" y="26"/>
                    </a:lnTo>
                    <a:lnTo>
                      <a:pt x="12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2" name="Freeform 69"/>
              <p:cNvSpPr/>
              <p:nvPr/>
            </p:nvSpPr>
            <p:spPr>
              <a:xfrm>
                <a:off x="5012" y="1344"/>
                <a:ext cx="313" cy="45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48" y="46"/>
                  </a:cxn>
                  <a:cxn ang="0">
                    <a:pos x="85" y="66"/>
                  </a:cxn>
                  <a:cxn ang="0">
                    <a:pos x="152" y="119"/>
                  </a:cxn>
                  <a:cxn ang="0">
                    <a:pos x="189" y="172"/>
                  </a:cxn>
                  <a:cxn ang="0">
                    <a:pos x="196" y="212"/>
                  </a:cxn>
                  <a:cxn ang="0">
                    <a:pos x="159" y="191"/>
                  </a:cxn>
                  <a:cxn ang="0">
                    <a:pos x="159" y="212"/>
                  </a:cxn>
                  <a:cxn ang="0">
                    <a:pos x="171" y="258"/>
                  </a:cxn>
                  <a:cxn ang="0">
                    <a:pos x="140" y="258"/>
                  </a:cxn>
                  <a:cxn ang="0">
                    <a:pos x="152" y="331"/>
                  </a:cxn>
                  <a:cxn ang="0">
                    <a:pos x="128" y="311"/>
                  </a:cxn>
                  <a:cxn ang="0">
                    <a:pos x="140" y="385"/>
                  </a:cxn>
                  <a:cxn ang="0">
                    <a:pos x="165" y="445"/>
                  </a:cxn>
                  <a:cxn ang="0">
                    <a:pos x="146" y="377"/>
                  </a:cxn>
                  <a:cxn ang="0">
                    <a:pos x="146" y="344"/>
                  </a:cxn>
                  <a:cxn ang="0">
                    <a:pos x="152" y="344"/>
                  </a:cxn>
                  <a:cxn ang="0">
                    <a:pos x="183" y="425"/>
                  </a:cxn>
                  <a:cxn ang="0">
                    <a:pos x="159" y="331"/>
                  </a:cxn>
                  <a:cxn ang="0">
                    <a:pos x="165" y="292"/>
                  </a:cxn>
                  <a:cxn ang="0">
                    <a:pos x="238" y="451"/>
                  </a:cxn>
                  <a:cxn ang="0">
                    <a:pos x="263" y="458"/>
                  </a:cxn>
                  <a:cxn ang="0">
                    <a:pos x="171" y="212"/>
                  </a:cxn>
                  <a:cxn ang="0">
                    <a:pos x="232" y="232"/>
                  </a:cxn>
                  <a:cxn ang="0">
                    <a:pos x="269" y="272"/>
                  </a:cxn>
                  <a:cxn ang="0">
                    <a:pos x="214" y="172"/>
                  </a:cxn>
                  <a:cxn ang="0">
                    <a:pos x="275" y="218"/>
                  </a:cxn>
                  <a:cxn ang="0">
                    <a:pos x="312" y="266"/>
                  </a:cxn>
                  <a:cxn ang="0">
                    <a:pos x="293" y="212"/>
                  </a:cxn>
                  <a:cxn ang="0">
                    <a:pos x="208" y="152"/>
                  </a:cxn>
                  <a:cxn ang="0">
                    <a:pos x="177" y="105"/>
                  </a:cxn>
                  <a:cxn ang="0">
                    <a:pos x="214" y="99"/>
                  </a:cxn>
                  <a:cxn ang="0">
                    <a:pos x="263" y="113"/>
                  </a:cxn>
                  <a:cxn ang="0">
                    <a:pos x="293" y="132"/>
                  </a:cxn>
                  <a:cxn ang="0">
                    <a:pos x="263" y="105"/>
                  </a:cxn>
                  <a:cxn ang="0">
                    <a:pos x="208" y="86"/>
                  </a:cxn>
                  <a:cxn ang="0">
                    <a:pos x="140" y="72"/>
                  </a:cxn>
                  <a:cxn ang="0">
                    <a:pos x="109" y="59"/>
                  </a:cxn>
                  <a:cxn ang="0">
                    <a:pos x="196" y="39"/>
                  </a:cxn>
                  <a:cxn ang="0">
                    <a:pos x="146" y="12"/>
                  </a:cxn>
                  <a:cxn ang="0">
                    <a:pos x="60" y="32"/>
                  </a:cxn>
                  <a:cxn ang="0">
                    <a:pos x="24" y="26"/>
                  </a:cxn>
                  <a:cxn ang="0">
                    <a:pos x="67" y="0"/>
                  </a:cxn>
                  <a:cxn ang="0">
                    <a:pos x="134" y="0"/>
                  </a:cxn>
                  <a:cxn ang="0">
                    <a:pos x="54" y="0"/>
                  </a:cxn>
                  <a:cxn ang="0">
                    <a:pos x="24" y="12"/>
                  </a:cxn>
                  <a:cxn ang="0">
                    <a:pos x="0" y="32"/>
                  </a:cxn>
                  <a:cxn ang="0">
                    <a:pos x="0" y="46"/>
                  </a:cxn>
                </a:cxnLst>
                <a:pathLst>
                  <a:path w="313" h="459">
                    <a:moveTo>
                      <a:pt x="0" y="46"/>
                    </a:moveTo>
                    <a:lnTo>
                      <a:pt x="48" y="46"/>
                    </a:lnTo>
                    <a:lnTo>
                      <a:pt x="85" y="66"/>
                    </a:lnTo>
                    <a:lnTo>
                      <a:pt x="152" y="119"/>
                    </a:lnTo>
                    <a:lnTo>
                      <a:pt x="189" y="172"/>
                    </a:lnTo>
                    <a:lnTo>
                      <a:pt x="196" y="212"/>
                    </a:lnTo>
                    <a:lnTo>
                      <a:pt x="159" y="191"/>
                    </a:lnTo>
                    <a:lnTo>
                      <a:pt x="159" y="212"/>
                    </a:lnTo>
                    <a:lnTo>
                      <a:pt x="171" y="258"/>
                    </a:lnTo>
                    <a:lnTo>
                      <a:pt x="140" y="258"/>
                    </a:lnTo>
                    <a:lnTo>
                      <a:pt x="152" y="331"/>
                    </a:lnTo>
                    <a:lnTo>
                      <a:pt x="128" y="311"/>
                    </a:lnTo>
                    <a:lnTo>
                      <a:pt x="140" y="385"/>
                    </a:lnTo>
                    <a:lnTo>
                      <a:pt x="165" y="445"/>
                    </a:lnTo>
                    <a:lnTo>
                      <a:pt x="146" y="377"/>
                    </a:lnTo>
                    <a:lnTo>
                      <a:pt x="146" y="344"/>
                    </a:lnTo>
                    <a:lnTo>
                      <a:pt x="152" y="344"/>
                    </a:lnTo>
                    <a:lnTo>
                      <a:pt x="183" y="425"/>
                    </a:lnTo>
                    <a:lnTo>
                      <a:pt x="159" y="331"/>
                    </a:lnTo>
                    <a:lnTo>
                      <a:pt x="165" y="292"/>
                    </a:lnTo>
                    <a:lnTo>
                      <a:pt x="238" y="451"/>
                    </a:lnTo>
                    <a:lnTo>
                      <a:pt x="263" y="458"/>
                    </a:lnTo>
                    <a:lnTo>
                      <a:pt x="171" y="212"/>
                    </a:lnTo>
                    <a:lnTo>
                      <a:pt x="232" y="232"/>
                    </a:lnTo>
                    <a:lnTo>
                      <a:pt x="269" y="272"/>
                    </a:lnTo>
                    <a:lnTo>
                      <a:pt x="214" y="172"/>
                    </a:lnTo>
                    <a:lnTo>
                      <a:pt x="275" y="218"/>
                    </a:lnTo>
                    <a:lnTo>
                      <a:pt x="312" y="266"/>
                    </a:lnTo>
                    <a:lnTo>
                      <a:pt x="293" y="212"/>
                    </a:lnTo>
                    <a:lnTo>
                      <a:pt x="208" y="152"/>
                    </a:lnTo>
                    <a:lnTo>
                      <a:pt x="177" y="105"/>
                    </a:lnTo>
                    <a:lnTo>
                      <a:pt x="214" y="99"/>
                    </a:lnTo>
                    <a:lnTo>
                      <a:pt x="263" y="113"/>
                    </a:lnTo>
                    <a:lnTo>
                      <a:pt x="293" y="132"/>
                    </a:lnTo>
                    <a:lnTo>
                      <a:pt x="263" y="105"/>
                    </a:lnTo>
                    <a:lnTo>
                      <a:pt x="208" y="86"/>
                    </a:lnTo>
                    <a:lnTo>
                      <a:pt x="140" y="72"/>
                    </a:lnTo>
                    <a:lnTo>
                      <a:pt x="109" y="59"/>
                    </a:lnTo>
                    <a:lnTo>
                      <a:pt x="196" y="39"/>
                    </a:lnTo>
                    <a:lnTo>
                      <a:pt x="146" y="12"/>
                    </a:lnTo>
                    <a:lnTo>
                      <a:pt x="60" y="32"/>
                    </a:lnTo>
                    <a:lnTo>
                      <a:pt x="24" y="26"/>
                    </a:lnTo>
                    <a:lnTo>
                      <a:pt x="67" y="0"/>
                    </a:lnTo>
                    <a:lnTo>
                      <a:pt x="134" y="0"/>
                    </a:lnTo>
                    <a:lnTo>
                      <a:pt x="54" y="0"/>
                    </a:lnTo>
                    <a:lnTo>
                      <a:pt x="24" y="12"/>
                    </a:lnTo>
                    <a:lnTo>
                      <a:pt x="0" y="32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3" name="Freeform 70"/>
              <p:cNvSpPr/>
              <p:nvPr/>
            </p:nvSpPr>
            <p:spPr>
              <a:xfrm>
                <a:off x="5220" y="1376"/>
                <a:ext cx="136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9"/>
                  </a:cxn>
                  <a:cxn ang="0">
                    <a:pos x="86" y="86"/>
                  </a:cxn>
                  <a:cxn ang="0">
                    <a:pos x="116" y="146"/>
                  </a:cxn>
                  <a:cxn ang="0">
                    <a:pos x="135" y="226"/>
                  </a:cxn>
                  <a:cxn ang="0">
                    <a:pos x="135" y="286"/>
                  </a:cxn>
                  <a:cxn ang="0">
                    <a:pos x="122" y="373"/>
                  </a:cxn>
                  <a:cxn ang="0">
                    <a:pos x="104" y="420"/>
                  </a:cxn>
                  <a:cxn ang="0">
                    <a:pos x="80" y="440"/>
                  </a:cxn>
                  <a:cxn ang="0">
                    <a:pos x="104" y="407"/>
                  </a:cxn>
                  <a:cxn ang="0">
                    <a:pos x="116" y="353"/>
                  </a:cxn>
                  <a:cxn ang="0">
                    <a:pos x="128" y="273"/>
                  </a:cxn>
                  <a:cxn ang="0">
                    <a:pos x="128" y="232"/>
                  </a:cxn>
                  <a:cxn ang="0">
                    <a:pos x="110" y="153"/>
                  </a:cxn>
                  <a:cxn ang="0">
                    <a:pos x="74" y="80"/>
                  </a:cxn>
                  <a:cxn ang="0">
                    <a:pos x="42" y="39"/>
                  </a:cxn>
                  <a:cxn ang="0">
                    <a:pos x="0" y="0"/>
                  </a:cxn>
                </a:cxnLst>
                <a:pathLst>
                  <a:path w="136" h="441">
                    <a:moveTo>
                      <a:pt x="0" y="0"/>
                    </a:moveTo>
                    <a:lnTo>
                      <a:pt x="48" y="39"/>
                    </a:lnTo>
                    <a:lnTo>
                      <a:pt x="86" y="86"/>
                    </a:lnTo>
                    <a:lnTo>
                      <a:pt x="116" y="146"/>
                    </a:lnTo>
                    <a:lnTo>
                      <a:pt x="135" y="226"/>
                    </a:lnTo>
                    <a:lnTo>
                      <a:pt x="135" y="286"/>
                    </a:lnTo>
                    <a:lnTo>
                      <a:pt x="122" y="373"/>
                    </a:lnTo>
                    <a:lnTo>
                      <a:pt x="104" y="420"/>
                    </a:lnTo>
                    <a:lnTo>
                      <a:pt x="80" y="440"/>
                    </a:lnTo>
                    <a:lnTo>
                      <a:pt x="104" y="407"/>
                    </a:lnTo>
                    <a:lnTo>
                      <a:pt x="116" y="353"/>
                    </a:lnTo>
                    <a:lnTo>
                      <a:pt x="128" y="273"/>
                    </a:lnTo>
                    <a:lnTo>
                      <a:pt x="128" y="232"/>
                    </a:lnTo>
                    <a:lnTo>
                      <a:pt x="110" y="153"/>
                    </a:lnTo>
                    <a:lnTo>
                      <a:pt x="74" y="80"/>
                    </a:lnTo>
                    <a:lnTo>
                      <a:pt x="42" y="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4" name="Freeform 71"/>
              <p:cNvSpPr/>
              <p:nvPr/>
            </p:nvSpPr>
            <p:spPr>
              <a:xfrm>
                <a:off x="5159" y="1842"/>
                <a:ext cx="111" cy="5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4" y="6"/>
                  </a:cxn>
                  <a:cxn ang="0">
                    <a:pos x="61" y="0"/>
                  </a:cxn>
                  <a:cxn ang="0">
                    <a:pos x="97" y="13"/>
                  </a:cxn>
                  <a:cxn ang="0">
                    <a:pos x="110" y="32"/>
                  </a:cxn>
                  <a:cxn ang="0">
                    <a:pos x="104" y="52"/>
                  </a:cxn>
                  <a:cxn ang="0">
                    <a:pos x="92" y="32"/>
                  </a:cxn>
                  <a:cxn ang="0">
                    <a:pos x="68" y="26"/>
                  </a:cxn>
                  <a:cxn ang="0">
                    <a:pos x="30" y="13"/>
                  </a:cxn>
                  <a:cxn ang="0">
                    <a:pos x="0" y="13"/>
                  </a:cxn>
                </a:cxnLst>
                <a:pathLst>
                  <a:path w="111" h="53">
                    <a:moveTo>
                      <a:pt x="0" y="13"/>
                    </a:moveTo>
                    <a:lnTo>
                      <a:pt x="24" y="6"/>
                    </a:lnTo>
                    <a:lnTo>
                      <a:pt x="61" y="0"/>
                    </a:lnTo>
                    <a:lnTo>
                      <a:pt x="97" y="13"/>
                    </a:lnTo>
                    <a:lnTo>
                      <a:pt x="110" y="32"/>
                    </a:lnTo>
                    <a:lnTo>
                      <a:pt x="104" y="52"/>
                    </a:lnTo>
                    <a:lnTo>
                      <a:pt x="92" y="32"/>
                    </a:lnTo>
                    <a:lnTo>
                      <a:pt x="68" y="26"/>
                    </a:lnTo>
                    <a:lnTo>
                      <a:pt x="30" y="1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425" name="Freeform 72"/>
              <p:cNvSpPr/>
              <p:nvPr/>
            </p:nvSpPr>
            <p:spPr>
              <a:xfrm>
                <a:off x="4646" y="1722"/>
                <a:ext cx="679" cy="43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39"/>
                  </a:cxn>
                  <a:cxn ang="0">
                    <a:pos x="30" y="126"/>
                  </a:cxn>
                  <a:cxn ang="0">
                    <a:pos x="18" y="211"/>
                  </a:cxn>
                  <a:cxn ang="0">
                    <a:pos x="12" y="258"/>
                  </a:cxn>
                  <a:cxn ang="0">
                    <a:pos x="0" y="317"/>
                  </a:cxn>
                  <a:cxn ang="0">
                    <a:pos x="0" y="357"/>
                  </a:cxn>
                  <a:cxn ang="0">
                    <a:pos x="18" y="391"/>
                  </a:cxn>
                  <a:cxn ang="0">
                    <a:pos x="54" y="424"/>
                  </a:cxn>
                  <a:cxn ang="0">
                    <a:pos x="122" y="437"/>
                  </a:cxn>
                  <a:cxn ang="0">
                    <a:pos x="182" y="437"/>
                  </a:cxn>
                  <a:cxn ang="0">
                    <a:pos x="268" y="430"/>
                  </a:cxn>
                  <a:cxn ang="0">
                    <a:pos x="335" y="397"/>
                  </a:cxn>
                  <a:cxn ang="0">
                    <a:pos x="379" y="357"/>
                  </a:cxn>
                  <a:cxn ang="0">
                    <a:pos x="470" y="225"/>
                  </a:cxn>
                  <a:cxn ang="0">
                    <a:pos x="513" y="244"/>
                  </a:cxn>
                  <a:cxn ang="0">
                    <a:pos x="562" y="244"/>
                  </a:cxn>
                  <a:cxn ang="0">
                    <a:pos x="617" y="225"/>
                  </a:cxn>
                  <a:cxn ang="0">
                    <a:pos x="647" y="205"/>
                  </a:cxn>
                  <a:cxn ang="0">
                    <a:pos x="665" y="178"/>
                  </a:cxn>
                  <a:cxn ang="0">
                    <a:pos x="678" y="145"/>
                  </a:cxn>
                  <a:cxn ang="0">
                    <a:pos x="671" y="119"/>
                  </a:cxn>
                  <a:cxn ang="0">
                    <a:pos x="659" y="93"/>
                  </a:cxn>
                  <a:cxn ang="0">
                    <a:pos x="641" y="79"/>
                  </a:cxn>
                  <a:cxn ang="0">
                    <a:pos x="604" y="72"/>
                  </a:cxn>
                  <a:cxn ang="0">
                    <a:pos x="568" y="72"/>
                  </a:cxn>
                  <a:cxn ang="0">
                    <a:pos x="519" y="93"/>
                  </a:cxn>
                  <a:cxn ang="0">
                    <a:pos x="574" y="72"/>
                  </a:cxn>
                  <a:cxn ang="0">
                    <a:pos x="610" y="79"/>
                  </a:cxn>
                  <a:cxn ang="0">
                    <a:pos x="653" y="99"/>
                  </a:cxn>
                  <a:cxn ang="0">
                    <a:pos x="665" y="119"/>
                  </a:cxn>
                  <a:cxn ang="0">
                    <a:pos x="665" y="152"/>
                  </a:cxn>
                  <a:cxn ang="0">
                    <a:pos x="647" y="192"/>
                  </a:cxn>
                  <a:cxn ang="0">
                    <a:pos x="623" y="219"/>
                  </a:cxn>
                  <a:cxn ang="0">
                    <a:pos x="586" y="225"/>
                  </a:cxn>
                  <a:cxn ang="0">
                    <a:pos x="543" y="231"/>
                  </a:cxn>
                  <a:cxn ang="0">
                    <a:pos x="513" y="231"/>
                  </a:cxn>
                  <a:cxn ang="0">
                    <a:pos x="482" y="225"/>
                  </a:cxn>
                  <a:cxn ang="0">
                    <a:pos x="446" y="192"/>
                  </a:cxn>
                  <a:cxn ang="0">
                    <a:pos x="446" y="251"/>
                  </a:cxn>
                  <a:cxn ang="0">
                    <a:pos x="366" y="350"/>
                  </a:cxn>
                  <a:cxn ang="0">
                    <a:pos x="335" y="391"/>
                  </a:cxn>
                  <a:cxn ang="0">
                    <a:pos x="292" y="410"/>
                  </a:cxn>
                  <a:cxn ang="0">
                    <a:pos x="256" y="424"/>
                  </a:cxn>
                  <a:cxn ang="0">
                    <a:pos x="182" y="430"/>
                  </a:cxn>
                  <a:cxn ang="0">
                    <a:pos x="115" y="430"/>
                  </a:cxn>
                  <a:cxn ang="0">
                    <a:pos x="67" y="417"/>
                  </a:cxn>
                  <a:cxn ang="0">
                    <a:pos x="36" y="404"/>
                  </a:cxn>
                  <a:cxn ang="0">
                    <a:pos x="18" y="377"/>
                  </a:cxn>
                  <a:cxn ang="0">
                    <a:pos x="6" y="350"/>
                  </a:cxn>
                  <a:cxn ang="0">
                    <a:pos x="6" y="317"/>
                  </a:cxn>
                  <a:cxn ang="0">
                    <a:pos x="18" y="244"/>
                  </a:cxn>
                  <a:cxn ang="0">
                    <a:pos x="30" y="198"/>
                  </a:cxn>
                  <a:cxn ang="0">
                    <a:pos x="42" y="112"/>
                  </a:cxn>
                  <a:cxn ang="0">
                    <a:pos x="54" y="26"/>
                  </a:cxn>
                  <a:cxn ang="0">
                    <a:pos x="60" y="0"/>
                  </a:cxn>
                </a:cxnLst>
                <a:pathLst>
                  <a:path w="679" h="438">
                    <a:moveTo>
                      <a:pt x="60" y="0"/>
                    </a:moveTo>
                    <a:lnTo>
                      <a:pt x="48" y="39"/>
                    </a:lnTo>
                    <a:lnTo>
                      <a:pt x="30" y="126"/>
                    </a:lnTo>
                    <a:lnTo>
                      <a:pt x="18" y="211"/>
                    </a:lnTo>
                    <a:lnTo>
                      <a:pt x="12" y="258"/>
                    </a:lnTo>
                    <a:lnTo>
                      <a:pt x="0" y="317"/>
                    </a:lnTo>
                    <a:lnTo>
                      <a:pt x="0" y="357"/>
                    </a:lnTo>
                    <a:lnTo>
                      <a:pt x="18" y="391"/>
                    </a:lnTo>
                    <a:lnTo>
                      <a:pt x="54" y="424"/>
                    </a:lnTo>
                    <a:lnTo>
                      <a:pt x="122" y="437"/>
                    </a:lnTo>
                    <a:lnTo>
                      <a:pt x="182" y="437"/>
                    </a:lnTo>
                    <a:lnTo>
                      <a:pt x="268" y="430"/>
                    </a:lnTo>
                    <a:lnTo>
                      <a:pt x="335" y="397"/>
                    </a:lnTo>
                    <a:lnTo>
                      <a:pt x="379" y="357"/>
                    </a:lnTo>
                    <a:lnTo>
                      <a:pt x="470" y="225"/>
                    </a:lnTo>
                    <a:lnTo>
                      <a:pt x="513" y="244"/>
                    </a:lnTo>
                    <a:lnTo>
                      <a:pt x="562" y="244"/>
                    </a:lnTo>
                    <a:lnTo>
                      <a:pt x="617" y="225"/>
                    </a:lnTo>
                    <a:lnTo>
                      <a:pt x="647" y="205"/>
                    </a:lnTo>
                    <a:lnTo>
                      <a:pt x="665" y="178"/>
                    </a:lnTo>
                    <a:lnTo>
                      <a:pt x="678" y="145"/>
                    </a:lnTo>
                    <a:lnTo>
                      <a:pt x="671" y="119"/>
                    </a:lnTo>
                    <a:lnTo>
                      <a:pt x="659" y="93"/>
                    </a:lnTo>
                    <a:lnTo>
                      <a:pt x="641" y="79"/>
                    </a:lnTo>
                    <a:lnTo>
                      <a:pt x="604" y="72"/>
                    </a:lnTo>
                    <a:lnTo>
                      <a:pt x="568" y="72"/>
                    </a:lnTo>
                    <a:lnTo>
                      <a:pt x="519" y="93"/>
                    </a:lnTo>
                    <a:lnTo>
                      <a:pt x="574" y="72"/>
                    </a:lnTo>
                    <a:lnTo>
                      <a:pt x="610" y="79"/>
                    </a:lnTo>
                    <a:lnTo>
                      <a:pt x="653" y="99"/>
                    </a:lnTo>
                    <a:lnTo>
                      <a:pt x="665" y="119"/>
                    </a:lnTo>
                    <a:lnTo>
                      <a:pt x="665" y="152"/>
                    </a:lnTo>
                    <a:lnTo>
                      <a:pt x="647" y="192"/>
                    </a:lnTo>
                    <a:lnTo>
                      <a:pt x="623" y="219"/>
                    </a:lnTo>
                    <a:lnTo>
                      <a:pt x="586" y="225"/>
                    </a:lnTo>
                    <a:lnTo>
                      <a:pt x="543" y="231"/>
                    </a:lnTo>
                    <a:lnTo>
                      <a:pt x="513" y="231"/>
                    </a:lnTo>
                    <a:lnTo>
                      <a:pt x="482" y="225"/>
                    </a:lnTo>
                    <a:lnTo>
                      <a:pt x="446" y="192"/>
                    </a:lnTo>
                    <a:lnTo>
                      <a:pt x="446" y="251"/>
                    </a:lnTo>
                    <a:lnTo>
                      <a:pt x="366" y="350"/>
                    </a:lnTo>
                    <a:lnTo>
                      <a:pt x="335" y="391"/>
                    </a:lnTo>
                    <a:lnTo>
                      <a:pt x="292" y="410"/>
                    </a:lnTo>
                    <a:lnTo>
                      <a:pt x="256" y="424"/>
                    </a:lnTo>
                    <a:lnTo>
                      <a:pt x="182" y="430"/>
                    </a:lnTo>
                    <a:lnTo>
                      <a:pt x="115" y="430"/>
                    </a:lnTo>
                    <a:lnTo>
                      <a:pt x="67" y="417"/>
                    </a:lnTo>
                    <a:lnTo>
                      <a:pt x="36" y="404"/>
                    </a:lnTo>
                    <a:lnTo>
                      <a:pt x="18" y="377"/>
                    </a:lnTo>
                    <a:lnTo>
                      <a:pt x="6" y="350"/>
                    </a:lnTo>
                    <a:lnTo>
                      <a:pt x="6" y="317"/>
                    </a:lnTo>
                    <a:lnTo>
                      <a:pt x="18" y="244"/>
                    </a:lnTo>
                    <a:lnTo>
                      <a:pt x="30" y="198"/>
                    </a:lnTo>
                    <a:lnTo>
                      <a:pt x="42" y="112"/>
                    </a:lnTo>
                    <a:lnTo>
                      <a:pt x="54" y="2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5426" name="Freeform 73"/>
            <p:cNvSpPr/>
            <p:nvPr/>
          </p:nvSpPr>
          <p:spPr>
            <a:xfrm>
              <a:off x="5751" y="2878"/>
              <a:ext cx="128" cy="6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9" y="10"/>
                </a:cxn>
                <a:cxn ang="0">
                  <a:pos x="24" y="0"/>
                </a:cxn>
                <a:cxn ang="0">
                  <a:pos x="76" y="1"/>
                </a:cxn>
                <a:cxn ang="0">
                  <a:pos x="76" y="3"/>
                </a:cxn>
                <a:cxn ang="0">
                  <a:pos x="96" y="17"/>
                </a:cxn>
                <a:cxn ang="0">
                  <a:pos x="56" y="63"/>
                </a:cxn>
                <a:cxn ang="0">
                  <a:pos x="0" y="28"/>
                </a:cxn>
              </a:cxnLst>
              <a:pathLst>
                <a:path w="169" h="70">
                  <a:moveTo>
                    <a:pt x="0" y="30"/>
                  </a:moveTo>
                  <a:lnTo>
                    <a:pt x="16" y="10"/>
                  </a:lnTo>
                  <a:lnTo>
                    <a:pt x="42" y="0"/>
                  </a:lnTo>
                  <a:lnTo>
                    <a:pt x="132" y="1"/>
                  </a:lnTo>
                  <a:lnTo>
                    <a:pt x="132" y="3"/>
                  </a:lnTo>
                  <a:lnTo>
                    <a:pt x="168" y="19"/>
                  </a:lnTo>
                  <a:lnTo>
                    <a:pt x="98" y="69"/>
                  </a:lnTo>
                  <a:lnTo>
                    <a:pt x="0" y="30"/>
                  </a:lnTo>
                </a:path>
              </a:pathLst>
            </a:custGeom>
            <a:solidFill>
              <a:srgbClr val="FC012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427" name="矩形 67"/>
          <p:cNvSpPr/>
          <p:nvPr/>
        </p:nvSpPr>
        <p:spPr>
          <a:xfrm>
            <a:off x="685800" y="1444625"/>
            <a:ext cx="7924800" cy="955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通过在现场观察人员的不安全行为，并与被观察者进行交流，以强化好的作业行为，纠正不安全的作业行为，提高双方的安全意识。</a:t>
            </a:r>
            <a:r>
              <a:rPr lang="zh-CN" altLang="en-US" sz="2000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000" dirty="0">
              <a:solidFill>
                <a:srgbClr val="00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博富特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68E2"/>
        </a:solidFill>
        <a:ln w="9525" cap="flat" cmpd="sng" algn="ctr">
          <a:solidFill>
            <a:srgbClr val="3399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1962</Words>
  <Application>WPS 演示</Application>
  <PresentationFormat>在屏幕上显示</PresentationFormat>
  <Paragraphs>249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Arial Narrow</vt:lpstr>
      <vt:lpstr>汉仪旗黑-85S</vt:lpstr>
      <vt:lpstr>黑体</vt:lpstr>
      <vt:lpstr>微软雅黑</vt:lpstr>
      <vt:lpstr>楷体</vt:lpstr>
      <vt:lpstr>Arial Unicode MS</vt:lpstr>
      <vt:lpstr>Times New Roman</vt:lpstr>
      <vt:lpstr>MHeiTGB-Medium-U</vt:lpstr>
      <vt:lpstr>Monotype Sorts</vt:lpstr>
      <vt:lpstr>Wingdings</vt:lpstr>
      <vt:lpstr>楷体_GB2312</vt:lpstr>
      <vt:lpstr>Lucida Console</vt:lpstr>
      <vt:lpstr>Arial Unicode MS</vt:lpstr>
      <vt:lpstr>新宋体</vt:lpstr>
      <vt:lpstr>博富特</vt:lpstr>
      <vt:lpstr>2_默认设计模板</vt:lpstr>
      <vt:lpstr>MS_ClipArt_Gallery.2</vt:lpstr>
      <vt:lpstr>安全管理必备 工具--TPM概论</vt:lpstr>
      <vt:lpstr>PowerPoint 演示文稿</vt:lpstr>
      <vt:lpstr>安全提示</vt:lpstr>
      <vt:lpstr>需要达成的共识……</vt:lpstr>
      <vt:lpstr>目 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案 例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Training For Contractor</dc:title>
  <dc:creator/>
  <cp:lastModifiedBy>玲俐</cp:lastModifiedBy>
  <cp:revision>628</cp:revision>
  <dcterms:created xsi:type="dcterms:W3CDTF">2018-07-01T11:42:00Z</dcterms:created>
  <dcterms:modified xsi:type="dcterms:W3CDTF">2024-06-28T05:28:00Z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2052-12.1.0.16929</vt:lpwstr>
  </property>
  <property fmtid="{D5CDD505-2E9C-101B-9397-08002B2CF9AE}" pid="4" name="ICV">
    <vt:lpwstr>A42E8D85CC2B46958D29BD780F6C0EE8_13</vt:lpwstr>
  </property>
</Properties>
</file>