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handoutMasterIdLst>
    <p:handoutMasterId r:id="rId68"/>
  </p:handoutMasterIdLst>
  <p:sldIdLst>
    <p:sldId id="371" r:id="rId3"/>
    <p:sldId id="372" r:id="rId4"/>
    <p:sldId id="280" r:id="rId5"/>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8" r:id="rId28"/>
    <p:sldId id="329" r:id="rId29"/>
    <p:sldId id="330" r:id="rId30"/>
    <p:sldId id="331" r:id="rId31"/>
    <p:sldId id="332" r:id="rId32"/>
    <p:sldId id="333" r:id="rId33"/>
    <p:sldId id="334" r:id="rId34"/>
    <p:sldId id="335" r:id="rId35"/>
    <p:sldId id="336" r:id="rId36"/>
    <p:sldId id="337" r:id="rId37"/>
    <p:sldId id="339" r:id="rId38"/>
    <p:sldId id="342" r:id="rId39"/>
    <p:sldId id="344" r:id="rId40"/>
    <p:sldId id="345" r:id="rId41"/>
    <p:sldId id="256" r:id="rId42"/>
    <p:sldId id="257"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277" r:id="rId63"/>
    <p:sldId id="278" r:id="rId64"/>
    <p:sldId id="279" r:id="rId65"/>
    <p:sldId id="282" r:id="rId66"/>
    <p:sldId id="373" r:id="rId67"/>
  </p:sldIdLst>
  <p:sldSz cx="9144000" cy="6858000" type="screen4x3"/>
  <p:notesSz cx="6858000" cy="9144000"/>
  <p:custDataLst>
    <p:tags r:id="rId73"/>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33FF"/>
    <a:srgbClr val="0000FF"/>
    <a:srgbClr val="CCE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01"/>
  </p:normalViewPr>
  <p:slideViewPr>
    <p:cSldViewPr showGuides="1">
      <p:cViewPr varScale="1">
        <p:scale>
          <a:sx n="93" d="100"/>
          <a:sy n="93" d="100"/>
        </p:scale>
        <p:origin x="-390" y="-96"/>
      </p:cViewPr>
      <p:guideLst>
        <p:guide orient="horz" pos="2160"/>
        <p:guide pos="291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21.xml"/><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r>
              <a:rPr lang="zh-CN" altLang="en-US" strike="noStrike" noProof="1">
                <a:latin typeface="Arial" panose="020B0604020202020204" pitchFamily="34" charset="0"/>
                <a:ea typeface="宋体" panose="02010600030101010101" pitchFamily="2" charset="-122"/>
                <a:cs typeface="+mn-cs"/>
              </a:rPr>
              <a:t>消防协会 姜俊杰 汇编</a:t>
            </a:r>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D2A48B96-639E-45A3-A0BA-2464DFDB1FAA}"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0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a:latin typeface="微软雅黑" panose="020B0503020204020204" charset="-122"/>
                <a:ea typeface="微软雅黑" panose="020B0503020204020204" charset="-122"/>
                <a:cs typeface="微软雅黑" panose="020B0503020204020204" charset="-122"/>
              </a:rPr>
              <a:t>消防协会 姜俊杰 汇编</a:t>
            </a:r>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A6837353-30EB-4A48-80EB-173D804AEFBD}"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p:cNvSpPr>
          <p:nvPr>
            <p:ph type="sldImg"/>
          </p:nvPr>
        </p:nvSpPr>
        <p:spPr/>
      </p:sp>
      <p:sp>
        <p:nvSpPr>
          <p:cNvPr id="5122" name="文本占位符 2"/>
          <p:cNvSpPr>
            <a:spLocks noGrp="1"/>
          </p:cNvSpPr>
          <p:nvPr>
            <p:ph type="body"/>
          </p:nvPr>
        </p:nvSpPr>
        <p:spPr/>
        <p:txBody>
          <a:bodyPr lIns="91440" tIns="45720" rIns="91440" bIns="45720" anchor="t" anchorCtr="0"/>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12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p:cNvSpPr>
          <p:nvPr>
            <p:ph type="sldImg"/>
          </p:nvPr>
        </p:nvSpPr>
        <p:spPr/>
      </p:sp>
      <p:sp>
        <p:nvSpPr>
          <p:cNvPr id="23554" name="文本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2355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p:cNvSpPr>
          <p:nvPr>
            <p:ph type="sldImg"/>
          </p:nvPr>
        </p:nvSpPr>
        <p:spPr/>
      </p:sp>
      <p:sp>
        <p:nvSpPr>
          <p:cNvPr id="25602" name="文本占位符 2"/>
          <p:cNvSpPr>
            <a:spLocks noGrp="1"/>
          </p:cNvSpPr>
          <p:nvPr>
            <p:ph type="body"/>
          </p:nvPr>
        </p:nvSpPr>
        <p:spPr/>
        <p:txBody>
          <a:bodyPr lIns="91440" tIns="45720" rIns="91440" bIns="45720" anchor="t" anchorCtr="0"/>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2560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p:cNvSpPr>
          <p:nvPr>
            <p:ph type="sldImg"/>
          </p:nvPr>
        </p:nvSpPr>
        <p:spPr/>
      </p:sp>
      <p:sp>
        <p:nvSpPr>
          <p:cNvPr id="27650" name="文本占位符 2"/>
          <p:cNvSpPr>
            <a:spLocks noGrp="1"/>
          </p:cNvSpPr>
          <p:nvPr>
            <p:ph type="body"/>
          </p:nvPr>
        </p:nvSpPr>
        <p:spPr/>
        <p:txBody>
          <a:bodyPr lIns="91440" tIns="45720" rIns="91440" bIns="45720" anchor="t" anchorCtr="0"/>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2765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p:cNvSpPr>
          <p:nvPr>
            <p:ph type="sldImg"/>
          </p:nvPr>
        </p:nvSpPr>
        <p:spPr/>
      </p:sp>
      <p:sp>
        <p:nvSpPr>
          <p:cNvPr id="29698" name="文本占位符 2"/>
          <p:cNvSpPr>
            <a:spLocks noGrp="1"/>
          </p:cNvSpPr>
          <p:nvPr>
            <p:ph type="body"/>
          </p:nvPr>
        </p:nvSpPr>
        <p:spPr/>
        <p:txBody>
          <a:bodyPr lIns="91440" tIns="45720" rIns="91440" bIns="45720" anchor="t" anchorCtr="0"/>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2970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p:cNvSpPr>
          <p:nvPr>
            <p:ph type="sldImg"/>
          </p:nvPr>
        </p:nvSpPr>
        <p:spPr/>
      </p:sp>
      <p:sp>
        <p:nvSpPr>
          <p:cNvPr id="31746" name="文本占位符 2"/>
          <p:cNvSpPr>
            <a:spLocks noGrp="1"/>
          </p:cNvSpPr>
          <p:nvPr>
            <p:ph type="body"/>
          </p:nvPr>
        </p:nvSpPr>
        <p:spPr/>
        <p:txBody>
          <a:bodyPr lIns="91440" tIns="45720" rIns="91440" bIns="45720" anchor="t" anchorCtr="0"/>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3174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71681"/>
          <p:cNvSpPr>
            <a:spLocks noGrp="1" noRot="1" noTextEdit="1"/>
          </p:cNvSpPr>
          <p:nvPr>
            <p:ph type="sldImg"/>
          </p:nvPr>
        </p:nvSpPr>
        <p:spPr/>
      </p:sp>
      <p:sp>
        <p:nvSpPr>
          <p:cNvPr id="33794" name="文本占位符 71682"/>
          <p:cNvSpPr>
            <a:spLocks noGrp="1"/>
          </p:cNvSpPr>
          <p:nvPr>
            <p:ph type="body"/>
          </p:nvPr>
        </p:nvSpPr>
        <p:spPr/>
        <p:txBody>
          <a:bodyPr lIns="91440" tIns="45720" rIns="91440" bIns="45720" anchor="t" anchorCtr="0"/>
          <a:p>
            <a:pPr lvl="0"/>
            <a:endParaRPr lang="zh-CN" altLang="en-US" dirty="0"/>
          </a:p>
        </p:txBody>
      </p:sp>
      <p:sp>
        <p:nvSpPr>
          <p:cNvPr id="3379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Times New Roman" panose="02020603050405020304" pitchFamily="18" charset="0"/>
                <a:ea typeface="微软雅黑" panose="020B0503020204020204" charset="-122"/>
              </a:rPr>
            </a:fld>
            <a:endParaRPr lang="zh-CN" altLang="en-US" sz="1200" dirty="0">
              <a:latin typeface="Times New Roman" panose="02020603050405020304" pitchFamily="18" charset="0"/>
              <a:ea typeface="微软雅黑" panose="020B0503020204020204" charset="-122"/>
            </a:endParaRPr>
          </a:p>
        </p:txBody>
      </p:sp>
      <p:sp>
        <p:nvSpPr>
          <p:cNvPr id="33796" name="页脚占位符 1"/>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p:cNvSpPr>
          <p:nvPr>
            <p:ph type="sldImg"/>
          </p:nvPr>
        </p:nvSpPr>
        <p:spPr/>
      </p:sp>
      <p:sp>
        <p:nvSpPr>
          <p:cNvPr id="35842" name="文本占位符 2"/>
          <p:cNvSpPr>
            <a:spLocks noGrp="1"/>
          </p:cNvSpPr>
          <p:nvPr>
            <p:ph type="body"/>
          </p:nvPr>
        </p:nvSpPr>
        <p:spPr/>
        <p:txBody>
          <a:bodyPr lIns="91440" tIns="45720" rIns="91440" bIns="45720" anchor="t" anchorCtr="0"/>
          <a:p>
            <a:pPr lvl="0"/>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3584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p:cNvSpPr>
          <p:nvPr>
            <p:ph type="sldImg"/>
          </p:nvPr>
        </p:nvSpPr>
        <p:spPr/>
      </p:sp>
      <p:sp>
        <p:nvSpPr>
          <p:cNvPr id="37890" name="文本占位符 2"/>
          <p:cNvSpPr>
            <a:spLocks noGrp="1"/>
          </p:cNvSpPr>
          <p:nvPr>
            <p:ph type="body"/>
          </p:nvPr>
        </p:nvSpPr>
        <p:spPr/>
        <p:txBody>
          <a:bodyPr lIns="91440" tIns="45720" rIns="91440" bIns="45720" anchor="t" anchorCtr="0"/>
          <a:p>
            <a:pPr lvl="0"/>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3789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p:cNvSpPr>
          <p:nvPr>
            <p:ph type="sldImg"/>
          </p:nvPr>
        </p:nvSpPr>
        <p:spPr/>
      </p:sp>
      <p:sp>
        <p:nvSpPr>
          <p:cNvPr id="39938" name="文本占位符 2"/>
          <p:cNvSpPr>
            <a:spLocks noGrp="1"/>
          </p:cNvSpPr>
          <p:nvPr>
            <p:ph type="body"/>
          </p:nvPr>
        </p:nvSpPr>
        <p:spPr/>
        <p:txBody>
          <a:bodyPr lIns="91440" tIns="45720" rIns="91440" bIns="45720" anchor="t" anchorCtr="0"/>
          <a:p>
            <a:pPr lvl="0"/>
            <a:endParaRPr lang="zh-CN" altLang="en-US"/>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3994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p:cNvSpPr>
          <p:nvPr>
            <p:ph type="sldImg"/>
          </p:nvPr>
        </p:nvSpPr>
        <p:spPr/>
      </p:sp>
      <p:sp>
        <p:nvSpPr>
          <p:cNvPr id="41986" name="文本占位符 2"/>
          <p:cNvSpPr>
            <a:spLocks noGrp="1"/>
          </p:cNvSpPr>
          <p:nvPr>
            <p:ph type="body"/>
          </p:nvPr>
        </p:nvSpPr>
        <p:spPr/>
        <p:txBody>
          <a:bodyPr lIns="91440" tIns="45720" rIns="91440" bIns="45720" anchor="t" anchorCtr="0"/>
          <a:p>
            <a:pPr lvl="0"/>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4198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43009"/>
          <p:cNvSpPr>
            <a:spLocks noGrp="1" noRot="1" noTextEdit="1"/>
          </p:cNvSpPr>
          <p:nvPr>
            <p:ph type="sldImg"/>
          </p:nvPr>
        </p:nvSpPr>
        <p:spPr/>
      </p:sp>
      <p:sp>
        <p:nvSpPr>
          <p:cNvPr id="7170" name="文本占位符 43010"/>
          <p:cNvSpPr>
            <a:spLocks noGrp="1"/>
          </p:cNvSpPr>
          <p:nvPr>
            <p:ph type="body"/>
          </p:nvPr>
        </p:nvSpPr>
        <p:spPr/>
        <p:txBody>
          <a:bodyPr lIns="91440" tIns="45720" rIns="91440" bIns="45720" anchor="t" anchorCtr="0"/>
          <a:p>
            <a:pPr lvl="0"/>
            <a:endParaRPr lang="zh-CN" altLang="en-US" dirty="0"/>
          </a:p>
        </p:txBody>
      </p:sp>
      <p:sp>
        <p:nvSpPr>
          <p:cNvPr id="717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Times New Roman" panose="02020603050405020304" pitchFamily="18" charset="0"/>
                <a:ea typeface="微软雅黑" panose="020B0503020204020204" charset="-122"/>
              </a:rPr>
            </a:fld>
            <a:endParaRPr lang="zh-CN" altLang="en-US" sz="1200" dirty="0">
              <a:latin typeface="Times New Roman" panose="02020603050405020304" pitchFamily="18" charset="0"/>
              <a:ea typeface="微软雅黑" panose="020B0503020204020204" charset="-122"/>
            </a:endParaRPr>
          </a:p>
        </p:txBody>
      </p:sp>
      <p:sp>
        <p:nvSpPr>
          <p:cNvPr id="7172" name="页脚占位符 1"/>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p:cNvSpPr>
          <p:nvPr>
            <p:ph type="sldImg"/>
          </p:nvPr>
        </p:nvSpPr>
        <p:spPr/>
      </p:sp>
      <p:sp>
        <p:nvSpPr>
          <p:cNvPr id="44034" name="文本占位符 2"/>
          <p:cNvSpPr>
            <a:spLocks noGrp="1"/>
          </p:cNvSpPr>
          <p:nvPr>
            <p:ph type="body"/>
          </p:nvPr>
        </p:nvSpPr>
        <p:spPr/>
        <p:txBody>
          <a:bodyPr lIns="91440" tIns="45720" rIns="91440" bIns="45720" anchor="t" anchorCtr="0"/>
          <a:p>
            <a:pPr lvl="0"/>
            <a:endParaRPr lang="zh-CN" altLang="en-US"/>
          </a:p>
        </p:txBody>
      </p:sp>
      <p:sp>
        <p:nvSpPr>
          <p:cNvPr id="440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4403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p:cNvSpPr>
          <p:nvPr>
            <p:ph type="sldImg"/>
          </p:nvPr>
        </p:nvSpPr>
        <p:spPr/>
      </p:sp>
      <p:sp>
        <p:nvSpPr>
          <p:cNvPr id="46082" name="文本占位符 2"/>
          <p:cNvSpPr>
            <a:spLocks noGrp="1"/>
          </p:cNvSpPr>
          <p:nvPr>
            <p:ph type="body"/>
          </p:nvPr>
        </p:nvSpPr>
        <p:spPr/>
        <p:txBody>
          <a:bodyPr lIns="91440" tIns="45720" rIns="91440" bIns="45720" anchor="t" anchorCtr="0"/>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4608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p:cNvSpPr>
          <p:nvPr>
            <p:ph type="sldImg"/>
          </p:nvPr>
        </p:nvSpPr>
        <p:spPr/>
      </p:sp>
      <p:sp>
        <p:nvSpPr>
          <p:cNvPr id="48130" name="文本占位符 2"/>
          <p:cNvSpPr>
            <a:spLocks noGrp="1"/>
          </p:cNvSpPr>
          <p:nvPr>
            <p:ph type="body"/>
          </p:nvPr>
        </p:nvSpPr>
        <p:spPr/>
        <p:txBody>
          <a:bodyPr lIns="91440" tIns="45720" rIns="91440" bIns="45720" anchor="t" anchorCtr="0"/>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4813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p:cNvSpPr>
          <p:nvPr>
            <p:ph type="sldImg"/>
          </p:nvPr>
        </p:nvSpPr>
        <p:spPr/>
      </p:sp>
      <p:sp>
        <p:nvSpPr>
          <p:cNvPr id="50178" name="文本占位符 2"/>
          <p:cNvSpPr>
            <a:spLocks noGrp="1"/>
          </p:cNvSpPr>
          <p:nvPr>
            <p:ph type="body"/>
          </p:nvPr>
        </p:nvSpPr>
        <p:spPr/>
        <p:txBody>
          <a:bodyPr lIns="91440" tIns="45720" rIns="91440" bIns="45720" anchor="t" anchorCtr="0"/>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018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p:cNvSpPr>
          <p:nvPr>
            <p:ph type="sldImg"/>
          </p:nvPr>
        </p:nvSpPr>
        <p:spPr/>
      </p:sp>
      <p:sp>
        <p:nvSpPr>
          <p:cNvPr id="52226" name="文本占位符 2"/>
          <p:cNvSpPr>
            <a:spLocks noGrp="1"/>
          </p:cNvSpPr>
          <p:nvPr>
            <p:ph type="body"/>
          </p:nvPr>
        </p:nvSpPr>
        <p:spPr/>
        <p:txBody>
          <a:bodyPr lIns="91440" tIns="45720" rIns="91440" bIns="45720" anchor="t" anchorCtr="0"/>
          <a:p>
            <a:pPr lvl="0"/>
            <a:endParaRPr lang="zh-CN" altLang="en-US"/>
          </a:p>
        </p:txBody>
      </p:sp>
      <p:sp>
        <p:nvSpPr>
          <p:cNvPr id="522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222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p:cNvSpPr>
          <p:nvPr>
            <p:ph type="sldImg"/>
          </p:nvPr>
        </p:nvSpPr>
        <p:spPr/>
      </p:sp>
      <p:sp>
        <p:nvSpPr>
          <p:cNvPr id="54274" name="文本占位符 2"/>
          <p:cNvSpPr>
            <a:spLocks noGrp="1"/>
          </p:cNvSpPr>
          <p:nvPr>
            <p:ph type="body"/>
          </p:nvPr>
        </p:nvSpPr>
        <p:spPr/>
        <p:txBody>
          <a:bodyPr lIns="91440" tIns="45720" rIns="91440" bIns="45720" anchor="t" anchorCtr="0"/>
          <a:p>
            <a:pPr lvl="0"/>
            <a:endParaRPr lang="zh-CN" altLang="en-US"/>
          </a:p>
        </p:txBody>
      </p:sp>
      <p:sp>
        <p:nvSpPr>
          <p:cNvPr id="542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427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Grp="1" noRot="1"/>
          </p:cNvSpPr>
          <p:nvPr>
            <p:ph type="sldImg"/>
          </p:nvPr>
        </p:nvSpPr>
        <p:spPr/>
      </p:sp>
      <p:sp>
        <p:nvSpPr>
          <p:cNvPr id="56322" name="文本占位符 2"/>
          <p:cNvSpPr>
            <a:spLocks noGrp="1"/>
          </p:cNvSpPr>
          <p:nvPr>
            <p:ph type="body"/>
          </p:nvPr>
        </p:nvSpPr>
        <p:spPr/>
        <p:txBody>
          <a:bodyPr lIns="91440" tIns="45720" rIns="91440" bIns="45720" anchor="t" anchorCtr="0"/>
          <a:p>
            <a:pPr lvl="0"/>
            <a:endParaRPr lang="zh-CN" altLang="en-US"/>
          </a:p>
        </p:txBody>
      </p:sp>
      <p:sp>
        <p:nvSpPr>
          <p:cNvPr id="563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632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p:cNvSpPr>
          <p:nvPr>
            <p:ph type="sldImg"/>
          </p:nvPr>
        </p:nvSpPr>
        <p:spPr/>
      </p:sp>
      <p:sp>
        <p:nvSpPr>
          <p:cNvPr id="58370" name="文本占位符 2"/>
          <p:cNvSpPr>
            <a:spLocks noGrp="1"/>
          </p:cNvSpPr>
          <p:nvPr>
            <p:ph type="body"/>
          </p:nvPr>
        </p:nvSpPr>
        <p:spPr/>
        <p:txBody>
          <a:bodyPr lIns="91440" tIns="45720" rIns="91440" bIns="45720" anchor="t" anchorCtr="0"/>
          <a:p>
            <a:pPr lvl="0"/>
            <a:endParaRPr lang="zh-CN" altLang="en-US"/>
          </a:p>
        </p:txBody>
      </p:sp>
      <p:sp>
        <p:nvSpPr>
          <p:cNvPr id="583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5837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p:cNvSpPr>
          <p:nvPr>
            <p:ph type="sldImg"/>
          </p:nvPr>
        </p:nvSpPr>
        <p:spPr/>
      </p:sp>
      <p:sp>
        <p:nvSpPr>
          <p:cNvPr id="60418" name="文本占位符 2"/>
          <p:cNvSpPr>
            <a:spLocks noGrp="1"/>
          </p:cNvSpPr>
          <p:nvPr>
            <p:ph type="body"/>
          </p:nvPr>
        </p:nvSpPr>
        <p:spPr/>
        <p:txBody>
          <a:bodyPr lIns="91440" tIns="45720" rIns="91440" bIns="45720" anchor="t" anchorCtr="0"/>
          <a:p>
            <a:pPr lvl="0"/>
            <a:endParaRPr lang="zh-CN" altLang="en-US"/>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6042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p:cNvSpPr>
          <p:nvPr>
            <p:ph type="sldImg"/>
          </p:nvPr>
        </p:nvSpPr>
        <p:spPr/>
      </p:sp>
      <p:sp>
        <p:nvSpPr>
          <p:cNvPr id="62466" name="文本占位符 2"/>
          <p:cNvSpPr>
            <a:spLocks noGrp="1"/>
          </p:cNvSpPr>
          <p:nvPr>
            <p:ph type="body"/>
          </p:nvPr>
        </p:nvSpPr>
        <p:spPr/>
        <p:txBody>
          <a:bodyPr lIns="91440" tIns="45720" rIns="91440" bIns="45720" anchor="t" anchorCtr="0"/>
          <a:p>
            <a:pPr lvl="0"/>
            <a:endParaRPr lang="zh-CN" altLang="en-US"/>
          </a:p>
        </p:txBody>
      </p:sp>
      <p:sp>
        <p:nvSpPr>
          <p:cNvPr id="62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6246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nchorCtr="0"/>
          <a:p>
            <a:pPr lvl="0"/>
            <a:endParaRPr lang="zh-CN" altLang="en-US"/>
          </a:p>
        </p:txBody>
      </p:sp>
      <p:sp>
        <p:nvSpPr>
          <p:cNvPr id="92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22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p:cNvSpPr>
          <p:nvPr>
            <p:ph type="sldImg"/>
          </p:nvPr>
        </p:nvSpPr>
        <p:spPr/>
      </p:sp>
      <p:sp>
        <p:nvSpPr>
          <p:cNvPr id="64514" name="文本占位符 2"/>
          <p:cNvSpPr>
            <a:spLocks noGrp="1"/>
          </p:cNvSpPr>
          <p:nvPr>
            <p:ph type="body"/>
          </p:nvPr>
        </p:nvSpPr>
        <p:spPr/>
        <p:txBody>
          <a:bodyPr lIns="91440" tIns="45720" rIns="91440" bIns="45720" anchor="t" anchorCtr="0"/>
          <a:p>
            <a:pPr lvl="0"/>
            <a:endParaRPr lang="zh-CN" altLang="en-US"/>
          </a:p>
        </p:txBody>
      </p:sp>
      <p:sp>
        <p:nvSpPr>
          <p:cNvPr id="645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6451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p:cNvSpPr>
          <p:nvPr>
            <p:ph type="sldImg"/>
          </p:nvPr>
        </p:nvSpPr>
        <p:spPr/>
      </p:sp>
      <p:sp>
        <p:nvSpPr>
          <p:cNvPr id="66562" name="文本占位符 2"/>
          <p:cNvSpPr>
            <a:spLocks noGrp="1"/>
          </p:cNvSpPr>
          <p:nvPr>
            <p:ph type="body"/>
          </p:nvPr>
        </p:nvSpPr>
        <p:spPr/>
        <p:txBody>
          <a:bodyPr lIns="91440" tIns="45720" rIns="91440" bIns="45720" anchor="t" anchorCtr="0"/>
          <a:p>
            <a:pPr lvl="0"/>
            <a:endParaRPr lang="zh-CN" altLang="en-US"/>
          </a:p>
        </p:txBody>
      </p:sp>
      <p:sp>
        <p:nvSpPr>
          <p:cNvPr id="665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6656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p:cNvSpPr>
          <p:nvPr>
            <p:ph type="sldImg"/>
          </p:nvPr>
        </p:nvSpPr>
        <p:spPr/>
      </p:sp>
      <p:sp>
        <p:nvSpPr>
          <p:cNvPr id="68610" name="文本占位符 2"/>
          <p:cNvSpPr>
            <a:spLocks noGrp="1"/>
          </p:cNvSpPr>
          <p:nvPr>
            <p:ph type="body"/>
          </p:nvPr>
        </p:nvSpPr>
        <p:spPr/>
        <p:txBody>
          <a:bodyPr lIns="91440" tIns="45720" rIns="91440" bIns="45720" anchor="t" anchorCtr="0"/>
          <a:p>
            <a:pPr lvl="0"/>
            <a:endParaRPr lang="zh-CN" altLang="en-US"/>
          </a:p>
        </p:txBody>
      </p:sp>
      <p:sp>
        <p:nvSpPr>
          <p:cNvPr id="686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6861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p:cNvSpPr>
          <p:nvPr>
            <p:ph type="sldImg"/>
          </p:nvPr>
        </p:nvSpPr>
        <p:spPr/>
      </p:sp>
      <p:sp>
        <p:nvSpPr>
          <p:cNvPr id="70658" name="文本占位符 2"/>
          <p:cNvSpPr>
            <a:spLocks noGrp="1"/>
          </p:cNvSpPr>
          <p:nvPr>
            <p:ph type="body"/>
          </p:nvPr>
        </p:nvSpPr>
        <p:spPr/>
        <p:txBody>
          <a:bodyPr lIns="91440" tIns="45720" rIns="91440" bIns="45720" anchor="t" anchorCtr="0"/>
          <a:p>
            <a:pPr lvl="0"/>
            <a:endParaRPr lang="zh-CN" altLang="en-US"/>
          </a:p>
        </p:txBody>
      </p:sp>
      <p:sp>
        <p:nvSpPr>
          <p:cNvPr id="706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7066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p:cNvSpPr>
          <p:nvPr>
            <p:ph type="sldImg"/>
          </p:nvPr>
        </p:nvSpPr>
        <p:spPr/>
      </p:sp>
      <p:sp>
        <p:nvSpPr>
          <p:cNvPr id="72706" name="文本占位符 2"/>
          <p:cNvSpPr>
            <a:spLocks noGrp="1"/>
          </p:cNvSpPr>
          <p:nvPr>
            <p:ph type="body"/>
          </p:nvPr>
        </p:nvSpPr>
        <p:spPr/>
        <p:txBody>
          <a:bodyPr lIns="91440" tIns="45720" rIns="91440" bIns="45720" anchor="t" anchorCtr="0"/>
          <a:p>
            <a:pPr lvl="0"/>
            <a:endParaRPr lang="zh-CN" altLang="en-US"/>
          </a:p>
        </p:txBody>
      </p:sp>
      <p:sp>
        <p:nvSpPr>
          <p:cNvPr id="727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7270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p:cNvSpPr>
          <p:nvPr>
            <p:ph type="sldImg"/>
          </p:nvPr>
        </p:nvSpPr>
        <p:spPr/>
      </p:sp>
      <p:sp>
        <p:nvSpPr>
          <p:cNvPr id="74754" name="文本占位符 2"/>
          <p:cNvSpPr>
            <a:spLocks noGrp="1"/>
          </p:cNvSpPr>
          <p:nvPr>
            <p:ph type="body"/>
          </p:nvPr>
        </p:nvSpPr>
        <p:spPr/>
        <p:txBody>
          <a:bodyPr lIns="91440" tIns="45720" rIns="91440" bIns="45720" anchor="t" anchorCtr="0"/>
          <a:p>
            <a:pPr lvl="0"/>
            <a:endParaRPr lang="zh-CN" altLang="en-US"/>
          </a:p>
        </p:txBody>
      </p:sp>
      <p:sp>
        <p:nvSpPr>
          <p:cNvPr id="747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7475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p:cNvSpPr>
          <p:nvPr>
            <p:ph type="sldImg"/>
          </p:nvPr>
        </p:nvSpPr>
        <p:spPr/>
      </p:sp>
      <p:sp>
        <p:nvSpPr>
          <p:cNvPr id="76802" name="文本占位符 2"/>
          <p:cNvSpPr>
            <a:spLocks noGrp="1"/>
          </p:cNvSpPr>
          <p:nvPr>
            <p:ph type="body"/>
          </p:nvPr>
        </p:nvSpPr>
        <p:spPr/>
        <p:txBody>
          <a:bodyPr lIns="91440" tIns="45720" rIns="91440" bIns="45720" anchor="t" anchorCtr="0"/>
          <a:p>
            <a:pPr lvl="0"/>
            <a:endParaRPr lang="zh-CN" altLang="en-US"/>
          </a:p>
        </p:txBody>
      </p:sp>
      <p:sp>
        <p:nvSpPr>
          <p:cNvPr id="768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7680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p:cNvSpPr>
          <p:nvPr>
            <p:ph type="sldImg"/>
          </p:nvPr>
        </p:nvSpPr>
        <p:spPr/>
      </p:sp>
      <p:sp>
        <p:nvSpPr>
          <p:cNvPr id="78850" name="文本占位符 2"/>
          <p:cNvSpPr>
            <a:spLocks noGrp="1"/>
          </p:cNvSpPr>
          <p:nvPr>
            <p:ph type="body"/>
          </p:nvPr>
        </p:nvSpPr>
        <p:spPr/>
        <p:txBody>
          <a:bodyPr lIns="91440" tIns="45720" rIns="91440" bIns="45720" anchor="t" anchorCtr="0"/>
          <a:p>
            <a:pPr lvl="0"/>
            <a:endParaRPr lang="zh-CN" altLang="en-US"/>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7885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p:cNvSpPr>
          <p:nvPr>
            <p:ph type="sldImg"/>
          </p:nvPr>
        </p:nvSpPr>
        <p:spPr/>
      </p:sp>
      <p:sp>
        <p:nvSpPr>
          <p:cNvPr id="80898" name="文本占位符 2"/>
          <p:cNvSpPr>
            <a:spLocks noGrp="1"/>
          </p:cNvSpPr>
          <p:nvPr>
            <p:ph type="body"/>
          </p:nvPr>
        </p:nvSpPr>
        <p:spPr/>
        <p:txBody>
          <a:bodyPr lIns="91440" tIns="45720" rIns="91440" bIns="45720" anchor="t" anchorCtr="0"/>
          <a:p>
            <a:pPr lvl="0"/>
            <a:endParaRPr lang="zh-CN" altLang="en-US"/>
          </a:p>
        </p:txBody>
      </p:sp>
      <p:sp>
        <p:nvSpPr>
          <p:cNvPr id="80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8090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p:cNvSpPr>
          <p:nvPr>
            <p:ph type="sldImg"/>
          </p:nvPr>
        </p:nvSpPr>
        <p:spPr/>
      </p:sp>
      <p:sp>
        <p:nvSpPr>
          <p:cNvPr id="82946" name="文本占位符 2"/>
          <p:cNvSpPr>
            <a:spLocks noGrp="1"/>
          </p:cNvSpPr>
          <p:nvPr>
            <p:ph type="body"/>
          </p:nvPr>
        </p:nvSpPr>
        <p:spPr/>
        <p:txBody>
          <a:bodyPr lIns="91440" tIns="45720" rIns="91440" bIns="45720" anchor="t" anchorCtr="0"/>
          <a:p>
            <a:pPr lvl="0"/>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8294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p:cNvSpPr>
          <p:nvPr>
            <p:ph type="sldImg"/>
          </p:nvPr>
        </p:nvSpPr>
        <p:spPr/>
      </p:sp>
      <p:sp>
        <p:nvSpPr>
          <p:cNvPr id="11266" name="文本占位符 2"/>
          <p:cNvSpPr>
            <a:spLocks noGrp="1"/>
          </p:cNvSpPr>
          <p:nvPr>
            <p:ph type="body"/>
          </p:nvPr>
        </p:nvSpPr>
        <p:spPr/>
        <p:txBody>
          <a:bodyPr lIns="91440" tIns="45720" rIns="91440" bIns="45720" anchor="t" anchorCtr="0"/>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26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p:cNvSpPr>
          <p:nvPr>
            <p:ph type="sldImg"/>
          </p:nvPr>
        </p:nvSpPr>
        <p:spPr/>
      </p:sp>
      <p:sp>
        <p:nvSpPr>
          <p:cNvPr id="84994" name="文本占位符 2"/>
          <p:cNvSpPr>
            <a:spLocks noGrp="1"/>
          </p:cNvSpPr>
          <p:nvPr>
            <p:ph type="body"/>
          </p:nvPr>
        </p:nvSpPr>
        <p:spPr/>
        <p:txBody>
          <a:bodyPr lIns="91440" tIns="45720" rIns="91440" bIns="45720" anchor="t" anchorCtr="0"/>
          <a:p>
            <a:pPr lvl="0"/>
            <a:endParaRPr lang="zh-CN" altLang="en-US"/>
          </a:p>
        </p:txBody>
      </p:sp>
      <p:sp>
        <p:nvSpPr>
          <p:cNvPr id="849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8499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p:cNvSpPr>
          <p:nvPr>
            <p:ph type="sldImg"/>
          </p:nvPr>
        </p:nvSpPr>
        <p:spPr/>
      </p:sp>
      <p:sp>
        <p:nvSpPr>
          <p:cNvPr id="87042" name="文本占位符 2"/>
          <p:cNvSpPr>
            <a:spLocks noGrp="1"/>
          </p:cNvSpPr>
          <p:nvPr>
            <p:ph type="body"/>
          </p:nvPr>
        </p:nvSpPr>
        <p:spPr/>
        <p:txBody>
          <a:bodyPr lIns="91440" tIns="45720" rIns="91440" bIns="45720" anchor="t" anchorCtr="0"/>
          <a:p>
            <a:pPr lvl="0"/>
            <a:endParaRPr lang="zh-CN" altLang="en-US"/>
          </a:p>
        </p:txBody>
      </p:sp>
      <p:sp>
        <p:nvSpPr>
          <p:cNvPr id="870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8704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p:cNvSpPr>
          <p:nvPr>
            <p:ph type="sldImg"/>
          </p:nvPr>
        </p:nvSpPr>
        <p:spPr/>
      </p:sp>
      <p:sp>
        <p:nvSpPr>
          <p:cNvPr id="89090" name="文本占位符 2"/>
          <p:cNvSpPr>
            <a:spLocks noGrp="1"/>
          </p:cNvSpPr>
          <p:nvPr>
            <p:ph type="body"/>
          </p:nvPr>
        </p:nvSpPr>
        <p:spPr/>
        <p:txBody>
          <a:bodyPr lIns="91440" tIns="45720" rIns="91440" bIns="45720" anchor="t" anchorCtr="0"/>
          <a:p>
            <a:pPr lvl="0"/>
            <a:endParaRPr lang="zh-CN" altLang="en-US"/>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8909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p:cNvSpPr>
          <p:nvPr>
            <p:ph type="sldImg"/>
          </p:nvPr>
        </p:nvSpPr>
        <p:spPr/>
      </p:sp>
      <p:sp>
        <p:nvSpPr>
          <p:cNvPr id="91138" name="文本占位符 2"/>
          <p:cNvSpPr>
            <a:spLocks noGrp="1"/>
          </p:cNvSpPr>
          <p:nvPr>
            <p:ph type="body"/>
          </p:nvPr>
        </p:nvSpPr>
        <p:spPr/>
        <p:txBody>
          <a:bodyPr lIns="91440" tIns="45720" rIns="91440" bIns="45720" anchor="t" anchorCtr="0"/>
          <a:p>
            <a:pPr lvl="0"/>
            <a:endParaRPr lang="zh-CN" altLang="en-US"/>
          </a:p>
        </p:txBody>
      </p:sp>
      <p:sp>
        <p:nvSpPr>
          <p:cNvPr id="91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114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p:cNvSpPr>
          <p:nvPr>
            <p:ph type="sldImg"/>
          </p:nvPr>
        </p:nvSpPr>
        <p:spPr/>
      </p:sp>
      <p:sp>
        <p:nvSpPr>
          <p:cNvPr id="93186" name="文本占位符 2"/>
          <p:cNvSpPr>
            <a:spLocks noGrp="1"/>
          </p:cNvSpPr>
          <p:nvPr>
            <p:ph type="body"/>
          </p:nvPr>
        </p:nvSpPr>
        <p:spPr/>
        <p:txBody>
          <a:bodyPr lIns="91440" tIns="45720" rIns="91440" bIns="45720" anchor="t" anchorCtr="0"/>
          <a:p>
            <a:pPr lvl="0"/>
            <a:endParaRPr lang="zh-CN" altLang="en-US"/>
          </a:p>
        </p:txBody>
      </p:sp>
      <p:sp>
        <p:nvSpPr>
          <p:cNvPr id="931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318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p:cNvSpPr>
          <p:nvPr>
            <p:ph type="sldImg"/>
          </p:nvPr>
        </p:nvSpPr>
        <p:spPr/>
      </p:sp>
      <p:sp>
        <p:nvSpPr>
          <p:cNvPr id="95234" name="文本占位符 2"/>
          <p:cNvSpPr>
            <a:spLocks noGrp="1"/>
          </p:cNvSpPr>
          <p:nvPr>
            <p:ph type="body"/>
          </p:nvPr>
        </p:nvSpPr>
        <p:spPr/>
        <p:txBody>
          <a:bodyPr lIns="91440" tIns="45720" rIns="91440" bIns="45720" anchor="t" anchorCtr="0"/>
          <a:p>
            <a:pPr lvl="0"/>
            <a:endParaRPr lang="zh-CN" altLang="en-US"/>
          </a:p>
        </p:txBody>
      </p:sp>
      <p:sp>
        <p:nvSpPr>
          <p:cNvPr id="95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523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p:cNvSpPr>
          <p:nvPr>
            <p:ph type="sldImg"/>
          </p:nvPr>
        </p:nvSpPr>
        <p:spPr/>
      </p:sp>
      <p:sp>
        <p:nvSpPr>
          <p:cNvPr id="97282" name="文本占位符 2"/>
          <p:cNvSpPr>
            <a:spLocks noGrp="1"/>
          </p:cNvSpPr>
          <p:nvPr>
            <p:ph type="body"/>
          </p:nvPr>
        </p:nvSpPr>
        <p:spPr/>
        <p:txBody>
          <a:bodyPr lIns="91440" tIns="45720" rIns="91440" bIns="45720" anchor="t" anchorCtr="0"/>
          <a:p>
            <a:pPr lvl="0"/>
            <a:endParaRPr lang="zh-CN" altLang="en-US"/>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728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p:cNvSpPr>
          <p:nvPr>
            <p:ph type="sldImg"/>
          </p:nvPr>
        </p:nvSpPr>
        <p:spPr/>
      </p:sp>
      <p:sp>
        <p:nvSpPr>
          <p:cNvPr id="99330" name="文本占位符 2"/>
          <p:cNvSpPr>
            <a:spLocks noGrp="1"/>
          </p:cNvSpPr>
          <p:nvPr>
            <p:ph type="body"/>
          </p:nvPr>
        </p:nvSpPr>
        <p:spPr/>
        <p:txBody>
          <a:bodyPr lIns="91440" tIns="45720" rIns="91440" bIns="45720" anchor="t" anchorCtr="0"/>
          <a:p>
            <a:pPr lvl="0"/>
            <a:endParaRPr lang="zh-CN" altLang="en-US"/>
          </a:p>
        </p:txBody>
      </p:sp>
      <p:sp>
        <p:nvSpPr>
          <p:cNvPr id="993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9933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p:cNvSpPr>
          <p:nvPr>
            <p:ph type="sldImg"/>
          </p:nvPr>
        </p:nvSpPr>
        <p:spPr/>
      </p:sp>
      <p:sp>
        <p:nvSpPr>
          <p:cNvPr id="101378" name="文本占位符 2"/>
          <p:cNvSpPr>
            <a:spLocks noGrp="1"/>
          </p:cNvSpPr>
          <p:nvPr>
            <p:ph type="body"/>
          </p:nvPr>
        </p:nvSpPr>
        <p:spPr/>
        <p:txBody>
          <a:bodyPr lIns="91440" tIns="45720" rIns="91440" bIns="45720" anchor="t" anchorCtr="0"/>
          <a:p>
            <a:pPr lvl="0"/>
            <a:endParaRPr lang="zh-CN" altLang="en-US"/>
          </a:p>
        </p:txBody>
      </p:sp>
      <p:sp>
        <p:nvSpPr>
          <p:cNvPr id="1013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0138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p:cNvSpPr>
          <p:nvPr>
            <p:ph type="sldImg"/>
          </p:nvPr>
        </p:nvSpPr>
        <p:spPr/>
      </p:sp>
      <p:sp>
        <p:nvSpPr>
          <p:cNvPr id="103426" name="文本占位符 2"/>
          <p:cNvSpPr>
            <a:spLocks noGrp="1"/>
          </p:cNvSpPr>
          <p:nvPr>
            <p:ph type="body"/>
          </p:nvPr>
        </p:nvSpPr>
        <p:spPr/>
        <p:txBody>
          <a:bodyPr lIns="91440" tIns="45720" rIns="91440" bIns="45720" anchor="t" anchorCtr="0"/>
          <a:p>
            <a:pPr lvl="0"/>
            <a:endParaRPr lang="zh-CN" altLang="en-US"/>
          </a:p>
        </p:txBody>
      </p:sp>
      <p:sp>
        <p:nvSpPr>
          <p:cNvPr id="1034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0342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47105"/>
          <p:cNvSpPr>
            <a:spLocks noGrp="1" noRot="1" noTextEdit="1"/>
          </p:cNvSpPr>
          <p:nvPr>
            <p:ph type="sldImg"/>
          </p:nvPr>
        </p:nvSpPr>
        <p:spPr/>
      </p:sp>
      <p:sp>
        <p:nvSpPr>
          <p:cNvPr id="13314" name="文本占位符 47106"/>
          <p:cNvSpPr>
            <a:spLocks noGrp="1"/>
          </p:cNvSpPr>
          <p:nvPr>
            <p:ph type="body"/>
          </p:nvPr>
        </p:nvSpPr>
        <p:spPr/>
        <p:txBody>
          <a:bodyPr lIns="91440" tIns="45720" rIns="91440" bIns="45720" anchor="t" anchorCtr="0"/>
          <a:p>
            <a:pPr lvl="0"/>
            <a:endParaRPr lang="zh-CN" altLang="en-US" dirty="0"/>
          </a:p>
          <a:p>
            <a:pPr lvl="0"/>
            <a:endParaRPr lang="zh-CN" altLang="en-US" dirty="0"/>
          </a:p>
          <a:p>
            <a:pPr lvl="0"/>
            <a:endParaRPr lang="zh-CN" altLang="en-US" dirty="0"/>
          </a:p>
        </p:txBody>
      </p:sp>
      <p:sp>
        <p:nvSpPr>
          <p:cNvPr id="1331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dirty="0">
                <a:latin typeface="Times New Roman" panose="02020603050405020304" pitchFamily="18" charset="0"/>
                <a:ea typeface="微软雅黑" panose="020B0503020204020204" charset="-122"/>
              </a:rPr>
            </a:fld>
            <a:endParaRPr lang="zh-CN" altLang="en-US" sz="1200" dirty="0">
              <a:latin typeface="Times New Roman" panose="02020603050405020304" pitchFamily="18" charset="0"/>
              <a:ea typeface="微软雅黑" panose="020B0503020204020204" charset="-122"/>
            </a:endParaRPr>
          </a:p>
        </p:txBody>
      </p:sp>
      <p:sp>
        <p:nvSpPr>
          <p:cNvPr id="13316" name="页脚占位符 1"/>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p:cNvSpPr>
          <p:nvPr>
            <p:ph type="sldImg"/>
          </p:nvPr>
        </p:nvSpPr>
        <p:spPr/>
      </p:sp>
      <p:sp>
        <p:nvSpPr>
          <p:cNvPr id="105474" name="文本占位符 2"/>
          <p:cNvSpPr>
            <a:spLocks noGrp="1"/>
          </p:cNvSpPr>
          <p:nvPr>
            <p:ph type="body"/>
          </p:nvPr>
        </p:nvSpPr>
        <p:spPr/>
        <p:txBody>
          <a:bodyPr lIns="91440" tIns="45720" rIns="91440" bIns="45720" anchor="t" anchorCtr="0"/>
          <a:p>
            <a:pPr lvl="0"/>
            <a:endParaRPr lang="zh-CN" altLang="en-US"/>
          </a:p>
        </p:txBody>
      </p:sp>
      <p:sp>
        <p:nvSpPr>
          <p:cNvPr id="1054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0547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p:cNvSpPr>
          <p:nvPr>
            <p:ph type="sldImg"/>
          </p:nvPr>
        </p:nvSpPr>
        <p:spPr/>
      </p:sp>
      <p:sp>
        <p:nvSpPr>
          <p:cNvPr id="107522" name="文本占位符 2"/>
          <p:cNvSpPr>
            <a:spLocks noGrp="1"/>
          </p:cNvSpPr>
          <p:nvPr>
            <p:ph type="body"/>
          </p:nvPr>
        </p:nvSpPr>
        <p:spPr/>
        <p:txBody>
          <a:bodyPr lIns="91440" tIns="45720" rIns="91440" bIns="45720" anchor="t" anchorCtr="0"/>
          <a:p>
            <a:pPr lvl="0"/>
            <a:endParaRPr lang="zh-CN" altLang="en-US"/>
          </a:p>
        </p:txBody>
      </p:sp>
      <p:sp>
        <p:nvSpPr>
          <p:cNvPr id="1075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0752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p:cNvSpPr>
          <p:nvPr>
            <p:ph type="sldImg"/>
          </p:nvPr>
        </p:nvSpPr>
        <p:spPr/>
      </p:sp>
      <p:sp>
        <p:nvSpPr>
          <p:cNvPr id="109570" name="文本占位符 2"/>
          <p:cNvSpPr>
            <a:spLocks noGrp="1"/>
          </p:cNvSpPr>
          <p:nvPr>
            <p:ph type="body"/>
          </p:nvPr>
        </p:nvSpPr>
        <p:spPr/>
        <p:txBody>
          <a:bodyPr lIns="91440" tIns="45720" rIns="91440" bIns="45720" anchor="t" anchorCtr="0"/>
          <a:p>
            <a:pPr lvl="0"/>
            <a:endParaRPr lang="zh-CN" altLang="en-US"/>
          </a:p>
        </p:txBody>
      </p:sp>
      <p:sp>
        <p:nvSpPr>
          <p:cNvPr id="1095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0957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幻灯片图像占位符 1"/>
          <p:cNvSpPr>
            <a:spLocks noGrp="1" noRot="1"/>
          </p:cNvSpPr>
          <p:nvPr>
            <p:ph type="sldImg"/>
          </p:nvPr>
        </p:nvSpPr>
        <p:spPr/>
      </p:sp>
      <p:sp>
        <p:nvSpPr>
          <p:cNvPr id="111618" name="文本占位符 2"/>
          <p:cNvSpPr>
            <a:spLocks noGrp="1"/>
          </p:cNvSpPr>
          <p:nvPr>
            <p:ph type="body"/>
          </p:nvPr>
        </p:nvSpPr>
        <p:spPr/>
        <p:txBody>
          <a:bodyPr lIns="91440" tIns="45720" rIns="91440" bIns="45720" anchor="t" anchorCtr="0"/>
          <a:p>
            <a:pPr lvl="0"/>
            <a:endParaRPr lang="zh-CN" altLang="en-US"/>
          </a:p>
        </p:txBody>
      </p:sp>
      <p:sp>
        <p:nvSpPr>
          <p:cNvPr id="1116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162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幻灯片图像占位符 1"/>
          <p:cNvSpPr>
            <a:spLocks noGrp="1" noRot="1"/>
          </p:cNvSpPr>
          <p:nvPr>
            <p:ph type="sldImg"/>
          </p:nvPr>
        </p:nvSpPr>
        <p:spPr/>
      </p:sp>
      <p:sp>
        <p:nvSpPr>
          <p:cNvPr id="113666" name="文本占位符 2"/>
          <p:cNvSpPr>
            <a:spLocks noGrp="1"/>
          </p:cNvSpPr>
          <p:nvPr>
            <p:ph type="body"/>
          </p:nvPr>
        </p:nvSpPr>
        <p:spPr/>
        <p:txBody>
          <a:bodyPr lIns="91440" tIns="45720" rIns="91440" bIns="45720" anchor="t" anchorCtr="0"/>
          <a:p>
            <a:pPr lvl="0"/>
            <a:endParaRPr lang="zh-CN" altLang="en-US"/>
          </a:p>
        </p:txBody>
      </p:sp>
      <p:sp>
        <p:nvSpPr>
          <p:cNvPr id="1136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366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幻灯片图像占位符 1"/>
          <p:cNvSpPr>
            <a:spLocks noGrp="1" noRot="1"/>
          </p:cNvSpPr>
          <p:nvPr>
            <p:ph type="sldImg"/>
          </p:nvPr>
        </p:nvSpPr>
        <p:spPr/>
      </p:sp>
      <p:sp>
        <p:nvSpPr>
          <p:cNvPr id="115714" name="文本占位符 2"/>
          <p:cNvSpPr>
            <a:spLocks noGrp="1"/>
          </p:cNvSpPr>
          <p:nvPr>
            <p:ph type="body"/>
          </p:nvPr>
        </p:nvSpPr>
        <p:spPr/>
        <p:txBody>
          <a:bodyPr lIns="91440" tIns="45720" rIns="91440" bIns="45720" anchor="t" anchorCtr="0"/>
          <a:p>
            <a:pPr lvl="0"/>
            <a:endParaRPr lang="zh-CN" altLang="en-US"/>
          </a:p>
        </p:txBody>
      </p:sp>
      <p:sp>
        <p:nvSpPr>
          <p:cNvPr id="1157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571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幻灯片图像占位符 1"/>
          <p:cNvSpPr>
            <a:spLocks noGrp="1" noRot="1"/>
          </p:cNvSpPr>
          <p:nvPr>
            <p:ph type="sldImg"/>
          </p:nvPr>
        </p:nvSpPr>
        <p:spPr/>
      </p:sp>
      <p:sp>
        <p:nvSpPr>
          <p:cNvPr id="117762" name="文本占位符 2"/>
          <p:cNvSpPr>
            <a:spLocks noGrp="1"/>
          </p:cNvSpPr>
          <p:nvPr>
            <p:ph type="body"/>
          </p:nvPr>
        </p:nvSpPr>
        <p:spPr/>
        <p:txBody>
          <a:bodyPr lIns="91440" tIns="45720" rIns="91440" bIns="45720" anchor="t" anchorCtr="0"/>
          <a:p>
            <a:pPr lvl="0"/>
            <a:endParaRPr lang="zh-CN" altLang="en-US"/>
          </a:p>
        </p:txBody>
      </p:sp>
      <p:sp>
        <p:nvSpPr>
          <p:cNvPr id="1177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776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幻灯片图像占位符 1"/>
          <p:cNvSpPr>
            <a:spLocks noGrp="1" noRot="1"/>
          </p:cNvSpPr>
          <p:nvPr>
            <p:ph type="sldImg"/>
          </p:nvPr>
        </p:nvSpPr>
        <p:spPr/>
      </p:sp>
      <p:sp>
        <p:nvSpPr>
          <p:cNvPr id="119810" name="文本占位符 2"/>
          <p:cNvSpPr>
            <a:spLocks noGrp="1"/>
          </p:cNvSpPr>
          <p:nvPr>
            <p:ph type="body"/>
          </p:nvPr>
        </p:nvSpPr>
        <p:spPr/>
        <p:txBody>
          <a:bodyPr lIns="91440" tIns="45720" rIns="91440" bIns="45720" anchor="t" anchorCtr="0"/>
          <a:p>
            <a:pPr lvl="0"/>
            <a:endParaRPr lang="zh-CN" altLang="en-US"/>
          </a:p>
        </p:txBody>
      </p:sp>
      <p:sp>
        <p:nvSpPr>
          <p:cNvPr id="1198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1981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幻灯片图像占位符 1"/>
          <p:cNvSpPr>
            <a:spLocks noGrp="1" noRot="1"/>
          </p:cNvSpPr>
          <p:nvPr>
            <p:ph type="sldImg"/>
          </p:nvPr>
        </p:nvSpPr>
        <p:spPr/>
      </p:sp>
      <p:sp>
        <p:nvSpPr>
          <p:cNvPr id="121858" name="文本占位符 2"/>
          <p:cNvSpPr>
            <a:spLocks noGrp="1"/>
          </p:cNvSpPr>
          <p:nvPr>
            <p:ph type="body"/>
          </p:nvPr>
        </p:nvSpPr>
        <p:spPr/>
        <p:txBody>
          <a:bodyPr lIns="91440" tIns="45720" rIns="91440" bIns="45720" anchor="t" anchorCtr="0"/>
          <a:p>
            <a:pPr lvl="0"/>
            <a:endParaRPr lang="zh-CN" altLang="en-US"/>
          </a:p>
        </p:txBody>
      </p:sp>
      <p:sp>
        <p:nvSpPr>
          <p:cNvPr id="1218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2186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幻灯片图像占位符 1"/>
          <p:cNvSpPr>
            <a:spLocks noGrp="1" noRot="1"/>
          </p:cNvSpPr>
          <p:nvPr>
            <p:ph type="sldImg"/>
          </p:nvPr>
        </p:nvSpPr>
        <p:spPr/>
      </p:sp>
      <p:sp>
        <p:nvSpPr>
          <p:cNvPr id="123906" name="文本占位符 2"/>
          <p:cNvSpPr>
            <a:spLocks noGrp="1"/>
          </p:cNvSpPr>
          <p:nvPr>
            <p:ph type="body"/>
          </p:nvPr>
        </p:nvSpPr>
        <p:spPr/>
        <p:txBody>
          <a:bodyPr lIns="91440" tIns="45720" rIns="91440" bIns="45720" anchor="t" anchorCtr="0"/>
          <a:p>
            <a:pPr lvl="0"/>
            <a:endParaRPr lang="zh-CN" altLang="en-US"/>
          </a:p>
        </p:txBody>
      </p:sp>
      <p:sp>
        <p:nvSpPr>
          <p:cNvPr id="1239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2390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p:cNvSpPr>
          <p:nvPr>
            <p:ph type="sldImg"/>
          </p:nvPr>
        </p:nvSpPr>
        <p:spPr/>
      </p:sp>
      <p:sp>
        <p:nvSpPr>
          <p:cNvPr id="15362" name="文本占位符 2"/>
          <p:cNvSpPr>
            <a:spLocks noGrp="1"/>
          </p:cNvSpPr>
          <p:nvPr>
            <p:ph type="body"/>
          </p:nvPr>
        </p:nvSpPr>
        <p:spPr/>
        <p:txBody>
          <a:bodyPr lIns="91440" tIns="45720" rIns="91440" bIns="45720" anchor="t" anchorCtr="0"/>
          <a:p>
            <a:pPr lvl="0"/>
            <a:endParaRPr lang="zh-CN" altLang="en-US"/>
          </a:p>
        </p:txBody>
      </p:sp>
      <p:sp>
        <p:nvSpPr>
          <p:cNvPr id="153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536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幻灯片图像占位符 1"/>
          <p:cNvSpPr>
            <a:spLocks noGrp="1" noRot="1"/>
          </p:cNvSpPr>
          <p:nvPr>
            <p:ph type="sldImg"/>
          </p:nvPr>
        </p:nvSpPr>
        <p:spPr/>
      </p:sp>
      <p:sp>
        <p:nvSpPr>
          <p:cNvPr id="125954" name="文本占位符 2"/>
          <p:cNvSpPr>
            <a:spLocks noGrp="1"/>
          </p:cNvSpPr>
          <p:nvPr>
            <p:ph type="body"/>
          </p:nvPr>
        </p:nvSpPr>
        <p:spPr/>
        <p:txBody>
          <a:bodyPr lIns="91440" tIns="45720" rIns="91440" bIns="45720" anchor="t" anchorCtr="0"/>
          <a:p>
            <a:pPr lvl="0"/>
            <a:endParaRPr lang="zh-CN" altLang="en-US"/>
          </a:p>
        </p:txBody>
      </p:sp>
      <p:sp>
        <p:nvSpPr>
          <p:cNvPr id="1259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25956"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幻灯片图像占位符 1"/>
          <p:cNvSpPr>
            <a:spLocks noGrp="1" noRot="1"/>
          </p:cNvSpPr>
          <p:nvPr>
            <p:ph type="sldImg"/>
          </p:nvPr>
        </p:nvSpPr>
        <p:spPr/>
      </p:sp>
      <p:sp>
        <p:nvSpPr>
          <p:cNvPr id="128002" name="文本占位符 2"/>
          <p:cNvSpPr>
            <a:spLocks noGrp="1"/>
          </p:cNvSpPr>
          <p:nvPr>
            <p:ph type="body"/>
          </p:nvPr>
        </p:nvSpPr>
        <p:spPr/>
        <p:txBody>
          <a:bodyPr lIns="91440" tIns="45720" rIns="91440" bIns="45720" anchor="t" anchorCtr="0"/>
          <a:p>
            <a:pPr lvl="0"/>
            <a:endParaRPr lang="zh-CN" altLang="en-US"/>
          </a:p>
        </p:txBody>
      </p:sp>
      <p:sp>
        <p:nvSpPr>
          <p:cNvPr id="1280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28004"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p:cNvSpPr>
          <p:nvPr>
            <p:ph type="sldImg"/>
          </p:nvPr>
        </p:nvSpPr>
        <p:spPr/>
      </p:sp>
      <p:sp>
        <p:nvSpPr>
          <p:cNvPr id="17410" name="文本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7412"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p:cNvSpPr>
          <p:nvPr>
            <p:ph type="sldImg"/>
          </p:nvPr>
        </p:nvSpPr>
        <p:spPr/>
      </p:sp>
      <p:sp>
        <p:nvSpPr>
          <p:cNvPr id="19458" name="文本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19460"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p:cNvSpPr>
          <p:nvPr>
            <p:ph type="sldImg"/>
          </p:nvPr>
        </p:nvSpPr>
        <p:spPr/>
      </p:sp>
      <p:sp>
        <p:nvSpPr>
          <p:cNvPr id="21506" name="文本占位符 2"/>
          <p:cNvSpPr>
            <a:spLocks noGrp="1"/>
          </p:cNvSpPr>
          <p:nvPr>
            <p:ph type="body"/>
          </p:nvPr>
        </p:nvSpPr>
        <p:spPr/>
        <p:txBody>
          <a:bodyPr lIns="91440" tIns="45720" rIns="91440" bIns="45720" anchor="t" anchorCtr="0"/>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indent="0" algn="r"/>
            <a:fld id="{9A0DB2DC-4C9A-4742-B13C-FB6460FD3503}" type="slidenum">
              <a:rPr lang="zh-CN" altLang="en-US" sz="1200">
                <a:latin typeface="微软雅黑" panose="020B0503020204020204" charset="-122"/>
                <a:ea typeface="微软雅黑" panose="020B0503020204020204" charset="-122"/>
              </a:rPr>
            </a:fld>
            <a:endParaRPr lang="zh-CN" altLang="en-US" sz="1200">
              <a:latin typeface="微软雅黑" panose="020B0503020204020204" charset="-122"/>
              <a:ea typeface="微软雅黑" panose="020B0503020204020204" charset="-122"/>
            </a:endParaRPr>
          </a:p>
        </p:txBody>
      </p:sp>
      <p:sp>
        <p:nvSpPr>
          <p:cNvPr id="21508" name="页脚占位符 4"/>
          <p:cNvSpPr>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p>
            <a:pPr lvl="0" indent="0"/>
            <a:r>
              <a:rPr lang="zh-CN" altLang="en-US" sz="1200">
                <a:latin typeface="微软雅黑" panose="020B0503020204020204" charset="-122"/>
                <a:ea typeface="微软雅黑" panose="020B0503020204020204" charset="-122"/>
              </a:rPr>
              <a:t>消防协会 姜俊杰 汇编</a:t>
            </a:r>
            <a:endParaRPr lang="zh-CN" altLang="en-US" sz="1200">
              <a:latin typeface="微软雅黑" panose="020B0503020204020204" charset="-122"/>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微软雅黑" panose="020B0503020204020204" charset="-122"/>
                <a:ea typeface="微软雅黑" panose="020B0503020204020204" charset="-122"/>
                <a:cs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atin typeface="微软雅黑" panose="020B0503020204020204" charset="-122"/>
                <a:ea typeface="微软雅黑" panose="020B0503020204020204" charset="-122"/>
                <a:cs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atin typeface="微软雅黑" panose="020B0503020204020204" charset="-122"/>
                <a:ea typeface="微软雅黑" panose="020B0503020204020204" charset="-122"/>
                <a:cs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atin typeface="微软雅黑" panose="020B0503020204020204" charset="-122"/>
                <a:ea typeface="微软雅黑" panose="020B0503020204020204" charset="-122"/>
                <a:cs typeface="微软雅黑" panose="020B0503020204020204" charset="-122"/>
              </a:defRPr>
            </a:lvl1pPr>
            <a:lvl2pPr>
              <a:defRPr sz="2100">
                <a:latin typeface="微软雅黑" panose="020B0503020204020204" charset="-122"/>
                <a:ea typeface="微软雅黑" panose="020B0503020204020204" charset="-122"/>
                <a:cs typeface="微软雅黑" panose="020B0503020204020204" charset="-122"/>
              </a:defRPr>
            </a:lvl2pPr>
            <a:lvl3pPr>
              <a:defRPr sz="1800">
                <a:latin typeface="微软雅黑" panose="020B0503020204020204" charset="-122"/>
                <a:ea typeface="微软雅黑" panose="020B0503020204020204" charset="-122"/>
                <a:cs typeface="微软雅黑" panose="020B0503020204020204" charset="-122"/>
              </a:defRPr>
            </a:lvl3pPr>
            <a:lvl4pPr>
              <a:defRPr sz="1500">
                <a:latin typeface="微软雅黑" panose="020B0503020204020204" charset="-122"/>
                <a:ea typeface="微软雅黑" panose="020B0503020204020204" charset="-122"/>
                <a:cs typeface="微软雅黑" panose="020B0503020204020204" charset="-122"/>
              </a:defRPr>
            </a:lvl4pPr>
            <a:lvl5pPr>
              <a:defRPr sz="1500">
                <a:latin typeface="微软雅黑" panose="020B0503020204020204" charset="-122"/>
                <a:ea typeface="微软雅黑" panose="020B0503020204020204" charset="-122"/>
                <a:cs typeface="微软雅黑" panose="020B0503020204020204" charset="-122"/>
              </a:defRPr>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atin typeface="微软雅黑" panose="020B0503020204020204" charset="-122"/>
                <a:ea typeface="微软雅黑" panose="020B0503020204020204" charset="-122"/>
                <a:cs typeface="微软雅黑" panose="020B050302020402020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atin typeface="微软雅黑" panose="020B0503020204020204" charset="-122"/>
                <a:ea typeface="微软雅黑" panose="020B0503020204020204" charset="-122"/>
                <a:cs typeface="微软雅黑" panose="020B0503020204020204" charset="-122"/>
              </a:defRPr>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atin typeface="微软雅黑" panose="020B0503020204020204" charset="-122"/>
                <a:ea typeface="微软雅黑" panose="020B0503020204020204" charset="-122"/>
                <a:cs typeface="微软雅黑" panose="020B0503020204020204"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2700000" scaled="1"/>
          <a:tileRect/>
        </a:gradFill>
        <a:effectLst/>
      </p:bgPr>
    </p:bg>
    <p:spTree>
      <p:nvGrpSpPr>
        <p:cNvPr id="1" name=""/>
        <p:cNvGrpSpPr/>
        <p:nvPr/>
      </p:nvGrpSpPr>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4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NULL" TargetMode="External"/><Relationship Id="rId1" Type="http://schemas.openxmlformats.org/officeDocument/2006/relationships/image" Target="../media/image5.jpe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NULL" TargetMode="External"/><Relationship Id="rId1" Type="http://schemas.openxmlformats.org/officeDocument/2006/relationships/image" Target="../media/image7.jpe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NULL" TargetMode="External"/><Relationship Id="rId1" Type="http://schemas.openxmlformats.org/officeDocument/2006/relationships/image" Target="../media/image9.jpe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NULL" TargetMode="External"/><Relationship Id="rId1" Type="http://schemas.openxmlformats.org/officeDocument/2006/relationships/image" Target="../media/image11.jpe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NULL" TargetMode="External"/><Relationship Id="rId1" Type="http://schemas.openxmlformats.org/officeDocument/2006/relationships/image" Target="../media/image13.jpe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NULL" TargetMode="Externa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NULL" TargetMode="External"/><Relationship Id="rId1" Type="http://schemas.openxmlformats.org/officeDocument/2006/relationships/image" Target="../media/image17.jpe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NULL" TargetMode="External"/><Relationship Id="rId1" Type="http://schemas.openxmlformats.org/officeDocument/2006/relationships/image" Target="../media/image7.jpeg"/></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NULL" TargetMode="External"/><Relationship Id="rId1" Type="http://schemas.openxmlformats.org/officeDocument/2006/relationships/image" Target="../media/image1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2.jpeg"/><Relationship Id="rId4" Type="http://schemas.openxmlformats.org/officeDocument/2006/relationships/tags" Target="../tags/tag18.xml"/><Relationship Id="rId3" Type="http://schemas.openxmlformats.org/officeDocument/2006/relationships/image" Target="../media/image21.jpeg"/><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实验室--医院实验室常规安全管理和防火防爆</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1024470" y="436437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2"/>
                </a:solidFill>
              </a:rPr>
              <a:t>全面</a:t>
            </a:r>
            <a:endParaRPr lang="zh-CN" altLang="en-US" b="1">
              <a:solidFill>
                <a:schemeClr val="bg2"/>
              </a:solidFill>
            </a:endParaRPr>
          </a:p>
        </p:txBody>
      </p:sp>
      <p:sp>
        <p:nvSpPr>
          <p:cNvPr id="5" name="椭圆 4"/>
          <p:cNvSpPr/>
          <p:nvPr>
            <p:custDataLst>
              <p:tags r:id="rId4"/>
            </p:custDataLst>
          </p:nvPr>
        </p:nvSpPr>
        <p:spPr>
          <a:xfrm>
            <a:off x="2267585" y="436499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5"/>
            </p:custDataLst>
          </p:nvPr>
        </p:nvSpPr>
        <p:spPr>
          <a:xfrm>
            <a:off x="3510700" y="436437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2"/>
                </a:solidFill>
              </a:rPr>
              <a:t>实用</a:t>
            </a:r>
            <a:endParaRPr lang="zh-CN" altLang="en-US" b="1">
              <a:solidFill>
                <a:schemeClr val="bg2"/>
              </a:solidFill>
            </a:endParaRPr>
          </a:p>
        </p:txBody>
      </p:sp>
    </p:spTree>
    <p:custDataLst>
      <p:tags r:id="rId6"/>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51202"/>
          <p:cNvSpPr>
            <a:spLocks noGrp="1" noRot="1"/>
          </p:cNvSpPr>
          <p:nvPr>
            <p:ph type="title" idx="4294967295"/>
          </p:nvPr>
        </p:nvSpPr>
        <p:spPr>
          <a:xfrm>
            <a:off x="609600" y="520700"/>
            <a:ext cx="7772400" cy="5045075"/>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如何制定程序性文件</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首先要了解程序文件定义。</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程序性文件——程序为进行某项活动所规定的途径，并形成文件。程序性文件内容包括：某项活动目的、范围、职责，也就是说什么事、谁来做、做什么、何时做、何地做、如何做等。如仪器设备管理仪器程序性文件、仪器期间核查（标准物期间核查）程序性文件。———————</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54273"/>
          <p:cNvSpPr>
            <a:spLocks noGrp="1" noRot="1"/>
          </p:cNvSpPr>
          <p:nvPr>
            <p:ph type="title" idx="4294967295"/>
          </p:nvPr>
        </p:nvSpPr>
        <p:spPr>
          <a:xfrm>
            <a:off x="539750" y="1287463"/>
            <a:ext cx="7772400" cy="4425950"/>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  3作业指导书</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仪器使用的作业指导书是对程序性文件的一个补充。程序性文件不可能对所有的仪器操作规程和注意事项做详细的说明，但具体工作人员在具体操作中要使用，那么就需要制定详细的仪器使用的作业指导书。内容包括目的、范围、职责、操作规程、注意事项、维护保养、各种记录。</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55298"/>
          <p:cNvSpPr txBox="1"/>
          <p:nvPr/>
        </p:nvSpPr>
        <p:spPr>
          <a:xfrm>
            <a:off x="593725" y="839788"/>
            <a:ext cx="8093075" cy="214312"/>
          </a:xfrm>
          <a:prstGeom prst="rect">
            <a:avLst/>
          </a:prstGeom>
          <a:noFill/>
          <a:ln w="9525">
            <a:noFill/>
          </a:ln>
        </p:spPr>
        <p:txBody>
          <a:bodyPr anchor="t" anchorCtr="0">
            <a:spAutoFit/>
          </a:bodyPr>
          <a:p>
            <a:endParaRPr lang="zh-CN" altLang="en-US" sz="800" dirty="0">
              <a:latin typeface="微软雅黑" panose="020B0503020204020204" charset="-122"/>
              <a:ea typeface="微软雅黑" panose="020B0503020204020204" charset="-122"/>
            </a:endParaRPr>
          </a:p>
        </p:txBody>
      </p:sp>
      <p:sp>
        <p:nvSpPr>
          <p:cNvPr id="22530" name="标题 55300"/>
          <p:cNvSpPr>
            <a:spLocks noGrp="1" noRot="1"/>
          </p:cNvSpPr>
          <p:nvPr>
            <p:ph type="title" idx="4294967295"/>
          </p:nvPr>
        </p:nvSpPr>
        <p:spPr>
          <a:xfrm>
            <a:off x="685800" y="-85725"/>
            <a:ext cx="7696200" cy="6283325"/>
          </a:xfrm>
          <a:prstGeom prst="rect">
            <a:avLst/>
          </a:prstGeom>
          <a:noFill/>
          <a:ln w="9525">
            <a:noFill/>
          </a:ln>
        </p:spPr>
        <p:txBody>
          <a:bodyPr wrap="square" anchor="ctr" anchorCtr="0"/>
          <a:p>
            <a:pPr algn="l">
              <a:lnSpc>
                <a:spcPct val="145000"/>
              </a:lnSpc>
            </a:pP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4 仪器周期性检定计划、期间核查计划，仪器维保养计划。根据单位的具体情况制定。</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仪器周期性检定计划: 是指那些国家指定的强制性检定仪器的检定计划。强制检定工作计量器具目录中共列入55种。对于强制计量器具，使用的单位或者个人必须按照规定,将其登记造册,报当地县(市)级人民政府计量行政部门备案,并向其指定的计量检定机构申请周期检定.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60417"/>
          <p:cNvSpPr>
            <a:spLocks noGrp="1" noRot="1"/>
          </p:cNvSpPr>
          <p:nvPr>
            <p:ph type="title"/>
          </p:nvPr>
        </p:nvSpPr>
        <p:spPr>
          <a:xfrm>
            <a:off x="611188" y="311150"/>
            <a:ext cx="7924800" cy="5045075"/>
          </a:xfrm>
          <a:noFill/>
          <a:ln>
            <a:noFill/>
          </a:ln>
        </p:spPr>
        <p:txBody>
          <a:bodyPr wrap="square" anchor="ctr" anchorCtr="0"/>
          <a:p>
            <a:pPr algn="l" defTabSz="914400">
              <a:lnSpc>
                <a:spcPct val="145000"/>
              </a:lnSpc>
              <a:buNone/>
            </a:pPr>
            <a:r>
              <a:rPr lang="zh-CN" altLang="en-US" sz="2800" kern="1200" baseline="0" dirty="0">
                <a:solidFill>
                  <a:schemeClr val="tx1"/>
                </a:solidFill>
                <a:latin typeface="微软雅黑" panose="020B0503020204020204" charset="-122"/>
                <a:ea typeface="微软雅黑" panose="020B0503020204020204" charset="-122"/>
                <a:cs typeface="+mj-cs"/>
              </a:rPr>
              <a:t>期间核查计划:  </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    是指仪器和标准物质的期间核查计划。期间核查计划的原则是制定那些使用频繁而且不稳定的仪器和标准物质，并非所有的仪器和标准质都要进行期间核查。</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仪器维护保养计划: 是指工作中所有使用的仪器设备怎样进行维护保养，什么时间进行维护保养，谁来维护保养。</a:t>
            </a:r>
            <a:endParaRPr lang="zh-CN" altLang="en-US" sz="2800" kern="1200" baseline="0" dirty="0">
              <a:solidFill>
                <a:schemeClr val="tx1"/>
              </a:solidFill>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65537"/>
          <p:cNvSpPr/>
          <p:nvPr/>
        </p:nvSpPr>
        <p:spPr>
          <a:xfrm>
            <a:off x="533400" y="838200"/>
            <a:ext cx="8153400" cy="5216525"/>
          </a:xfrm>
          <a:prstGeom prst="rect">
            <a:avLst/>
          </a:prstGeom>
          <a:noFill/>
          <a:ln w="9525">
            <a:noFill/>
          </a:ln>
        </p:spPr>
        <p:txBody>
          <a:bodyPr anchor="t" anchorCtr="0">
            <a:spAutoFit/>
          </a:bodyPr>
          <a:p>
            <a:r>
              <a:rPr lang="zh-CN" altLang="en-US" sz="2800" dirty="0">
                <a:latin typeface="微软雅黑" panose="020B0503020204020204" charset="-122"/>
                <a:ea typeface="微软雅黑" panose="020B0503020204020204" charset="-122"/>
              </a:rPr>
              <a:t>二 </a:t>
            </a:r>
            <a:r>
              <a:rPr lang="zh-CN" altLang="en-US" sz="2800" b="1" dirty="0">
                <a:latin typeface="微软雅黑" panose="020B0503020204020204" charset="-122"/>
                <a:ea typeface="微软雅黑" panose="020B0503020204020204" charset="-122"/>
              </a:rPr>
              <a:t>建立仪器挡案</a:t>
            </a:r>
            <a:endParaRPr lang="zh-CN" altLang="en-US" sz="2800" b="1"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   实验仪器和实验设备分类建挡，各种精密仪器应由专人保管，并建立仪器档案台帐和仪器设备卡。档案的内容应包括：仪器设备名称、型号和唯一性标似、生产厂家、接受日期和起用日期、仪器出厂日期及编号、仪器设备说明书、、采购验收和安装调试记录事故分析报告、报废申请等资料。维护计划和记录。期间核查计划和记录。属于计量仪器，还要包括计量检定日期、检定单位和检定者姓名、检定周期、合格证书等；自己校验的计量仪器应包括校验纪录。</a:t>
            </a:r>
            <a:br>
              <a:rPr lang="zh-CN" altLang="en-US" sz="2800" dirty="0">
                <a:latin typeface="微软雅黑" panose="020B0503020204020204" charset="-122"/>
                <a:ea typeface="微软雅黑" panose="020B0503020204020204" charset="-122"/>
              </a:rPr>
            </a:br>
            <a:endParaRPr lang="zh-CN" altLang="en-US" sz="2800" dirty="0">
              <a:latin typeface="微软雅黑" panose="020B0503020204020204" charset="-122"/>
              <a:ea typeface="微软雅黑" panose="020B0503020204020204" charset="-122"/>
            </a:endParaRPr>
          </a:p>
        </p:txBody>
      </p:sp>
      <p:sp>
        <p:nvSpPr>
          <p:cNvPr id="26626" name="矩形 65539"/>
          <p:cNvSpPr/>
          <p:nvPr/>
        </p:nvSpPr>
        <p:spPr>
          <a:xfrm>
            <a:off x="685800" y="735013"/>
            <a:ext cx="7772400" cy="946150"/>
          </a:xfrm>
          <a:prstGeom prst="rect">
            <a:avLst/>
          </a:prstGeom>
          <a:noFill/>
          <a:ln w="9525">
            <a:noFill/>
          </a:ln>
        </p:spPr>
        <p:txBody>
          <a:bodyPr anchor="ctr" anchorCtr="0">
            <a:spAutoFit/>
          </a:bodyPr>
          <a:p>
            <a:pPr algn="ctr"/>
            <a:br>
              <a:rPr lang="zh-CN" altLang="en-US" sz="2800" dirty="0">
                <a:latin typeface="微软雅黑" panose="020B0503020204020204" charset="-122"/>
                <a:ea typeface="微软雅黑" panose="020B0503020204020204" charset="-122"/>
              </a:rPr>
            </a:br>
            <a:endParaRPr lang="zh-CN" altLang="en-US" sz="2800" dirty="0">
              <a:latin typeface="微软雅黑" panose="020B0503020204020204" charset="-122"/>
              <a:ea typeface="微软雅黑" panose="020B0503020204020204" charset="-122"/>
            </a:endParaRPr>
          </a:p>
        </p:txBody>
      </p:sp>
      <p:sp>
        <p:nvSpPr>
          <p:cNvPr id="26627" name="矩形 65540"/>
          <p:cNvSpPr/>
          <p:nvPr/>
        </p:nvSpPr>
        <p:spPr>
          <a:xfrm>
            <a:off x="838200" y="887413"/>
            <a:ext cx="7772400" cy="946150"/>
          </a:xfrm>
          <a:prstGeom prst="rect">
            <a:avLst/>
          </a:prstGeom>
          <a:noFill/>
          <a:ln w="9525">
            <a:noFill/>
          </a:ln>
        </p:spPr>
        <p:txBody>
          <a:bodyPr anchor="ctr" anchorCtr="0">
            <a:spAutoFit/>
          </a:bodyPr>
          <a:p>
            <a:pPr algn="ctr"/>
            <a:br>
              <a:rPr lang="zh-CN" altLang="en-US" sz="2800" dirty="0">
                <a:latin typeface="微软雅黑" panose="020B0503020204020204" charset="-122"/>
                <a:ea typeface="微软雅黑" panose="020B0503020204020204" charset="-122"/>
              </a:rPr>
            </a:br>
            <a:endParaRPr lang="zh-CN" altLang="en-US" sz="2800"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68609"/>
          <p:cNvSpPr>
            <a:spLocks noGrp="1" noRot="1"/>
          </p:cNvSpPr>
          <p:nvPr>
            <p:ph type="title" idx="4294967295"/>
          </p:nvPr>
        </p:nvSpPr>
        <p:spPr>
          <a:xfrm>
            <a:off x="533400" y="-150812"/>
            <a:ext cx="7772400" cy="6902450"/>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三 仪器三色标的管理</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1. 合格证（绿色）是指，计量检定（包括自校）合格者。设备不必检定，经检查其功能正常者；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2 .  准用证（黄色）是指，多功能检测设备，某些功能已经丧失，但检测工作所用功能正常，且经校准合格者。</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3.  停用证（红色）是指，检测仪器、设备损坏者；检测仪器、设备经计量检测不合格者；检测仪器、设备性能无法测定者；检测仪器、设备超过检定周期者。</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69633"/>
          <p:cNvSpPr>
            <a:spLocks noGrp="1" noRot="1"/>
          </p:cNvSpPr>
          <p:nvPr>
            <p:ph type="title" idx="4294967295"/>
          </p:nvPr>
        </p:nvSpPr>
        <p:spPr>
          <a:xfrm>
            <a:off x="838200" y="808038"/>
            <a:ext cx="7772400" cy="5978525"/>
          </a:xfrm>
          <a:prstGeom prst="rect">
            <a:avLst/>
          </a:prstGeom>
          <a:noFill/>
          <a:ln w="9525">
            <a:noFill/>
          </a:ln>
        </p:spPr>
        <p:txBody>
          <a:bodyPr wrap="square" anchor="ctr" anchorCtr="0"/>
          <a:p>
            <a:pPr algn="l">
              <a:lnSpc>
                <a:spcPct val="115000"/>
              </a:lnSpc>
            </a:pPr>
            <a:r>
              <a:rPr lang="zh-CN" altLang="en-US" sz="2800" dirty="0">
                <a:solidFill>
                  <a:schemeClr val="tx1"/>
                </a:solidFill>
                <a:latin typeface="微软雅黑" panose="020B0503020204020204" charset="-122"/>
                <a:ea typeface="微软雅黑" panose="020B0503020204020204" charset="-122"/>
              </a:rPr>
              <a:t>四 仪器的期间核查</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根据质量文件按单位的具体情况制订出仪器的期间核查计划，按计划进行期间核查，期间核查的对象是测量仪器、测量标准或标准物质。具体的做法如下：</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1、仪器期间核查期间核查”的目的是:</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测量仪器、标准物质的校准状态在校准有效期内是否得到保持。亦即,在校准有效期内校准值</a:t>
            </a:r>
            <a:r>
              <a:rPr lang="en-US" altLang="zh-CN" sz="2800">
                <a:solidFill>
                  <a:schemeClr val="tx1"/>
                </a:solidFill>
                <a:latin typeface="微软雅黑" panose="020B0503020204020204" charset="-122"/>
                <a:ea typeface="微软雅黑" panose="020B0503020204020204" charset="-122"/>
              </a:rPr>
              <a:t>x R </a:t>
            </a:r>
            <a:r>
              <a:rPr lang="zh-CN" altLang="en-US" sz="2800" dirty="0">
                <a:solidFill>
                  <a:schemeClr val="tx1"/>
                </a:solidFill>
                <a:latin typeface="微软雅黑" panose="020B0503020204020204" charset="-122"/>
                <a:ea typeface="微软雅黑" panose="020B0503020204020204" charset="-122"/>
              </a:rPr>
              <a:t>的变化是否超出其允许误差限±</a:t>
            </a:r>
            <a:r>
              <a:rPr lang="en-US" altLang="zh-CN" sz="2800">
                <a:solidFill>
                  <a:schemeClr val="tx1"/>
                </a:solidFill>
                <a:latin typeface="微软雅黑" panose="020B0503020204020204" charset="-122"/>
                <a:ea typeface="微软雅黑" panose="020B0503020204020204" charset="-122"/>
              </a:rPr>
              <a:t>Δ。</a:t>
            </a:r>
            <a:br>
              <a:rPr lang="en-US" altLang="zh-CN" sz="2800">
                <a:solidFill>
                  <a:schemeClr val="tx1"/>
                </a:solidFill>
                <a:latin typeface="微软雅黑" panose="020B0503020204020204" charset="-122"/>
                <a:ea typeface="微软雅黑" panose="020B0503020204020204" charset="-122"/>
              </a:rPr>
            </a:br>
            <a:r>
              <a:rPr lang="zh-CN" altLang="en-US" sz="2800">
                <a:solidFill>
                  <a:schemeClr val="tx1"/>
                </a:solidFill>
                <a:latin typeface="微软雅黑" panose="020B0503020204020204" charset="-122"/>
                <a:ea typeface="微软雅黑" panose="020B0503020204020204" charset="-122"/>
              </a:rPr>
              <a:t> </a:t>
            </a:r>
            <a:br>
              <a:rPr lang="zh-CN" altLang="en-US" sz="2800">
                <a:solidFill>
                  <a:schemeClr val="tx1"/>
                </a:solidFill>
                <a:latin typeface="微软雅黑" panose="020B0503020204020204" charset="-122"/>
                <a:ea typeface="微软雅黑" panose="020B0503020204020204" charset="-122"/>
              </a:rPr>
            </a:br>
            <a:r>
              <a:rPr lang="zh-CN" altLang="en-US" sz="2800">
                <a:solidFill>
                  <a:schemeClr val="tx1"/>
                </a:solidFill>
                <a:latin typeface="微软雅黑" panose="020B0503020204020204" charset="-122"/>
                <a:ea typeface="微软雅黑" panose="020B0503020204020204" charset="-122"/>
              </a:rPr>
              <a:t>   </a:t>
            </a:r>
            <a:br>
              <a:rPr lang="zh-CN" altLang="en-US" sz="2800">
                <a:solidFill>
                  <a:schemeClr val="tx1"/>
                </a:solidFill>
                <a:latin typeface="微软雅黑" panose="020B0503020204020204" charset="-122"/>
                <a:ea typeface="微软雅黑" panose="020B0503020204020204" charset="-122"/>
              </a:rPr>
            </a:br>
            <a:endParaRPr lang="zh-CN" altLang="en-US" sz="280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70657"/>
          <p:cNvSpPr>
            <a:spLocks noGrp="1" noRot="1"/>
          </p:cNvSpPr>
          <p:nvPr>
            <p:ph type="title" idx="4294967295"/>
          </p:nvPr>
        </p:nvSpPr>
        <p:spPr>
          <a:xfrm>
            <a:off x="827088" y="908050"/>
            <a:ext cx="7848600" cy="2227263"/>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      影响仪器设备“校准状态”的因素包括示值的系统漂移和短期稳定性,如图1 的曲线②所示。系统漂移可能是单方向的,如图1 的曲线①和②;也可能是有起伏变化的,如图1 的曲线③;或单方向有起伏变化的,如图1 的曲线④。</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
        <p:nvSpPr>
          <p:cNvPr id="32770" name="矩形 70659"/>
          <p:cNvSpPr/>
          <p:nvPr/>
        </p:nvSpPr>
        <p:spPr>
          <a:xfrm>
            <a:off x="2171700" y="2000250"/>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sp>
        <p:nvSpPr>
          <p:cNvPr id="32771" name="矩形 70661"/>
          <p:cNvSpPr/>
          <p:nvPr/>
        </p:nvSpPr>
        <p:spPr>
          <a:xfrm>
            <a:off x="2171700" y="2000250"/>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sp>
        <p:nvSpPr>
          <p:cNvPr id="32772" name="矩形 70663"/>
          <p:cNvSpPr/>
          <p:nvPr/>
        </p:nvSpPr>
        <p:spPr>
          <a:xfrm>
            <a:off x="2171700" y="2000250"/>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32773" name="图片 70662"/>
          <p:cNvPicPr>
            <a:picLocks noChangeAspect="1"/>
          </p:cNvPicPr>
          <p:nvPr/>
        </p:nvPicPr>
        <p:blipFill>
          <a:blip r:embed="rId1"/>
          <a:stretch>
            <a:fillRect/>
          </a:stretch>
        </p:blipFill>
        <p:spPr>
          <a:xfrm>
            <a:off x="2822575" y="3060700"/>
            <a:ext cx="3394075" cy="2308225"/>
          </a:xfrm>
          <a:prstGeom prst="rect">
            <a:avLst/>
          </a:prstGeom>
          <a:noFill/>
          <a:ln w="9525">
            <a:noFill/>
          </a:ln>
        </p:spPr>
      </p:pic>
      <p:sp>
        <p:nvSpPr>
          <p:cNvPr id="32774" name="矩形 70664"/>
          <p:cNvSpPr/>
          <p:nvPr/>
        </p:nvSpPr>
        <p:spPr>
          <a:xfrm>
            <a:off x="1643063" y="6943725"/>
            <a:ext cx="539750" cy="946150"/>
          </a:xfrm>
          <a:prstGeom prst="rect">
            <a:avLst/>
          </a:prstGeom>
          <a:noFill/>
          <a:ln w="9525">
            <a:noFill/>
          </a:ln>
        </p:spPr>
        <p:txBody>
          <a:bodyPr wrap="none" anchor="t" anchorCtr="0">
            <a:spAutoFit/>
          </a:bodyPr>
          <a:p>
            <a:r>
              <a:rPr lang="zh-CN" altLang="en-US" sz="2800" dirty="0">
                <a:latin typeface="微软雅黑" panose="020B0503020204020204" charset="-122"/>
                <a:ea typeface="微软雅黑" panose="020B0503020204020204" charset="-122"/>
              </a:rPr>
              <a:t>1 </a:t>
            </a:r>
            <a:br>
              <a:rPr lang="zh-CN" altLang="en-US" sz="2800" dirty="0">
                <a:latin typeface="微软雅黑" panose="020B0503020204020204" charset="-122"/>
                <a:ea typeface="微软雅黑" panose="020B0503020204020204" charset="-122"/>
              </a:rPr>
            </a:br>
            <a:endParaRPr lang="zh-CN" altLang="en-US" sz="2800" dirty="0">
              <a:latin typeface="微软雅黑" panose="020B0503020204020204" charset="-122"/>
              <a:ea typeface="微软雅黑" panose="020B0503020204020204" charset="-122"/>
            </a:endParaRPr>
          </a:p>
        </p:txBody>
      </p:sp>
      <p:sp>
        <p:nvSpPr>
          <p:cNvPr id="32775" name="矩形 70665"/>
          <p:cNvSpPr/>
          <p:nvPr/>
        </p:nvSpPr>
        <p:spPr>
          <a:xfrm>
            <a:off x="2286000" y="5791200"/>
            <a:ext cx="4273550" cy="519113"/>
          </a:xfrm>
          <a:prstGeom prst="rect">
            <a:avLst/>
          </a:prstGeom>
          <a:noFill/>
          <a:ln w="9525">
            <a:noFill/>
          </a:ln>
        </p:spPr>
        <p:txBody>
          <a:bodyPr wrap="none" anchor="t" anchorCtr="0">
            <a:spAutoFit/>
          </a:bodyPr>
          <a:p>
            <a:r>
              <a:rPr lang="zh-CN" altLang="en-US" sz="2800" dirty="0">
                <a:latin typeface="微软雅黑" panose="020B0503020204020204" charset="-122"/>
                <a:ea typeface="微软雅黑" panose="020B0503020204020204" charset="-122"/>
              </a:rPr>
              <a:t>　图1  期间检查的概念图</a:t>
            </a:r>
            <a:endParaRPr lang="zh-CN" altLang="en-US" sz="2800"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73729"/>
          <p:cNvSpPr>
            <a:spLocks noGrp="1" noRot="1"/>
          </p:cNvSpPr>
          <p:nvPr>
            <p:ph type="title" idx="4294967295"/>
          </p:nvPr>
        </p:nvSpPr>
        <p:spPr>
          <a:xfrm>
            <a:off x="685800" y="381000"/>
            <a:ext cx="7772400" cy="6283325"/>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2 期间核查的依据</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a:t>
            </a:r>
            <a:r>
              <a:rPr lang="en-US" altLang="zh-CN" sz="2800">
                <a:solidFill>
                  <a:schemeClr val="tx1"/>
                </a:solidFill>
                <a:latin typeface="微软雅黑" panose="020B0503020204020204" charset="-122"/>
                <a:ea typeface="微软雅黑" panose="020B0503020204020204" charset="-122"/>
              </a:rPr>
              <a:t>CNAL/ AC01 Ø2003《</a:t>
            </a:r>
            <a:r>
              <a:rPr lang="zh-CN" altLang="en-US" sz="2800" dirty="0">
                <a:solidFill>
                  <a:schemeClr val="tx1"/>
                </a:solidFill>
                <a:latin typeface="微软雅黑" panose="020B0503020204020204" charset="-122"/>
                <a:ea typeface="微软雅黑" panose="020B0503020204020204" charset="-122"/>
              </a:rPr>
              <a:t>实验室认可准则》要求:要素条款5 .5.10:“当需要利用期间核查以维持设备校准状态的可信度时,应按照规定的程序行。”</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要素条款5.6.3.3期间核查:“应根据规定的程序和日程对参考标准、基准、传递标准或工作标准以及标准物质(参考物质) 进行核查,以保持其校准状态的置信度。”</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74753"/>
          <p:cNvSpPr>
            <a:spLocks noGrp="1" noRot="1"/>
          </p:cNvSpPr>
          <p:nvPr>
            <p:ph type="title" idx="4294967295"/>
          </p:nvPr>
        </p:nvSpPr>
        <p:spPr>
          <a:xfrm>
            <a:off x="685800" y="455613"/>
            <a:ext cx="7772400" cy="6046787"/>
          </a:xfrm>
          <a:prstGeom prst="rect">
            <a:avLst/>
          </a:prstGeom>
          <a:noFill/>
          <a:ln w="9525">
            <a:noFill/>
          </a:ln>
        </p:spPr>
        <p:txBody>
          <a:bodyPr wrap="square" anchor="ctr" anchorCtr="0"/>
          <a:p>
            <a:pPr algn="l">
              <a:lnSpc>
                <a:spcPct val="115000"/>
              </a:lnSpc>
            </a:pPr>
            <a:r>
              <a:rPr lang="zh-CN" altLang="en-US" sz="2800" dirty="0">
                <a:solidFill>
                  <a:schemeClr val="tx1"/>
                </a:solidFill>
                <a:latin typeface="微软雅黑" panose="020B0503020204020204" charset="-122"/>
                <a:ea typeface="微软雅黑" panose="020B0503020204020204" charset="-122"/>
              </a:rPr>
              <a:t>3 选择什么设备进行期间核查:</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(1) 所有的测量标准、标准物质都必须进行期间    核查。</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(2) 对于新购设备,选择使用频次高的和使用环境恶劣的检测设备。</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(3) 选择对关键参量的检测质量影响较大的检测设备。</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(4) 分析历年校准证书/ 检定证书,选择示值的校准状态变动较大的检测设备。</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(5) 曾经过载或怀疑有质量问题的设备,等等</a:t>
            </a:r>
            <a:r>
              <a:rPr lang="zh-CN" altLang="en-US" dirty="0">
                <a:solidFill>
                  <a:schemeClr val="tx1"/>
                </a:solidFill>
                <a:latin typeface="微软雅黑" panose="020B0503020204020204" charset="-122"/>
                <a:ea typeface="微软雅黑" panose="020B0503020204020204" charset="-122"/>
              </a:rPr>
              <a:t>。</a:t>
            </a:r>
            <a:br>
              <a:rPr lang="zh-CN" altLang="en-US" dirty="0">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564255" y="4725035"/>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95812" y="429323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012260" y="1124585"/>
            <a:ext cx="2809399" cy="1872615"/>
          </a:xfrm>
          <a:prstGeom prst="rect">
            <a:avLst/>
          </a:prstGeom>
        </p:spPr>
      </p:pic>
      <p:sp>
        <p:nvSpPr>
          <p:cNvPr id="6" name="标题 3"/>
          <p:cNvSpPr txBox="1"/>
          <p:nvPr/>
        </p:nvSpPr>
        <p:spPr>
          <a:xfrm>
            <a:off x="89535" y="18843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
        <p:nvSpPr>
          <p:cNvPr id="7" name="文本框 6"/>
          <p:cNvSpPr txBox="1"/>
          <p:nvPr/>
        </p:nvSpPr>
        <p:spPr>
          <a:xfrm>
            <a:off x="323850" y="764540"/>
            <a:ext cx="5540375" cy="31896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Tree>
    <p:custDataLst>
      <p:tags r:id="rId4"/>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75777"/>
          <p:cNvSpPr>
            <a:spLocks noGrp="1" noRot="1"/>
          </p:cNvSpPr>
          <p:nvPr>
            <p:ph type="title" idx="4294967295"/>
          </p:nvPr>
        </p:nvSpPr>
        <p:spPr>
          <a:xfrm>
            <a:off x="381000" y="925513"/>
            <a:ext cx="7772400" cy="5730875"/>
          </a:xfrm>
          <a:prstGeom prst="rect">
            <a:avLst/>
          </a:prstGeom>
          <a:noFill/>
          <a:ln w="9525">
            <a:noFill/>
          </a:ln>
        </p:spPr>
        <p:txBody>
          <a:bodyPr wrap="square" anchor="ctr" anchorCtr="0"/>
          <a:p>
            <a:pPr algn="l">
              <a:lnSpc>
                <a:spcPct val="110000"/>
              </a:lnSpc>
            </a:pPr>
            <a:r>
              <a:rPr lang="zh-CN" altLang="en-US" sz="2800" dirty="0">
                <a:solidFill>
                  <a:schemeClr val="tx1"/>
                </a:solidFill>
                <a:latin typeface="微软雅黑" panose="020B0503020204020204" charset="-122"/>
                <a:ea typeface="微软雅黑" panose="020B0503020204020204" charset="-122"/>
              </a:rPr>
              <a:t>4 选择什么参数和量程进行期间核查</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考察图1可知,期间核查主要是核查测量仪器、测量标准或标准物质的系统漂移,而稳定性考核是考核其短期稳定性。因此可以从如下3 个方面考虑核查参数和量程的选择:</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(1) 选择使用最频繁的参数和量程。</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(2)必须分析历年的校准证书/ 检定证书,选择示</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值变动性最大的参数和量程作为核查参数和量程。</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(3) 对于新购设备,期间核查的参数和量程应选择设备的基本参数和基本量程。</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76801"/>
          <p:cNvSpPr>
            <a:spLocks noGrp="1" noRot="1"/>
          </p:cNvSpPr>
          <p:nvPr>
            <p:ph type="title" idx="4294967295"/>
          </p:nvPr>
        </p:nvSpPr>
        <p:spPr>
          <a:xfrm>
            <a:off x="533400" y="1336675"/>
            <a:ext cx="7772400" cy="4125913"/>
          </a:xfrm>
          <a:prstGeom prst="rect">
            <a:avLst/>
          </a:prstGeom>
          <a:noFill/>
          <a:ln w="9525">
            <a:noFill/>
          </a:ln>
        </p:spPr>
        <p:txBody>
          <a:bodyPr wrap="square" anchor="ctr" anchorCtr="0"/>
          <a:p>
            <a:pPr algn="l">
              <a:lnSpc>
                <a:spcPct val="135000"/>
              </a:lnSpc>
            </a:pPr>
            <a:r>
              <a:rPr lang="zh-CN" altLang="en-US" sz="2800" dirty="0">
                <a:solidFill>
                  <a:schemeClr val="tx1"/>
                </a:solidFill>
                <a:latin typeface="微软雅黑" panose="020B0503020204020204" charset="-122"/>
                <a:ea typeface="微软雅黑" panose="020B0503020204020204" charset="-122"/>
              </a:rPr>
              <a:t>5 测量方法:</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5.1核查标准的选择</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核查标准量值不一定准确但性能要稳定, 也可以选择有证标准物质做核查标准。诸如砝码、稳定性良好的留存被测物品和茶叶、猪肉粉等标准物质。</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80897"/>
          <p:cNvSpPr>
            <a:spLocks noGrp="1" noRot="1"/>
          </p:cNvSpPr>
          <p:nvPr>
            <p:ph type="title" idx="4294967295"/>
          </p:nvPr>
        </p:nvSpPr>
        <p:spPr>
          <a:xfrm>
            <a:off x="685800" y="950913"/>
            <a:ext cx="7772400" cy="3806825"/>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5.2核查期的确定</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核查期的确定应视不同项目和核查仪器设备的状况和试验人员的经验而定,有可能变化的核查期短些，相对稳定的核查期长些，一般定为6个月进行一次。进核查证明稳定的，可适当延长核查期，若发现问题可适当缩短核查期。</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77825"/>
          <p:cNvSpPr>
            <a:spLocks noGrp="1" noRot="1"/>
          </p:cNvSpPr>
          <p:nvPr>
            <p:ph type="title" idx="4294967295"/>
          </p:nvPr>
        </p:nvSpPr>
        <p:spPr>
          <a:xfrm>
            <a:off x="685800" y="1231900"/>
            <a:ext cx="7772400" cy="4321175"/>
          </a:xfrm>
          <a:prstGeom prst="rect">
            <a:avLst/>
          </a:prstGeom>
          <a:noFill/>
          <a:ln w="9525">
            <a:noFill/>
          </a:ln>
        </p:spPr>
        <p:txBody>
          <a:bodyPr wrap="square" anchor="ctr" anchorCtr="0"/>
          <a:p>
            <a:pPr algn="l">
              <a:lnSpc>
                <a:spcPct val="110000"/>
              </a:lnSpc>
            </a:pPr>
            <a:r>
              <a:rPr lang="zh-CN" altLang="en-US" sz="2800" dirty="0">
                <a:solidFill>
                  <a:schemeClr val="tx1"/>
                </a:solidFill>
                <a:latin typeface="微软雅黑" panose="020B0503020204020204" charset="-122"/>
                <a:ea typeface="微软雅黑" panose="020B0503020204020204" charset="-122"/>
              </a:rPr>
              <a:t>5.3期间核查注意事项</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注意事项</a:t>
            </a:r>
            <a:br>
              <a:rPr lang="zh-CN" altLang="en-US" sz="2800" dirty="0">
                <a:solidFill>
                  <a:schemeClr val="tx1"/>
                </a:solidFill>
                <a:latin typeface="微软雅黑" panose="020B0503020204020204" charset="-122"/>
                <a:ea typeface="微软雅黑" panose="020B0503020204020204" charset="-122"/>
              </a:rPr>
            </a:br>
            <a:r>
              <a:rPr lang="en-US" altLang="zh-CN" sz="2800">
                <a:solidFill>
                  <a:schemeClr val="tx1"/>
                </a:solidFill>
                <a:latin typeface="微软雅黑" panose="020B0503020204020204" charset="-122"/>
                <a:ea typeface="微软雅黑" panose="020B0503020204020204" charset="-122"/>
              </a:rPr>
              <a:t>1</a:t>
            </a:r>
            <a:r>
              <a:rPr lang="zh-CN" altLang="en-US" sz="2800" dirty="0">
                <a:solidFill>
                  <a:schemeClr val="tx1"/>
                </a:solidFill>
                <a:latin typeface="微软雅黑" panose="020B0503020204020204" charset="-122"/>
                <a:ea typeface="微软雅黑" panose="020B0503020204020204" charset="-122"/>
              </a:rPr>
              <a:t>、进行期间核查时,应排除其他因素的影响。例如排除人员、方法等的影响。</a:t>
            </a:r>
            <a:br>
              <a:rPr lang="zh-CN" altLang="en-US" sz="2800" dirty="0">
                <a:solidFill>
                  <a:schemeClr val="tx1"/>
                </a:solidFill>
                <a:latin typeface="微软雅黑" panose="020B0503020204020204" charset="-122"/>
                <a:ea typeface="微软雅黑" panose="020B0503020204020204" charset="-122"/>
              </a:rPr>
            </a:br>
            <a:r>
              <a:rPr lang="en-US" altLang="zh-CN" sz="2800">
                <a:solidFill>
                  <a:schemeClr val="tx1"/>
                </a:solidFill>
                <a:latin typeface="微软雅黑" panose="020B0503020204020204" charset="-122"/>
                <a:ea typeface="微软雅黑" panose="020B0503020204020204" charset="-122"/>
              </a:rPr>
              <a:t>2</a:t>
            </a:r>
            <a:r>
              <a:rPr lang="zh-CN" altLang="en-US" sz="2800" dirty="0">
                <a:solidFill>
                  <a:schemeClr val="tx1"/>
                </a:solidFill>
                <a:latin typeface="微软雅黑" panose="020B0503020204020204" charset="-122"/>
                <a:ea typeface="微软雅黑" panose="020B0503020204020204" charset="-122"/>
              </a:rPr>
              <a:t>、期间核查主要是核查系统漂移和精度。所以,期间核查应在尽可能重复检定后的环境条件下和测量系统中进行。</a:t>
            </a:r>
            <a:br>
              <a:rPr lang="zh-CN" altLang="en-US" sz="2800" dirty="0">
                <a:solidFill>
                  <a:schemeClr val="tx1"/>
                </a:solidFill>
                <a:latin typeface="微软雅黑" panose="020B0503020204020204" charset="-122"/>
                <a:ea typeface="微软雅黑" panose="020B0503020204020204" charset="-122"/>
              </a:rPr>
            </a:br>
            <a:r>
              <a:rPr lang="en-US" altLang="zh-CN" sz="2800">
                <a:solidFill>
                  <a:schemeClr val="tx1"/>
                </a:solidFill>
                <a:latin typeface="微软雅黑" panose="020B0503020204020204" charset="-122"/>
                <a:ea typeface="微软雅黑" panose="020B0503020204020204" charset="-122"/>
              </a:rPr>
              <a:t>3</a:t>
            </a:r>
            <a:r>
              <a:rPr lang="zh-CN" altLang="en-US" sz="2800" dirty="0">
                <a:solidFill>
                  <a:schemeClr val="tx1"/>
                </a:solidFill>
                <a:latin typeface="微软雅黑" panose="020B0503020204020204" charset="-122"/>
                <a:ea typeface="微软雅黑" panose="020B0503020204020204" charset="-122"/>
              </a:rPr>
              <a:t>、重复测量次数应充分大(例如1</a:t>
            </a:r>
            <a:r>
              <a:rPr lang="en-US" altLang="zh-CN" sz="2800">
                <a:solidFill>
                  <a:schemeClr val="tx1"/>
                </a:solidFill>
                <a:latin typeface="微软雅黑" panose="020B0503020204020204" charset="-122"/>
                <a:ea typeface="微软雅黑" panose="020B0503020204020204" charset="-122"/>
              </a:rPr>
              <a:t>1</a:t>
            </a:r>
            <a:r>
              <a:rPr lang="zh-CN" altLang="en-US" sz="2800" dirty="0">
                <a:solidFill>
                  <a:schemeClr val="tx1"/>
                </a:solidFill>
                <a:latin typeface="微软雅黑" panose="020B0503020204020204" charset="-122"/>
                <a:ea typeface="微软雅黑" panose="020B0503020204020204" charset="-122"/>
              </a:rPr>
              <a:t>次) 。</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78849"/>
          <p:cNvSpPr>
            <a:spLocks noGrp="1" noRot="1"/>
          </p:cNvSpPr>
          <p:nvPr>
            <p:ph type="title" idx="4294967295"/>
          </p:nvPr>
        </p:nvSpPr>
        <p:spPr>
          <a:xfrm>
            <a:off x="762000" y="1717675"/>
            <a:ext cx="7772400" cy="3425825"/>
          </a:xfrm>
          <a:prstGeom prst="rect">
            <a:avLst/>
          </a:prstGeom>
          <a:noFill/>
          <a:ln w="9525">
            <a:noFill/>
          </a:ln>
        </p:spPr>
        <p:txBody>
          <a:bodyPr wrap="square" anchor="ctr" anchorCtr="0"/>
          <a:p>
            <a:pPr algn="l">
              <a:lnSpc>
                <a:spcPct val="130000"/>
              </a:lnSpc>
            </a:pPr>
            <a:r>
              <a:rPr lang="zh-CN" altLang="en-US" sz="2800" dirty="0">
                <a:solidFill>
                  <a:schemeClr val="tx1"/>
                </a:solidFill>
                <a:latin typeface="微软雅黑" panose="020B0503020204020204" charset="-122"/>
                <a:ea typeface="微软雅黑" panose="020B0503020204020204" charset="-122"/>
              </a:rPr>
              <a:t>5.4核查方法</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在仪器强制检定后,立即用核查标准进行第一次测定, 并记录测量得到的“核查标准”某参数的数值为</a:t>
            </a:r>
            <a:r>
              <a:rPr lang="en-US" altLang="zh-CN" sz="2800">
                <a:solidFill>
                  <a:schemeClr val="tx1"/>
                </a:solidFill>
                <a:latin typeface="微软雅黑" panose="020B0503020204020204" charset="-122"/>
                <a:ea typeface="微软雅黑" panose="020B0503020204020204" charset="-122"/>
              </a:rPr>
              <a:t>X</a:t>
            </a:r>
            <a:r>
              <a:rPr lang="en-US" altLang="zh-CN" sz="1800">
                <a:solidFill>
                  <a:schemeClr val="tx1"/>
                </a:solidFill>
                <a:latin typeface="微软雅黑" panose="020B0503020204020204" charset="-122"/>
                <a:ea typeface="微软雅黑" panose="020B0503020204020204" charset="-122"/>
              </a:rPr>
              <a:t>1</a:t>
            </a:r>
            <a:r>
              <a:rPr lang="en-US" altLang="zh-CN" sz="2800">
                <a:solidFill>
                  <a:schemeClr val="tx1"/>
                </a:solidFill>
                <a:latin typeface="微软雅黑" panose="020B0503020204020204" charset="-122"/>
                <a:ea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rPr>
              <a:t>并计算</a:t>
            </a:r>
            <a:r>
              <a:rPr lang="en-US" altLang="zh-CN" sz="2800">
                <a:solidFill>
                  <a:schemeClr val="tx1"/>
                </a:solidFill>
                <a:latin typeface="微软雅黑" panose="020B0503020204020204" charset="-122"/>
                <a:ea typeface="微软雅黑" panose="020B0503020204020204" charset="-122"/>
              </a:rPr>
              <a:t>S</a:t>
            </a:r>
            <a:r>
              <a:rPr lang="en-US" altLang="zh-CN" sz="1800">
                <a:solidFill>
                  <a:schemeClr val="tx1"/>
                </a:solidFill>
                <a:latin typeface="微软雅黑" panose="020B0503020204020204" charset="-122"/>
                <a:ea typeface="微软雅黑" panose="020B0503020204020204" charset="-122"/>
              </a:rPr>
              <a:t>1</a:t>
            </a:r>
            <a:r>
              <a:rPr lang="en-US" altLang="zh-CN" sz="2800">
                <a:solidFill>
                  <a:schemeClr val="tx1"/>
                </a:solidFill>
                <a:latin typeface="微软雅黑" panose="020B0503020204020204" charset="-122"/>
                <a:ea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rPr>
              <a:t>第二次测量可在第一次之后2～6 月内进行,并记录测量得到的“核查标准”同一参数的数值为</a:t>
            </a:r>
            <a:r>
              <a:rPr lang="en-US" altLang="zh-CN" sz="2800">
                <a:solidFill>
                  <a:schemeClr val="tx1"/>
                </a:solidFill>
                <a:latin typeface="微软雅黑" panose="020B0503020204020204" charset="-122"/>
                <a:ea typeface="微软雅黑" panose="020B0503020204020204" charset="-122"/>
              </a:rPr>
              <a:t>X</a:t>
            </a:r>
            <a:r>
              <a:rPr lang="en-US" altLang="zh-CN" sz="1800">
                <a:solidFill>
                  <a:schemeClr val="tx1"/>
                </a:solidFill>
                <a:latin typeface="微软雅黑" panose="020B0503020204020204" charset="-122"/>
                <a:ea typeface="微软雅黑" panose="020B0503020204020204" charset="-122"/>
              </a:rPr>
              <a:t>2，</a:t>
            </a:r>
            <a:r>
              <a:rPr lang="zh-CN" altLang="en-US" sz="2800" dirty="0">
                <a:solidFill>
                  <a:schemeClr val="tx1"/>
                </a:solidFill>
                <a:latin typeface="微软雅黑" panose="020B0503020204020204" charset="-122"/>
                <a:ea typeface="微软雅黑" panose="020B0503020204020204" charset="-122"/>
              </a:rPr>
              <a:t>并计算</a:t>
            </a:r>
            <a:r>
              <a:rPr lang="en-US" altLang="zh-CN" sz="2800">
                <a:solidFill>
                  <a:schemeClr val="tx1"/>
                </a:solidFill>
                <a:latin typeface="微软雅黑" panose="020B0503020204020204" charset="-122"/>
                <a:ea typeface="微软雅黑" panose="020B0503020204020204" charset="-122"/>
              </a:rPr>
              <a:t>S</a:t>
            </a:r>
            <a:r>
              <a:rPr lang="en-US" altLang="zh-CN" sz="1800">
                <a:solidFill>
                  <a:schemeClr val="tx1"/>
                </a:solidFill>
                <a:latin typeface="微软雅黑" panose="020B0503020204020204" charset="-122"/>
                <a:ea typeface="微软雅黑" panose="020B0503020204020204" charset="-122"/>
              </a:rPr>
              <a:t>2</a:t>
            </a:r>
            <a:r>
              <a:rPr lang="en-US" altLang="zh-CN" sz="2800">
                <a:solidFill>
                  <a:schemeClr val="tx1"/>
                </a:solidFill>
                <a:latin typeface="微软雅黑" panose="020B0503020204020204" charset="-122"/>
                <a:ea typeface="微软雅黑" panose="020B0503020204020204" charset="-122"/>
              </a:rPr>
              <a:t> 。</a:t>
            </a: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87041"/>
          <p:cNvSpPr>
            <a:spLocks noGrp="1" noRot="1"/>
          </p:cNvSpPr>
          <p:nvPr>
            <p:ph type="title" idx="4294967295"/>
          </p:nvPr>
        </p:nvSpPr>
        <p:spPr>
          <a:xfrm>
            <a:off x="609600" y="558800"/>
            <a:ext cx="7772400" cy="6070600"/>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7 期间核查结果的评价和利用: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接受准则: </a:t>
            </a:r>
            <a:r>
              <a:rPr lang="en-US" altLang="zh-CN" sz="2800" i="1">
                <a:solidFill>
                  <a:schemeClr val="tx1"/>
                </a:solidFill>
                <a:latin typeface="微软雅黑" panose="020B0503020204020204" charset="-122"/>
                <a:ea typeface="微软雅黑" panose="020B0503020204020204" charset="-122"/>
              </a:rPr>
              <a:t>En </a:t>
            </a:r>
            <a:r>
              <a:rPr lang="en-US" altLang="zh-CN" sz="2800">
                <a:solidFill>
                  <a:schemeClr val="tx1"/>
                </a:solidFill>
                <a:latin typeface="微软雅黑" panose="020B0503020204020204" charset="-122"/>
                <a:ea typeface="微软雅黑" panose="020B0503020204020204" charset="-122"/>
              </a:rPr>
              <a:t>≤0.7,</a:t>
            </a:r>
            <a:r>
              <a:rPr lang="zh-CN" altLang="en-US" sz="2800" dirty="0">
                <a:solidFill>
                  <a:schemeClr val="tx1"/>
                </a:solidFill>
                <a:latin typeface="微软雅黑" panose="020B0503020204020204" charset="-122"/>
                <a:ea typeface="微软雅黑" panose="020B0503020204020204" charset="-122"/>
              </a:rPr>
              <a:t>表明被核查的仪器设备的校准/ 检定状态得到保持;</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拒绝准则: </a:t>
            </a:r>
            <a:r>
              <a:rPr lang="en-US" altLang="zh-CN" sz="2800" i="1">
                <a:solidFill>
                  <a:schemeClr val="tx1"/>
                </a:solidFill>
                <a:latin typeface="微软雅黑" panose="020B0503020204020204" charset="-122"/>
                <a:ea typeface="微软雅黑" panose="020B0503020204020204" charset="-122"/>
              </a:rPr>
              <a:t>En </a:t>
            </a:r>
            <a:r>
              <a:rPr lang="en-US" altLang="zh-CN" sz="2800">
                <a:solidFill>
                  <a:schemeClr val="tx1"/>
                </a:solidFill>
                <a:latin typeface="微软雅黑" panose="020B0503020204020204" charset="-122"/>
                <a:ea typeface="微软雅黑" panose="020B0503020204020204" charset="-122"/>
              </a:rPr>
              <a:t>&gt; 1 ,</a:t>
            </a:r>
            <a:r>
              <a:rPr lang="zh-CN" altLang="en-US" sz="2800" dirty="0">
                <a:solidFill>
                  <a:schemeClr val="tx1"/>
                </a:solidFill>
                <a:latin typeface="微软雅黑" panose="020B0503020204020204" charset="-122"/>
                <a:ea typeface="微软雅黑" panose="020B0503020204020204" charset="-122"/>
              </a:rPr>
              <a:t>表明被核查的仪器设备的校准/ 检定状态没有得到保持,必须查找原因并迅速采取纠正措施或重新送检定/ 校准;</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临界预防准则(推荐) :0.7&lt; </a:t>
            </a:r>
            <a:r>
              <a:rPr lang="en-US" altLang="zh-CN" sz="2800" i="1">
                <a:solidFill>
                  <a:schemeClr val="tx1"/>
                </a:solidFill>
                <a:latin typeface="微软雅黑" panose="020B0503020204020204" charset="-122"/>
                <a:ea typeface="微软雅黑" panose="020B0503020204020204" charset="-122"/>
              </a:rPr>
              <a:t>En </a:t>
            </a:r>
            <a:r>
              <a:rPr lang="en-US" altLang="zh-CN" sz="2800">
                <a:solidFill>
                  <a:schemeClr val="tx1"/>
                </a:solidFill>
                <a:latin typeface="微软雅黑" panose="020B0503020204020204" charset="-122"/>
                <a:ea typeface="微软雅黑" panose="020B0503020204020204" charset="-122"/>
              </a:rPr>
              <a:t>&lt; 1 ,</a:t>
            </a:r>
            <a:r>
              <a:rPr lang="zh-CN" altLang="en-US" sz="2800" dirty="0">
                <a:solidFill>
                  <a:schemeClr val="tx1"/>
                </a:solidFill>
                <a:latin typeface="微软雅黑" panose="020B0503020204020204" charset="-122"/>
                <a:ea typeface="微软雅黑" panose="020B0503020204020204" charset="-122"/>
              </a:rPr>
              <a:t>表明被核查的仪器设备的校准/ 检定状态接近临界,必须查找原因并采取适当的预防措施(包括增加核查次数)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需要指出,推荐的临界预防准则的下限0.7需要根据不同实验室和不同设备的情况决定。也可以是0.8甚至0.9,其选择需要在资源投入和风险之间进行平衡。</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88065"/>
          <p:cNvSpPr>
            <a:spLocks noGrp="1" noRot="1"/>
          </p:cNvSpPr>
          <p:nvPr>
            <p:ph type="title" idx="4294967295"/>
          </p:nvPr>
        </p:nvSpPr>
        <p:spPr>
          <a:xfrm>
            <a:off x="685800" y="704850"/>
            <a:ext cx="7772400" cy="6091238"/>
          </a:xfrm>
          <a:prstGeom prst="rect">
            <a:avLst/>
          </a:prstGeom>
          <a:noFill/>
          <a:ln w="9525">
            <a:noFill/>
          </a:ln>
        </p:spPr>
        <p:txBody>
          <a:bodyPr wrap="square" anchor="ctr" anchorCtr="0"/>
          <a:p>
            <a:pPr algn="l">
              <a:lnSpc>
                <a:spcPct val="120000"/>
              </a:lnSpc>
            </a:pPr>
            <a:r>
              <a:rPr lang="zh-CN" altLang="en-US" sz="2800" dirty="0">
                <a:solidFill>
                  <a:schemeClr val="tx1"/>
                </a:solidFill>
                <a:latin typeface="微软雅黑" panose="020B0503020204020204" charset="-122"/>
                <a:ea typeface="微软雅黑" panose="020B0503020204020204" charset="-122"/>
              </a:rPr>
              <a:t>五 标准物质的期间核查</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标准物质是有准确量值的标准，用以校准仪器设备、评价测量方法和确定检测结果的准确性。在实验室的质量控制中起着重要的作用。因而，标准物质在实验室的使用过程中，标准物质的稳定性和准确性就显得尤为重要</a:t>
            </a:r>
            <a:r>
              <a:rPr lang="zh-CN" altLang="en-US" dirty="0">
                <a:solidFill>
                  <a:schemeClr val="tx1"/>
                </a:solidFill>
                <a:latin typeface="微软雅黑" panose="020B0503020204020204" charset="-122"/>
                <a:ea typeface="微软雅黑" panose="020B0503020204020204" charset="-122"/>
              </a:rPr>
              <a:t>。</a:t>
            </a:r>
            <a:br>
              <a:rPr lang="zh-CN" altLang="en-US"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a:t>
            </a:r>
            <a:br>
              <a:rPr lang="zh-CN" altLang="en-US" dirty="0">
                <a:solidFill>
                  <a:schemeClr val="tx1"/>
                </a:solidFill>
                <a:latin typeface="微软雅黑" panose="020B0503020204020204" charset="-122"/>
                <a:ea typeface="微软雅黑" panose="020B0503020204020204" charset="-122"/>
              </a:rPr>
            </a:br>
            <a:br>
              <a:rPr lang="zh-CN" altLang="en-US" dirty="0">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90113"/>
          <p:cNvSpPr>
            <a:spLocks noGrp="1" noRot="1"/>
          </p:cNvSpPr>
          <p:nvPr>
            <p:ph type="title" idx="4294967295"/>
          </p:nvPr>
        </p:nvSpPr>
        <p:spPr>
          <a:xfrm>
            <a:off x="533400" y="757238"/>
            <a:ext cx="7924800" cy="6799262"/>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1、标准物质期间核查的含义：</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标准物质期间核查是指标准物质在有效期内，按照标准物质证书上所规定环境条件、储存方法、检测分析方法，进行使用期中间稳定性的检查。确保标准物质量值的准确性。</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2、进行标准物质期间核查的依据：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a:t>
            </a:r>
            <a:r>
              <a:rPr lang="en-US" altLang="zh-CN" sz="2800">
                <a:solidFill>
                  <a:schemeClr val="tx1"/>
                </a:solidFill>
                <a:latin typeface="微软雅黑" panose="020B0503020204020204" charset="-122"/>
                <a:ea typeface="微软雅黑" panose="020B0503020204020204" charset="-122"/>
              </a:rPr>
              <a:t>CNAL/AC01：2003《</a:t>
            </a:r>
            <a:r>
              <a:rPr lang="zh-CN" altLang="en-US" sz="2800" dirty="0">
                <a:solidFill>
                  <a:schemeClr val="tx1"/>
                </a:solidFill>
                <a:latin typeface="微软雅黑" panose="020B0503020204020204" charset="-122"/>
                <a:ea typeface="微软雅黑" panose="020B0503020204020204" charset="-122"/>
              </a:rPr>
              <a:t>实验室认可准则》5.6.3.3期间核查要素条款中规定:应根椐规定的程序和日程对参考标准/基准传递标准或工作标准以及标准物质(参考标准)进行核查,以保持其校准的置信度。</a:t>
            </a:r>
            <a:br>
              <a:rPr lang="zh-CN" altLang="en-US" sz="2800" dirty="0">
                <a:solidFill>
                  <a:schemeClr val="tx1"/>
                </a:solidFill>
                <a:latin typeface="微软雅黑" panose="020B0503020204020204" charset="-122"/>
                <a:ea typeface="微软雅黑" panose="020B0503020204020204" charset="-122"/>
              </a:rPr>
            </a:br>
            <a:br>
              <a:rPr lang="zh-CN" altLang="en-US" dirty="0">
                <a:latin typeface="微软雅黑" panose="020B0503020204020204" charset="-122"/>
                <a:ea typeface="微软雅黑" panose="020B0503020204020204" charset="-122"/>
              </a:rPr>
            </a:br>
            <a:br>
              <a:rPr lang="zh-CN" altLang="en-US" dirty="0">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91137"/>
          <p:cNvSpPr>
            <a:spLocks noGrp="1" noRot="1"/>
          </p:cNvSpPr>
          <p:nvPr>
            <p:ph type="title" idx="4294967295"/>
          </p:nvPr>
        </p:nvSpPr>
        <p:spPr>
          <a:xfrm>
            <a:off x="762000" y="630238"/>
            <a:ext cx="7772400" cy="5216525"/>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3、卫生检测实验室使用标准物质的种类：</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检测实验室使用的标准物质有两种，一是溶液标准物质，二是固体标准物质。一般来源于国家标准物质研究中心或国家环境保护总局标准样品研究所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3.1溶液标准物质：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常用的有单成分溶液标准物质、单元素溶液标准物质。作为标准储备液，在检测时用做标准曲线和回收实验。单成分环境标准样品、单元素环境标准样品、合成环境标准样品等，用于日常质量控制。</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92161"/>
          <p:cNvSpPr>
            <a:spLocks noGrp="1" noRot="1"/>
          </p:cNvSpPr>
          <p:nvPr>
            <p:ph type="title" idx="4294967295"/>
          </p:nvPr>
        </p:nvSpPr>
        <p:spPr>
          <a:xfrm>
            <a:off x="685800" y="1219200"/>
            <a:ext cx="7772400" cy="4605338"/>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3.2、固体成分标准物质：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常用的有多种元素和多种成分标准物质，用于日常质量控制。</a:t>
            </a:r>
            <a:r>
              <a:rPr lang="en-US" altLang="zh-CN" sz="2800">
                <a:solidFill>
                  <a:schemeClr val="tx1"/>
                </a:solidFill>
                <a:latin typeface="微软雅黑" panose="020B0503020204020204" charset="-122"/>
                <a:ea typeface="微软雅黑" panose="020B0503020204020204" charset="-122"/>
              </a:rPr>
              <a:t>P</a:t>
            </a:r>
            <a:r>
              <a:rPr lang="en-US" altLang="zh-CN" sz="2800" baseline="30000">
                <a:solidFill>
                  <a:schemeClr val="tx1"/>
                </a:solidFill>
                <a:latin typeface="微软雅黑" panose="020B0503020204020204" charset="-122"/>
                <a:ea typeface="微软雅黑" panose="020B0503020204020204" charset="-122"/>
              </a:rPr>
              <a:t>H</a:t>
            </a:r>
            <a:r>
              <a:rPr lang="zh-CN" altLang="en-US" sz="2800" dirty="0">
                <a:solidFill>
                  <a:schemeClr val="tx1"/>
                </a:solidFill>
                <a:latin typeface="微软雅黑" panose="020B0503020204020204" charset="-122"/>
                <a:ea typeface="微软雅黑" panose="020B0503020204020204" charset="-122"/>
              </a:rPr>
              <a:t>值的标准缓冲溶液标准物质，用于校准</a:t>
            </a:r>
            <a:r>
              <a:rPr lang="en-US" altLang="zh-CN" sz="2800">
                <a:solidFill>
                  <a:schemeClr val="tx1"/>
                </a:solidFill>
                <a:latin typeface="微软雅黑" panose="020B0503020204020204" charset="-122"/>
                <a:ea typeface="微软雅黑" panose="020B0503020204020204" charset="-122"/>
              </a:rPr>
              <a:t>P</a:t>
            </a:r>
            <a:r>
              <a:rPr lang="en-US" altLang="zh-CN" sz="2800" baseline="30000">
                <a:solidFill>
                  <a:schemeClr val="tx1"/>
                </a:solidFill>
                <a:latin typeface="微软雅黑" panose="020B0503020204020204" charset="-122"/>
                <a:ea typeface="微软雅黑" panose="020B0503020204020204" charset="-122"/>
              </a:rPr>
              <a:t>H</a:t>
            </a:r>
            <a:r>
              <a:rPr lang="zh-CN" altLang="en-US" sz="2800" dirty="0">
                <a:solidFill>
                  <a:schemeClr val="tx1"/>
                </a:solidFill>
                <a:latin typeface="微软雅黑" panose="020B0503020204020204" charset="-122"/>
                <a:ea typeface="微软雅黑" panose="020B0503020204020204" charset="-122"/>
              </a:rPr>
              <a:t>计。</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4、标准物质期间核查方法:</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标准物质期间核查方法共分五步，首先确定期间核查的标准物质，其次确定标准物质期间核查时间间隔及数据的统计、标准物质期间核查的记录、标准物质期间核查的报告。</a:t>
            </a:r>
            <a:br>
              <a:rPr lang="zh-CN" altLang="en-US" dirty="0">
                <a:solidFill>
                  <a:schemeClr val="tx1"/>
                </a:solidFill>
                <a:latin typeface="微软雅黑" panose="020B0503020204020204" charset="-122"/>
                <a:ea typeface="微软雅黑" panose="020B0503020204020204" charset="-122"/>
              </a:rPr>
            </a:br>
            <a:endParaRPr lang="zh-CN" altLang="en-US"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文本框 27651"/>
          <p:cNvSpPr txBox="1"/>
          <p:nvPr/>
        </p:nvSpPr>
        <p:spPr>
          <a:xfrm>
            <a:off x="1262063" y="2284413"/>
            <a:ext cx="6619875" cy="1752600"/>
          </a:xfrm>
          <a:prstGeom prst="rect">
            <a:avLst/>
          </a:prstGeom>
          <a:noFill/>
          <a:ln w="9525">
            <a:noFill/>
          </a:ln>
        </p:spPr>
        <p:txBody>
          <a:bodyPr wrap="square" anchor="t" anchorCtr="0">
            <a:spAutoFit/>
          </a:bodyPr>
          <a:p>
            <a:r>
              <a:rPr lang="zh-CN" altLang="en-US" sz="4500" b="1" dirty="0">
                <a:solidFill>
                  <a:srgbClr val="FF0000"/>
                </a:solidFill>
                <a:latin typeface="微软雅黑" panose="020B0503020204020204" charset="-122"/>
                <a:ea typeface="微软雅黑" panose="020B0503020204020204" charset="-122"/>
              </a:rPr>
              <a:t>医院实验室</a:t>
            </a:r>
            <a:endParaRPr lang="zh-CN" altLang="en-US" sz="4500" b="1" dirty="0">
              <a:solidFill>
                <a:srgbClr val="FF0000"/>
              </a:solidFill>
              <a:latin typeface="微软雅黑" panose="020B0503020204020204" charset="-122"/>
              <a:ea typeface="微软雅黑" panose="020B0503020204020204" charset="-122"/>
            </a:endParaRPr>
          </a:p>
          <a:p>
            <a:r>
              <a:rPr lang="zh-CN" altLang="en-US" sz="4500" b="1" dirty="0">
                <a:solidFill>
                  <a:srgbClr val="FF0000"/>
                </a:solidFill>
                <a:latin typeface="微软雅黑" panose="020B0503020204020204" charset="-122"/>
                <a:ea typeface="微软雅黑" panose="020B0503020204020204" charset="-122"/>
              </a:rPr>
              <a:t>常规安全管理和防火防爆</a:t>
            </a:r>
            <a:endParaRPr lang="zh-CN" altLang="en-US" b="1" dirty="0">
              <a:solidFill>
                <a:srgbClr val="FF00FF"/>
              </a:solidFill>
              <a:latin typeface="微软雅黑" panose="020B0503020204020204" charset="-122"/>
              <a:ea typeface="微软雅黑" panose="020B0503020204020204" charset="-122"/>
            </a:endParaRPr>
          </a:p>
          <a:p>
            <a:pPr algn="ctr"/>
            <a:endParaRPr lang="zh-CN" altLang="en-US" b="1" dirty="0">
              <a:solidFill>
                <a:srgbClr val="FF00FF"/>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94209"/>
          <p:cNvSpPr>
            <a:spLocks noGrp="1" noRot="1"/>
          </p:cNvSpPr>
          <p:nvPr>
            <p:ph type="title" idx="4294967295"/>
          </p:nvPr>
        </p:nvSpPr>
        <p:spPr>
          <a:xfrm>
            <a:off x="685800" y="111125"/>
            <a:ext cx="7772400" cy="6245225"/>
          </a:xfrm>
          <a:prstGeom prst="rect">
            <a:avLst/>
          </a:prstGeom>
          <a:noFill/>
          <a:ln w="9525">
            <a:noFill/>
          </a:ln>
        </p:spPr>
        <p:txBody>
          <a:bodyPr wrap="square" anchor="ctr" anchorCtr="0"/>
          <a:p>
            <a:pPr algn="l">
              <a:lnSpc>
                <a:spcPct val="120000"/>
              </a:lnSpc>
            </a:pPr>
            <a:r>
              <a:rPr lang="zh-CN" altLang="en-US" sz="2800" dirty="0">
                <a:solidFill>
                  <a:schemeClr val="tx1"/>
                </a:solidFill>
                <a:latin typeface="微软雅黑" panose="020B0503020204020204" charset="-122"/>
                <a:ea typeface="微软雅黑" panose="020B0503020204020204" charset="-122"/>
              </a:rPr>
              <a:t>4.1确定期间核查的标准物质：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根据实验室使用标准物质的具体情况和影响因素来确定期间核查的标准物质。标准物质在使用过程中影响稳定性和准确性的因素很多，它受化学、物理、生物等因素的影响。溶液标准物质，打开标准物质安培瓶将标准物移入储备瓶后，就受储备瓶、储存条件、标准物质本身的浓度、生物因素等的影响。储备瓶不洁净，标准物质会被污染变性。瓶塞不密封溶剂挥发，标准物质浓度就会改变。有机标准物质储存时间长有时会受霉菌污染，而影响标准物质的稳定性和准确性。</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95233"/>
          <p:cNvSpPr>
            <a:spLocks noGrp="1" noRot="1"/>
          </p:cNvSpPr>
          <p:nvPr>
            <p:ph type="title" idx="4294967295"/>
          </p:nvPr>
        </p:nvSpPr>
        <p:spPr>
          <a:xfrm>
            <a:off x="685800" y="390525"/>
            <a:ext cx="7772400" cy="6076950"/>
          </a:xfrm>
          <a:prstGeom prst="rect">
            <a:avLst/>
          </a:prstGeom>
          <a:noFill/>
          <a:ln w="9525">
            <a:noFill/>
          </a:ln>
        </p:spPr>
        <p:txBody>
          <a:bodyPr wrap="square" anchor="ctr" anchorCtr="0"/>
          <a:p>
            <a:pPr algn="l">
              <a:lnSpc>
                <a:spcPct val="140000"/>
              </a:lnSpc>
            </a:pPr>
            <a:r>
              <a:rPr lang="zh-CN" altLang="en-US" sz="2800" dirty="0">
                <a:solidFill>
                  <a:schemeClr val="tx1"/>
                </a:solidFill>
                <a:latin typeface="微软雅黑" panose="020B0503020204020204" charset="-122"/>
                <a:ea typeface="微软雅黑" panose="020B0503020204020204" charset="-122"/>
              </a:rPr>
              <a:t>反复使用时操作不严谨吸管会带入污染物，也会影响标准物质的稳定性和准确性。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固体标准物质稳定性能好，使用时间长。保存条件和操作者的严谨性对保持标准物质稳定性和准确性起着重要的作用。保存环境的湿度大，保存不当和操作者使用后不及时盖好瓶盖 ，标准物质表面会吸潮、风化而变性。操作者使用的小药勺不清洁会带进污染物，而影响标准物质的稳定性和准确性。</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96257"/>
          <p:cNvSpPr>
            <a:spLocks noGrp="1" noRot="1"/>
          </p:cNvSpPr>
          <p:nvPr>
            <p:ph type="title" idx="4294967295"/>
          </p:nvPr>
        </p:nvSpPr>
        <p:spPr>
          <a:xfrm>
            <a:off x="685800" y="908050"/>
            <a:ext cx="7772400" cy="4425950"/>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    所以要进行期间核查的标准物质一是选择实验室常用的，标准证书标明有效期长，标准值稳定，实验室内可以多次使用含量高的标准储备液。二是选择 固体标准物质。如标准物质中含有多种元素和成分，选择使用频次高的元素和成分进行期间核查。</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97281"/>
          <p:cNvSpPr>
            <a:spLocks noGrp="1" noRot="1"/>
          </p:cNvSpPr>
          <p:nvPr>
            <p:ph type="title" idx="4294967295"/>
          </p:nvPr>
        </p:nvSpPr>
        <p:spPr>
          <a:xfrm>
            <a:off x="685800" y="365125"/>
            <a:ext cx="7772400" cy="5426075"/>
          </a:xfrm>
          <a:prstGeom prst="rect">
            <a:avLst/>
          </a:prstGeom>
          <a:noFill/>
          <a:ln w="9525">
            <a:noFill/>
          </a:ln>
        </p:spPr>
        <p:txBody>
          <a:bodyPr wrap="square" anchor="ctr" anchorCtr="0"/>
          <a:p>
            <a:pPr algn="l">
              <a:lnSpc>
                <a:spcPct val="125000"/>
              </a:lnSpc>
            </a:pPr>
            <a:r>
              <a:rPr lang="zh-CN" altLang="en-US" sz="2800" dirty="0">
                <a:solidFill>
                  <a:schemeClr val="tx1"/>
                </a:solidFill>
                <a:latin typeface="微软雅黑" panose="020B0503020204020204" charset="-122"/>
                <a:ea typeface="微软雅黑" panose="020B0503020204020204" charset="-122"/>
              </a:rPr>
              <a:t>4.2标准物质期间核查时间间隔的确定：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标准物质期间核查时间间隔的确定，可根据实验室对标准物的使用频次和实验室储存标准物质的条件来决定。有良好的实验环境和储存条件，又有一整套规范的标准物质的管理程序和专人专柜保存。期间核查测量间隔可适当延长。</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实验室首次使用的溶液标准物质，期间核查时间间隔可以按先密后疏的原则安排。找出此标准物质期间核查的间隔点，来确定核查间隔。</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98305"/>
          <p:cNvSpPr>
            <a:spLocks noGrp="1" noRot="1"/>
          </p:cNvSpPr>
          <p:nvPr>
            <p:ph type="title" idx="4294967295"/>
          </p:nvPr>
        </p:nvSpPr>
        <p:spPr>
          <a:xfrm>
            <a:off x="685800" y="1036638"/>
            <a:ext cx="7772400" cy="4789487"/>
          </a:xfrm>
          <a:prstGeom prst="rect">
            <a:avLst/>
          </a:prstGeom>
          <a:noFill/>
          <a:ln w="9525">
            <a:noFill/>
          </a:ln>
        </p:spPr>
        <p:txBody>
          <a:bodyPr wrap="square" anchor="ctr" anchorCtr="0"/>
          <a:p>
            <a:pPr algn="l"/>
            <a:r>
              <a:rPr lang="zh-CN" altLang="en-US" sz="2800" dirty="0">
                <a:latin typeface="微软雅黑" panose="020B0503020204020204" charset="-122"/>
                <a:ea typeface="微软雅黑" panose="020B0503020204020204" charset="-122"/>
              </a:rPr>
              <a:t>        </a:t>
            </a:r>
            <a:r>
              <a:rPr lang="zh-CN" altLang="en-US" sz="2800" dirty="0">
                <a:solidFill>
                  <a:schemeClr val="tx1"/>
                </a:solidFill>
                <a:latin typeface="微软雅黑" panose="020B0503020204020204" charset="-122"/>
                <a:ea typeface="微软雅黑" panose="020B0503020204020204" charset="-122"/>
              </a:rPr>
              <a:t>固体标准物质的稳定非常好，有效期长。只要按要求保存。一般期间核查时间间隔定在半年一次。但固体标准物质中一些不稳定的成分可根据情况缩短核查间隔时间。</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4.3标准物质期间核查的统计方法：</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根据实验室人员和标准物质的特点，选择相应的期间核查方法。</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4.3.1 代用</a:t>
            </a:r>
            <a:r>
              <a:rPr lang="en-US" altLang="zh-CN" sz="2800">
                <a:solidFill>
                  <a:schemeClr val="tx1"/>
                </a:solidFill>
                <a:latin typeface="微软雅黑" panose="020B0503020204020204" charset="-122"/>
                <a:ea typeface="微软雅黑" panose="020B0503020204020204" charset="-122"/>
              </a:rPr>
              <a:t>t</a:t>
            </a:r>
            <a:r>
              <a:rPr lang="zh-CN" altLang="en-US" sz="2800" dirty="0">
                <a:solidFill>
                  <a:schemeClr val="tx1"/>
                </a:solidFill>
                <a:latin typeface="微软雅黑" panose="020B0503020204020204" charset="-122"/>
                <a:ea typeface="微软雅黑" panose="020B0503020204020204" charset="-122"/>
              </a:rPr>
              <a:t>检验法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使用代用</a:t>
            </a:r>
            <a:r>
              <a:rPr lang="en-US" altLang="zh-CN" sz="2800">
                <a:solidFill>
                  <a:schemeClr val="tx1"/>
                </a:solidFill>
                <a:latin typeface="微软雅黑" panose="020B0503020204020204" charset="-122"/>
                <a:ea typeface="微软雅黑" panose="020B0503020204020204" charset="-122"/>
              </a:rPr>
              <a:t>t</a:t>
            </a:r>
            <a:r>
              <a:rPr lang="zh-CN" altLang="en-US" sz="2800" dirty="0">
                <a:solidFill>
                  <a:schemeClr val="tx1"/>
                </a:solidFill>
                <a:latin typeface="微软雅黑" panose="020B0503020204020204" charset="-122"/>
                <a:ea typeface="微软雅黑" panose="020B0503020204020204" charset="-122"/>
              </a:rPr>
              <a:t>检验法只需要计算出</a:t>
            </a:r>
            <a:r>
              <a:rPr lang="en-US" altLang="zh-CN" sz="2800">
                <a:solidFill>
                  <a:schemeClr val="tx1"/>
                </a:solidFill>
                <a:latin typeface="微软雅黑" panose="020B0503020204020204" charset="-122"/>
                <a:ea typeface="微软雅黑" panose="020B0503020204020204" charset="-122"/>
              </a:rPr>
              <a:t>R</a:t>
            </a:r>
            <a:r>
              <a:rPr lang="zh-CN" altLang="en-US" sz="2800" dirty="0">
                <a:solidFill>
                  <a:schemeClr val="tx1"/>
                </a:solidFill>
                <a:latin typeface="微软雅黑" panose="020B0503020204020204" charset="-122"/>
                <a:ea typeface="微软雅黑" panose="020B0503020204020204" charset="-122"/>
              </a:rPr>
              <a:t>值，不需要计算出</a:t>
            </a:r>
            <a:r>
              <a:rPr lang="en-US" altLang="zh-CN" sz="2800">
                <a:solidFill>
                  <a:schemeClr val="tx1"/>
                </a:solidFill>
                <a:latin typeface="微软雅黑" panose="020B0503020204020204" charset="-122"/>
                <a:ea typeface="微软雅黑" panose="020B0503020204020204" charset="-122"/>
              </a:rPr>
              <a:t>S</a:t>
            </a:r>
            <a:r>
              <a:rPr lang="zh-CN" altLang="en-US" sz="2800" dirty="0">
                <a:solidFill>
                  <a:schemeClr val="tx1"/>
                </a:solidFill>
                <a:latin typeface="微软雅黑" panose="020B0503020204020204" charset="-122"/>
                <a:ea typeface="微软雅黑" panose="020B0503020204020204" charset="-122"/>
              </a:rPr>
              <a:t>值，计算大为简化。适用于测量次数10及 10以下的情况。可以减轻测量的工作量。</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00353"/>
          <p:cNvSpPr>
            <a:spLocks noGrp="1" noRot="1"/>
          </p:cNvSpPr>
          <p:nvPr>
            <p:ph type="title" idx="4294967295"/>
          </p:nvPr>
        </p:nvSpPr>
        <p:spPr>
          <a:xfrm>
            <a:off x="457200" y="652463"/>
            <a:ext cx="7772400" cy="5648325"/>
          </a:xfrm>
          <a:prstGeom prst="rect">
            <a:avLst/>
          </a:prstGeom>
          <a:noFill/>
          <a:ln w="9525">
            <a:noFill/>
          </a:ln>
        </p:spPr>
        <p:txBody>
          <a:bodyPr wrap="square" anchor="ctr" anchorCtr="0"/>
          <a:p>
            <a:pPr algn="l">
              <a:lnSpc>
                <a:spcPct val="130000"/>
              </a:lnSpc>
            </a:pPr>
            <a:r>
              <a:rPr lang="zh-CN" altLang="en-US" sz="2800" dirty="0">
                <a:latin typeface="微软雅黑" panose="020B0503020204020204" charset="-122"/>
                <a:ea typeface="微软雅黑" panose="020B0503020204020204" charset="-122"/>
              </a:rPr>
              <a:t>     </a:t>
            </a:r>
            <a:r>
              <a:rPr lang="zh-CN" altLang="en-US" sz="2800" dirty="0">
                <a:solidFill>
                  <a:schemeClr val="tx1"/>
                </a:solidFill>
                <a:latin typeface="微软雅黑" panose="020B0503020204020204" charset="-122"/>
                <a:ea typeface="微软雅黑" panose="020B0503020204020204" charset="-122"/>
              </a:rPr>
              <a:t>选择双侧检验（</a:t>
            </a:r>
            <a:r>
              <a:rPr lang="en-US" altLang="zh-CN" sz="2800">
                <a:solidFill>
                  <a:schemeClr val="tx1"/>
                </a:solidFill>
                <a:latin typeface="微软雅黑" panose="020B0503020204020204" charset="-122"/>
                <a:ea typeface="微软雅黑" panose="020B0503020204020204" charset="-122"/>
              </a:rPr>
              <a:t>P</a:t>
            </a:r>
            <a:r>
              <a:rPr lang="en-US" altLang="zh-CN" sz="2800" baseline="-30000">
                <a:solidFill>
                  <a:schemeClr val="tx1"/>
                </a:solidFill>
                <a:latin typeface="微软雅黑" panose="020B0503020204020204" charset="-122"/>
                <a:ea typeface="微软雅黑" panose="020B0503020204020204" charset="-122"/>
              </a:rPr>
              <a:t>2</a:t>
            </a:r>
            <a:r>
              <a:rPr lang="en-US" altLang="zh-CN" sz="2800">
                <a:solidFill>
                  <a:schemeClr val="tx1"/>
                </a:solidFill>
                <a:latin typeface="微软雅黑" panose="020B0503020204020204" charset="-122"/>
                <a:ea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rPr>
              <a:t>来判断期间核查测量的平均值与标准证书的标准值的符合性。如测定的</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值≤</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临界值表中显著性水平</a:t>
            </a:r>
            <a:r>
              <a:rPr lang="en-US" altLang="zh-CN" sz="2800">
                <a:solidFill>
                  <a:schemeClr val="tx1"/>
                </a:solidFill>
                <a:latin typeface="微软雅黑" panose="020B0503020204020204" charset="-122"/>
                <a:ea typeface="微软雅黑" panose="020B0503020204020204" charset="-122"/>
              </a:rPr>
              <a:t>a=0.05</a:t>
            </a:r>
            <a:r>
              <a:rPr lang="zh-CN" altLang="en-US" sz="2800">
                <a:solidFill>
                  <a:schemeClr val="tx1"/>
                </a:solidFill>
                <a:latin typeface="微软雅黑" panose="020B0503020204020204" charset="-122"/>
                <a:ea typeface="微软雅黑" panose="020B0503020204020204" charset="-122"/>
              </a:rPr>
              <a:t>的</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值时，说明核查标准物质的核查结果与标准值没有显著差异。实验室保持了该标准物质量值的稳定性和准确性。如测定的</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值&gt;</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临界值表中显著性水平</a:t>
            </a:r>
            <a:r>
              <a:rPr lang="en-US" altLang="zh-CN" sz="2800">
                <a:solidFill>
                  <a:schemeClr val="tx1"/>
                </a:solidFill>
                <a:latin typeface="微软雅黑" panose="020B0503020204020204" charset="-122"/>
                <a:ea typeface="微软雅黑" panose="020B0503020204020204" charset="-122"/>
              </a:rPr>
              <a:t>a=0.05</a:t>
            </a:r>
            <a:r>
              <a:rPr lang="zh-CN" altLang="en-US" sz="2800">
                <a:solidFill>
                  <a:schemeClr val="tx1"/>
                </a:solidFill>
                <a:latin typeface="微软雅黑" panose="020B0503020204020204" charset="-122"/>
                <a:ea typeface="微软雅黑" panose="020B0503020204020204" charset="-122"/>
              </a:rPr>
              <a:t>的</a:t>
            </a:r>
            <a:r>
              <a:rPr lang="en-US" altLang="zh-CN" sz="2800">
                <a:solidFill>
                  <a:schemeClr val="tx1"/>
                </a:solidFill>
                <a:latin typeface="微软雅黑" panose="020B0503020204020204" charset="-122"/>
                <a:ea typeface="微软雅黑" panose="020B0503020204020204" charset="-122"/>
              </a:rPr>
              <a:t>L</a:t>
            </a:r>
            <a:r>
              <a:rPr lang="zh-CN" altLang="en-US" sz="2800" dirty="0">
                <a:solidFill>
                  <a:schemeClr val="tx1"/>
                </a:solidFill>
                <a:latin typeface="微软雅黑" panose="020B0503020204020204" charset="-122"/>
                <a:ea typeface="微软雅黑" panose="020B0503020204020204" charset="-122"/>
              </a:rPr>
              <a:t>值时，说明核查标准物质的核查结果于标准值有显著差异。实验室要对该标准物质值的稳定性和准确性采取预防措施。</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03425"/>
          <p:cNvSpPr>
            <a:spLocks noGrp="1" noRot="1"/>
          </p:cNvSpPr>
          <p:nvPr>
            <p:ph type="title" idx="4294967295"/>
          </p:nvPr>
        </p:nvSpPr>
        <p:spPr>
          <a:xfrm>
            <a:off x="685800" y="350838"/>
            <a:ext cx="7772400" cy="5278437"/>
          </a:xfrm>
          <a:prstGeom prst="rect">
            <a:avLst/>
          </a:prstGeom>
          <a:noFill/>
          <a:ln w="9525">
            <a:noFill/>
          </a:ln>
        </p:spPr>
        <p:txBody>
          <a:bodyPr wrap="square" anchor="ctr" anchorCtr="0"/>
          <a:p>
            <a:pPr algn="l">
              <a:lnSpc>
                <a:spcPct val="135000"/>
              </a:lnSpc>
            </a:pPr>
            <a:r>
              <a:rPr lang="zh-CN" altLang="en-US" sz="2800" dirty="0">
                <a:latin typeface="微软雅黑" panose="020B0503020204020204" charset="-122"/>
                <a:ea typeface="微软雅黑" panose="020B0503020204020204" charset="-122"/>
              </a:rPr>
              <a:t>    </a:t>
            </a:r>
            <a:r>
              <a:rPr lang="zh-CN" altLang="en-US" sz="2800" dirty="0">
                <a:solidFill>
                  <a:schemeClr val="tx1"/>
                </a:solidFill>
                <a:latin typeface="微软雅黑" panose="020B0503020204020204" charset="-122"/>
                <a:ea typeface="微软雅黑" panose="020B0503020204020204" charset="-122"/>
              </a:rPr>
              <a:t>当</a:t>
            </a:r>
            <a:r>
              <a:rPr lang="en-US" altLang="zh-CN" sz="2800">
                <a:solidFill>
                  <a:schemeClr val="tx1"/>
                </a:solidFill>
                <a:latin typeface="微软雅黑" panose="020B0503020204020204" charset="-122"/>
                <a:ea typeface="微软雅黑" panose="020B0503020204020204" charset="-122"/>
              </a:rPr>
              <a:t>En≤0.7</a:t>
            </a:r>
            <a:r>
              <a:rPr lang="zh-CN" altLang="en-US" sz="2800" dirty="0">
                <a:solidFill>
                  <a:schemeClr val="tx1"/>
                </a:solidFill>
                <a:latin typeface="微软雅黑" panose="020B0503020204020204" charset="-122"/>
                <a:ea typeface="微软雅黑" panose="020B0503020204020204" charset="-122"/>
              </a:rPr>
              <a:t>时，则表明实验室保持该标准物质量值的稳定性和准确性。</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当</a:t>
            </a:r>
            <a:r>
              <a:rPr lang="en-US" altLang="zh-CN" sz="2800">
                <a:solidFill>
                  <a:schemeClr val="tx1"/>
                </a:solidFill>
                <a:latin typeface="微软雅黑" panose="020B0503020204020204" charset="-122"/>
                <a:ea typeface="微软雅黑" panose="020B0503020204020204" charset="-122"/>
              </a:rPr>
              <a:t>En&gt;1</a:t>
            </a:r>
            <a:r>
              <a:rPr lang="zh-CN" altLang="en-US" sz="2800" dirty="0">
                <a:solidFill>
                  <a:schemeClr val="tx1"/>
                </a:solidFill>
                <a:latin typeface="微软雅黑" panose="020B0503020204020204" charset="-122"/>
                <a:ea typeface="微软雅黑" panose="020B0503020204020204" charset="-122"/>
              </a:rPr>
              <a:t>时，则表明实验室没有保持标准物质量值的稳定性和准确性,要立即采取措施停使用该标准物质。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当0.7&lt;</a:t>
            </a:r>
            <a:r>
              <a:rPr lang="en-US" altLang="zh-CN" sz="2800">
                <a:solidFill>
                  <a:schemeClr val="tx1"/>
                </a:solidFill>
                <a:latin typeface="微软雅黑" panose="020B0503020204020204" charset="-122"/>
                <a:ea typeface="微软雅黑" panose="020B0503020204020204" charset="-122"/>
              </a:rPr>
              <a:t>En&lt;1</a:t>
            </a:r>
            <a:r>
              <a:rPr lang="zh-CN" altLang="en-US" sz="2800" dirty="0">
                <a:solidFill>
                  <a:schemeClr val="tx1"/>
                </a:solidFill>
                <a:latin typeface="微软雅黑" panose="020B0503020204020204" charset="-122"/>
                <a:ea typeface="微软雅黑" panose="020B0503020204020204" charset="-122"/>
              </a:rPr>
              <a:t>时，则表明该标准物质稳定性和准确性状态接近临界状态，必须查找原因并采取适当的预防措施。</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05473"/>
          <p:cNvSpPr>
            <a:spLocks noGrp="1" noRot="1"/>
          </p:cNvSpPr>
          <p:nvPr>
            <p:ph type="title" idx="4294967295"/>
          </p:nvPr>
        </p:nvSpPr>
        <p:spPr>
          <a:xfrm>
            <a:off x="762000" y="685800"/>
            <a:ext cx="7772400" cy="4879975"/>
          </a:xfrm>
          <a:prstGeom prst="rect">
            <a:avLst/>
          </a:prstGeom>
          <a:noFill/>
          <a:ln w="9525">
            <a:noFill/>
          </a:ln>
        </p:spPr>
        <p:txBody>
          <a:bodyPr wrap="square" anchor="ctr" anchorCtr="0"/>
          <a:p>
            <a:pPr algn="l">
              <a:lnSpc>
                <a:spcPct val="140000"/>
              </a:lnSpc>
            </a:pPr>
            <a:r>
              <a:rPr lang="zh-CN" altLang="en-US" sz="2800" dirty="0">
                <a:solidFill>
                  <a:schemeClr val="tx1"/>
                </a:solidFill>
                <a:latin typeface="微软雅黑" panose="020B0503020204020204" charset="-122"/>
                <a:ea typeface="微软雅黑" panose="020B0503020204020204" charset="-122"/>
              </a:rPr>
              <a:t>4.4标准物质期间核查的记录:   </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根据实验室原始记录的规范格式,编制出标准物质期间核查相应的记录表格。其内容包括：期间核查标准物质的名称、编号、购买时间、有效期、核查方法依据、使用标准溶液相关信息、标准物质的储存条件、核查数据、统计公式、结果评价。</a:t>
            </a: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06497"/>
          <p:cNvSpPr>
            <a:spLocks noGrp="1" noRot="1"/>
          </p:cNvSpPr>
          <p:nvPr>
            <p:ph type="title" idx="4294967295"/>
          </p:nvPr>
        </p:nvSpPr>
        <p:spPr>
          <a:xfrm>
            <a:off x="609600" y="80963"/>
            <a:ext cx="7772400" cy="6924675"/>
          </a:xfrm>
          <a:prstGeom prst="rect">
            <a:avLst/>
          </a:prstGeom>
          <a:noFill/>
          <a:ln w="9525">
            <a:noFill/>
          </a:ln>
        </p:spPr>
        <p:txBody>
          <a:bodyPr wrap="square" anchor="ctr" anchorCtr="0"/>
          <a:p>
            <a:pPr algn="l"/>
            <a:r>
              <a:rPr lang="zh-CN" altLang="en-US" sz="2800" dirty="0">
                <a:solidFill>
                  <a:schemeClr val="tx1"/>
                </a:solidFill>
                <a:latin typeface="微软雅黑" panose="020B0503020204020204" charset="-122"/>
                <a:ea typeface="微软雅黑" panose="020B0503020204020204" charset="-122"/>
              </a:rPr>
              <a:t>4.5标准物质期间核查的报告:</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根据标准物质期间核查原始记录的结果评价,给出一规范的标准物质期间核查报告。</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如：报告结果为：标准物质的期间核查测定结果于标准证书的标准值没有显著差异，实验室保持了该标准物质稳定性和准确性。该标准物质可以继续使用。</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如：报告结果为：该标准物质稳定性准确性已达到控制的临界水平。就立即采取预防措施，确保其标准物质的稳定性和准确性</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      如：报告结果为：标准物质的期间核查测定结果于标准证书的标准值有显著差异，实验室该标准物质的稳定性和准确性已超出了控制临界水平。就必须停止使用该标准物质，并做好记录。</a:t>
            </a: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文本框 2051"/>
          <p:cNvSpPr txBox="1"/>
          <p:nvPr/>
        </p:nvSpPr>
        <p:spPr>
          <a:xfrm>
            <a:off x="533400" y="152400"/>
            <a:ext cx="7543800" cy="2092325"/>
          </a:xfrm>
          <a:prstGeom prst="rect">
            <a:avLst/>
          </a:prstGeom>
          <a:noFill/>
          <a:ln w="9525">
            <a:noFill/>
          </a:ln>
        </p:spPr>
        <p:txBody>
          <a:bodyPr anchor="t" anchorCtr="0">
            <a:spAutoFit/>
          </a:bodyPr>
          <a:p>
            <a:pPr algn="ctr">
              <a:spcBef>
                <a:spcPct val="50000"/>
              </a:spcBef>
            </a:pPr>
            <a:r>
              <a:rPr lang="zh-CN" altLang="en-US" sz="3200" b="1" dirty="0">
                <a:solidFill>
                  <a:schemeClr val="accent2"/>
                </a:solidFill>
                <a:latin typeface="微软雅黑" panose="020B0503020204020204" charset="-122"/>
                <a:ea typeface="微软雅黑" panose="020B0503020204020204" charset="-122"/>
              </a:rPr>
              <a:t>医院实验室规章制度</a:t>
            </a:r>
            <a:endParaRPr lang="zh-CN" altLang="en-US" sz="3200" b="1" dirty="0">
              <a:solidFill>
                <a:schemeClr val="accent2"/>
              </a:solidFill>
              <a:latin typeface="微软雅黑" panose="020B0503020204020204" charset="-122"/>
              <a:ea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rPr>
              <a:t>建立规章制度的意义：规范管理、维护财产、公物不受损，是培养医生护士良好习惯的基本保证。</a:t>
            </a:r>
            <a:endParaRPr lang="zh-CN" altLang="en-US" sz="2800" b="1">
              <a:latin typeface="微软雅黑" panose="020B0503020204020204" charset="-122"/>
              <a:ea typeface="微软雅黑" panose="020B0503020204020204" charset="-122"/>
            </a:endParaRPr>
          </a:p>
        </p:txBody>
      </p:sp>
      <p:sp>
        <p:nvSpPr>
          <p:cNvPr id="2053" name="文本框 2052"/>
          <p:cNvSpPr txBox="1"/>
          <p:nvPr/>
        </p:nvSpPr>
        <p:spPr>
          <a:xfrm>
            <a:off x="379413" y="2362200"/>
            <a:ext cx="611187" cy="2867025"/>
          </a:xfrm>
          <a:prstGeom prst="rect">
            <a:avLst/>
          </a:prstGeom>
          <a:noFill/>
          <a:ln w="9525">
            <a:noFill/>
          </a:ln>
        </p:spPr>
        <p:txBody>
          <a:bodyPr vert="eaVert" anchor="t" anchorCtr="0">
            <a:spAutoFit/>
          </a:bodyPr>
          <a:p>
            <a:pPr>
              <a:spcBef>
                <a:spcPct val="50000"/>
              </a:spcBef>
            </a:pPr>
            <a:r>
              <a:rPr lang="zh-CN" altLang="en-US" sz="2800" b="1" dirty="0">
                <a:solidFill>
                  <a:schemeClr val="accent2"/>
                </a:solidFill>
                <a:latin typeface="微软雅黑" panose="020B0503020204020204" charset="-122"/>
                <a:ea typeface="微软雅黑" panose="020B0503020204020204" charset="-122"/>
              </a:rPr>
              <a:t>实验室规章制度</a:t>
            </a:r>
            <a:endParaRPr lang="zh-CN" altLang="en-US" sz="2800" b="1">
              <a:solidFill>
                <a:schemeClr val="accent2"/>
              </a:solidFill>
              <a:latin typeface="微软雅黑" panose="020B0503020204020204" charset="-122"/>
              <a:ea typeface="微软雅黑" panose="020B0503020204020204" charset="-122"/>
            </a:endParaRPr>
          </a:p>
        </p:txBody>
      </p:sp>
      <p:sp>
        <p:nvSpPr>
          <p:cNvPr id="77827" name="文本框 2053"/>
          <p:cNvSpPr txBox="1"/>
          <p:nvPr/>
        </p:nvSpPr>
        <p:spPr>
          <a:xfrm>
            <a:off x="1524000" y="1981200"/>
            <a:ext cx="6553200" cy="457200"/>
          </a:xfrm>
          <a:prstGeom prst="rect">
            <a:avLst/>
          </a:prstGeom>
          <a:noFill/>
          <a:ln w="9525">
            <a:noFill/>
          </a:ln>
        </p:spPr>
        <p:txBody>
          <a:bodyPr anchor="t" anchorCtr="0">
            <a:spAutoFit/>
          </a:bodyPr>
          <a:p>
            <a:pPr>
              <a:spcBef>
                <a:spcPct val="50000"/>
              </a:spcBef>
            </a:pPr>
            <a:endParaRPr lang="zh-CN" altLang="zh-CN" sz="2400" dirty="0">
              <a:latin typeface="微软雅黑" panose="020B0503020204020204" charset="-122"/>
              <a:ea typeface="微软雅黑" panose="020B0503020204020204" charset="-122"/>
            </a:endParaRPr>
          </a:p>
        </p:txBody>
      </p:sp>
      <p:sp>
        <p:nvSpPr>
          <p:cNvPr id="2055" name="文本框 2054"/>
          <p:cNvSpPr txBox="1"/>
          <p:nvPr/>
        </p:nvSpPr>
        <p:spPr>
          <a:xfrm>
            <a:off x="1371600" y="2133600"/>
            <a:ext cx="7162800" cy="3084513"/>
          </a:xfrm>
          <a:prstGeom prst="rect">
            <a:avLst/>
          </a:prstGeom>
          <a:noFill/>
          <a:ln w="9525">
            <a:noFill/>
          </a:ln>
        </p:spPr>
        <p:txBody>
          <a:bodyPr anchor="t" anchorCtr="0">
            <a:spAutoFit/>
          </a:bodyPr>
          <a:p>
            <a:pPr>
              <a:spcBef>
                <a:spcPct val="50000"/>
              </a:spcBef>
            </a:pPr>
            <a:r>
              <a:rPr lang="zh-CN" altLang="en-US" sz="2800" b="1" dirty="0">
                <a:latin typeface="微软雅黑" panose="020B0503020204020204" charset="-122"/>
                <a:ea typeface="微软雅黑" panose="020B0503020204020204" charset="-122"/>
              </a:rPr>
              <a:t>（一）实验室管理制度</a:t>
            </a:r>
            <a:endParaRPr lang="zh-CN" altLang="en-US" sz="2800" b="1" dirty="0">
              <a:latin typeface="微软雅黑" panose="020B0503020204020204" charset="-122"/>
              <a:ea typeface="微软雅黑" panose="020B0503020204020204" charset="-122"/>
            </a:endParaRPr>
          </a:p>
          <a:p>
            <a:pPr>
              <a:spcBef>
                <a:spcPct val="50000"/>
              </a:spcBef>
            </a:pPr>
            <a:endParaRPr lang="zh-CN" altLang="en-US" sz="2800" b="1" dirty="0">
              <a:latin typeface="微软雅黑" panose="020B0503020204020204" charset="-122"/>
              <a:ea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rPr>
              <a:t>（二）实验室安全制度</a:t>
            </a:r>
            <a:endParaRPr lang="zh-CN" altLang="en-US" sz="2800" b="1" dirty="0">
              <a:latin typeface="微软雅黑" panose="020B0503020204020204" charset="-122"/>
              <a:ea typeface="微软雅黑" panose="020B0503020204020204" charset="-122"/>
            </a:endParaRPr>
          </a:p>
          <a:p>
            <a:pPr>
              <a:spcBef>
                <a:spcPct val="50000"/>
              </a:spcBef>
            </a:pPr>
            <a:endParaRPr lang="zh-CN" altLang="en-US" sz="2800" b="1" dirty="0">
              <a:latin typeface="微软雅黑" panose="020B0503020204020204" charset="-122"/>
              <a:ea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rPr>
              <a:t>（三）实验教师工作职责</a:t>
            </a:r>
            <a:endParaRPr lang="zh-CN" altLang="en-US" sz="2800" b="1">
              <a:latin typeface="微软雅黑" panose="020B0503020204020204" charset="-122"/>
              <a:ea typeface="微软雅黑" panose="020B0503020204020204" charset="-122"/>
            </a:endParaRPr>
          </a:p>
        </p:txBody>
      </p:sp>
      <p:sp>
        <p:nvSpPr>
          <p:cNvPr id="2056" name="左大括号 2055"/>
          <p:cNvSpPr/>
          <p:nvPr/>
        </p:nvSpPr>
        <p:spPr>
          <a:xfrm>
            <a:off x="1219200" y="2362200"/>
            <a:ext cx="152400" cy="2667000"/>
          </a:xfrm>
          <a:prstGeom prst="leftBrace">
            <a:avLst>
              <a:gd name="adj1" fmla="val 145509"/>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xEl>
                                              <p:charRg st="0" end="8"/>
                                            </p:txEl>
                                          </p:spTgt>
                                        </p:tgtEl>
                                        <p:attrNameLst>
                                          <p:attrName>style.visibility</p:attrName>
                                        </p:attrNameLst>
                                      </p:cBhvr>
                                      <p:to>
                                        <p:strVal val="visible"/>
                                      </p:to>
                                    </p:set>
                                    <p:animEffect transition="in" filter="dissolve">
                                      <p:cBhvr>
                                        <p:cTn id="7" dur="500"/>
                                        <p:tgtEl>
                                          <p:spTgt spid="2052">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2">
                                            <p:txEl>
                                              <p:charRg st="8" end="50"/>
                                            </p:txEl>
                                          </p:spTgt>
                                        </p:tgtEl>
                                        <p:attrNameLst>
                                          <p:attrName>style.visibility</p:attrName>
                                        </p:attrNameLst>
                                      </p:cBhvr>
                                      <p:to>
                                        <p:strVal val="visible"/>
                                      </p:to>
                                    </p:set>
                                    <p:animEffect transition="in" filter="dissolve">
                                      <p:cBhvr>
                                        <p:cTn id="12" dur="500"/>
                                        <p:tgtEl>
                                          <p:spTgt spid="2052">
                                            <p:txEl>
                                              <p:charRg st="8" end="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3">
                                            <p:txEl>
                                              <p:charRg st="0" end="8"/>
                                            </p:txEl>
                                          </p:spTgt>
                                        </p:tgtEl>
                                        <p:attrNameLst>
                                          <p:attrName>style.visibility</p:attrName>
                                        </p:attrNameLst>
                                      </p:cBhvr>
                                      <p:to>
                                        <p:strVal val="visible"/>
                                      </p:to>
                                    </p:set>
                                    <p:animEffect transition="in" filter="dissolve">
                                      <p:cBhvr>
                                        <p:cTn id="17" dur="500"/>
                                        <p:tgtEl>
                                          <p:spTgt spid="2053">
                                            <p:txEl>
                                              <p:char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dissolv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5">
                                            <p:txEl>
                                              <p:charRg st="0" end="11"/>
                                            </p:txEl>
                                          </p:spTgt>
                                        </p:tgtEl>
                                        <p:attrNameLst>
                                          <p:attrName>style.visibility</p:attrName>
                                        </p:attrNameLst>
                                      </p:cBhvr>
                                      <p:to>
                                        <p:strVal val="visible"/>
                                      </p:to>
                                    </p:set>
                                    <p:animEffect transition="in" filter="dissolve">
                                      <p:cBhvr>
                                        <p:cTn id="27" dur="500"/>
                                        <p:tgtEl>
                                          <p:spTgt spid="2055">
                                            <p:txEl>
                                              <p:charRg st="0"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5">
                                            <p:txEl>
                                              <p:charRg st="12" end="23"/>
                                            </p:txEl>
                                          </p:spTgt>
                                        </p:tgtEl>
                                        <p:attrNameLst>
                                          <p:attrName>style.visibility</p:attrName>
                                        </p:attrNameLst>
                                      </p:cBhvr>
                                      <p:to>
                                        <p:strVal val="visible"/>
                                      </p:to>
                                    </p:set>
                                    <p:animEffect transition="in" filter="dissolve">
                                      <p:cBhvr>
                                        <p:cTn id="32" dur="500"/>
                                        <p:tgtEl>
                                          <p:spTgt spid="2055">
                                            <p:txEl>
                                              <p:charRg st="12" end="2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5">
                                            <p:txEl>
                                              <p:charRg st="24" end="36"/>
                                            </p:txEl>
                                          </p:spTgt>
                                        </p:tgtEl>
                                        <p:attrNameLst>
                                          <p:attrName>style.visibility</p:attrName>
                                        </p:attrNameLst>
                                      </p:cBhvr>
                                      <p:to>
                                        <p:strVal val="visible"/>
                                      </p:to>
                                    </p:set>
                                    <p:animEffect transition="in" filter="dissolve">
                                      <p:cBhvr>
                                        <p:cTn id="37" dur="500"/>
                                        <p:tgtEl>
                                          <p:spTgt spid="2055">
                                            <p:txEl>
                                              <p:charRg st="24"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53" grpId="0" build="p"/>
      <p:bldP spid="20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40961"/>
          <p:cNvSpPr>
            <a:spLocks noGrp="1"/>
          </p:cNvSpPr>
          <p:nvPr>
            <p:ph type="ctrTitle"/>
          </p:nvPr>
        </p:nvSpPr>
        <p:spPr>
          <a:xfrm>
            <a:off x="971550" y="1412875"/>
            <a:ext cx="7905750" cy="2249488"/>
          </a:xfrm>
          <a:noFill/>
          <a:ln>
            <a:noFill/>
          </a:ln>
        </p:spPr>
        <p:txBody>
          <a:bodyPr anchor="ctr" anchorCtr="0"/>
          <a:p>
            <a:pPr defTabSz="914400">
              <a:buClrTx/>
              <a:buSzPct val="100000"/>
              <a:buFontTx/>
              <a:buNone/>
            </a:pPr>
            <a:r>
              <a:rPr lang="zh-CN" altLang="en-US" kern="1200" baseline="0" dirty="0">
                <a:latin typeface="微软雅黑" panose="020B0503020204020204" charset="-122"/>
                <a:ea typeface="微软雅黑" panose="020B0503020204020204" charset="-122"/>
                <a:cs typeface="+mj-cs"/>
              </a:rPr>
              <a:t>医院卫生检验实验室常规管理</a:t>
            </a:r>
            <a:br>
              <a:rPr lang="zh-CN" altLang="en-US" kern="1200" baseline="0" dirty="0">
                <a:latin typeface="微软雅黑" panose="020B0503020204020204" charset="-122"/>
                <a:ea typeface="微软雅黑" panose="020B0503020204020204" charset="-122"/>
                <a:cs typeface="+mj-cs"/>
              </a:rPr>
            </a:br>
            <a:endParaRPr lang="zh-CN" altLang="en-US" kern="1200" baseline="0" dirty="0">
              <a:latin typeface="微软雅黑" panose="020B0503020204020204" charset="-122"/>
              <a:ea typeface="微软雅黑" panose="020B0503020204020204" charset="-122"/>
              <a:cs typeface="+mj-cs"/>
            </a:endParaRPr>
          </a:p>
        </p:txBody>
      </p:sp>
      <p:sp>
        <p:nvSpPr>
          <p:cNvPr id="6146" name="副标题 40962"/>
          <p:cNvSpPr>
            <a:spLocks noGrp="1"/>
          </p:cNvSpPr>
          <p:nvPr>
            <p:ph type="subTitle" idx="1"/>
          </p:nvPr>
        </p:nvSpPr>
        <p:spPr>
          <a:noFill/>
          <a:ln>
            <a:noFill/>
          </a:ln>
        </p:spPr>
        <p:txBody>
          <a:bodyPr anchor="t" anchorCtr="0"/>
          <a:p>
            <a:pPr defTabSz="914400">
              <a:buClrTx/>
              <a:buSzPct val="70000"/>
              <a:buFontTx/>
            </a:pPr>
            <a:endParaRPr lang="zh-CN" altLang="en-US" kern="1200" baseline="0" dirty="0">
              <a:latin typeface="微软雅黑" panose="020B0503020204020204" charset="-122"/>
              <a:ea typeface="微软雅黑" panose="020B0503020204020204" charset="-122"/>
              <a:cs typeface="+mn-cs"/>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框 3075"/>
          <p:cNvSpPr txBox="1"/>
          <p:nvPr/>
        </p:nvSpPr>
        <p:spPr>
          <a:xfrm>
            <a:off x="517525" y="1371600"/>
            <a:ext cx="549275" cy="4343400"/>
          </a:xfrm>
          <a:prstGeom prst="rect">
            <a:avLst/>
          </a:prstGeom>
          <a:noFill/>
          <a:ln w="9525">
            <a:noFill/>
          </a:ln>
        </p:spPr>
        <p:txBody>
          <a:bodyPr vert="eaVert" anchor="t" anchorCtr="0">
            <a:spAutoFit/>
          </a:bodyPr>
          <a:p>
            <a:pPr>
              <a:spcBef>
                <a:spcPct val="50000"/>
              </a:spcBef>
            </a:pPr>
            <a:endParaRPr lang="zh-CN" altLang="zh-CN" sz="2400" dirty="0">
              <a:latin typeface="微软雅黑" panose="020B0503020204020204" charset="-122"/>
              <a:ea typeface="微软雅黑" panose="020B0503020204020204" charset="-122"/>
            </a:endParaRPr>
          </a:p>
        </p:txBody>
      </p:sp>
      <p:sp>
        <p:nvSpPr>
          <p:cNvPr id="79874" name="文本框 3076"/>
          <p:cNvSpPr txBox="1"/>
          <p:nvPr/>
        </p:nvSpPr>
        <p:spPr>
          <a:xfrm>
            <a:off x="379413" y="1371600"/>
            <a:ext cx="611187" cy="3733800"/>
          </a:xfrm>
          <a:prstGeom prst="rect">
            <a:avLst/>
          </a:prstGeom>
          <a:noFill/>
          <a:ln w="9525">
            <a:noFill/>
          </a:ln>
        </p:spPr>
        <p:txBody>
          <a:bodyPr vert="eaVert" anchor="t" anchorCtr="0">
            <a:spAutoFit/>
          </a:bodyPr>
          <a:p>
            <a:pPr>
              <a:spcBef>
                <a:spcPct val="50000"/>
              </a:spcBef>
            </a:pPr>
            <a:r>
              <a:rPr lang="zh-CN" altLang="en-US" sz="2800" b="1" dirty="0">
                <a:solidFill>
                  <a:schemeClr val="accent2"/>
                </a:solidFill>
                <a:latin typeface="微软雅黑" panose="020B0503020204020204" charset="-122"/>
                <a:ea typeface="微软雅黑" panose="020B0503020204020204" charset="-122"/>
              </a:rPr>
              <a:t>实验室管理制度</a:t>
            </a:r>
            <a:endParaRPr lang="zh-CN" altLang="en-US" sz="2800" b="1">
              <a:solidFill>
                <a:schemeClr val="accent2"/>
              </a:solidFill>
              <a:latin typeface="微软雅黑" panose="020B0503020204020204" charset="-122"/>
              <a:ea typeface="微软雅黑" panose="020B0503020204020204" charset="-122"/>
            </a:endParaRPr>
          </a:p>
        </p:txBody>
      </p:sp>
      <p:sp>
        <p:nvSpPr>
          <p:cNvPr id="79875" name="文本框 3077"/>
          <p:cNvSpPr txBox="1"/>
          <p:nvPr/>
        </p:nvSpPr>
        <p:spPr>
          <a:xfrm>
            <a:off x="1447800" y="0"/>
            <a:ext cx="7467600" cy="6554788"/>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charset="-122"/>
                <a:ea typeface="微软雅黑" panose="020B0503020204020204" charset="-122"/>
              </a:rPr>
              <a:t>1</a:t>
            </a:r>
            <a:r>
              <a:rPr lang="zh-CN" altLang="en-US" sz="2400" b="1" dirty="0">
                <a:latin typeface="微软雅黑" panose="020B0503020204020204" charset="-122"/>
                <a:ea typeface="微软雅黑" panose="020B0503020204020204" charset="-122"/>
              </a:rPr>
              <a:t>、账册：账物相符、账账相符、账卡相符</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2</a:t>
            </a:r>
            <a:r>
              <a:rPr lang="zh-CN" altLang="en-US" sz="2400" b="1" dirty="0">
                <a:latin typeface="微软雅黑" panose="020B0503020204020204" charset="-122"/>
                <a:ea typeface="微软雅黑" panose="020B0503020204020204" charset="-122"/>
              </a:rPr>
              <a:t>、器材分类：分橱陈列、定橱、定位、定号、定组</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3</a:t>
            </a:r>
            <a:r>
              <a:rPr lang="zh-CN" altLang="en-US" sz="2400" b="1" dirty="0">
                <a:latin typeface="微软雅黑" panose="020B0503020204020204" charset="-122"/>
                <a:ea typeface="微软雅黑" panose="020B0503020204020204" charset="-122"/>
              </a:rPr>
              <a:t>、定期做好仪器的保养、维护，仪器应处于可用状态。</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4</a:t>
            </a:r>
            <a:r>
              <a:rPr lang="zh-CN" altLang="en-US" sz="2400" b="1" dirty="0">
                <a:latin typeface="微软雅黑" panose="020B0503020204020204" charset="-122"/>
                <a:ea typeface="微软雅黑" panose="020B0503020204020204" charset="-122"/>
              </a:rPr>
              <a:t>、仪器设备用于实验教学，不得他用</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5</a:t>
            </a:r>
            <a:r>
              <a:rPr lang="zh-CN" altLang="en-US" sz="2400" b="1" dirty="0">
                <a:latin typeface="微软雅黑" panose="020B0503020204020204" charset="-122"/>
                <a:ea typeface="微软雅黑" panose="020B0503020204020204" charset="-122"/>
              </a:rPr>
              <a:t>、所需药品、器材应提前通知实验员，用后及时归还</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6</a:t>
            </a:r>
            <a:r>
              <a:rPr lang="zh-CN" altLang="en-US" sz="2400" b="1" dirty="0">
                <a:latin typeface="微软雅黑" panose="020B0503020204020204" charset="-122"/>
                <a:ea typeface="微软雅黑" panose="020B0503020204020204" charset="-122"/>
              </a:rPr>
              <a:t>、仪器遗失或损坏，使用者要作说明，并在有关记录本上作说明。</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7</a:t>
            </a:r>
            <a:r>
              <a:rPr lang="zh-CN" altLang="en-US" sz="2400" b="1" dirty="0">
                <a:latin typeface="微软雅黑" panose="020B0503020204020204" charset="-122"/>
                <a:ea typeface="微软雅黑" panose="020B0503020204020204" charset="-122"/>
              </a:rPr>
              <a:t>、仪器报废由管理员提出申请</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8</a:t>
            </a:r>
            <a:r>
              <a:rPr lang="zh-CN" altLang="en-US" sz="2400" b="1" dirty="0">
                <a:latin typeface="微软雅黑" panose="020B0503020204020204" charset="-122"/>
                <a:ea typeface="微软雅黑" panose="020B0503020204020204" charset="-122"/>
              </a:rPr>
              <a:t>、实验室应有防潮、防尘、防毒、防爆、防触电等措施，</a:t>
            </a:r>
            <a:r>
              <a:rPr lang="zh-CN" altLang="en-US" sz="2400" b="1" dirty="0">
                <a:solidFill>
                  <a:srgbClr val="FF5050"/>
                </a:solidFill>
                <a:latin typeface="微软雅黑" panose="020B0503020204020204" charset="-122"/>
                <a:ea typeface="微软雅黑" panose="020B0503020204020204" charset="-122"/>
              </a:rPr>
              <a:t>危险品双人双锁保管。</a:t>
            </a:r>
            <a:endParaRPr lang="zh-CN" altLang="en-US" sz="2400" b="1" dirty="0">
              <a:solidFill>
                <a:srgbClr val="FF5050"/>
              </a:solidFill>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9</a:t>
            </a:r>
            <a:r>
              <a:rPr lang="zh-CN" altLang="en-US" sz="2400" b="1" dirty="0">
                <a:latin typeface="微软雅黑" panose="020B0503020204020204" charset="-122"/>
                <a:ea typeface="微软雅黑" panose="020B0503020204020204" charset="-122"/>
              </a:rPr>
              <a:t>、验收记录、仪器借还记录、损偿记录等由教师和学生分别填写。</a:t>
            </a:r>
            <a:endParaRPr lang="zh-CN" altLang="en-US" sz="2400" b="1" dirty="0">
              <a:latin typeface="微软雅黑" panose="020B0503020204020204" charset="-122"/>
              <a:ea typeface="微软雅黑" panose="020B0503020204020204" charset="-122"/>
            </a:endParaRPr>
          </a:p>
          <a:p>
            <a:pPr>
              <a:spcBef>
                <a:spcPct val="50000"/>
              </a:spcBef>
            </a:pPr>
            <a:r>
              <a:rPr lang="en-US" altLang="zh-CN" sz="2400" b="1" dirty="0">
                <a:latin typeface="微软雅黑" panose="020B0503020204020204" charset="-122"/>
                <a:ea typeface="微软雅黑" panose="020B0503020204020204" charset="-122"/>
              </a:rPr>
              <a:t>10</a:t>
            </a:r>
            <a:r>
              <a:rPr lang="zh-CN" altLang="en-US" sz="2400" b="1" dirty="0">
                <a:latin typeface="微软雅黑" panose="020B0503020204020204" charset="-122"/>
                <a:ea typeface="微软雅黑" panose="020B0503020204020204" charset="-122"/>
              </a:rPr>
              <a:t>、各种资料分科分类保管。</a:t>
            </a:r>
            <a:endParaRPr lang="zh-CN" altLang="en-US" sz="2400" b="1">
              <a:latin typeface="微软雅黑" panose="020B0503020204020204" charset="-122"/>
              <a:ea typeface="微软雅黑" panose="020B0503020204020204" charset="-122"/>
            </a:endParaRPr>
          </a:p>
        </p:txBody>
      </p:sp>
      <p:sp>
        <p:nvSpPr>
          <p:cNvPr id="79876" name="左大括号 3078"/>
          <p:cNvSpPr/>
          <p:nvPr/>
        </p:nvSpPr>
        <p:spPr>
          <a:xfrm>
            <a:off x="1066800" y="228600"/>
            <a:ext cx="381000" cy="6019800"/>
          </a:xfrm>
          <a:prstGeom prst="leftBrace">
            <a:avLst>
              <a:gd name="adj1" fmla="val 131374"/>
              <a:gd name="adj2" fmla="val 50000"/>
            </a:avLst>
          </a:prstGeom>
          <a:noFill/>
          <a:ln w="38100"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框 4099"/>
          <p:cNvSpPr txBox="1"/>
          <p:nvPr/>
        </p:nvSpPr>
        <p:spPr>
          <a:xfrm>
            <a:off x="517525" y="1295400"/>
            <a:ext cx="549275" cy="4114800"/>
          </a:xfrm>
          <a:prstGeom prst="rect">
            <a:avLst/>
          </a:prstGeom>
          <a:noFill/>
          <a:ln w="9525">
            <a:noFill/>
          </a:ln>
        </p:spPr>
        <p:txBody>
          <a:bodyPr vert="eaVert" anchor="t" anchorCtr="0">
            <a:spAutoFit/>
          </a:bodyPr>
          <a:p>
            <a:pPr>
              <a:spcBef>
                <a:spcPct val="50000"/>
              </a:spcBef>
            </a:pPr>
            <a:endParaRPr lang="zh-CN" altLang="zh-CN" sz="2400" dirty="0">
              <a:latin typeface="微软雅黑" panose="020B0503020204020204" charset="-122"/>
              <a:ea typeface="微软雅黑" panose="020B0503020204020204" charset="-122"/>
            </a:endParaRPr>
          </a:p>
        </p:txBody>
      </p:sp>
      <p:sp>
        <p:nvSpPr>
          <p:cNvPr id="81922" name="文本框 4100"/>
          <p:cNvSpPr txBox="1"/>
          <p:nvPr/>
        </p:nvSpPr>
        <p:spPr>
          <a:xfrm>
            <a:off x="531813" y="1524000"/>
            <a:ext cx="611187" cy="3810000"/>
          </a:xfrm>
          <a:prstGeom prst="rect">
            <a:avLst/>
          </a:prstGeom>
          <a:noFill/>
          <a:ln w="9525">
            <a:noFill/>
          </a:ln>
        </p:spPr>
        <p:txBody>
          <a:bodyPr vert="eaVert" anchor="t" anchorCtr="0">
            <a:spAutoFit/>
          </a:bodyPr>
          <a:p>
            <a:pPr>
              <a:spcBef>
                <a:spcPct val="50000"/>
              </a:spcBef>
            </a:pPr>
            <a:r>
              <a:rPr lang="zh-CN" altLang="en-US" sz="2800" b="1" dirty="0">
                <a:solidFill>
                  <a:schemeClr val="accent2"/>
                </a:solidFill>
                <a:latin typeface="微软雅黑" panose="020B0503020204020204" charset="-122"/>
                <a:ea typeface="微软雅黑" panose="020B0503020204020204" charset="-122"/>
              </a:rPr>
              <a:t>实验室安全措施</a:t>
            </a:r>
            <a:endParaRPr lang="zh-CN" altLang="en-US" sz="2400">
              <a:latin typeface="微软雅黑" panose="020B0503020204020204" charset="-122"/>
              <a:ea typeface="微软雅黑" panose="020B0503020204020204" charset="-122"/>
            </a:endParaRPr>
          </a:p>
        </p:txBody>
      </p:sp>
      <p:sp>
        <p:nvSpPr>
          <p:cNvPr id="4102" name="文本框 4101"/>
          <p:cNvSpPr txBox="1"/>
          <p:nvPr/>
        </p:nvSpPr>
        <p:spPr>
          <a:xfrm>
            <a:off x="1447800" y="492125"/>
            <a:ext cx="7467600" cy="6289675"/>
          </a:xfrm>
          <a:prstGeom prst="rect">
            <a:avLst/>
          </a:prstGeom>
          <a:noFill/>
          <a:ln w="9525">
            <a:noFill/>
          </a:ln>
        </p:spPr>
        <p:txBody>
          <a:bodyPr anchor="t" anchorCtr="0">
            <a:spAutoFit/>
          </a:bodyPr>
          <a:p>
            <a:pPr>
              <a:spcBef>
                <a:spcPct val="50000"/>
              </a:spcBef>
            </a:pPr>
            <a:r>
              <a:rPr lang="en-US" altLang="zh-CN" sz="240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、实验室电路必须安装规范：总电源开关、触电保护器和接地、保险丝安装是否规范。</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、使用电烙铁、电炉等电器时，人不能离开现场</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、易燃、易爆、剧毒品专用柜放置，双人双锁保管</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、作好危险品领用记录</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5</a:t>
            </a:r>
            <a:r>
              <a:rPr lang="zh-CN" altLang="en-US" sz="2800" b="1" dirty="0">
                <a:latin typeface="微软雅黑" panose="020B0503020204020204" charset="-122"/>
                <a:ea typeface="微软雅黑" panose="020B0503020204020204" charset="-122"/>
              </a:rPr>
              <a:t>、严格操作要求使用危险品</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6</a:t>
            </a:r>
            <a:r>
              <a:rPr lang="zh-CN" altLang="en-US" sz="2800" b="1" dirty="0">
                <a:latin typeface="微软雅黑" panose="020B0503020204020204" charset="-122"/>
                <a:ea typeface="微软雅黑" panose="020B0503020204020204" charset="-122"/>
              </a:rPr>
              <a:t>、消防措施到位（灭火器、黄砂等）</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7</a:t>
            </a:r>
            <a:r>
              <a:rPr lang="zh-CN" altLang="en-US" sz="2800" b="1" dirty="0">
                <a:latin typeface="微软雅黑" panose="020B0503020204020204" charset="-122"/>
                <a:ea typeface="微软雅黑" panose="020B0503020204020204" charset="-122"/>
              </a:rPr>
              <a:t>、实验室、仪器室门窗应坚固、有防盗设施</a:t>
            </a:r>
            <a:endParaRPr lang="zh-CN" altLang="en-US" sz="2800" b="1" dirty="0">
              <a:latin typeface="微软雅黑" panose="020B0503020204020204" charset="-122"/>
              <a:ea typeface="微软雅黑" panose="020B0503020204020204" charset="-122"/>
            </a:endParaRPr>
          </a:p>
          <a:p>
            <a:pPr>
              <a:spcBef>
                <a:spcPct val="50000"/>
              </a:spcBef>
            </a:pPr>
            <a:endParaRPr lang="zh-CN" altLang="en-US" sz="2800" b="1">
              <a:latin typeface="微软雅黑" panose="020B0503020204020204" charset="-122"/>
              <a:ea typeface="微软雅黑" panose="020B0503020204020204" charset="-122"/>
            </a:endParaRPr>
          </a:p>
        </p:txBody>
      </p:sp>
      <p:sp>
        <p:nvSpPr>
          <p:cNvPr id="81924" name="左大括号 4102"/>
          <p:cNvSpPr/>
          <p:nvPr/>
        </p:nvSpPr>
        <p:spPr>
          <a:xfrm>
            <a:off x="1066800" y="838200"/>
            <a:ext cx="381000" cy="4800600"/>
          </a:xfrm>
          <a:prstGeom prst="leftBrace">
            <a:avLst>
              <a:gd name="adj1" fmla="val 105000"/>
              <a:gd name="adj2" fmla="val 50000"/>
            </a:avLst>
          </a:prstGeom>
          <a:noFill/>
          <a:ln w="38100"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xEl>
                                              <p:charRg st="0" end="40"/>
                                            </p:txEl>
                                          </p:spTgt>
                                        </p:tgtEl>
                                        <p:attrNameLst>
                                          <p:attrName>style.visibility</p:attrName>
                                        </p:attrNameLst>
                                      </p:cBhvr>
                                      <p:to>
                                        <p:strVal val="visible"/>
                                      </p:to>
                                    </p:set>
                                    <p:animEffect transition="in" filter="dissolve">
                                      <p:cBhvr>
                                        <p:cTn id="7" dur="500"/>
                                        <p:tgtEl>
                                          <p:spTgt spid="4102">
                                            <p:txEl>
                                              <p:charRg st="0"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2">
                                            <p:txEl>
                                              <p:charRg st="40" end="63"/>
                                            </p:txEl>
                                          </p:spTgt>
                                        </p:tgtEl>
                                        <p:attrNameLst>
                                          <p:attrName>style.visibility</p:attrName>
                                        </p:attrNameLst>
                                      </p:cBhvr>
                                      <p:to>
                                        <p:strVal val="visible"/>
                                      </p:to>
                                    </p:set>
                                    <p:animEffect transition="in" filter="dissolve">
                                      <p:cBhvr>
                                        <p:cTn id="12" dur="500"/>
                                        <p:tgtEl>
                                          <p:spTgt spid="4102">
                                            <p:txEl>
                                              <p:charRg st="40" end="6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2">
                                            <p:txEl>
                                              <p:charRg st="63" end="87"/>
                                            </p:txEl>
                                          </p:spTgt>
                                        </p:tgtEl>
                                        <p:attrNameLst>
                                          <p:attrName>style.visibility</p:attrName>
                                        </p:attrNameLst>
                                      </p:cBhvr>
                                      <p:to>
                                        <p:strVal val="visible"/>
                                      </p:to>
                                    </p:set>
                                    <p:animEffect transition="in" filter="dissolve">
                                      <p:cBhvr>
                                        <p:cTn id="17" dur="500"/>
                                        <p:tgtEl>
                                          <p:spTgt spid="4102">
                                            <p:txEl>
                                              <p:charRg st="63" end="8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2">
                                            <p:txEl>
                                              <p:charRg st="87" end="99"/>
                                            </p:txEl>
                                          </p:spTgt>
                                        </p:tgtEl>
                                        <p:attrNameLst>
                                          <p:attrName>style.visibility</p:attrName>
                                        </p:attrNameLst>
                                      </p:cBhvr>
                                      <p:to>
                                        <p:strVal val="visible"/>
                                      </p:to>
                                    </p:set>
                                    <p:animEffect transition="in" filter="dissolve">
                                      <p:cBhvr>
                                        <p:cTn id="22" dur="500"/>
                                        <p:tgtEl>
                                          <p:spTgt spid="4102">
                                            <p:txEl>
                                              <p:charRg st="87" end="9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2">
                                            <p:txEl>
                                              <p:charRg st="99" end="113"/>
                                            </p:txEl>
                                          </p:spTgt>
                                        </p:tgtEl>
                                        <p:attrNameLst>
                                          <p:attrName>style.visibility</p:attrName>
                                        </p:attrNameLst>
                                      </p:cBhvr>
                                      <p:to>
                                        <p:strVal val="visible"/>
                                      </p:to>
                                    </p:set>
                                    <p:animEffect transition="in" filter="dissolve">
                                      <p:cBhvr>
                                        <p:cTn id="27" dur="500"/>
                                        <p:tgtEl>
                                          <p:spTgt spid="4102">
                                            <p:txEl>
                                              <p:charRg st="99" end="1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2">
                                            <p:txEl>
                                              <p:charRg st="113" end="131"/>
                                            </p:txEl>
                                          </p:spTgt>
                                        </p:tgtEl>
                                        <p:attrNameLst>
                                          <p:attrName>style.visibility</p:attrName>
                                        </p:attrNameLst>
                                      </p:cBhvr>
                                      <p:to>
                                        <p:strVal val="visible"/>
                                      </p:to>
                                    </p:set>
                                    <p:animEffect transition="in" filter="dissolve">
                                      <p:cBhvr>
                                        <p:cTn id="32" dur="500"/>
                                        <p:tgtEl>
                                          <p:spTgt spid="4102">
                                            <p:txEl>
                                              <p:charRg st="113" end="13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2">
                                            <p:txEl>
                                              <p:charRg st="131" end="152"/>
                                            </p:txEl>
                                          </p:spTgt>
                                        </p:tgtEl>
                                        <p:attrNameLst>
                                          <p:attrName>style.visibility</p:attrName>
                                        </p:attrNameLst>
                                      </p:cBhvr>
                                      <p:to>
                                        <p:strVal val="visible"/>
                                      </p:to>
                                    </p:set>
                                    <p:animEffect transition="in" filter="dissolve">
                                      <p:cBhvr>
                                        <p:cTn id="37" dur="500"/>
                                        <p:tgtEl>
                                          <p:spTgt spid="4102">
                                            <p:txEl>
                                              <p:charRg st="131"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框 5123"/>
          <p:cNvSpPr txBox="1"/>
          <p:nvPr/>
        </p:nvSpPr>
        <p:spPr>
          <a:xfrm>
            <a:off x="315913" y="1066800"/>
            <a:ext cx="674687" cy="4038600"/>
          </a:xfrm>
          <a:prstGeom prst="rect">
            <a:avLst/>
          </a:prstGeom>
          <a:noFill/>
          <a:ln w="9525">
            <a:noFill/>
          </a:ln>
        </p:spPr>
        <p:txBody>
          <a:bodyPr vert="eaVert" anchor="t" anchorCtr="0">
            <a:spAutoFit/>
          </a:bodyPr>
          <a:p>
            <a:pPr>
              <a:spcBef>
                <a:spcPct val="50000"/>
              </a:spcBef>
            </a:pPr>
            <a:r>
              <a:rPr lang="zh-CN" altLang="en-US" sz="3200" b="1" dirty="0">
                <a:solidFill>
                  <a:schemeClr val="accent2"/>
                </a:solidFill>
                <a:latin typeface="微软雅黑" panose="020B0503020204020204" charset="-122"/>
                <a:ea typeface="微软雅黑" panose="020B0503020204020204" charset="-122"/>
              </a:rPr>
              <a:t>实验室工作职责</a:t>
            </a:r>
            <a:endParaRPr lang="zh-CN" altLang="en-US" sz="3200" b="1">
              <a:solidFill>
                <a:schemeClr val="accent2"/>
              </a:solidFill>
              <a:latin typeface="微软雅黑" panose="020B0503020204020204" charset="-122"/>
              <a:ea typeface="微软雅黑" panose="020B0503020204020204" charset="-122"/>
            </a:endParaRPr>
          </a:p>
        </p:txBody>
      </p:sp>
      <p:sp>
        <p:nvSpPr>
          <p:cNvPr id="5125" name="文本框 5124"/>
          <p:cNvSpPr txBox="1"/>
          <p:nvPr/>
        </p:nvSpPr>
        <p:spPr>
          <a:xfrm>
            <a:off x="1524000" y="76200"/>
            <a:ext cx="7391400" cy="6770688"/>
          </a:xfrm>
          <a:prstGeom prst="rect">
            <a:avLst/>
          </a:prstGeom>
          <a:noFill/>
          <a:ln w="9525">
            <a:noFill/>
          </a:ln>
        </p:spPr>
        <p:txBody>
          <a:bodyPr anchor="t" anchorCtr="0">
            <a:spAutoFit/>
          </a:bodyPr>
          <a:p>
            <a:pPr>
              <a:spcBef>
                <a:spcPct val="50000"/>
              </a:spcBef>
            </a:pPr>
            <a:r>
              <a:rPr lang="en-US" altLang="zh-CN"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、结合工作计划，会同有关人员制定实验教学计划</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、熟悉全部实验的目的、原理和操作技能，配合任课教师共同上好实验课</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、负责实验室的管理，做好防潮、防尘、防毒、防火、防爆、防盗、防触电等工作，负责实验室、仪器室的卫生工作</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、建好各种账册，做好各种记录和实验挡案工作</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5</a:t>
            </a:r>
            <a:r>
              <a:rPr lang="zh-CN" altLang="en-US" sz="2800" b="1" dirty="0">
                <a:latin typeface="微软雅黑" panose="020B0503020204020204" charset="-122"/>
                <a:ea typeface="微软雅黑" panose="020B0503020204020204" charset="-122"/>
              </a:rPr>
              <a:t>、熟悉仪器设备的结构、性能，对仪器进行简单的维修及制定补充仪器计划。</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6</a:t>
            </a:r>
            <a:r>
              <a:rPr lang="zh-CN" altLang="en-US" sz="2800" b="1" dirty="0">
                <a:latin typeface="微软雅黑" panose="020B0503020204020204" charset="-122"/>
                <a:ea typeface="微软雅黑" panose="020B0503020204020204" charset="-122"/>
              </a:rPr>
              <a:t>、组织开展兴趣和科技活动，积极参加自制教具和创新实验研究。</a:t>
            </a:r>
            <a:endParaRPr lang="zh-CN" altLang="en-US" sz="2800" b="1">
              <a:latin typeface="微软雅黑" panose="020B0503020204020204" charset="-122"/>
              <a:ea typeface="微软雅黑" panose="020B0503020204020204" charset="-122"/>
            </a:endParaRPr>
          </a:p>
        </p:txBody>
      </p:sp>
      <p:sp>
        <p:nvSpPr>
          <p:cNvPr id="5126" name="左大括号 5125"/>
          <p:cNvSpPr/>
          <p:nvPr/>
        </p:nvSpPr>
        <p:spPr>
          <a:xfrm>
            <a:off x="990600" y="457200"/>
            <a:ext cx="457200" cy="5181600"/>
          </a:xfrm>
          <a:prstGeom prst="leftBrace">
            <a:avLst>
              <a:gd name="adj1" fmla="val 94234"/>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5">
                                            <p:txEl>
                                              <p:charRg st="0" end="26"/>
                                            </p:txEl>
                                          </p:spTgt>
                                        </p:tgtEl>
                                        <p:attrNameLst>
                                          <p:attrName>style.visibility</p:attrName>
                                        </p:attrNameLst>
                                      </p:cBhvr>
                                      <p:to>
                                        <p:strVal val="visible"/>
                                      </p:to>
                                    </p:set>
                                    <p:animEffect transition="in" filter="dissolve">
                                      <p:cBhvr>
                                        <p:cTn id="12" dur="500"/>
                                        <p:tgtEl>
                                          <p:spTgt spid="5125">
                                            <p:txEl>
                                              <p:charRg st="0" end="2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5">
                                            <p:txEl>
                                              <p:charRg st="26" end="66"/>
                                            </p:txEl>
                                          </p:spTgt>
                                        </p:tgtEl>
                                        <p:attrNameLst>
                                          <p:attrName>style.visibility</p:attrName>
                                        </p:attrNameLst>
                                      </p:cBhvr>
                                      <p:to>
                                        <p:strVal val="visible"/>
                                      </p:to>
                                    </p:set>
                                    <p:animEffect transition="in" filter="dissolve">
                                      <p:cBhvr>
                                        <p:cTn id="17" dur="500"/>
                                        <p:tgtEl>
                                          <p:spTgt spid="5125">
                                            <p:txEl>
                                              <p:charRg st="26" end="6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5">
                                            <p:txEl>
                                              <p:charRg st="66" end="119"/>
                                            </p:txEl>
                                          </p:spTgt>
                                        </p:tgtEl>
                                        <p:attrNameLst>
                                          <p:attrName>style.visibility</p:attrName>
                                        </p:attrNameLst>
                                      </p:cBhvr>
                                      <p:to>
                                        <p:strVal val="visible"/>
                                      </p:to>
                                    </p:set>
                                    <p:animEffect transition="in" filter="dissolve">
                                      <p:cBhvr>
                                        <p:cTn id="22" dur="500"/>
                                        <p:tgtEl>
                                          <p:spTgt spid="5125">
                                            <p:txEl>
                                              <p:charRg st="66" end="1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5">
                                            <p:txEl>
                                              <p:charRg st="119" end="142"/>
                                            </p:txEl>
                                          </p:spTgt>
                                        </p:tgtEl>
                                        <p:attrNameLst>
                                          <p:attrName>style.visibility</p:attrName>
                                        </p:attrNameLst>
                                      </p:cBhvr>
                                      <p:to>
                                        <p:strVal val="visible"/>
                                      </p:to>
                                    </p:set>
                                    <p:animEffect transition="in" filter="dissolve">
                                      <p:cBhvr>
                                        <p:cTn id="27" dur="500"/>
                                        <p:tgtEl>
                                          <p:spTgt spid="5125">
                                            <p:txEl>
                                              <p:charRg st="119" end="14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5">
                                            <p:txEl>
                                              <p:charRg st="142" end="178"/>
                                            </p:txEl>
                                          </p:spTgt>
                                        </p:tgtEl>
                                        <p:attrNameLst>
                                          <p:attrName>style.visibility</p:attrName>
                                        </p:attrNameLst>
                                      </p:cBhvr>
                                      <p:to>
                                        <p:strVal val="visible"/>
                                      </p:to>
                                    </p:set>
                                    <p:animEffect transition="in" filter="dissolve">
                                      <p:cBhvr>
                                        <p:cTn id="32" dur="500"/>
                                        <p:tgtEl>
                                          <p:spTgt spid="5125">
                                            <p:txEl>
                                              <p:charRg st="142" end="17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5">
                                            <p:txEl>
                                              <p:charRg st="178" end="211"/>
                                            </p:txEl>
                                          </p:spTgt>
                                        </p:tgtEl>
                                        <p:attrNameLst>
                                          <p:attrName>style.visibility</p:attrName>
                                        </p:attrNameLst>
                                      </p:cBhvr>
                                      <p:to>
                                        <p:strVal val="visible"/>
                                      </p:to>
                                    </p:set>
                                    <p:animEffect transition="in" filter="dissolve">
                                      <p:cBhvr>
                                        <p:cTn id="37" dur="500"/>
                                        <p:tgtEl>
                                          <p:spTgt spid="5125">
                                            <p:txEl>
                                              <p:charRg st="178" end="2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50" name="文本框 6149"/>
          <p:cNvSpPr txBox="1"/>
          <p:nvPr/>
        </p:nvSpPr>
        <p:spPr>
          <a:xfrm>
            <a:off x="228600" y="701675"/>
            <a:ext cx="8534400" cy="6985000"/>
          </a:xfrm>
          <a:prstGeom prst="rect">
            <a:avLst/>
          </a:prstGeom>
          <a:noFill/>
          <a:ln w="9525">
            <a:noFill/>
          </a:ln>
        </p:spPr>
        <p:txBody>
          <a:bodyPr anchor="t" anchorCtr="0">
            <a:spAutoFit/>
          </a:bodyPr>
          <a:p>
            <a:pPr>
              <a:spcBef>
                <a:spcPct val="50000"/>
              </a:spcBef>
            </a:pPr>
            <a:r>
              <a:rPr lang="zh-CN" altLang="en-US" sz="3200" b="1" dirty="0">
                <a:solidFill>
                  <a:schemeClr val="accent2"/>
                </a:solidFill>
                <a:latin typeface="微软雅黑" panose="020B0503020204020204" charset="-122"/>
                <a:ea typeface="微软雅黑" panose="020B0503020204020204" charset="-122"/>
              </a:rPr>
              <a:t>安全防范的意义：</a:t>
            </a:r>
            <a:r>
              <a:rPr lang="zh-CN" altLang="en-US" sz="3200" b="1" dirty="0">
                <a:latin typeface="微软雅黑" panose="020B0503020204020204" charset="-122"/>
                <a:ea typeface="微软雅黑" panose="020B0503020204020204" charset="-122"/>
              </a:rPr>
              <a:t>是实验室工作的重要基础，安全防范的好坏，直接影响到仪器设备的寿命、使用效果，直接影响到人身安全，影响到实验任务的完成。</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solidFill>
                  <a:schemeClr val="accent2"/>
                </a:solidFill>
                <a:latin typeface="微软雅黑" panose="020B0503020204020204" charset="-122"/>
                <a:ea typeface="微软雅黑" panose="020B0503020204020204" charset="-122"/>
              </a:rPr>
              <a:t>实验室可能发生的事故有</a:t>
            </a:r>
            <a:r>
              <a:rPr lang="zh-CN" altLang="en-US" sz="3200" b="1" dirty="0">
                <a:latin typeface="微软雅黑" panose="020B0503020204020204" charset="-122"/>
                <a:ea typeface="微软雅黑" panose="020B0503020204020204" charset="-122"/>
              </a:rPr>
              <a:t>：触电、着火、爆炸、割伤和烧伤、失窃等。</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solidFill>
                  <a:schemeClr val="accent2"/>
                </a:solidFill>
                <a:latin typeface="微软雅黑" panose="020B0503020204020204" charset="-122"/>
                <a:ea typeface="微软雅黑" panose="020B0503020204020204" charset="-122"/>
              </a:rPr>
              <a:t>安全电压</a:t>
            </a:r>
            <a:r>
              <a:rPr lang="zh-CN" altLang="en-US" sz="3200" b="1" dirty="0">
                <a:latin typeface="微软雅黑" panose="020B0503020204020204" charset="-122"/>
                <a:ea typeface="微软雅黑" panose="020B0503020204020204" charset="-122"/>
              </a:rPr>
              <a:t>：不高于</a:t>
            </a:r>
            <a:r>
              <a:rPr lang="en-US" altLang="zh-CN" sz="3200" b="1" dirty="0">
                <a:latin typeface="微软雅黑" panose="020B0503020204020204" charset="-122"/>
                <a:ea typeface="微软雅黑" panose="020B0503020204020204" charset="-122"/>
              </a:rPr>
              <a:t>36V</a:t>
            </a:r>
            <a:r>
              <a:rPr lang="zh-CN" altLang="en-US" sz="3200" b="1" dirty="0">
                <a:latin typeface="微软雅黑" panose="020B0503020204020204" charset="-122"/>
                <a:ea typeface="微软雅黑" panose="020B0503020204020204" charset="-122"/>
              </a:rPr>
              <a:t>的电压</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solidFill>
                  <a:schemeClr val="accent2"/>
                </a:solidFill>
                <a:latin typeface="微软雅黑" panose="020B0503020204020204" charset="-122"/>
                <a:ea typeface="微软雅黑" panose="020B0503020204020204" charset="-122"/>
              </a:rPr>
              <a:t>触电状况下的应急处理</a:t>
            </a:r>
            <a:r>
              <a:rPr lang="zh-CN" altLang="en-US" sz="3200" b="1" dirty="0">
                <a:latin typeface="微软雅黑" panose="020B0503020204020204" charset="-122"/>
                <a:ea typeface="微软雅黑" panose="020B0503020204020204" charset="-122"/>
              </a:rPr>
              <a:t>：首先应使触电者迅速脱离电源，具体做法是，拉下电闸或戴上胶皮手套，穿上胶底鞋或用干燥竹杆将触电者拉开，或将电线 挑开。</a:t>
            </a:r>
            <a:endParaRPr lang="zh-CN" altLang="en-US" sz="3200" b="1" dirty="0">
              <a:latin typeface="微软雅黑" panose="020B0503020204020204" charset="-122"/>
              <a:ea typeface="微软雅黑" panose="020B0503020204020204" charset="-122"/>
            </a:endParaRPr>
          </a:p>
          <a:p>
            <a:pPr>
              <a:spcBef>
                <a:spcPct val="50000"/>
              </a:spcBef>
            </a:pPr>
            <a:endParaRPr lang="zh-CN" altLang="en-US" sz="3200" b="1">
              <a:latin typeface="微软雅黑" panose="020B0503020204020204" charset="-122"/>
              <a:ea typeface="微软雅黑" panose="020B0503020204020204" charset="-122"/>
            </a:endParaRPr>
          </a:p>
        </p:txBody>
      </p:sp>
      <p:sp>
        <p:nvSpPr>
          <p:cNvPr id="86018" name="文本框 6150"/>
          <p:cNvSpPr txBox="1"/>
          <p:nvPr/>
        </p:nvSpPr>
        <p:spPr>
          <a:xfrm>
            <a:off x="1447800" y="0"/>
            <a:ext cx="5486400" cy="579438"/>
          </a:xfrm>
          <a:prstGeom prst="rect">
            <a:avLst/>
          </a:prstGeom>
          <a:noFill/>
          <a:ln w="9525">
            <a:noFill/>
          </a:ln>
        </p:spPr>
        <p:txBody>
          <a:bodyPr anchor="t" anchorCtr="0">
            <a:spAutoFit/>
          </a:bodyPr>
          <a:p>
            <a:pPr algn="ctr">
              <a:spcBef>
                <a:spcPct val="50000"/>
              </a:spcBef>
            </a:pPr>
            <a:r>
              <a:rPr lang="zh-CN" altLang="en-US" sz="3200" b="1" dirty="0">
                <a:solidFill>
                  <a:srgbClr val="FF5050"/>
                </a:solidFill>
                <a:latin typeface="微软雅黑" panose="020B0503020204020204" charset="-122"/>
                <a:ea typeface="微软雅黑" panose="020B0503020204020204" charset="-122"/>
              </a:rPr>
              <a:t>安全用电</a:t>
            </a:r>
            <a:endParaRPr lang="zh-CN" altLang="en-US" sz="3200" b="1" dirty="0">
              <a:solidFill>
                <a:srgbClr val="FF505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0">
                                            <p:txEl>
                                              <p:charRg st="0" end="73"/>
                                            </p:txEl>
                                          </p:spTgt>
                                        </p:tgtEl>
                                        <p:attrNameLst>
                                          <p:attrName>style.visibility</p:attrName>
                                        </p:attrNameLst>
                                      </p:cBhvr>
                                      <p:to>
                                        <p:strVal val="visible"/>
                                      </p:to>
                                    </p:set>
                                    <p:animEffect transition="in" filter="dissolve">
                                      <p:cBhvr>
                                        <p:cTn id="7" dur="500"/>
                                        <p:tgtEl>
                                          <p:spTgt spid="6150">
                                            <p:txEl>
                                              <p:charRg st="0" end="7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0">
                                            <p:txEl>
                                              <p:charRg st="73" end="105"/>
                                            </p:txEl>
                                          </p:spTgt>
                                        </p:tgtEl>
                                        <p:attrNameLst>
                                          <p:attrName>style.visibility</p:attrName>
                                        </p:attrNameLst>
                                      </p:cBhvr>
                                      <p:to>
                                        <p:strVal val="visible"/>
                                      </p:to>
                                    </p:set>
                                    <p:animEffect transition="in" filter="dissolve">
                                      <p:cBhvr>
                                        <p:cTn id="12" dur="500"/>
                                        <p:tgtEl>
                                          <p:spTgt spid="6150">
                                            <p:txEl>
                                              <p:charRg st="73" end="10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0">
                                            <p:txEl>
                                              <p:charRg st="105" end="120"/>
                                            </p:txEl>
                                          </p:spTgt>
                                        </p:tgtEl>
                                        <p:attrNameLst>
                                          <p:attrName>style.visibility</p:attrName>
                                        </p:attrNameLst>
                                      </p:cBhvr>
                                      <p:to>
                                        <p:strVal val="visible"/>
                                      </p:to>
                                    </p:set>
                                    <p:animEffect transition="in" filter="dissolve">
                                      <p:cBhvr>
                                        <p:cTn id="17" dur="500"/>
                                        <p:tgtEl>
                                          <p:spTgt spid="6150">
                                            <p:txEl>
                                              <p:charRg st="105" end="12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0">
                                            <p:txEl>
                                              <p:charRg st="120" end="190"/>
                                            </p:txEl>
                                          </p:spTgt>
                                        </p:tgtEl>
                                        <p:attrNameLst>
                                          <p:attrName>style.visibility</p:attrName>
                                        </p:attrNameLst>
                                      </p:cBhvr>
                                      <p:to>
                                        <p:strVal val="visible"/>
                                      </p:to>
                                    </p:set>
                                    <p:animEffect transition="in" filter="dissolve">
                                      <p:cBhvr>
                                        <p:cTn id="22" dur="500"/>
                                        <p:tgtEl>
                                          <p:spTgt spid="6150">
                                            <p:txEl>
                                              <p:charRg st="120" end="1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文本框 7171"/>
          <p:cNvSpPr txBox="1"/>
          <p:nvPr/>
        </p:nvSpPr>
        <p:spPr>
          <a:xfrm>
            <a:off x="228600" y="1706563"/>
            <a:ext cx="8610600" cy="3017837"/>
          </a:xfrm>
          <a:prstGeom prst="rect">
            <a:avLst/>
          </a:prstGeom>
          <a:noFill/>
          <a:ln w="9525">
            <a:noFill/>
          </a:ln>
        </p:spPr>
        <p:txBody>
          <a:bodyPr anchor="t" anchorCtr="0">
            <a:spAutoFit/>
          </a:bodyPr>
          <a:p>
            <a:pPr>
              <a:spcBef>
                <a:spcPct val="50000"/>
              </a:spcBef>
            </a:pPr>
            <a:r>
              <a:rPr lang="zh-CN" altLang="en-US" sz="3200" b="1" dirty="0">
                <a:solidFill>
                  <a:schemeClr val="accent2"/>
                </a:solidFill>
                <a:latin typeface="微软雅黑" panose="020B0503020204020204" charset="-122"/>
                <a:ea typeface="微软雅黑" panose="020B0503020204020204" charset="-122"/>
              </a:rPr>
              <a:t>合理地选择保险丝</a:t>
            </a:r>
            <a:r>
              <a:rPr lang="zh-CN" altLang="en-US" sz="3200" b="1" dirty="0">
                <a:latin typeface="微软雅黑" panose="020B0503020204020204" charset="-122"/>
                <a:ea typeface="微软雅黑" panose="020B0503020204020204" charset="-122"/>
              </a:rPr>
              <a:t>：应使保险丝的额定电流等于或略大于电路中最大工作电流，切切不可用铜丝代替保险丝。</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solidFill>
                  <a:schemeClr val="accent2"/>
                </a:solidFill>
                <a:latin typeface="微软雅黑" panose="020B0503020204020204" charset="-122"/>
                <a:ea typeface="微软雅黑" panose="020B0503020204020204" charset="-122"/>
              </a:rPr>
              <a:t>引起保险丝熔断或</a:t>
            </a:r>
            <a:endParaRPr lang="zh-CN" altLang="en-US" sz="3200" b="1" dirty="0">
              <a:solidFill>
                <a:schemeClr val="accent2"/>
              </a:solidFill>
              <a:latin typeface="微软雅黑" panose="020B0503020204020204" charset="-122"/>
              <a:ea typeface="微软雅黑" panose="020B0503020204020204" charset="-122"/>
            </a:endParaRPr>
          </a:p>
          <a:p>
            <a:pPr>
              <a:spcBef>
                <a:spcPct val="50000"/>
              </a:spcBef>
            </a:pPr>
            <a:r>
              <a:rPr lang="zh-CN" altLang="en-US" sz="3200" b="1" dirty="0">
                <a:solidFill>
                  <a:schemeClr val="accent2"/>
                </a:solidFill>
                <a:latin typeface="微软雅黑" panose="020B0503020204020204" charset="-122"/>
                <a:ea typeface="微软雅黑" panose="020B0503020204020204" charset="-122"/>
              </a:rPr>
              <a:t>电路火灾的两种情况</a:t>
            </a:r>
            <a:r>
              <a:rPr lang="zh-CN" altLang="en-US" sz="3200" b="1" dirty="0">
                <a:latin typeface="微软雅黑" panose="020B0503020204020204" charset="-122"/>
                <a:ea typeface="微软雅黑" panose="020B0503020204020204" charset="-122"/>
              </a:rPr>
              <a:t>：</a:t>
            </a:r>
            <a:endParaRPr lang="zh-CN" altLang="en-US" sz="3200" b="1">
              <a:latin typeface="微软雅黑" panose="020B0503020204020204" charset="-122"/>
              <a:ea typeface="微软雅黑" panose="020B0503020204020204" charset="-122"/>
            </a:endParaRPr>
          </a:p>
        </p:txBody>
      </p:sp>
      <p:sp>
        <p:nvSpPr>
          <p:cNvPr id="7173" name="文本框 7172"/>
          <p:cNvSpPr txBox="1"/>
          <p:nvPr/>
        </p:nvSpPr>
        <p:spPr>
          <a:xfrm>
            <a:off x="4648200" y="3641725"/>
            <a:ext cx="2971800" cy="1311275"/>
          </a:xfrm>
          <a:prstGeom prst="rect">
            <a:avLst/>
          </a:prstGeom>
          <a:noFill/>
          <a:ln w="9525">
            <a:noFill/>
          </a:ln>
        </p:spPr>
        <p:txBody>
          <a:bodyPr anchor="t" anchorCtr="0">
            <a:spAutoFit/>
          </a:bodyPr>
          <a:p>
            <a:pPr>
              <a:spcBef>
                <a:spcPct val="50000"/>
              </a:spcBef>
            </a:pPr>
            <a:r>
              <a:rPr lang="en-US" altLang="zh-CN" sz="3200" b="1" dirty="0">
                <a:latin typeface="微软雅黑" panose="020B0503020204020204" charset="-122"/>
                <a:ea typeface="微软雅黑" panose="020B0503020204020204" charset="-122"/>
              </a:rPr>
              <a:t>1</a:t>
            </a:r>
            <a:r>
              <a:rPr lang="zh-CN" altLang="en-US" sz="3200" b="1" dirty="0">
                <a:latin typeface="微软雅黑" panose="020B0503020204020204" charset="-122"/>
                <a:ea typeface="微软雅黑" panose="020B0503020204020204" charset="-122"/>
              </a:rPr>
              <a:t>、电路短路</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2</a:t>
            </a:r>
            <a:r>
              <a:rPr lang="zh-CN" altLang="en-US" sz="3200" b="1" dirty="0">
                <a:latin typeface="微软雅黑" panose="020B0503020204020204" charset="-122"/>
                <a:ea typeface="微软雅黑" panose="020B0503020204020204" charset="-122"/>
              </a:rPr>
              <a:t>、用电器过载</a:t>
            </a:r>
            <a:endParaRPr lang="zh-CN" altLang="en-US" sz="3200" b="1">
              <a:latin typeface="微软雅黑" panose="020B0503020204020204" charset="-122"/>
              <a:ea typeface="微软雅黑" panose="020B0503020204020204" charset="-122"/>
            </a:endParaRPr>
          </a:p>
        </p:txBody>
      </p:sp>
      <p:sp>
        <p:nvSpPr>
          <p:cNvPr id="7174" name="左大括号 7173"/>
          <p:cNvSpPr/>
          <p:nvPr/>
        </p:nvSpPr>
        <p:spPr>
          <a:xfrm>
            <a:off x="4419600" y="3810000"/>
            <a:ext cx="152400" cy="990600"/>
          </a:xfrm>
          <a:prstGeom prst="leftBrace">
            <a:avLst>
              <a:gd name="adj1" fmla="val 54046"/>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charRg st="0" end="49"/>
                                            </p:txEl>
                                          </p:spTgt>
                                        </p:tgtEl>
                                        <p:attrNameLst>
                                          <p:attrName>style.visibility</p:attrName>
                                        </p:attrNameLst>
                                      </p:cBhvr>
                                      <p:to>
                                        <p:strVal val="visible"/>
                                      </p:to>
                                    </p:set>
                                    <p:animEffect transition="in" filter="dissolve">
                                      <p:cBhvr>
                                        <p:cTn id="7" dur="500"/>
                                        <p:tgtEl>
                                          <p:spTgt spid="7172">
                                            <p:txEl>
                                              <p:charRg st="0" end="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charRg st="49" end="58"/>
                                            </p:txEl>
                                          </p:spTgt>
                                        </p:tgtEl>
                                        <p:attrNameLst>
                                          <p:attrName>style.visibility</p:attrName>
                                        </p:attrNameLst>
                                      </p:cBhvr>
                                      <p:to>
                                        <p:strVal val="visible"/>
                                      </p:to>
                                    </p:set>
                                    <p:animEffect transition="in" filter="dissolve">
                                      <p:cBhvr>
                                        <p:cTn id="12" dur="500"/>
                                        <p:tgtEl>
                                          <p:spTgt spid="7172">
                                            <p:txEl>
                                              <p:charRg st="49"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charRg st="58" end="69"/>
                                            </p:txEl>
                                          </p:spTgt>
                                        </p:tgtEl>
                                        <p:attrNameLst>
                                          <p:attrName>style.visibility</p:attrName>
                                        </p:attrNameLst>
                                      </p:cBhvr>
                                      <p:to>
                                        <p:strVal val="visible"/>
                                      </p:to>
                                    </p:set>
                                    <p:animEffect transition="in" filter="dissolve">
                                      <p:cBhvr>
                                        <p:cTn id="17" dur="500"/>
                                        <p:tgtEl>
                                          <p:spTgt spid="7172">
                                            <p:txEl>
                                              <p:charRg st="58" end="6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dissolve">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xEl>
                                              <p:charRg st="0" end="7"/>
                                            </p:txEl>
                                          </p:spTgt>
                                        </p:tgtEl>
                                        <p:attrNameLst>
                                          <p:attrName>style.visibility</p:attrName>
                                        </p:attrNameLst>
                                      </p:cBhvr>
                                      <p:to>
                                        <p:strVal val="visible"/>
                                      </p:to>
                                    </p:set>
                                    <p:animEffect transition="in" filter="dissolve">
                                      <p:cBhvr>
                                        <p:cTn id="27" dur="500"/>
                                        <p:tgtEl>
                                          <p:spTgt spid="7173">
                                            <p:txEl>
                                              <p:charRg st="0"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3">
                                            <p:txEl>
                                              <p:charRg st="7" end="15"/>
                                            </p:txEl>
                                          </p:spTgt>
                                        </p:tgtEl>
                                        <p:attrNameLst>
                                          <p:attrName>style.visibility</p:attrName>
                                        </p:attrNameLst>
                                      </p:cBhvr>
                                      <p:to>
                                        <p:strVal val="visible"/>
                                      </p:to>
                                    </p:set>
                                    <p:animEffect transition="in" filter="dissolve">
                                      <p:cBhvr>
                                        <p:cTn id="32" dur="500"/>
                                        <p:tgtEl>
                                          <p:spTgt spid="7173">
                                            <p:txEl>
                                              <p:charRg st="7"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17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文本框 8195"/>
          <p:cNvSpPr txBox="1"/>
          <p:nvPr/>
        </p:nvSpPr>
        <p:spPr>
          <a:xfrm>
            <a:off x="166688" y="228600"/>
            <a:ext cx="671512" cy="6248400"/>
          </a:xfrm>
          <a:prstGeom prst="rect">
            <a:avLst/>
          </a:prstGeom>
          <a:noFill/>
          <a:ln w="9525">
            <a:noFill/>
          </a:ln>
        </p:spPr>
        <p:txBody>
          <a:bodyPr vert="eaVert" anchor="t" anchorCtr="0">
            <a:spAutoFit/>
          </a:bodyPr>
          <a:p>
            <a:pPr>
              <a:spcBef>
                <a:spcPct val="50000"/>
              </a:spcBef>
            </a:pPr>
            <a:r>
              <a:rPr lang="zh-CN" altLang="en-US" sz="3200" b="1" dirty="0">
                <a:solidFill>
                  <a:srgbClr val="FF5050"/>
                </a:solidFill>
                <a:latin typeface="微软雅黑" panose="020B0503020204020204" charset="-122"/>
                <a:ea typeface="微软雅黑" panose="020B0503020204020204" charset="-122"/>
              </a:rPr>
              <a:t>防触电而引起火灾时应注意的问题</a:t>
            </a:r>
            <a:endParaRPr lang="zh-CN" altLang="en-US" sz="3200" b="1">
              <a:solidFill>
                <a:srgbClr val="FF5050"/>
              </a:solidFill>
              <a:latin typeface="微软雅黑" panose="020B0503020204020204" charset="-122"/>
              <a:ea typeface="微软雅黑" panose="020B0503020204020204" charset="-122"/>
            </a:endParaRPr>
          </a:p>
        </p:txBody>
      </p:sp>
      <p:sp>
        <p:nvSpPr>
          <p:cNvPr id="8197" name="文本框 8196"/>
          <p:cNvSpPr txBox="1"/>
          <p:nvPr/>
        </p:nvSpPr>
        <p:spPr>
          <a:xfrm>
            <a:off x="1066800" y="373063"/>
            <a:ext cx="8077200" cy="6124575"/>
          </a:xfrm>
          <a:prstGeom prst="rect">
            <a:avLst/>
          </a:prstGeom>
          <a:noFill/>
          <a:ln w="9525">
            <a:noFill/>
          </a:ln>
        </p:spPr>
        <p:txBody>
          <a:bodyPr anchor="t" anchorCtr="0">
            <a:spAutoFit/>
          </a:bodyPr>
          <a:p>
            <a:pPr>
              <a:spcBef>
                <a:spcPct val="50000"/>
              </a:spcBef>
            </a:pPr>
            <a:r>
              <a:rPr lang="en-US" altLang="zh-CN"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、供电线路、照明线路及其他各种用电器的安装均应符合安全用电的要求。</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、电路及用电设备要定期检修</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、更换保险丝时，不得使用超过规定的保险丝不得用铜、铝线代替。</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、在进行实验的情况下，才可以给实验桌提供电源，当遇用电器着火时应立即切断电源，迅速用</a:t>
            </a:r>
            <a:r>
              <a:rPr lang="zh-CN" altLang="en-US" sz="2800" b="1" dirty="0">
                <a:solidFill>
                  <a:srgbClr val="FF0066"/>
                </a:solidFill>
                <a:latin typeface="微软雅黑" panose="020B0503020204020204" charset="-122"/>
                <a:ea typeface="微软雅黑" panose="020B0503020204020204" charset="-122"/>
              </a:rPr>
              <a:t>沙子</a:t>
            </a:r>
            <a:r>
              <a:rPr lang="zh-CN" altLang="en-US" sz="2800" b="1" dirty="0">
                <a:latin typeface="微软雅黑" panose="020B0503020204020204" charset="-122"/>
                <a:ea typeface="微软雅黑" panose="020B0503020204020204" charset="-122"/>
              </a:rPr>
              <a:t>或</a:t>
            </a:r>
            <a:r>
              <a:rPr lang="zh-CN" altLang="en-US" sz="2800" b="1" dirty="0">
                <a:solidFill>
                  <a:srgbClr val="FF0066"/>
                </a:solidFill>
                <a:latin typeface="微软雅黑" panose="020B0503020204020204" charset="-122"/>
                <a:ea typeface="微软雅黑" panose="020B0503020204020204" charset="-122"/>
              </a:rPr>
              <a:t>干粉灭火器</a:t>
            </a:r>
            <a:r>
              <a:rPr lang="zh-CN" altLang="en-US" sz="2800" b="1" dirty="0">
                <a:latin typeface="微软雅黑" panose="020B0503020204020204" charset="-122"/>
                <a:ea typeface="微软雅黑" panose="020B0503020204020204" charset="-122"/>
              </a:rPr>
              <a:t>灭火，通电情况下切忌用水或化学泡沫灭火器灭火。</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5</a:t>
            </a:r>
            <a:r>
              <a:rPr lang="zh-CN" altLang="en-US" sz="2800" b="1" dirty="0">
                <a:latin typeface="微软雅黑" panose="020B0503020204020204" charset="-122"/>
                <a:ea typeface="微软雅黑" panose="020B0503020204020204" charset="-122"/>
              </a:rPr>
              <a:t>、如发生人身触电，首先应断开电源，视情况及时进行人工呼吸，切忌打强心针，必要时送医院救治</a:t>
            </a:r>
            <a:endParaRPr lang="zh-CN" altLang="en-US" sz="2800" b="1">
              <a:latin typeface="微软雅黑" panose="020B0503020204020204" charset="-122"/>
              <a:ea typeface="微软雅黑" panose="020B0503020204020204" charset="-122"/>
            </a:endParaRPr>
          </a:p>
        </p:txBody>
      </p:sp>
      <p:sp>
        <p:nvSpPr>
          <p:cNvPr id="8198" name="左大括号 8197"/>
          <p:cNvSpPr/>
          <p:nvPr/>
        </p:nvSpPr>
        <p:spPr>
          <a:xfrm>
            <a:off x="766763" y="381000"/>
            <a:ext cx="304800" cy="5791200"/>
          </a:xfrm>
          <a:prstGeom prst="leftBrace">
            <a:avLst>
              <a:gd name="adj1" fmla="val 157981"/>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charRg st="0" end="16"/>
                                            </p:txEl>
                                          </p:spTgt>
                                        </p:tgtEl>
                                        <p:attrNameLst>
                                          <p:attrName>style.visibility</p:attrName>
                                        </p:attrNameLst>
                                      </p:cBhvr>
                                      <p:to>
                                        <p:strVal val="visible"/>
                                      </p:to>
                                    </p:set>
                                    <p:animEffect transition="in" filter="dissolve">
                                      <p:cBhvr>
                                        <p:cTn id="7" dur="500"/>
                                        <p:tgtEl>
                                          <p:spTgt spid="8196">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dissolve">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7">
                                            <p:txEl>
                                              <p:charRg st="0" end="35"/>
                                            </p:txEl>
                                          </p:spTgt>
                                        </p:tgtEl>
                                        <p:attrNameLst>
                                          <p:attrName>style.visibility</p:attrName>
                                        </p:attrNameLst>
                                      </p:cBhvr>
                                      <p:to>
                                        <p:strVal val="visible"/>
                                      </p:to>
                                    </p:set>
                                    <p:animEffect transition="in" filter="dissolve">
                                      <p:cBhvr>
                                        <p:cTn id="17" dur="500"/>
                                        <p:tgtEl>
                                          <p:spTgt spid="8197">
                                            <p:txEl>
                                              <p:charRg st="0" end="3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7">
                                            <p:txEl>
                                              <p:charRg st="35" end="50"/>
                                            </p:txEl>
                                          </p:spTgt>
                                        </p:tgtEl>
                                        <p:attrNameLst>
                                          <p:attrName>style.visibility</p:attrName>
                                        </p:attrNameLst>
                                      </p:cBhvr>
                                      <p:to>
                                        <p:strVal val="visible"/>
                                      </p:to>
                                    </p:set>
                                    <p:animEffect transition="in" filter="dissolve">
                                      <p:cBhvr>
                                        <p:cTn id="22" dur="500"/>
                                        <p:tgtEl>
                                          <p:spTgt spid="8197">
                                            <p:txEl>
                                              <p:charRg st="35" end="5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7">
                                            <p:txEl>
                                              <p:charRg st="50" end="82"/>
                                            </p:txEl>
                                          </p:spTgt>
                                        </p:tgtEl>
                                        <p:attrNameLst>
                                          <p:attrName>style.visibility</p:attrName>
                                        </p:attrNameLst>
                                      </p:cBhvr>
                                      <p:to>
                                        <p:strVal val="visible"/>
                                      </p:to>
                                    </p:set>
                                    <p:animEffect transition="in" filter="dissolve">
                                      <p:cBhvr>
                                        <p:cTn id="27" dur="500"/>
                                        <p:tgtEl>
                                          <p:spTgt spid="8197">
                                            <p:txEl>
                                              <p:charRg st="50" end="8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7">
                                            <p:txEl>
                                              <p:charRg st="82" end="159"/>
                                            </p:txEl>
                                          </p:spTgt>
                                        </p:tgtEl>
                                        <p:attrNameLst>
                                          <p:attrName>style.visibility</p:attrName>
                                        </p:attrNameLst>
                                      </p:cBhvr>
                                      <p:to>
                                        <p:strVal val="visible"/>
                                      </p:to>
                                    </p:set>
                                    <p:animEffect transition="in" filter="dissolve">
                                      <p:cBhvr>
                                        <p:cTn id="32" dur="500"/>
                                        <p:tgtEl>
                                          <p:spTgt spid="8197">
                                            <p:txEl>
                                              <p:charRg st="82" end="15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7">
                                            <p:txEl>
                                              <p:charRg st="159" end="205"/>
                                            </p:txEl>
                                          </p:spTgt>
                                        </p:tgtEl>
                                        <p:attrNameLst>
                                          <p:attrName>style.visibility</p:attrName>
                                        </p:attrNameLst>
                                      </p:cBhvr>
                                      <p:to>
                                        <p:strVal val="visible"/>
                                      </p:to>
                                    </p:set>
                                    <p:animEffect transition="in" filter="dissolve">
                                      <p:cBhvr>
                                        <p:cTn id="37" dur="500"/>
                                        <p:tgtEl>
                                          <p:spTgt spid="8197">
                                            <p:txEl>
                                              <p:charRg st="159"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819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文本框 9219"/>
          <p:cNvSpPr txBox="1"/>
          <p:nvPr/>
        </p:nvSpPr>
        <p:spPr>
          <a:xfrm>
            <a:off x="196850" y="836613"/>
            <a:ext cx="733425" cy="5257800"/>
          </a:xfrm>
          <a:prstGeom prst="rect">
            <a:avLst/>
          </a:prstGeom>
          <a:noFill/>
          <a:ln w="9525">
            <a:noFill/>
          </a:ln>
        </p:spPr>
        <p:txBody>
          <a:bodyPr vert="eaVert" anchor="t" anchorCtr="0">
            <a:spAutoFit/>
          </a:bodyPr>
          <a:p>
            <a:pPr algn="ctr">
              <a:spcBef>
                <a:spcPct val="50000"/>
              </a:spcBef>
            </a:pPr>
            <a:r>
              <a:rPr lang="zh-CN" altLang="en-US" sz="3600" b="1" dirty="0">
                <a:latin typeface="微软雅黑" panose="020B0503020204020204" charset="-122"/>
                <a:ea typeface="微软雅黑" panose="020B0503020204020204" charset="-122"/>
              </a:rPr>
              <a:t>实验室管理中的“四防”</a:t>
            </a:r>
            <a:endParaRPr lang="zh-CN" altLang="en-US" sz="3600" b="1">
              <a:latin typeface="微软雅黑" panose="020B0503020204020204" charset="-122"/>
              <a:ea typeface="微软雅黑" panose="020B0503020204020204" charset="-122"/>
            </a:endParaRPr>
          </a:p>
        </p:txBody>
      </p:sp>
      <p:sp>
        <p:nvSpPr>
          <p:cNvPr id="9221" name="文本框 9220"/>
          <p:cNvSpPr txBox="1"/>
          <p:nvPr/>
        </p:nvSpPr>
        <p:spPr>
          <a:xfrm>
            <a:off x="1752600" y="762000"/>
            <a:ext cx="7391400" cy="5584825"/>
          </a:xfrm>
          <a:prstGeom prst="rect">
            <a:avLst/>
          </a:prstGeom>
          <a:noFill/>
          <a:ln w="9525">
            <a:noFill/>
          </a:ln>
        </p:spPr>
        <p:txBody>
          <a:bodyPr anchor="t" anchorCtr="0">
            <a:spAutoFit/>
          </a:bodyPr>
          <a:p>
            <a:pPr>
              <a:spcBef>
                <a:spcPct val="50000"/>
              </a:spcBef>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、防火</a:t>
            </a:r>
            <a:endParaRPr lang="zh-CN" altLang="en-US" sz="3600" b="1" dirty="0">
              <a:latin typeface="微软雅黑" panose="020B0503020204020204" charset="-122"/>
              <a:ea typeface="微软雅黑" panose="020B0503020204020204" charset="-122"/>
            </a:endParaRPr>
          </a:p>
          <a:p>
            <a:pPr>
              <a:spcBef>
                <a:spcPct val="50000"/>
              </a:spcBef>
            </a:pPr>
            <a:endParaRPr lang="zh-CN" altLang="en-US" sz="3600" b="1" dirty="0">
              <a:latin typeface="微软雅黑" panose="020B0503020204020204" charset="-122"/>
              <a:ea typeface="微软雅黑" panose="020B0503020204020204" charset="-122"/>
            </a:endParaRPr>
          </a:p>
          <a:p>
            <a:pPr>
              <a:spcBef>
                <a:spcPct val="50000"/>
              </a:spcBef>
            </a:pPr>
            <a:r>
              <a:rPr lang="en-US" altLang="zh-CN" sz="3600" b="1" dirty="0">
                <a:latin typeface="微软雅黑" panose="020B0503020204020204" charset="-122"/>
                <a:ea typeface="微软雅黑" panose="020B0503020204020204" charset="-122"/>
              </a:rPr>
              <a:t>2</a:t>
            </a:r>
            <a:r>
              <a:rPr lang="zh-CN" altLang="en-US" sz="3600" b="1" dirty="0">
                <a:latin typeface="微软雅黑" panose="020B0503020204020204" charset="-122"/>
                <a:ea typeface="微软雅黑" panose="020B0503020204020204" charset="-122"/>
              </a:rPr>
              <a:t>、防爆</a:t>
            </a:r>
            <a:endParaRPr lang="zh-CN" altLang="en-US" sz="3600" b="1" dirty="0">
              <a:latin typeface="微软雅黑" panose="020B0503020204020204" charset="-122"/>
              <a:ea typeface="微软雅黑" panose="020B0503020204020204" charset="-122"/>
            </a:endParaRPr>
          </a:p>
          <a:p>
            <a:pPr>
              <a:spcBef>
                <a:spcPct val="50000"/>
              </a:spcBef>
            </a:pPr>
            <a:endParaRPr lang="zh-CN" altLang="en-US" sz="3600" b="1" dirty="0">
              <a:latin typeface="微软雅黑" panose="020B0503020204020204" charset="-122"/>
              <a:ea typeface="微软雅黑" panose="020B0503020204020204" charset="-122"/>
            </a:endParaRPr>
          </a:p>
          <a:p>
            <a:pPr>
              <a:spcBef>
                <a:spcPct val="50000"/>
              </a:spcBef>
            </a:pPr>
            <a:r>
              <a:rPr lang="en-US" altLang="zh-CN" sz="3600" b="1" dirty="0">
                <a:latin typeface="微软雅黑" panose="020B0503020204020204" charset="-122"/>
                <a:ea typeface="微软雅黑" panose="020B0503020204020204" charset="-122"/>
              </a:rPr>
              <a:t>3</a:t>
            </a:r>
            <a:r>
              <a:rPr lang="zh-CN" altLang="en-US" sz="3600" b="1" dirty="0">
                <a:latin typeface="微软雅黑" panose="020B0503020204020204" charset="-122"/>
                <a:ea typeface="微软雅黑" panose="020B0503020204020204" charset="-122"/>
              </a:rPr>
              <a:t>、防盗</a:t>
            </a:r>
            <a:endParaRPr lang="zh-CN" altLang="en-US" sz="3600" b="1" dirty="0">
              <a:latin typeface="微软雅黑" panose="020B0503020204020204" charset="-122"/>
              <a:ea typeface="微软雅黑" panose="020B0503020204020204" charset="-122"/>
            </a:endParaRPr>
          </a:p>
          <a:p>
            <a:pPr>
              <a:spcBef>
                <a:spcPct val="50000"/>
              </a:spcBef>
            </a:pPr>
            <a:endParaRPr lang="zh-CN" altLang="en-US" sz="3600" b="1" dirty="0">
              <a:latin typeface="微软雅黑" panose="020B0503020204020204" charset="-122"/>
              <a:ea typeface="微软雅黑" panose="020B0503020204020204" charset="-122"/>
            </a:endParaRPr>
          </a:p>
          <a:p>
            <a:pPr>
              <a:spcBef>
                <a:spcPct val="50000"/>
              </a:spcBef>
            </a:pPr>
            <a:r>
              <a:rPr lang="en-US" altLang="zh-CN" sz="3600" b="1" dirty="0">
                <a:latin typeface="微软雅黑" panose="020B0503020204020204" charset="-122"/>
                <a:ea typeface="微软雅黑" panose="020B0503020204020204" charset="-122"/>
              </a:rPr>
              <a:t>4</a:t>
            </a:r>
            <a:r>
              <a:rPr lang="zh-CN" altLang="en-US" sz="3600" b="1" dirty="0">
                <a:latin typeface="微软雅黑" panose="020B0503020204020204" charset="-122"/>
                <a:ea typeface="微软雅黑" panose="020B0503020204020204" charset="-122"/>
              </a:rPr>
              <a:t>、防污染  </a:t>
            </a:r>
            <a:endParaRPr lang="zh-CN" altLang="en-US" sz="3600" b="1">
              <a:latin typeface="微软雅黑" panose="020B0503020204020204" charset="-122"/>
              <a:ea typeface="微软雅黑" panose="020B0503020204020204" charset="-122"/>
            </a:endParaRPr>
          </a:p>
        </p:txBody>
      </p:sp>
      <p:sp>
        <p:nvSpPr>
          <p:cNvPr id="9222" name="左大括号 9221"/>
          <p:cNvSpPr/>
          <p:nvPr/>
        </p:nvSpPr>
        <p:spPr>
          <a:xfrm>
            <a:off x="1219200" y="1143000"/>
            <a:ext cx="381000" cy="4800600"/>
          </a:xfrm>
          <a:prstGeom prst="leftBrace">
            <a:avLst>
              <a:gd name="adj1" fmla="val 105000"/>
              <a:gd name="adj2" fmla="val 50000"/>
            </a:avLst>
          </a:prstGeom>
          <a:noFill/>
          <a:ln w="952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xEl>
                                              <p:charRg st="0" end="12"/>
                                            </p:txEl>
                                          </p:spTgt>
                                        </p:tgtEl>
                                        <p:attrNameLst>
                                          <p:attrName>style.visibility</p:attrName>
                                        </p:attrNameLst>
                                      </p:cBhvr>
                                      <p:to>
                                        <p:strVal val="visible"/>
                                      </p:to>
                                    </p:set>
                                    <p:animEffect transition="in" filter="dissolve">
                                      <p:cBhvr>
                                        <p:cTn id="7" dur="500"/>
                                        <p:tgtEl>
                                          <p:spTgt spid="9220">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dissolve">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1">
                                            <p:txEl>
                                              <p:charRg st="0" end="5"/>
                                            </p:txEl>
                                          </p:spTgt>
                                        </p:tgtEl>
                                        <p:attrNameLst>
                                          <p:attrName>style.visibility</p:attrName>
                                        </p:attrNameLst>
                                      </p:cBhvr>
                                      <p:to>
                                        <p:strVal val="visible"/>
                                      </p:to>
                                    </p:set>
                                    <p:animEffect transition="in" filter="dissolve">
                                      <p:cBhvr>
                                        <p:cTn id="17" dur="500"/>
                                        <p:tgtEl>
                                          <p:spTgt spid="9221">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1">
                                            <p:txEl>
                                              <p:charRg st="6" end="11"/>
                                            </p:txEl>
                                          </p:spTgt>
                                        </p:tgtEl>
                                        <p:attrNameLst>
                                          <p:attrName>style.visibility</p:attrName>
                                        </p:attrNameLst>
                                      </p:cBhvr>
                                      <p:to>
                                        <p:strVal val="visible"/>
                                      </p:to>
                                    </p:set>
                                    <p:animEffect transition="in" filter="dissolve">
                                      <p:cBhvr>
                                        <p:cTn id="22" dur="500"/>
                                        <p:tgtEl>
                                          <p:spTgt spid="9221">
                                            <p:txEl>
                                              <p:charRg st="6"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21">
                                            <p:txEl>
                                              <p:charRg st="12" end="17"/>
                                            </p:txEl>
                                          </p:spTgt>
                                        </p:tgtEl>
                                        <p:attrNameLst>
                                          <p:attrName>style.visibility</p:attrName>
                                        </p:attrNameLst>
                                      </p:cBhvr>
                                      <p:to>
                                        <p:strVal val="visible"/>
                                      </p:to>
                                    </p:set>
                                    <p:animEffect transition="in" filter="dissolve">
                                      <p:cBhvr>
                                        <p:cTn id="27" dur="500"/>
                                        <p:tgtEl>
                                          <p:spTgt spid="9221">
                                            <p:txEl>
                                              <p:charRg st="12" end="1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21">
                                            <p:txEl>
                                              <p:charRg st="18" end="26"/>
                                            </p:txEl>
                                          </p:spTgt>
                                        </p:tgtEl>
                                        <p:attrNameLst>
                                          <p:attrName>style.visibility</p:attrName>
                                        </p:attrNameLst>
                                      </p:cBhvr>
                                      <p:to>
                                        <p:strVal val="visible"/>
                                      </p:to>
                                    </p:set>
                                    <p:animEffect transition="in" filter="dissolve">
                                      <p:cBhvr>
                                        <p:cTn id="32" dur="500"/>
                                        <p:tgtEl>
                                          <p:spTgt spid="9221">
                                            <p:txEl>
                                              <p:charRg st="18"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922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文本框 10243"/>
          <p:cNvSpPr txBox="1"/>
          <p:nvPr/>
        </p:nvSpPr>
        <p:spPr>
          <a:xfrm>
            <a:off x="457200" y="76200"/>
            <a:ext cx="7239000" cy="6421438"/>
          </a:xfrm>
          <a:prstGeom prst="rect">
            <a:avLst/>
          </a:prstGeom>
          <a:noFill/>
          <a:ln w="9525">
            <a:noFill/>
          </a:ln>
        </p:spPr>
        <p:txBody>
          <a:bodyPr anchor="t" anchorCtr="0">
            <a:spAutoFit/>
          </a:bodyPr>
          <a:p>
            <a:pPr algn="ctr">
              <a:spcBef>
                <a:spcPct val="50000"/>
              </a:spcBef>
            </a:pPr>
            <a:r>
              <a:rPr lang="zh-CN" altLang="en-US" sz="3200" b="1" dirty="0">
                <a:solidFill>
                  <a:schemeClr val="accent2"/>
                </a:solidFill>
                <a:latin typeface="微软雅黑" panose="020B0503020204020204" charset="-122"/>
                <a:ea typeface="微软雅黑" panose="020B0503020204020204" charset="-122"/>
              </a:rPr>
              <a:t>防火</a:t>
            </a:r>
            <a:endParaRPr lang="zh-CN" altLang="en-US" sz="3200" b="1" dirty="0">
              <a:solidFill>
                <a:schemeClr val="accent2"/>
              </a:solidFill>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易燃物品的保管</a:t>
            </a:r>
            <a:r>
              <a:rPr lang="zh-CN" altLang="en-US" sz="2400" b="1" dirty="0">
                <a:latin typeface="微软雅黑" panose="020B0503020204020204" charset="-122"/>
                <a:ea typeface="微软雅黑" panose="020B0503020204020204" charset="-122"/>
              </a:rPr>
              <a:t>：白磷、乙醚、酒精、等都是易燃品，要妥善保管，如白磷、金属钾、钠等要浸没煤油中密封封存，避光防氧化而防止自燃。乙醚、酒精易挥发，用后应及时封存。</a:t>
            </a:r>
            <a:endParaRPr lang="zh-CN" altLang="en-US" sz="2400" b="1" dirty="0">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电器设备要经常检修</a:t>
            </a:r>
            <a:r>
              <a:rPr lang="zh-CN" altLang="en-US" sz="2400" b="1" dirty="0">
                <a:latin typeface="微软雅黑" panose="020B0503020204020204" charset="-122"/>
                <a:ea typeface="微软雅黑" panose="020B0503020204020204" charset="-122"/>
              </a:rPr>
              <a:t>：防止因产生电火花、短路、超负荷等原因而引起线路发热以至起火。</a:t>
            </a:r>
            <a:endParaRPr lang="zh-CN" altLang="en-US" sz="2400" b="1" dirty="0">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实验室应常备的防火材料</a:t>
            </a:r>
            <a:r>
              <a:rPr lang="zh-CN" altLang="en-US" sz="2400" b="1" dirty="0">
                <a:latin typeface="微软雅黑" panose="020B0503020204020204" charset="-122"/>
                <a:ea typeface="微软雅黑" panose="020B0503020204020204" charset="-122"/>
              </a:rPr>
              <a:t>：防火砂箱、石棉布、和灭火器。</a:t>
            </a:r>
            <a:endParaRPr lang="zh-CN" altLang="en-US" sz="2400" b="1" dirty="0">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万一着火怎么办</a:t>
            </a:r>
            <a:r>
              <a:rPr lang="zh-CN" altLang="en-US" sz="2400" b="1" dirty="0">
                <a:latin typeface="微软雅黑" panose="020B0503020204020204" charset="-122"/>
                <a:ea typeface="微软雅黑" panose="020B0503020204020204" charset="-122"/>
              </a:rPr>
              <a:t>？应移走一切可燃物，关闭电闸、停止通风等，防止火势扩展。</a:t>
            </a:r>
            <a:endParaRPr lang="zh-CN" altLang="en-US" sz="2400" b="1" dirty="0">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常用灭火方法</a:t>
            </a:r>
            <a:r>
              <a:rPr lang="zh-CN" altLang="en-US" sz="2400" b="1" dirty="0">
                <a:latin typeface="微软雅黑" panose="020B0503020204020204" charset="-122"/>
                <a:ea typeface="微软雅黑" panose="020B0503020204020204" charset="-122"/>
              </a:rPr>
              <a:t>：如果酒精等有机物着火，可采用湿抹布或砂子盖灭，或用灭火器扑火。</a:t>
            </a:r>
            <a:endParaRPr lang="zh-CN" altLang="en-US" sz="2400" b="1" dirty="0">
              <a:latin typeface="微软雅黑" panose="020B0503020204020204" charset="-122"/>
              <a:ea typeface="微软雅黑" panose="020B0503020204020204" charset="-122"/>
            </a:endParaRPr>
          </a:p>
          <a:p>
            <a:pPr>
              <a:spcBef>
                <a:spcPct val="50000"/>
              </a:spcBef>
            </a:pPr>
            <a:r>
              <a:rPr lang="zh-CN" altLang="en-US" sz="2400" b="1" dirty="0">
                <a:solidFill>
                  <a:srgbClr val="FF5050"/>
                </a:solidFill>
                <a:latin typeface="微软雅黑" panose="020B0503020204020204" charset="-122"/>
                <a:ea typeface="微软雅黑" panose="020B0503020204020204" charset="-122"/>
              </a:rPr>
              <a:t>灭火器的药液更换</a:t>
            </a:r>
            <a:r>
              <a:rPr lang="zh-CN" altLang="en-US" sz="2400" b="1" dirty="0">
                <a:latin typeface="微软雅黑" panose="020B0503020204020204" charset="-122"/>
                <a:ea typeface="微软雅黑" panose="020B0503020204020204" charset="-122"/>
              </a:rPr>
              <a:t>：要定期（一般一年更换一次）</a:t>
            </a:r>
            <a:endParaRPr lang="zh-CN" altLang="en-US" sz="2400" b="1">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xEl>
                                              <p:charRg st="0" end="3"/>
                                            </p:txEl>
                                          </p:spTgt>
                                        </p:tgtEl>
                                        <p:attrNameLst>
                                          <p:attrName>style.visibility</p:attrName>
                                        </p:attrNameLst>
                                      </p:cBhvr>
                                      <p:to>
                                        <p:strVal val="visible"/>
                                      </p:to>
                                    </p:set>
                                    <p:animEffect transition="in" filter="dissolve">
                                      <p:cBhvr>
                                        <p:cTn id="7" dur="500"/>
                                        <p:tgtEl>
                                          <p:spTgt spid="10244">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4">
                                            <p:txEl>
                                              <p:charRg st="3" end="83"/>
                                            </p:txEl>
                                          </p:spTgt>
                                        </p:tgtEl>
                                        <p:attrNameLst>
                                          <p:attrName>style.visibility</p:attrName>
                                        </p:attrNameLst>
                                      </p:cBhvr>
                                      <p:to>
                                        <p:strVal val="visible"/>
                                      </p:to>
                                    </p:set>
                                    <p:animEffect transition="in" filter="dissolve">
                                      <p:cBhvr>
                                        <p:cTn id="12" dur="500"/>
                                        <p:tgtEl>
                                          <p:spTgt spid="10244">
                                            <p:txEl>
                                              <p:charRg st="3" end="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4">
                                            <p:txEl>
                                              <p:charRg st="83" end="124"/>
                                            </p:txEl>
                                          </p:spTgt>
                                        </p:tgtEl>
                                        <p:attrNameLst>
                                          <p:attrName>style.visibility</p:attrName>
                                        </p:attrNameLst>
                                      </p:cBhvr>
                                      <p:to>
                                        <p:strVal val="visible"/>
                                      </p:to>
                                    </p:set>
                                    <p:animEffect transition="in" filter="dissolve">
                                      <p:cBhvr>
                                        <p:cTn id="17" dur="500"/>
                                        <p:tgtEl>
                                          <p:spTgt spid="10244">
                                            <p:txEl>
                                              <p:charRg st="83" end="12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4">
                                            <p:txEl>
                                              <p:charRg st="124" end="151"/>
                                            </p:txEl>
                                          </p:spTgt>
                                        </p:tgtEl>
                                        <p:attrNameLst>
                                          <p:attrName>style.visibility</p:attrName>
                                        </p:attrNameLst>
                                      </p:cBhvr>
                                      <p:to>
                                        <p:strVal val="visible"/>
                                      </p:to>
                                    </p:set>
                                    <p:animEffect transition="in" filter="dissolve">
                                      <p:cBhvr>
                                        <p:cTn id="22" dur="500"/>
                                        <p:tgtEl>
                                          <p:spTgt spid="10244">
                                            <p:txEl>
                                              <p:charRg st="124" end="15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4">
                                            <p:txEl>
                                              <p:charRg st="151" end="187"/>
                                            </p:txEl>
                                          </p:spTgt>
                                        </p:tgtEl>
                                        <p:attrNameLst>
                                          <p:attrName>style.visibility</p:attrName>
                                        </p:attrNameLst>
                                      </p:cBhvr>
                                      <p:to>
                                        <p:strVal val="visible"/>
                                      </p:to>
                                    </p:set>
                                    <p:animEffect transition="in" filter="dissolve">
                                      <p:cBhvr>
                                        <p:cTn id="27" dur="500"/>
                                        <p:tgtEl>
                                          <p:spTgt spid="10244">
                                            <p:txEl>
                                              <p:charRg st="151" end="18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4">
                                            <p:txEl>
                                              <p:charRg st="187" end="226"/>
                                            </p:txEl>
                                          </p:spTgt>
                                        </p:tgtEl>
                                        <p:attrNameLst>
                                          <p:attrName>style.visibility</p:attrName>
                                        </p:attrNameLst>
                                      </p:cBhvr>
                                      <p:to>
                                        <p:strVal val="visible"/>
                                      </p:to>
                                    </p:set>
                                    <p:animEffect transition="in" filter="dissolve">
                                      <p:cBhvr>
                                        <p:cTn id="32" dur="500"/>
                                        <p:tgtEl>
                                          <p:spTgt spid="10244">
                                            <p:txEl>
                                              <p:charRg st="187" end="22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4">
                                            <p:txEl>
                                              <p:charRg st="226" end="249"/>
                                            </p:txEl>
                                          </p:spTgt>
                                        </p:tgtEl>
                                        <p:attrNameLst>
                                          <p:attrName>style.visibility</p:attrName>
                                        </p:attrNameLst>
                                      </p:cBhvr>
                                      <p:to>
                                        <p:strVal val="visible"/>
                                      </p:to>
                                    </p:set>
                                    <p:animEffect transition="in" filter="dissolve">
                                      <p:cBhvr>
                                        <p:cTn id="37" dur="500"/>
                                        <p:tgtEl>
                                          <p:spTgt spid="10244">
                                            <p:txEl>
                                              <p:charRg st="226" end="2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8" name="文本框 11267"/>
          <p:cNvSpPr txBox="1"/>
          <p:nvPr/>
        </p:nvSpPr>
        <p:spPr>
          <a:xfrm>
            <a:off x="304800" y="228600"/>
            <a:ext cx="8534400" cy="1311275"/>
          </a:xfrm>
          <a:prstGeom prst="rect">
            <a:avLst/>
          </a:prstGeom>
          <a:noFill/>
          <a:ln w="9525">
            <a:noFill/>
          </a:ln>
        </p:spPr>
        <p:txBody>
          <a:bodyPr anchor="t" anchorCtr="0">
            <a:spAutoFit/>
          </a:bodyPr>
          <a:p>
            <a:pPr>
              <a:spcBef>
                <a:spcPct val="50000"/>
              </a:spcBef>
            </a:pPr>
            <a:r>
              <a:rPr lang="zh-CN" altLang="en-US" sz="3200" b="1" dirty="0">
                <a:latin typeface="微软雅黑" panose="020B0503020204020204" charset="-122"/>
                <a:ea typeface="微软雅黑" panose="020B0503020204020204" charset="-122"/>
              </a:rPr>
              <a:t>实验室常用灭</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latin typeface="微软雅黑" panose="020B0503020204020204" charset="-122"/>
                <a:ea typeface="微软雅黑" panose="020B0503020204020204" charset="-122"/>
              </a:rPr>
              <a:t>火器的种类：</a:t>
            </a:r>
            <a:endParaRPr lang="zh-CN" altLang="en-US" sz="3200" b="1">
              <a:latin typeface="微软雅黑" panose="020B0503020204020204" charset="-122"/>
              <a:ea typeface="微软雅黑" panose="020B0503020204020204" charset="-122"/>
            </a:endParaRPr>
          </a:p>
        </p:txBody>
      </p:sp>
      <p:sp>
        <p:nvSpPr>
          <p:cNvPr id="11269" name="文本框 11268"/>
          <p:cNvSpPr txBox="1"/>
          <p:nvPr/>
        </p:nvSpPr>
        <p:spPr>
          <a:xfrm>
            <a:off x="3657600" y="0"/>
            <a:ext cx="4800600" cy="2043113"/>
          </a:xfrm>
          <a:prstGeom prst="rect">
            <a:avLst/>
          </a:prstGeom>
          <a:noFill/>
          <a:ln w="9525">
            <a:noFill/>
          </a:ln>
        </p:spPr>
        <p:txBody>
          <a:bodyPr anchor="t" anchorCtr="0">
            <a:spAutoFit/>
          </a:bodyPr>
          <a:p>
            <a:pPr>
              <a:spcBef>
                <a:spcPct val="50000"/>
              </a:spcBef>
            </a:pPr>
            <a:r>
              <a:rPr lang="en-US" altLang="zh-CN" sz="3200" b="1" dirty="0">
                <a:latin typeface="微软雅黑" panose="020B0503020204020204" charset="-122"/>
                <a:ea typeface="微软雅黑" panose="020B0503020204020204" charset="-122"/>
              </a:rPr>
              <a:t>1</a:t>
            </a:r>
            <a:r>
              <a:rPr lang="zh-CN" altLang="en-US" sz="3200" b="1" dirty="0">
                <a:latin typeface="微软雅黑" panose="020B0503020204020204" charset="-122"/>
                <a:ea typeface="微软雅黑" panose="020B0503020204020204" charset="-122"/>
              </a:rPr>
              <a:t>、泡沫灭火器</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2</a:t>
            </a:r>
            <a:r>
              <a:rPr lang="zh-CN" altLang="en-US" sz="3200" b="1" dirty="0">
                <a:latin typeface="微软雅黑" panose="020B0503020204020204" charset="-122"/>
                <a:ea typeface="微软雅黑" panose="020B0503020204020204" charset="-122"/>
              </a:rPr>
              <a:t>、二氧化碳灭火器</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、干粉式灭火器</a:t>
            </a:r>
            <a:endParaRPr lang="zh-CN" altLang="en-US" sz="3200" b="1">
              <a:latin typeface="微软雅黑" panose="020B0503020204020204" charset="-122"/>
              <a:ea typeface="微软雅黑" panose="020B0503020204020204" charset="-122"/>
            </a:endParaRPr>
          </a:p>
        </p:txBody>
      </p:sp>
      <p:sp>
        <p:nvSpPr>
          <p:cNvPr id="96259" name="文本框 11269"/>
          <p:cNvSpPr txBox="1"/>
          <p:nvPr/>
        </p:nvSpPr>
        <p:spPr>
          <a:xfrm>
            <a:off x="457200" y="1905000"/>
            <a:ext cx="8153400" cy="457200"/>
          </a:xfrm>
          <a:prstGeom prst="rect">
            <a:avLst/>
          </a:prstGeom>
          <a:noFill/>
          <a:ln w="9525">
            <a:noFill/>
          </a:ln>
        </p:spPr>
        <p:txBody>
          <a:bodyPr anchor="t" anchorCtr="0">
            <a:spAutoFit/>
          </a:bodyPr>
          <a:p>
            <a:pPr algn="ctr">
              <a:spcBef>
                <a:spcPct val="50000"/>
              </a:spcBef>
            </a:pPr>
            <a:endParaRPr lang="zh-CN" altLang="zh-CN" sz="2400" dirty="0">
              <a:latin typeface="微软雅黑" panose="020B0503020204020204" charset="-122"/>
              <a:ea typeface="微软雅黑" panose="020B0503020204020204" charset="-122"/>
            </a:endParaRPr>
          </a:p>
        </p:txBody>
      </p:sp>
      <p:sp>
        <p:nvSpPr>
          <p:cNvPr id="11271" name="文本框 11270"/>
          <p:cNvSpPr txBox="1"/>
          <p:nvPr/>
        </p:nvSpPr>
        <p:spPr>
          <a:xfrm>
            <a:off x="3048000" y="2590800"/>
            <a:ext cx="5562600" cy="5087938"/>
          </a:xfrm>
          <a:prstGeom prst="rect">
            <a:avLst/>
          </a:prstGeom>
          <a:noFill/>
          <a:ln w="9525">
            <a:noFill/>
          </a:ln>
        </p:spPr>
        <p:txBody>
          <a:bodyPr anchor="t" anchorCtr="0">
            <a:spAutoFit/>
          </a:bodyPr>
          <a:p>
            <a:pPr>
              <a:spcBef>
                <a:spcPct val="50000"/>
              </a:spcBef>
            </a:pPr>
            <a:r>
              <a:rPr lang="en-US" altLang="zh-CN" sz="3200" b="1" dirty="0">
                <a:latin typeface="微软雅黑" panose="020B0503020204020204" charset="-122"/>
                <a:ea typeface="微软雅黑" panose="020B0503020204020204" charset="-122"/>
              </a:rPr>
              <a:t>A</a:t>
            </a:r>
            <a:r>
              <a:rPr lang="zh-CN" altLang="en-US" sz="3200" b="1" dirty="0">
                <a:latin typeface="微软雅黑" panose="020B0503020204020204" charset="-122"/>
                <a:ea typeface="微软雅黑" panose="020B0503020204020204" charset="-122"/>
              </a:rPr>
              <a:t>类，普通物品火灾，由木材、纸张、棉布、等固体引起的火灾。</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B</a:t>
            </a:r>
            <a:r>
              <a:rPr lang="zh-CN" altLang="en-US" sz="3200" b="1" dirty="0">
                <a:latin typeface="微软雅黑" panose="020B0503020204020204" charset="-122"/>
                <a:ea typeface="微软雅黑" panose="020B0503020204020204" charset="-122"/>
              </a:rPr>
              <a:t>类，由汽油、酒精等液体物质引起的火灾。</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C</a:t>
            </a:r>
            <a:r>
              <a:rPr lang="zh-CN" altLang="en-US" sz="3200" b="1" dirty="0">
                <a:latin typeface="微软雅黑" panose="020B0503020204020204" charset="-122"/>
                <a:ea typeface="微软雅黑" panose="020B0503020204020204" charset="-122"/>
              </a:rPr>
              <a:t>、类，由液化石油气、乙炔等气体引起的火灾。</a:t>
            </a:r>
            <a:endParaRPr lang="zh-CN" altLang="en-US" sz="3200" b="1" dirty="0">
              <a:latin typeface="微软雅黑" panose="020B0503020204020204" charset="-122"/>
              <a:ea typeface="微软雅黑" panose="020B0503020204020204" charset="-122"/>
            </a:endParaRPr>
          </a:p>
          <a:p>
            <a:pPr>
              <a:spcBef>
                <a:spcPct val="50000"/>
              </a:spcBef>
            </a:pPr>
            <a:endParaRPr lang="zh-CN" altLang="en-US" sz="2400" dirty="0">
              <a:latin typeface="微软雅黑" panose="020B0503020204020204" charset="-122"/>
              <a:ea typeface="微软雅黑" panose="020B0503020204020204" charset="-122"/>
            </a:endParaRPr>
          </a:p>
          <a:p>
            <a:pPr>
              <a:spcBef>
                <a:spcPct val="50000"/>
              </a:spcBef>
            </a:pPr>
            <a:endParaRPr lang="zh-CN" altLang="en-US" sz="2400">
              <a:latin typeface="微软雅黑" panose="020B0503020204020204" charset="-122"/>
              <a:ea typeface="微软雅黑" panose="020B0503020204020204" charset="-122"/>
            </a:endParaRPr>
          </a:p>
        </p:txBody>
      </p:sp>
      <p:sp>
        <p:nvSpPr>
          <p:cNvPr id="11272" name="文本框 11271"/>
          <p:cNvSpPr txBox="1"/>
          <p:nvPr/>
        </p:nvSpPr>
        <p:spPr>
          <a:xfrm>
            <a:off x="228600" y="3733800"/>
            <a:ext cx="2362200" cy="579438"/>
          </a:xfrm>
          <a:prstGeom prst="rect">
            <a:avLst/>
          </a:prstGeom>
          <a:noFill/>
          <a:ln w="9525">
            <a:noFill/>
          </a:ln>
        </p:spPr>
        <p:txBody>
          <a:bodyPr anchor="t" anchorCtr="0">
            <a:spAutoFit/>
          </a:bodyPr>
          <a:p>
            <a:pPr>
              <a:spcBef>
                <a:spcPct val="50000"/>
              </a:spcBef>
            </a:pPr>
            <a:r>
              <a:rPr lang="zh-CN" altLang="en-US" sz="3200" b="1" dirty="0">
                <a:latin typeface="微软雅黑" panose="020B0503020204020204" charset="-122"/>
                <a:ea typeface="微软雅黑" panose="020B0503020204020204" charset="-122"/>
              </a:rPr>
              <a:t>火灾的类别</a:t>
            </a:r>
            <a:endParaRPr lang="zh-CN" altLang="en-US" sz="3200" b="1">
              <a:latin typeface="微软雅黑" panose="020B0503020204020204" charset="-122"/>
              <a:ea typeface="微软雅黑" panose="020B0503020204020204" charset="-122"/>
            </a:endParaRPr>
          </a:p>
        </p:txBody>
      </p:sp>
      <p:sp>
        <p:nvSpPr>
          <p:cNvPr id="11273" name="左大括号 11272"/>
          <p:cNvSpPr/>
          <p:nvPr/>
        </p:nvSpPr>
        <p:spPr>
          <a:xfrm>
            <a:off x="3276600" y="304800"/>
            <a:ext cx="228600" cy="1447800"/>
          </a:xfrm>
          <a:prstGeom prst="leftBrace">
            <a:avLst>
              <a:gd name="adj1" fmla="val 52660"/>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
        <p:nvSpPr>
          <p:cNvPr id="11274" name="左大括号 11273"/>
          <p:cNvSpPr/>
          <p:nvPr/>
        </p:nvSpPr>
        <p:spPr>
          <a:xfrm>
            <a:off x="2667000" y="2895600"/>
            <a:ext cx="228600" cy="2971800"/>
          </a:xfrm>
          <a:prstGeom prst="leftBrace">
            <a:avLst>
              <a:gd name="adj1" fmla="val 108092"/>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xEl>
                                              <p:charRg st="0" end="7"/>
                                            </p:txEl>
                                          </p:spTgt>
                                        </p:tgtEl>
                                        <p:attrNameLst>
                                          <p:attrName>style.visibility</p:attrName>
                                        </p:attrNameLst>
                                      </p:cBhvr>
                                      <p:to>
                                        <p:strVal val="visible"/>
                                      </p:to>
                                    </p:set>
                                    <p:animEffect transition="in" filter="dissolve">
                                      <p:cBhvr>
                                        <p:cTn id="7" dur="500"/>
                                        <p:tgtEl>
                                          <p:spTgt spid="11268">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xEl>
                                              <p:charRg st="7" end="14"/>
                                            </p:txEl>
                                          </p:spTgt>
                                        </p:tgtEl>
                                        <p:attrNameLst>
                                          <p:attrName>style.visibility</p:attrName>
                                        </p:attrNameLst>
                                      </p:cBhvr>
                                      <p:to>
                                        <p:strVal val="visible"/>
                                      </p:to>
                                    </p:set>
                                    <p:animEffect transition="in" filter="dissolve">
                                      <p:cBhvr>
                                        <p:cTn id="12" dur="500"/>
                                        <p:tgtEl>
                                          <p:spTgt spid="11268">
                                            <p:txEl>
                                              <p:charRg st="7"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dissolve">
                                      <p:cBhvr>
                                        <p:cTn id="17" dur="500"/>
                                        <p:tgtEl>
                                          <p:spTgt spid="112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9">
                                            <p:txEl>
                                              <p:charRg st="0" end="8"/>
                                            </p:txEl>
                                          </p:spTgt>
                                        </p:tgtEl>
                                        <p:attrNameLst>
                                          <p:attrName>style.visibility</p:attrName>
                                        </p:attrNameLst>
                                      </p:cBhvr>
                                      <p:to>
                                        <p:strVal val="visible"/>
                                      </p:to>
                                    </p:set>
                                    <p:animEffect transition="in" filter="dissolve">
                                      <p:cBhvr>
                                        <p:cTn id="22" dur="500"/>
                                        <p:tgtEl>
                                          <p:spTgt spid="11269">
                                            <p:txEl>
                                              <p:charRg st="0"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9">
                                            <p:txEl>
                                              <p:charRg st="8" end="18"/>
                                            </p:txEl>
                                          </p:spTgt>
                                        </p:tgtEl>
                                        <p:attrNameLst>
                                          <p:attrName>style.visibility</p:attrName>
                                        </p:attrNameLst>
                                      </p:cBhvr>
                                      <p:to>
                                        <p:strVal val="visible"/>
                                      </p:to>
                                    </p:set>
                                    <p:animEffect transition="in" filter="dissolve">
                                      <p:cBhvr>
                                        <p:cTn id="27" dur="500"/>
                                        <p:tgtEl>
                                          <p:spTgt spid="11269">
                                            <p:txEl>
                                              <p:charRg st="8" end="1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9">
                                            <p:txEl>
                                              <p:charRg st="18" end="27"/>
                                            </p:txEl>
                                          </p:spTgt>
                                        </p:tgtEl>
                                        <p:attrNameLst>
                                          <p:attrName>style.visibility</p:attrName>
                                        </p:attrNameLst>
                                      </p:cBhvr>
                                      <p:to>
                                        <p:strVal val="visible"/>
                                      </p:to>
                                    </p:set>
                                    <p:animEffect transition="in" filter="dissolve">
                                      <p:cBhvr>
                                        <p:cTn id="32" dur="500"/>
                                        <p:tgtEl>
                                          <p:spTgt spid="11269">
                                            <p:txEl>
                                              <p:charRg st="18" end="2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72">
                                            <p:txEl>
                                              <p:charRg st="0" end="6"/>
                                            </p:txEl>
                                          </p:spTgt>
                                        </p:tgtEl>
                                        <p:attrNameLst>
                                          <p:attrName>style.visibility</p:attrName>
                                        </p:attrNameLst>
                                      </p:cBhvr>
                                      <p:to>
                                        <p:strVal val="visible"/>
                                      </p:to>
                                    </p:set>
                                    <p:animEffect transition="in" filter="dissolve">
                                      <p:cBhvr>
                                        <p:cTn id="37" dur="500"/>
                                        <p:tgtEl>
                                          <p:spTgt spid="11272">
                                            <p:txEl>
                                              <p:charRg st="0"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274"/>
                                        </p:tgtEl>
                                        <p:attrNameLst>
                                          <p:attrName>style.visibility</p:attrName>
                                        </p:attrNameLst>
                                      </p:cBhvr>
                                      <p:to>
                                        <p:strVal val="visible"/>
                                      </p:to>
                                    </p:set>
                                    <p:animEffect transition="in" filter="dissolve">
                                      <p:cBhvr>
                                        <p:cTn id="42" dur="500"/>
                                        <p:tgtEl>
                                          <p:spTgt spid="1127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71">
                                            <p:txEl>
                                              <p:charRg st="0" end="30"/>
                                            </p:txEl>
                                          </p:spTgt>
                                        </p:tgtEl>
                                        <p:attrNameLst>
                                          <p:attrName>style.visibility</p:attrName>
                                        </p:attrNameLst>
                                      </p:cBhvr>
                                      <p:to>
                                        <p:strVal val="visible"/>
                                      </p:to>
                                    </p:set>
                                    <p:animEffect transition="in" filter="dissolve">
                                      <p:cBhvr>
                                        <p:cTn id="47" dur="500"/>
                                        <p:tgtEl>
                                          <p:spTgt spid="11271">
                                            <p:txEl>
                                              <p:charRg st="0" end="3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271">
                                            <p:txEl>
                                              <p:charRg st="30" end="51"/>
                                            </p:txEl>
                                          </p:spTgt>
                                        </p:tgtEl>
                                        <p:attrNameLst>
                                          <p:attrName>style.visibility</p:attrName>
                                        </p:attrNameLst>
                                      </p:cBhvr>
                                      <p:to>
                                        <p:strVal val="visible"/>
                                      </p:to>
                                    </p:set>
                                    <p:animEffect transition="in" filter="dissolve">
                                      <p:cBhvr>
                                        <p:cTn id="52" dur="500"/>
                                        <p:tgtEl>
                                          <p:spTgt spid="11271">
                                            <p:txEl>
                                              <p:charRg st="30" end="5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271">
                                            <p:txEl>
                                              <p:charRg st="51" end="74"/>
                                            </p:txEl>
                                          </p:spTgt>
                                        </p:tgtEl>
                                        <p:attrNameLst>
                                          <p:attrName>style.visibility</p:attrName>
                                        </p:attrNameLst>
                                      </p:cBhvr>
                                      <p:to>
                                        <p:strVal val="visible"/>
                                      </p:to>
                                    </p:set>
                                    <p:animEffect transition="in" filter="dissolve">
                                      <p:cBhvr>
                                        <p:cTn id="57" dur="500"/>
                                        <p:tgtEl>
                                          <p:spTgt spid="11271">
                                            <p:txEl>
                                              <p:charRg st="51"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11269" grpId="0" build="p"/>
      <p:bldP spid="11271" grpId="0" build="p"/>
      <p:bldP spid="1127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315" name="内容占位符 12314"/>
          <p:cNvGraphicFramePr/>
          <p:nvPr>
            <p:ph/>
          </p:nvPr>
        </p:nvGraphicFramePr>
        <p:xfrm>
          <a:off x="457200" y="274638"/>
          <a:ext cx="8229600" cy="6467475"/>
        </p:xfrm>
        <a:graphic>
          <a:graphicData uri="http://schemas.openxmlformats.org/drawingml/2006/table">
            <a:tbl>
              <a:tblPr/>
              <a:tblGrid>
                <a:gridCol w="2171700"/>
                <a:gridCol w="2382838"/>
                <a:gridCol w="3675062"/>
              </a:tblGrid>
              <a:tr h="5588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latin typeface="微软雅黑" panose="020B0503020204020204" charset="-122"/>
                          <a:ea typeface="微软雅黑" panose="020B0503020204020204" charset="-122"/>
                          <a:cs typeface="微软雅黑" panose="020B0503020204020204" charset="-122"/>
                        </a:rPr>
                        <a:t>灭火器种类</a:t>
                      </a:r>
                      <a:endParaRPr lang="zh-CN" altLang="en-US" b="1">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latin typeface="微软雅黑" panose="020B0503020204020204" charset="-122"/>
                          <a:ea typeface="微软雅黑" panose="020B0503020204020204" charset="-122"/>
                          <a:cs typeface="微软雅黑" panose="020B0503020204020204" charset="-122"/>
                        </a:rPr>
                        <a:t>药液成份</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latin typeface="微软雅黑" panose="020B0503020204020204" charset="-122"/>
                          <a:ea typeface="微软雅黑" panose="020B0503020204020204" charset="-122"/>
                          <a:cs typeface="微软雅黑" panose="020B0503020204020204" charset="-122"/>
                        </a:rPr>
                        <a:t>适用范围</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986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sz="2400" b="1" dirty="0">
                        <a:latin typeface="微软雅黑" panose="020B0503020204020204" charset="-122"/>
                        <a:ea typeface="微软雅黑" panose="020B0503020204020204" charset="-122"/>
                        <a:cs typeface="微软雅黑" panose="020B0503020204020204" charset="-122"/>
                      </a:endParaRPr>
                    </a:p>
                    <a:p>
                      <a:pPr marL="0" lvl="0" indent="0" algn="ctr">
                        <a:buNone/>
                      </a:pPr>
                      <a:r>
                        <a:rPr lang="zh-CN" altLang="en-US" sz="2400" b="1" dirty="0">
                          <a:latin typeface="微软雅黑" panose="020B0503020204020204" charset="-122"/>
                          <a:ea typeface="微软雅黑" panose="020B0503020204020204" charset="-122"/>
                          <a:cs typeface="微软雅黑" panose="020B0503020204020204" charset="-122"/>
                        </a:rPr>
                        <a:t>泡沫灭火器</a:t>
                      </a:r>
                      <a:endParaRPr lang="zh-CN" altLang="en-US" sz="2400" b="1">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latin typeface="微软雅黑" panose="020B0503020204020204" charset="-122"/>
                          <a:ea typeface="微软雅黑" panose="020B0503020204020204" charset="-122"/>
                          <a:cs typeface="微软雅黑" panose="020B0503020204020204" charset="-122"/>
                        </a:rPr>
                        <a:t>Al</a:t>
                      </a:r>
                      <a:r>
                        <a:rPr lang="en-US" altLang="zh-CN" b="1" baseline="-25000">
                          <a:latin typeface="微软雅黑" panose="020B0503020204020204" charset="-122"/>
                          <a:ea typeface="微软雅黑" panose="020B0503020204020204" charset="-122"/>
                          <a:cs typeface="微软雅黑" panose="020B0503020204020204" charset="-122"/>
                        </a:rPr>
                        <a:t>2</a:t>
                      </a:r>
                      <a:r>
                        <a:rPr lang="zh-CN" altLang="en-US" b="1">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SO</a:t>
                      </a:r>
                      <a:r>
                        <a:rPr lang="en-US" altLang="zh-CN" b="1" baseline="-25000">
                          <a:latin typeface="微软雅黑" panose="020B0503020204020204" charset="-122"/>
                          <a:ea typeface="微软雅黑" panose="020B0503020204020204" charset="-122"/>
                          <a:cs typeface="微软雅黑" panose="020B0503020204020204" charset="-122"/>
                        </a:rPr>
                        <a:t>4</a:t>
                      </a:r>
                      <a:r>
                        <a:rPr lang="zh-CN" altLang="en-US" b="1">
                          <a:latin typeface="微软雅黑" panose="020B0503020204020204" charset="-122"/>
                          <a:ea typeface="微软雅黑" panose="020B0503020204020204" charset="-122"/>
                          <a:cs typeface="微软雅黑" panose="020B0503020204020204" charset="-122"/>
                        </a:rPr>
                        <a:t>）</a:t>
                      </a:r>
                      <a:r>
                        <a:rPr lang="en-US" altLang="zh-CN" b="1" baseline="-25000">
                          <a:latin typeface="微软雅黑" panose="020B0503020204020204" charset="-122"/>
                          <a:ea typeface="微软雅黑" panose="020B0503020204020204" charset="-122"/>
                          <a:cs typeface="微软雅黑" panose="020B0503020204020204" charset="-122"/>
                        </a:rPr>
                        <a:t>3</a:t>
                      </a:r>
                      <a:r>
                        <a:rPr lang="zh-CN" altLang="en-US" b="1">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NaHCO</a:t>
                      </a:r>
                      <a:r>
                        <a:rPr lang="en-US" altLang="zh-CN" b="1" baseline="-25000">
                          <a:latin typeface="微软雅黑" panose="020B0503020204020204" charset="-122"/>
                          <a:ea typeface="微软雅黑" panose="020B0503020204020204" charset="-122"/>
                          <a:cs typeface="微软雅黑" panose="020B0503020204020204" charset="-122"/>
                        </a:rPr>
                        <a:t>3</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dirty="0">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类火灾，使用时颠倒、左右摆动，产生二氧化碳气体的泡沫喷出</a:t>
                      </a:r>
                      <a:endParaRPr lang="zh-CN" altLang="en-US" b="1" dirty="0">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8811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50000"/>
                        </a:spcBef>
                        <a:buNone/>
                      </a:pPr>
                      <a:endParaRPr lang="en-US" altLang="zh-CN" sz="2400" b="1" dirty="0">
                        <a:latin typeface="微软雅黑" panose="020B0503020204020204" charset="-122"/>
                        <a:ea typeface="微软雅黑" panose="020B0503020204020204" charset="-122"/>
                        <a:cs typeface="微软雅黑" panose="020B0503020204020204" charset="-122"/>
                      </a:endParaRPr>
                    </a:p>
                    <a:p>
                      <a:pPr marL="0" lvl="0" indent="0" algn="ctr">
                        <a:spcBef>
                          <a:spcPct val="50000"/>
                        </a:spcBef>
                        <a:buNone/>
                      </a:pPr>
                      <a:r>
                        <a:rPr lang="zh-CN" altLang="en-US" sz="2400" b="1" dirty="0">
                          <a:latin typeface="微软雅黑" panose="020B0503020204020204" charset="-122"/>
                          <a:ea typeface="微软雅黑" panose="020B0503020204020204" charset="-122"/>
                          <a:cs typeface="微软雅黑" panose="020B0503020204020204" charset="-122"/>
                        </a:rPr>
                        <a:t>二氧化碳灭火器</a:t>
                      </a:r>
                      <a:endParaRPr lang="zh-CN" altLang="en-US" sz="2400" b="1" dirty="0">
                        <a:latin typeface="微软雅黑" panose="020B0503020204020204" charset="-122"/>
                        <a:ea typeface="微软雅黑" panose="020B0503020204020204" charset="-122"/>
                        <a:cs typeface="微软雅黑" panose="020B0503020204020204" charset="-122"/>
                      </a:endParaRPr>
                    </a:p>
                    <a:p>
                      <a:pPr marL="0" lvl="0" indent="0" algn="ctr">
                        <a:buNone/>
                      </a:pPr>
                      <a:endParaRPr lang="zh-CN" altLang="en-US" b="1">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b="1" dirty="0">
                        <a:latin typeface="微软雅黑" panose="020B0503020204020204" charset="-122"/>
                        <a:ea typeface="微软雅黑" panose="020B0503020204020204" charset="-122"/>
                        <a:cs typeface="微软雅黑" panose="020B0503020204020204" charset="-122"/>
                      </a:endParaRPr>
                    </a:p>
                    <a:p>
                      <a:pPr marL="0" lvl="0" indent="0" algn="ctr">
                        <a:buNone/>
                      </a:pPr>
                      <a:r>
                        <a:rPr lang="zh-CN" altLang="en-US" b="1" dirty="0">
                          <a:latin typeface="微软雅黑" panose="020B0503020204020204" charset="-122"/>
                          <a:ea typeface="微软雅黑" panose="020B0503020204020204" charset="-122"/>
                          <a:cs typeface="微软雅黑" panose="020B0503020204020204" charset="-122"/>
                        </a:rPr>
                        <a:t>液态</a:t>
                      </a:r>
                      <a:r>
                        <a:rPr lang="en-US" altLang="zh-CN" b="1">
                          <a:latin typeface="微软雅黑" panose="020B0503020204020204" charset="-122"/>
                          <a:ea typeface="微软雅黑" panose="020B0503020204020204" charset="-122"/>
                          <a:cs typeface="微软雅黑" panose="020B0503020204020204" charset="-122"/>
                        </a:rPr>
                        <a:t>CO</a:t>
                      </a:r>
                      <a:r>
                        <a:rPr lang="en-US" altLang="zh-CN" b="1" baseline="-25000">
                          <a:latin typeface="微软雅黑" panose="020B0503020204020204" charset="-122"/>
                          <a:ea typeface="微软雅黑" panose="020B0503020204020204" charset="-122"/>
                          <a:cs typeface="微软雅黑" panose="020B0503020204020204" charset="-122"/>
                        </a:rPr>
                        <a:t>2</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dirty="0">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C</a:t>
                      </a:r>
                      <a:r>
                        <a:rPr lang="zh-CN" altLang="en-US" b="1" dirty="0">
                          <a:latin typeface="微软雅黑" panose="020B0503020204020204" charset="-122"/>
                          <a:ea typeface="微软雅黑" panose="020B0503020204020204" charset="-122"/>
                          <a:cs typeface="微软雅黑" panose="020B0503020204020204" charset="-122"/>
                        </a:rPr>
                        <a:t>类火灾，使用方法：</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拔出保险插梢</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握住喇叭喷嘴前握把</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压下握把开关。</a:t>
                      </a:r>
                      <a:endParaRPr lang="zh-CN" altLang="en-US" b="1" dirty="0">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256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50000"/>
                        </a:spcBef>
                        <a:buNone/>
                      </a:pPr>
                      <a:endParaRPr lang="en-US" altLang="zh-CN" sz="2400" b="1" dirty="0">
                        <a:latin typeface="微软雅黑" panose="020B0503020204020204" charset="-122"/>
                        <a:ea typeface="微软雅黑" panose="020B0503020204020204" charset="-122"/>
                        <a:cs typeface="微软雅黑" panose="020B0503020204020204" charset="-122"/>
                      </a:endParaRPr>
                    </a:p>
                    <a:p>
                      <a:pPr marL="0" lvl="0" indent="0" algn="ctr">
                        <a:spcBef>
                          <a:spcPct val="50000"/>
                        </a:spcBef>
                        <a:buNone/>
                      </a:pPr>
                      <a:r>
                        <a:rPr lang="zh-CN" altLang="en-US" sz="2400" b="1" dirty="0">
                          <a:latin typeface="微软雅黑" panose="020B0503020204020204" charset="-122"/>
                          <a:ea typeface="微软雅黑" panose="020B0503020204020204" charset="-122"/>
                          <a:cs typeface="微软雅黑" panose="020B0503020204020204" charset="-122"/>
                        </a:rPr>
                        <a:t>干粉式灭火器</a:t>
                      </a:r>
                      <a:endParaRPr lang="zh-CN" altLang="en-US" sz="2400" b="1" dirty="0">
                        <a:latin typeface="微软雅黑" panose="020B0503020204020204" charset="-122"/>
                        <a:ea typeface="微软雅黑" panose="020B0503020204020204" charset="-122"/>
                        <a:cs typeface="微软雅黑" panose="020B0503020204020204" charset="-122"/>
                      </a:endParaRPr>
                    </a:p>
                    <a:p>
                      <a:pPr marL="0" lvl="0" indent="0" algn="ctr">
                        <a:buNone/>
                      </a:pPr>
                      <a:endParaRPr lang="zh-CN" altLang="en-US" b="1">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latin typeface="微软雅黑" panose="020B0503020204020204" charset="-122"/>
                          <a:ea typeface="微软雅黑" panose="020B0503020204020204" charset="-122"/>
                          <a:cs typeface="微软雅黑" panose="020B0503020204020204" charset="-122"/>
                        </a:rPr>
                        <a:t>NaHCO</a:t>
                      </a:r>
                      <a:r>
                        <a:rPr lang="en-US" altLang="zh-CN" b="1" baseline="-25000">
                          <a:latin typeface="微软雅黑" panose="020B0503020204020204" charset="-122"/>
                          <a:ea typeface="微软雅黑" panose="020B0503020204020204" charset="-122"/>
                          <a:cs typeface="微软雅黑" panose="020B0503020204020204" charset="-122"/>
                        </a:rPr>
                        <a:t>3</a:t>
                      </a:r>
                      <a:endParaRPr lang="en-US" altLang="zh-CN" b="1">
                        <a:latin typeface="微软雅黑" panose="020B0503020204020204" charset="-122"/>
                        <a:ea typeface="微软雅黑" panose="020B0503020204020204" charset="-122"/>
                        <a:cs typeface="微软雅黑" panose="020B0503020204020204" charset="-122"/>
                      </a:endParaRPr>
                    </a:p>
                    <a:p>
                      <a:pPr marL="0" lvl="0" indent="0" algn="ctr">
                        <a:buNone/>
                      </a:pPr>
                      <a:r>
                        <a:rPr lang="zh-CN" altLang="en-US" b="1" dirty="0">
                          <a:latin typeface="微软雅黑" panose="020B0503020204020204" charset="-122"/>
                          <a:ea typeface="微软雅黑" panose="020B0503020204020204" charset="-122"/>
                          <a:cs typeface="微软雅黑" panose="020B0503020204020204" charset="-122"/>
                        </a:rPr>
                        <a:t>等盐类物质、润滑剂防潮剂</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dirty="0">
                          <a:latin typeface="微软雅黑" panose="020B0503020204020204" charset="-122"/>
                          <a:ea typeface="微软雅黑" panose="020B0503020204020204" charset="-122"/>
                          <a:cs typeface="微软雅黑" panose="020B0503020204020204" charset="-122"/>
                        </a:rPr>
                        <a:t>A</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B</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C</a:t>
                      </a:r>
                      <a:r>
                        <a:rPr lang="zh-CN" altLang="en-US" b="1" dirty="0">
                          <a:latin typeface="微软雅黑" panose="020B0503020204020204" charset="-122"/>
                          <a:ea typeface="微软雅黑" panose="020B0503020204020204" charset="-122"/>
                          <a:cs typeface="微软雅黑" panose="020B0503020204020204" charset="-122"/>
                        </a:rPr>
                        <a:t>类火灾，使用方法： </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拆掉封条</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拔出保险插梢</a:t>
                      </a:r>
                      <a:r>
                        <a:rPr lang="en-US" altLang="zh-CN" b="1">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喷嘴管朝，向着火点压下把手。</a:t>
                      </a:r>
                      <a:endParaRPr lang="zh-CN" altLang="en-US" b="1">
                        <a:latin typeface="微软雅黑" panose="020B0503020204020204" charset="-122"/>
                        <a:ea typeface="微软雅黑" panose="020B0503020204020204" charset="-122"/>
                        <a:cs typeface="微软雅黑" panose="020B050302020402020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315"/>
                                        </p:tgtEl>
                                        <p:attrNameLst>
                                          <p:attrName>style.visibility</p:attrName>
                                        </p:attrNameLst>
                                      </p:cBhvr>
                                      <p:to>
                                        <p:strVal val="visible"/>
                                      </p:to>
                                    </p:set>
                                    <p:animEffect transition="in" filter="dissolve">
                                      <p:cBhvr>
                                        <p:cTn id="7" dur="500"/>
                                        <p:tgtEl>
                                          <p:spTgt spid="12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44033"/>
          <p:cNvSpPr>
            <a:spLocks noGrp="1" noRot="1"/>
          </p:cNvSpPr>
          <p:nvPr>
            <p:ph type="title"/>
          </p:nvPr>
        </p:nvSpPr>
        <p:spPr>
          <a:xfrm>
            <a:off x="152400" y="-14287"/>
            <a:ext cx="8610600" cy="6902450"/>
          </a:xfrm>
          <a:noFill/>
          <a:ln>
            <a:noFill/>
          </a:ln>
        </p:spPr>
        <p:txBody>
          <a:bodyPr wrap="square" anchor="ctr" anchorCtr="0"/>
          <a:p>
            <a:pPr marL="838200" indent="-838200" algn="l" defTabSz="914400">
              <a:lnSpc>
                <a:spcPct val="145000"/>
              </a:lnSpc>
              <a:buNone/>
            </a:pPr>
            <a:r>
              <a:rPr lang="zh-CN" altLang="en-US" sz="2800" kern="1200" baseline="0" dirty="0">
                <a:latin typeface="微软雅黑" panose="020B0503020204020204" charset="-122"/>
                <a:ea typeface="微软雅黑" panose="020B0503020204020204" charset="-122"/>
                <a:cs typeface="+mj-cs"/>
              </a:rPr>
              <a:t>        </a:t>
            </a:r>
            <a:r>
              <a:rPr lang="zh-CN" altLang="en-US" sz="2800" kern="1200" baseline="0" dirty="0">
                <a:solidFill>
                  <a:schemeClr val="tx1"/>
                </a:solidFill>
                <a:latin typeface="微软雅黑" panose="020B0503020204020204" charset="-122"/>
                <a:ea typeface="微软雅黑" panose="020B0503020204020204" charset="-122"/>
                <a:cs typeface="+mj-cs"/>
              </a:rPr>
              <a:t>卫生检验实验室在疾病预防控制工作中起着重要的作用。实验室工作质量的好坏，每一个结果，每一项报告都关系国家法律、法规的执行，关系到人民群众的健康和安全。</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    影响实验室工作质量的因素，主要是实验室工作人员的群体素质，而决定性的因素是实验室有无良好而实用的管理制度。如果有良好的管理制度，可以保持实验室的良好工作次序，促进实验室人员群体素质的提高，从而保证实验室的良好工作次序， </a:t>
            </a:r>
            <a:br>
              <a:rPr lang="zh-CN" altLang="en-US" sz="2800" kern="1200" baseline="0" dirty="0">
                <a:solidFill>
                  <a:schemeClr val="tx1"/>
                </a:solidFill>
                <a:latin typeface="微软雅黑" panose="020B0503020204020204" charset="-122"/>
                <a:ea typeface="微软雅黑" panose="020B0503020204020204" charset="-122"/>
                <a:cs typeface="+mj-cs"/>
              </a:rPr>
            </a:br>
            <a:endParaRPr lang="zh-CN" altLang="en-US" sz="2800" kern="1200" baseline="0" dirty="0">
              <a:solidFill>
                <a:schemeClr val="tx1"/>
              </a:solidFill>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文本框 14339"/>
          <p:cNvSpPr txBox="1"/>
          <p:nvPr/>
        </p:nvSpPr>
        <p:spPr>
          <a:xfrm>
            <a:off x="228600" y="1581150"/>
            <a:ext cx="8458200" cy="2838450"/>
          </a:xfrm>
          <a:prstGeom prst="rect">
            <a:avLst/>
          </a:prstGeom>
          <a:noFill/>
          <a:ln w="9525">
            <a:noFill/>
          </a:ln>
        </p:spPr>
        <p:txBody>
          <a:bodyPr anchor="t" anchorCtr="0">
            <a:spAutoFit/>
          </a:bodyPr>
          <a:p>
            <a:pPr>
              <a:spcBef>
                <a:spcPct val="50000"/>
              </a:spcBef>
            </a:pPr>
            <a:r>
              <a:rPr lang="zh-CN" altLang="en-US" sz="3600" b="1" dirty="0">
                <a:solidFill>
                  <a:srgbClr val="FF5050"/>
                </a:solidFill>
                <a:latin typeface="微软雅黑" panose="020B0503020204020204" charset="-122"/>
                <a:ea typeface="微软雅黑" panose="020B0503020204020204" charset="-122"/>
              </a:rPr>
              <a:t>安全使用电烙铁：</a:t>
            </a:r>
            <a:r>
              <a:rPr lang="zh-CN" altLang="en-US" sz="3600" b="1" dirty="0">
                <a:latin typeface="微软雅黑" panose="020B0503020204020204" charset="-122"/>
                <a:ea typeface="微软雅黑" panose="020B0503020204020204" charset="-122"/>
              </a:rPr>
              <a:t>首先应考虑供电是否与电烙铁用电相符，导线的容量是否符合要求，对有三根进线的电烙铁一定要安装接地装置，保证施焊时不产生漏电或感应电，以维护所焊部件的性能。</a:t>
            </a:r>
            <a:endParaRPr lang="zh-CN" altLang="en-US" sz="3600" b="1">
              <a:latin typeface="微软雅黑" panose="020B0503020204020204" charset="-122"/>
              <a:ea typeface="微软雅黑" panose="020B0503020204020204"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文本框 15363"/>
          <p:cNvSpPr txBox="1"/>
          <p:nvPr/>
        </p:nvSpPr>
        <p:spPr>
          <a:xfrm>
            <a:off x="1447800" y="304800"/>
            <a:ext cx="6172200" cy="579438"/>
          </a:xfrm>
          <a:prstGeom prst="rect">
            <a:avLst/>
          </a:prstGeom>
          <a:noFill/>
          <a:ln w="9525">
            <a:noFill/>
          </a:ln>
        </p:spPr>
        <p:txBody>
          <a:bodyPr anchor="t" anchorCtr="0">
            <a:spAutoFit/>
          </a:bodyPr>
          <a:p>
            <a:pPr algn="ctr">
              <a:spcBef>
                <a:spcPct val="50000"/>
              </a:spcBef>
            </a:pPr>
            <a:r>
              <a:rPr lang="zh-CN" altLang="en-US" sz="3200" b="1" dirty="0">
                <a:latin typeface="微软雅黑" panose="020B0503020204020204" charset="-122"/>
                <a:ea typeface="微软雅黑" panose="020B0503020204020204" charset="-122"/>
              </a:rPr>
              <a:t>焊锡、焊剂及表面处理</a:t>
            </a:r>
            <a:endParaRPr lang="zh-CN" altLang="en-US" sz="3200" b="1">
              <a:latin typeface="微软雅黑" panose="020B0503020204020204" charset="-122"/>
              <a:ea typeface="微软雅黑" panose="020B0503020204020204" charset="-122"/>
            </a:endParaRPr>
          </a:p>
        </p:txBody>
      </p:sp>
      <p:sp>
        <p:nvSpPr>
          <p:cNvPr id="15365" name="文本框 15364"/>
          <p:cNvSpPr txBox="1"/>
          <p:nvPr/>
        </p:nvSpPr>
        <p:spPr>
          <a:xfrm>
            <a:off x="0" y="908050"/>
            <a:ext cx="8915400" cy="5699125"/>
          </a:xfrm>
          <a:prstGeom prst="rect">
            <a:avLst/>
          </a:prstGeom>
          <a:noFill/>
          <a:ln w="9525">
            <a:noFill/>
          </a:ln>
        </p:spPr>
        <p:txBody>
          <a:bodyPr anchor="t" anchorCtr="0">
            <a:spAutoFit/>
          </a:bodyPr>
          <a:p>
            <a:pPr>
              <a:spcBef>
                <a:spcPct val="50000"/>
              </a:spcBef>
            </a:pPr>
            <a:r>
              <a:rPr lang="en-US" altLang="zh-CN" sz="3200" b="1" dirty="0">
                <a:latin typeface="微软雅黑" panose="020B0503020204020204" charset="-122"/>
                <a:ea typeface="微软雅黑" panose="020B0503020204020204" charset="-122"/>
              </a:rPr>
              <a:t>1</a:t>
            </a:r>
            <a:r>
              <a:rPr lang="zh-CN" altLang="en-US" sz="3200" b="1" dirty="0">
                <a:latin typeface="微软雅黑" panose="020B0503020204020204" charset="-122"/>
                <a:ea typeface="微软雅黑" panose="020B0503020204020204" charset="-122"/>
              </a:rPr>
              <a:t>、</a:t>
            </a:r>
            <a:r>
              <a:rPr lang="zh-CN" altLang="en-US" sz="3200" b="1" dirty="0">
                <a:solidFill>
                  <a:srgbClr val="FF5050"/>
                </a:solidFill>
                <a:latin typeface="微软雅黑" panose="020B0503020204020204" charset="-122"/>
                <a:ea typeface="微软雅黑" panose="020B0503020204020204" charset="-122"/>
              </a:rPr>
              <a:t>焊材：</a:t>
            </a:r>
            <a:r>
              <a:rPr lang="zh-CN" altLang="en-US" sz="3200" b="1" dirty="0">
                <a:latin typeface="微软雅黑" panose="020B0503020204020204" charset="-122"/>
                <a:ea typeface="微软雅黑" panose="020B0503020204020204" charset="-122"/>
              </a:rPr>
              <a:t>金属锡</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2</a:t>
            </a:r>
            <a:r>
              <a:rPr lang="zh-CN" altLang="en-US" sz="3200" b="1" dirty="0">
                <a:latin typeface="微软雅黑" panose="020B0503020204020204" charset="-122"/>
                <a:ea typeface="微软雅黑" panose="020B0503020204020204" charset="-122"/>
              </a:rPr>
              <a:t>、</a:t>
            </a:r>
            <a:r>
              <a:rPr lang="zh-CN" altLang="en-US" sz="3200" b="1" dirty="0">
                <a:solidFill>
                  <a:srgbClr val="FF5050"/>
                </a:solidFill>
                <a:latin typeface="微软雅黑" panose="020B0503020204020204" charset="-122"/>
                <a:ea typeface="微软雅黑" panose="020B0503020204020204" charset="-122"/>
              </a:rPr>
              <a:t>焊接原理：</a:t>
            </a:r>
            <a:r>
              <a:rPr lang="zh-CN" altLang="en-US" sz="3200" b="1" dirty="0">
                <a:latin typeface="微软雅黑" panose="020B0503020204020204" charset="-122"/>
                <a:ea typeface="微软雅黑" panose="020B0503020204020204" charset="-122"/>
              </a:rPr>
              <a:t>通过与被焊金属材料形成锡合金，使焊料与所焊工件接合在一起。</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a:t>
            </a:r>
            <a:r>
              <a:rPr lang="zh-CN" altLang="en-US" sz="3200" b="1" dirty="0">
                <a:solidFill>
                  <a:srgbClr val="FF5050"/>
                </a:solidFill>
                <a:latin typeface="微软雅黑" panose="020B0503020204020204" charset="-122"/>
                <a:ea typeface="微软雅黑" panose="020B0503020204020204" charset="-122"/>
              </a:rPr>
              <a:t>焊接对象：</a:t>
            </a:r>
            <a:r>
              <a:rPr lang="zh-CN" altLang="en-US" sz="3200" b="1" dirty="0">
                <a:latin typeface="微软雅黑" panose="020B0503020204020204" charset="-122"/>
                <a:ea typeface="微软雅黑" panose="020B0503020204020204" charset="-122"/>
              </a:rPr>
              <a:t>金、银、铜、铁、锌、钼、镍等。但不能与锡形成合金的铬、硅等材料则不能焊接。</a:t>
            </a:r>
            <a:endParaRPr lang="zh-CN" altLang="en-US" sz="3200" b="1" dirty="0">
              <a:latin typeface="微软雅黑" panose="020B0503020204020204" charset="-122"/>
              <a:ea typeface="微软雅黑" panose="020B0503020204020204" charset="-122"/>
            </a:endParaRPr>
          </a:p>
          <a:p>
            <a:pPr>
              <a:spcBef>
                <a:spcPct val="50000"/>
              </a:spcBef>
            </a:pPr>
            <a:r>
              <a:rPr lang="en-US" altLang="zh-CN" sz="3200" b="1" dirty="0">
                <a:latin typeface="微软雅黑" panose="020B0503020204020204" charset="-122"/>
                <a:ea typeface="微软雅黑" panose="020B0503020204020204" charset="-122"/>
              </a:rPr>
              <a:t>4</a:t>
            </a:r>
            <a:r>
              <a:rPr lang="zh-CN" altLang="en-US" sz="3200" b="1" dirty="0">
                <a:latin typeface="微软雅黑" panose="020B0503020204020204" charset="-122"/>
                <a:ea typeface="微软雅黑" panose="020B0503020204020204" charset="-122"/>
              </a:rPr>
              <a:t>、</a:t>
            </a:r>
            <a:r>
              <a:rPr lang="zh-CN" altLang="en-US" sz="3200" b="1" dirty="0">
                <a:solidFill>
                  <a:srgbClr val="FF5050"/>
                </a:solidFill>
                <a:latin typeface="微软雅黑" panose="020B0503020204020204" charset="-122"/>
                <a:ea typeface="微软雅黑" panose="020B0503020204020204" charset="-122"/>
              </a:rPr>
              <a:t>影响锡焊质量好坏的原因：</a:t>
            </a:r>
            <a:r>
              <a:rPr lang="zh-CN" altLang="en-US" sz="3200" b="1" dirty="0">
                <a:latin typeface="微软雅黑" panose="020B0503020204020204" charset="-122"/>
                <a:ea typeface="微软雅黑" panose="020B0503020204020204" charset="-122"/>
              </a:rPr>
              <a:t>与所焊工件上有无污物、油层、氧化物有关，因此施焊前应对工件作表面处理，其方法是：一是涂抹焊剂；二是用砂纸磨或刮刀刮工件表面。</a:t>
            </a:r>
            <a:endParaRPr lang="zh-CN" altLang="en-US" sz="3200" b="1">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xEl>
                                              <p:charRg st="0" end="9"/>
                                            </p:txEl>
                                          </p:spTgt>
                                        </p:tgtEl>
                                        <p:attrNameLst>
                                          <p:attrName>style.visibility</p:attrName>
                                        </p:attrNameLst>
                                      </p:cBhvr>
                                      <p:to>
                                        <p:strVal val="visible"/>
                                      </p:to>
                                    </p:set>
                                    <p:animEffect transition="in" filter="dissolve">
                                      <p:cBhvr>
                                        <p:cTn id="7" dur="500"/>
                                        <p:tgtEl>
                                          <p:spTgt spid="15365">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5">
                                            <p:txEl>
                                              <p:charRg st="9" end="46"/>
                                            </p:txEl>
                                          </p:spTgt>
                                        </p:tgtEl>
                                        <p:attrNameLst>
                                          <p:attrName>style.visibility</p:attrName>
                                        </p:attrNameLst>
                                      </p:cBhvr>
                                      <p:to>
                                        <p:strVal val="visible"/>
                                      </p:to>
                                    </p:set>
                                    <p:animEffect transition="in" filter="dissolve">
                                      <p:cBhvr>
                                        <p:cTn id="12" dur="500"/>
                                        <p:tgtEl>
                                          <p:spTgt spid="15365">
                                            <p:txEl>
                                              <p:charRg st="9" end="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5">
                                            <p:txEl>
                                              <p:charRg st="46" end="91"/>
                                            </p:txEl>
                                          </p:spTgt>
                                        </p:tgtEl>
                                        <p:attrNameLst>
                                          <p:attrName>style.visibility</p:attrName>
                                        </p:attrNameLst>
                                      </p:cBhvr>
                                      <p:to>
                                        <p:strVal val="visible"/>
                                      </p:to>
                                    </p:set>
                                    <p:animEffect transition="in" filter="dissolve">
                                      <p:cBhvr>
                                        <p:cTn id="17" dur="500"/>
                                        <p:tgtEl>
                                          <p:spTgt spid="15365">
                                            <p:txEl>
                                              <p:charRg st="46" end="9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5">
                                            <p:txEl>
                                              <p:charRg st="91" end="168"/>
                                            </p:txEl>
                                          </p:spTgt>
                                        </p:tgtEl>
                                        <p:attrNameLst>
                                          <p:attrName>style.visibility</p:attrName>
                                        </p:attrNameLst>
                                      </p:cBhvr>
                                      <p:to>
                                        <p:strVal val="visible"/>
                                      </p:to>
                                    </p:set>
                                    <p:animEffect transition="in" filter="dissolve">
                                      <p:cBhvr>
                                        <p:cTn id="22" dur="500"/>
                                        <p:tgtEl>
                                          <p:spTgt spid="15365">
                                            <p:txEl>
                                              <p:charRg st="91" end="1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文本框 16387"/>
          <p:cNvSpPr txBox="1"/>
          <p:nvPr/>
        </p:nvSpPr>
        <p:spPr>
          <a:xfrm>
            <a:off x="304800" y="228600"/>
            <a:ext cx="671513" cy="4343400"/>
          </a:xfrm>
          <a:prstGeom prst="rect">
            <a:avLst/>
          </a:prstGeom>
          <a:noFill/>
          <a:ln w="9525">
            <a:noFill/>
          </a:ln>
        </p:spPr>
        <p:txBody>
          <a:bodyPr vert="eaVert" anchor="t" anchorCtr="0">
            <a:spAutoFit/>
          </a:bodyPr>
          <a:p>
            <a:pPr algn="ctr">
              <a:spcBef>
                <a:spcPct val="50000"/>
              </a:spcBef>
            </a:pPr>
            <a:r>
              <a:rPr lang="zh-CN" altLang="en-US" sz="3200" b="1" dirty="0">
                <a:latin typeface="微软雅黑" panose="020B0503020204020204" charset="-122"/>
                <a:ea typeface="微软雅黑" panose="020B0503020204020204" charset="-122"/>
              </a:rPr>
              <a:t>焊剂的作用及常用焊剂</a:t>
            </a:r>
            <a:endParaRPr lang="zh-CN" altLang="en-US" sz="3200" b="1">
              <a:latin typeface="微软雅黑" panose="020B0503020204020204" charset="-122"/>
              <a:ea typeface="微软雅黑" panose="020B0503020204020204" charset="-122"/>
            </a:endParaRPr>
          </a:p>
        </p:txBody>
      </p:sp>
      <p:sp>
        <p:nvSpPr>
          <p:cNvPr id="16389" name="文本框 16388"/>
          <p:cNvSpPr txBox="1"/>
          <p:nvPr/>
        </p:nvSpPr>
        <p:spPr>
          <a:xfrm>
            <a:off x="1295400" y="381000"/>
            <a:ext cx="7391400" cy="2286000"/>
          </a:xfrm>
          <a:prstGeom prst="rect">
            <a:avLst/>
          </a:prstGeom>
          <a:noFill/>
          <a:ln w="9525">
            <a:noFill/>
          </a:ln>
        </p:spPr>
        <p:txBody>
          <a:bodyPr anchor="t" anchorCtr="0">
            <a:spAutoFit/>
          </a:bodyPr>
          <a:p>
            <a:pPr>
              <a:spcBef>
                <a:spcPct val="50000"/>
              </a:spcBef>
            </a:pPr>
            <a:r>
              <a:rPr lang="zh-CN" altLang="en-US" sz="3200" b="1" dirty="0">
                <a:solidFill>
                  <a:srgbClr val="FF5050"/>
                </a:solidFill>
                <a:latin typeface="微软雅黑" panose="020B0503020204020204" charset="-122"/>
                <a:ea typeface="微软雅黑" panose="020B0503020204020204" charset="-122"/>
              </a:rPr>
              <a:t>作用：</a:t>
            </a:r>
            <a:r>
              <a:rPr lang="zh-CN" altLang="en-US" sz="3200" b="1" dirty="0">
                <a:latin typeface="微软雅黑" panose="020B0503020204020204" charset="-122"/>
                <a:ea typeface="微软雅黑" panose="020B0503020204020204" charset="-122"/>
              </a:rPr>
              <a:t>去除所焊工件表面的氧化层、油污，同时也有助焊作用，即促使锡与被焊工件表面形成合金，使焊接牢固。</a:t>
            </a:r>
            <a:endParaRPr lang="zh-CN" altLang="en-US" sz="3200" b="1" dirty="0">
              <a:latin typeface="微软雅黑" panose="020B0503020204020204" charset="-122"/>
              <a:ea typeface="微软雅黑" panose="020B0503020204020204" charset="-122"/>
            </a:endParaRPr>
          </a:p>
          <a:p>
            <a:pPr>
              <a:spcBef>
                <a:spcPct val="50000"/>
              </a:spcBef>
            </a:pPr>
            <a:endParaRPr lang="zh-CN" altLang="en-US" sz="3200" b="1">
              <a:latin typeface="微软雅黑" panose="020B0503020204020204" charset="-122"/>
              <a:ea typeface="微软雅黑" panose="020B0503020204020204" charset="-122"/>
            </a:endParaRPr>
          </a:p>
        </p:txBody>
      </p:sp>
      <p:sp>
        <p:nvSpPr>
          <p:cNvPr id="16390" name="文本框 16389"/>
          <p:cNvSpPr txBox="1"/>
          <p:nvPr/>
        </p:nvSpPr>
        <p:spPr>
          <a:xfrm>
            <a:off x="3429000" y="1982788"/>
            <a:ext cx="5715000" cy="3994150"/>
          </a:xfrm>
          <a:prstGeom prst="rect">
            <a:avLst/>
          </a:prstGeom>
          <a:noFill/>
          <a:ln w="9525">
            <a:noFill/>
          </a:ln>
        </p:spPr>
        <p:txBody>
          <a:bodyPr anchor="t" anchorCtr="0">
            <a:spAutoFit/>
          </a:bodyPr>
          <a:p>
            <a:pPr>
              <a:spcBef>
                <a:spcPct val="50000"/>
              </a:spcBef>
            </a:pPr>
            <a:r>
              <a:rPr lang="zh-CN" altLang="en-US" sz="3200" b="1" dirty="0">
                <a:latin typeface="微软雅黑" panose="020B0503020204020204" charset="-122"/>
                <a:ea typeface="微软雅黑" panose="020B0503020204020204" charset="-122"/>
              </a:rPr>
              <a:t>盐酸、氯化铵、氯化锌、焊锡膏等（注意：这些焊剂对烙头有腐蚀作用，不宜多用）</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latin typeface="微软雅黑" panose="020B0503020204020204" charset="-122"/>
                <a:ea typeface="微软雅黑" panose="020B0503020204020204" charset="-122"/>
              </a:rPr>
              <a:t>松香：</a:t>
            </a:r>
            <a:r>
              <a:rPr lang="zh-CN" altLang="en-US" sz="2800" b="1" dirty="0">
                <a:latin typeface="微软雅黑" panose="020B0503020204020204" charset="-122"/>
                <a:ea typeface="微软雅黑" panose="020B0503020204020204" charset="-122"/>
              </a:rPr>
              <a:t>因松香会散落不易附在焊件上，为此可将它制成膏状，方法是：将松香碾成粉状，兑入浓度为</a:t>
            </a:r>
            <a:r>
              <a:rPr lang="en-US" altLang="zh-CN" sz="2800" b="1">
                <a:latin typeface="微软雅黑" panose="020B0503020204020204" charset="-122"/>
                <a:ea typeface="微软雅黑" panose="020B0503020204020204" charset="-122"/>
              </a:rPr>
              <a:t>95</a:t>
            </a:r>
            <a:r>
              <a:rPr lang="en-US" altLang="zh-CN" sz="2800" b="1" baseline="30000">
                <a:latin typeface="微软雅黑" panose="020B0503020204020204" charset="-122"/>
                <a:ea typeface="微软雅黑" panose="020B0503020204020204" charset="-122"/>
              </a:rPr>
              <a:t>0</a:t>
            </a:r>
            <a:r>
              <a:rPr lang="en-US" altLang="zh-CN" sz="2800" b="1">
                <a:latin typeface="微软雅黑" panose="020B0503020204020204" charset="-122"/>
                <a:ea typeface="微软雅黑" panose="020B0503020204020204" charset="-122"/>
              </a:rPr>
              <a:t>/0</a:t>
            </a:r>
            <a:r>
              <a:rPr lang="zh-CN" altLang="en-US" sz="2800" b="1" dirty="0">
                <a:latin typeface="微软雅黑" panose="020B0503020204020204" charset="-122"/>
                <a:ea typeface="微软雅黑" panose="020B0503020204020204" charset="-122"/>
              </a:rPr>
              <a:t>的酒精中，搅成糊状，为防止酒精挥发，可加入少许松节油。</a:t>
            </a:r>
            <a:endParaRPr lang="zh-CN" altLang="en-US" sz="2800" b="1">
              <a:latin typeface="微软雅黑" panose="020B0503020204020204" charset="-122"/>
              <a:ea typeface="微软雅黑" panose="020B0503020204020204" charset="-122"/>
            </a:endParaRPr>
          </a:p>
        </p:txBody>
      </p:sp>
      <p:sp>
        <p:nvSpPr>
          <p:cNvPr id="16391" name="文本框 16390"/>
          <p:cNvSpPr txBox="1"/>
          <p:nvPr/>
        </p:nvSpPr>
        <p:spPr>
          <a:xfrm>
            <a:off x="1371600" y="3733800"/>
            <a:ext cx="2286000" cy="579438"/>
          </a:xfrm>
          <a:prstGeom prst="rect">
            <a:avLst/>
          </a:prstGeom>
          <a:noFill/>
          <a:ln w="9525">
            <a:noFill/>
          </a:ln>
        </p:spPr>
        <p:txBody>
          <a:bodyPr anchor="t" anchorCtr="0">
            <a:spAutoFit/>
          </a:bodyPr>
          <a:p>
            <a:pPr>
              <a:spcBef>
                <a:spcPct val="50000"/>
              </a:spcBef>
            </a:pPr>
            <a:r>
              <a:rPr lang="zh-CN" altLang="en-US" sz="3200" b="1" dirty="0">
                <a:solidFill>
                  <a:srgbClr val="FF5050"/>
                </a:solidFill>
                <a:latin typeface="微软雅黑" panose="020B0503020204020204" charset="-122"/>
                <a:ea typeface="微软雅黑" panose="020B0503020204020204" charset="-122"/>
              </a:rPr>
              <a:t>常用焊剂</a:t>
            </a:r>
            <a:endParaRPr lang="zh-CN" altLang="en-US" sz="3200" b="1">
              <a:solidFill>
                <a:srgbClr val="FF5050"/>
              </a:solidFill>
              <a:latin typeface="微软雅黑" panose="020B0503020204020204" charset="-122"/>
              <a:ea typeface="微软雅黑" panose="020B0503020204020204" charset="-122"/>
            </a:endParaRPr>
          </a:p>
        </p:txBody>
      </p:sp>
      <p:sp>
        <p:nvSpPr>
          <p:cNvPr id="16392" name="左大括号 16391"/>
          <p:cNvSpPr/>
          <p:nvPr/>
        </p:nvSpPr>
        <p:spPr>
          <a:xfrm>
            <a:off x="990600" y="762000"/>
            <a:ext cx="381000" cy="3581400"/>
          </a:xfrm>
          <a:prstGeom prst="leftBrace">
            <a:avLst>
              <a:gd name="adj1" fmla="val 78159"/>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
        <p:nvSpPr>
          <p:cNvPr id="16393" name="左大括号 16392"/>
          <p:cNvSpPr/>
          <p:nvPr/>
        </p:nvSpPr>
        <p:spPr>
          <a:xfrm>
            <a:off x="3200400" y="2286000"/>
            <a:ext cx="228600" cy="3810000"/>
          </a:xfrm>
          <a:prstGeom prst="leftBrace">
            <a:avLst>
              <a:gd name="adj1" fmla="val 138580"/>
              <a:gd name="adj2" fmla="val 50000"/>
            </a:avLst>
          </a:prstGeom>
          <a:noFill/>
          <a:ln w="2857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dissolve">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9">
                                            <p:txEl>
                                              <p:charRg st="0" end="51"/>
                                            </p:txEl>
                                          </p:spTgt>
                                        </p:tgtEl>
                                        <p:attrNameLst>
                                          <p:attrName>style.visibility</p:attrName>
                                        </p:attrNameLst>
                                      </p:cBhvr>
                                      <p:to>
                                        <p:strVal val="visible"/>
                                      </p:to>
                                    </p:set>
                                    <p:animEffect transition="in" filter="dissolve">
                                      <p:cBhvr>
                                        <p:cTn id="12" dur="500"/>
                                        <p:tgtEl>
                                          <p:spTgt spid="16389">
                                            <p:txEl>
                                              <p:charRg st="0" end="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1">
                                            <p:txEl>
                                              <p:charRg st="0" end="5"/>
                                            </p:txEl>
                                          </p:spTgt>
                                        </p:tgtEl>
                                        <p:attrNameLst>
                                          <p:attrName>style.visibility</p:attrName>
                                        </p:attrNameLst>
                                      </p:cBhvr>
                                      <p:to>
                                        <p:strVal val="visible"/>
                                      </p:to>
                                    </p:set>
                                    <p:animEffect transition="in" filter="dissolve">
                                      <p:cBhvr>
                                        <p:cTn id="17" dur="500"/>
                                        <p:tgtEl>
                                          <p:spTgt spid="16391">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dissolve">
                                      <p:cBhvr>
                                        <p:cTn id="22" dur="500"/>
                                        <p:tgtEl>
                                          <p:spTgt spid="1639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90">
                                            <p:txEl>
                                              <p:charRg st="0" end="38"/>
                                            </p:txEl>
                                          </p:spTgt>
                                        </p:tgtEl>
                                        <p:attrNameLst>
                                          <p:attrName>style.visibility</p:attrName>
                                        </p:attrNameLst>
                                      </p:cBhvr>
                                      <p:to>
                                        <p:strVal val="visible"/>
                                      </p:to>
                                    </p:set>
                                    <p:animEffect transition="in" filter="dissolve">
                                      <p:cBhvr>
                                        <p:cTn id="27" dur="500"/>
                                        <p:tgtEl>
                                          <p:spTgt spid="16390">
                                            <p:txEl>
                                              <p:charRg st="0" end="3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90">
                                            <p:txEl>
                                              <p:charRg st="38" end="115"/>
                                            </p:txEl>
                                          </p:spTgt>
                                        </p:tgtEl>
                                        <p:attrNameLst>
                                          <p:attrName>style.visibility</p:attrName>
                                        </p:attrNameLst>
                                      </p:cBhvr>
                                      <p:to>
                                        <p:strVal val="visible"/>
                                      </p:to>
                                    </p:set>
                                    <p:animEffect transition="in" filter="dissolve">
                                      <p:cBhvr>
                                        <p:cTn id="32" dur="500"/>
                                        <p:tgtEl>
                                          <p:spTgt spid="16390">
                                            <p:txEl>
                                              <p:charRg st="38" end="1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P spid="16390" grpId="0" build="p"/>
      <p:bldP spid="163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文本框 17411"/>
          <p:cNvSpPr txBox="1"/>
          <p:nvPr/>
        </p:nvSpPr>
        <p:spPr>
          <a:xfrm>
            <a:off x="76200" y="914400"/>
            <a:ext cx="733425" cy="3581400"/>
          </a:xfrm>
          <a:prstGeom prst="rect">
            <a:avLst/>
          </a:prstGeom>
          <a:noFill/>
          <a:ln w="9525">
            <a:noFill/>
          </a:ln>
        </p:spPr>
        <p:txBody>
          <a:bodyPr vert="eaVert" anchor="t" anchorCtr="0">
            <a:spAutoFit/>
          </a:bodyPr>
          <a:p>
            <a:pPr algn="ctr">
              <a:spcBef>
                <a:spcPct val="50000"/>
              </a:spcBef>
            </a:pPr>
            <a:r>
              <a:rPr lang="zh-CN" altLang="en-US" sz="3600" b="1" dirty="0">
                <a:latin typeface="微软雅黑" panose="020B0503020204020204" charset="-122"/>
                <a:ea typeface="微软雅黑" panose="020B0503020204020204" charset="-122"/>
              </a:rPr>
              <a:t>施焊</a:t>
            </a:r>
            <a:endParaRPr lang="zh-CN" altLang="en-US" sz="3600" b="1">
              <a:latin typeface="微软雅黑" panose="020B0503020204020204" charset="-122"/>
              <a:ea typeface="微软雅黑" panose="020B0503020204020204" charset="-122"/>
            </a:endParaRPr>
          </a:p>
        </p:txBody>
      </p:sp>
      <p:sp>
        <p:nvSpPr>
          <p:cNvPr id="17413" name="文本框 17412"/>
          <p:cNvSpPr txBox="1"/>
          <p:nvPr/>
        </p:nvSpPr>
        <p:spPr>
          <a:xfrm>
            <a:off x="1219200" y="228600"/>
            <a:ext cx="7696200" cy="3017838"/>
          </a:xfrm>
          <a:prstGeom prst="rect">
            <a:avLst/>
          </a:prstGeom>
          <a:noFill/>
          <a:ln w="9525">
            <a:noFill/>
          </a:ln>
        </p:spPr>
        <p:txBody>
          <a:bodyPr anchor="t" anchorCtr="0">
            <a:spAutoFit/>
          </a:bodyPr>
          <a:p>
            <a:pPr>
              <a:spcBef>
                <a:spcPct val="50000"/>
              </a:spcBef>
            </a:pPr>
            <a:r>
              <a:rPr lang="zh-CN" altLang="en-US" sz="3200" b="1" dirty="0">
                <a:solidFill>
                  <a:srgbClr val="FF5050"/>
                </a:solidFill>
                <a:latin typeface="微软雅黑" panose="020B0503020204020204" charset="-122"/>
                <a:ea typeface="微软雅黑" panose="020B0503020204020204" charset="-122"/>
              </a:rPr>
              <a:t>施焊：</a:t>
            </a:r>
            <a:r>
              <a:rPr lang="zh-CN" altLang="en-US" sz="3200" b="1" dirty="0">
                <a:latin typeface="微软雅黑" panose="020B0503020204020204" charset="-122"/>
                <a:ea typeface="微软雅黑" panose="020B0503020204020204" charset="-122"/>
              </a:rPr>
              <a:t>是指将诸多焊件用连接起来的操作过程。</a:t>
            </a:r>
            <a:endParaRPr lang="zh-CN" altLang="en-US" sz="3200" b="1" dirty="0">
              <a:latin typeface="微软雅黑" panose="020B0503020204020204" charset="-122"/>
              <a:ea typeface="微软雅黑" panose="020B0503020204020204" charset="-122"/>
            </a:endParaRPr>
          </a:p>
          <a:p>
            <a:pPr>
              <a:spcBef>
                <a:spcPct val="50000"/>
              </a:spcBef>
            </a:pPr>
            <a:r>
              <a:rPr lang="zh-CN" altLang="en-US" sz="3200" b="1" dirty="0">
                <a:solidFill>
                  <a:srgbClr val="FF5050"/>
                </a:solidFill>
                <a:latin typeface="微软雅黑" panose="020B0503020204020204" charset="-122"/>
                <a:ea typeface="微软雅黑" panose="020B0503020204020204" charset="-122"/>
              </a:rPr>
              <a:t>施焊方法：</a:t>
            </a:r>
            <a:r>
              <a:rPr lang="zh-CN" altLang="en-US" sz="3200" b="1" dirty="0">
                <a:latin typeface="微软雅黑" panose="020B0503020204020204" charset="-122"/>
                <a:ea typeface="微软雅黑" panose="020B0503020204020204" charset="-122"/>
              </a:rPr>
              <a:t>一般程序是先对各焊件预上锡，再将焊件并靠在一起熔化焊锡，使之连接。</a:t>
            </a:r>
            <a:endParaRPr lang="zh-CN" altLang="en-US" sz="3200" b="1" dirty="0">
              <a:latin typeface="微软雅黑" panose="020B0503020204020204" charset="-122"/>
              <a:ea typeface="微软雅黑" panose="020B0503020204020204" charset="-122"/>
            </a:endParaRPr>
          </a:p>
          <a:p>
            <a:pPr>
              <a:spcBef>
                <a:spcPct val="50000"/>
              </a:spcBef>
            </a:pPr>
            <a:endParaRPr lang="zh-CN" altLang="en-US" sz="3200" b="1">
              <a:latin typeface="微软雅黑" panose="020B0503020204020204" charset="-122"/>
              <a:ea typeface="微软雅黑" panose="020B0503020204020204" charset="-122"/>
            </a:endParaRPr>
          </a:p>
        </p:txBody>
      </p:sp>
      <p:sp>
        <p:nvSpPr>
          <p:cNvPr id="17414" name="文本框 17413"/>
          <p:cNvSpPr txBox="1"/>
          <p:nvPr/>
        </p:nvSpPr>
        <p:spPr>
          <a:xfrm>
            <a:off x="2627313" y="2768600"/>
            <a:ext cx="6337300" cy="3937000"/>
          </a:xfrm>
          <a:prstGeom prst="rect">
            <a:avLst/>
          </a:prstGeom>
          <a:noFill/>
          <a:ln w="9525">
            <a:noFill/>
          </a:ln>
        </p:spPr>
        <p:txBody>
          <a:bodyPr anchor="t" anchorCtr="0">
            <a:spAutoFit/>
          </a:bodyPr>
          <a:p>
            <a:pPr>
              <a:spcBef>
                <a:spcPct val="50000"/>
              </a:spcBef>
            </a:pPr>
            <a:r>
              <a:rPr lang="en-US" altLang="zh-CN"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a:t>
            </a:r>
            <a:r>
              <a:rPr lang="zh-CN" altLang="en-US" sz="2800" b="1" dirty="0">
                <a:solidFill>
                  <a:srgbClr val="FF5050"/>
                </a:solidFill>
                <a:latin typeface="微软雅黑" panose="020B0503020204020204" charset="-122"/>
                <a:ea typeface="微软雅黑" panose="020B0503020204020204" charset="-122"/>
              </a:rPr>
              <a:t>焊接大件：</a:t>
            </a:r>
            <a:r>
              <a:rPr lang="zh-CN" altLang="en-US" sz="2800" b="1" dirty="0">
                <a:latin typeface="微软雅黑" panose="020B0503020204020204" charset="-122"/>
                <a:ea typeface="微软雅黑" panose="020B0503020204020204" charset="-122"/>
              </a:rPr>
              <a:t>因焊件散热快，往往不易焊接牢固，应采用大功率电烙铁。</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a:t>
            </a:r>
            <a:r>
              <a:rPr lang="zh-CN" altLang="en-US" sz="2800" b="1" dirty="0">
                <a:solidFill>
                  <a:srgbClr val="FF5050"/>
                </a:solidFill>
                <a:latin typeface="微软雅黑" panose="020B0503020204020204" charset="-122"/>
                <a:ea typeface="微软雅黑" panose="020B0503020204020204" charset="-122"/>
              </a:rPr>
              <a:t>焊接半导体元件：</a:t>
            </a:r>
            <a:r>
              <a:rPr lang="zh-CN" altLang="en-US" sz="2800" b="1" dirty="0">
                <a:latin typeface="微软雅黑" panose="020B0503020204020204" charset="-122"/>
                <a:ea typeface="微软雅黑" panose="020B0503020204020204" charset="-122"/>
              </a:rPr>
              <a:t>宜采用功率较小的电烙铁，施焊时烙铁与焊件接触的时间应尽量短，施焊后采用风冷降温。</a:t>
            </a:r>
            <a:endParaRPr lang="zh-CN" altLang="en-US" sz="2800" b="1" dirty="0">
              <a:latin typeface="微软雅黑" panose="020B0503020204020204" charset="-122"/>
              <a:ea typeface="微软雅黑" panose="020B0503020204020204" charset="-122"/>
            </a:endParaRPr>
          </a:p>
          <a:p>
            <a:pPr>
              <a:spcBef>
                <a:spcPct val="50000"/>
              </a:spcBef>
            </a:pPr>
            <a:r>
              <a:rPr lang="en-US" altLang="zh-CN" sz="2800" b="1" dirty="0">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a:t>
            </a:r>
            <a:r>
              <a:rPr lang="zh-CN" altLang="en-US" sz="2800" b="1" dirty="0">
                <a:solidFill>
                  <a:srgbClr val="FF5050"/>
                </a:solidFill>
                <a:latin typeface="微软雅黑" panose="020B0503020204020204" charset="-122"/>
                <a:ea typeface="微软雅黑" panose="020B0503020204020204" charset="-122"/>
              </a:rPr>
              <a:t>焊接修理精密仪器 ：</a:t>
            </a:r>
            <a:r>
              <a:rPr lang="zh-CN" altLang="en-US" sz="2800" b="1" dirty="0">
                <a:latin typeface="微软雅黑" panose="020B0503020204020204" charset="-122"/>
                <a:ea typeface="微软雅黑" panose="020B0503020204020204" charset="-122"/>
              </a:rPr>
              <a:t>应使用装有保护接地的烙铁施焊，防止感应电损坏元件。</a:t>
            </a:r>
            <a:endParaRPr lang="zh-CN" altLang="en-US" sz="2800" b="1">
              <a:latin typeface="微软雅黑" panose="020B0503020204020204" charset="-122"/>
              <a:ea typeface="微软雅黑" panose="020B0503020204020204" charset="-122"/>
            </a:endParaRPr>
          </a:p>
        </p:txBody>
      </p:sp>
      <p:sp>
        <p:nvSpPr>
          <p:cNvPr id="17415" name="文本框 17414"/>
          <p:cNvSpPr txBox="1"/>
          <p:nvPr/>
        </p:nvSpPr>
        <p:spPr>
          <a:xfrm>
            <a:off x="1295400" y="2895600"/>
            <a:ext cx="990600" cy="3503613"/>
          </a:xfrm>
          <a:prstGeom prst="rect">
            <a:avLst/>
          </a:prstGeom>
          <a:noFill/>
          <a:ln w="9525">
            <a:noFill/>
          </a:ln>
        </p:spPr>
        <p:txBody>
          <a:bodyPr anchor="t" anchorCtr="0">
            <a:spAutoFit/>
          </a:bodyPr>
          <a:p>
            <a:pPr algn="ctr">
              <a:spcBef>
                <a:spcPct val="50000"/>
              </a:spcBef>
            </a:pPr>
            <a:r>
              <a:rPr lang="zh-CN" altLang="en-US" sz="3200" b="1" dirty="0">
                <a:solidFill>
                  <a:srgbClr val="FF5050"/>
                </a:solidFill>
                <a:latin typeface="微软雅黑" panose="020B0503020204020204" charset="-122"/>
                <a:ea typeface="微软雅黑" panose="020B0503020204020204" charset="-122"/>
              </a:rPr>
              <a:t>对电烙铁的要求</a:t>
            </a:r>
            <a:endParaRPr lang="zh-CN" altLang="en-US" sz="3200" b="1">
              <a:solidFill>
                <a:srgbClr val="FF5050"/>
              </a:solidFill>
              <a:latin typeface="微软雅黑" panose="020B0503020204020204" charset="-122"/>
              <a:ea typeface="微软雅黑" panose="020B0503020204020204" charset="-122"/>
            </a:endParaRPr>
          </a:p>
        </p:txBody>
      </p:sp>
      <p:sp>
        <p:nvSpPr>
          <p:cNvPr id="17416" name="左大括号 17415"/>
          <p:cNvSpPr/>
          <p:nvPr/>
        </p:nvSpPr>
        <p:spPr>
          <a:xfrm>
            <a:off x="762000" y="533400"/>
            <a:ext cx="304800" cy="4267200"/>
          </a:xfrm>
          <a:prstGeom prst="leftBrace">
            <a:avLst>
              <a:gd name="adj1" fmla="val 116407"/>
              <a:gd name="adj2" fmla="val 50000"/>
            </a:avLst>
          </a:prstGeom>
          <a:noFill/>
          <a:ln w="19050"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
        <p:nvSpPr>
          <p:cNvPr id="17417" name="左大括号 17416"/>
          <p:cNvSpPr/>
          <p:nvPr/>
        </p:nvSpPr>
        <p:spPr>
          <a:xfrm>
            <a:off x="2209800" y="2971800"/>
            <a:ext cx="457200" cy="3581400"/>
          </a:xfrm>
          <a:prstGeom prst="leftBrace">
            <a:avLst>
              <a:gd name="adj1" fmla="val 65132"/>
              <a:gd name="adj2" fmla="val 50000"/>
            </a:avLst>
          </a:prstGeom>
          <a:noFill/>
          <a:ln w="9525" cap="flat" cmpd="sng">
            <a:solidFill>
              <a:schemeClr val="tx1"/>
            </a:solidFill>
            <a:prstDash val="solid"/>
            <a:round/>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dissolve">
                                      <p:cBhvr>
                                        <p:cTn id="7" dur="5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3">
                                            <p:txEl>
                                              <p:charRg st="0" end="22"/>
                                            </p:txEl>
                                          </p:spTgt>
                                        </p:tgtEl>
                                        <p:attrNameLst>
                                          <p:attrName>style.visibility</p:attrName>
                                        </p:attrNameLst>
                                      </p:cBhvr>
                                      <p:to>
                                        <p:strVal val="visible"/>
                                      </p:to>
                                    </p:set>
                                    <p:animEffect transition="in" filter="dissolve">
                                      <p:cBhvr>
                                        <p:cTn id="12" dur="500"/>
                                        <p:tgtEl>
                                          <p:spTgt spid="17413">
                                            <p:txEl>
                                              <p:charRg st="0"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3">
                                            <p:txEl>
                                              <p:charRg st="22" end="61"/>
                                            </p:txEl>
                                          </p:spTgt>
                                        </p:tgtEl>
                                        <p:attrNameLst>
                                          <p:attrName>style.visibility</p:attrName>
                                        </p:attrNameLst>
                                      </p:cBhvr>
                                      <p:to>
                                        <p:strVal val="visible"/>
                                      </p:to>
                                    </p:set>
                                    <p:animEffect transition="in" filter="dissolve">
                                      <p:cBhvr>
                                        <p:cTn id="17" dur="500"/>
                                        <p:tgtEl>
                                          <p:spTgt spid="17413">
                                            <p:txEl>
                                              <p:charRg st="22" end="6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5">
                                            <p:txEl>
                                              <p:charRg st="0" end="8"/>
                                            </p:txEl>
                                          </p:spTgt>
                                        </p:tgtEl>
                                        <p:attrNameLst>
                                          <p:attrName>style.visibility</p:attrName>
                                        </p:attrNameLst>
                                      </p:cBhvr>
                                      <p:to>
                                        <p:strVal val="visible"/>
                                      </p:to>
                                    </p:set>
                                    <p:animEffect transition="in" filter="dissolve">
                                      <p:cBhvr>
                                        <p:cTn id="22" dur="500"/>
                                        <p:tgtEl>
                                          <p:spTgt spid="17415">
                                            <p:txEl>
                                              <p:charRg st="0"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dissolve">
                                      <p:cBhvr>
                                        <p:cTn id="27" dur="500"/>
                                        <p:tgtEl>
                                          <p:spTgt spid="174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4">
                                            <p:txEl>
                                              <p:charRg st="0" end="34"/>
                                            </p:txEl>
                                          </p:spTgt>
                                        </p:tgtEl>
                                        <p:attrNameLst>
                                          <p:attrName>style.visibility</p:attrName>
                                        </p:attrNameLst>
                                      </p:cBhvr>
                                      <p:to>
                                        <p:strVal val="visible"/>
                                      </p:to>
                                    </p:set>
                                    <p:animEffect transition="in" filter="dissolve">
                                      <p:cBhvr>
                                        <p:cTn id="32" dur="500"/>
                                        <p:tgtEl>
                                          <p:spTgt spid="17414">
                                            <p:txEl>
                                              <p:charRg st="0" end="3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4">
                                            <p:txEl>
                                              <p:charRg st="34" end="85"/>
                                            </p:txEl>
                                          </p:spTgt>
                                        </p:tgtEl>
                                        <p:attrNameLst>
                                          <p:attrName>style.visibility</p:attrName>
                                        </p:attrNameLst>
                                      </p:cBhvr>
                                      <p:to>
                                        <p:strVal val="visible"/>
                                      </p:to>
                                    </p:set>
                                    <p:animEffect transition="in" filter="dissolve">
                                      <p:cBhvr>
                                        <p:cTn id="37" dur="500"/>
                                        <p:tgtEl>
                                          <p:spTgt spid="17414">
                                            <p:txEl>
                                              <p:charRg st="34" end="8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414">
                                            <p:txEl>
                                              <p:charRg st="85" end="123"/>
                                            </p:txEl>
                                          </p:spTgt>
                                        </p:tgtEl>
                                        <p:attrNameLst>
                                          <p:attrName>style.visibility</p:attrName>
                                        </p:attrNameLst>
                                      </p:cBhvr>
                                      <p:to>
                                        <p:strVal val="visible"/>
                                      </p:to>
                                    </p:set>
                                    <p:animEffect transition="in" filter="dissolve">
                                      <p:cBhvr>
                                        <p:cTn id="42" dur="500"/>
                                        <p:tgtEl>
                                          <p:spTgt spid="17414">
                                            <p:txEl>
                                              <p:charRg st="85"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P spid="17414" grpId="0" build="p"/>
      <p:bldP spid="1741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文本框 18435"/>
          <p:cNvSpPr txBox="1"/>
          <p:nvPr/>
        </p:nvSpPr>
        <p:spPr>
          <a:xfrm>
            <a:off x="0" y="0"/>
            <a:ext cx="8839200" cy="1220788"/>
          </a:xfrm>
          <a:prstGeom prst="rect">
            <a:avLst/>
          </a:prstGeom>
          <a:noFill/>
          <a:ln w="9525">
            <a:noFill/>
          </a:ln>
        </p:spPr>
        <p:txBody>
          <a:bodyPr anchor="t" anchorCtr="0">
            <a:spAutoFit/>
          </a:bodyPr>
          <a:p>
            <a:pPr algn="ctr">
              <a:spcBef>
                <a:spcPct val="50000"/>
              </a:spcBef>
            </a:pPr>
            <a:endParaRPr lang="en-US" altLang="zh-CN" sz="3200" b="1">
              <a:latin typeface="微软雅黑" panose="020B0503020204020204" charset="-122"/>
              <a:ea typeface="微软雅黑" panose="020B0503020204020204" charset="-122"/>
            </a:endParaRPr>
          </a:p>
          <a:p>
            <a:pPr>
              <a:spcBef>
                <a:spcPct val="50000"/>
              </a:spcBef>
            </a:pPr>
            <a:endParaRPr lang="en-US" altLang="zh-CN" sz="2800">
              <a:latin typeface="微软雅黑" panose="020B0503020204020204" charset="-122"/>
              <a:ea typeface="微软雅黑" panose="020B0503020204020204" charset="-122"/>
            </a:endParaRPr>
          </a:p>
        </p:txBody>
      </p:sp>
      <p:sp>
        <p:nvSpPr>
          <p:cNvPr id="108546" name="文本框 18436"/>
          <p:cNvSpPr txBox="1"/>
          <p:nvPr/>
        </p:nvSpPr>
        <p:spPr>
          <a:xfrm>
            <a:off x="1763713" y="279400"/>
            <a:ext cx="5545137" cy="701675"/>
          </a:xfrm>
          <a:prstGeom prst="rect">
            <a:avLst/>
          </a:prstGeom>
          <a:noFill/>
          <a:ln w="9525">
            <a:noFill/>
          </a:ln>
        </p:spPr>
        <p:txBody>
          <a:bodyPr anchor="t" anchorCtr="0">
            <a:spAutoFit/>
          </a:bodyPr>
          <a:p>
            <a:pPr algn="ctr">
              <a:spcBef>
                <a:spcPct val="50000"/>
              </a:spcBef>
            </a:pPr>
            <a:r>
              <a:rPr lang="zh-CN" altLang="en-US" sz="4000" dirty="0">
                <a:solidFill>
                  <a:srgbClr val="666600"/>
                </a:solidFill>
                <a:latin typeface="微软雅黑" panose="020B0503020204020204" charset="-122"/>
                <a:ea typeface="微软雅黑" panose="020B0503020204020204" charset="-122"/>
              </a:rPr>
              <a:t>灭火器的使用方法</a:t>
            </a:r>
            <a:endParaRPr lang="zh-CN" altLang="en-US" sz="2800">
              <a:latin typeface="微软雅黑" panose="020B0503020204020204" charset="-122"/>
              <a:ea typeface="微软雅黑" panose="020B0503020204020204" charset="-122"/>
            </a:endParaRPr>
          </a:p>
        </p:txBody>
      </p:sp>
      <p:pic>
        <p:nvPicPr>
          <p:cNvPr id="108547" name="图片 18437" descr="F:/２０１５消防培训/http:/web.gdut.edu.cn/~bwc/images/mhq11.jpg"/>
          <p:cNvPicPr>
            <a:picLocks noChangeAspect="1"/>
          </p:cNvPicPr>
          <p:nvPr/>
        </p:nvPicPr>
        <p:blipFill>
          <a:blip r:embed="rId1" r:link="rId2">
            <a:lum contrast="6000"/>
          </a:blip>
          <a:stretch>
            <a:fillRect/>
          </a:stretch>
        </p:blipFill>
        <p:spPr>
          <a:xfrm>
            <a:off x="990600" y="2819400"/>
            <a:ext cx="2362200" cy="3581400"/>
          </a:xfrm>
          <a:prstGeom prst="rect">
            <a:avLst/>
          </a:prstGeom>
          <a:noFill/>
          <a:ln w="9525">
            <a:noFill/>
          </a:ln>
        </p:spPr>
      </p:pic>
      <p:pic>
        <p:nvPicPr>
          <p:cNvPr id="108548" name="图片 18438" descr="F:/２０１５消防培训/http:/web.gdut.edu.cn/~bwc/images/mhq12.jpg"/>
          <p:cNvPicPr>
            <a:picLocks noChangeAspect="1"/>
          </p:cNvPicPr>
          <p:nvPr/>
        </p:nvPicPr>
        <p:blipFill>
          <a:blip r:embed="rId3" r:link="rId2">
            <a:lum contrast="6000"/>
          </a:blip>
          <a:stretch>
            <a:fillRect/>
          </a:stretch>
        </p:blipFill>
        <p:spPr>
          <a:xfrm>
            <a:off x="5029200" y="2895600"/>
            <a:ext cx="2805113" cy="3505200"/>
          </a:xfrm>
          <a:prstGeom prst="rect">
            <a:avLst/>
          </a:prstGeom>
          <a:noFill/>
          <a:ln w="9525">
            <a:noFill/>
          </a:ln>
        </p:spPr>
      </p:pic>
      <p:sp>
        <p:nvSpPr>
          <p:cNvPr id="108549" name="文本框 18454"/>
          <p:cNvSpPr txBox="1"/>
          <p:nvPr/>
        </p:nvSpPr>
        <p:spPr>
          <a:xfrm>
            <a:off x="4140200" y="1412875"/>
            <a:ext cx="3959225" cy="1552575"/>
          </a:xfrm>
          <a:prstGeom prst="rect">
            <a:avLst/>
          </a:prstGeom>
          <a:noFill/>
          <a:ln w="9525">
            <a:noFill/>
          </a:ln>
        </p:spPr>
        <p:txBody>
          <a:bodyPr anchor="t" anchorCtr="0">
            <a:spAutoFit/>
          </a:bodyPr>
          <a:p>
            <a:r>
              <a:rPr lang="zh-CN" altLang="en-US" sz="2400" b="1" dirty="0">
                <a:solidFill>
                  <a:srgbClr val="333399"/>
                </a:solidFill>
                <a:latin typeface="微软雅黑" panose="020B0503020204020204" charset="-122"/>
                <a:ea typeface="微软雅黑" panose="020B0503020204020204" charset="-122"/>
              </a:rPr>
              <a:t>适用范围：适用于扑救各种易燃、可燃液体和易燃、可燃气体火灾，以及电器设备火灾</a:t>
            </a:r>
            <a:r>
              <a:rPr lang="en-US" altLang="zh-CN" sz="2400" b="1">
                <a:solidFill>
                  <a:srgbClr val="333399"/>
                </a:solidFill>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108550" name="文本框 18455"/>
          <p:cNvSpPr txBox="1"/>
          <p:nvPr/>
        </p:nvSpPr>
        <p:spPr>
          <a:xfrm>
            <a:off x="611188" y="1412875"/>
            <a:ext cx="3232150" cy="457200"/>
          </a:xfrm>
          <a:prstGeom prst="rect">
            <a:avLst/>
          </a:prstGeom>
          <a:noFill/>
          <a:ln w="9525">
            <a:noFill/>
          </a:ln>
        </p:spPr>
        <p:txBody>
          <a:bodyPr wrap="none" anchor="t" anchorCtr="0">
            <a:spAutoFit/>
          </a:bodyPr>
          <a:p>
            <a:r>
              <a:rPr lang="zh-CN" altLang="en-US" sz="2400" dirty="0">
                <a:solidFill>
                  <a:srgbClr val="FF0000"/>
                </a:solidFill>
                <a:latin typeface="微软雅黑" panose="020B0503020204020204" charset="-122"/>
                <a:ea typeface="微软雅黑" panose="020B0503020204020204" charset="-122"/>
              </a:rPr>
              <a:t>干粉灭火器的使用方法</a:t>
            </a:r>
            <a:endParaRPr lang="zh-CN" altLang="en-US" sz="2400" dirty="0">
              <a:solidFill>
                <a:srgbClr val="FF0000"/>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矩形 19459"/>
          <p:cNvSpPr/>
          <p:nvPr/>
        </p:nvSpPr>
        <p:spPr>
          <a:xfrm>
            <a:off x="3629025"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0594" name="图片 19460" descr="F:/２０１５消防培训/http:/web.gdut.edu.cn/~bwc/images/mhq33.jpg"/>
          <p:cNvPicPr>
            <a:picLocks noChangeAspect="1"/>
          </p:cNvPicPr>
          <p:nvPr/>
        </p:nvPicPr>
        <p:blipFill>
          <a:blip r:embed="rId1" r:link="rId2">
            <a:lum contrast="12000"/>
          </a:blip>
          <a:stretch>
            <a:fillRect/>
          </a:stretch>
        </p:blipFill>
        <p:spPr>
          <a:xfrm>
            <a:off x="762000" y="457200"/>
            <a:ext cx="2957513" cy="3733800"/>
          </a:xfrm>
          <a:prstGeom prst="rect">
            <a:avLst/>
          </a:prstGeom>
          <a:noFill/>
          <a:ln w="9525">
            <a:noFill/>
          </a:ln>
        </p:spPr>
      </p:pic>
      <p:sp>
        <p:nvSpPr>
          <p:cNvPr id="110595" name="矩形 19461"/>
          <p:cNvSpPr/>
          <p:nvPr/>
        </p:nvSpPr>
        <p:spPr>
          <a:xfrm>
            <a:off x="3867150"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0596" name="图片 19462" descr="F:/２０１５消防培训/http:/web.gdut.edu.cn/~bwc/images/mhq13.jpg"/>
          <p:cNvPicPr>
            <a:picLocks noChangeAspect="1"/>
          </p:cNvPicPr>
          <p:nvPr/>
        </p:nvPicPr>
        <p:blipFill>
          <a:blip r:embed="rId3" r:link="rId2">
            <a:lum contrast="35999"/>
          </a:blip>
          <a:stretch>
            <a:fillRect/>
          </a:stretch>
        </p:blipFill>
        <p:spPr>
          <a:xfrm>
            <a:off x="5715000" y="609600"/>
            <a:ext cx="2165350" cy="3657600"/>
          </a:xfrm>
          <a:prstGeom prst="rect">
            <a:avLst/>
          </a:prstGeom>
          <a:noFill/>
          <a:ln w="9525">
            <a:noFill/>
          </a:ln>
        </p:spPr>
      </p:pic>
      <p:grpSp>
        <p:nvGrpSpPr>
          <p:cNvPr id="110597" name="组合 19463"/>
          <p:cNvGrpSpPr/>
          <p:nvPr/>
        </p:nvGrpSpPr>
        <p:grpSpPr>
          <a:xfrm>
            <a:off x="0" y="4724400"/>
            <a:ext cx="9153525" cy="990600"/>
            <a:chOff x="-3" y="-3"/>
            <a:chExt cx="5766" cy="467"/>
          </a:xfrm>
        </p:grpSpPr>
        <p:grpSp>
          <p:nvGrpSpPr>
            <p:cNvPr id="110598" name="组合 19464"/>
            <p:cNvGrpSpPr/>
            <p:nvPr/>
          </p:nvGrpSpPr>
          <p:grpSpPr>
            <a:xfrm>
              <a:off x="0" y="0"/>
              <a:ext cx="5760" cy="461"/>
              <a:chOff x="0" y="0"/>
              <a:chExt cx="5760" cy="461"/>
            </a:xfrm>
          </p:grpSpPr>
          <p:grpSp>
            <p:nvGrpSpPr>
              <p:cNvPr id="110599" name="组合 19465"/>
              <p:cNvGrpSpPr/>
              <p:nvPr/>
            </p:nvGrpSpPr>
            <p:grpSpPr>
              <a:xfrm>
                <a:off x="0" y="0"/>
                <a:ext cx="2880" cy="461"/>
                <a:chOff x="0" y="0"/>
                <a:chExt cx="2880" cy="461"/>
              </a:xfrm>
            </p:grpSpPr>
            <p:sp>
              <p:nvSpPr>
                <p:cNvPr id="110600" name="矩形 19466"/>
                <p:cNvSpPr/>
                <p:nvPr/>
              </p:nvSpPr>
              <p:spPr>
                <a:xfrm>
                  <a:off x="0" y="0"/>
                  <a:ext cx="2880" cy="461"/>
                </a:xfrm>
                <a:prstGeom prst="rect">
                  <a:avLst/>
                </a:prstGeom>
                <a:noFill/>
                <a:ln w="9525">
                  <a:noFill/>
                </a:ln>
              </p:spPr>
              <p:txBody>
                <a:bodyPr anchor="ctr" anchorCtr="0"/>
                <a:p>
                  <a:pPr algn="ctr"/>
                  <a:r>
                    <a:rPr lang="en-US" altLang="zh-CN" sz="3200" b="1" dirty="0">
                      <a:solidFill>
                        <a:srgbClr val="333399"/>
                      </a:solidFill>
                      <a:latin typeface="微软雅黑" panose="020B0503020204020204" charset="-122"/>
                      <a:ea typeface="微软雅黑" panose="020B0503020204020204" charset="-122"/>
                    </a:rPr>
                    <a:t>3</a:t>
                  </a:r>
                  <a:r>
                    <a:rPr lang="zh-CN" altLang="en-US" sz="3200" b="1" dirty="0">
                      <a:solidFill>
                        <a:srgbClr val="333399"/>
                      </a:solidFill>
                      <a:latin typeface="微软雅黑" panose="020B0503020204020204" charset="-122"/>
                      <a:ea typeface="微软雅黑" panose="020B0503020204020204" charset="-122"/>
                    </a:rPr>
                    <a:t>、除掉铅封</a:t>
                  </a:r>
                  <a:endParaRPr lang="zh-CN" altLang="en-US" sz="3200" b="1" dirty="0">
                    <a:solidFill>
                      <a:srgbClr val="333399"/>
                    </a:solidFill>
                    <a:latin typeface="微软雅黑" panose="020B0503020204020204" charset="-122"/>
                    <a:ea typeface="微软雅黑" panose="020B0503020204020204" charset="-122"/>
                  </a:endParaRPr>
                </a:p>
                <a:p>
                  <a:pPr algn="ctr" eaLnBrk="0" hangingPunct="0"/>
                  <a:endParaRPr lang="zh-CN" altLang="en-US" sz="2400" dirty="0">
                    <a:latin typeface="微软雅黑" panose="020B0503020204020204" charset="-122"/>
                    <a:ea typeface="微软雅黑" panose="020B0503020204020204" charset="-122"/>
                  </a:endParaRPr>
                </a:p>
              </p:txBody>
            </p:sp>
            <p:sp>
              <p:nvSpPr>
                <p:cNvPr id="110601" name="矩形 19467"/>
                <p:cNvSpPr/>
                <p:nvPr/>
              </p:nvSpPr>
              <p:spPr>
                <a:xfrm>
                  <a:off x="0" y="0"/>
                  <a:ext cx="2880" cy="461"/>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grpSp>
          <p:grpSp>
            <p:nvGrpSpPr>
              <p:cNvPr id="110602" name="组合 19468"/>
              <p:cNvGrpSpPr/>
              <p:nvPr/>
            </p:nvGrpSpPr>
            <p:grpSpPr>
              <a:xfrm>
                <a:off x="2880" y="0"/>
                <a:ext cx="2880" cy="461"/>
                <a:chOff x="2880" y="0"/>
                <a:chExt cx="2880" cy="461"/>
              </a:xfrm>
            </p:grpSpPr>
            <p:sp>
              <p:nvSpPr>
                <p:cNvPr id="110603" name="矩形 19469"/>
                <p:cNvSpPr/>
                <p:nvPr/>
              </p:nvSpPr>
              <p:spPr>
                <a:xfrm>
                  <a:off x="2880" y="0"/>
                  <a:ext cx="2880" cy="461"/>
                </a:xfrm>
                <a:prstGeom prst="rect">
                  <a:avLst/>
                </a:prstGeom>
                <a:noFill/>
                <a:ln w="9525">
                  <a:noFill/>
                </a:ln>
              </p:spPr>
              <p:txBody>
                <a:bodyPr anchor="ctr" anchorCtr="0"/>
                <a:p>
                  <a:pPr algn="ctr"/>
                  <a:r>
                    <a:rPr lang="en-US" altLang="zh-CN" sz="3200" b="1" dirty="0">
                      <a:solidFill>
                        <a:srgbClr val="333399"/>
                      </a:solidFill>
                      <a:latin typeface="微软雅黑" panose="020B0503020204020204" charset="-122"/>
                      <a:ea typeface="微软雅黑" panose="020B0503020204020204" charset="-122"/>
                    </a:rPr>
                    <a:t>4</a:t>
                  </a:r>
                  <a:r>
                    <a:rPr lang="zh-CN" altLang="en-US" sz="3200" b="1" dirty="0">
                      <a:solidFill>
                        <a:srgbClr val="333399"/>
                      </a:solidFill>
                      <a:latin typeface="微软雅黑" panose="020B0503020204020204" charset="-122"/>
                      <a:ea typeface="微软雅黑" panose="020B0503020204020204" charset="-122"/>
                    </a:rPr>
                    <a:t>、拔掉保险销</a:t>
                  </a:r>
                  <a:endParaRPr lang="zh-CN" altLang="en-US" sz="3200" b="1" dirty="0">
                    <a:solidFill>
                      <a:srgbClr val="333399"/>
                    </a:solidFill>
                    <a:latin typeface="微软雅黑" panose="020B0503020204020204" charset="-122"/>
                    <a:ea typeface="微软雅黑" panose="020B0503020204020204" charset="-122"/>
                  </a:endParaRPr>
                </a:p>
                <a:p>
                  <a:pPr algn="ctr" eaLnBrk="0" hangingPunct="0"/>
                  <a:endParaRPr lang="zh-CN" altLang="en-US" sz="3200" dirty="0">
                    <a:latin typeface="微软雅黑" panose="020B0503020204020204" charset="-122"/>
                    <a:ea typeface="微软雅黑" panose="020B0503020204020204" charset="-122"/>
                  </a:endParaRPr>
                </a:p>
              </p:txBody>
            </p:sp>
            <p:sp>
              <p:nvSpPr>
                <p:cNvPr id="110604" name="矩形 19470"/>
                <p:cNvSpPr/>
                <p:nvPr/>
              </p:nvSpPr>
              <p:spPr>
                <a:xfrm>
                  <a:off x="2880" y="0"/>
                  <a:ext cx="2880" cy="461"/>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grpSp>
        </p:grpSp>
        <p:sp>
          <p:nvSpPr>
            <p:cNvPr id="110605" name="矩形 19471"/>
            <p:cNvSpPr/>
            <p:nvPr/>
          </p:nvSpPr>
          <p:spPr>
            <a:xfrm>
              <a:off x="-3" y="-3"/>
              <a:ext cx="5766" cy="467"/>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a:latin typeface="微软雅黑" panose="020B0503020204020204" charset="-122"/>
                <a:ea typeface="微软雅黑" panose="020B0503020204020204" charset="-122"/>
              </a:endParaRPr>
            </a:p>
          </p:txBody>
        </p:sp>
      </p:gr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矩形 20483"/>
          <p:cNvSpPr/>
          <p:nvPr/>
        </p:nvSpPr>
        <p:spPr>
          <a:xfrm>
            <a:off x="3619500"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2642" name="图片 20484" descr="F:/２０１５消防培训/http:/web.gdut.edu.cn/~bwc/images/mhq15.jpg"/>
          <p:cNvPicPr>
            <a:picLocks noChangeAspect="1"/>
          </p:cNvPicPr>
          <p:nvPr/>
        </p:nvPicPr>
        <p:blipFill>
          <a:blip r:embed="rId1" r:link="rId2">
            <a:lum contrast="-30000"/>
          </a:blip>
          <a:stretch>
            <a:fillRect/>
          </a:stretch>
        </p:blipFill>
        <p:spPr>
          <a:xfrm>
            <a:off x="365125" y="1085850"/>
            <a:ext cx="3460750" cy="4324350"/>
          </a:xfrm>
          <a:prstGeom prst="rect">
            <a:avLst/>
          </a:prstGeom>
          <a:noFill/>
          <a:ln w="9525">
            <a:noFill/>
          </a:ln>
        </p:spPr>
      </p:pic>
      <p:sp>
        <p:nvSpPr>
          <p:cNvPr id="112643" name="矩形 20485"/>
          <p:cNvSpPr/>
          <p:nvPr/>
        </p:nvSpPr>
        <p:spPr>
          <a:xfrm>
            <a:off x="3038475" y="2476500"/>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2644" name="图片 20486" descr="F:/２０１５消防培训/http:/web.gdut.edu.cn/~bwc/images/mhq16.jpg"/>
          <p:cNvPicPr>
            <a:picLocks noChangeAspect="1"/>
          </p:cNvPicPr>
          <p:nvPr/>
        </p:nvPicPr>
        <p:blipFill>
          <a:blip r:embed="rId3" r:link="rId2">
            <a:lum contrast="-12000"/>
          </a:blip>
          <a:stretch>
            <a:fillRect/>
          </a:stretch>
        </p:blipFill>
        <p:spPr>
          <a:xfrm>
            <a:off x="3881438" y="1916113"/>
            <a:ext cx="5262562" cy="3270250"/>
          </a:xfrm>
          <a:prstGeom prst="rect">
            <a:avLst/>
          </a:prstGeom>
          <a:noFill/>
          <a:ln w="9525">
            <a:noFill/>
          </a:ln>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文本框 21507"/>
          <p:cNvSpPr txBox="1"/>
          <p:nvPr/>
        </p:nvSpPr>
        <p:spPr>
          <a:xfrm>
            <a:off x="130175" y="330200"/>
            <a:ext cx="8763000" cy="1370013"/>
          </a:xfrm>
          <a:prstGeom prst="rect">
            <a:avLst/>
          </a:prstGeom>
          <a:noFill/>
          <a:ln w="9525">
            <a:noFill/>
          </a:ln>
        </p:spPr>
        <p:txBody>
          <a:bodyPr anchor="t" anchorCtr="0">
            <a:spAutoFit/>
          </a:bodyPr>
          <a:p>
            <a:pPr algn="ctr">
              <a:spcBef>
                <a:spcPct val="50000"/>
              </a:spcBef>
            </a:pPr>
            <a:r>
              <a:rPr lang="zh-CN" altLang="en-US" sz="2400" b="1" dirty="0">
                <a:solidFill>
                  <a:srgbClr val="FF0000"/>
                </a:solidFill>
                <a:latin typeface="微软雅黑" panose="020B0503020204020204" charset="-122"/>
                <a:ea typeface="微软雅黑" panose="020B0503020204020204" charset="-122"/>
              </a:rPr>
              <a:t>泡沫灭火器的使用方法</a:t>
            </a:r>
            <a:endParaRPr lang="zh-CN" altLang="en-US" sz="2400" b="1" dirty="0">
              <a:solidFill>
                <a:srgbClr val="333399"/>
              </a:solidFill>
              <a:latin typeface="微软雅黑" panose="020B0503020204020204" charset="-122"/>
              <a:ea typeface="微软雅黑" panose="020B0503020204020204" charset="-122"/>
            </a:endParaRPr>
          </a:p>
          <a:p>
            <a:pPr algn="just">
              <a:spcBef>
                <a:spcPct val="50000"/>
              </a:spcBef>
            </a:pPr>
            <a:r>
              <a:rPr lang="en-US" altLang="zh-CN" sz="2400" b="1" dirty="0">
                <a:solidFill>
                  <a:srgbClr val="333399"/>
                </a:solidFill>
                <a:latin typeface="微软雅黑" panose="020B0503020204020204" charset="-122"/>
                <a:ea typeface="微软雅黑" panose="020B0503020204020204" charset="-122"/>
              </a:rPr>
              <a:t>    </a:t>
            </a:r>
            <a:r>
              <a:rPr lang="zh-CN" altLang="en-US" sz="2400" b="1" dirty="0">
                <a:solidFill>
                  <a:srgbClr val="333399"/>
                </a:solidFill>
                <a:latin typeface="微软雅黑" panose="020B0503020204020204" charset="-122"/>
                <a:ea typeface="微软雅黑" panose="020B0503020204020204" charset="-122"/>
              </a:rPr>
              <a:t>主要适用于扑救各种油类火灾、木材、纤维、橡胶等固体可燃物火灾</a:t>
            </a:r>
            <a:r>
              <a:rPr lang="en-US" altLang="zh-CN" sz="2400" b="1">
                <a:solidFill>
                  <a:srgbClr val="333399"/>
                </a:solidFill>
                <a:latin typeface="微软雅黑" panose="020B0503020204020204" charset="-122"/>
                <a:ea typeface="微软雅黑" panose="020B0503020204020204" charset="-122"/>
              </a:rPr>
              <a:t>.</a:t>
            </a:r>
            <a:endParaRPr lang="en-US" altLang="zh-CN" sz="2400" b="1">
              <a:latin typeface="微软雅黑" panose="020B0503020204020204" charset="-122"/>
              <a:ea typeface="微软雅黑" panose="020B0503020204020204" charset="-122"/>
            </a:endParaRPr>
          </a:p>
        </p:txBody>
      </p:sp>
      <p:sp>
        <p:nvSpPr>
          <p:cNvPr id="114690" name="矩形 21508"/>
          <p:cNvSpPr/>
          <p:nvPr/>
        </p:nvSpPr>
        <p:spPr>
          <a:xfrm>
            <a:off x="3914775"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4691" name="图片 21509" descr="F:/２０１５消防培训/http:/web.gdut.edu.cn/~bwc/images/mhq01.jpg"/>
          <p:cNvPicPr>
            <a:picLocks noChangeAspect="1"/>
          </p:cNvPicPr>
          <p:nvPr/>
        </p:nvPicPr>
        <p:blipFill>
          <a:blip r:embed="rId1" r:link="rId2">
            <a:lum contrast="29999"/>
          </a:blip>
          <a:stretch>
            <a:fillRect/>
          </a:stretch>
        </p:blipFill>
        <p:spPr>
          <a:xfrm>
            <a:off x="838200" y="1752600"/>
            <a:ext cx="2133600" cy="3867150"/>
          </a:xfrm>
          <a:prstGeom prst="rect">
            <a:avLst/>
          </a:prstGeom>
          <a:noFill/>
          <a:ln w="9525">
            <a:noFill/>
          </a:ln>
        </p:spPr>
      </p:pic>
      <p:sp>
        <p:nvSpPr>
          <p:cNvPr id="114692" name="矩形 21510"/>
          <p:cNvSpPr/>
          <p:nvPr/>
        </p:nvSpPr>
        <p:spPr>
          <a:xfrm>
            <a:off x="3990975"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4693" name="图片 21511" descr="F:/２０１５消防培训/http:/web.gdut.edu.cn/~bwc/images/mhq02.jpg"/>
          <p:cNvPicPr>
            <a:picLocks noChangeAspect="1"/>
          </p:cNvPicPr>
          <p:nvPr/>
        </p:nvPicPr>
        <p:blipFill>
          <a:blip r:embed="rId3" r:link="rId2">
            <a:lum contrast="24000"/>
          </a:blip>
          <a:stretch>
            <a:fillRect/>
          </a:stretch>
        </p:blipFill>
        <p:spPr>
          <a:xfrm>
            <a:off x="5791200" y="1447800"/>
            <a:ext cx="1885950" cy="3867150"/>
          </a:xfrm>
          <a:prstGeom prst="rect">
            <a:avLst/>
          </a:prstGeom>
          <a:noFill/>
          <a:ln w="9525">
            <a:noFill/>
          </a:ln>
        </p:spPr>
      </p:pic>
      <p:sp>
        <p:nvSpPr>
          <p:cNvPr id="114694" name="文本框 21512"/>
          <p:cNvSpPr txBox="1"/>
          <p:nvPr/>
        </p:nvSpPr>
        <p:spPr>
          <a:xfrm>
            <a:off x="250825" y="5805488"/>
            <a:ext cx="4495800" cy="641350"/>
          </a:xfrm>
          <a:prstGeom prst="rect">
            <a:avLst/>
          </a:prstGeom>
          <a:noFill/>
          <a:ln w="9525">
            <a:noFill/>
          </a:ln>
        </p:spPr>
        <p:txBody>
          <a:bodyPr anchor="t" anchorCtr="0">
            <a:spAutoFit/>
          </a:bodyPr>
          <a:p>
            <a:pPr>
              <a:spcBef>
                <a:spcPct val="50000"/>
              </a:spcBef>
            </a:pPr>
            <a:r>
              <a:rPr lang="zh-CN" altLang="en-US" b="1" dirty="0">
                <a:latin typeface="微软雅黑" panose="020B0503020204020204" charset="-122"/>
                <a:ea typeface="微软雅黑" panose="020B0503020204020204" charset="-122"/>
              </a:rPr>
              <a:t>用手握着压把，左手托着灭火器底部，轻轻地取下灭火器。</a:t>
            </a:r>
            <a:r>
              <a:rPr lang="zh-CN" altLang="en-US" dirty="0">
                <a:latin typeface="微软雅黑" panose="020B0503020204020204" charset="-122"/>
                <a:ea typeface="微软雅黑" panose="020B0503020204020204" charset="-122"/>
              </a:rPr>
              <a:t> </a:t>
            </a:r>
            <a:endParaRPr lang="zh-CN" altLang="en-US">
              <a:latin typeface="微软雅黑" panose="020B0503020204020204" charset="-122"/>
              <a:ea typeface="微软雅黑" panose="020B0503020204020204" charset="-122"/>
            </a:endParaRPr>
          </a:p>
        </p:txBody>
      </p:sp>
      <p:sp>
        <p:nvSpPr>
          <p:cNvPr id="114695" name="文本框 21513"/>
          <p:cNvSpPr txBox="1"/>
          <p:nvPr/>
        </p:nvSpPr>
        <p:spPr>
          <a:xfrm>
            <a:off x="5292725" y="5734050"/>
            <a:ext cx="2935288" cy="366713"/>
          </a:xfrm>
          <a:prstGeom prst="rect">
            <a:avLst/>
          </a:prstGeom>
          <a:noFill/>
          <a:ln w="9525">
            <a:noFill/>
          </a:ln>
        </p:spPr>
        <p:txBody>
          <a:bodyPr anchor="t" anchorCtr="0">
            <a:spAutoFit/>
          </a:bodyPr>
          <a:p>
            <a:pPr>
              <a:spcBef>
                <a:spcPct val="50000"/>
              </a:spcBef>
            </a:pPr>
            <a:r>
              <a:rPr lang="zh-CN" altLang="en-US" b="1" dirty="0">
                <a:latin typeface="微软雅黑" panose="020B0503020204020204" charset="-122"/>
                <a:ea typeface="微软雅黑" panose="020B0503020204020204" charset="-122"/>
              </a:rPr>
              <a:t>右手提着灭火器到现场</a:t>
            </a:r>
            <a:r>
              <a:rPr lang="zh-CN" altLang="en-US" dirty="0">
                <a:latin typeface="微软雅黑" panose="020B0503020204020204" charset="-122"/>
                <a:ea typeface="微软雅黑" panose="020B0503020204020204" charset="-122"/>
              </a:rPr>
              <a:t>。 </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矩形 22531"/>
          <p:cNvSpPr/>
          <p:nvPr/>
        </p:nvSpPr>
        <p:spPr>
          <a:xfrm>
            <a:off x="3590925"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6738" name="图片 22532" descr="F:/２０１５消防培训/http:/web.gdut.edu.cn/~bwc/images/mhq03.jpg"/>
          <p:cNvPicPr>
            <a:picLocks noChangeAspect="1"/>
          </p:cNvPicPr>
          <p:nvPr/>
        </p:nvPicPr>
        <p:blipFill>
          <a:blip r:embed="rId1" r:link="rId2">
            <a:lum contrast="17998"/>
          </a:blip>
          <a:stretch>
            <a:fillRect/>
          </a:stretch>
        </p:blipFill>
        <p:spPr>
          <a:xfrm>
            <a:off x="592138" y="569913"/>
            <a:ext cx="3187700" cy="3867150"/>
          </a:xfrm>
          <a:prstGeom prst="rect">
            <a:avLst/>
          </a:prstGeom>
          <a:noFill/>
          <a:ln w="9525">
            <a:noFill/>
          </a:ln>
        </p:spPr>
      </p:pic>
      <p:sp>
        <p:nvSpPr>
          <p:cNvPr id="116739" name="矩形 22533"/>
          <p:cNvSpPr/>
          <p:nvPr/>
        </p:nvSpPr>
        <p:spPr>
          <a:xfrm>
            <a:off x="4019550"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6740" name="图片 22534" descr="F:/２０１５消防培训/http:/web.gdut.edu.cn/~bwc/images/mhq04.jpg"/>
          <p:cNvPicPr>
            <a:picLocks noChangeAspect="1"/>
          </p:cNvPicPr>
          <p:nvPr/>
        </p:nvPicPr>
        <p:blipFill>
          <a:blip r:embed="rId3" r:link="rId2">
            <a:lum contrast="29999"/>
          </a:blip>
          <a:stretch>
            <a:fillRect/>
          </a:stretch>
        </p:blipFill>
        <p:spPr>
          <a:xfrm>
            <a:off x="5486400" y="257175"/>
            <a:ext cx="2006600" cy="4324350"/>
          </a:xfrm>
          <a:prstGeom prst="rect">
            <a:avLst/>
          </a:prstGeom>
          <a:noFill/>
          <a:ln w="9525">
            <a:noFill/>
          </a:ln>
        </p:spPr>
      </p:pic>
      <p:sp>
        <p:nvSpPr>
          <p:cNvPr id="116741" name="文本框 22535"/>
          <p:cNvSpPr txBox="1"/>
          <p:nvPr/>
        </p:nvSpPr>
        <p:spPr>
          <a:xfrm>
            <a:off x="228600" y="4616450"/>
            <a:ext cx="3810000" cy="822325"/>
          </a:xfrm>
          <a:prstGeom prst="rect">
            <a:avLst/>
          </a:prstGeom>
          <a:noFill/>
          <a:ln w="9525">
            <a:noFill/>
          </a:ln>
        </p:spPr>
        <p:txBody>
          <a:bodyPr anchor="t" anchorCtr="0">
            <a:spAutoFit/>
          </a:bodyPr>
          <a:p>
            <a:pPr>
              <a:spcBef>
                <a:spcPct val="50000"/>
              </a:spcBef>
            </a:pPr>
            <a:r>
              <a:rPr lang="zh-CN" altLang="en-US" sz="2400" b="1" dirty="0">
                <a:latin typeface="微软雅黑" panose="020B0503020204020204" charset="-122"/>
                <a:ea typeface="微软雅黑" panose="020B0503020204020204" charset="-122"/>
              </a:rPr>
              <a:t>右手捂住喷嘴，左手执筒底边缘。 </a:t>
            </a:r>
            <a:endParaRPr lang="zh-CN" altLang="en-US" sz="2400" b="1">
              <a:latin typeface="微软雅黑" panose="020B0503020204020204" charset="-122"/>
              <a:ea typeface="微软雅黑" panose="020B0503020204020204" charset="-122"/>
            </a:endParaRPr>
          </a:p>
        </p:txBody>
      </p:sp>
      <p:sp>
        <p:nvSpPr>
          <p:cNvPr id="116742" name="文本框 22536"/>
          <p:cNvSpPr txBox="1"/>
          <p:nvPr/>
        </p:nvSpPr>
        <p:spPr>
          <a:xfrm>
            <a:off x="4140200" y="4570413"/>
            <a:ext cx="4800600" cy="1187450"/>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把灭火器颠倒过来呈垂直状态，用劲上下晃动几下，然后放开喷嘴。</a:t>
            </a:r>
            <a:r>
              <a:rPr lang="zh-CN" altLang="en-US" sz="2400" dirty="0">
                <a:latin typeface="微软雅黑" panose="020B0503020204020204" charset="-122"/>
                <a:ea typeface="微软雅黑" panose="020B0503020204020204" charset="-122"/>
              </a:rPr>
              <a:t> </a:t>
            </a:r>
            <a:endParaRPr lang="zh-CN" altLang="en-US" sz="2400">
              <a:latin typeface="微软雅黑" panose="020B0503020204020204" charset="-122"/>
              <a:ea typeface="微软雅黑" panose="020B0503020204020204"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矩形 23555"/>
          <p:cNvSpPr/>
          <p:nvPr/>
        </p:nvSpPr>
        <p:spPr>
          <a:xfrm>
            <a:off x="2776538"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8786" name="图片 23556" descr="F:/２０１５消防培训/http:/web.gdut.edu.cn/~bwc/images/mhq05.jpg"/>
          <p:cNvPicPr>
            <a:picLocks noChangeAspect="1"/>
          </p:cNvPicPr>
          <p:nvPr/>
        </p:nvPicPr>
        <p:blipFill>
          <a:blip r:embed="rId1" r:link="rId2">
            <a:lum contrast="-8000"/>
          </a:blip>
          <a:stretch>
            <a:fillRect/>
          </a:stretch>
        </p:blipFill>
        <p:spPr>
          <a:xfrm>
            <a:off x="0" y="0"/>
            <a:ext cx="5857875" cy="3883025"/>
          </a:xfrm>
          <a:prstGeom prst="rect">
            <a:avLst/>
          </a:prstGeom>
          <a:noFill/>
          <a:ln w="9525">
            <a:noFill/>
          </a:ln>
        </p:spPr>
      </p:pic>
      <p:sp>
        <p:nvSpPr>
          <p:cNvPr id="118787" name="矩形 23557"/>
          <p:cNvSpPr/>
          <p:nvPr/>
        </p:nvSpPr>
        <p:spPr>
          <a:xfrm>
            <a:off x="3343275"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18788" name="图片 23558" descr="F:/２０１５消防培训/http:/web.gdut.edu.cn/~bwc/images/mhq06.jpg"/>
          <p:cNvPicPr>
            <a:picLocks noChangeAspect="1"/>
          </p:cNvPicPr>
          <p:nvPr/>
        </p:nvPicPr>
        <p:blipFill>
          <a:blip r:embed="rId3" r:link="rId2">
            <a:lum contrast="-6000"/>
          </a:blip>
          <a:stretch>
            <a:fillRect/>
          </a:stretch>
        </p:blipFill>
        <p:spPr>
          <a:xfrm>
            <a:off x="4800600" y="3124200"/>
            <a:ext cx="3486150" cy="3378200"/>
          </a:xfrm>
          <a:prstGeom prst="rect">
            <a:avLst/>
          </a:prstGeom>
          <a:noFill/>
          <a:ln w="9525">
            <a:noFill/>
          </a:ln>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45057"/>
          <p:cNvSpPr>
            <a:spLocks noGrp="1" noRot="1"/>
          </p:cNvSpPr>
          <p:nvPr>
            <p:ph type="title"/>
          </p:nvPr>
        </p:nvSpPr>
        <p:spPr>
          <a:xfrm>
            <a:off x="762000" y="-4762"/>
            <a:ext cx="7772400" cy="5664200"/>
          </a:xfrm>
          <a:noFill/>
          <a:ln>
            <a:noFill/>
          </a:ln>
        </p:spPr>
        <p:txBody>
          <a:bodyPr wrap="square" anchor="ctr" anchorCtr="0"/>
          <a:p>
            <a:pPr algn="l" defTabSz="914400">
              <a:lnSpc>
                <a:spcPct val="145000"/>
              </a:lnSpc>
              <a:buNone/>
            </a:pPr>
            <a:br>
              <a:rPr lang="zh-CN" altLang="en-US" sz="2800" kern="1200" baseline="0" dirty="0">
                <a:latin typeface="微软雅黑" panose="020B0503020204020204" charset="-122"/>
                <a:ea typeface="微软雅黑" panose="020B0503020204020204" charset="-122"/>
                <a:cs typeface="+mj-cs"/>
              </a:rPr>
            </a:br>
            <a:r>
              <a:rPr lang="zh-CN" altLang="en-US" sz="2800" kern="1200" baseline="0" dirty="0">
                <a:latin typeface="微软雅黑" panose="020B0503020204020204" charset="-122"/>
                <a:ea typeface="微软雅黑" panose="020B0503020204020204" charset="-122"/>
                <a:cs typeface="+mj-cs"/>
              </a:rPr>
              <a:t>    </a:t>
            </a:r>
            <a:r>
              <a:rPr lang="zh-CN" altLang="en-US" sz="2800" kern="1200" baseline="0" dirty="0">
                <a:solidFill>
                  <a:schemeClr val="tx1"/>
                </a:solidFill>
                <a:latin typeface="微软雅黑" panose="020B0503020204020204" charset="-122"/>
                <a:ea typeface="微软雅黑" panose="020B0503020204020204" charset="-122"/>
                <a:cs typeface="+mj-cs"/>
              </a:rPr>
              <a:t>促进实验室人员群体素质的提高，从而保证实验室的工作质量。这就显示出加强实验室管理，建立健全实验室各项管理制度是多么重要。</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     卫生检验实验室按专业来分，大致可分两大类，生物实验室和理化实验室。那么作为卫生检验实验室，不管哪个专业，其常规管理就超不出仪器设备管理、药品试剂管理、样品管理、内务管理、日常质量监督管理五大部分。</a:t>
            </a:r>
            <a:endParaRPr lang="zh-CN" altLang="en-US" sz="2800" kern="1200" baseline="0" dirty="0">
              <a:solidFill>
                <a:schemeClr val="tx1"/>
              </a:solidFill>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文本框 24579"/>
          <p:cNvSpPr txBox="1"/>
          <p:nvPr/>
        </p:nvSpPr>
        <p:spPr>
          <a:xfrm>
            <a:off x="152400" y="228600"/>
            <a:ext cx="8763000" cy="2927350"/>
          </a:xfrm>
          <a:prstGeom prst="rect">
            <a:avLst/>
          </a:prstGeom>
          <a:noFill/>
          <a:ln w="9525">
            <a:noFill/>
          </a:ln>
        </p:spPr>
        <p:txBody>
          <a:bodyPr anchor="t" anchorCtr="0">
            <a:spAutoFit/>
          </a:bodyPr>
          <a:p>
            <a:pPr algn="ctr">
              <a:spcBef>
                <a:spcPct val="50000"/>
              </a:spcBef>
            </a:pPr>
            <a:r>
              <a:rPr lang="zh-CN" altLang="en-US" sz="3200" b="1" dirty="0">
                <a:solidFill>
                  <a:srgbClr val="FF0000"/>
                </a:solidFill>
                <a:latin typeface="微软雅黑" panose="020B0503020204020204" charset="-122"/>
                <a:ea typeface="微软雅黑" panose="020B0503020204020204" charset="-122"/>
              </a:rPr>
              <a:t>二氧化碳灭火器的使用方法</a:t>
            </a:r>
            <a:endParaRPr lang="zh-CN" altLang="en-US" sz="3200" b="1" dirty="0">
              <a:solidFill>
                <a:srgbClr val="333399"/>
              </a:solidFill>
              <a:latin typeface="微软雅黑" panose="020B0503020204020204" charset="-122"/>
              <a:ea typeface="微软雅黑" panose="020B0503020204020204" charset="-122"/>
            </a:endParaRPr>
          </a:p>
          <a:p>
            <a:pPr algn="just">
              <a:spcBef>
                <a:spcPct val="50000"/>
              </a:spcBef>
            </a:pPr>
            <a:r>
              <a:rPr lang="en-US" altLang="zh-CN" sz="3200" b="1" dirty="0">
                <a:solidFill>
                  <a:srgbClr val="333399"/>
                </a:solidFill>
                <a:latin typeface="微软雅黑" panose="020B0503020204020204" charset="-122"/>
                <a:ea typeface="微软雅黑" panose="020B0503020204020204" charset="-122"/>
              </a:rPr>
              <a:t>    </a:t>
            </a:r>
            <a:r>
              <a:rPr lang="zh-CN" altLang="en-US" sz="3200" b="1" dirty="0">
                <a:solidFill>
                  <a:srgbClr val="333399"/>
                </a:solidFill>
                <a:latin typeface="微软雅黑" panose="020B0503020204020204" charset="-122"/>
                <a:ea typeface="微软雅黑" panose="020B0503020204020204" charset="-122"/>
              </a:rPr>
              <a:t>主要适用于各种易燃、可燃液体、可燃气体火灾，还可扑救仪器仪表、图书档案、工艺器和低压电器设备等的初起火灾。</a:t>
            </a:r>
            <a:endParaRPr lang="zh-CN" altLang="en-US" sz="3200" b="1" dirty="0">
              <a:solidFill>
                <a:srgbClr val="333399"/>
              </a:solidFill>
              <a:latin typeface="微软雅黑" panose="020B0503020204020204" charset="-122"/>
              <a:ea typeface="微软雅黑" panose="020B0503020204020204" charset="-122"/>
            </a:endParaRPr>
          </a:p>
          <a:p>
            <a:pPr>
              <a:spcBef>
                <a:spcPct val="50000"/>
              </a:spcBef>
            </a:pPr>
            <a:endParaRPr lang="zh-CN" altLang="en-US" sz="2800">
              <a:latin typeface="微软雅黑" panose="020B0503020204020204" charset="-122"/>
              <a:ea typeface="微软雅黑" panose="020B0503020204020204" charset="-122"/>
            </a:endParaRPr>
          </a:p>
        </p:txBody>
      </p:sp>
      <p:sp>
        <p:nvSpPr>
          <p:cNvPr id="120834" name="矩形 24580"/>
          <p:cNvSpPr/>
          <p:nvPr/>
        </p:nvSpPr>
        <p:spPr>
          <a:xfrm>
            <a:off x="3643313"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0835" name="图片 24581" descr="F:/２０１５消防培训/http:/web.gdut.edu.cn/~bwc/images/mhq31.jpg"/>
          <p:cNvPicPr>
            <a:picLocks noChangeAspect="1"/>
          </p:cNvPicPr>
          <p:nvPr/>
        </p:nvPicPr>
        <p:blipFill>
          <a:blip r:embed="rId1" r:link="rId2">
            <a:lum contrast="-17999"/>
          </a:blip>
          <a:stretch>
            <a:fillRect/>
          </a:stretch>
        </p:blipFill>
        <p:spPr>
          <a:xfrm>
            <a:off x="762000" y="2590800"/>
            <a:ext cx="2911475" cy="3733800"/>
          </a:xfrm>
          <a:prstGeom prst="rect">
            <a:avLst/>
          </a:prstGeom>
          <a:noFill/>
          <a:ln w="9525">
            <a:noFill/>
          </a:ln>
        </p:spPr>
      </p:pic>
      <p:sp>
        <p:nvSpPr>
          <p:cNvPr id="120836" name="矩形 24582"/>
          <p:cNvSpPr/>
          <p:nvPr/>
        </p:nvSpPr>
        <p:spPr>
          <a:xfrm>
            <a:off x="3776663"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0837" name="图片 24583" descr="F:/２０１５消防培训/http:/web.gdut.edu.cn/~bwc/images/mhq32.jpg"/>
          <p:cNvPicPr>
            <a:picLocks noChangeAspect="1"/>
          </p:cNvPicPr>
          <p:nvPr/>
        </p:nvPicPr>
        <p:blipFill>
          <a:blip r:embed="rId3" r:link="rId2">
            <a:lum contrast="-12000"/>
          </a:blip>
          <a:stretch>
            <a:fillRect/>
          </a:stretch>
        </p:blipFill>
        <p:spPr>
          <a:xfrm>
            <a:off x="5486400" y="2209800"/>
            <a:ext cx="2889250" cy="4324350"/>
          </a:xfrm>
          <a:prstGeom prst="rect">
            <a:avLst/>
          </a:prstGeom>
          <a:noFill/>
          <a:ln w="9525">
            <a:noFill/>
          </a:ln>
        </p:spPr>
      </p:pic>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矩形 25603"/>
          <p:cNvSpPr/>
          <p:nvPr/>
        </p:nvSpPr>
        <p:spPr>
          <a:xfrm>
            <a:off x="3776663"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2882" name="图片 25604" descr="F:/２０１５消防培训/http:/web.gdut.edu.cn/~bwc/images/mhq33.jpg"/>
          <p:cNvPicPr>
            <a:picLocks noChangeAspect="1"/>
          </p:cNvPicPr>
          <p:nvPr/>
        </p:nvPicPr>
        <p:blipFill>
          <a:blip r:embed="rId1" r:link="rId2">
            <a:lum contrast="17998"/>
          </a:blip>
          <a:stretch>
            <a:fillRect/>
          </a:stretch>
        </p:blipFill>
        <p:spPr>
          <a:xfrm>
            <a:off x="381000" y="838200"/>
            <a:ext cx="3194050" cy="4781550"/>
          </a:xfrm>
          <a:prstGeom prst="rect">
            <a:avLst/>
          </a:prstGeom>
          <a:noFill/>
          <a:ln w="9525">
            <a:noFill/>
          </a:ln>
        </p:spPr>
      </p:pic>
      <p:sp>
        <p:nvSpPr>
          <p:cNvPr id="122883" name="矩形 25605"/>
          <p:cNvSpPr/>
          <p:nvPr/>
        </p:nvSpPr>
        <p:spPr>
          <a:xfrm>
            <a:off x="3867150"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2884" name="图片 25606" descr="F:/２０１５消防培训/http:/web.gdut.edu.cn/~bwc/images/mhq13.jpg"/>
          <p:cNvPicPr>
            <a:picLocks noChangeAspect="1"/>
          </p:cNvPicPr>
          <p:nvPr/>
        </p:nvPicPr>
        <p:blipFill>
          <a:blip r:embed="rId3" r:link="rId2">
            <a:lum contrast="17998"/>
          </a:blip>
          <a:stretch>
            <a:fillRect/>
          </a:stretch>
        </p:blipFill>
        <p:spPr>
          <a:xfrm>
            <a:off x="4419600" y="457200"/>
            <a:ext cx="3282950" cy="5543550"/>
          </a:xfrm>
          <a:prstGeom prst="rect">
            <a:avLst/>
          </a:prstGeom>
          <a:noFill/>
          <a:ln w="9525">
            <a:noFill/>
          </a:ln>
        </p:spPr>
      </p:pic>
      <p:sp>
        <p:nvSpPr>
          <p:cNvPr id="122885" name="矩形 25607"/>
          <p:cNvSpPr/>
          <p:nvPr/>
        </p:nvSpPr>
        <p:spPr>
          <a:xfrm>
            <a:off x="6781800" y="3200400"/>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sp>
        <p:nvSpPr>
          <p:cNvPr id="122886" name="矩形 25608"/>
          <p:cNvSpPr/>
          <p:nvPr/>
        </p:nvSpPr>
        <p:spPr>
          <a:xfrm>
            <a:off x="6705600" y="4724400"/>
            <a:ext cx="1219200" cy="447675"/>
          </a:xfrm>
          <a:prstGeom prst="rect">
            <a:avLst/>
          </a:prstGeom>
        </p:spPr>
        <p:txBody>
          <a:bodyPr wrap="none" fromWordArt="1">
            <a:prstTxWarp prst="textSlantUp">
              <a:avLst>
                <a:gd name="adj" fmla="val 0"/>
              </a:avLst>
            </a:prstTxWarp>
            <a:normAutofit/>
          </a:bodyPr>
          <a:p>
            <a:pPr algn="ctr"/>
            <a:r>
              <a:rPr lang="zh-CN" altLang="en-US" sz="800">
                <a:ln w="9525" cap="flat" cmpd="sng">
                  <a:solidFill>
                    <a:srgbClr val="000000"/>
                  </a:solidFill>
                  <a:prstDash val="solid"/>
                  <a:round/>
                  <a:headEnd type="none" w="med" len="med"/>
                  <a:tailEnd type="none" w="med" len="med"/>
                </a:ln>
                <a:solidFill>
                  <a:srgbClr val="000000"/>
                </a:solidFill>
                <a:latin typeface="微软雅黑" panose="020B0503020204020204" charset="-122"/>
                <a:ea typeface="微软雅黑" panose="020B0503020204020204" charset="-122"/>
              </a:rPr>
              <a:t>4、拔掉保险销</a:t>
            </a:r>
            <a:endParaRPr lang="zh-CN" altLang="en-US" sz="800">
              <a:ln w="9525" cap="flat" cmpd="sng">
                <a:solidFill>
                  <a:srgbClr val="000000"/>
                </a:solidFill>
                <a:prstDash val="solid"/>
                <a:round/>
                <a:headEnd type="none" w="med" len="med"/>
                <a:tailEnd type="none" w="med" len="med"/>
              </a:ln>
              <a:solidFill>
                <a:srgbClr val="000000"/>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矩形 26627"/>
          <p:cNvSpPr/>
          <p:nvPr/>
        </p:nvSpPr>
        <p:spPr>
          <a:xfrm>
            <a:off x="3524250"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4930" name="图片 26628" descr="F:/２０１５消防培训/http:/web.gdut.edu.cn/~bwc/images/mhq34.jpg"/>
          <p:cNvPicPr>
            <a:picLocks noChangeAspect="1"/>
          </p:cNvPicPr>
          <p:nvPr/>
        </p:nvPicPr>
        <p:blipFill>
          <a:blip r:embed="rId1" r:link="rId2"/>
          <a:stretch>
            <a:fillRect/>
          </a:stretch>
        </p:blipFill>
        <p:spPr>
          <a:xfrm>
            <a:off x="0" y="0"/>
            <a:ext cx="3887788" cy="4419600"/>
          </a:xfrm>
          <a:prstGeom prst="rect">
            <a:avLst/>
          </a:prstGeom>
          <a:noFill/>
          <a:ln w="9525">
            <a:noFill/>
          </a:ln>
        </p:spPr>
      </p:pic>
      <p:sp>
        <p:nvSpPr>
          <p:cNvPr id="124931" name="矩形 26629"/>
          <p:cNvSpPr/>
          <p:nvPr/>
        </p:nvSpPr>
        <p:spPr>
          <a:xfrm>
            <a:off x="2709863" y="2238375"/>
            <a:ext cx="9144000" cy="0"/>
          </a:xfrm>
          <a:prstGeom prst="rect">
            <a:avLst/>
          </a:prstGeom>
          <a:noFill/>
          <a:ln w="9525">
            <a:noFill/>
          </a:ln>
        </p:spPr>
        <p:txBody>
          <a:bodyPr anchor="t" anchorCtr="0"/>
          <a:p>
            <a:endParaRPr lang="zh-CN" altLang="en-US">
              <a:latin typeface="微软雅黑" panose="020B0503020204020204" charset="-122"/>
              <a:ea typeface="微软雅黑" panose="020B0503020204020204" charset="-122"/>
            </a:endParaRPr>
          </a:p>
        </p:txBody>
      </p:sp>
      <p:pic>
        <p:nvPicPr>
          <p:cNvPr id="124932" name="图片 26630" descr="F:/２０１５消防培训/http:/web.gdut.edu.cn/~bwc/images/xfq35.jpg"/>
          <p:cNvPicPr>
            <a:picLocks noChangeAspect="1"/>
          </p:cNvPicPr>
          <p:nvPr/>
        </p:nvPicPr>
        <p:blipFill>
          <a:blip r:embed="rId3" r:link="rId2">
            <a:lum contrast="-25999"/>
          </a:blip>
          <a:stretch>
            <a:fillRect/>
          </a:stretch>
        </p:blipFill>
        <p:spPr>
          <a:xfrm>
            <a:off x="3200400" y="2743200"/>
            <a:ext cx="5943600" cy="3800475"/>
          </a:xfrm>
          <a:prstGeom prst="rect">
            <a:avLst/>
          </a:prstGeom>
          <a:noFill/>
          <a:ln w="9525">
            <a:noFill/>
          </a:ln>
        </p:spPr>
      </p:pic>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文本框 30723"/>
          <p:cNvSpPr txBox="1"/>
          <p:nvPr/>
        </p:nvSpPr>
        <p:spPr>
          <a:xfrm>
            <a:off x="1187450" y="1773238"/>
            <a:ext cx="6553200" cy="3925887"/>
          </a:xfrm>
          <a:prstGeom prst="rect">
            <a:avLst/>
          </a:prstGeom>
          <a:noFill/>
          <a:ln w="9525">
            <a:noFill/>
          </a:ln>
        </p:spPr>
        <p:txBody>
          <a:bodyPr anchor="t" anchorCtr="0">
            <a:spAutoFit/>
          </a:bodyPr>
          <a:p>
            <a:pPr>
              <a:lnSpc>
                <a:spcPct val="150000"/>
              </a:lnSpc>
            </a:pPr>
            <a:r>
              <a:rPr lang="zh-CN" altLang="en-US" sz="2400" b="1" dirty="0">
                <a:solidFill>
                  <a:srgbClr val="3333FF"/>
                </a:solidFill>
                <a:latin typeface="微软雅黑" panose="020B0503020204020204" charset="-122"/>
                <a:ea typeface="微软雅黑" panose="020B0503020204020204" charset="-122"/>
              </a:rPr>
              <a:t>压 力 容 器 定 期 检 查 、 定 期 报 废 ，保 证 有 压 力 的 设 备 能 正 常 使 用 。 不 让 学 生 单 独 操 作 有 爆 炸 性 的 仪 器 、 设 备 和 装 置 。 易 挥 发 的 药 品 和 燃 料 等 要 密 封 保 管 ， 存 放 在 专 门 的 药 品 柜 中 ， 并 置 于 阴 凉 通 风 的 地 方 。 将 爆 炸 的 隐 患 控 制 于 未 然 。 </a:t>
            </a:r>
            <a:endParaRPr lang="zh-CN" altLang="en-US" sz="2400" b="1" dirty="0">
              <a:solidFill>
                <a:srgbClr val="3333FF"/>
              </a:solidFill>
              <a:latin typeface="微软雅黑" panose="020B0503020204020204" charset="-122"/>
              <a:ea typeface="微软雅黑" panose="020B0503020204020204" charset="-122"/>
            </a:endParaRPr>
          </a:p>
        </p:txBody>
      </p:sp>
      <p:sp>
        <p:nvSpPr>
          <p:cNvPr id="126978" name="文本框 30724"/>
          <p:cNvSpPr txBox="1"/>
          <p:nvPr/>
        </p:nvSpPr>
        <p:spPr>
          <a:xfrm>
            <a:off x="3419475" y="981075"/>
            <a:ext cx="2108200" cy="641350"/>
          </a:xfrm>
          <a:prstGeom prst="rect">
            <a:avLst/>
          </a:prstGeom>
          <a:noFill/>
          <a:ln w="9525">
            <a:noFill/>
          </a:ln>
        </p:spPr>
        <p:txBody>
          <a:bodyPr anchor="t" anchorCtr="0">
            <a:spAutoFit/>
          </a:bodyPr>
          <a:p>
            <a:pPr algn="ctr"/>
            <a:r>
              <a:rPr lang="zh-CN" altLang="en-US" sz="3600" b="1" dirty="0">
                <a:solidFill>
                  <a:srgbClr val="FF3300"/>
                </a:solidFill>
                <a:latin typeface="微软雅黑" panose="020B0503020204020204" charset="-122"/>
                <a:ea typeface="微软雅黑" panose="020B0503020204020204" charset="-122"/>
              </a:rPr>
              <a:t>防   爆</a:t>
            </a:r>
            <a:endParaRPr lang="zh-CN" altLang="en-US" sz="3600" b="1" dirty="0">
              <a:solidFill>
                <a:srgbClr val="FF3300"/>
              </a:solidFill>
              <a:latin typeface="微软雅黑" panose="020B0503020204020204" charset="-122"/>
              <a:ea typeface="微软雅黑" panose="020B0503020204020204" charset="-122"/>
            </a:endParaRP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46085"/>
          <p:cNvSpPr>
            <a:spLocks noGrp="1" noRot="1"/>
          </p:cNvSpPr>
          <p:nvPr>
            <p:ph type="title"/>
          </p:nvPr>
        </p:nvSpPr>
        <p:spPr>
          <a:xfrm>
            <a:off x="609600" y="1630363"/>
            <a:ext cx="7924800" cy="3806825"/>
          </a:xfrm>
          <a:noFill/>
          <a:ln>
            <a:noFill/>
          </a:ln>
        </p:spPr>
        <p:txBody>
          <a:bodyPr wrap="square" anchor="ctr" anchorCtr="0"/>
          <a:p>
            <a:pPr algn="l" defTabSz="914400">
              <a:lnSpc>
                <a:spcPct val="145000"/>
              </a:lnSpc>
              <a:buNone/>
            </a:pPr>
            <a:r>
              <a:rPr lang="zh-CN" altLang="en-US" sz="2800" kern="1200" baseline="0" dirty="0">
                <a:latin typeface="微软雅黑" panose="020B0503020204020204" charset="-122"/>
                <a:ea typeface="微软雅黑" panose="020B0503020204020204" charset="-122"/>
                <a:cs typeface="+mj-cs"/>
              </a:rPr>
              <a:t>    </a:t>
            </a:r>
            <a:r>
              <a:rPr lang="zh-CN" altLang="en-US" sz="2800" kern="1200" baseline="0" dirty="0">
                <a:solidFill>
                  <a:schemeClr val="tx1"/>
                </a:solidFill>
                <a:latin typeface="微软雅黑" panose="020B0503020204020204" charset="-122"/>
                <a:ea typeface="微软雅黑" panose="020B0503020204020204" charset="-122"/>
                <a:cs typeface="+mj-cs"/>
              </a:rPr>
              <a:t>今天主要讲</a:t>
            </a:r>
            <a:r>
              <a:rPr lang="zh-CN" altLang="en-US" sz="2800" kern="1200" baseline="0" dirty="0">
                <a:latin typeface="微软雅黑" panose="020B0503020204020204" charset="-122"/>
                <a:ea typeface="微软雅黑" panose="020B0503020204020204" charset="-122"/>
                <a:cs typeface="+mj-cs"/>
              </a:rPr>
              <a:t>仪器设备管理</a:t>
            </a:r>
            <a:r>
              <a:rPr lang="zh-CN" altLang="en-US" sz="2800" kern="1200" baseline="0" dirty="0">
                <a:solidFill>
                  <a:schemeClr val="tx1"/>
                </a:solidFill>
                <a:latin typeface="微软雅黑" panose="020B0503020204020204" charset="-122"/>
                <a:ea typeface="微软雅黑" panose="020B0503020204020204" charset="-122"/>
                <a:cs typeface="+mj-cs"/>
              </a:rPr>
              <a:t>。仪器设备管理从建立仪器的质量文件（仪器设备采购验收、仪器设备使用维护）建立仪器挡案、仪器三色标的管理、仪器的期间核查、标准物质的期间核查等方面进行管理。从而达到质量控制的目的。</a:t>
            </a:r>
            <a:br>
              <a:rPr lang="zh-CN" altLang="en-US" sz="2800" kern="1200" baseline="0" dirty="0">
                <a:solidFill>
                  <a:schemeClr val="tx1"/>
                </a:solidFill>
                <a:latin typeface="微软雅黑" panose="020B0503020204020204" charset="-122"/>
                <a:ea typeface="微软雅黑" panose="020B0503020204020204" charset="-122"/>
                <a:cs typeface="+mj-cs"/>
              </a:rPr>
            </a:br>
            <a:endParaRPr lang="zh-CN" altLang="en-US" sz="2800" kern="1200" baseline="0" dirty="0">
              <a:solidFill>
                <a:schemeClr val="tx1"/>
              </a:solidFill>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占位符 49154"/>
          <p:cNvSpPr>
            <a:spLocks noGrp="1"/>
          </p:cNvSpPr>
          <p:nvPr>
            <p:ph idx="1"/>
          </p:nvPr>
        </p:nvSpPr>
        <p:spPr>
          <a:noFill/>
          <a:ln>
            <a:noFill/>
          </a:ln>
        </p:spPr>
        <p:txBody>
          <a:bodyPr anchor="t" anchorCtr="0"/>
          <a:p>
            <a:pPr defTabSz="914400">
              <a:lnSpc>
                <a:spcPct val="145000"/>
              </a:lnSpc>
              <a:buNone/>
            </a:pPr>
            <a:r>
              <a:rPr lang="zh-CN" altLang="en-US" kern="1200" baseline="0" dirty="0">
                <a:latin typeface="微软雅黑" panose="020B0503020204020204" charset="-122"/>
                <a:ea typeface="微软雅黑" panose="020B0503020204020204" charset="-122"/>
                <a:cs typeface="+mn-cs"/>
              </a:rPr>
              <a:t>    </a:t>
            </a:r>
            <a:endParaRPr lang="zh-CN" altLang="en-US" kern="1200" baseline="0" dirty="0">
              <a:latin typeface="微软雅黑" panose="020B0503020204020204" charset="-122"/>
              <a:ea typeface="微软雅黑" panose="020B0503020204020204" charset="-122"/>
              <a:cs typeface="+mn-cs"/>
            </a:endParaRPr>
          </a:p>
        </p:txBody>
      </p:sp>
      <p:sp>
        <p:nvSpPr>
          <p:cNvPr id="14338" name="标题 49155"/>
          <p:cNvSpPr>
            <a:spLocks noGrp="1" noRot="1"/>
          </p:cNvSpPr>
          <p:nvPr>
            <p:ph type="title"/>
          </p:nvPr>
        </p:nvSpPr>
        <p:spPr>
          <a:xfrm>
            <a:off x="762000" y="12700"/>
            <a:ext cx="8001000" cy="6902450"/>
          </a:xfrm>
          <a:noFill/>
          <a:ln>
            <a:noFill/>
          </a:ln>
        </p:spPr>
        <p:txBody>
          <a:bodyPr wrap="square" anchor="ctr" anchorCtr="0"/>
          <a:p>
            <a:pPr algn="l" defTabSz="914400">
              <a:lnSpc>
                <a:spcPct val="145000"/>
              </a:lnSpc>
              <a:buNone/>
            </a:pPr>
            <a:r>
              <a:rPr lang="zh-CN" altLang="en-US" sz="2800" kern="1200" baseline="0" dirty="0">
                <a:solidFill>
                  <a:schemeClr val="tx1"/>
                </a:solidFill>
                <a:latin typeface="微软雅黑" panose="020B0503020204020204" charset="-122"/>
                <a:ea typeface="微软雅黑" panose="020B0503020204020204" charset="-122"/>
                <a:cs typeface="+mj-cs"/>
              </a:rPr>
              <a:t>一．仪器设备管理质量文件：</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   实验室首先根据实验室的实际情况,遵照</a:t>
            </a:r>
            <a:r>
              <a:rPr lang="en-US" altLang="zh-CN" sz="2800" kern="1200" baseline="0">
                <a:solidFill>
                  <a:schemeClr val="tx1"/>
                </a:solidFill>
                <a:latin typeface="微软雅黑" panose="020B0503020204020204" charset="-122"/>
                <a:ea typeface="微软雅黑" panose="020B0503020204020204" charset="-122"/>
                <a:cs typeface="+mj-cs"/>
              </a:rPr>
              <a:t>GB/T15481—2000《</a:t>
            </a:r>
            <a:r>
              <a:rPr lang="zh-CN" altLang="en-US" sz="2800" kern="1200" baseline="0" dirty="0">
                <a:solidFill>
                  <a:schemeClr val="tx1"/>
                </a:solidFill>
                <a:latin typeface="微软雅黑" panose="020B0503020204020204" charset="-122"/>
                <a:ea typeface="微软雅黑" panose="020B0503020204020204" charset="-122"/>
                <a:cs typeface="+mj-cs"/>
              </a:rPr>
              <a:t>检测和校准实验室能力的通用要》准则建立质量手册、程序性文件、仪器使用的作业指导书，仪器周期性检定计划、期间核查计划，仪器维修保养计划标准物质的期间核查计划以及各类记录。</a:t>
            </a:r>
            <a:br>
              <a:rPr lang="zh-CN" altLang="en-US" sz="2800" kern="1200" baseline="0" dirty="0">
                <a:solidFill>
                  <a:schemeClr val="tx1"/>
                </a:solidFill>
                <a:latin typeface="微软雅黑" panose="020B0503020204020204" charset="-122"/>
                <a:ea typeface="微软雅黑" panose="020B0503020204020204" charset="-122"/>
                <a:cs typeface="+mj-cs"/>
              </a:rPr>
            </a:br>
            <a:r>
              <a:rPr lang="zh-CN" altLang="en-US" sz="2800" kern="1200" baseline="0" dirty="0">
                <a:solidFill>
                  <a:schemeClr val="tx1"/>
                </a:solidFill>
                <a:latin typeface="微软雅黑" panose="020B0503020204020204" charset="-122"/>
                <a:ea typeface="微软雅黑" panose="020B0503020204020204" charset="-122"/>
                <a:cs typeface="+mj-cs"/>
              </a:rPr>
              <a:t>   1 遵照</a:t>
            </a:r>
            <a:r>
              <a:rPr lang="en-US" altLang="zh-CN" sz="2800" kern="1200" baseline="0">
                <a:solidFill>
                  <a:schemeClr val="tx1"/>
                </a:solidFill>
                <a:latin typeface="微软雅黑" panose="020B0503020204020204" charset="-122"/>
                <a:ea typeface="微软雅黑" panose="020B0503020204020204" charset="-122"/>
                <a:cs typeface="+mj-cs"/>
              </a:rPr>
              <a:t>BG/T15481—2000</a:t>
            </a:r>
            <a:r>
              <a:rPr lang="zh-CN" altLang="en-US" sz="2800" kern="1200" baseline="0" dirty="0">
                <a:solidFill>
                  <a:schemeClr val="tx1"/>
                </a:solidFill>
                <a:latin typeface="微软雅黑" panose="020B0503020204020204" charset="-122"/>
                <a:ea typeface="微软雅黑" panose="020B0503020204020204" charset="-122"/>
                <a:cs typeface="+mj-cs"/>
              </a:rPr>
              <a:t>准则中5.5条建立质量手册文件其内容包括：仪器设备校核和核查、仪器设备操作、唯一性标识、挡案、使用维护停用处置、期间核查的要求等。</a:t>
            </a:r>
            <a:endParaRPr lang="zh-CN" altLang="en-US" sz="2800" kern="1200" baseline="0" dirty="0">
              <a:solidFill>
                <a:schemeClr val="tx1"/>
              </a:solidFill>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52226"/>
          <p:cNvSpPr>
            <a:spLocks noGrp="1" noRot="1"/>
          </p:cNvSpPr>
          <p:nvPr>
            <p:ph type="title" idx="4294967295"/>
          </p:nvPr>
        </p:nvSpPr>
        <p:spPr>
          <a:xfrm>
            <a:off x="533400" y="942975"/>
            <a:ext cx="7848600" cy="4425950"/>
          </a:xfrm>
          <a:prstGeom prst="rect">
            <a:avLst/>
          </a:prstGeom>
          <a:noFill/>
          <a:ln w="9525">
            <a:noFill/>
          </a:ln>
        </p:spPr>
        <p:txBody>
          <a:bodyPr wrap="square" anchor="ctr" anchorCtr="0"/>
          <a:p>
            <a:pPr algn="l">
              <a:lnSpc>
                <a:spcPct val="145000"/>
              </a:lnSpc>
            </a:pPr>
            <a:r>
              <a:rPr lang="zh-CN" altLang="en-US" sz="2800" dirty="0">
                <a:solidFill>
                  <a:schemeClr val="tx1"/>
                </a:solidFill>
                <a:latin typeface="微软雅黑" panose="020B0503020204020204" charset="-122"/>
                <a:ea typeface="微软雅黑" panose="020B0503020204020204" charset="-122"/>
              </a:rPr>
              <a:t>   2 程序性文件是为质量手册服务的，质量手册是纲领，而程序性文件是工作的具体要求和规范操作，其内容包括：仪器设备采购、验收、使用、维护、仪器设备标识管理、仪器设备挡案管理、仪器设备停用、报废和处理。标准物质采购、验收、使用、报废和处理。仪器设备期间核查。标准物期间核查。</a:t>
            </a: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9057</Words>
  <Application>WPS 演示</Application>
  <PresentationFormat>在屏幕上显示</PresentationFormat>
  <Paragraphs>312</Paragraphs>
  <Slides>64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64</vt:i4>
      </vt:variant>
    </vt:vector>
  </HeadingPairs>
  <TitlesOfParts>
    <vt:vector size="74" baseType="lpstr">
      <vt:lpstr>Arial</vt:lpstr>
      <vt:lpstr>宋体</vt:lpstr>
      <vt:lpstr>Wingdings</vt:lpstr>
      <vt:lpstr>微软雅黑</vt:lpstr>
      <vt:lpstr>汉仪旗黑-85S</vt:lpstr>
      <vt:lpstr>黑体</vt:lpstr>
      <vt:lpstr>楷体</vt:lpstr>
      <vt:lpstr>Times New Roman</vt:lpstr>
      <vt:lpstr>Arial Unicode MS</vt:lpstr>
      <vt:lpstr>默认设计模板</vt:lpstr>
      <vt:lpstr>安全管理必备 工具--TPM概论</vt:lpstr>
      <vt:lpstr>PowerPoint 演示文稿</vt:lpstr>
      <vt:lpstr>PowerPoint 演示文稿</vt:lpstr>
      <vt:lpstr>医院卫生检验实验室常规管理 </vt:lpstr>
      <vt:lpstr>        卫生检验实验室在疾病预防控制工作中起着重要的作用。实验室工作质量的好坏，每一个结果，每一项报告都关系国家法律、法规的执行，关系到人民群众的健康和安全。     影响实验室工作质量的因素，主要是实验室工作人员的群体素质，而决定性的因素是实验室有无良好而实用的管理制度。如果有良好的管理制度，可以保持实验室的良好工作次序，促进实验室人员群体素质的提高，从而保证实验室的良好工作次序，  </vt:lpstr>
      <vt:lpstr>     促进实验室人员群体素质的提高，从而保证实验室的工作质量。这就显示出加强实验室管理，建立健全实验室各项管理制度是多么重要。      卫生检验实验室按专业来分，大致可分两大类，生物实验室和理化实验室。那么作为卫生检验实验室，不管哪个专业，其常规管理就超不出仪器设备管理、药品试剂管理、样品管理、内务管理、日常质量监督管理五大部分。</vt:lpstr>
      <vt:lpstr>    今天主要讲仪器设备管理。仪器设备管理从建立仪器的质量文件（仪器设备采购验收、仪器设备使用维护）建立仪器挡案、仪器三色标的管理、仪器的期间核查、标准物质的期间核查等方面进行管理。从而达到质量控制的目的。 </vt:lpstr>
      <vt:lpstr>一．仪器设备管理质量文件：    实验室首先根据实验室的实际情况,遵照GB/T15481—2000《检测和校准实验室能力的通用要》准则建立质量手册、程序性文件、仪器使用的作业指导书，仪器周期性检定计划、期间核查计划，仪器维修保养计划标准物质的期间核查计划以及各类记录。    1 遵照BG/T15481—2000准则中5.5条建立质量手册文件其内容包括：仪器设备校核和核查、仪器设备操作、唯一性标识、挡案、使用维护停用处置、期间核查的要求等。</vt:lpstr>
      <vt:lpstr>   2 程序性文件是为质量手册服务的，质量手册是纲领，而程序性文件是工作的具体要求和规范操作，其内容包括：仪器设备采购、验收、使用、维护、仪器设备标识管理、仪器设备挡案管理、仪器设备停用、报废和处理。标准物质采购、验收、使用、报废和处理。仪器设备期间核查。标准物期间核查。</vt:lpstr>
      <vt:lpstr>如何制定程序性文件     首先要了解程序文件定义。 程序性文件——程序为进行某项活动所规定的途径，并形成文件。程序性文件内容包括：某项活动目的、范围、职责，也就是说什么事、谁来做、做什么、何时做、何地做、如何做等。如仪器设备管理仪器程序性文件、仪器期间核查（标准物期间核查）程序性文件。———————</vt:lpstr>
      <vt:lpstr>  3作业指导书     仪器使用的作业指导书是对程序性文件的一个补充。程序性文件不可能对所有的仪器操作规程和注意事项做详细的说明，但具体工作人员在具体操作中要使用，那么就需要制定详细的仪器使用的作业指导书。内容包括目的、范围、职责、操作规程、注意事项、维护保养、各种记录。</vt:lpstr>
      <vt:lpstr> 4 仪器周期性检定计划、期间核查计划，仪器维保养计划。根据单位的具体情况制定。    仪器周期性检定计划: 是指那些国家指定的强制性检定仪器的检定计划。强制检定工作计量器具目录中共列入55种。对于强制计量器具，使用的单位或者个人必须按照规定,将其登记造册,报当地县(市)级人民政府计量行政部门备案,并向其指定的计量检定机构申请周期检定.   </vt:lpstr>
      <vt:lpstr>期间核查计划:       是指仪器和标准物质的期间核查计划。期间核查计划的原则是制定那些使用频繁而且不稳定的仪器和标准物质，并非所有的仪器和标准质都要进行期间核查。 仪器维护保养计划: 是指工作中所有使用的仪器设备怎样进行维护保养，什么时间进行维护保养，谁来维护保养。</vt:lpstr>
      <vt:lpstr>PowerPoint 演示文稿</vt:lpstr>
      <vt:lpstr>三 仪器三色标的管理 1. 合格证（绿色）是指，计量检定（包括自校）合格者。设备不必检定，经检查其功能正常者；  2 .  准用证（黄色）是指，多功能检测设备，某些功能已经丧失，但检测工作所用功能正常，且经校准合格者。 3.  停用证（红色）是指，检测仪器、设备损坏者；检测仪器、设备经计量检测不合格者；检测仪器、设备性能无法测定者；检测仪器、设备超过检定周期者。 </vt:lpstr>
      <vt:lpstr>四 仪器的期间核查       根据质量文件按单位的具体情况制订出仪器的期间核查计划，按计划进行期间核查，期间核查的对象是测量仪器、测量标准或标准物质。具体的做法如下： 1、仪器期间核查期间核查”的目的是:       测量仪器、标准物质的校准状态在校准有效期内是否得到保持。亦即,在校准有效期内校准值x R 的变化是否超出其允许误差限±Δ。       </vt:lpstr>
      <vt:lpstr>      影响仪器设备“校准状态”的因素包括示值的系统漂移和短期稳定性,如图1 的曲线②所示。系统漂移可能是单方向的,如图1 的曲线①和②;也可能是有起伏变化的,如图1 的曲线③;或单方向有起伏变化的,如图1 的曲线④。 </vt:lpstr>
      <vt:lpstr>2 期间核查的依据       CNAL/ AC01 Ø2003《实验室认可准则》要求:要素条款5 .5.10:“当需要利用期间核查以维持设备校准状态的可信度时,应按照规定的程序行。”      要素条款5.6.3.3期间核查:“应根据规定的程序和日程对参考标准、基准、传递标准或工作标准以及标准物质(参考物质) 进行核查,以保持其校准状态的置信度。” </vt:lpstr>
      <vt:lpstr>3 选择什么设备进行期间核查: (1) 所有的测量标准、标准物质都必须进行期间    核查。 (2) 对于新购设备,选择使用频次高的和使用环境恶劣的检测设备。 (3) 选择对关键参量的检测质量影响较大的检测设备。 (4) 分析历年校准证书/ 检定证书,选择示值的校准状态变动较大的检测设备。 (5) 曾经过载或怀疑有质量问题的设备,等等。 </vt:lpstr>
      <vt:lpstr>4 选择什么参数和量程进行期间核查    考察图1可知,期间核查主要是核查测量仪器、测量标准或标准物质的系统漂移,而稳定性考核是考核其短期稳定性。因此可以从如下3 个方面考虑核查参数和量程的选择: (1) 选择使用最频繁的参数和量程。 (2)必须分析历年的校准证书/ 检定证书,选择示 值变动性最大的参数和量程作为核查参数和量程。 (3) 对于新购设备,期间核查的参数和量程应选择设备的基本参数和基本量程。 </vt:lpstr>
      <vt:lpstr>5 测量方法: 5.1核查标准的选择     核查标准量值不一定准确但性能要稳定, 也可以选择有证标准物质做核查标准。诸如砝码、稳定性良好的留存被测物品和茶叶、猪肉粉等标准物质。 </vt:lpstr>
      <vt:lpstr>5.2核查期的确定      核查期的确定应视不同项目和核查仪器设备的状况和试验人员的经验而定,有可能变化的核查期短些，相对稳定的核查期长些，一般定为6个月进行一次。进核查证明稳定的，可适当延长核查期，若发现问题可适当缩短核查期。</vt:lpstr>
      <vt:lpstr>5.3期间核查注意事项 注意事项 1、进行期间核查时,应排除其他因素的影响。例如排除人员、方法等的影响。 2、期间核查主要是核查系统漂移和精度。所以,期间核查应在尽可能重复检定后的环境条件下和测量系统中进行。 3、重复测量次数应充分大(例如11次) 。 </vt:lpstr>
      <vt:lpstr>5.4核查方法       在仪器强制检定后,立即用核查标准进行第一次测定, 并记录测量得到的“核查标准”某参数的数值为X1，并计算S1;第二次测量可在第一次之后2～6 月内进行,并记录测量得到的“核查标准”同一参数的数值为X2，并计算S2 。</vt:lpstr>
      <vt:lpstr>7 期间核查结果的评价和利用:    接受准则: En ≤0.7,表明被核查的仪器设备的校准/ 检定状态得到保持;   拒绝准则: En &gt; 1 ,表明被核查的仪器设备的校准/ 检定状态没有得到保持,必须查找原因并迅速采取纠正措施或重新送检定/ 校准;   临界预防准则(推荐) :0.7&lt; En &lt; 1 ,表明被核查的仪器设备的校准/ 检定状态接近临界,必须查找原因并采取适当的预防措施(包括增加核查次数) 。    需要指出,推荐的临界预防准则的下限0.7需要根据不同实验室和不同设备的情况决定。也可以是0.8甚至0.9,其选择需要在资源投入和风险之间进行平衡。 </vt:lpstr>
      <vt:lpstr>五 标准物质的期间核查            标准物质是有准确量值的标准，用以校准仪器设备、评价测量方法和确定检测结果的准确性。在实验室的质量控制中起着重要的作用。因而，标准物质在实验室的使用过程中，标准物质的稳定性和准确性就显得尤为重要。 。  </vt:lpstr>
      <vt:lpstr>1、标准物质期间核查的含义：          标准物质期间核查是指标准物质在有效期内，按照标准物质证书上所规定环境条件、储存方法、检测分析方法，进行使用期中间稳定性的检查。确保标准物质量值的准确性。 2、进行标准物质期间核查的依据：	 　　CNAL/AC01：2003《实验室认可准则》5.6.3.3期间核查要素条款中规定:应根椐规定的程序和日程对参考标准/基准传递标准或工作标准以及标准物质(参考标准)进行核查,以保持其校准的置信度。   </vt:lpstr>
      <vt:lpstr>3、卫生检测实验室使用标准物质的种类： 检测实验室使用的标准物质有两种，一是溶液标准物质，二是固体标准物质。一般来源于国家标准物质研究中心或国家环境保护总局标准样品研究所 。 3.1溶液标准物质： 常用的有单成分溶液标准物质、单元素溶液标准物质。作为标准储备液，在检测时用做标准曲线和回收实验。单成分环境标准样品、单元素环境标准样品、合成环境标准样品等，用于日常质量控制。 </vt:lpstr>
      <vt:lpstr>3.2、固体成分标准物质： 常用的有多种元素和多种成分标准物质，用于日常质量控制。PH值的标准缓冲溶液标准物质，用于校准PH计。 4、标准物质期间核查方法: 标准物质期间核查方法共分五步，首先确定期间核查的标准物质，其次确定标准物质期间核查时间间隔及数据的统计、标准物质期间核查的记录、标准物质期间核查的报告。 </vt:lpstr>
      <vt:lpstr>4.1确定期间核查的标准物质：       根据实验室使用标准物质的具体情况和影响因素来确定期间核查的标准物质。标准物质在使用过程中影响稳定性和准确性的因素很多，它受化学、物理、生物等因素的影响。溶液标准物质，打开标准物质安培瓶将标准物移入储备瓶后，就受储备瓶、储存条件、标准物质本身的浓度、生物因素等的影响。储备瓶不洁净，标准物质会被污染变性。瓶塞不密封溶剂挥发，标准物质浓度就会改变。有机标准物质储存时间长有时会受霉菌污染，而影响标准物质的稳定性和准确性。</vt:lpstr>
      <vt:lpstr>反复使用时操作不严谨吸管会带入污染物，也会影响标准物质的稳定性和准确性。       固体标准物质稳定性能好，使用时间长。保存条件和操作者的严谨性对保持标准物质稳定性和准确性起着重要的作用。保存环境的湿度大，保存不当和操作者使用后不及时盖好瓶盖 ，标准物质表面会吸潮、风化而变性。操作者使用的小药勺不清洁会带进污染物，而影响标准物质的稳定性和准确性。 </vt:lpstr>
      <vt:lpstr>    所以要进行期间核查的标准物质一是选择实验室常用的，标准证书标明有效期长，标准值稳定，实验室内可以多次使用含量高的标准储备液。二是选择 固体标准物质。如标准物质中含有多种元素和成分，选择使用频次高的元素和成分进行期间核查。 </vt:lpstr>
      <vt:lpstr>4.2标准物质期间核查时间间隔的确定：         标准物质期间核查时间间隔的确定，可根据实验室对标准物的使用频次和实验室储存标准物质的条件来决定。有良好的实验环境和储存条件，又有一整套规范的标准物质的管理程序和专人专柜保存。期间核查测量间隔可适当延长。      实验室首次使用的溶液标准物质，期间核查时间间隔可以按先密后疏的原则安排。找出此标准物质期间核查的间隔点，来确定核查间隔。 </vt:lpstr>
      <vt:lpstr>        固体标准物质的稳定非常好，有效期长。只要按要求保存。一般期间核查时间间隔定在半年一次。但固体标准物质中一些不稳定的成分可根据情况缩短核查间隔时间。 4.3标准物质期间核查的统计方法：      根据实验室人员和标准物质的特点，选择相应的期间核查方法。 4.3.1 代用t检验法       使用代用t检验法只需要计算出R值，不需要计算出S值，计算大为简化。适用于测量次数10及 10以下的情况。可以减轻测量的工作量。</vt:lpstr>
      <vt:lpstr>     选择双侧检验（P2）来判断期间核查测量的平均值与标准证书的标准值的符合性。如测定的L值≤L临界值表中显著性水平a=0.05的L值时，说明核查标准物质的核查结果与标准值没有显著差异。实验室保持了该标准物质量值的稳定性和准确性。如测定的L值&gt;L临界值表中显著性水平a=0.05的L值时，说明核查标准物质的核查结果于标准值有显著差异。实验室要对该标准物质值的稳定性和准确性采取预防措施。 </vt:lpstr>
      <vt:lpstr>    当En≤0.7时，则表明实验室保持该标准物质量值的稳定性和准确性。       当En&gt;1时，则表明实验室没有保持标准物质量值的稳定性和准确性,要立即采取措施停使用该标准物质。      当0.7&lt;En&lt;1时，则表明该标准物质稳定性和准确性状态接近临界状态，必须查找原因并采取适当的预防措施。 </vt:lpstr>
      <vt:lpstr>4.4标准物质期间核查的记录:        根据实验室原始记录的规范格式,编制出标准物质期间核查相应的记录表格。其内容包括：期间核查标准物质的名称、编号、购买时间、有效期、核查方法依据、使用标准溶液相关信息、标准物质的储存条件、核查数据、统计公式、结果评价。 </vt:lpstr>
      <vt:lpstr>4.5标准物质期间核查的报告:      根据标准物质期间核查原始记录的结果评价,给出一规范的标准物质期间核查报告。      如：报告结果为：标准物质的期间核查测定结果于标准证书的标准值没有显著差异，实验室保持了该标准物质稳定性和准确性。该标准物质可以继续使用。      如：报告结果为：该标准物质稳定性准确性已达到控制的临界水平。就立即采取预防措施，确保其标准物质的稳定性和准确性       如：报告结果为：标准物质的期间核查测定结果于标准证书的标准值有显著差异，实验室该标准物质的稳定性和准确性已超出了控制临界水平。就必须停止使用该标准物质，并做好记录。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jiangjunjie </dc:creator>
  <cp:lastModifiedBy>玲俐</cp:lastModifiedBy>
  <cp:revision>13</cp:revision>
  <dcterms:created xsi:type="dcterms:W3CDTF">2011-09-27T08:08:00Z</dcterms:created>
  <dcterms:modified xsi:type="dcterms:W3CDTF">2024-06-28T06:06:03Z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0823FE56CCA84F2BAFAB5B4BEF95B124_13</vt:lpwstr>
  </property>
</Properties>
</file>