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2"/>
  </p:handoutMasterIdLst>
  <p:sldIdLst>
    <p:sldId id="2139" r:id="rId3"/>
    <p:sldId id="2140" r:id="rId4"/>
    <p:sldId id="1418" r:id="rId5"/>
    <p:sldId id="2059" r:id="rId6"/>
    <p:sldId id="2058" r:id="rId7"/>
    <p:sldId id="2097" r:id="rId8"/>
    <p:sldId id="2037" r:id="rId9"/>
    <p:sldId id="2055" r:id="rId10"/>
    <p:sldId id="2054" r:id="rId11"/>
    <p:sldId id="2056" r:id="rId12"/>
    <p:sldId id="2039" r:id="rId13"/>
    <p:sldId id="2098" r:id="rId14"/>
    <p:sldId id="2041" r:id="rId15"/>
    <p:sldId id="2042" r:id="rId16"/>
    <p:sldId id="2043" r:id="rId17"/>
    <p:sldId id="2044" r:id="rId18"/>
    <p:sldId id="2045" r:id="rId19"/>
    <p:sldId id="2048" r:id="rId20"/>
    <p:sldId id="2049" r:id="rId21"/>
    <p:sldId id="2099" r:id="rId22"/>
    <p:sldId id="2050" r:id="rId23"/>
    <p:sldId id="2051" r:id="rId24"/>
    <p:sldId id="2052" r:id="rId25"/>
    <p:sldId id="1977" r:id="rId26"/>
    <p:sldId id="1918" r:id="rId27"/>
    <p:sldId id="1924" r:id="rId28"/>
    <p:sldId id="1921" r:id="rId29"/>
    <p:sldId id="1922" r:id="rId30"/>
    <p:sldId id="1923" r:id="rId31"/>
    <p:sldId id="1950" r:id="rId32"/>
    <p:sldId id="2100" r:id="rId33"/>
    <p:sldId id="1951" r:id="rId34"/>
    <p:sldId id="1952" r:id="rId35"/>
    <p:sldId id="1953" r:id="rId36"/>
    <p:sldId id="1954" r:id="rId37"/>
    <p:sldId id="1962" r:id="rId38"/>
    <p:sldId id="1963" r:id="rId39"/>
    <p:sldId id="1964" r:id="rId40"/>
    <p:sldId id="1966" r:id="rId41"/>
    <p:sldId id="2101" r:id="rId42"/>
    <p:sldId id="1967" r:id="rId43"/>
    <p:sldId id="1968" r:id="rId44"/>
    <p:sldId id="1973" r:id="rId45"/>
    <p:sldId id="2032" r:id="rId46"/>
    <p:sldId id="2024" r:id="rId47"/>
    <p:sldId id="1974" r:id="rId48"/>
    <p:sldId id="2102" r:id="rId50"/>
    <p:sldId id="2141" r:id="rId51"/>
  </p:sldIdLst>
  <p:sldSz cx="12192000" cy="6858000"/>
  <p:notesSz cx="7010400" cy="9296400"/>
  <p:custDataLst>
    <p:tags r:id="rId57"/>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defaultTextStyle>
  <p:extLst>
    <p:ext uri="{EFAFB233-063F-42B5-8137-9DF3F51BA10A}">
      <p15:sldGuideLst xmlns:p15="http://schemas.microsoft.com/office/powerpoint/2012/main">
        <p15:guide id="1" orient="horz" pos="2271" userDrawn="1">
          <p15:clr>
            <a:srgbClr val="A4A3A4"/>
          </p15:clr>
        </p15:guide>
        <p15:guide id="2" pos="39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22" autoAdjust="0"/>
  </p:normalViewPr>
  <p:slideViewPr>
    <p:cSldViewPr showGuides="1">
      <p:cViewPr varScale="1">
        <p:scale>
          <a:sx n="73" d="100"/>
          <a:sy n="73" d="100"/>
        </p:scale>
        <p:origin x="-90" y="-252"/>
      </p:cViewPr>
      <p:guideLst>
        <p:guide orient="horz" pos="2271"/>
        <p:guide pos="3964"/>
      </p:guideLst>
    </p:cSldViewPr>
  </p:slideViewPr>
  <p:notesTextViewPr>
    <p:cViewPr>
      <p:scale>
        <a:sx n="100" d="100"/>
        <a:sy n="100" d="100"/>
      </p:scale>
      <p:origin x="0" y="0"/>
    </p:cViewPr>
  </p:notesTextViewPr>
  <p:gridSpacing cx="72032" cy="72032"/>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gs" Target="tags/tag22.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notesMaster" Target="notesMasters/notesMaster1.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05348" cy="474208"/>
          </a:xfrm>
          <a:prstGeom prst="rect">
            <a:avLst/>
          </a:prstGeom>
        </p:spPr>
        <p:txBody>
          <a:bodyPr vert="horz" lIns="91440" tIns="45720" rIns="91440" bIns="45720" rtlCol="0"/>
          <a:lstStyle>
            <a:lvl1pPr algn="l">
              <a:defRPr sz="1240"/>
            </a:lvl1pPr>
          </a:lstStyle>
          <a:p>
            <a:endParaRPr lang="zh-CN" altLang="en-US"/>
          </a:p>
        </p:txBody>
      </p:sp>
      <p:sp>
        <p:nvSpPr>
          <p:cNvPr id="3" name="日期占位符 2"/>
          <p:cNvSpPr>
            <a:spLocks noGrp="1"/>
          </p:cNvSpPr>
          <p:nvPr>
            <p:ph type="dt" sz="quarter" idx="1"/>
          </p:nvPr>
        </p:nvSpPr>
        <p:spPr>
          <a:xfrm>
            <a:off x="4059181" y="0"/>
            <a:ext cx="3105348" cy="474208"/>
          </a:xfrm>
          <a:prstGeom prst="rect">
            <a:avLst/>
          </a:prstGeom>
        </p:spPr>
        <p:txBody>
          <a:bodyPr vert="horz" lIns="91440" tIns="45720" rIns="91440" bIns="45720" rtlCol="0"/>
          <a:lstStyle>
            <a:lvl1pPr algn="r">
              <a:defRPr sz="124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977133"/>
            <a:ext cx="3105348" cy="474207"/>
          </a:xfrm>
          <a:prstGeom prst="rect">
            <a:avLst/>
          </a:prstGeom>
        </p:spPr>
        <p:txBody>
          <a:bodyPr vert="horz" lIns="91440" tIns="45720" rIns="91440" bIns="45720" rtlCol="0" anchor="b"/>
          <a:lstStyle>
            <a:lvl1pPr algn="l">
              <a:defRPr sz="1240"/>
            </a:lvl1pPr>
          </a:lstStyle>
          <a:p>
            <a:endParaRPr lang="zh-CN" altLang="en-US"/>
          </a:p>
        </p:txBody>
      </p:sp>
      <p:sp>
        <p:nvSpPr>
          <p:cNvPr id="5" name="灯片编号占位符 4"/>
          <p:cNvSpPr>
            <a:spLocks noGrp="1"/>
          </p:cNvSpPr>
          <p:nvPr>
            <p:ph type="sldNum" sz="quarter" idx="3"/>
          </p:nvPr>
        </p:nvSpPr>
        <p:spPr>
          <a:xfrm>
            <a:off x="4059181" y="8977133"/>
            <a:ext cx="3105348" cy="474207"/>
          </a:xfrm>
          <a:prstGeom prst="rect">
            <a:avLst/>
          </a:prstGeom>
        </p:spPr>
        <p:txBody>
          <a:bodyPr vert="horz" lIns="91440" tIns="45720" rIns="91440" bIns="45720" rtlCol="0" anchor="b"/>
          <a:lstStyle>
            <a:lvl1pPr algn="r">
              <a:defRPr sz="124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idx="4294967295"/>
          </p:nvPr>
        </p:nvSpPr>
        <p:spPr bwMode="auto">
          <a:xfrm>
            <a:off x="0" y="0"/>
            <a:ext cx="3035300" cy="461963"/>
          </a:xfrm>
          <a:prstGeom prst="rect">
            <a:avLst/>
          </a:prstGeom>
          <a:noFill/>
          <a:ln w="9525">
            <a:noFill/>
            <a:miter lim="800000"/>
          </a:ln>
        </p:spPr>
        <p:txBody>
          <a:bodyPr vert="horz" wrap="square" lIns="94229" tIns="47114" rIns="94229" bIns="47114" numCol="1" anchor="t"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zh-CN"/>
          </a:p>
        </p:txBody>
      </p:sp>
      <p:sp>
        <p:nvSpPr>
          <p:cNvPr id="16387" name="Rectangle 3"/>
          <p:cNvSpPr>
            <a:spLocks noGrp="1" noChangeArrowheads="1"/>
          </p:cNvSpPr>
          <p:nvPr>
            <p:ph type="dt" idx="1"/>
          </p:nvPr>
        </p:nvSpPr>
        <p:spPr bwMode="auto">
          <a:xfrm>
            <a:off x="3968750" y="0"/>
            <a:ext cx="3040063" cy="461963"/>
          </a:xfrm>
          <a:prstGeom prst="rect">
            <a:avLst/>
          </a:prstGeom>
          <a:noFill/>
          <a:ln w="9525">
            <a:noFill/>
            <a:miter lim="800000"/>
          </a:ln>
        </p:spPr>
        <p:txBody>
          <a:bodyPr vert="horz" wrap="square" lIns="94229" tIns="47114" rIns="94229" bIns="47114" numCol="1" anchor="t"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zh-CN"/>
          </a:p>
        </p:txBody>
      </p:sp>
      <p:sp>
        <p:nvSpPr>
          <p:cNvPr id="190468" name="Rectangle 4"/>
          <p:cNvSpPr>
            <a:spLocks noGrp="1" noRot="1" noChangeAspect="1" noChangeArrowheads="1"/>
          </p:cNvSpPr>
          <p:nvPr>
            <p:ph type="sldImg" idx="2"/>
          </p:nvPr>
        </p:nvSpPr>
        <p:spPr bwMode="auto">
          <a:xfrm>
            <a:off x="401814" y="695325"/>
            <a:ext cx="6200423" cy="3487738"/>
          </a:xfrm>
          <a:prstGeom prst="rect">
            <a:avLst/>
          </a:prstGeom>
          <a:noFill/>
          <a:ln w="9525">
            <a:noFill/>
            <a:miter lim="800000"/>
          </a:ln>
        </p:spPr>
      </p:sp>
      <p:sp>
        <p:nvSpPr>
          <p:cNvPr id="16389" name="Rectangle 5"/>
          <p:cNvSpPr>
            <a:spLocks noGrp="1" noRot="1" noChangeAspect="1" noChangeArrowheads="1"/>
          </p:cNvSpPr>
          <p:nvPr/>
        </p:nvSpPr>
        <p:spPr bwMode="auto">
          <a:xfrm>
            <a:off x="695325" y="4414838"/>
            <a:ext cx="5611813" cy="4179887"/>
          </a:xfrm>
          <a:prstGeom prst="rect">
            <a:avLst/>
          </a:prstGeom>
          <a:noFill/>
          <a:ln w="9525">
            <a:noFill/>
            <a:miter lim="800000"/>
          </a:ln>
        </p:spPr>
        <p:txBody>
          <a:bodyPr lIns="94229" tIns="47114" rIns="94229" bIns="47114" anchor="ctr"/>
          <a:lstStyle/>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Click to edit Master text styles</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Second level</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Third level</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Fourth level</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30000"/>
              </a:spcBef>
              <a:defRPr/>
            </a:pPr>
            <a:r>
              <a:rPr 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Fifth level</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390" name="Rectangle 6"/>
          <p:cNvSpPr>
            <a:spLocks noGrp="1" noChangeArrowheads="1"/>
          </p:cNvSpPr>
          <p:nvPr>
            <p:ph type="ftr" sz="quarter" idx="4"/>
          </p:nvPr>
        </p:nvSpPr>
        <p:spPr bwMode="auto">
          <a:xfrm>
            <a:off x="0" y="8826500"/>
            <a:ext cx="3035300" cy="466725"/>
          </a:xfrm>
          <a:prstGeom prst="rect">
            <a:avLst/>
          </a:prstGeom>
          <a:noFill/>
          <a:ln w="9525">
            <a:noFill/>
            <a:miter lim="800000"/>
          </a:ln>
        </p:spPr>
        <p:txBody>
          <a:bodyPr vert="horz" wrap="square" lIns="94229" tIns="47114" rIns="94229" bIns="47114" numCol="1" anchor="b"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zh-CN"/>
          </a:p>
        </p:txBody>
      </p:sp>
      <p:sp>
        <p:nvSpPr>
          <p:cNvPr id="16391" name="Rectangle 7"/>
          <p:cNvSpPr>
            <a:spLocks noGrp="1" noChangeArrowheads="1"/>
          </p:cNvSpPr>
          <p:nvPr>
            <p:ph type="sldNum" sz="quarter" idx="5"/>
          </p:nvPr>
        </p:nvSpPr>
        <p:spPr bwMode="auto">
          <a:xfrm>
            <a:off x="3968750" y="8826500"/>
            <a:ext cx="3040063" cy="466725"/>
          </a:xfrm>
          <a:prstGeom prst="rect">
            <a:avLst/>
          </a:prstGeom>
          <a:noFill/>
          <a:ln w="9525">
            <a:noFill/>
            <a:miter lim="800000"/>
          </a:ln>
        </p:spPr>
        <p:txBody>
          <a:bodyPr vert="horz" wrap="square" lIns="94229" tIns="47114" rIns="94229" bIns="47114" numCol="1" anchor="b" anchorCtr="0" compatLnSpc="1"/>
          <a:lstStyle>
            <a:lvl1pPr>
              <a:defRPr b="1" i="1" smtClean="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754DD79C-FBFB-4DA4-A1DF-F37D70E2C437}" type="slidenum">
              <a:rPr lang="zh-CN" altLang="en-US"/>
            </a:fld>
            <a:endParaRPr 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1813" y="695325"/>
            <a:ext cx="6200423" cy="3487738"/>
          </a:xfrm>
        </p:spPr>
      </p:sp>
      <p:sp>
        <p:nvSpPr>
          <p:cNvPr id="3" name="备注占位符 2"/>
          <p:cNvSpPr>
            <a:spLocks noGrp="1"/>
          </p:cNvSpPr>
          <p:nvPr>
            <p:ph type="body" idx="1"/>
          </p:nvPr>
        </p:nvSpPr>
        <p:spPr>
          <a:xfrm>
            <a:off x="701675" y="4416425"/>
            <a:ext cx="5607050" cy="4183063"/>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54DD79C-FBFB-4DA4-A1DF-F37D70E2C437}"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atin typeface="微软雅黑" panose="020B0503020204020204" pitchFamily="34" charset="-122"/>
                <a:ea typeface="微软雅黑" panose="020B0503020204020204" pitchFamily="34" charset="-122"/>
                <a:cs typeface="微软雅黑" panose="020B0503020204020204" pitchFamily="34"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lumMod val="85000"/>
          </a:schemeClr>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9525" y="5080"/>
            <a:ext cx="12211050" cy="866775"/>
            <a:chOff x="-10" y="638"/>
            <a:chExt cx="19228" cy="808"/>
          </a:xfrm>
        </p:grpSpPr>
        <p:sp>
          <p:nvSpPr>
            <p:cNvPr id="7" name="Rectangle 5"/>
            <p:cNvSpPr>
              <a:spLocks noChangeArrowheads="1"/>
            </p:cNvSpPr>
            <p:nvPr userDrawn="1"/>
          </p:nvSpPr>
          <p:spPr bwMode="auto">
            <a:xfrm>
              <a:off x="-10" y="638"/>
              <a:ext cx="19228" cy="808"/>
            </a:xfrm>
            <a:prstGeom prst="rect">
              <a:avLst/>
            </a:prstGeom>
            <a:solidFill>
              <a:schemeClr val="tx1"/>
            </a:solidFill>
            <a:ln w="9525">
              <a:noFill/>
              <a:miter lim="800000"/>
            </a:ln>
          </p:spPr>
          <p:txBody>
            <a:bodyPr wrap="none" anchor="ctr"/>
            <a:p>
              <a:pPr fontAlgn="base">
                <a:defRPr/>
              </a:pPr>
              <a:endParaRPr lang="zh-CN" altLang="en-US" sz="3285"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11"/>
            <p:cNvPicPr>
              <a:picLocks noChangeAspect="1"/>
            </p:cNvPicPr>
            <p:nvPr userDrawn="1"/>
          </p:nvPicPr>
          <p:blipFill>
            <a:blip r:embed="rId6"/>
            <a:stretch>
              <a:fillRect/>
            </a:stretch>
          </p:blipFill>
          <p:spPr>
            <a:xfrm flipH="1">
              <a:off x="0" y="660"/>
              <a:ext cx="1302" cy="775"/>
            </a:xfrm>
            <a:prstGeom prst="rect">
              <a:avLst/>
            </a:prstGeom>
            <a:noFill/>
            <a:ln w="9525">
              <a:noFill/>
            </a:ln>
          </p:spPr>
        </p:pic>
        <p:pic>
          <p:nvPicPr>
            <p:cNvPr id="4" name="图片 12"/>
            <p:cNvPicPr>
              <a:picLocks noChangeAspect="1"/>
            </p:cNvPicPr>
            <p:nvPr userDrawn="1"/>
          </p:nvPicPr>
          <p:blipFill>
            <a:blip r:embed="rId7"/>
            <a:stretch>
              <a:fillRect/>
            </a:stretch>
          </p:blipFill>
          <p:spPr>
            <a:xfrm>
              <a:off x="17961" y="683"/>
              <a:ext cx="1249" cy="730"/>
            </a:xfrm>
            <a:prstGeom prst="rect">
              <a:avLst/>
            </a:prstGeom>
            <a:noFill/>
            <a:ln w="9525">
              <a:noFill/>
            </a:ln>
          </p:spPr>
        </p:pic>
      </p:grpSp>
      <p:sp>
        <p:nvSpPr>
          <p:cNvPr id="5" name="文本框 4"/>
          <p:cNvSpPr txBox="1"/>
          <p:nvPr userDrawn="1"/>
        </p:nvSpPr>
        <p:spPr>
          <a:xfrm>
            <a:off x="2517775" y="146685"/>
            <a:ext cx="7157085" cy="583565"/>
          </a:xfrm>
          <a:prstGeom prst="rect">
            <a:avLst/>
          </a:prstGeom>
          <a:noFill/>
        </p:spPr>
        <p:txBody>
          <a:bodyPr wrap="square" rtlCol="0" anchor="t">
            <a:spAutoFit/>
          </a:bodyPr>
          <a:p>
            <a:r>
              <a:rPr lang="zh-CN" altLang="en-US" sz="32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把握安全拥有明天（来源</a:t>
            </a:r>
            <a:r>
              <a:rPr lang="en-US" altLang="zh-CN" sz="32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EHS</a:t>
            </a:r>
            <a:r>
              <a:rPr lang="zh-CN" altLang="en-US" sz="32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微社区</a:t>
            </a:r>
            <a:r>
              <a:rPr lang="zh-CN" altLang="en-US" sz="32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32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030" name="组合 2"/>
          <p:cNvGrpSpPr/>
          <p:nvPr userDrawn="1"/>
        </p:nvGrpSpPr>
        <p:grpSpPr>
          <a:xfrm>
            <a:off x="-9525" y="6267450"/>
            <a:ext cx="12198350" cy="593725"/>
            <a:chOff x="0" y="9870"/>
            <a:chExt cx="19210" cy="935"/>
          </a:xfrm>
        </p:grpSpPr>
        <p:grpSp>
          <p:nvGrpSpPr>
            <p:cNvPr id="1031" name="组合 1"/>
            <p:cNvGrpSpPr/>
            <p:nvPr userDrawn="1"/>
          </p:nvGrpSpPr>
          <p:grpSpPr>
            <a:xfrm>
              <a:off x="0" y="9870"/>
              <a:ext cx="19208" cy="935"/>
              <a:chOff x="-9" y="7559"/>
              <a:chExt cx="15920" cy="679"/>
            </a:xfrm>
          </p:grpSpPr>
          <p:sp>
            <p:nvSpPr>
              <p:cNvPr id="9" name="Rectangle 5"/>
              <p:cNvSpPr>
                <a:spLocks noChangeArrowheads="1"/>
              </p:cNvSpPr>
              <p:nvPr userDrawn="1"/>
            </p:nvSpPr>
            <p:spPr bwMode="auto">
              <a:xfrm>
                <a:off x="-9" y="7636"/>
                <a:ext cx="15921" cy="603"/>
              </a:xfrm>
              <a:prstGeom prst="rect">
                <a:avLst/>
              </a:prstGeom>
              <a:solidFill>
                <a:schemeClr val="tx1"/>
              </a:solidFill>
              <a:ln w="9525">
                <a:noFill/>
                <a:miter lim="800000"/>
              </a:ln>
            </p:spPr>
            <p:txBody>
              <a:bodyPr wrap="none" anchor="ctr"/>
              <a:p>
                <a:pPr fontAlgn="base">
                  <a:defRPr/>
                </a:pPr>
                <a:endParaRPr lang="zh-CN" altLang="en-US" sz="3285"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5"/>
              <p:cNvSpPr>
                <a:spLocks noChangeArrowheads="1"/>
              </p:cNvSpPr>
              <p:nvPr userDrawn="1"/>
            </p:nvSpPr>
            <p:spPr bwMode="auto">
              <a:xfrm>
                <a:off x="-9" y="7559"/>
                <a:ext cx="15921" cy="150"/>
              </a:xfrm>
              <a:prstGeom prst="rect">
                <a:avLst/>
              </a:prstGeom>
              <a:solidFill>
                <a:srgbClr val="B1ACAB"/>
              </a:solidFill>
              <a:ln w="9525">
                <a:noFill/>
                <a:miter lim="800000"/>
              </a:ln>
            </p:spPr>
            <p:txBody>
              <a:bodyPr wrap="none" anchor="ctr"/>
              <a:p>
                <a:pPr fontAlgn="base">
                  <a:defRPr/>
                </a:pPr>
                <a:endParaRPr lang="zh-CN" altLang="en-US" sz="3285"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34" name="文本框 9"/>
            <p:cNvSpPr txBox="1"/>
            <p:nvPr userDrawn="1"/>
          </p:nvSpPr>
          <p:spPr>
            <a:xfrm>
              <a:off x="0" y="10075"/>
              <a:ext cx="6548" cy="628"/>
            </a:xfrm>
            <a:prstGeom prst="rect">
              <a:avLst/>
            </a:prstGeom>
            <a:noFill/>
            <a:ln w="9525">
              <a:noFill/>
            </a:ln>
          </p:spPr>
          <p:txBody>
            <a:bodyPr wrap="square" anchor="t">
              <a:spAutoFit/>
            </a:bodyPr>
            <a:p>
              <a:pPr lvl="0" algn="ctr" eaLnBrk="0" hangingPunct="0"/>
              <a:r>
                <a:rPr lang="zh-CN" altLang="en-US" sz="20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把握安全拥有明天（</a:t>
              </a:r>
              <a:r>
                <a:rPr lang="en-US" altLang="zh-CN" sz="20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EHS</a:t>
              </a:r>
              <a:r>
                <a:rPr lang="zh-CN" altLang="en-US" sz="20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微社区）</a:t>
              </a:r>
              <a:endParaRPr lang="zh-CN" altLang="en-US" sz="2000"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035" name="图片 12"/>
            <p:cNvPicPr>
              <a:picLocks noChangeAspect="1"/>
            </p:cNvPicPr>
            <p:nvPr userDrawn="1"/>
          </p:nvPicPr>
          <p:blipFill>
            <a:blip r:embed="rId7"/>
            <a:stretch>
              <a:fillRect/>
            </a:stretch>
          </p:blipFill>
          <p:spPr>
            <a:xfrm>
              <a:off x="18480" y="10075"/>
              <a:ext cx="730" cy="730"/>
            </a:xfrm>
            <a:prstGeom prst="rect">
              <a:avLst/>
            </a:prstGeom>
            <a:noFill/>
            <a:ln w="9525">
              <a:noFill/>
            </a:ln>
          </p:spPr>
        </p:pic>
      </p:grpSp>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950" y="18796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sz="4400" b="1">
          <a:solidFill>
            <a:srgbClr val="003366"/>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5pPr>
      <a:lvl6pPr marL="4572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b="1">
          <a:solidFill>
            <a:srgbClr val="003366"/>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lnSpc>
          <a:spcPct val="150000"/>
        </a:lnSpc>
        <a:spcBef>
          <a:spcPct val="20000"/>
        </a:spcBef>
        <a:spcAft>
          <a:spcPct val="0"/>
        </a:spcAft>
        <a:buFont typeface="Arial" panose="020B0604020202020204" pitchFamily="34" charset="0"/>
        <a:buChar char="•"/>
        <a:defRPr sz="3200" b="1">
          <a:solidFill>
            <a:srgbClr val="5F5F5F"/>
          </a:solidFill>
          <a:latin typeface="+mn-lt"/>
          <a:ea typeface="+mn-ea"/>
          <a:cs typeface="+mn-cs"/>
          <a:sym typeface="Arial" panose="020B0604020202020204" pitchFamily="34" charset="0"/>
        </a:defRPr>
      </a:lvl1pPr>
      <a:lvl2pPr marL="742950" indent="-285750" algn="l" defTabSz="0" rtl="0" eaLnBrk="0" fontAlgn="base" hangingPunct="0">
        <a:lnSpc>
          <a:spcPct val="150000"/>
        </a:lnSpc>
        <a:spcBef>
          <a:spcPct val="20000"/>
        </a:spcBef>
        <a:spcAft>
          <a:spcPct val="0"/>
        </a:spcAft>
        <a:buFont typeface="Arial" panose="020B0604020202020204" pitchFamily="34" charset="0"/>
        <a:buChar char="–"/>
        <a:defRPr sz="2800" b="1">
          <a:solidFill>
            <a:srgbClr val="5F5F5F"/>
          </a:solidFill>
          <a:latin typeface="+mn-lt"/>
          <a:ea typeface="+mn-ea"/>
          <a:sym typeface="Arial" panose="020B0604020202020204" pitchFamily="34" charset="0"/>
        </a:defRPr>
      </a:lvl2pPr>
      <a:lvl3pPr marL="1143000" indent="-228600" algn="l" defTabSz="0" rtl="0" eaLnBrk="0" fontAlgn="base" hangingPunct="0">
        <a:lnSpc>
          <a:spcPct val="150000"/>
        </a:lnSpc>
        <a:spcBef>
          <a:spcPct val="20000"/>
        </a:spcBef>
        <a:spcAft>
          <a:spcPct val="0"/>
        </a:spcAft>
        <a:buFont typeface="Arial" panose="020B0604020202020204" pitchFamily="34" charset="0"/>
        <a:buChar char="•"/>
        <a:defRPr sz="2400" b="1">
          <a:solidFill>
            <a:srgbClr val="5F5F5F"/>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b="1">
          <a:solidFill>
            <a:srgbClr val="5F5F5F"/>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b="1">
          <a:solidFill>
            <a:srgbClr val="5F5F5F"/>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Font typeface="Arial" panose="020B0604020202020204" pitchFamily="34" charset="0"/>
        <a:buChar char="»"/>
        <a:defRPr sz="2000" b="1">
          <a:solidFill>
            <a:srgbClr val="5F5F5F"/>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Font typeface="Arial" panose="020B0604020202020204" pitchFamily="34" charset="0"/>
        <a:buChar char="»"/>
        <a:defRPr sz="2000" b="1">
          <a:solidFill>
            <a:srgbClr val="5F5F5F"/>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Font typeface="Arial" panose="020B0604020202020204" pitchFamily="34" charset="0"/>
        <a:buChar char="»"/>
        <a:defRPr sz="2000" b="1">
          <a:solidFill>
            <a:srgbClr val="5F5F5F"/>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Font typeface="Arial" panose="020B0604020202020204" pitchFamily="34" charset="0"/>
        <a:buChar char="»"/>
        <a:defRPr sz="2000" b="1">
          <a:solidFill>
            <a:srgbClr val="5F5F5F"/>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5.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27.jpeg"/><Relationship Id="rId4" Type="http://schemas.openxmlformats.org/officeDocument/2006/relationships/tags" Target="../tags/tag19.xml"/><Relationship Id="rId3" Type="http://schemas.openxmlformats.org/officeDocument/2006/relationships/image" Target="../media/image26.jpeg"/><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直线组织的安全职责业务培训</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37"/>
          <p:cNvPicPr>
            <a:picLocks noChangeAspect="1" noChangeArrowheads="1"/>
          </p:cNvPicPr>
          <p:nvPr/>
        </p:nvPicPr>
        <p:blipFill>
          <a:blip r:embed="rId1" cstate="print"/>
          <a:srcRect/>
          <a:stretch>
            <a:fillRect/>
          </a:stretch>
        </p:blipFill>
        <p:spPr bwMode="auto">
          <a:xfrm>
            <a:off x="1700213" y="979488"/>
            <a:ext cx="8904287" cy="5035550"/>
          </a:xfrm>
          <a:prstGeom prst="rect">
            <a:avLst/>
          </a:prstGeom>
          <a:noFill/>
          <a:ln w="9525">
            <a:noFill/>
            <a:miter lim="800000"/>
            <a:headEnd/>
            <a:tailEnd/>
          </a:ln>
        </p:spPr>
      </p:pic>
      <p:sp>
        <p:nvSpPr>
          <p:cNvPr id="3" name="椭圆 2"/>
          <p:cNvSpPr/>
          <p:nvPr/>
        </p:nvSpPr>
        <p:spPr bwMode="auto">
          <a:xfrm rot="1466432">
            <a:off x="5787605" y="3951555"/>
            <a:ext cx="1616919" cy="586062"/>
          </a:xfrm>
          <a:prstGeom prst="ellipse">
            <a:avLst/>
          </a:prstGeom>
          <a:solidFill>
            <a:srgbClr val="FF0066">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椭圆 3"/>
          <p:cNvSpPr/>
          <p:nvPr/>
        </p:nvSpPr>
        <p:spPr bwMode="auto">
          <a:xfrm rot="5029809">
            <a:off x="4609085" y="2131824"/>
            <a:ext cx="1616919" cy="586062"/>
          </a:xfrm>
          <a:prstGeom prst="ellipse">
            <a:avLst/>
          </a:prstGeom>
          <a:solidFill>
            <a:srgbClr val="FF0066">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32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4034" y="1000108"/>
            <a:ext cx="8229600" cy="1143000"/>
          </a:xfrm>
        </p:spPr>
        <p:txBody>
          <a:bodyPr/>
          <a:lstStyle/>
          <a:p>
            <a:r>
              <a:rPr lang="zh-CN" altLang="en-US" sz="3200" b="1" dirty="0" smtClean="0">
                <a:solidFill>
                  <a:schemeClr val="tx1"/>
                </a:solidFill>
              </a:rPr>
              <a:t>您怎么理解：</a:t>
            </a:r>
            <a:endParaRPr lang="zh-CN" altLang="en-US" sz="3200" b="1" dirty="0" smtClean="0">
              <a:solidFill>
                <a:schemeClr val="tx1"/>
              </a:solidFill>
            </a:endParaRPr>
          </a:p>
        </p:txBody>
      </p:sp>
      <p:sp>
        <p:nvSpPr>
          <p:cNvPr id="4" name="Content Placeholder 3"/>
          <p:cNvSpPr>
            <a:spLocks noGrp="1"/>
          </p:cNvSpPr>
          <p:nvPr>
            <p:ph idx="1"/>
          </p:nvPr>
        </p:nvSpPr>
        <p:spPr>
          <a:xfrm>
            <a:off x="2452662" y="2643182"/>
            <a:ext cx="7874000" cy="1712912"/>
          </a:xfrm>
        </p:spPr>
        <p:txBody>
          <a:bodyPr/>
          <a:lstStyle/>
          <a:p>
            <a:pPr marL="457200" indent="-457200">
              <a:buFont typeface="Wingdings" panose="05000000000000000000" pitchFamily="2" charset="2"/>
              <a:buChar char="Ø"/>
            </a:pPr>
            <a:r>
              <a:rPr lang="zh-CN" altLang="en-US" dirty="0" smtClean="0"/>
              <a:t>直线责任</a:t>
            </a:r>
            <a:endParaRPr lang="en-US" altLang="zh-CN" dirty="0" smtClean="0"/>
          </a:p>
          <a:p>
            <a:pPr marL="457200" indent="-457200">
              <a:buFont typeface="Wingdings" panose="05000000000000000000" pitchFamily="2" charset="2"/>
              <a:buChar char="Ø"/>
            </a:pPr>
            <a:endParaRPr lang="zh-CN" altLang="en-US" dirty="0" smtClean="0"/>
          </a:p>
          <a:p>
            <a:pPr marL="457200" indent="-457200">
              <a:buFont typeface="Wingdings" panose="05000000000000000000" pitchFamily="2" charset="2"/>
              <a:buChar char="Ø"/>
            </a:pPr>
            <a:r>
              <a:rPr lang="zh-CN" altLang="en-US" dirty="0" smtClean="0"/>
              <a:t>有感领导</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7"/>
          <p:cNvGrpSpPr/>
          <p:nvPr/>
        </p:nvGrpSpPr>
        <p:grpSpPr>
          <a:xfrm>
            <a:off x="2505075" y="2330450"/>
            <a:ext cx="9061450" cy="2897188"/>
            <a:chOff x="3944" y="3669"/>
            <a:chExt cx="14274" cy="4563"/>
          </a:xfrm>
        </p:grpSpPr>
        <p:pic>
          <p:nvPicPr>
            <p:cNvPr id="9218" name="图片 1"/>
            <p:cNvPicPr>
              <a:picLocks noChangeAspect="1"/>
            </p:cNvPicPr>
            <p:nvPr/>
          </p:nvPicPr>
          <p:blipFill>
            <a:blip r:embed="rId1"/>
            <a:stretch>
              <a:fillRect/>
            </a:stretch>
          </p:blipFill>
          <p:spPr>
            <a:xfrm>
              <a:off x="3944" y="3669"/>
              <a:ext cx="3164" cy="4265"/>
            </a:xfrm>
            <a:prstGeom prst="rect">
              <a:avLst/>
            </a:prstGeom>
            <a:noFill/>
            <a:ln w="9525">
              <a:noFill/>
            </a:ln>
          </p:spPr>
        </p:pic>
        <p:grpSp>
          <p:nvGrpSpPr>
            <p:cNvPr id="9219" name="组合 3"/>
            <p:cNvGrpSpPr/>
            <p:nvPr/>
          </p:nvGrpSpPr>
          <p:grpSpPr>
            <a:xfrm>
              <a:off x="7639" y="4290"/>
              <a:ext cx="6620" cy="3023"/>
              <a:chOff x="6375" y="4343"/>
              <a:chExt cx="6620" cy="3023"/>
            </a:xfrm>
          </p:grpSpPr>
          <p:sp>
            <p:nvSpPr>
              <p:cNvPr id="5" name="矩形 6"/>
              <p:cNvSpPr/>
              <p:nvPr/>
            </p:nvSpPr>
            <p:spPr>
              <a:xfrm>
                <a:off x="6375" y="4343"/>
                <a:ext cx="6620" cy="3023"/>
              </a:xfrm>
              <a:prstGeom prst="rect">
                <a:avLst/>
              </a:prstGeom>
              <a:solidFill>
                <a:srgbClr val="CCFFFF"/>
              </a:solidFill>
              <a:ln w="9525">
                <a:noFill/>
              </a:ln>
            </p:spPr>
            <p:txBody>
              <a:bodyPr wrap="none" lIns="48964" tIns="24481" rIns="48964" bIns="24481" anchor="ctr"/>
              <a:p>
                <a:pPr defTabSz="1279525" fontAlgn="base">
                  <a:buSzTx/>
                </a:pPr>
                <a:endParaRPr lang="zh-CN" altLang="en-US" sz="965" strike="noStrike" noProof="1">
                  <a:latin typeface="Tahoma" panose="020B0604030504040204" pitchFamily="34" charset="0"/>
                  <a:ea typeface="MS PGothic" panose="020B0600070205080204" pitchFamily="34" charset="-128"/>
                </a:endParaRPr>
              </a:p>
            </p:txBody>
          </p:sp>
          <p:pic>
            <p:nvPicPr>
              <p:cNvPr id="9221" name="图片 3"/>
              <p:cNvPicPr>
                <a:picLocks noChangeAspect="1"/>
              </p:cNvPicPr>
              <p:nvPr/>
            </p:nvPicPr>
            <p:blipFill>
              <a:blip r:embed="rId2"/>
              <a:stretch>
                <a:fillRect/>
              </a:stretch>
            </p:blipFill>
            <p:spPr>
              <a:xfrm>
                <a:off x="6765" y="4653"/>
                <a:ext cx="2403" cy="2402"/>
              </a:xfrm>
              <a:prstGeom prst="rect">
                <a:avLst/>
              </a:prstGeom>
              <a:noFill/>
              <a:ln w="9525">
                <a:noFill/>
              </a:ln>
            </p:spPr>
          </p:pic>
          <p:sp>
            <p:nvSpPr>
              <p:cNvPr id="9222" name="文本框 7"/>
              <p:cNvSpPr txBox="1"/>
              <p:nvPr/>
            </p:nvSpPr>
            <p:spPr>
              <a:xfrm>
                <a:off x="9168" y="5548"/>
                <a:ext cx="3568" cy="725"/>
              </a:xfrm>
              <a:prstGeom prst="rect">
                <a:avLst/>
              </a:prstGeom>
              <a:noFill/>
              <a:ln w="9525">
                <a:noFill/>
              </a:ln>
            </p:spPr>
            <p:txBody>
              <a:bodyPr wrap="square" anchor="t">
                <a:spAutoFit/>
              </a:bodyPr>
              <a:p>
                <a:r>
                  <a:rPr lang="zh-CN" altLang="en-US" sz="1200">
                    <a:solidFill>
                      <a:srgbClr val="00B0F0"/>
                    </a:solidFill>
                    <a:latin typeface="微软雅黑" panose="020B0503020204020204" pitchFamily="34" charset="-122"/>
                    <a:ea typeface="微软雅黑" panose="020B0503020204020204" pitchFamily="34" charset="-122"/>
                  </a:rPr>
                  <a:t>获取海量安全资料添加小编微信号：</a:t>
                </a:r>
                <a:r>
                  <a:rPr lang="en-US" altLang="zh-CN" sz="1200">
                    <a:solidFill>
                      <a:srgbClr val="FF0000"/>
                    </a:solidFill>
                    <a:latin typeface="微软雅黑" panose="020B0503020204020204" pitchFamily="34" charset="-122"/>
                    <a:ea typeface="微软雅黑" panose="020B0503020204020204" pitchFamily="34" charset="-122"/>
                  </a:rPr>
                  <a:t>sunny18401040267</a:t>
                </a:r>
                <a:endParaRPr lang="en-US" altLang="zh-CN" sz="1200">
                  <a:solidFill>
                    <a:srgbClr val="FF0000"/>
                  </a:solidFill>
                  <a:latin typeface="微软雅黑" panose="020B0503020204020204" pitchFamily="34" charset="-122"/>
                  <a:ea typeface="微软雅黑" panose="020B0503020204020204" pitchFamily="34" charset="-122"/>
                </a:endParaRPr>
              </a:p>
            </p:txBody>
          </p:sp>
        </p:grpSp>
        <p:pic>
          <p:nvPicPr>
            <p:cNvPr id="9223" name="图片 5" descr="qrcode_for_gh_552f2279256e_258"/>
            <p:cNvPicPr>
              <a:picLocks noChangeAspect="1"/>
            </p:cNvPicPr>
            <p:nvPr/>
          </p:nvPicPr>
          <p:blipFill>
            <a:blip r:embed="rId3"/>
            <a:stretch>
              <a:fillRect/>
            </a:stretch>
          </p:blipFill>
          <p:spPr>
            <a:xfrm>
              <a:off x="14905" y="3836"/>
              <a:ext cx="3127" cy="3127"/>
            </a:xfrm>
            <a:prstGeom prst="rect">
              <a:avLst/>
            </a:prstGeom>
            <a:noFill/>
            <a:ln w="9525">
              <a:noFill/>
            </a:ln>
          </p:spPr>
        </p:pic>
        <p:sp>
          <p:nvSpPr>
            <p:cNvPr id="9224" name="文本框 6"/>
            <p:cNvSpPr txBox="1"/>
            <p:nvPr/>
          </p:nvSpPr>
          <p:spPr>
            <a:xfrm>
              <a:off x="14719" y="7313"/>
              <a:ext cx="3499" cy="919"/>
            </a:xfrm>
            <a:prstGeom prst="rect">
              <a:avLst/>
            </a:prstGeom>
            <a:noFill/>
            <a:ln w="9525">
              <a:noFill/>
            </a:ln>
          </p:spPr>
          <p:txBody>
            <a:bodyPr wrap="square" anchor="t">
              <a:spAutoFit/>
            </a:bodyPr>
            <a:p>
              <a:r>
                <a:rPr lang="zh-CN" altLang="en-US" sz="1600">
                  <a:solidFill>
                    <a:srgbClr val="FF0000"/>
                  </a:solidFill>
                  <a:latin typeface="微软雅黑" panose="020B0503020204020204" pitchFamily="34" charset="-122"/>
                  <a:ea typeface="微软雅黑" panose="020B0503020204020204" pitchFamily="34" charset="-122"/>
                </a:rPr>
                <a:t>扫码关注后台回复</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猪会飞</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领取安全礼包</a:t>
              </a:r>
              <a:endParaRPr lang="zh-CN" altLang="en-US" sz="160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52596" y="857232"/>
            <a:ext cx="8229600" cy="1143000"/>
          </a:xfrm>
        </p:spPr>
        <p:txBody>
          <a:bodyPr/>
          <a:lstStyle/>
          <a:p>
            <a:r>
              <a:rPr lang="zh-CN" altLang="en-US" sz="3200" b="1" dirty="0" smtClean="0">
                <a:solidFill>
                  <a:schemeClr val="tx1"/>
                </a:solidFill>
              </a:rPr>
              <a:t>“有感领导”</a:t>
            </a:r>
            <a:endParaRPr lang="zh-CN" altLang="en-US" sz="3200" b="1" dirty="0" smtClean="0">
              <a:solidFill>
                <a:schemeClr val="tx1"/>
              </a:solidFill>
            </a:endParaRPr>
          </a:p>
        </p:txBody>
      </p:sp>
      <p:sp>
        <p:nvSpPr>
          <p:cNvPr id="3" name="Content Placeholder 2"/>
          <p:cNvSpPr>
            <a:spLocks noGrp="1"/>
          </p:cNvSpPr>
          <p:nvPr>
            <p:ph idx="1"/>
          </p:nvPr>
        </p:nvSpPr>
        <p:spPr>
          <a:xfrm>
            <a:off x="655320" y="1583055"/>
            <a:ext cx="11077575" cy="4272280"/>
          </a:xfrm>
        </p:spPr>
        <p:txBody>
          <a:bodyPr/>
          <a:lstStyle/>
          <a:p>
            <a:pPr marL="103505" lvl="1" indent="0">
              <a:buFont typeface="Wingdings" panose="05000000000000000000" pitchFamily="2" charset="2"/>
              <a:buNone/>
              <a:defRPr/>
            </a:pPr>
            <a:r>
              <a:rPr lang="zh-CN" altLang="en-US" sz="2400" b="1" dirty="0"/>
              <a:t>直线主管通过自己的</a:t>
            </a:r>
            <a:r>
              <a:rPr lang="zh-CN" altLang="en-US" sz="4000" b="1" dirty="0">
                <a:solidFill>
                  <a:srgbClr val="C00000"/>
                </a:solidFill>
              </a:rPr>
              <a:t>行为</a:t>
            </a:r>
            <a:r>
              <a:rPr lang="zh-CN" altLang="en-US" sz="2400" b="1" dirty="0"/>
              <a:t>，而不是自己的言语，体现其对安全的承诺；同时为其下属设定安全工作的标准，并极大的影响下属对于安全的重视程度。 </a:t>
            </a:r>
            <a:endParaRPr lang="en-US" altLang="zh-CN" sz="2400" b="1" dirty="0" smtClean="0"/>
          </a:p>
          <a:p>
            <a:pPr lvl="1">
              <a:buClrTx/>
              <a:buFont typeface="Wingdings" panose="05000000000000000000" pitchFamily="2" charset="2"/>
              <a:buChar char="Ø"/>
              <a:defRPr/>
            </a:pPr>
            <a:r>
              <a:rPr lang="zh-CN" altLang="en-US" sz="2400" b="1" dirty="0"/>
              <a:t>看得见、听得到、感受得</a:t>
            </a:r>
            <a:r>
              <a:rPr lang="zh-CN" altLang="en-US" sz="2400" b="1" dirty="0" smtClean="0"/>
              <a:t>到；</a:t>
            </a:r>
            <a:endParaRPr lang="en-US" sz="2400" b="1" dirty="0"/>
          </a:p>
          <a:p>
            <a:pPr lvl="1">
              <a:buClrTx/>
              <a:buFont typeface="Wingdings" panose="05000000000000000000" pitchFamily="2" charset="2"/>
              <a:buChar char="Ø"/>
              <a:defRPr/>
            </a:pPr>
            <a:r>
              <a:rPr lang="zh-CN" altLang="en-US" sz="2400" b="1" dirty="0"/>
              <a:t>正能量；</a:t>
            </a:r>
            <a:endParaRPr lang="en-US" sz="2400" b="1" dirty="0"/>
          </a:p>
          <a:p>
            <a:pPr lvl="1">
              <a:buClrTx/>
              <a:buFont typeface="Wingdings" panose="05000000000000000000" pitchFamily="2" charset="2"/>
              <a:buChar char="Ø"/>
              <a:defRPr/>
            </a:pPr>
            <a:r>
              <a:rPr lang="zh-CN" altLang="en-US" sz="2400" b="1" dirty="0" smtClean="0"/>
              <a:t>身体力行，展</a:t>
            </a:r>
            <a:r>
              <a:rPr lang="zh-CN" altLang="en-US" sz="2400" b="1" dirty="0"/>
              <a:t>现个人的安全承诺；</a:t>
            </a:r>
            <a:endParaRPr lang="en-US" sz="2400" b="1" dirty="0"/>
          </a:p>
          <a:p>
            <a:pPr lvl="1">
              <a:buClrTx/>
              <a:buFont typeface="Wingdings" panose="05000000000000000000" pitchFamily="2" charset="2"/>
              <a:buChar char="Ø"/>
              <a:defRPr/>
            </a:pPr>
            <a:r>
              <a:rPr lang="zh-CN" altLang="en-US" sz="2400" b="1" dirty="0"/>
              <a:t>贯穿整个组织</a:t>
            </a:r>
            <a:endParaRPr lang="en-US" sz="2400" b="1" dirty="0"/>
          </a:p>
          <a:p>
            <a:pPr lvl="1">
              <a:buClrTx/>
              <a:buFont typeface="Wingdings" panose="05000000000000000000" pitchFamily="2" charset="2"/>
              <a:buChar char="Ø"/>
              <a:defRPr/>
            </a:pPr>
            <a:r>
              <a:rPr lang="zh-CN" altLang="en-US" sz="2400" b="1" dirty="0"/>
              <a:t>影响到所有员工和承包商；</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59292" y="901681"/>
            <a:ext cx="7874000" cy="53340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2291" name="Content Placeholder 2"/>
          <p:cNvSpPr>
            <a:spLocks noGrp="1"/>
          </p:cNvSpPr>
          <p:nvPr>
            <p:ph idx="1"/>
          </p:nvPr>
        </p:nvSpPr>
        <p:spPr>
          <a:xfrm>
            <a:off x="591185" y="1605280"/>
            <a:ext cx="11010265" cy="4351655"/>
          </a:xfrm>
        </p:spPr>
        <p:txBody>
          <a:bodyPr/>
          <a:lstStyle/>
          <a:p>
            <a:r>
              <a:rPr lang="en-US" altLang="zh-CN" sz="2400" b="1" dirty="0" smtClean="0"/>
              <a:t>1</a:t>
            </a:r>
            <a:r>
              <a:rPr lang="zh-CN" altLang="en-US" sz="2400" b="1" dirty="0" smtClean="0"/>
              <a:t>、设定工作的高标准：</a:t>
            </a:r>
            <a:endParaRPr lang="en-US" altLang="zh-CN" sz="2400" b="1" dirty="0" smtClean="0"/>
          </a:p>
          <a:p>
            <a:pPr>
              <a:buFont typeface="Wingdings" panose="05000000000000000000" pitchFamily="2" charset="2"/>
              <a:buChar char="Ø"/>
            </a:pPr>
            <a:r>
              <a:rPr lang="zh-CN" altLang="en-US" sz="2000" dirty="0" smtClean="0"/>
              <a:t>观察所有工作内</a:t>
            </a:r>
            <a:r>
              <a:rPr lang="en-US" altLang="zh-CN" sz="2000" dirty="0" smtClean="0"/>
              <a:t>/</a:t>
            </a:r>
            <a:r>
              <a:rPr lang="zh-CN" altLang="en-US" sz="2000" dirty="0" smtClean="0"/>
              <a:t>外的安全准则和最佳实践。</a:t>
            </a:r>
            <a:endParaRPr lang="en-US" altLang="zh-CN" sz="2000" dirty="0" smtClean="0"/>
          </a:p>
          <a:p>
            <a:pPr>
              <a:buFont typeface="Wingdings" panose="05000000000000000000" pitchFamily="2" charset="2"/>
              <a:buChar char="Ø"/>
            </a:pPr>
            <a:r>
              <a:rPr lang="zh-CN" altLang="en-US" sz="2000" dirty="0" smtClean="0"/>
              <a:t>按照要求穿戴个人防护用品。</a:t>
            </a:r>
            <a:endParaRPr lang="en-US" altLang="zh-CN" sz="2000" dirty="0" smtClean="0"/>
          </a:p>
          <a:p>
            <a:pPr>
              <a:buFont typeface="Wingdings" panose="05000000000000000000" pitchFamily="2" charset="2"/>
              <a:buChar char="Ø"/>
            </a:pPr>
            <a:r>
              <a:rPr lang="zh-CN" altLang="en-US" sz="2000" dirty="0" smtClean="0"/>
              <a:t>每天同员工讨论安全事项。</a:t>
            </a:r>
            <a:endParaRPr lang="en-US" altLang="zh-CN" sz="2000" dirty="0" smtClean="0"/>
          </a:p>
          <a:p>
            <a:pPr>
              <a:buFont typeface="Wingdings" panose="05000000000000000000" pitchFamily="2" charset="2"/>
              <a:buChar char="Ø"/>
            </a:pPr>
            <a:r>
              <a:rPr lang="zh-CN" altLang="en-US" sz="2000" dirty="0" smtClean="0"/>
              <a:t>对安全表现出高度敏感和关注并设定安全高标准。</a:t>
            </a:r>
            <a:endParaRPr lang="en-US" altLang="zh-CN" sz="2000" dirty="0" smtClean="0"/>
          </a:p>
          <a:p>
            <a:pPr marL="752475" lvl="1" indent="-342900"/>
            <a:r>
              <a:rPr lang="zh-CN" altLang="en-US" sz="1800" dirty="0" smtClean="0"/>
              <a:t>主管的关注将会激发、引导员工的关注。通过设定持续提升的安全高标准将为员工设定努力的方向和目标。</a:t>
            </a:r>
            <a:endParaRPr lang="zh-CN" altLang="en-US" sz="2000" dirty="0" smtClean="0"/>
          </a:p>
          <a:p>
            <a:pPr>
              <a:buFont typeface="Wingdings" panose="05000000000000000000" pitchFamily="2" charset="2"/>
              <a:buChar char="Ø"/>
            </a:pPr>
            <a:r>
              <a:rPr lang="zh-CN" altLang="en-US" sz="2000" dirty="0" smtClean="0"/>
              <a:t>将安全等同于其它关键指标。</a:t>
            </a:r>
            <a:endParaRPr lang="en-US" altLang="zh-CN" sz="2000" dirty="0" smtClean="0"/>
          </a:p>
          <a:p>
            <a:pPr lvl="1"/>
            <a:r>
              <a:rPr lang="zh-CN" altLang="en-US" sz="1800" dirty="0" smtClean="0"/>
              <a:t>安全不应妥协、让位于质量、产量、成本等指标。</a:t>
            </a:r>
            <a:endParaRPr lang="zh-CN" altLang="en-US"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52596" y="928670"/>
            <a:ext cx="8229600" cy="114300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3315" name="Content Placeholder 2"/>
          <p:cNvSpPr>
            <a:spLocks noGrp="1"/>
          </p:cNvSpPr>
          <p:nvPr>
            <p:ph idx="1"/>
          </p:nvPr>
        </p:nvSpPr>
        <p:spPr>
          <a:xfrm>
            <a:off x="522605" y="2071370"/>
            <a:ext cx="11436350" cy="3465830"/>
          </a:xfrm>
        </p:spPr>
        <p:txBody>
          <a:bodyPr/>
          <a:lstStyle/>
          <a:p>
            <a:r>
              <a:rPr lang="en-US" altLang="zh-CN" sz="2400" b="1" dirty="0" smtClean="0"/>
              <a:t>2</a:t>
            </a:r>
            <a:r>
              <a:rPr lang="zh-CN" altLang="en-US" sz="2400" b="1" dirty="0" smtClean="0"/>
              <a:t>、了解生产操作</a:t>
            </a:r>
            <a:endParaRPr lang="zh-CN" altLang="en-US" sz="2400" b="1" dirty="0" smtClean="0"/>
          </a:p>
          <a:p>
            <a:pPr>
              <a:buFont typeface="Wingdings" panose="05000000000000000000" pitchFamily="2" charset="2"/>
              <a:buChar char="Ø"/>
            </a:pPr>
            <a:r>
              <a:rPr lang="zh-CN" altLang="en-US" sz="2000" dirty="0" smtClean="0"/>
              <a:t>为了全面地识别和评估危险，直线主管应非常了解属地内的生产操作。</a:t>
            </a:r>
            <a:endParaRPr lang="en-US" altLang="zh-CN" sz="2000" dirty="0" smtClean="0"/>
          </a:p>
          <a:p>
            <a:pPr>
              <a:buFont typeface="Wingdings" panose="05000000000000000000" pitchFamily="2" charset="2"/>
              <a:buChar char="Ø"/>
            </a:pPr>
            <a:r>
              <a:rPr lang="zh-CN" altLang="en-US" sz="2000" dirty="0" smtClean="0"/>
              <a:t>了解设备资料和有经验的人员，如经验丰富的主管、操作工、检修工、技术员或者设备供应商，都应成为有用的信息来源。</a:t>
            </a:r>
            <a:endParaRPr lang="en-US" altLang="zh-CN" sz="2000" dirty="0" smtClean="0"/>
          </a:p>
          <a:p>
            <a:r>
              <a:rPr lang="en-US" altLang="zh-CN" sz="2400" b="1" dirty="0" smtClean="0"/>
              <a:t>3</a:t>
            </a:r>
            <a:r>
              <a:rPr lang="zh-CN" altLang="en-US" sz="2400" b="1" dirty="0" smtClean="0"/>
              <a:t>、不放过属地内任何可以改进安全的机会</a:t>
            </a:r>
            <a:endParaRPr lang="zh-CN" altLang="en-US" sz="2400" b="1" dirty="0" smtClean="0"/>
          </a:p>
          <a:p>
            <a:pPr>
              <a:buFont typeface="Wingdings" panose="05000000000000000000" pitchFamily="2" charset="2"/>
              <a:buChar char="Ø"/>
            </a:pPr>
            <a:r>
              <a:rPr lang="zh-CN" altLang="en-US" sz="2000" dirty="0" smtClean="0"/>
              <a:t>在现场巡查时应保持警觉，你也许就会发现并纠正可能导致伤害的危险或隐患。</a:t>
            </a:r>
            <a:endParaRPr lang="zh-CN" alt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868330"/>
            <a:ext cx="8229600" cy="77472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4339" name="Content Placeholder 2"/>
          <p:cNvSpPr>
            <a:spLocks noGrp="1"/>
          </p:cNvSpPr>
          <p:nvPr>
            <p:ph idx="1"/>
          </p:nvPr>
        </p:nvSpPr>
        <p:spPr>
          <a:xfrm>
            <a:off x="554355" y="1548765"/>
            <a:ext cx="11219180" cy="4340225"/>
          </a:xfrm>
        </p:spPr>
        <p:txBody>
          <a:bodyPr/>
          <a:lstStyle/>
          <a:p>
            <a:r>
              <a:rPr lang="en-US" altLang="zh-CN" sz="2400" b="1" dirty="0" smtClean="0"/>
              <a:t>4</a:t>
            </a:r>
            <a:r>
              <a:rPr lang="zh-CN" altLang="en-US" sz="2400" b="1" dirty="0" smtClean="0"/>
              <a:t>、不断审核：</a:t>
            </a:r>
            <a:endParaRPr lang="en-US" altLang="zh-CN" sz="2400" b="1" dirty="0" smtClean="0"/>
          </a:p>
          <a:p>
            <a:pPr>
              <a:buFont typeface="Wingdings" panose="05000000000000000000" pitchFamily="2" charset="2"/>
              <a:buChar char="Ø"/>
            </a:pPr>
            <a:r>
              <a:rPr lang="zh-CN" altLang="en-US" sz="2000" dirty="0" smtClean="0"/>
              <a:t>安全审核可以帮助直线主管不断地识别和消除不安全的行为和不安全的状况，实现安全地工作。尽管有些审核可以并且应当由安全部门来执行，但直线主管的审核决不可以被替代。</a:t>
            </a:r>
            <a:endParaRPr lang="en-US" altLang="zh-CN" sz="2000" dirty="0" smtClean="0"/>
          </a:p>
          <a:p>
            <a:pPr>
              <a:buFont typeface="Wingdings" panose="05000000000000000000" pitchFamily="2" charset="2"/>
              <a:buChar char="Ø"/>
            </a:pPr>
            <a:r>
              <a:rPr lang="zh-CN" altLang="en-US" sz="2000" dirty="0" smtClean="0"/>
              <a:t>让基层员工参与到审核活动中可以改进最佳实践，并且让其感受到他们对于安全的贡献，同时直线主管也有机会向基层员工展示其期望的工作标准。</a:t>
            </a:r>
            <a:endParaRPr lang="en-US" altLang="zh-CN" sz="2000" dirty="0" smtClean="0"/>
          </a:p>
          <a:p>
            <a:r>
              <a:rPr lang="en-US" altLang="zh-CN" sz="2400" b="1" dirty="0" smtClean="0"/>
              <a:t>5</a:t>
            </a:r>
            <a:r>
              <a:rPr lang="zh-CN" altLang="en-US" sz="2400" b="1" dirty="0" smtClean="0"/>
              <a:t>、有效改进</a:t>
            </a:r>
            <a:endParaRPr lang="en-US" altLang="zh-CN" sz="2400" b="1" dirty="0" smtClean="0"/>
          </a:p>
          <a:p>
            <a:pPr>
              <a:buFont typeface="Wingdings" panose="05000000000000000000" pitchFamily="2" charset="2"/>
              <a:buChar char="Ø"/>
            </a:pPr>
            <a:r>
              <a:rPr lang="zh-CN" altLang="en-US" sz="2000" dirty="0" smtClean="0"/>
              <a:t>直线主管对现场的观察发现必须要采取有效的改进措施，包括培训或者其它基于行为纠正的技巧。员工应理解对于不安全行为、状况的纠正究其本身不仅是一种纪律手段，更重要的是，这也是持续提升安全绩效的关键步骤。改进措施不应拖延或迟疑不决。</a:t>
            </a:r>
            <a:endParaRPr lang="zh-CN" altLang="en-US" sz="20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785794"/>
            <a:ext cx="8229600" cy="1143000"/>
          </a:xfrm>
        </p:spPr>
        <p:txBody>
          <a:bodyPr/>
          <a:lstStyle/>
          <a:p>
            <a:r>
              <a:rPr lang="zh-CN" altLang="en-US" b="1" dirty="0" smtClean="0">
                <a:solidFill>
                  <a:schemeClr val="tx1"/>
                </a:solidFill>
              </a:rPr>
              <a:t>直线主管的管理职责</a:t>
            </a:r>
            <a:endParaRPr lang="zh-CN" altLang="en-US" b="1" dirty="0" smtClean="0">
              <a:solidFill>
                <a:schemeClr val="tx1"/>
              </a:solidFill>
            </a:endParaRPr>
          </a:p>
        </p:txBody>
      </p:sp>
      <p:sp>
        <p:nvSpPr>
          <p:cNvPr id="15363" name="Content Placeholder 2"/>
          <p:cNvSpPr>
            <a:spLocks noGrp="1"/>
          </p:cNvSpPr>
          <p:nvPr>
            <p:ph idx="1"/>
          </p:nvPr>
        </p:nvSpPr>
        <p:spPr>
          <a:xfrm>
            <a:off x="539115" y="1512570"/>
            <a:ext cx="11114405" cy="4530725"/>
          </a:xfrm>
        </p:spPr>
        <p:txBody>
          <a:bodyPr/>
          <a:lstStyle/>
          <a:p>
            <a:r>
              <a:rPr lang="en-US" altLang="zh-CN" sz="2400" b="1" dirty="0" smtClean="0"/>
              <a:t>6</a:t>
            </a:r>
            <a:r>
              <a:rPr lang="zh-CN" altLang="en-US" sz="2400" b="1" dirty="0" smtClean="0"/>
              <a:t>、坚持纪律手段</a:t>
            </a:r>
            <a:endParaRPr lang="zh-CN" altLang="en-US" sz="2400" b="1" dirty="0" smtClean="0"/>
          </a:p>
          <a:p>
            <a:pPr>
              <a:buFont typeface="Wingdings" panose="05000000000000000000" pitchFamily="2" charset="2"/>
              <a:buChar char="Ø"/>
            </a:pPr>
            <a:r>
              <a:rPr lang="zh-CN" altLang="en-US" sz="2000" dirty="0" smtClean="0"/>
              <a:t>当事先设定较合理的安全绩效没有实现，且不存在情有可原的情况，可考虑适当的纪律手段，其目的是为了安全绩效。</a:t>
            </a:r>
            <a:endParaRPr lang="en-US" altLang="zh-CN" sz="2000" dirty="0" smtClean="0"/>
          </a:p>
          <a:p>
            <a:pPr>
              <a:buFont typeface="Wingdings" panose="05000000000000000000" pitchFamily="2" charset="2"/>
              <a:buChar char="Ø"/>
            </a:pPr>
            <a:r>
              <a:rPr lang="zh-CN" altLang="en-US" sz="2000" dirty="0" smtClean="0"/>
              <a:t>保持公平、公正，减少或消除不满和抱怨。</a:t>
            </a:r>
            <a:endParaRPr lang="en-US" altLang="zh-CN" sz="2000" dirty="0" smtClean="0"/>
          </a:p>
          <a:p>
            <a:pPr>
              <a:buFont typeface="Wingdings" panose="05000000000000000000" pitchFamily="2" charset="2"/>
              <a:buChar char="Ø"/>
            </a:pPr>
            <a:r>
              <a:rPr lang="zh-CN" altLang="en-US" sz="2000" dirty="0" smtClean="0"/>
              <a:t>对于安全绩效地纪律手段应同对其它绩效指标的处理保持一致。</a:t>
            </a:r>
            <a:endParaRPr lang="en-US" altLang="zh-CN" sz="2000" dirty="0" smtClean="0"/>
          </a:p>
          <a:p>
            <a:r>
              <a:rPr lang="en-US" altLang="zh-CN" sz="2400" b="1" dirty="0" smtClean="0"/>
              <a:t>7</a:t>
            </a:r>
            <a:r>
              <a:rPr lang="zh-CN" altLang="en-US" sz="2400" b="1" dirty="0" smtClean="0"/>
              <a:t>、鼓励员工参与</a:t>
            </a:r>
            <a:endParaRPr lang="zh-CN" altLang="en-US" sz="2400" b="1" dirty="0" smtClean="0"/>
          </a:p>
          <a:p>
            <a:pPr>
              <a:buFont typeface="Wingdings" panose="05000000000000000000" pitchFamily="2" charset="2"/>
              <a:buChar char="Ø"/>
            </a:pPr>
            <a:r>
              <a:rPr lang="zh-CN" altLang="en-US" sz="2000" dirty="0" smtClean="0"/>
              <a:t>员工执行工作的能力取决于其教育背景、接受的培训、工作经验和其它一些基本能力。为了实现安全、高效的绩效，直线主管在安排工作和培训计划时必须了解这些特质。让员工参与到这些活动的策划和执行中来，以提升员工的主人翁意识和责任感。</a:t>
            </a:r>
            <a:endParaRPr lang="zh-CN" alt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489" y="1070275"/>
            <a:ext cx="8229600" cy="1143000"/>
          </a:xfrm>
        </p:spPr>
        <p:txBody>
          <a:bodyPr/>
          <a:lstStyle/>
          <a:p>
            <a:r>
              <a:rPr lang="zh-CN" altLang="en-US" sz="3200" b="1" dirty="0" smtClean="0">
                <a:solidFill>
                  <a:schemeClr val="tx1"/>
                </a:solidFill>
              </a:rPr>
              <a:t>请您想一想：</a:t>
            </a:r>
            <a:endParaRPr lang="zh-CN" altLang="en-US" sz="3200" b="1" dirty="0" smtClean="0">
              <a:solidFill>
                <a:schemeClr val="tx1"/>
              </a:solidFill>
            </a:endParaRPr>
          </a:p>
        </p:txBody>
      </p:sp>
      <p:sp>
        <p:nvSpPr>
          <p:cNvPr id="3" name="Content Placeholder 2"/>
          <p:cNvSpPr>
            <a:spLocks noGrp="1"/>
          </p:cNvSpPr>
          <p:nvPr>
            <p:ph idx="1"/>
          </p:nvPr>
        </p:nvSpPr>
        <p:spPr>
          <a:xfrm>
            <a:off x="2238348" y="2643182"/>
            <a:ext cx="7874000" cy="2108202"/>
          </a:xfrm>
        </p:spPr>
        <p:txBody>
          <a:bodyPr/>
          <a:lstStyle/>
          <a:p>
            <a:pPr marL="409575" indent="-409575">
              <a:buFont typeface="Wingdings" panose="05000000000000000000" pitchFamily="2" charset="2"/>
              <a:buChar char="Ø"/>
            </a:pPr>
            <a:r>
              <a:rPr lang="zh-CN" altLang="en-US" dirty="0" smtClean="0"/>
              <a:t>您的安全管理职责是什么？</a:t>
            </a:r>
            <a:endParaRPr lang="en-US" altLang="zh-CN" dirty="0" smtClean="0"/>
          </a:p>
          <a:p>
            <a:pPr marL="409575" indent="-409575">
              <a:buFont typeface="Wingdings" panose="05000000000000000000" pitchFamily="2" charset="2"/>
              <a:buChar char="Ø"/>
            </a:pPr>
            <a:endParaRPr lang="en-US" altLang="zh-CN" dirty="0" smtClean="0"/>
          </a:p>
          <a:p>
            <a:pPr marL="409575" indent="-409575">
              <a:buFont typeface="Wingdings" panose="05000000000000000000" pitchFamily="2" charset="2"/>
              <a:buChar char="Ø"/>
            </a:pPr>
            <a:r>
              <a:rPr lang="zh-CN" altLang="en-US" dirty="0" smtClean="0"/>
              <a:t>您需要采取什么行动来落实您的安全管理职责？</a:t>
            </a:r>
            <a:endParaRPr lang="zh-CN"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81158" y="1000108"/>
            <a:ext cx="8229600" cy="1143000"/>
          </a:xfrm>
        </p:spPr>
        <p:txBody>
          <a:bodyPr/>
          <a:lstStyle/>
          <a:p>
            <a:r>
              <a:rPr lang="zh-CN" altLang="en-US" b="1" dirty="0" smtClean="0">
                <a:solidFill>
                  <a:schemeClr val="tx1"/>
                </a:solidFill>
              </a:rPr>
              <a:t>请您再想一想：</a:t>
            </a:r>
            <a:endParaRPr lang="zh-CN" altLang="en-US" b="1" dirty="0" smtClean="0">
              <a:solidFill>
                <a:schemeClr val="tx1"/>
              </a:solidFill>
            </a:endParaRPr>
          </a:p>
        </p:txBody>
      </p:sp>
      <p:sp>
        <p:nvSpPr>
          <p:cNvPr id="3" name="Content Placeholder 2"/>
          <p:cNvSpPr>
            <a:spLocks noGrp="1"/>
          </p:cNvSpPr>
          <p:nvPr>
            <p:ph idx="1"/>
          </p:nvPr>
        </p:nvSpPr>
        <p:spPr>
          <a:xfrm>
            <a:off x="1151255" y="1968500"/>
            <a:ext cx="10579735" cy="2825750"/>
          </a:xfrm>
        </p:spPr>
        <p:txBody>
          <a:bodyPr/>
          <a:lstStyle/>
          <a:p>
            <a:pPr marL="409575" indent="-409575">
              <a:buFont typeface="Wingdings" panose="05000000000000000000" pitchFamily="2" charset="2"/>
              <a:buChar char="Ø"/>
            </a:pPr>
            <a:r>
              <a:rPr lang="zh-CN" altLang="en-US" smtClean="0"/>
              <a:t>您对目前公司直线组织落实安全管理职责的过程和结果怎么看？</a:t>
            </a:r>
            <a:endParaRPr lang="en-US" altLang="zh-CN" smtClean="0"/>
          </a:p>
          <a:p>
            <a:pPr marL="409575" indent="-409575">
              <a:buFont typeface="Wingdings" panose="05000000000000000000" pitchFamily="2" charset="2"/>
              <a:buChar char="Ø"/>
            </a:pPr>
            <a:endParaRPr lang="zh-CN" altLang="en-US" smtClean="0"/>
          </a:p>
          <a:p>
            <a:pPr marL="409575" indent="-409575">
              <a:buFont typeface="Wingdings" panose="05000000000000000000" pitchFamily="2" charset="2"/>
              <a:buChar char="Ø"/>
            </a:pPr>
            <a:r>
              <a:rPr lang="zh-CN" altLang="en-US" smtClean="0"/>
              <a:t>“谁管工作，谁管安全”，您怎么评价您落实直线管理的情况？</a:t>
            </a:r>
            <a:endParaRPr lang="en-US" altLang="zh-CN" smtClean="0"/>
          </a:p>
          <a:p>
            <a:pPr marL="409575" indent="-409575">
              <a:buFont typeface="Wingdings" panose="05000000000000000000" pitchFamily="2" charset="2"/>
              <a:buChar char="Ø"/>
            </a:pPr>
            <a:endParaRPr lang="en-US" altLang="zh-C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6449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765810" y="25971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nSpc>
                <a:spcPct val="90000"/>
              </a:lnSpc>
              <a:spcAft>
                <a:spcPts val="0"/>
              </a:spcAft>
            </a:pPr>
            <a:r>
              <a:rPr lang="zh-CN" altLang="en-US"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5950" y="187960"/>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7"/>
          <p:cNvGrpSpPr/>
          <p:nvPr/>
        </p:nvGrpSpPr>
        <p:grpSpPr>
          <a:xfrm>
            <a:off x="2505075" y="2330450"/>
            <a:ext cx="9061450" cy="2897188"/>
            <a:chOff x="3944" y="3669"/>
            <a:chExt cx="14274" cy="4563"/>
          </a:xfrm>
        </p:grpSpPr>
        <p:pic>
          <p:nvPicPr>
            <p:cNvPr id="9218" name="图片 1"/>
            <p:cNvPicPr>
              <a:picLocks noChangeAspect="1"/>
            </p:cNvPicPr>
            <p:nvPr/>
          </p:nvPicPr>
          <p:blipFill>
            <a:blip r:embed="rId1"/>
            <a:stretch>
              <a:fillRect/>
            </a:stretch>
          </p:blipFill>
          <p:spPr>
            <a:xfrm>
              <a:off x="3944" y="3669"/>
              <a:ext cx="3164" cy="4265"/>
            </a:xfrm>
            <a:prstGeom prst="rect">
              <a:avLst/>
            </a:prstGeom>
            <a:noFill/>
            <a:ln w="9525">
              <a:noFill/>
            </a:ln>
          </p:spPr>
        </p:pic>
        <p:grpSp>
          <p:nvGrpSpPr>
            <p:cNvPr id="9219" name="组合 3"/>
            <p:cNvGrpSpPr/>
            <p:nvPr/>
          </p:nvGrpSpPr>
          <p:grpSpPr>
            <a:xfrm>
              <a:off x="7639" y="4290"/>
              <a:ext cx="6620" cy="3023"/>
              <a:chOff x="6375" y="4343"/>
              <a:chExt cx="6620" cy="3023"/>
            </a:xfrm>
          </p:grpSpPr>
          <p:sp>
            <p:nvSpPr>
              <p:cNvPr id="5" name="矩形 6"/>
              <p:cNvSpPr/>
              <p:nvPr/>
            </p:nvSpPr>
            <p:spPr>
              <a:xfrm>
                <a:off x="6375" y="4343"/>
                <a:ext cx="6620" cy="3023"/>
              </a:xfrm>
              <a:prstGeom prst="rect">
                <a:avLst/>
              </a:prstGeom>
              <a:solidFill>
                <a:srgbClr val="CCFFFF"/>
              </a:solidFill>
              <a:ln w="9525">
                <a:noFill/>
              </a:ln>
            </p:spPr>
            <p:txBody>
              <a:bodyPr wrap="none" lIns="48964" tIns="24481" rIns="48964" bIns="24481" anchor="ctr"/>
              <a:p>
                <a:pPr defTabSz="1279525" fontAlgn="base">
                  <a:buSzTx/>
                </a:pPr>
                <a:endParaRPr lang="zh-CN" altLang="en-US" sz="965" strike="noStrike" noProof="1">
                  <a:latin typeface="Tahoma" panose="020B0604030504040204" pitchFamily="34" charset="0"/>
                  <a:ea typeface="MS PGothic" panose="020B0600070205080204" pitchFamily="34" charset="-128"/>
                </a:endParaRPr>
              </a:p>
            </p:txBody>
          </p:sp>
          <p:pic>
            <p:nvPicPr>
              <p:cNvPr id="9221" name="图片 3"/>
              <p:cNvPicPr>
                <a:picLocks noChangeAspect="1"/>
              </p:cNvPicPr>
              <p:nvPr/>
            </p:nvPicPr>
            <p:blipFill>
              <a:blip r:embed="rId2"/>
              <a:stretch>
                <a:fillRect/>
              </a:stretch>
            </p:blipFill>
            <p:spPr>
              <a:xfrm>
                <a:off x="6765" y="4653"/>
                <a:ext cx="2403" cy="2402"/>
              </a:xfrm>
              <a:prstGeom prst="rect">
                <a:avLst/>
              </a:prstGeom>
              <a:noFill/>
              <a:ln w="9525">
                <a:noFill/>
              </a:ln>
            </p:spPr>
          </p:pic>
          <p:sp>
            <p:nvSpPr>
              <p:cNvPr id="9222" name="文本框 7"/>
              <p:cNvSpPr txBox="1"/>
              <p:nvPr/>
            </p:nvSpPr>
            <p:spPr>
              <a:xfrm>
                <a:off x="9168" y="5548"/>
                <a:ext cx="3568" cy="725"/>
              </a:xfrm>
              <a:prstGeom prst="rect">
                <a:avLst/>
              </a:prstGeom>
              <a:noFill/>
              <a:ln w="9525">
                <a:noFill/>
              </a:ln>
            </p:spPr>
            <p:txBody>
              <a:bodyPr wrap="square" anchor="t">
                <a:spAutoFit/>
              </a:bodyPr>
              <a:p>
                <a:r>
                  <a:rPr lang="zh-CN" altLang="en-US" sz="1200">
                    <a:solidFill>
                      <a:srgbClr val="00B0F0"/>
                    </a:solidFill>
                    <a:latin typeface="微软雅黑" panose="020B0503020204020204" pitchFamily="34" charset="-122"/>
                    <a:ea typeface="微软雅黑" panose="020B0503020204020204" pitchFamily="34" charset="-122"/>
                  </a:rPr>
                  <a:t>获取海量安全资料添加小编微信号：</a:t>
                </a:r>
                <a:r>
                  <a:rPr lang="en-US" altLang="zh-CN" sz="1200">
                    <a:solidFill>
                      <a:srgbClr val="FF0000"/>
                    </a:solidFill>
                    <a:latin typeface="微软雅黑" panose="020B0503020204020204" pitchFamily="34" charset="-122"/>
                    <a:ea typeface="微软雅黑" panose="020B0503020204020204" pitchFamily="34" charset="-122"/>
                  </a:rPr>
                  <a:t>sunny18401040267</a:t>
                </a:r>
                <a:endParaRPr lang="en-US" altLang="zh-CN" sz="1200">
                  <a:solidFill>
                    <a:srgbClr val="FF0000"/>
                  </a:solidFill>
                  <a:latin typeface="微软雅黑" panose="020B0503020204020204" pitchFamily="34" charset="-122"/>
                  <a:ea typeface="微软雅黑" panose="020B0503020204020204" pitchFamily="34" charset="-122"/>
                </a:endParaRPr>
              </a:p>
            </p:txBody>
          </p:sp>
        </p:grpSp>
        <p:pic>
          <p:nvPicPr>
            <p:cNvPr id="9223" name="图片 5" descr="qrcode_for_gh_552f2279256e_258"/>
            <p:cNvPicPr>
              <a:picLocks noChangeAspect="1"/>
            </p:cNvPicPr>
            <p:nvPr/>
          </p:nvPicPr>
          <p:blipFill>
            <a:blip r:embed="rId3"/>
            <a:stretch>
              <a:fillRect/>
            </a:stretch>
          </p:blipFill>
          <p:spPr>
            <a:xfrm>
              <a:off x="14905" y="3836"/>
              <a:ext cx="3127" cy="3127"/>
            </a:xfrm>
            <a:prstGeom prst="rect">
              <a:avLst/>
            </a:prstGeom>
            <a:noFill/>
            <a:ln w="9525">
              <a:noFill/>
            </a:ln>
          </p:spPr>
        </p:pic>
        <p:sp>
          <p:nvSpPr>
            <p:cNvPr id="9224" name="文本框 6"/>
            <p:cNvSpPr txBox="1"/>
            <p:nvPr/>
          </p:nvSpPr>
          <p:spPr>
            <a:xfrm>
              <a:off x="14719" y="7313"/>
              <a:ext cx="3499" cy="919"/>
            </a:xfrm>
            <a:prstGeom prst="rect">
              <a:avLst/>
            </a:prstGeom>
            <a:noFill/>
            <a:ln w="9525">
              <a:noFill/>
            </a:ln>
          </p:spPr>
          <p:txBody>
            <a:bodyPr wrap="square" anchor="t">
              <a:spAutoFit/>
            </a:bodyPr>
            <a:p>
              <a:r>
                <a:rPr lang="zh-CN" altLang="en-US" sz="1600">
                  <a:solidFill>
                    <a:srgbClr val="FF0000"/>
                  </a:solidFill>
                  <a:latin typeface="微软雅黑" panose="020B0503020204020204" pitchFamily="34" charset="-122"/>
                  <a:ea typeface="微软雅黑" panose="020B0503020204020204" pitchFamily="34" charset="-122"/>
                </a:rPr>
                <a:t>扫码关注后台回复</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猪会飞</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领取安全礼包</a:t>
              </a:r>
              <a:endParaRPr lang="zh-CN" altLang="en-US" sz="160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52596" y="785794"/>
            <a:ext cx="8229600" cy="1143000"/>
          </a:xfrm>
        </p:spPr>
        <p:txBody>
          <a:bodyPr/>
          <a:lstStyle/>
          <a:p>
            <a:r>
              <a:rPr lang="zh-CN" altLang="en-US" b="1" dirty="0" smtClean="0">
                <a:solidFill>
                  <a:schemeClr val="tx1"/>
                </a:solidFill>
              </a:rPr>
              <a:t>请您再想一想：</a:t>
            </a:r>
            <a:endParaRPr lang="zh-CN" altLang="en-US" b="1" dirty="0" smtClean="0">
              <a:solidFill>
                <a:schemeClr val="tx1"/>
              </a:solidFill>
            </a:endParaRPr>
          </a:p>
        </p:txBody>
      </p:sp>
      <p:sp>
        <p:nvSpPr>
          <p:cNvPr id="3" name="Content Placeholder 2"/>
          <p:cNvSpPr>
            <a:spLocks noGrp="1"/>
          </p:cNvSpPr>
          <p:nvPr>
            <p:ph idx="1"/>
          </p:nvPr>
        </p:nvSpPr>
        <p:spPr>
          <a:xfrm>
            <a:off x="513715" y="1841500"/>
            <a:ext cx="11162665" cy="3584575"/>
          </a:xfrm>
        </p:spPr>
        <p:txBody>
          <a:bodyPr/>
          <a:lstStyle/>
          <a:p>
            <a:pPr marL="409575" indent="-409575">
              <a:buFont typeface="Wingdings" panose="05000000000000000000" pitchFamily="2" charset="2"/>
              <a:buChar char="Ø"/>
            </a:pPr>
            <a:r>
              <a:rPr lang="zh-CN" altLang="en-US" smtClean="0"/>
              <a:t>您如何评价所负责的分委会各项工作的策划、推动、落实和成果？</a:t>
            </a:r>
            <a:endParaRPr lang="en-US" altLang="zh-CN" smtClean="0"/>
          </a:p>
          <a:p>
            <a:pPr marL="409575" indent="-409575">
              <a:buFont typeface="Wingdings" panose="05000000000000000000" pitchFamily="2" charset="2"/>
              <a:buChar char="Ø"/>
            </a:pPr>
            <a:r>
              <a:rPr lang="zh-CN" altLang="en-US" smtClean="0"/>
              <a:t>分委会成员积极参与分委会的活动了吗？</a:t>
            </a:r>
            <a:endParaRPr lang="en-US" altLang="zh-CN" smtClean="0"/>
          </a:p>
          <a:p>
            <a:pPr marL="409575" indent="-409575">
              <a:buFont typeface="Wingdings" panose="05000000000000000000" pitchFamily="2" charset="2"/>
              <a:buChar char="Ø"/>
            </a:pPr>
            <a:r>
              <a:rPr lang="zh-CN" altLang="en-US" smtClean="0"/>
              <a:t>您需要做什么来引导和鼓励分委会成员的参与并主动承担任务和责任？</a:t>
            </a:r>
            <a:endParaRPr lang="en-US" altLang="zh-CN"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52596" y="857232"/>
            <a:ext cx="8229600" cy="1143000"/>
          </a:xfrm>
        </p:spPr>
        <p:txBody>
          <a:bodyPr/>
          <a:lstStyle/>
          <a:p>
            <a:r>
              <a:rPr lang="zh-CN" altLang="en-US" b="1" dirty="0" smtClean="0">
                <a:solidFill>
                  <a:schemeClr val="tx1"/>
                </a:solidFill>
              </a:rPr>
              <a:t>现在，您准备怎么做，来</a:t>
            </a:r>
            <a:r>
              <a:rPr lang="en-US" altLang="zh-CN" b="1" dirty="0" smtClean="0">
                <a:solidFill>
                  <a:schemeClr val="tx1"/>
                </a:solidFill>
              </a:rPr>
              <a:t>……</a:t>
            </a:r>
            <a:endParaRPr lang="en-US" altLang="zh-CN" b="1" dirty="0" smtClean="0">
              <a:solidFill>
                <a:schemeClr val="tx1"/>
              </a:solidFill>
            </a:endParaRPr>
          </a:p>
        </p:txBody>
      </p:sp>
      <p:sp>
        <p:nvSpPr>
          <p:cNvPr id="3" name="Content Placeholder 2"/>
          <p:cNvSpPr>
            <a:spLocks noGrp="1"/>
          </p:cNvSpPr>
          <p:nvPr>
            <p:ph idx="1"/>
          </p:nvPr>
        </p:nvSpPr>
        <p:spPr>
          <a:xfrm>
            <a:off x="1241425" y="2044700"/>
            <a:ext cx="9782810" cy="3022600"/>
          </a:xfrm>
        </p:spPr>
        <p:txBody>
          <a:bodyPr/>
          <a:lstStyle/>
          <a:p>
            <a:pPr marL="457200" indent="-457200">
              <a:buFont typeface="Wingdings" panose="05000000000000000000" pitchFamily="2" charset="2"/>
              <a:buChar char="v"/>
            </a:pPr>
            <a:r>
              <a:rPr lang="zh-CN" altLang="en-US" smtClean="0"/>
              <a:t>落实您的安全承诺，体现有感领导；</a:t>
            </a:r>
            <a:endParaRPr lang="en-US" altLang="zh-CN" smtClean="0"/>
          </a:p>
          <a:p>
            <a:pPr marL="457200" indent="-457200">
              <a:buFont typeface="Wingdings" panose="05000000000000000000" pitchFamily="2" charset="2"/>
              <a:buChar char="v"/>
            </a:pPr>
            <a:endParaRPr lang="zh-CN" altLang="en-US" smtClean="0"/>
          </a:p>
          <a:p>
            <a:pPr marL="457200" indent="-457200">
              <a:buFont typeface="Wingdings" panose="05000000000000000000" pitchFamily="2" charset="2"/>
              <a:buChar char="v"/>
            </a:pPr>
            <a:r>
              <a:rPr lang="zh-CN" altLang="en-US" smtClean="0"/>
              <a:t>带领直线组织落实安全管理责任；</a:t>
            </a:r>
            <a:endParaRPr lang="en-US" altLang="zh-CN" smtClean="0"/>
          </a:p>
          <a:p>
            <a:pPr marL="457200" indent="-457200">
              <a:buFont typeface="Wingdings" panose="05000000000000000000" pitchFamily="2" charset="2"/>
              <a:buChar char="v"/>
            </a:pPr>
            <a:endParaRPr lang="zh-CN" altLang="en-US" smtClean="0"/>
          </a:p>
          <a:p>
            <a:pPr marL="457200" indent="-457200">
              <a:buFont typeface="Wingdings" panose="05000000000000000000" pitchFamily="2" charset="2"/>
              <a:buChar char="v"/>
            </a:pPr>
            <a:r>
              <a:rPr lang="zh-CN" altLang="en-US" smtClean="0"/>
              <a:t>让安全管理制度落到实处。</a:t>
            </a:r>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186" y="960101"/>
            <a:ext cx="8229600" cy="1143000"/>
          </a:xfrm>
        </p:spPr>
        <p:txBody>
          <a:bodyPr/>
          <a:lstStyle/>
          <a:p>
            <a:r>
              <a:rPr lang="zh-CN" altLang="en-US" sz="3200" b="1" dirty="0" smtClean="0">
                <a:solidFill>
                  <a:schemeClr val="tx1"/>
                </a:solidFill>
              </a:rPr>
              <a:t>具体我们还要做什么？</a:t>
            </a:r>
            <a:endParaRPr lang="zh-CN" altLang="en-US" sz="3200" b="1" dirty="0" smtClean="0">
              <a:solidFill>
                <a:schemeClr val="tx1"/>
              </a:solidFill>
            </a:endParaRPr>
          </a:p>
        </p:txBody>
      </p:sp>
      <p:sp>
        <p:nvSpPr>
          <p:cNvPr id="3" name="Content Placeholder 2"/>
          <p:cNvSpPr>
            <a:spLocks noGrp="1"/>
          </p:cNvSpPr>
          <p:nvPr>
            <p:ph idx="1"/>
          </p:nvPr>
        </p:nvSpPr>
        <p:spPr>
          <a:xfrm>
            <a:off x="3407410" y="1840230"/>
            <a:ext cx="5377815" cy="4122420"/>
          </a:xfrm>
        </p:spPr>
        <p:txBody>
          <a:bodyPr/>
          <a:lstStyle/>
          <a:p>
            <a:pPr marL="457200" indent="-457200">
              <a:buFont typeface="Wingdings" panose="05000000000000000000" pitchFamily="2" charset="2"/>
              <a:buChar char="ü"/>
            </a:pPr>
            <a:r>
              <a:rPr lang="zh-CN" altLang="en-US" sz="2400" dirty="0" smtClean="0">
                <a:solidFill>
                  <a:srgbClr val="0000CC"/>
                </a:solidFill>
              </a:rPr>
              <a:t>个人安全行动计划</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FF0000"/>
                </a:solidFill>
              </a:rPr>
              <a:t>高标准的安全观察与沟通</a:t>
            </a:r>
            <a:endParaRPr lang="en-US" altLang="zh-CN" sz="2400" dirty="0" smtClean="0">
              <a:solidFill>
                <a:srgbClr val="FF0000"/>
              </a:solidFill>
            </a:endParaRPr>
          </a:p>
          <a:p>
            <a:pPr marL="457200" indent="-457200">
              <a:buFont typeface="Wingdings" panose="05000000000000000000" pitchFamily="2" charset="2"/>
              <a:buChar char="ü"/>
            </a:pPr>
            <a:r>
              <a:rPr lang="zh-CN" altLang="en-US" sz="2400" dirty="0" smtClean="0">
                <a:solidFill>
                  <a:srgbClr val="FF0000"/>
                </a:solidFill>
              </a:rPr>
              <a:t>组织或参加事故调查</a:t>
            </a:r>
            <a:endParaRPr lang="en-US" altLang="zh-CN" sz="2400" dirty="0" smtClean="0">
              <a:solidFill>
                <a:srgbClr val="FF0000"/>
              </a:solidFill>
            </a:endParaRPr>
          </a:p>
          <a:p>
            <a:pPr marL="457200" indent="-457200">
              <a:buFont typeface="Wingdings" panose="05000000000000000000" pitchFamily="2" charset="2"/>
              <a:buChar char="ü"/>
            </a:pPr>
            <a:r>
              <a:rPr lang="zh-CN" altLang="en-US" sz="2400" dirty="0" smtClean="0">
                <a:solidFill>
                  <a:srgbClr val="0000CC"/>
                </a:solidFill>
              </a:rPr>
              <a:t>参与程序、规程的编制和讨论</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0000CC"/>
                </a:solidFill>
              </a:rPr>
              <a:t>组织跟进分委会的活动</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0000CC"/>
                </a:solidFill>
              </a:rPr>
              <a:t>组织和领导安全审核</a:t>
            </a:r>
            <a:endParaRPr lang="en-US" altLang="zh-CN" sz="2400" dirty="0" smtClean="0">
              <a:solidFill>
                <a:srgbClr val="0000CC"/>
              </a:solidFill>
            </a:endParaRPr>
          </a:p>
          <a:p>
            <a:pPr marL="457200" indent="-457200">
              <a:buFont typeface="Wingdings" panose="05000000000000000000" pitchFamily="2" charset="2"/>
              <a:buChar char="ü"/>
            </a:pPr>
            <a:r>
              <a:rPr lang="zh-CN" altLang="en-US" sz="2400" dirty="0" smtClean="0">
                <a:solidFill>
                  <a:srgbClr val="0000CC"/>
                </a:solidFill>
              </a:rPr>
              <a:t>。。。。。。</a:t>
            </a:r>
            <a:endParaRPr lang="zh-CN" altLang="en-US" sz="2400" dirty="0" smtClean="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7939" name="Picture 3"/>
          <p:cNvPicPr>
            <a:picLocks noChangeAspect="1" noChangeArrowheads="1"/>
          </p:cNvPicPr>
          <p:nvPr/>
        </p:nvPicPr>
        <p:blipFill>
          <a:blip r:embed="rId1" cstate="print"/>
          <a:srcRect/>
          <a:stretch>
            <a:fillRect/>
          </a:stretch>
        </p:blipFill>
        <p:spPr bwMode="auto">
          <a:xfrm>
            <a:off x="2197735" y="1821498"/>
            <a:ext cx="7796213" cy="3214687"/>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3" name="Rectangle 3"/>
          <p:cNvSpPr>
            <a:spLocks noChangeArrowheads="1"/>
          </p:cNvSpPr>
          <p:nvPr/>
        </p:nvSpPr>
        <p:spPr bwMode="auto">
          <a:xfrm>
            <a:off x="1774825" y="881063"/>
            <a:ext cx="8564563" cy="576262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   事故发生频率与伤害严重度</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海因里希法则：严重伤害、轻微伤害和没有伤害的事故数量之比为</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b="1">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，其比例关系如图所示。</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该比例表明，某人在受到伤害之前</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已经历了数百次没有带来伤害的事</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故，也就是说，在每次发生</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之前	已经反复出现了无数</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次人的不安全行为和	</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2200" b="1">
                <a:latin typeface="微软雅黑" panose="020B0503020204020204" pitchFamily="34" charset="-122"/>
                <a:ea typeface="微软雅黑" panose="020B0503020204020204" pitchFamily="34" charset="-122"/>
                <a:cs typeface="微软雅黑" panose="020B0503020204020204" pitchFamily="34" charset="-122"/>
              </a:rPr>
              <a:t>	物的不安全状态。</a:t>
            </a: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endParaRPr lang="zh-CN" altLang="en-US" sz="2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4" name="Rectangle 4"/>
          <p:cNvSpPr>
            <a:spLocks noChangeArrowheads="1"/>
          </p:cNvSpPr>
          <p:nvPr/>
        </p:nvSpPr>
        <p:spPr bwMode="auto">
          <a:xfrm>
            <a:off x="6980238" y="5103813"/>
            <a:ext cx="2973387" cy="456565"/>
          </a:xfrm>
          <a:prstGeom prst="rect">
            <a:avLst/>
          </a:prstGeom>
          <a:noFill/>
          <a:ln w="9525">
            <a:noFill/>
            <a:miter lim="800000"/>
          </a:ln>
        </p:spPr>
        <p:txBody>
          <a:bodyPr lIns="88573" tIns="44287" rIns="88573" bIns="44287">
            <a:spAutoFit/>
          </a:bodyPr>
          <a:lstStyle/>
          <a:p>
            <a:pPr eaLnBrk="1" hangingPunct="1"/>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8965" name="Group 5"/>
          <p:cNvGrpSpPr/>
          <p:nvPr/>
        </p:nvGrpSpPr>
        <p:grpSpPr bwMode="auto">
          <a:xfrm>
            <a:off x="5807075" y="1916113"/>
            <a:ext cx="4141788" cy="4179888"/>
            <a:chOff x="-1" y="7"/>
            <a:chExt cx="2609" cy="2633"/>
          </a:xfrm>
        </p:grpSpPr>
        <p:sp>
          <p:nvSpPr>
            <p:cNvPr id="168966" name="AutoShape 7"/>
            <p:cNvSpPr>
              <a:spLocks noChangeArrowheads="1"/>
            </p:cNvSpPr>
            <p:nvPr/>
          </p:nvSpPr>
          <p:spPr bwMode="auto">
            <a:xfrm>
              <a:off x="0" y="13"/>
              <a:ext cx="2608" cy="2627"/>
            </a:xfrm>
            <a:prstGeom prst="triangle">
              <a:avLst>
                <a:gd name="adj" fmla="val 50000"/>
              </a:avLst>
            </a:prstGeom>
            <a:gradFill rotWithShape="0">
              <a:gsLst>
                <a:gs pos="0">
                  <a:srgbClr val="FFFF00"/>
                </a:gs>
                <a:gs pos="100000">
                  <a:srgbClr val="CC0000"/>
                </a:gs>
              </a:gsLst>
              <a:lin ang="18900000" scaled="1"/>
            </a:gradFill>
            <a:ln w="12700">
              <a:solidFill>
                <a:srgbClr val="CC0000"/>
              </a:solidFill>
              <a:miter lim="800000"/>
            </a:ln>
          </p:spPr>
          <p:txBody>
            <a:bodyPr wrap="none" anchor="ctr"/>
            <a:lstStyle/>
            <a:p>
              <a:pPr algn="ctr" eaLnBrk="1" hangingPunct="1"/>
              <a:r>
                <a:rPr lang="zh-CN" altLang="en-US" sz="21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7" name="Freeform 9"/>
            <p:cNvSpPr/>
            <p:nvPr/>
          </p:nvSpPr>
          <p:spPr bwMode="auto">
            <a:xfrm>
              <a:off x="-1" y="7"/>
              <a:ext cx="1304" cy="2627"/>
            </a:xfrm>
            <a:custGeom>
              <a:avLst/>
              <a:gdLst>
                <a:gd name="T0" fmla="*/ 1458498592 w 1920"/>
                <a:gd name="T1" fmla="*/ 0 h 3216"/>
                <a:gd name="T2" fmla="*/ 0 w 1920"/>
                <a:gd name="T3" fmla="*/ 1754178012 h 3216"/>
                <a:gd name="T4" fmla="*/ 0 w 1920"/>
                <a:gd name="T5" fmla="*/ 1754178012 h 3216"/>
                <a:gd name="T6" fmla="*/ 1458498592 w 1920"/>
                <a:gd name="T7" fmla="*/ 0 h 3216"/>
                <a:gd name="T8" fmla="*/ 0 60000 65536"/>
                <a:gd name="T9" fmla="*/ 0 60000 65536"/>
                <a:gd name="T10" fmla="*/ 0 60000 65536"/>
                <a:gd name="T11" fmla="*/ 0 60000 65536"/>
                <a:gd name="T12" fmla="*/ 0 w 1920"/>
                <a:gd name="T13" fmla="*/ 0 h 3216"/>
                <a:gd name="T14" fmla="*/ 1920 w 1920"/>
                <a:gd name="T15" fmla="*/ 3216 h 3216"/>
              </a:gdLst>
              <a:ahLst/>
              <a:cxnLst>
                <a:cxn ang="T8">
                  <a:pos x="T0" y="T1"/>
                </a:cxn>
                <a:cxn ang="T9">
                  <a:pos x="T2" y="T3"/>
                </a:cxn>
                <a:cxn ang="T10">
                  <a:pos x="T4" y="T5"/>
                </a:cxn>
                <a:cxn ang="T11">
                  <a:pos x="T6" y="T7"/>
                </a:cxn>
              </a:cxnLst>
              <a:rect l="T12" t="T13" r="T14" b="T15"/>
              <a:pathLst>
                <a:path w="1920" h="3216">
                  <a:moveTo>
                    <a:pt x="1920" y="0"/>
                  </a:moveTo>
                  <a:lnTo>
                    <a:pt x="0" y="3216"/>
                  </a:lnTo>
                  <a:lnTo>
                    <a:pt x="0" y="2304"/>
                  </a:lnTo>
                  <a:lnTo>
                    <a:pt x="1920" y="0"/>
                  </a:lnTo>
                  <a:close/>
                </a:path>
              </a:pathLst>
            </a:custGeom>
            <a:gradFill rotWithShape="0">
              <a:gsLst>
                <a:gs pos="0">
                  <a:srgbClr val="FFFF00"/>
                </a:gs>
                <a:gs pos="100000">
                  <a:srgbClr val="CC0000"/>
                </a:gs>
              </a:gsLst>
              <a:lin ang="18900000" scaled="1"/>
            </a:grad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8" name="Freeform 10"/>
            <p:cNvSpPr/>
            <p:nvPr/>
          </p:nvSpPr>
          <p:spPr bwMode="auto">
            <a:xfrm>
              <a:off x="127" y="1657"/>
              <a:ext cx="2231" cy="397"/>
            </a:xfrm>
            <a:custGeom>
              <a:avLst/>
              <a:gdLst>
                <a:gd name="T0" fmla="*/ 0 w 2928"/>
                <a:gd name="T1" fmla="*/ 0 h 336"/>
                <a:gd name="T2" fmla="*/ 1636281857 w 2928"/>
                <a:gd name="T3" fmla="*/ 2147483647 h 336"/>
                <a:gd name="T4" fmla="*/ 1636281857 w 2928"/>
                <a:gd name="T5" fmla="*/ 2147483647 h 336"/>
                <a:gd name="T6" fmla="*/ 0 60000 65536"/>
                <a:gd name="T7" fmla="*/ 0 60000 65536"/>
                <a:gd name="T8" fmla="*/ 0 60000 65536"/>
                <a:gd name="T9" fmla="*/ 0 w 2928"/>
                <a:gd name="T10" fmla="*/ 0 h 336"/>
                <a:gd name="T11" fmla="*/ 2928 w 2928"/>
                <a:gd name="T12" fmla="*/ 336 h 336"/>
              </a:gdLst>
              <a:ahLst/>
              <a:cxnLst>
                <a:cxn ang="T6">
                  <a:pos x="T0" y="T1"/>
                </a:cxn>
                <a:cxn ang="T7">
                  <a:pos x="T2" y="T3"/>
                </a:cxn>
                <a:cxn ang="T8">
                  <a:pos x="T4" y="T5"/>
                </a:cxn>
              </a:cxnLst>
              <a:rect l="T9" t="T10" r="T11" b="T12"/>
              <a:pathLst>
                <a:path w="2928" h="336">
                  <a:moveTo>
                    <a:pt x="0" y="0"/>
                  </a:moveTo>
                  <a:lnTo>
                    <a:pt x="198" y="336"/>
                  </a:lnTo>
                  <a:lnTo>
                    <a:pt x="2928" y="336"/>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69" name="Freeform 11"/>
            <p:cNvSpPr/>
            <p:nvPr/>
          </p:nvSpPr>
          <p:spPr bwMode="auto">
            <a:xfrm>
              <a:off x="333" y="1383"/>
              <a:ext cx="1802" cy="205"/>
            </a:xfrm>
            <a:custGeom>
              <a:avLst/>
              <a:gdLst>
                <a:gd name="T0" fmla="*/ 0 w 2352"/>
                <a:gd name="T1" fmla="*/ 0 h 240"/>
                <a:gd name="T2" fmla="*/ 1645307400 w 2352"/>
                <a:gd name="T3" fmla="*/ 1834308046 h 240"/>
                <a:gd name="T4" fmla="*/ 1645307400 w 2352"/>
                <a:gd name="T5" fmla="*/ 1834308046 h 240"/>
                <a:gd name="T6" fmla="*/ 0 60000 65536"/>
                <a:gd name="T7" fmla="*/ 0 60000 65536"/>
                <a:gd name="T8" fmla="*/ 0 60000 65536"/>
                <a:gd name="T9" fmla="*/ 0 w 2352"/>
                <a:gd name="T10" fmla="*/ 0 h 240"/>
                <a:gd name="T11" fmla="*/ 2352 w 2352"/>
                <a:gd name="T12" fmla="*/ 240 h 240"/>
              </a:gdLst>
              <a:ahLst/>
              <a:cxnLst>
                <a:cxn ang="T6">
                  <a:pos x="T0" y="T1"/>
                </a:cxn>
                <a:cxn ang="T7">
                  <a:pos x="T2" y="T3"/>
                </a:cxn>
                <a:cxn ang="T8">
                  <a:pos x="T4" y="T5"/>
                </a:cxn>
              </a:cxnLst>
              <a:rect l="T9" t="T10" r="T11" b="T12"/>
              <a:pathLst>
                <a:path w="2352" h="240">
                  <a:moveTo>
                    <a:pt x="0" y="0"/>
                  </a:moveTo>
                  <a:lnTo>
                    <a:pt x="240" y="240"/>
                  </a:lnTo>
                  <a:lnTo>
                    <a:pt x="2352" y="240"/>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0" name="Freeform 12"/>
            <p:cNvSpPr/>
            <p:nvPr/>
          </p:nvSpPr>
          <p:spPr bwMode="auto">
            <a:xfrm>
              <a:off x="602" y="1001"/>
              <a:ext cx="1304" cy="123"/>
            </a:xfrm>
            <a:custGeom>
              <a:avLst/>
              <a:gdLst>
                <a:gd name="T0" fmla="*/ 0 w 1728"/>
                <a:gd name="T1" fmla="*/ 0 h 144"/>
                <a:gd name="T2" fmla="*/ 1620553946 w 1728"/>
                <a:gd name="T3" fmla="*/ 1834307735 h 144"/>
                <a:gd name="T4" fmla="*/ 1620553946 w 1728"/>
                <a:gd name="T5" fmla="*/ 1834307735 h 144"/>
                <a:gd name="T6" fmla="*/ 0 60000 65536"/>
                <a:gd name="T7" fmla="*/ 0 60000 65536"/>
                <a:gd name="T8" fmla="*/ 0 60000 65536"/>
                <a:gd name="T9" fmla="*/ 0 w 1728"/>
                <a:gd name="T10" fmla="*/ 0 h 144"/>
                <a:gd name="T11" fmla="*/ 1728 w 1728"/>
                <a:gd name="T12" fmla="*/ 144 h 144"/>
              </a:gdLst>
              <a:ahLst/>
              <a:cxnLst>
                <a:cxn ang="T6">
                  <a:pos x="T0" y="T1"/>
                </a:cxn>
                <a:cxn ang="T7">
                  <a:pos x="T2" y="T3"/>
                </a:cxn>
                <a:cxn ang="T8">
                  <a:pos x="T4" y="T5"/>
                </a:cxn>
              </a:cxnLst>
              <a:rect l="T9" t="T10" r="T11" b="T12"/>
              <a:pathLst>
                <a:path w="1728" h="144">
                  <a:moveTo>
                    <a:pt x="0" y="0"/>
                  </a:moveTo>
                  <a:lnTo>
                    <a:pt x="192" y="144"/>
                  </a:lnTo>
                  <a:lnTo>
                    <a:pt x="1728" y="144"/>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1" name="Freeform 13"/>
            <p:cNvSpPr/>
            <p:nvPr/>
          </p:nvSpPr>
          <p:spPr bwMode="auto">
            <a:xfrm>
              <a:off x="869" y="598"/>
              <a:ext cx="800" cy="90"/>
            </a:xfrm>
            <a:custGeom>
              <a:avLst/>
              <a:gdLst>
                <a:gd name="T0" fmla="*/ 0 w 960"/>
                <a:gd name="T1" fmla="*/ 0 h 96"/>
                <a:gd name="T2" fmla="*/ 1789568825 w 960"/>
                <a:gd name="T3" fmla="*/ 2013264800 h 96"/>
                <a:gd name="T4" fmla="*/ 1789568825 w 960"/>
                <a:gd name="T5" fmla="*/ 2013264800 h 96"/>
                <a:gd name="T6" fmla="*/ 0 60000 65536"/>
                <a:gd name="T7" fmla="*/ 0 60000 65536"/>
                <a:gd name="T8" fmla="*/ 0 60000 65536"/>
                <a:gd name="T9" fmla="*/ 0 w 960"/>
                <a:gd name="T10" fmla="*/ 0 h 96"/>
                <a:gd name="T11" fmla="*/ 960 w 960"/>
                <a:gd name="T12" fmla="*/ 96 h 96"/>
              </a:gdLst>
              <a:ahLst/>
              <a:cxnLst>
                <a:cxn ang="T6">
                  <a:pos x="T0" y="T1"/>
                </a:cxn>
                <a:cxn ang="T7">
                  <a:pos x="T2" y="T3"/>
                </a:cxn>
                <a:cxn ang="T8">
                  <a:pos x="T4" y="T5"/>
                </a:cxn>
              </a:cxnLst>
              <a:rect l="T9" t="T10" r="T11" b="T12"/>
              <a:pathLst>
                <a:path w="960" h="96">
                  <a:moveTo>
                    <a:pt x="0" y="0"/>
                  </a:moveTo>
                  <a:lnTo>
                    <a:pt x="96" y="96"/>
                  </a:lnTo>
                  <a:lnTo>
                    <a:pt x="960" y="96"/>
                  </a:lnTo>
                </a:path>
              </a:pathLst>
            </a:custGeom>
            <a:noFill/>
            <a:ln w="12700">
              <a:solidFill>
                <a:srgbClr val="CC0000"/>
              </a:solidFill>
              <a:miter lim="800000"/>
            </a:ln>
          </p:spPr>
          <p:txBody>
            <a:bodyPr wrap="none" anchor="ctr"/>
            <a:lstStyle/>
            <a:p>
              <a:pPr eaLnBrk="1" hangingPunct="1"/>
              <a:endParaRPr lang="zh-CN" altLang="en-US" sz="21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2" name="Text Box 14"/>
            <p:cNvSpPr txBox="1">
              <a:spLocks noChangeArrowheads="1"/>
            </p:cNvSpPr>
            <p:nvPr/>
          </p:nvSpPr>
          <p:spPr bwMode="auto">
            <a:xfrm>
              <a:off x="853" y="239"/>
              <a:ext cx="892" cy="363"/>
            </a:xfrm>
            <a:prstGeom prst="rect">
              <a:avLst/>
            </a:prstGeom>
            <a:noFill/>
            <a:ln w="9525">
              <a:noFill/>
              <a:miter lim="800000"/>
            </a:ln>
          </p:spPr>
          <p:txBody>
            <a:bodyPr>
              <a:spAutoFit/>
            </a:bodyPr>
            <a:lstStyle/>
            <a:p>
              <a:pPr algn="ctr" eaLnBrk="1" hangingPunct="1">
                <a:lnSpc>
                  <a:spcPct val="50000"/>
                </a:lnSpc>
                <a:spcBef>
                  <a:spcPct val="50000"/>
                </a:spcBef>
              </a:pP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lnSpc>
                  <a:spcPct val="50000"/>
                </a:lnSpc>
                <a:spcBef>
                  <a:spcPct val="50000"/>
                </a:spcBef>
              </a:pP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死亡</a:t>
              </a: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3" name="Text Box 15"/>
            <p:cNvSpPr txBox="1">
              <a:spLocks noChangeArrowheads="1"/>
            </p:cNvSpPr>
            <p:nvPr/>
          </p:nvSpPr>
          <p:spPr bwMode="auto">
            <a:xfrm>
              <a:off x="641" y="1138"/>
              <a:ext cx="1182" cy="403"/>
            </a:xfrm>
            <a:prstGeom prst="rect">
              <a:avLst/>
            </a:prstGeom>
            <a:noFill/>
            <a:ln w="9525">
              <a:noFill/>
              <a:miter lim="800000"/>
            </a:ln>
          </p:spPr>
          <p:txBody>
            <a:bodyPr>
              <a:spAutoFit/>
            </a:bodyPr>
            <a:lstStyle/>
            <a:p>
              <a:pPr algn="ctr" eaLnBrk="1" hangingPunct="1">
                <a:lnSpc>
                  <a:spcPct val="85000"/>
                </a:lnSpc>
                <a:spcBef>
                  <a:spcPct val="50000"/>
                </a:spcBef>
              </a:pPr>
              <a:r>
                <a:rPr lang="en-US" altLang="zh-CN" sz="2100" b="1">
                  <a:latin typeface="微软雅黑" panose="020B0503020204020204" pitchFamily="34" charset="-122"/>
                  <a:ea typeface="微软雅黑" panose="020B0503020204020204" pitchFamily="34" charset="-122"/>
                  <a:cs typeface="微软雅黑" panose="020B0503020204020204" pitchFamily="34" charset="-122"/>
                </a:rPr>
                <a:t>300                                   </a:t>
              </a: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医疗事件</a:t>
              </a:r>
              <a:endParaRPr 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4" name="Text Box 16"/>
            <p:cNvSpPr txBox="1">
              <a:spLocks noChangeArrowheads="1"/>
            </p:cNvSpPr>
            <p:nvPr/>
          </p:nvSpPr>
          <p:spPr bwMode="auto">
            <a:xfrm>
              <a:off x="776" y="717"/>
              <a:ext cx="893" cy="403"/>
            </a:xfrm>
            <a:prstGeom prst="rect">
              <a:avLst/>
            </a:prstGeom>
            <a:noFill/>
            <a:ln w="9525">
              <a:noFill/>
              <a:miter lim="800000"/>
            </a:ln>
          </p:spPr>
          <p:txBody>
            <a:bodyPr>
              <a:spAutoFit/>
            </a:bodyPr>
            <a:lstStyle/>
            <a:p>
              <a:pPr algn="ctr" eaLnBrk="1" hangingPunct="1">
                <a:lnSpc>
                  <a:spcPct val="85000"/>
                </a:lnSpc>
                <a:spcBef>
                  <a:spcPct val="50000"/>
                </a:spcBef>
              </a:pPr>
              <a:r>
                <a:rPr lang="en-US" altLang="zh-CN" sz="2100" b="1">
                  <a:latin typeface="微软雅黑" panose="020B0503020204020204" pitchFamily="34" charset="-122"/>
                  <a:ea typeface="微软雅黑" panose="020B0503020204020204" pitchFamily="34" charset="-122"/>
                  <a:cs typeface="微软雅黑" panose="020B0503020204020204" pitchFamily="34" charset="-122"/>
                </a:rPr>
                <a:t>30                </a:t>
              </a: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损工事件</a:t>
              </a: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5" name="Text Box 17"/>
            <p:cNvSpPr txBox="1">
              <a:spLocks noChangeArrowheads="1"/>
            </p:cNvSpPr>
            <p:nvPr/>
          </p:nvSpPr>
          <p:spPr bwMode="auto">
            <a:xfrm>
              <a:off x="392" y="1598"/>
              <a:ext cx="1750" cy="403"/>
            </a:xfrm>
            <a:prstGeom prst="rect">
              <a:avLst/>
            </a:prstGeom>
            <a:noFill/>
            <a:ln w="9525">
              <a:noFill/>
              <a:miter lim="800000"/>
            </a:ln>
          </p:spPr>
          <p:txBody>
            <a:bodyPr>
              <a:spAutoFit/>
            </a:bodyPr>
            <a:lstStyle/>
            <a:p>
              <a:pPr algn="ctr" eaLnBrk="1" hangingPunct="1">
                <a:lnSpc>
                  <a:spcPct val="85000"/>
                </a:lnSpc>
                <a:spcBef>
                  <a:spcPct val="50000"/>
                </a:spcBef>
              </a:pP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3,000                           </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急救</a:t>
              </a:r>
              <a:r>
                <a:rPr lang="en-US" altLang="zh-CN" sz="21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cs typeface="微软雅黑" panose="020B0503020204020204" pitchFamily="34" charset="-122"/>
                </a:rPr>
                <a:t>未遂事件</a:t>
              </a:r>
              <a:endParaRPr lang="zh-CN" altLang="en-US" sz="21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6" name="Text Box 18"/>
            <p:cNvSpPr txBox="1">
              <a:spLocks noChangeArrowheads="1"/>
            </p:cNvSpPr>
            <p:nvPr/>
          </p:nvSpPr>
          <p:spPr bwMode="auto">
            <a:xfrm>
              <a:off x="192" y="2030"/>
              <a:ext cx="2025" cy="464"/>
            </a:xfrm>
            <a:prstGeom prst="rect">
              <a:avLst/>
            </a:prstGeom>
            <a:noFill/>
            <a:ln w="9525">
              <a:noFill/>
              <a:miter lim="800000"/>
            </a:ln>
          </p:spPr>
          <p:txBody>
            <a:bodyPr>
              <a:spAutoFit/>
            </a:bodyPr>
            <a:lstStyle/>
            <a:p>
              <a:pPr algn="ctr" eaLnBrk="1" hangingPunct="1">
                <a:spcBef>
                  <a:spcPct val="50000"/>
                </a:spcBef>
              </a:pPr>
              <a:r>
                <a:rPr lang="en-US" altLang="zh-CN" sz="2100" b="1">
                  <a:latin typeface="微软雅黑" panose="020B0503020204020204" pitchFamily="34" charset="-122"/>
                  <a:ea typeface="微软雅黑" panose="020B0503020204020204" pitchFamily="34" charset="-122"/>
                  <a:cs typeface="微软雅黑" panose="020B0503020204020204" pitchFamily="34" charset="-122"/>
                </a:rPr>
                <a:t>30,000                                                      </a:t>
              </a:r>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不安全的行为和状况</a:t>
              </a:r>
              <a:endParaRPr lang="zh-CN"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8977" name="Text Box 19"/>
            <p:cNvSpPr txBox="1">
              <a:spLocks noChangeArrowheads="1"/>
            </p:cNvSpPr>
            <p:nvPr/>
          </p:nvSpPr>
          <p:spPr bwMode="auto">
            <a:xfrm>
              <a:off x="1216" y="143"/>
              <a:ext cx="219" cy="261"/>
            </a:xfrm>
            <a:prstGeom prst="rect">
              <a:avLst/>
            </a:prstGeom>
            <a:noFill/>
            <a:ln w="9525">
              <a:noFill/>
              <a:miter lim="800000"/>
            </a:ln>
          </p:spPr>
          <p:txBody>
            <a:bodyPr wrap="none">
              <a:spAutoFit/>
            </a:bodyPr>
            <a:lstStyle/>
            <a:p>
              <a:pPr eaLnBrk="1" hangingPunct="1"/>
              <a:r>
                <a:rPr lang="zh-CN" altLang="en-US" sz="2100" b="1">
                  <a:latin typeface="微软雅黑" panose="020B0503020204020204" pitchFamily="34" charset="-122"/>
                  <a:ea typeface="微软雅黑" panose="020B0503020204020204" pitchFamily="34" charset="-122"/>
                  <a:cs typeface="微软雅黑" panose="020B0503020204020204" pitchFamily="34" charset="-122"/>
                </a:rPr>
                <a:t>1</a:t>
              </a:r>
              <a:endParaRPr lang="zh-TW" altLang="en-US" sz="2100" b="1">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FBBB8AF7-7270-4415-9DB2-560AC603F265}"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69987" name="Group 3"/>
          <p:cNvGrpSpPr/>
          <p:nvPr/>
        </p:nvGrpSpPr>
        <p:grpSpPr bwMode="auto">
          <a:xfrm>
            <a:off x="2735263" y="1981200"/>
            <a:ext cx="6408737" cy="3999171"/>
            <a:chOff x="0" y="0"/>
            <a:chExt cx="6408712" cy="3999181"/>
          </a:xfrm>
        </p:grpSpPr>
        <p:pic>
          <p:nvPicPr>
            <p:cNvPr id="169989" name="Picture 2"/>
            <p:cNvPicPr>
              <a:picLocks noChangeAspect="1" noChangeArrowheads="1"/>
            </p:cNvPicPr>
            <p:nvPr/>
          </p:nvPicPr>
          <p:blipFill>
            <a:blip r:embed="rId1" cstate="print"/>
            <a:srcRect/>
            <a:stretch>
              <a:fillRect/>
            </a:stretch>
          </p:blipFill>
          <p:spPr bwMode="auto">
            <a:xfrm>
              <a:off x="0" y="0"/>
              <a:ext cx="6408712" cy="3960440"/>
            </a:xfrm>
            <a:prstGeom prst="rect">
              <a:avLst/>
            </a:prstGeom>
            <a:noFill/>
            <a:ln w="9525">
              <a:noFill/>
              <a:miter lim="800000"/>
              <a:headEnd/>
              <a:tailEnd/>
            </a:ln>
          </p:spPr>
        </p:pic>
        <p:sp>
          <p:nvSpPr>
            <p:cNvPr id="169990" name="TextBox 8"/>
            <p:cNvSpPr txBox="1">
              <a:spLocks noChangeArrowheads="1"/>
            </p:cNvSpPr>
            <p:nvPr/>
          </p:nvSpPr>
          <p:spPr bwMode="auto">
            <a:xfrm>
              <a:off x="236618" y="1224136"/>
              <a:ext cx="1224136" cy="706757"/>
            </a:xfrm>
            <a:prstGeom prst="rect">
              <a:avLst/>
            </a:prstGeom>
            <a:noFill/>
            <a:ln w="9525">
              <a:noFill/>
              <a:miter lim="800000"/>
            </a:ln>
          </p:spPr>
          <p:txBody>
            <a:bodyPr>
              <a:spAutoFit/>
            </a:bodyPr>
            <a:lstStyle/>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行政命令</a:t>
              </a:r>
              <a:endParaRPr lang="en-US" sz="2000" b="1">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单向沟通</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9991" name="TextBox 9"/>
            <p:cNvSpPr txBox="1">
              <a:spLocks noChangeArrowheads="1"/>
            </p:cNvSpPr>
            <p:nvPr/>
          </p:nvSpPr>
          <p:spPr bwMode="auto">
            <a:xfrm>
              <a:off x="1800120" y="1368152"/>
              <a:ext cx="4608512" cy="398781"/>
            </a:xfrm>
            <a:prstGeom prst="rect">
              <a:avLst/>
            </a:prstGeom>
            <a:noFill/>
            <a:ln w="9525">
              <a:noFill/>
              <a:miter lim="800000"/>
            </a:ln>
          </p:spPr>
          <p:txBody>
            <a:bodyPr>
              <a:spAutoFit/>
            </a:bodyPr>
            <a:lstStyle/>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理解不一致、意见不统一、执行效率低</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9992" name="TextBox 10"/>
            <p:cNvSpPr txBox="1">
              <a:spLocks noChangeArrowheads="1"/>
            </p:cNvSpPr>
            <p:nvPr/>
          </p:nvSpPr>
          <p:spPr bwMode="auto">
            <a:xfrm>
              <a:off x="465211" y="3600400"/>
              <a:ext cx="2592288" cy="398781"/>
            </a:xfrm>
            <a:prstGeom prst="rect">
              <a:avLst/>
            </a:prstGeom>
            <a:noFill/>
            <a:ln w="9525">
              <a:noFill/>
              <a:miter lim="800000"/>
            </a:ln>
          </p:spPr>
          <p:txBody>
            <a:bodyPr>
              <a:spAutoFit/>
            </a:bodyPr>
            <a:lstStyle/>
            <a:p>
              <a:pPr eaLnBrk="1" hangingPunct="1"/>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双向沟通、达成共识</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9993" name="TextBox 11"/>
            <p:cNvSpPr txBox="1">
              <a:spLocks noChangeArrowheads="1"/>
            </p:cNvSpPr>
            <p:nvPr/>
          </p:nvSpPr>
          <p:spPr bwMode="auto">
            <a:xfrm>
              <a:off x="3240360" y="3600400"/>
              <a:ext cx="2863481" cy="398781"/>
            </a:xfrm>
            <a:prstGeom prst="rect">
              <a:avLst/>
            </a:prstGeom>
            <a:noFill/>
            <a:ln w="9525">
              <a:noFill/>
              <a:miter lim="800000"/>
            </a:ln>
          </p:spPr>
          <p:txBody>
            <a:bodyPr>
              <a:spAutoFit/>
            </a:bodyPr>
            <a:lstStyle/>
            <a:p>
              <a:pPr eaLnBrk="1" hangingPunct="1"/>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执行统一、稳定、有效</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9988" name="标题 1"/>
          <p:cNvSpPr>
            <a:spLocks noChangeArrowheads="1"/>
          </p:cNvSpPr>
          <p:nvPr/>
        </p:nvSpPr>
        <p:spPr bwMode="auto">
          <a:xfrm>
            <a:off x="2971800" y="931228"/>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为什么要进行安全观察</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446D04F3-C043-401A-8C4F-D1FF7A37E922}"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1" name="AutoShape 77"/>
          <p:cNvSpPr>
            <a:spLocks noChangeArrowheads="1"/>
          </p:cNvSpPr>
          <p:nvPr/>
        </p:nvSpPr>
        <p:spPr bwMode="auto">
          <a:xfrm>
            <a:off x="4579938" y="1735341"/>
            <a:ext cx="2930525" cy="840969"/>
          </a:xfrm>
          <a:prstGeom prst="roundRect">
            <a:avLst>
              <a:gd name="adj" fmla="val 16667"/>
            </a:avLst>
          </a:prstGeom>
          <a:solidFill>
            <a:srgbClr val="CCFFFF"/>
          </a:solidFill>
          <a:ln w="6350">
            <a:solidFill>
              <a:schemeClr val="tx1"/>
            </a:solidFill>
            <a:round/>
          </a:ln>
        </p:spPr>
        <p:txBody>
          <a:bodyPr lIns="144000" tIns="72000" rIns="72000" bIns="72000" anchor="ctr">
            <a:spAutoFit/>
          </a:bodyPr>
          <a:lstStyle/>
          <a:p>
            <a:pPr eaLnBrk="1" hangingPunct="1"/>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2" name="AutoShape 75"/>
          <p:cNvSpPr>
            <a:spLocks noChangeArrowheads="1"/>
          </p:cNvSpPr>
          <p:nvPr/>
        </p:nvSpPr>
        <p:spPr bwMode="auto">
          <a:xfrm>
            <a:off x="7677150" y="3464128"/>
            <a:ext cx="2784475" cy="840969"/>
          </a:xfrm>
          <a:prstGeom prst="roundRect">
            <a:avLst>
              <a:gd name="adj" fmla="val 16667"/>
            </a:avLst>
          </a:prstGeom>
          <a:solidFill>
            <a:srgbClr val="CCFFCC"/>
          </a:solidFill>
          <a:ln w="6350">
            <a:solidFill>
              <a:schemeClr val="tx1"/>
            </a:solidFill>
            <a:round/>
          </a:ln>
        </p:spPr>
        <p:txBody>
          <a:bodyPr lIns="144000" tIns="72000" rIns="72000" bIns="72000" anchor="ctr">
            <a:spAutoFit/>
          </a:bodyPr>
          <a:lstStyle/>
          <a:p>
            <a:pPr eaLnBrk="1" hangingPunct="1"/>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3" name="AutoShape 74"/>
          <p:cNvSpPr>
            <a:spLocks noChangeArrowheads="1"/>
          </p:cNvSpPr>
          <p:nvPr/>
        </p:nvSpPr>
        <p:spPr bwMode="auto">
          <a:xfrm>
            <a:off x="4562475" y="5278641"/>
            <a:ext cx="2971800" cy="840969"/>
          </a:xfrm>
          <a:prstGeom prst="roundRect">
            <a:avLst>
              <a:gd name="adj" fmla="val 16667"/>
            </a:avLst>
          </a:prstGeom>
          <a:solidFill>
            <a:srgbClr val="FFFF99"/>
          </a:solidFill>
          <a:ln w="6350">
            <a:solidFill>
              <a:schemeClr val="tx1"/>
            </a:solidFill>
            <a:round/>
          </a:ln>
        </p:spPr>
        <p:txBody>
          <a:bodyPr lIns="144000" tIns="72000" rIns="72000" bIns="72000" anchor="ctr">
            <a:spAutoFit/>
          </a:bodyPr>
          <a:lstStyle/>
          <a:p>
            <a:pPr eaLnBrk="1" hangingPunct="1"/>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4" name="AutoShape 65"/>
          <p:cNvSpPr>
            <a:spLocks noChangeArrowheads="1"/>
          </p:cNvSpPr>
          <p:nvPr/>
        </p:nvSpPr>
        <p:spPr bwMode="auto">
          <a:xfrm>
            <a:off x="4700588" y="3545364"/>
            <a:ext cx="2717800" cy="63563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CCFF"/>
          </a:solidFill>
          <a:ln w="6350">
            <a:solidFill>
              <a:schemeClr val="tx1"/>
            </a:solidFill>
            <a:miter lim="800000"/>
          </a:ln>
        </p:spPr>
        <p:txBody>
          <a:bodyPr lIns="144000" tIns="72000" rIns="72000" bIns="72000" anchor="ctr">
            <a:spAutoFit/>
          </a:bodyP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5" name="Text Box 68"/>
          <p:cNvSpPr txBox="1">
            <a:spLocks noChangeArrowheads="1"/>
          </p:cNvSpPr>
          <p:nvPr/>
        </p:nvSpPr>
        <p:spPr bwMode="auto">
          <a:xfrm>
            <a:off x="4651375" y="1816100"/>
            <a:ext cx="2581275" cy="758825"/>
          </a:xfrm>
          <a:prstGeom prst="rect">
            <a:avLst/>
          </a:prstGeom>
          <a:noFill/>
          <a:ln w="9525">
            <a:noFill/>
            <a:miter lim="800000"/>
          </a:ln>
        </p:spPr>
        <p:txBody>
          <a:bodyPr lIns="144000" tIns="72000" rIns="72000" bIns="72000">
            <a:spAutoFit/>
          </a:bodyPr>
          <a:lstStyle/>
          <a:p>
            <a:pPr eaLnBrk="1" hangingPunct="1">
              <a:spcBef>
                <a:spcPct val="5000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所有的事故都是可以预防的</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6" name="Text Box 70"/>
          <p:cNvSpPr txBox="1">
            <a:spLocks noChangeArrowheads="1"/>
          </p:cNvSpPr>
          <p:nvPr/>
        </p:nvSpPr>
        <p:spPr bwMode="auto">
          <a:xfrm>
            <a:off x="4548188" y="5157792"/>
            <a:ext cx="3117850" cy="1066800"/>
          </a:xfrm>
          <a:prstGeom prst="rect">
            <a:avLst/>
          </a:prstGeom>
          <a:noFill/>
          <a:ln w="9525">
            <a:noFill/>
            <a:miter lim="800000"/>
          </a:ln>
        </p:spPr>
        <p:txBody>
          <a:bodyPr wrap="square" lIns="144000" tIns="72000" rIns="72000" bIns="72000">
            <a:spAutoFit/>
          </a:bodyPr>
          <a:lstStyle/>
          <a:p>
            <a:pPr eaLnBrk="1" hangingPunct="1">
              <a:spcBef>
                <a:spcPct val="50000"/>
              </a:spcBef>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安全是每一个人的责任，需要从最高领导到一线员工每一个人的参与</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7" name="AutoShape 72"/>
          <p:cNvSpPr>
            <a:spLocks noChangeArrowheads="1"/>
          </p:cNvSpPr>
          <p:nvPr/>
        </p:nvSpPr>
        <p:spPr bwMode="auto">
          <a:xfrm>
            <a:off x="1862138" y="3381578"/>
            <a:ext cx="424409" cy="840969"/>
          </a:xfrm>
          <a:prstGeom prst="roundRect">
            <a:avLst>
              <a:gd name="adj" fmla="val 16667"/>
            </a:avLst>
          </a:prstGeom>
          <a:solidFill>
            <a:srgbClr val="B3AAF8"/>
          </a:solidFill>
          <a:ln w="6350">
            <a:solidFill>
              <a:schemeClr val="tx1"/>
            </a:solidFill>
            <a:round/>
          </a:ln>
        </p:spPr>
        <p:txBody>
          <a:bodyPr wrap="none" lIns="144000" tIns="72000" rIns="72000" bIns="72000" anchor="ctr">
            <a:spAutoFit/>
          </a:bodyPr>
          <a:lstStyle/>
          <a:p>
            <a:pPr eaLnBrk="1" hangingPunct="1"/>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8" name="Rectangle 73"/>
          <p:cNvSpPr>
            <a:spLocks noChangeArrowheads="1"/>
          </p:cNvSpPr>
          <p:nvPr/>
        </p:nvSpPr>
        <p:spPr bwMode="auto">
          <a:xfrm>
            <a:off x="7632700" y="3430112"/>
            <a:ext cx="2892425" cy="974090"/>
          </a:xfrm>
          <a:prstGeom prst="rect">
            <a:avLst/>
          </a:prstGeom>
          <a:noFill/>
          <a:ln w="9525">
            <a:noFill/>
            <a:miter lim="800000"/>
          </a:ln>
        </p:spPr>
        <p:txBody>
          <a:bodyPr lIns="144000" tIns="72000" rIns="72000" bIns="72000" anchor="ctr">
            <a:spAutoFit/>
          </a:bodyPr>
          <a:lstStyle/>
          <a:p>
            <a:pPr eaLnBrk="1" hangingPunct="1"/>
            <a:r>
              <a:rPr lang="zh-CN" altLang="en-US">
                <a:latin typeface="微软雅黑" panose="020B0503020204020204" pitchFamily="34" charset="-122"/>
                <a:ea typeface="微软雅黑" panose="020B0503020204020204" pitchFamily="34" charset="-122"/>
                <a:cs typeface="微软雅黑" panose="020B0503020204020204" pitchFamily="34" charset="-122"/>
              </a:rPr>
              <a:t>不安全行为没有根本地改正，所有的安全活动都是纸上谈兵 </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19" name="Text Box 76"/>
          <p:cNvSpPr txBox="1">
            <a:spLocks noChangeArrowheads="1"/>
          </p:cNvSpPr>
          <p:nvPr/>
        </p:nvSpPr>
        <p:spPr bwMode="auto">
          <a:xfrm>
            <a:off x="1793875" y="3354388"/>
            <a:ext cx="2540000" cy="758825"/>
          </a:xfrm>
          <a:prstGeom prst="rect">
            <a:avLst/>
          </a:prstGeom>
          <a:noFill/>
          <a:ln w="9525">
            <a:noFill/>
            <a:miter lim="800000"/>
          </a:ln>
        </p:spPr>
        <p:txBody>
          <a:bodyPr lIns="144000" tIns="72000" rIns="72000" bIns="72000">
            <a:spAutoFit/>
          </a:bodyPr>
          <a:lstStyle/>
          <a:p>
            <a:pPr eaLnBrk="1" hangingPunct="1">
              <a:spcBef>
                <a:spcPct val="5000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安全观察要成功，人是最关键的因素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1020" name="标题 1"/>
          <p:cNvSpPr>
            <a:spLocks noChangeArrowheads="1"/>
          </p:cNvSpPr>
          <p:nvPr/>
        </p:nvSpPr>
        <p:spPr bwMode="auto">
          <a:xfrm>
            <a:off x="2133600" y="836613"/>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安全观察与沟通的原则</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1E6143CC-9003-46DD-B369-85FC75B12539}"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5" name="Oval 3"/>
          <p:cNvSpPr>
            <a:spLocks noChangeArrowheads="1"/>
          </p:cNvSpPr>
          <p:nvPr/>
        </p:nvSpPr>
        <p:spPr bwMode="auto">
          <a:xfrm>
            <a:off x="4953000" y="3297238"/>
            <a:ext cx="1638300" cy="1579562"/>
          </a:xfrm>
          <a:prstGeom prst="ellipse">
            <a:avLst/>
          </a:prstGeom>
          <a:solidFill>
            <a:srgbClr val="DCDCDC">
              <a:alpha val="50195"/>
            </a:srgbClr>
          </a:solidFill>
          <a:ln w="9525">
            <a:noFill/>
            <a:round/>
          </a:ln>
        </p:spPr>
        <p:txBody>
          <a:bodyPr wrap="none" anchor="ctr"/>
          <a:lstStyle/>
          <a:p>
            <a:pPr eaLnBrk="1" hangingPunct="1"/>
            <a:endParaRPr lang="zh-CN" altLang="en-US" sz="4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6" name="Line 4"/>
          <p:cNvSpPr>
            <a:spLocks noChangeShapeType="1"/>
          </p:cNvSpPr>
          <p:nvPr/>
        </p:nvSpPr>
        <p:spPr bwMode="auto">
          <a:xfrm>
            <a:off x="4495800" y="4038600"/>
            <a:ext cx="457200" cy="20638"/>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7" name="Line 5"/>
          <p:cNvSpPr>
            <a:spLocks noChangeShapeType="1"/>
          </p:cNvSpPr>
          <p:nvPr/>
        </p:nvSpPr>
        <p:spPr bwMode="auto">
          <a:xfrm>
            <a:off x="5410200" y="2971800"/>
            <a:ext cx="41275" cy="414338"/>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8" name="Line 6"/>
          <p:cNvSpPr>
            <a:spLocks noChangeShapeType="1"/>
          </p:cNvSpPr>
          <p:nvPr/>
        </p:nvSpPr>
        <p:spPr bwMode="auto">
          <a:xfrm flipH="1">
            <a:off x="5237163" y="4745038"/>
            <a:ext cx="173037" cy="1001712"/>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39" name="Line 7"/>
          <p:cNvSpPr>
            <a:spLocks noChangeShapeType="1"/>
          </p:cNvSpPr>
          <p:nvPr/>
        </p:nvSpPr>
        <p:spPr bwMode="auto">
          <a:xfrm>
            <a:off x="6400800" y="4592638"/>
            <a:ext cx="646113" cy="373062"/>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40" name="Line 8"/>
          <p:cNvSpPr>
            <a:spLocks noChangeShapeType="1"/>
          </p:cNvSpPr>
          <p:nvPr/>
        </p:nvSpPr>
        <p:spPr bwMode="auto">
          <a:xfrm flipV="1">
            <a:off x="6477000" y="3032125"/>
            <a:ext cx="514350" cy="569913"/>
          </a:xfrm>
          <a:prstGeom prst="line">
            <a:avLst/>
          </a:prstGeom>
          <a:noFill/>
          <a:ln w="12700">
            <a:solidFill>
              <a:schemeClr val="tx1"/>
            </a:solidFill>
            <a:round/>
          </a:ln>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41" name="Group 9"/>
          <p:cNvGrpSpPr/>
          <p:nvPr/>
        </p:nvGrpSpPr>
        <p:grpSpPr bwMode="auto">
          <a:xfrm>
            <a:off x="4727575" y="1916113"/>
            <a:ext cx="1158875" cy="1350962"/>
            <a:chOff x="0" y="0"/>
            <a:chExt cx="722" cy="872"/>
          </a:xfrm>
        </p:grpSpPr>
        <p:sp>
          <p:nvSpPr>
            <p:cNvPr id="172181" name="Oval 12"/>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182" name="Group 11"/>
            <p:cNvGrpSpPr/>
            <p:nvPr/>
          </p:nvGrpSpPr>
          <p:grpSpPr bwMode="auto">
            <a:xfrm>
              <a:off x="22" y="23"/>
              <a:ext cx="680" cy="849"/>
              <a:chOff x="0" y="0"/>
              <a:chExt cx="931" cy="1163"/>
            </a:xfrm>
          </p:grpSpPr>
          <p:pic>
            <p:nvPicPr>
              <p:cNvPr id="172195" name="Picture 14"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96" name="Oval 15"/>
              <p:cNvSpPr>
                <a:spLocks noChangeArrowheads="1"/>
              </p:cNvSpPr>
              <p:nvPr/>
            </p:nvSpPr>
            <p:spPr bwMode="auto">
              <a:xfrm>
                <a:off x="0" y="0"/>
                <a:ext cx="931" cy="937"/>
              </a:xfrm>
              <a:prstGeom prst="ellipse">
                <a:avLst/>
              </a:prstGeom>
              <a:solidFill>
                <a:schemeClr val="tx2">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97" name="Picture 16"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98" name="Group 15"/>
              <p:cNvGrpSpPr/>
              <p:nvPr/>
            </p:nvGrpSpPr>
            <p:grpSpPr bwMode="auto">
              <a:xfrm rot="-3733502" flipH="1" flipV="1">
                <a:off x="281" y="654"/>
                <a:ext cx="820" cy="198"/>
                <a:chOff x="0" y="0"/>
                <a:chExt cx="893" cy="246"/>
              </a:xfrm>
            </p:grpSpPr>
            <p:grpSp>
              <p:nvGrpSpPr>
                <p:cNvPr id="172199" name="Group 16"/>
                <p:cNvGrpSpPr/>
                <p:nvPr/>
              </p:nvGrpSpPr>
              <p:grpSpPr bwMode="auto">
                <a:xfrm>
                  <a:off x="0" y="0"/>
                  <a:ext cx="743" cy="185"/>
                  <a:chOff x="0" y="0"/>
                  <a:chExt cx="1118" cy="279"/>
                </a:xfrm>
              </p:grpSpPr>
              <p:sp>
                <p:nvSpPr>
                  <p:cNvPr id="172205" name="AutoShape 19"/>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6" name="AutoShape 20"/>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7" name="AutoShape 21"/>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8" name="AutoShape 22"/>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200" name="Group 21"/>
                <p:cNvGrpSpPr/>
                <p:nvPr/>
              </p:nvGrpSpPr>
              <p:grpSpPr bwMode="auto">
                <a:xfrm rot="1353540">
                  <a:off x="150" y="60"/>
                  <a:ext cx="743" cy="186"/>
                  <a:chOff x="0" y="0"/>
                  <a:chExt cx="1118" cy="279"/>
                </a:xfrm>
              </p:grpSpPr>
              <p:sp>
                <p:nvSpPr>
                  <p:cNvPr id="172201" name="AutoShape 24"/>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2" name="AutoShape 25"/>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3" name="AutoShape 26"/>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204" name="AutoShape 27"/>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183" name="Group 26"/>
            <p:cNvGrpSpPr/>
            <p:nvPr/>
          </p:nvGrpSpPr>
          <p:grpSpPr bwMode="auto">
            <a:xfrm rot="-3733502" flipH="1" flipV="1">
              <a:off x="291" y="490"/>
              <a:ext cx="527" cy="128"/>
              <a:chOff x="0" y="0"/>
              <a:chExt cx="893" cy="246"/>
            </a:xfrm>
          </p:grpSpPr>
          <p:grpSp>
            <p:nvGrpSpPr>
              <p:cNvPr id="172185" name="Group 27"/>
              <p:cNvGrpSpPr/>
              <p:nvPr/>
            </p:nvGrpSpPr>
            <p:grpSpPr bwMode="auto">
              <a:xfrm>
                <a:off x="0" y="0"/>
                <a:ext cx="743" cy="185"/>
                <a:chOff x="0" y="0"/>
                <a:chExt cx="1118" cy="279"/>
              </a:xfrm>
            </p:grpSpPr>
            <p:sp>
              <p:nvSpPr>
                <p:cNvPr id="172191" name="AutoShape 30"/>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2" name="AutoShape 31"/>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3" name="AutoShape 32"/>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4" name="AutoShape 33"/>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86" name="Group 32"/>
              <p:cNvGrpSpPr/>
              <p:nvPr/>
            </p:nvGrpSpPr>
            <p:grpSpPr bwMode="auto">
              <a:xfrm rot="1353540">
                <a:off x="150" y="60"/>
                <a:ext cx="743" cy="186"/>
                <a:chOff x="0" y="0"/>
                <a:chExt cx="1118" cy="279"/>
              </a:xfrm>
            </p:grpSpPr>
            <p:sp>
              <p:nvSpPr>
                <p:cNvPr id="172187" name="AutoShape 35"/>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88" name="AutoShape 36"/>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89" name="AutoShape 37"/>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90" name="AutoShape 38"/>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84" name="Rectangle 39"/>
            <p:cNvSpPr>
              <a:spLocks noChangeArrowheads="1"/>
            </p:cNvSpPr>
            <p:nvPr/>
          </p:nvSpPr>
          <p:spPr bwMode="auto">
            <a:xfrm>
              <a:off x="183" y="264"/>
              <a:ext cx="367" cy="218"/>
            </a:xfrm>
            <a:prstGeom prst="rect">
              <a:avLst/>
            </a:prstGeom>
            <a:noFill/>
            <a:ln w="9525">
              <a:noFill/>
              <a:miter lim="800000"/>
            </a:ln>
          </p:spPr>
          <p:txBody>
            <a:bodyPr wrap="none">
              <a:spAutoFit/>
            </a:body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文化</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2" name="Group 38"/>
          <p:cNvGrpSpPr/>
          <p:nvPr/>
        </p:nvGrpSpPr>
        <p:grpSpPr bwMode="auto">
          <a:xfrm>
            <a:off x="3352800" y="3352800"/>
            <a:ext cx="1160463" cy="1350963"/>
            <a:chOff x="0" y="0"/>
            <a:chExt cx="722" cy="872"/>
          </a:xfrm>
        </p:grpSpPr>
        <p:sp>
          <p:nvSpPr>
            <p:cNvPr id="172153" name="Oval 41"/>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154" name="Group 40"/>
            <p:cNvGrpSpPr/>
            <p:nvPr/>
          </p:nvGrpSpPr>
          <p:grpSpPr bwMode="auto">
            <a:xfrm>
              <a:off x="22" y="23"/>
              <a:ext cx="680" cy="849"/>
              <a:chOff x="0" y="0"/>
              <a:chExt cx="931" cy="1163"/>
            </a:xfrm>
          </p:grpSpPr>
          <p:pic>
            <p:nvPicPr>
              <p:cNvPr id="172167" name="Picture 43"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68" name="Oval 44"/>
              <p:cNvSpPr>
                <a:spLocks noChangeArrowheads="1"/>
              </p:cNvSpPr>
              <p:nvPr/>
            </p:nvSpPr>
            <p:spPr bwMode="auto">
              <a:xfrm>
                <a:off x="0" y="0"/>
                <a:ext cx="931" cy="937"/>
              </a:xfrm>
              <a:prstGeom prst="ellipse">
                <a:avLst/>
              </a:prstGeom>
              <a:solidFill>
                <a:schemeClr val="accent2">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69" name="Picture 45"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70" name="Group 44"/>
              <p:cNvGrpSpPr/>
              <p:nvPr/>
            </p:nvGrpSpPr>
            <p:grpSpPr bwMode="auto">
              <a:xfrm rot="-3733502" flipH="1" flipV="1">
                <a:off x="281" y="654"/>
                <a:ext cx="820" cy="198"/>
                <a:chOff x="0" y="0"/>
                <a:chExt cx="893" cy="246"/>
              </a:xfrm>
            </p:grpSpPr>
            <p:grpSp>
              <p:nvGrpSpPr>
                <p:cNvPr id="172171" name="Group 45"/>
                <p:cNvGrpSpPr/>
                <p:nvPr/>
              </p:nvGrpSpPr>
              <p:grpSpPr bwMode="auto">
                <a:xfrm>
                  <a:off x="0" y="0"/>
                  <a:ext cx="743" cy="185"/>
                  <a:chOff x="0" y="0"/>
                  <a:chExt cx="1118" cy="279"/>
                </a:xfrm>
              </p:grpSpPr>
              <p:sp>
                <p:nvSpPr>
                  <p:cNvPr id="172177" name="AutoShape 48"/>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8" name="AutoShape 49"/>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9" name="AutoShape 50"/>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80" name="AutoShape 51"/>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72" name="Group 50"/>
                <p:cNvGrpSpPr/>
                <p:nvPr/>
              </p:nvGrpSpPr>
              <p:grpSpPr bwMode="auto">
                <a:xfrm rot="1353540">
                  <a:off x="150" y="60"/>
                  <a:ext cx="743" cy="186"/>
                  <a:chOff x="0" y="0"/>
                  <a:chExt cx="1118" cy="279"/>
                </a:xfrm>
              </p:grpSpPr>
              <p:sp>
                <p:nvSpPr>
                  <p:cNvPr id="172173" name="AutoShape 53"/>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4" name="AutoShape 54"/>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5" name="AutoShape 55"/>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76" name="AutoShape 56"/>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155" name="Group 55"/>
            <p:cNvGrpSpPr/>
            <p:nvPr/>
          </p:nvGrpSpPr>
          <p:grpSpPr bwMode="auto">
            <a:xfrm rot="-3733502" flipH="1" flipV="1">
              <a:off x="291" y="490"/>
              <a:ext cx="527" cy="128"/>
              <a:chOff x="0" y="0"/>
              <a:chExt cx="893" cy="246"/>
            </a:xfrm>
          </p:grpSpPr>
          <p:grpSp>
            <p:nvGrpSpPr>
              <p:cNvPr id="172157" name="Group 56"/>
              <p:cNvGrpSpPr/>
              <p:nvPr/>
            </p:nvGrpSpPr>
            <p:grpSpPr bwMode="auto">
              <a:xfrm>
                <a:off x="0" y="0"/>
                <a:ext cx="743" cy="185"/>
                <a:chOff x="0" y="0"/>
                <a:chExt cx="1118" cy="279"/>
              </a:xfrm>
            </p:grpSpPr>
            <p:sp>
              <p:nvSpPr>
                <p:cNvPr id="172163" name="AutoShape 59"/>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4" name="AutoShape 60"/>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5" name="AutoShape 61"/>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6" name="AutoShape 62"/>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58" name="Group 61"/>
              <p:cNvGrpSpPr/>
              <p:nvPr/>
            </p:nvGrpSpPr>
            <p:grpSpPr bwMode="auto">
              <a:xfrm rot="1353540">
                <a:off x="150" y="60"/>
                <a:ext cx="743" cy="186"/>
                <a:chOff x="0" y="0"/>
                <a:chExt cx="1118" cy="279"/>
              </a:xfrm>
            </p:grpSpPr>
            <p:sp>
              <p:nvSpPr>
                <p:cNvPr id="172159" name="AutoShape 64"/>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0" name="AutoShape 65"/>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1" name="AutoShape 66"/>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62" name="AutoShape 67"/>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56" name="Rectangle 68"/>
            <p:cNvSpPr>
              <a:spLocks noChangeArrowheads="1"/>
            </p:cNvSpPr>
            <p:nvPr/>
          </p:nvSpPr>
          <p:spPr bwMode="auto">
            <a:xfrm>
              <a:off x="183" y="264"/>
              <a:ext cx="367" cy="218"/>
            </a:xfrm>
            <a:prstGeom prst="rect">
              <a:avLst/>
            </a:prstGeom>
            <a:noFill/>
            <a:ln w="9525">
              <a:noFill/>
              <a:miter lim="800000"/>
            </a:ln>
          </p:spPr>
          <p:txBody>
            <a:bodyPr wrap="none">
              <a:spAutoFit/>
            </a:bodyPr>
            <a:lstStyle/>
            <a:p>
              <a:pPr algn="ctr" eaLnBrk="1" hangingPunct="1"/>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领导</a:t>
              </a:r>
              <a:endPar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3" name="Group 67"/>
          <p:cNvGrpSpPr/>
          <p:nvPr/>
        </p:nvGrpSpPr>
        <p:grpSpPr bwMode="auto">
          <a:xfrm>
            <a:off x="4267200" y="4973638"/>
            <a:ext cx="1158875" cy="1350962"/>
            <a:chOff x="0" y="0"/>
            <a:chExt cx="722" cy="872"/>
          </a:xfrm>
        </p:grpSpPr>
        <p:sp>
          <p:nvSpPr>
            <p:cNvPr id="172125" name="Oval 70"/>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126" name="Group 69"/>
            <p:cNvGrpSpPr/>
            <p:nvPr/>
          </p:nvGrpSpPr>
          <p:grpSpPr bwMode="auto">
            <a:xfrm>
              <a:off x="22" y="23"/>
              <a:ext cx="680" cy="849"/>
              <a:chOff x="0" y="0"/>
              <a:chExt cx="931" cy="1163"/>
            </a:xfrm>
          </p:grpSpPr>
          <p:pic>
            <p:nvPicPr>
              <p:cNvPr id="172139" name="Picture 72"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40" name="Oval 73"/>
              <p:cNvSpPr>
                <a:spLocks noChangeArrowheads="1"/>
              </p:cNvSpPr>
              <p:nvPr/>
            </p:nvSpPr>
            <p:spPr bwMode="auto">
              <a:xfrm>
                <a:off x="0" y="0"/>
                <a:ext cx="931" cy="937"/>
              </a:xfrm>
              <a:prstGeom prst="ellipse">
                <a:avLst/>
              </a:prstGeom>
              <a:solidFill>
                <a:schemeClr val="accent1">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41" name="Picture 74"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42" name="Group 73"/>
              <p:cNvGrpSpPr/>
              <p:nvPr/>
            </p:nvGrpSpPr>
            <p:grpSpPr bwMode="auto">
              <a:xfrm rot="-3733502" flipH="1" flipV="1">
                <a:off x="281" y="654"/>
                <a:ext cx="820" cy="198"/>
                <a:chOff x="0" y="0"/>
                <a:chExt cx="893" cy="246"/>
              </a:xfrm>
            </p:grpSpPr>
            <p:grpSp>
              <p:nvGrpSpPr>
                <p:cNvPr id="172143" name="Group 74"/>
                <p:cNvGrpSpPr/>
                <p:nvPr/>
              </p:nvGrpSpPr>
              <p:grpSpPr bwMode="auto">
                <a:xfrm>
                  <a:off x="0" y="0"/>
                  <a:ext cx="743" cy="185"/>
                  <a:chOff x="0" y="0"/>
                  <a:chExt cx="1118" cy="279"/>
                </a:xfrm>
              </p:grpSpPr>
              <p:sp>
                <p:nvSpPr>
                  <p:cNvPr id="172149" name="AutoShape 77"/>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50" name="AutoShape 78"/>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51" name="AutoShape 79"/>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52" name="AutoShape 80"/>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44" name="Group 79"/>
                <p:cNvGrpSpPr/>
                <p:nvPr/>
              </p:nvGrpSpPr>
              <p:grpSpPr bwMode="auto">
                <a:xfrm rot="1353540">
                  <a:off x="150" y="60"/>
                  <a:ext cx="743" cy="186"/>
                  <a:chOff x="0" y="0"/>
                  <a:chExt cx="1118" cy="279"/>
                </a:xfrm>
              </p:grpSpPr>
              <p:sp>
                <p:nvSpPr>
                  <p:cNvPr id="172145" name="AutoShape 82"/>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46" name="AutoShape 83"/>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47" name="AutoShape 84"/>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48" name="AutoShape 85"/>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127" name="Group 84"/>
            <p:cNvGrpSpPr/>
            <p:nvPr/>
          </p:nvGrpSpPr>
          <p:grpSpPr bwMode="auto">
            <a:xfrm rot="-3733502" flipH="1" flipV="1">
              <a:off x="291" y="490"/>
              <a:ext cx="527" cy="128"/>
              <a:chOff x="0" y="0"/>
              <a:chExt cx="893" cy="246"/>
            </a:xfrm>
          </p:grpSpPr>
          <p:grpSp>
            <p:nvGrpSpPr>
              <p:cNvPr id="172129" name="Group 85"/>
              <p:cNvGrpSpPr/>
              <p:nvPr/>
            </p:nvGrpSpPr>
            <p:grpSpPr bwMode="auto">
              <a:xfrm>
                <a:off x="0" y="0"/>
                <a:ext cx="743" cy="185"/>
                <a:chOff x="0" y="0"/>
                <a:chExt cx="1118" cy="279"/>
              </a:xfrm>
            </p:grpSpPr>
            <p:sp>
              <p:nvSpPr>
                <p:cNvPr id="172135" name="AutoShape 88"/>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6" name="AutoShape 89"/>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7" name="AutoShape 90"/>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8" name="AutoShape 91"/>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30" name="Group 90"/>
              <p:cNvGrpSpPr/>
              <p:nvPr/>
            </p:nvGrpSpPr>
            <p:grpSpPr bwMode="auto">
              <a:xfrm rot="1353540">
                <a:off x="150" y="60"/>
                <a:ext cx="743" cy="186"/>
                <a:chOff x="0" y="0"/>
                <a:chExt cx="1118" cy="279"/>
              </a:xfrm>
            </p:grpSpPr>
            <p:sp>
              <p:nvSpPr>
                <p:cNvPr id="172131" name="AutoShape 93"/>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2" name="AutoShape 94"/>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3" name="AutoShape 95"/>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34" name="AutoShape 96"/>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28" name="Rectangle 97"/>
            <p:cNvSpPr>
              <a:spLocks noChangeArrowheads="1"/>
            </p:cNvSpPr>
            <p:nvPr/>
          </p:nvSpPr>
          <p:spPr bwMode="auto">
            <a:xfrm>
              <a:off x="184" y="264"/>
              <a:ext cx="367" cy="218"/>
            </a:xfrm>
            <a:prstGeom prst="rect">
              <a:avLst/>
            </a:prstGeom>
            <a:noFill/>
            <a:ln w="9525">
              <a:noFill/>
              <a:miter lim="800000"/>
            </a:ln>
          </p:spPr>
          <p:txBody>
            <a:bodyPr wrap="none">
              <a:spAutoFit/>
            </a:bodyPr>
            <a:lstStyle/>
            <a:p>
              <a:pPr algn="ctr" eaLnBrk="1" hangingPunct="1"/>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目标</a:t>
              </a:r>
              <a:endPar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4" name="Group 96"/>
          <p:cNvGrpSpPr/>
          <p:nvPr/>
        </p:nvGrpSpPr>
        <p:grpSpPr bwMode="auto">
          <a:xfrm>
            <a:off x="6781800" y="4821238"/>
            <a:ext cx="1158875" cy="1350962"/>
            <a:chOff x="0" y="0"/>
            <a:chExt cx="722" cy="872"/>
          </a:xfrm>
        </p:grpSpPr>
        <p:sp>
          <p:nvSpPr>
            <p:cNvPr id="172097" name="Oval 99"/>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98" name="Group 98"/>
            <p:cNvGrpSpPr/>
            <p:nvPr/>
          </p:nvGrpSpPr>
          <p:grpSpPr bwMode="auto">
            <a:xfrm>
              <a:off x="22" y="23"/>
              <a:ext cx="680" cy="849"/>
              <a:chOff x="0" y="0"/>
              <a:chExt cx="931" cy="1163"/>
            </a:xfrm>
          </p:grpSpPr>
          <p:pic>
            <p:nvPicPr>
              <p:cNvPr id="172111" name="Picture 101"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112" name="Oval 102"/>
              <p:cNvSpPr>
                <a:spLocks noChangeArrowheads="1"/>
              </p:cNvSpPr>
              <p:nvPr/>
            </p:nvSpPr>
            <p:spPr bwMode="auto">
              <a:xfrm>
                <a:off x="0" y="0"/>
                <a:ext cx="931" cy="937"/>
              </a:xfrm>
              <a:prstGeom prst="ellipse">
                <a:avLst/>
              </a:prstGeom>
              <a:solidFill>
                <a:schemeClr val="bg2">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113" name="Picture 103"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114" name="Group 102"/>
              <p:cNvGrpSpPr/>
              <p:nvPr/>
            </p:nvGrpSpPr>
            <p:grpSpPr bwMode="auto">
              <a:xfrm rot="-3733502" flipH="1" flipV="1">
                <a:off x="281" y="654"/>
                <a:ext cx="820" cy="198"/>
                <a:chOff x="0" y="0"/>
                <a:chExt cx="893" cy="246"/>
              </a:xfrm>
            </p:grpSpPr>
            <p:grpSp>
              <p:nvGrpSpPr>
                <p:cNvPr id="172115" name="Group 103"/>
                <p:cNvGrpSpPr/>
                <p:nvPr/>
              </p:nvGrpSpPr>
              <p:grpSpPr bwMode="auto">
                <a:xfrm>
                  <a:off x="0" y="0"/>
                  <a:ext cx="743" cy="185"/>
                  <a:chOff x="0" y="0"/>
                  <a:chExt cx="1118" cy="279"/>
                </a:xfrm>
              </p:grpSpPr>
              <p:sp>
                <p:nvSpPr>
                  <p:cNvPr id="172121" name="AutoShape 106"/>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2" name="AutoShape 107"/>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3" name="AutoShape 108"/>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4" name="AutoShape 109"/>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16" name="Group 108"/>
                <p:cNvGrpSpPr/>
                <p:nvPr/>
              </p:nvGrpSpPr>
              <p:grpSpPr bwMode="auto">
                <a:xfrm rot="1353540">
                  <a:off x="150" y="60"/>
                  <a:ext cx="743" cy="186"/>
                  <a:chOff x="0" y="0"/>
                  <a:chExt cx="1118" cy="279"/>
                </a:xfrm>
              </p:grpSpPr>
              <p:sp>
                <p:nvSpPr>
                  <p:cNvPr id="172117" name="AutoShape 111"/>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18" name="AutoShape 112"/>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19" name="AutoShape 113"/>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20" name="AutoShape 114"/>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099" name="Group 113"/>
            <p:cNvGrpSpPr/>
            <p:nvPr/>
          </p:nvGrpSpPr>
          <p:grpSpPr bwMode="auto">
            <a:xfrm rot="-3733502" flipH="1" flipV="1">
              <a:off x="291" y="490"/>
              <a:ext cx="527" cy="128"/>
              <a:chOff x="0" y="0"/>
              <a:chExt cx="893" cy="246"/>
            </a:xfrm>
          </p:grpSpPr>
          <p:grpSp>
            <p:nvGrpSpPr>
              <p:cNvPr id="172101" name="Group 114"/>
              <p:cNvGrpSpPr/>
              <p:nvPr/>
            </p:nvGrpSpPr>
            <p:grpSpPr bwMode="auto">
              <a:xfrm>
                <a:off x="0" y="0"/>
                <a:ext cx="743" cy="185"/>
                <a:chOff x="0" y="0"/>
                <a:chExt cx="1118" cy="279"/>
              </a:xfrm>
            </p:grpSpPr>
            <p:sp>
              <p:nvSpPr>
                <p:cNvPr id="172107" name="AutoShape 117"/>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8" name="AutoShape 118"/>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9" name="AutoShape 119"/>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10" name="AutoShape 120"/>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102" name="Group 119"/>
              <p:cNvGrpSpPr/>
              <p:nvPr/>
            </p:nvGrpSpPr>
            <p:grpSpPr bwMode="auto">
              <a:xfrm rot="1353540">
                <a:off x="150" y="60"/>
                <a:ext cx="743" cy="186"/>
                <a:chOff x="0" y="0"/>
                <a:chExt cx="1118" cy="279"/>
              </a:xfrm>
            </p:grpSpPr>
            <p:sp>
              <p:nvSpPr>
                <p:cNvPr id="172103" name="AutoShape 122"/>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4" name="AutoShape 123"/>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5" name="AutoShape 124"/>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106" name="AutoShape 125"/>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100" name="Rectangle 126"/>
            <p:cNvSpPr>
              <a:spLocks noChangeArrowheads="1"/>
            </p:cNvSpPr>
            <p:nvPr/>
          </p:nvSpPr>
          <p:spPr bwMode="auto">
            <a:xfrm>
              <a:off x="186" y="264"/>
              <a:ext cx="430" cy="257"/>
            </a:xfrm>
            <a:prstGeom prst="rect">
              <a:avLst/>
            </a:prstGeom>
            <a:noFill/>
            <a:ln w="9525">
              <a:noFill/>
              <a:miter lim="800000"/>
            </a:ln>
          </p:spPr>
          <p:txBody>
            <a:bodyPr wrap="none">
              <a:spAutoFit/>
            </a:bodyPr>
            <a:lstStyle/>
            <a:p>
              <a:pPr algn="ctr" eaLnBrk="1" hangingPunct="1"/>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沟通</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5" name="Group 125"/>
          <p:cNvGrpSpPr/>
          <p:nvPr/>
        </p:nvGrpSpPr>
        <p:grpSpPr bwMode="auto">
          <a:xfrm>
            <a:off x="6934200" y="2459038"/>
            <a:ext cx="1160463" cy="1350962"/>
            <a:chOff x="0" y="0"/>
            <a:chExt cx="722" cy="872"/>
          </a:xfrm>
        </p:grpSpPr>
        <p:sp>
          <p:nvSpPr>
            <p:cNvPr id="172069" name="Oval 128"/>
            <p:cNvSpPr>
              <a:spLocks noChangeArrowheads="1"/>
            </p:cNvSpPr>
            <p:nvPr/>
          </p:nvSpPr>
          <p:spPr bwMode="auto">
            <a:xfrm>
              <a:off x="0" y="0"/>
              <a:ext cx="722" cy="727"/>
            </a:xfrm>
            <a:prstGeom prst="ellipse">
              <a:avLst/>
            </a:prstGeom>
            <a:solidFill>
              <a:srgbClr val="EAEAEA">
                <a:alpha val="50195"/>
              </a:srgb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70" name="Group 127"/>
            <p:cNvGrpSpPr/>
            <p:nvPr/>
          </p:nvGrpSpPr>
          <p:grpSpPr bwMode="auto">
            <a:xfrm>
              <a:off x="22" y="23"/>
              <a:ext cx="680" cy="849"/>
              <a:chOff x="0" y="0"/>
              <a:chExt cx="931" cy="1163"/>
            </a:xfrm>
          </p:grpSpPr>
          <p:pic>
            <p:nvPicPr>
              <p:cNvPr id="172083" name="Picture 130" descr="circuler_1"/>
              <p:cNvPicPr>
                <a:picLocks noChangeAspect="1" noChangeArrowheads="1"/>
              </p:cNvPicPr>
              <p:nvPr/>
            </p:nvPicPr>
            <p:blipFill>
              <a:blip r:embed="rId1" cstate="print"/>
              <a:srcRect/>
              <a:stretch>
                <a:fillRect/>
              </a:stretch>
            </p:blipFill>
            <p:spPr bwMode="auto">
              <a:xfrm>
                <a:off x="0" y="0"/>
                <a:ext cx="925" cy="935"/>
              </a:xfrm>
              <a:prstGeom prst="rect">
                <a:avLst/>
              </a:prstGeom>
              <a:noFill/>
              <a:ln w="9525">
                <a:noFill/>
                <a:miter lim="800000"/>
                <a:headEnd/>
                <a:tailEnd/>
              </a:ln>
            </p:spPr>
          </p:pic>
          <p:sp>
            <p:nvSpPr>
              <p:cNvPr id="172084" name="Oval 131"/>
              <p:cNvSpPr>
                <a:spLocks noChangeArrowheads="1"/>
              </p:cNvSpPr>
              <p:nvPr/>
            </p:nvSpPr>
            <p:spPr bwMode="auto">
              <a:xfrm>
                <a:off x="0" y="0"/>
                <a:ext cx="931" cy="937"/>
              </a:xfrm>
              <a:prstGeom prst="ellipse">
                <a:avLst/>
              </a:prstGeom>
              <a:solidFill>
                <a:schemeClr val="folHlink">
                  <a:alpha val="50195"/>
                </a:schemeClr>
              </a:solidFill>
              <a:ln w="9525">
                <a:noFill/>
                <a:round/>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085" name="Picture 132" descr="light_shadow1"/>
              <p:cNvPicPr>
                <a:picLocks noChangeAspect="1" noChangeArrowheads="1"/>
              </p:cNvPicPr>
              <p:nvPr/>
            </p:nvPicPr>
            <p:blipFill>
              <a:blip r:embed="rId2" cstate="print"/>
              <a:srcRect/>
              <a:stretch>
                <a:fillRect/>
              </a:stretch>
            </p:blipFill>
            <p:spPr bwMode="auto">
              <a:xfrm>
                <a:off x="9" y="39"/>
                <a:ext cx="682" cy="585"/>
              </a:xfrm>
              <a:prstGeom prst="rect">
                <a:avLst/>
              </a:prstGeom>
              <a:noFill/>
              <a:ln w="9525">
                <a:noFill/>
                <a:miter lim="800000"/>
                <a:headEnd/>
                <a:tailEnd/>
              </a:ln>
            </p:spPr>
          </p:pic>
          <p:grpSp>
            <p:nvGrpSpPr>
              <p:cNvPr id="172086" name="Group 131"/>
              <p:cNvGrpSpPr/>
              <p:nvPr/>
            </p:nvGrpSpPr>
            <p:grpSpPr bwMode="auto">
              <a:xfrm rot="-3733502" flipH="1" flipV="1">
                <a:off x="281" y="654"/>
                <a:ext cx="820" cy="198"/>
                <a:chOff x="0" y="0"/>
                <a:chExt cx="893" cy="246"/>
              </a:xfrm>
            </p:grpSpPr>
            <p:grpSp>
              <p:nvGrpSpPr>
                <p:cNvPr id="172087" name="Group 132"/>
                <p:cNvGrpSpPr/>
                <p:nvPr/>
              </p:nvGrpSpPr>
              <p:grpSpPr bwMode="auto">
                <a:xfrm>
                  <a:off x="0" y="0"/>
                  <a:ext cx="743" cy="185"/>
                  <a:chOff x="0" y="0"/>
                  <a:chExt cx="1118" cy="279"/>
                </a:xfrm>
              </p:grpSpPr>
              <p:sp>
                <p:nvSpPr>
                  <p:cNvPr id="172093" name="AutoShape 135"/>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4" name="AutoShape 136"/>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5" name="AutoShape 137"/>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6" name="AutoShape 138"/>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88" name="Group 137"/>
                <p:cNvGrpSpPr/>
                <p:nvPr/>
              </p:nvGrpSpPr>
              <p:grpSpPr bwMode="auto">
                <a:xfrm rot="1353540">
                  <a:off x="150" y="60"/>
                  <a:ext cx="743" cy="186"/>
                  <a:chOff x="0" y="0"/>
                  <a:chExt cx="1118" cy="279"/>
                </a:xfrm>
              </p:grpSpPr>
              <p:sp>
                <p:nvSpPr>
                  <p:cNvPr id="172089" name="AutoShape 140"/>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0" name="AutoShape 141"/>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1" name="AutoShape 142"/>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92" name="AutoShape 143"/>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172071" name="Group 142"/>
            <p:cNvGrpSpPr/>
            <p:nvPr/>
          </p:nvGrpSpPr>
          <p:grpSpPr bwMode="auto">
            <a:xfrm rot="-3733502" flipH="1" flipV="1">
              <a:off x="291" y="490"/>
              <a:ext cx="527" cy="128"/>
              <a:chOff x="0" y="0"/>
              <a:chExt cx="893" cy="246"/>
            </a:xfrm>
          </p:grpSpPr>
          <p:grpSp>
            <p:nvGrpSpPr>
              <p:cNvPr id="172073" name="Group 143"/>
              <p:cNvGrpSpPr/>
              <p:nvPr/>
            </p:nvGrpSpPr>
            <p:grpSpPr bwMode="auto">
              <a:xfrm>
                <a:off x="0" y="0"/>
                <a:ext cx="743" cy="185"/>
                <a:chOff x="0" y="0"/>
                <a:chExt cx="1118" cy="279"/>
              </a:xfrm>
            </p:grpSpPr>
            <p:sp>
              <p:nvSpPr>
                <p:cNvPr id="172079" name="AutoShape 146"/>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80" name="AutoShape 147"/>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81" name="AutoShape 148"/>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rot="10800000"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82" name="AutoShape 149"/>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74" name="Group 148"/>
              <p:cNvGrpSpPr/>
              <p:nvPr/>
            </p:nvGrpSpPr>
            <p:grpSpPr bwMode="auto">
              <a:xfrm rot="1353540">
                <a:off x="150" y="60"/>
                <a:ext cx="743" cy="186"/>
                <a:chOff x="0" y="0"/>
                <a:chExt cx="1118" cy="279"/>
              </a:xfrm>
            </p:grpSpPr>
            <p:sp>
              <p:nvSpPr>
                <p:cNvPr id="172075" name="AutoShape 151"/>
                <p:cNvSpPr>
                  <a:spLocks noChangeArrowheads="1"/>
                </p:cNvSpPr>
                <p:nvPr/>
              </p:nvSpPr>
              <p:spPr bwMode="auto">
                <a:xfrm rot="5263130">
                  <a:off x="287"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76" name="AutoShape 152"/>
                <p:cNvSpPr>
                  <a:spLocks noChangeArrowheads="1"/>
                </p:cNvSpPr>
                <p:nvPr/>
              </p:nvSpPr>
              <p:spPr bwMode="auto">
                <a:xfrm rot="6078281">
                  <a:off x="423" y="-294"/>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77" name="AutoShape 153"/>
                <p:cNvSpPr>
                  <a:spLocks noChangeArrowheads="1"/>
                </p:cNvSpPr>
                <p:nvPr/>
              </p:nvSpPr>
              <p:spPr bwMode="auto">
                <a:xfrm rot="6373927">
                  <a:off x="499" y="-27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78" name="AutoShape 154"/>
                <p:cNvSpPr>
                  <a:spLocks noChangeArrowheads="1"/>
                </p:cNvSpPr>
                <p:nvPr/>
              </p:nvSpPr>
              <p:spPr bwMode="auto">
                <a:xfrm rot="6906312">
                  <a:off x="589" y="-242"/>
                  <a:ext cx="227" cy="816"/>
                </a:xfrm>
                <a:prstGeom prst="moon">
                  <a:avLst>
                    <a:gd name="adj" fmla="val 49773"/>
                  </a:avLst>
                </a:prstGeom>
                <a:solidFill>
                  <a:srgbClr val="FFFFFF">
                    <a:alpha val="3922"/>
                  </a:srgbClr>
                </a:solidFill>
                <a:ln w="9525">
                  <a:noFill/>
                  <a:miter lim="800000"/>
                </a:ln>
              </p:spPr>
              <p:txBody>
                <a:bodyPr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072" name="Rectangle 155"/>
            <p:cNvSpPr>
              <a:spLocks noChangeArrowheads="1"/>
            </p:cNvSpPr>
            <p:nvPr/>
          </p:nvSpPr>
          <p:spPr bwMode="auto">
            <a:xfrm>
              <a:off x="184" y="264"/>
              <a:ext cx="367" cy="218"/>
            </a:xfrm>
            <a:prstGeom prst="rect">
              <a:avLst/>
            </a:prstGeom>
            <a:noFill/>
            <a:ln w="9525">
              <a:noFill/>
              <a:miter lim="800000"/>
            </a:ln>
          </p:spPr>
          <p:txBody>
            <a:bodyPr wrap="none">
              <a:spAutoFit/>
            </a:bodyPr>
            <a:lstStyle/>
            <a:p>
              <a:pPr algn="ctr" eaLnBrk="1" hangingPunct="1"/>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培训</a:t>
              </a:r>
              <a:endPar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46" name="Group 154"/>
          <p:cNvGrpSpPr/>
          <p:nvPr/>
        </p:nvGrpSpPr>
        <p:grpSpPr bwMode="auto">
          <a:xfrm rot="4976862" flipH="1">
            <a:off x="5442744" y="3775869"/>
            <a:ext cx="657225" cy="655637"/>
            <a:chOff x="0" y="0"/>
            <a:chExt cx="204" cy="196"/>
          </a:xfrm>
        </p:grpSpPr>
        <p:pic>
          <p:nvPicPr>
            <p:cNvPr id="172054" name="Picture 157" descr="circuler_1"/>
            <p:cNvPicPr>
              <a:picLocks noChangeAspect="1" noChangeArrowheads="1"/>
            </p:cNvPicPr>
            <p:nvPr/>
          </p:nvPicPr>
          <p:blipFill>
            <a:blip r:embed="rId3" cstate="print"/>
            <a:srcRect/>
            <a:stretch>
              <a:fillRect/>
            </a:stretch>
          </p:blipFill>
          <p:spPr bwMode="auto">
            <a:xfrm flipH="1">
              <a:off x="17" y="13"/>
              <a:ext cx="174" cy="172"/>
            </a:xfrm>
            <a:prstGeom prst="rect">
              <a:avLst/>
            </a:prstGeom>
            <a:solidFill>
              <a:srgbClr val="FFFF66"/>
            </a:solidFill>
            <a:ln w="9525">
              <a:noFill/>
              <a:miter lim="800000"/>
              <a:headEnd/>
              <a:tailEnd/>
            </a:ln>
          </p:spPr>
        </p:pic>
        <p:sp>
          <p:nvSpPr>
            <p:cNvPr id="172055" name="Oval 158"/>
            <p:cNvSpPr>
              <a:spLocks noChangeArrowheads="1"/>
            </p:cNvSpPr>
            <p:nvPr/>
          </p:nvSpPr>
          <p:spPr bwMode="auto">
            <a:xfrm flipH="1">
              <a:off x="18" y="13"/>
              <a:ext cx="173" cy="172"/>
            </a:xfrm>
            <a:prstGeom prst="ellipse">
              <a:avLst/>
            </a:prstGeom>
            <a:solidFill>
              <a:srgbClr val="FFFF66"/>
            </a:solidFill>
            <a:ln w="9525">
              <a:noFill/>
              <a:round/>
            </a:ln>
          </p:spPr>
          <p:txBody>
            <a:bodyPr rot="10800000" vert="eaVert"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2056" name="Group 157"/>
            <p:cNvGrpSpPr/>
            <p:nvPr/>
          </p:nvGrpSpPr>
          <p:grpSpPr bwMode="auto">
            <a:xfrm rot="1297425" flipV="1">
              <a:off x="27" y="147"/>
              <a:ext cx="151" cy="37"/>
              <a:chOff x="0" y="0"/>
              <a:chExt cx="893" cy="246"/>
            </a:xfrm>
          </p:grpSpPr>
          <p:grpSp>
            <p:nvGrpSpPr>
              <p:cNvPr id="172059" name="Group 158"/>
              <p:cNvGrpSpPr/>
              <p:nvPr/>
            </p:nvGrpSpPr>
            <p:grpSpPr bwMode="auto">
              <a:xfrm>
                <a:off x="0" y="0"/>
                <a:ext cx="743" cy="185"/>
                <a:chOff x="0" y="0"/>
                <a:chExt cx="1118" cy="279"/>
              </a:xfrm>
            </p:grpSpPr>
            <p:sp>
              <p:nvSpPr>
                <p:cNvPr id="172065" name="AutoShape 161"/>
                <p:cNvSpPr>
                  <a:spLocks noChangeArrowheads="1"/>
                </p:cNvSpPr>
                <p:nvPr/>
              </p:nvSpPr>
              <p:spPr bwMode="auto">
                <a:xfrm rot="5263130">
                  <a:off x="287"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6" name="AutoShape 162"/>
                <p:cNvSpPr>
                  <a:spLocks noChangeArrowheads="1"/>
                </p:cNvSpPr>
                <p:nvPr/>
              </p:nvSpPr>
              <p:spPr bwMode="auto">
                <a:xfrm rot="6078281">
                  <a:off x="423"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7" name="AutoShape 163"/>
                <p:cNvSpPr>
                  <a:spLocks noChangeArrowheads="1"/>
                </p:cNvSpPr>
                <p:nvPr/>
              </p:nvSpPr>
              <p:spPr bwMode="auto">
                <a:xfrm rot="6373927">
                  <a:off x="499" y="-27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8" name="AutoShape 164"/>
                <p:cNvSpPr>
                  <a:spLocks noChangeArrowheads="1"/>
                </p:cNvSpPr>
                <p:nvPr/>
              </p:nvSpPr>
              <p:spPr bwMode="auto">
                <a:xfrm rot="6906312">
                  <a:off x="589" y="-24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2060" name="Group 163"/>
              <p:cNvGrpSpPr/>
              <p:nvPr/>
            </p:nvGrpSpPr>
            <p:grpSpPr bwMode="auto">
              <a:xfrm rot="1353540">
                <a:off x="150" y="60"/>
                <a:ext cx="743" cy="186"/>
                <a:chOff x="0" y="0"/>
                <a:chExt cx="1118" cy="279"/>
              </a:xfrm>
            </p:grpSpPr>
            <p:sp>
              <p:nvSpPr>
                <p:cNvPr id="172061" name="AutoShape 166"/>
                <p:cNvSpPr>
                  <a:spLocks noChangeArrowheads="1"/>
                </p:cNvSpPr>
                <p:nvPr/>
              </p:nvSpPr>
              <p:spPr bwMode="auto">
                <a:xfrm rot="5263130">
                  <a:off x="287"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2" name="AutoShape 167"/>
                <p:cNvSpPr>
                  <a:spLocks noChangeArrowheads="1"/>
                </p:cNvSpPr>
                <p:nvPr/>
              </p:nvSpPr>
              <p:spPr bwMode="auto">
                <a:xfrm rot="6078281">
                  <a:off x="423" y="-294"/>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3" name="AutoShape 168"/>
                <p:cNvSpPr>
                  <a:spLocks noChangeArrowheads="1"/>
                </p:cNvSpPr>
                <p:nvPr/>
              </p:nvSpPr>
              <p:spPr bwMode="auto">
                <a:xfrm rot="6373927">
                  <a:off x="499" y="-27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64" name="AutoShape 169"/>
                <p:cNvSpPr>
                  <a:spLocks noChangeArrowheads="1"/>
                </p:cNvSpPr>
                <p:nvPr/>
              </p:nvSpPr>
              <p:spPr bwMode="auto">
                <a:xfrm rot="6906312">
                  <a:off x="589" y="-242"/>
                  <a:ext cx="227" cy="816"/>
                </a:xfrm>
                <a:prstGeom prst="moon">
                  <a:avLst>
                    <a:gd name="adj" fmla="val 49773"/>
                  </a:avLst>
                </a:prstGeom>
                <a:solidFill>
                  <a:srgbClr val="FFFF66">
                    <a:alpha val="3922"/>
                  </a:srgbClr>
                </a:solidFill>
                <a:ln w="9525">
                  <a:noFill/>
                  <a:miter lim="800000"/>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72057" name="Arc 170"/>
            <p:cNvSpPr/>
            <p:nvPr/>
          </p:nvSpPr>
          <p:spPr bwMode="auto">
            <a:xfrm rot="3847716">
              <a:off x="4" y="-4"/>
              <a:ext cx="196" cy="204"/>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solidFill>
              <a:srgbClr val="FFFF66"/>
            </a:solidFill>
            <a:ln w="12700">
              <a:solidFill>
                <a:srgbClr val="000000"/>
              </a:solidFill>
              <a:prstDash val="sysDot"/>
              <a:miter lim="800000"/>
              <a:tailEnd type="triangle" w="sm" len="sm"/>
            </a:ln>
          </p:spPr>
          <p:txBody>
            <a:bodyPr wrap="none" anchor="ctr"/>
            <a:lstStyle/>
            <a:p>
              <a:pPr eaLnBrk="1" hangingPunct="1"/>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2058" name="Picture 171" descr="light_shadow1"/>
            <p:cNvPicPr>
              <a:picLocks noChangeAspect="1" noChangeArrowheads="1"/>
            </p:cNvPicPr>
            <p:nvPr/>
          </p:nvPicPr>
          <p:blipFill>
            <a:blip r:embed="rId4" cstate="print"/>
            <a:srcRect/>
            <a:stretch>
              <a:fillRect/>
            </a:stretch>
          </p:blipFill>
          <p:spPr bwMode="auto">
            <a:xfrm rot="2569845" flipH="1">
              <a:off x="71" y="28"/>
              <a:ext cx="129" cy="84"/>
            </a:xfrm>
            <a:prstGeom prst="rect">
              <a:avLst/>
            </a:prstGeom>
            <a:solidFill>
              <a:srgbClr val="FFFF66"/>
            </a:solidFill>
            <a:ln w="9525">
              <a:noFill/>
              <a:miter lim="800000"/>
              <a:headEnd/>
              <a:tailEnd/>
            </a:ln>
          </p:spPr>
        </p:pic>
      </p:grpSp>
      <p:sp>
        <p:nvSpPr>
          <p:cNvPr id="172047" name="AutoShape 172"/>
          <p:cNvSpPr/>
          <p:nvPr/>
        </p:nvSpPr>
        <p:spPr bwMode="auto">
          <a:xfrm>
            <a:off x="8839200" y="2382838"/>
            <a:ext cx="1355725" cy="533400"/>
          </a:xfrm>
          <a:prstGeom prst="accentCallout2">
            <a:avLst>
              <a:gd name="adj1" fmla="val 31167"/>
              <a:gd name="adj2" fmla="val -1296"/>
              <a:gd name="adj3" fmla="val 31167"/>
              <a:gd name="adj4" fmla="val -38907"/>
              <a:gd name="adj5" fmla="val 101944"/>
              <a:gd name="adj6" fmla="val -57259"/>
            </a:avLst>
          </a:prstGeom>
          <a:noFill/>
          <a:ln w="9525">
            <a:solidFill>
              <a:schemeClr val="folHlink"/>
            </a:solidFill>
            <a:miter lim="800000"/>
            <a:tailEnd type="diamond" w="med" len="med"/>
          </a:ln>
        </p:spPr>
        <p:txBody>
          <a:bodyPr anchor="ctr"/>
          <a:lstStyle/>
          <a:p>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参与人员经过专业训练</a:t>
            </a:r>
            <a:r>
              <a:rPr 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48" name="AutoShape 173"/>
          <p:cNvSpPr/>
          <p:nvPr/>
        </p:nvSpPr>
        <p:spPr bwMode="auto">
          <a:xfrm>
            <a:off x="8382000" y="4267200"/>
            <a:ext cx="1884363" cy="1676400"/>
          </a:xfrm>
          <a:prstGeom prst="accentCallout2">
            <a:avLst>
              <a:gd name="adj1" fmla="val 5319"/>
              <a:gd name="adj2" fmla="val -4042"/>
              <a:gd name="adj3" fmla="val 12139"/>
              <a:gd name="adj4" fmla="val -21565"/>
              <a:gd name="adj5" fmla="val 43134"/>
              <a:gd name="adj6" fmla="val -28981"/>
            </a:avLst>
          </a:prstGeom>
          <a:noFill/>
          <a:ln w="9525">
            <a:solidFill>
              <a:schemeClr val="bg2"/>
            </a:solidFill>
            <a:miter lim="800000"/>
            <a:tailEnd type="diamond" w="med" len="med"/>
          </a:ln>
        </p:spPr>
        <p:txBody>
          <a:bodyPr anchor="ctr"/>
          <a:lstStyle/>
          <a:p>
            <a:pPr algn="ctr" eaLnBrk="1" hangingPunct="1"/>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endPar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关键不仅是观察，在于观察后能否有效沟通，通过沟通强化安全行为、认识不安全行为的潜在后果并予以改进</a:t>
            </a:r>
            <a:r>
              <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endPar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endParaRPr 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49" name="AutoShape 174"/>
          <p:cNvSpPr/>
          <p:nvPr/>
        </p:nvSpPr>
        <p:spPr bwMode="auto">
          <a:xfrm>
            <a:off x="2667000" y="2492375"/>
            <a:ext cx="1233488" cy="423863"/>
          </a:xfrm>
          <a:prstGeom prst="accentCallout2">
            <a:avLst>
              <a:gd name="adj1" fmla="val 43796"/>
              <a:gd name="adj2" fmla="val 104782"/>
              <a:gd name="adj3" fmla="val 73759"/>
              <a:gd name="adj4" fmla="val 127199"/>
              <a:gd name="adj5" fmla="val 25366"/>
              <a:gd name="adj6" fmla="val 168245"/>
            </a:avLst>
          </a:prstGeom>
          <a:noFill/>
          <a:ln w="9525">
            <a:solidFill>
              <a:schemeClr val="tx2"/>
            </a:solidFill>
            <a:miter lim="800000"/>
            <a:tailEnd type="diamond" w="med" len="med"/>
          </a:ln>
        </p:spPr>
        <p:txBody>
          <a:bodyPr anchor="ctr"/>
          <a:lstStyle/>
          <a:p>
            <a:pPr algn="ctr"/>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必须建立</a:t>
            </a:r>
            <a:endPar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无指责文化</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0" name="AutoShape 175"/>
          <p:cNvSpPr/>
          <p:nvPr/>
        </p:nvSpPr>
        <p:spPr bwMode="auto">
          <a:xfrm>
            <a:off x="2057400" y="4419600"/>
            <a:ext cx="1079500" cy="425450"/>
          </a:xfrm>
          <a:prstGeom prst="accentCallout2">
            <a:avLst>
              <a:gd name="adj1" fmla="val 26278"/>
              <a:gd name="adj2" fmla="val 104782"/>
              <a:gd name="adj3" fmla="val 26278"/>
              <a:gd name="adj4" fmla="val 118926"/>
              <a:gd name="adj5" fmla="val -35769"/>
              <a:gd name="adj6" fmla="val 134463"/>
            </a:avLst>
          </a:prstGeom>
          <a:solidFill>
            <a:schemeClr val="bg1"/>
          </a:solidFill>
          <a:ln w="25400">
            <a:solidFill>
              <a:srgbClr val="2D5CE7"/>
            </a:solidFill>
            <a:miter lim="800000"/>
            <a:tailEnd type="diamond" w="med" len="med"/>
          </a:ln>
        </p:spPr>
        <p:txBody>
          <a:bodyPr anchor="ctr"/>
          <a:lstStyle/>
          <a:p>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领导必须亲自参加</a:t>
            </a:r>
            <a:r>
              <a:rPr 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1" name="AutoShape 176"/>
          <p:cNvSpPr/>
          <p:nvPr/>
        </p:nvSpPr>
        <p:spPr bwMode="auto">
          <a:xfrm>
            <a:off x="2209800" y="5635625"/>
            <a:ext cx="1149350" cy="382588"/>
          </a:xfrm>
          <a:prstGeom prst="accentCallout2">
            <a:avLst>
              <a:gd name="adj1" fmla="val 29148"/>
              <a:gd name="adj2" fmla="val 105046"/>
              <a:gd name="adj3" fmla="val 68981"/>
              <a:gd name="adj4" fmla="val 128255"/>
              <a:gd name="adj5" fmla="val 14023"/>
              <a:gd name="adj6" fmla="val 183236"/>
            </a:avLst>
          </a:prstGeom>
          <a:noFill/>
          <a:ln w="9525">
            <a:solidFill>
              <a:srgbClr val="CC0000"/>
            </a:solidFill>
            <a:miter lim="800000"/>
            <a:tailEnd type="diamond" w="med" len="med"/>
          </a:ln>
        </p:spPr>
        <p:txBody>
          <a:bodyPr anchor="ctr"/>
          <a:lstStyle/>
          <a:p>
            <a:r>
              <a:rPr lang="zh-CN" alt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设立目标</a:t>
            </a:r>
            <a:r>
              <a:rPr lang="en-US" sz="1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sz="1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2" name="Text Box 185"/>
          <p:cNvSpPr txBox="1">
            <a:spLocks noChangeArrowheads="1"/>
          </p:cNvSpPr>
          <p:nvPr/>
        </p:nvSpPr>
        <p:spPr bwMode="auto">
          <a:xfrm>
            <a:off x="5262562" y="3860800"/>
            <a:ext cx="1119190" cy="512445"/>
          </a:xfrm>
          <a:prstGeom prst="rect">
            <a:avLst/>
          </a:prstGeom>
          <a:noFill/>
          <a:ln w="9525">
            <a:noFill/>
            <a:miter lim="800000"/>
          </a:ln>
        </p:spPr>
        <p:txBody>
          <a:bodyPr wrap="square" lIns="144000" tIns="72000" rIns="72000" bIns="72000">
            <a:spAutoFit/>
          </a:bodyPr>
          <a:lstStyle/>
          <a:p>
            <a:pPr eaLnBrk="1" hangingPunct="1">
              <a:spcBef>
                <a:spcPct val="50000"/>
              </a:spcBef>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 关键</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2053" name="标题 1"/>
          <p:cNvSpPr>
            <a:spLocks noChangeArrowheads="1"/>
          </p:cNvSpPr>
          <p:nvPr/>
        </p:nvSpPr>
        <p:spPr bwMode="auto">
          <a:xfrm>
            <a:off x="2133600" y="836613"/>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安全观察与沟通的关键</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灯片编号占位符 3"/>
          <p:cNvSpPr txBox="1">
            <a:spLocks noGrp="1" noChangeArrowheads="1"/>
          </p:cNvSpPr>
          <p:nvPr/>
        </p:nvSpPr>
        <p:spPr bwMode="auto">
          <a:xfrm>
            <a:off x="8077200" y="6381750"/>
            <a:ext cx="2289175" cy="476250"/>
          </a:xfrm>
          <a:prstGeom prst="rect">
            <a:avLst/>
          </a:prstGeom>
          <a:noFill/>
          <a:ln w="9525">
            <a:noFill/>
            <a:miter lim="800000"/>
          </a:ln>
        </p:spPr>
        <p:txBody>
          <a:bodyPr/>
          <a:lstStyle/>
          <a:p>
            <a:pPr algn="r" eaLnBrk="1" hangingPunct="1"/>
            <a:fld id="{35878223-3859-45D1-BA0D-CDE6BA2B2128}" type="slidenum">
              <a:rPr lang="en-US" altLang="zh-CN" sz="1400" b="1">
                <a:latin typeface="微软雅黑" panose="020B0503020204020204" pitchFamily="34" charset="-122"/>
                <a:ea typeface="微软雅黑" panose="020B0503020204020204" pitchFamily="34" charset="-122"/>
                <a:cs typeface="微软雅黑" panose="020B0503020204020204" pitchFamily="34" charset="-122"/>
              </a:rPr>
            </a:fld>
            <a:endParaRPr lang="en-US" altLang="zh-CN" sz="1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3059" name="Picture 3" descr="Unbenannt1"/>
          <p:cNvPicPr>
            <a:picLocks noGrp="1" noChangeAspect="1" noChangeArrowheads="1"/>
          </p:cNvPicPr>
          <p:nvPr>
            <p:ph idx="4294967295"/>
          </p:nvPr>
        </p:nvPicPr>
        <p:blipFill>
          <a:blip r:embed="rId1" cstate="print"/>
          <a:srcRect/>
          <a:stretch>
            <a:fillRect/>
          </a:stretch>
        </p:blipFill>
        <p:spPr bwMode="auto">
          <a:xfrm>
            <a:off x="2854325" y="1700213"/>
            <a:ext cx="6310313" cy="4229100"/>
          </a:xfrm>
          <a:prstGeom prst="rect">
            <a:avLst/>
          </a:prstGeom>
          <a:noFill/>
          <a:ln>
            <a:miter lim="800000"/>
            <a:headEnd/>
            <a:tailEnd/>
          </a:ln>
        </p:spPr>
      </p:pic>
      <p:sp>
        <p:nvSpPr>
          <p:cNvPr id="173060" name="标题 1"/>
          <p:cNvSpPr>
            <a:spLocks noChangeArrowheads="1"/>
          </p:cNvSpPr>
          <p:nvPr/>
        </p:nvSpPr>
        <p:spPr bwMode="auto">
          <a:xfrm>
            <a:off x="2133600" y="836613"/>
            <a:ext cx="7543800" cy="914400"/>
          </a:xfrm>
          <a:prstGeom prst="rect">
            <a:avLst/>
          </a:prstGeom>
          <a:noFill/>
          <a:ln w="9525">
            <a:noFill/>
            <a:miter lim="800000"/>
          </a:ln>
        </p:spPr>
        <p:txBody>
          <a:bodyPr anchor="ctr"/>
          <a:lstStyle/>
          <a:p>
            <a:pPr>
              <a:spcBef>
                <a:spcPts val="1200"/>
              </a:spcBef>
              <a:spcAft>
                <a:spcPts val="300"/>
              </a:spcAft>
            </a:pPr>
            <a:r>
              <a:rPr lang="zh-CN" altLang="en-US" sz="3000">
                <a:latin typeface="微软雅黑" panose="020B0503020204020204" pitchFamily="34" charset="-122"/>
                <a:ea typeface="微软雅黑" panose="020B0503020204020204" pitchFamily="34" charset="-122"/>
                <a:cs typeface="微软雅黑" panose="020B0503020204020204" pitchFamily="34" charset="-122"/>
              </a:rPr>
              <a:t>领导的榜样</a:t>
            </a:r>
            <a:endParaRPr lang="zh-CN" altLang="en-US" sz="3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第109张"/>
          <p:cNvPicPr>
            <a:picLocks noChangeAspect="1"/>
          </p:cNvPicPr>
          <p:nvPr/>
        </p:nvPicPr>
        <p:blipFill>
          <a:blip r:embed="rId1"/>
          <a:stretch>
            <a:fillRect/>
          </a:stretch>
        </p:blipFill>
        <p:spPr>
          <a:xfrm>
            <a:off x="-10795" y="-27305"/>
            <a:ext cx="12198985" cy="6888480"/>
          </a:xfrm>
          <a:prstGeom prst="rect">
            <a:avLst/>
          </a:prstGeom>
        </p:spPr>
      </p:pic>
      <p:sp>
        <p:nvSpPr>
          <p:cNvPr id="3" name="矩形 2"/>
          <p:cNvSpPr/>
          <p:nvPr/>
        </p:nvSpPr>
        <p:spPr>
          <a:xfrm>
            <a:off x="-14605" y="2324100"/>
            <a:ext cx="12202795" cy="2449195"/>
          </a:xfrm>
          <a:prstGeom prst="rect">
            <a:avLst/>
          </a:prstGeom>
          <a:solidFill>
            <a:srgbClr val="FFFFFF">
              <a:alpha val="54000"/>
            </a:srgb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Arial" panose="020B0604020202020204" pitchFamily="34" charset="0"/>
            </a:endParaRPr>
          </a:p>
        </p:txBody>
      </p:sp>
      <p:sp>
        <p:nvSpPr>
          <p:cNvPr id="151554" name="Rectangle 2"/>
          <p:cNvSpPr>
            <a:spLocks noGrp="1" noChangeArrowheads="1"/>
          </p:cNvSpPr>
          <p:nvPr>
            <p:ph type="ctrTitle" idx="4294967295"/>
          </p:nvPr>
        </p:nvSpPr>
        <p:spPr bwMode="auto">
          <a:xfrm>
            <a:off x="2747645" y="3211195"/>
            <a:ext cx="6696710" cy="1016000"/>
          </a:xfrm>
          <a:prstGeom prst="rect">
            <a:avLst/>
          </a:prstGeom>
          <a:noFill/>
          <a:ln>
            <a:miter lim="800000"/>
          </a:ln>
        </p:spPr>
        <p:txBody>
          <a:bodyPr anchor="ctr"/>
          <a:lstStyle/>
          <a:p>
            <a:pPr eaLnBrk="1" hangingPunct="1">
              <a:lnSpc>
                <a:spcPct val="60000"/>
              </a:lnSpc>
            </a:pPr>
            <a:r>
              <a:rPr lang="zh-CN" altLang="en-US" sz="4800" dirty="0" smtClean="0">
                <a:solidFill>
                  <a:srgbClr val="FF0000"/>
                </a:solidFill>
                <a:sym typeface="黑体" panose="02010609060101010101" charset="-122"/>
              </a:rPr>
              <a:t>直线组织的安全职责</a:t>
            </a:r>
            <a:br>
              <a:rPr lang="zh-CN" altLang="en-US" sz="4800" dirty="0" smtClean="0">
                <a:solidFill>
                  <a:srgbClr val="FF0000"/>
                </a:solidFill>
                <a:sym typeface="黑体" panose="02010609060101010101" charset="-122"/>
              </a:rPr>
            </a:br>
            <a:br>
              <a:rPr lang="zh-CN" altLang="en-US" sz="2800" b="0" dirty="0" smtClean="0">
                <a:solidFill>
                  <a:schemeClr val="tx1"/>
                </a:solidFill>
                <a:sym typeface="黑体" panose="02010609060101010101" charset="-122"/>
              </a:rPr>
            </a:br>
            <a:r>
              <a:rPr lang="zh-CN" altLang="en-US" sz="2800" b="0" dirty="0" smtClean="0">
                <a:solidFill>
                  <a:schemeClr val="tx1"/>
                </a:solidFill>
                <a:sym typeface="黑体" panose="02010609060101010101" charset="-122"/>
              </a:rPr>
              <a:t>（转载注明：</a:t>
            </a:r>
            <a:r>
              <a:rPr lang="en-US" altLang="zh-CN" sz="2800" b="0" dirty="0" smtClean="0">
                <a:solidFill>
                  <a:schemeClr val="tx1"/>
                </a:solidFill>
                <a:sym typeface="黑体" panose="02010609060101010101" charset="-122"/>
              </a:rPr>
              <a:t>EHS</a:t>
            </a:r>
            <a:r>
              <a:rPr lang="zh-CN" altLang="en-US" sz="2800" b="0" dirty="0" smtClean="0">
                <a:solidFill>
                  <a:schemeClr val="tx1"/>
                </a:solidFill>
                <a:sym typeface="黑体" panose="02010609060101010101" charset="-122"/>
              </a:rPr>
              <a:t>微社区）</a:t>
            </a:r>
            <a:endParaRPr lang="zh-CN" altLang="en-US" sz="2800" b="0" dirty="0" smtClean="0">
              <a:solidFill>
                <a:schemeClr val="tx1"/>
              </a:solidFill>
              <a:sym typeface="黑体" panose="02010609060101010101"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97840" y="1239520"/>
            <a:ext cx="11195685" cy="422783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安全观察与沟通的目标</a:t>
            </a:r>
            <a:endPar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endPar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在工作场地发现的所有不安全行为和状况都必须得到即时响应和处理。对于无需立即采取行动的问题，均必须立刻响应，并向适当的员工提供反馈。问题的立即解决将巩固管理层对安全的承诺。</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安全观察与沟通的具体侧重点将视工作环境的地点和类型而有所不同。通过安全观察与沟通发现的情况，锁定最有可能导致伤害的行为。 </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7"/>
          <p:cNvGrpSpPr/>
          <p:nvPr/>
        </p:nvGrpSpPr>
        <p:grpSpPr>
          <a:xfrm>
            <a:off x="2505075" y="2330450"/>
            <a:ext cx="9061450" cy="2897188"/>
            <a:chOff x="3944" y="3669"/>
            <a:chExt cx="14274" cy="4563"/>
          </a:xfrm>
        </p:grpSpPr>
        <p:pic>
          <p:nvPicPr>
            <p:cNvPr id="9218" name="图片 1"/>
            <p:cNvPicPr>
              <a:picLocks noChangeAspect="1"/>
            </p:cNvPicPr>
            <p:nvPr/>
          </p:nvPicPr>
          <p:blipFill>
            <a:blip r:embed="rId1"/>
            <a:stretch>
              <a:fillRect/>
            </a:stretch>
          </p:blipFill>
          <p:spPr>
            <a:xfrm>
              <a:off x="3944" y="3669"/>
              <a:ext cx="3164" cy="4265"/>
            </a:xfrm>
            <a:prstGeom prst="rect">
              <a:avLst/>
            </a:prstGeom>
            <a:noFill/>
            <a:ln w="9525">
              <a:noFill/>
            </a:ln>
          </p:spPr>
        </p:pic>
        <p:grpSp>
          <p:nvGrpSpPr>
            <p:cNvPr id="9219" name="组合 3"/>
            <p:cNvGrpSpPr/>
            <p:nvPr/>
          </p:nvGrpSpPr>
          <p:grpSpPr>
            <a:xfrm>
              <a:off x="7639" y="4290"/>
              <a:ext cx="6620" cy="3023"/>
              <a:chOff x="6375" y="4343"/>
              <a:chExt cx="6620" cy="3023"/>
            </a:xfrm>
          </p:grpSpPr>
          <p:sp>
            <p:nvSpPr>
              <p:cNvPr id="5" name="矩形 6"/>
              <p:cNvSpPr/>
              <p:nvPr/>
            </p:nvSpPr>
            <p:spPr>
              <a:xfrm>
                <a:off x="6375" y="4343"/>
                <a:ext cx="6620" cy="3023"/>
              </a:xfrm>
              <a:prstGeom prst="rect">
                <a:avLst/>
              </a:prstGeom>
              <a:solidFill>
                <a:srgbClr val="CCFFFF"/>
              </a:solidFill>
              <a:ln w="9525">
                <a:noFill/>
              </a:ln>
            </p:spPr>
            <p:txBody>
              <a:bodyPr wrap="none" lIns="48964" tIns="24481" rIns="48964" bIns="24481" anchor="ctr"/>
              <a:p>
                <a:pPr defTabSz="1279525" fontAlgn="base">
                  <a:buSzTx/>
                </a:pPr>
                <a:endParaRPr lang="zh-CN" altLang="en-US" sz="965" strike="noStrike" noProof="1">
                  <a:latin typeface="Tahoma" panose="020B0604030504040204" pitchFamily="34" charset="0"/>
                  <a:ea typeface="MS PGothic" panose="020B0600070205080204" pitchFamily="34" charset="-128"/>
                </a:endParaRPr>
              </a:p>
            </p:txBody>
          </p:sp>
          <p:pic>
            <p:nvPicPr>
              <p:cNvPr id="9221" name="图片 3"/>
              <p:cNvPicPr>
                <a:picLocks noChangeAspect="1"/>
              </p:cNvPicPr>
              <p:nvPr/>
            </p:nvPicPr>
            <p:blipFill>
              <a:blip r:embed="rId2"/>
              <a:stretch>
                <a:fillRect/>
              </a:stretch>
            </p:blipFill>
            <p:spPr>
              <a:xfrm>
                <a:off x="6765" y="4653"/>
                <a:ext cx="2403" cy="2402"/>
              </a:xfrm>
              <a:prstGeom prst="rect">
                <a:avLst/>
              </a:prstGeom>
              <a:noFill/>
              <a:ln w="9525">
                <a:noFill/>
              </a:ln>
            </p:spPr>
          </p:pic>
          <p:sp>
            <p:nvSpPr>
              <p:cNvPr id="9222" name="文本框 7"/>
              <p:cNvSpPr txBox="1"/>
              <p:nvPr/>
            </p:nvSpPr>
            <p:spPr>
              <a:xfrm>
                <a:off x="9168" y="5548"/>
                <a:ext cx="3568" cy="725"/>
              </a:xfrm>
              <a:prstGeom prst="rect">
                <a:avLst/>
              </a:prstGeom>
              <a:noFill/>
              <a:ln w="9525">
                <a:noFill/>
              </a:ln>
            </p:spPr>
            <p:txBody>
              <a:bodyPr wrap="square" anchor="t">
                <a:spAutoFit/>
              </a:bodyPr>
              <a:p>
                <a:r>
                  <a:rPr lang="zh-CN" altLang="en-US" sz="1200">
                    <a:solidFill>
                      <a:srgbClr val="00B0F0"/>
                    </a:solidFill>
                    <a:latin typeface="微软雅黑" panose="020B0503020204020204" pitchFamily="34" charset="-122"/>
                    <a:ea typeface="微软雅黑" panose="020B0503020204020204" pitchFamily="34" charset="-122"/>
                  </a:rPr>
                  <a:t>获取海量安全资料添加小编微信号：</a:t>
                </a:r>
                <a:r>
                  <a:rPr lang="en-US" altLang="zh-CN" sz="1200">
                    <a:solidFill>
                      <a:srgbClr val="FF0000"/>
                    </a:solidFill>
                    <a:latin typeface="微软雅黑" panose="020B0503020204020204" pitchFamily="34" charset="-122"/>
                    <a:ea typeface="微软雅黑" panose="020B0503020204020204" pitchFamily="34" charset="-122"/>
                  </a:rPr>
                  <a:t>sunny18401040267</a:t>
                </a:r>
                <a:endParaRPr lang="en-US" altLang="zh-CN" sz="1200">
                  <a:solidFill>
                    <a:srgbClr val="FF0000"/>
                  </a:solidFill>
                  <a:latin typeface="微软雅黑" panose="020B0503020204020204" pitchFamily="34" charset="-122"/>
                  <a:ea typeface="微软雅黑" panose="020B0503020204020204" pitchFamily="34" charset="-122"/>
                </a:endParaRPr>
              </a:p>
            </p:txBody>
          </p:sp>
        </p:grpSp>
        <p:pic>
          <p:nvPicPr>
            <p:cNvPr id="9223" name="图片 5" descr="qrcode_for_gh_552f2279256e_258"/>
            <p:cNvPicPr>
              <a:picLocks noChangeAspect="1"/>
            </p:cNvPicPr>
            <p:nvPr/>
          </p:nvPicPr>
          <p:blipFill>
            <a:blip r:embed="rId3"/>
            <a:stretch>
              <a:fillRect/>
            </a:stretch>
          </p:blipFill>
          <p:spPr>
            <a:xfrm>
              <a:off x="14905" y="3836"/>
              <a:ext cx="3127" cy="3127"/>
            </a:xfrm>
            <a:prstGeom prst="rect">
              <a:avLst/>
            </a:prstGeom>
            <a:noFill/>
            <a:ln w="9525">
              <a:noFill/>
            </a:ln>
          </p:spPr>
        </p:pic>
        <p:sp>
          <p:nvSpPr>
            <p:cNvPr id="9224" name="文本框 6"/>
            <p:cNvSpPr txBox="1"/>
            <p:nvPr/>
          </p:nvSpPr>
          <p:spPr>
            <a:xfrm>
              <a:off x="14719" y="7313"/>
              <a:ext cx="3499" cy="919"/>
            </a:xfrm>
            <a:prstGeom prst="rect">
              <a:avLst/>
            </a:prstGeom>
            <a:noFill/>
            <a:ln w="9525">
              <a:noFill/>
            </a:ln>
          </p:spPr>
          <p:txBody>
            <a:bodyPr wrap="square" anchor="t">
              <a:spAutoFit/>
            </a:bodyPr>
            <a:p>
              <a:r>
                <a:rPr lang="zh-CN" altLang="en-US" sz="1600">
                  <a:solidFill>
                    <a:srgbClr val="FF0000"/>
                  </a:solidFill>
                  <a:latin typeface="微软雅黑" panose="020B0503020204020204" pitchFamily="34" charset="-122"/>
                  <a:ea typeface="微软雅黑" panose="020B0503020204020204" pitchFamily="34" charset="-122"/>
                </a:rPr>
                <a:t>扫码关注后台回复</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猪会飞</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领取安全礼包</a:t>
              </a:r>
              <a:endParaRPr lang="zh-CN" altLang="en-US" sz="160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654050" y="1329690"/>
            <a:ext cx="11165840" cy="419862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安全观察与沟通的侧重点</a:t>
            </a:r>
            <a:endPar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安全观察与沟通的侧重点是观察工作场地员工的行为，但也不应忽视有关的状况。</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应当采用</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步程序来正面巩固安全行为，讨论不安全行为（注重后果）和行动，并讨论其它相关的安全问题。</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安全观察与沟通程序与其它程序的不同之处在于：它明确地识别正面</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安全行为和负面</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不安全行为。</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整个讨论是一种与员工建设性地讨论其工作安全的方法：解决问题、确认安全工作以及纠正不安全的工作习惯。通常，在安全观察与沟通期内将发生很多这样的交流活动。</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1" name="Rectangle 3"/>
          <p:cNvSpPr>
            <a:spLocks noChangeArrowheads="1"/>
          </p:cNvSpPr>
          <p:nvPr/>
        </p:nvSpPr>
        <p:spPr bwMode="auto">
          <a:xfrm>
            <a:off x="883285" y="1008380"/>
            <a:ext cx="10770235" cy="508762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关注什么</a:t>
            </a:r>
            <a:r>
              <a:rPr lang="en-US" altLang="zh-CN"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a:t>
            </a:r>
            <a:br>
              <a:rPr lang="en-US" altLang="zh-CN"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安全观察与沟通应重点关注最有可能引发伤害的行为。为了将观察重点放在此处，应当综合运用以往的伤害调查、未遂事件调查以及安全观察与沟通的结果。预先规划非常重要，这样做既可确保关注重点内容，也可确保不同区域</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位置均能得到适当程度的关注。</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为协助识别不安全行动和行为，可对安全观察与沟通做了分类。利用这些分类进行安全观察与沟通，可以促使人们对区域内出现的各类安全</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不安全行为进行思考。</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如果您不熟悉作业安全要求，应同员工展开对作业安全要求和安全作业方法的讨论。 </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5" name="Rectangle 3"/>
          <p:cNvSpPr>
            <a:spLocks noChangeArrowheads="1"/>
          </p:cNvSpPr>
          <p:nvPr/>
        </p:nvSpPr>
        <p:spPr bwMode="auto">
          <a:xfrm>
            <a:off x="969645" y="2043430"/>
            <a:ext cx="10636885" cy="265811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安全观察与沟通过程中特别注意事项</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必须立即处理在任何区域或位置处观察到的所有不安全行动、行为和状况。否则，视其为认可。</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所有领导均必须为员工树立可效仿的安全行为榜样。你将达到的卓越安全水平取决于你展示你愿望的行动！</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9" name="Rectangle 3"/>
          <p:cNvSpPr>
            <a:spLocks noChangeArrowheads="1"/>
          </p:cNvSpPr>
          <p:nvPr/>
        </p:nvSpPr>
        <p:spPr bwMode="auto">
          <a:xfrm>
            <a:off x="1108075" y="1693545"/>
            <a:ext cx="10598785" cy="373634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可以借鉴的安全观察经验</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充分利用您的感官，“望、闻、问、切”</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可以讨论标准，但不要过分关注标准，讨论有没有更安全的工作方法</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不要先下定义，让员工讲出自己的看法，员工讲话时间要长于自己讲话时间</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不妨和员工巡检一次，会有更多的观察机会</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3" name="Rectangle 3"/>
          <p:cNvSpPr>
            <a:spLocks noChangeArrowheads="1"/>
          </p:cNvSpPr>
          <p:nvPr/>
        </p:nvSpPr>
        <p:spPr bwMode="auto">
          <a:xfrm>
            <a:off x="1148080" y="1612900"/>
            <a:ext cx="10071100" cy="363156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可以借鉴的安全观察经验</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日积月累，哪怕每次只搞清楚一件事情</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在现场处处表现出您对安全的兴趣和重视</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注意员工行为活动的痕迹，进行类比</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多问为什么？多向现场人员请教，特别是您不太了解规范的时候</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901065" y="1825625"/>
            <a:ext cx="10229850" cy="335788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可以借鉴的安全观察经验</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特别关注先前观察发现的问题，落实先前观察发现问题的整改情况</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沟通的问题要开放，营造讨论问题、解决问题、听取员工建议的气氛</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沟通技巧不是问题，端正心态才是关键，将行为安全观察作为体现有感领导的重要途径</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ChangeArrowheads="1"/>
          </p:cNvSpPr>
          <p:nvPr/>
        </p:nvSpPr>
        <p:spPr bwMode="auto">
          <a:xfrm>
            <a:off x="805815" y="1290955"/>
            <a:ext cx="10580370" cy="427545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安全观察时需要避免的常见错误</a:t>
            </a:r>
            <a:endPar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领导没有将观察当作一种日常工作或一种技能，为了完成观察任务而为之</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使用“警察抓小偷”的方法。没有将结果与员工沟通</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我们在找的是那些看起来不安全的情况，即使你没有发现任何问题也并不说明你的安全观察失败了。不要在寻找问题上花上整个观察时间的</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以上，那样做是以错误的方法来进行安全观察。</a:t>
            </a:r>
            <a:endParaRPr 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不要期待做到十全十美。最重要的是我们已经在同人讨论安全相关的问题。</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323" name="Rectangle 3"/>
          <p:cNvSpPr>
            <a:spLocks noChangeArrowheads="1"/>
          </p:cNvSpPr>
          <p:nvPr/>
        </p:nvSpPr>
        <p:spPr bwMode="auto">
          <a:xfrm>
            <a:off x="657225" y="1054735"/>
            <a:ext cx="11054080" cy="474789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安全观察与沟通的结果之一</a:t>
            </a:r>
            <a:r>
              <a:rPr lang="en-US" altLang="zh-CN"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需要跟踪处理的问题</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一般在与员工讨论安全问题时，会提出一些需要跟踪处理的问题。大多数情况下，问题都在观察人员的负责区域内。这时安全观察与沟通人员有责任处理问题，并对员工实施跟踪，以显示所涉问题已得到解决。如果安全观察与沟通人员在其直接责任区外进行安全观察与沟通，则该安全观察与沟通人员有责任向该区域的主管沟通相关问题。</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（在一、两周内）向员工告知问题的现状或决定，是非常重要的！ 决不能让员工去猜，他们所提出的问题或担忧有了什么结果。</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如果解决问题需要大量资金、或额外的资料</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审批，已经超出了安全观察与沟通人员权限范围，则安全观察与沟通人员应向上级主管报告，将问题解决。</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0"/>
          </p:nvPr>
        </p:nvSpPr>
        <p:spPr>
          <a:xfrm>
            <a:off x="8077200" y="6400800"/>
            <a:ext cx="2133600" cy="320675"/>
          </a:xfrm>
          <a:noFill/>
        </p:spPr>
        <p:txBody>
          <a:bodyPr/>
          <a:lstStyle/>
          <a:p>
            <a:fld id="{C73200FC-6373-4523-B29B-61AF846979B9}" type="slidenum">
              <a:rPr lang="en-US" altLang="zh-CN" smtClean="0"/>
            </a:fld>
            <a:endParaRPr lang="en-US" altLang="zh-CN" smtClean="0"/>
          </a:p>
        </p:txBody>
      </p:sp>
      <p:sp>
        <p:nvSpPr>
          <p:cNvPr id="6147" name="Rectangle 3"/>
          <p:cNvSpPr>
            <a:spLocks noGrp="1" noChangeArrowheads="1"/>
          </p:cNvSpPr>
          <p:nvPr>
            <p:ph type="body" sz="half" idx="1"/>
          </p:nvPr>
        </p:nvSpPr>
        <p:spPr>
          <a:noFill/>
        </p:spPr>
        <p:txBody>
          <a:bodyPr/>
          <a:lstStyle/>
          <a:p>
            <a:pPr>
              <a:lnSpc>
                <a:spcPct val="80000"/>
              </a:lnSpc>
              <a:buFontTx/>
              <a:buNone/>
            </a:pPr>
            <a:endParaRPr lang="en-US" altLang="zh-CN" sz="1600" smtClean="0"/>
          </a:p>
          <a:p>
            <a:pPr>
              <a:lnSpc>
                <a:spcPct val="80000"/>
              </a:lnSpc>
              <a:buFontTx/>
              <a:buNone/>
            </a:pPr>
            <a:endParaRPr lang="en-US" altLang="zh-CN" sz="1600" smtClean="0"/>
          </a:p>
          <a:p>
            <a:pPr algn="ctr">
              <a:lnSpc>
                <a:spcPct val="80000"/>
              </a:lnSpc>
              <a:buFontTx/>
              <a:buNone/>
            </a:pPr>
            <a:endParaRPr lang="en-US" altLang="zh-CN" sz="1400" smtClean="0"/>
          </a:p>
        </p:txBody>
      </p:sp>
      <p:pic>
        <p:nvPicPr>
          <p:cNvPr id="6148" name="Picture 5" descr="7-404"/>
          <p:cNvPicPr>
            <a:picLocks noGrp="1" noChangeAspect="1" noChangeArrowheads="1"/>
          </p:cNvPicPr>
          <p:nvPr>
            <p:ph sz="quarter" idx="2"/>
          </p:nvPr>
        </p:nvPicPr>
        <p:blipFill>
          <a:blip r:embed="rId1" cstate="print"/>
          <a:srcRect/>
          <a:stretch>
            <a:fillRect/>
          </a:stretch>
        </p:blipFill>
        <p:spPr>
          <a:xfrm>
            <a:off x="2350284" y="990600"/>
            <a:ext cx="7779564" cy="5029200"/>
          </a:xfrm>
          <a:noFill/>
        </p:spPr>
      </p:pic>
      <p:sp>
        <p:nvSpPr>
          <p:cNvPr id="178184" name="Rectangle 8"/>
          <p:cNvSpPr>
            <a:spLocks noChangeArrowheads="1"/>
          </p:cNvSpPr>
          <p:nvPr/>
        </p:nvSpPr>
        <p:spPr bwMode="auto">
          <a:xfrm>
            <a:off x="2650332" y="2443460"/>
            <a:ext cx="3733800" cy="76835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buFontTx/>
              <a:buNone/>
            </a:pPr>
            <a:r>
              <a:rPr lang="zh-CN" altLang="en-US" sz="4400" b="1" dirty="0">
                <a:solidFill>
                  <a:srgbClr val="F63906"/>
                </a:solidFill>
                <a:latin typeface="微软雅黑" panose="020B0503020204020204" pitchFamily="34" charset="-122"/>
                <a:ea typeface="微软雅黑" panose="020B0503020204020204" pitchFamily="34" charset="-122"/>
                <a:cs typeface="微软雅黑" panose="020B0503020204020204" pitchFamily="34" charset="-122"/>
              </a:rPr>
              <a:t>安全经验</a:t>
            </a:r>
            <a:r>
              <a:rPr lang="zh-CN" altLang="en-US" sz="4400" b="1" dirty="0" smtClean="0">
                <a:solidFill>
                  <a:srgbClr val="F63906"/>
                </a:solidFill>
                <a:latin typeface="微软雅黑" panose="020B0503020204020204" pitchFamily="34" charset="-122"/>
                <a:ea typeface="微软雅黑" panose="020B0503020204020204" pitchFamily="34" charset="-122"/>
                <a:cs typeface="微软雅黑" panose="020B0503020204020204" pitchFamily="34" charset="-122"/>
              </a:rPr>
              <a:t>分享</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box(in)">
                                      <p:cBhvr>
                                        <p:cTn id="7" dur="1000"/>
                                        <p:tgtEl>
                                          <p:spTgt spid="17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7"/>
          <p:cNvGrpSpPr/>
          <p:nvPr/>
        </p:nvGrpSpPr>
        <p:grpSpPr>
          <a:xfrm>
            <a:off x="2505075" y="2330450"/>
            <a:ext cx="9061450" cy="2897188"/>
            <a:chOff x="3944" y="3669"/>
            <a:chExt cx="14274" cy="4563"/>
          </a:xfrm>
        </p:grpSpPr>
        <p:pic>
          <p:nvPicPr>
            <p:cNvPr id="9218" name="图片 1"/>
            <p:cNvPicPr>
              <a:picLocks noChangeAspect="1"/>
            </p:cNvPicPr>
            <p:nvPr/>
          </p:nvPicPr>
          <p:blipFill>
            <a:blip r:embed="rId1"/>
            <a:stretch>
              <a:fillRect/>
            </a:stretch>
          </p:blipFill>
          <p:spPr>
            <a:xfrm>
              <a:off x="3944" y="3669"/>
              <a:ext cx="3164" cy="4265"/>
            </a:xfrm>
            <a:prstGeom prst="rect">
              <a:avLst/>
            </a:prstGeom>
            <a:noFill/>
            <a:ln w="9525">
              <a:noFill/>
            </a:ln>
          </p:spPr>
        </p:pic>
        <p:grpSp>
          <p:nvGrpSpPr>
            <p:cNvPr id="9219" name="组合 3"/>
            <p:cNvGrpSpPr/>
            <p:nvPr/>
          </p:nvGrpSpPr>
          <p:grpSpPr>
            <a:xfrm>
              <a:off x="7639" y="4290"/>
              <a:ext cx="6620" cy="3023"/>
              <a:chOff x="6375" y="4343"/>
              <a:chExt cx="6620" cy="3023"/>
            </a:xfrm>
          </p:grpSpPr>
          <p:sp>
            <p:nvSpPr>
              <p:cNvPr id="5" name="矩形 6"/>
              <p:cNvSpPr/>
              <p:nvPr/>
            </p:nvSpPr>
            <p:spPr>
              <a:xfrm>
                <a:off x="6375" y="4343"/>
                <a:ext cx="6620" cy="3023"/>
              </a:xfrm>
              <a:prstGeom prst="rect">
                <a:avLst/>
              </a:prstGeom>
              <a:solidFill>
                <a:srgbClr val="CCFFFF"/>
              </a:solidFill>
              <a:ln w="9525">
                <a:noFill/>
              </a:ln>
            </p:spPr>
            <p:txBody>
              <a:bodyPr wrap="none" lIns="48964" tIns="24481" rIns="48964" bIns="24481" anchor="ctr"/>
              <a:p>
                <a:pPr defTabSz="1279525" fontAlgn="base">
                  <a:buSzTx/>
                </a:pPr>
                <a:endParaRPr lang="zh-CN" altLang="en-US" sz="965" strike="noStrike" noProof="1">
                  <a:latin typeface="Tahoma" panose="020B0604030504040204" pitchFamily="34" charset="0"/>
                  <a:ea typeface="MS PGothic" panose="020B0600070205080204" pitchFamily="34" charset="-128"/>
                </a:endParaRPr>
              </a:p>
            </p:txBody>
          </p:sp>
          <p:pic>
            <p:nvPicPr>
              <p:cNvPr id="9221" name="图片 3"/>
              <p:cNvPicPr>
                <a:picLocks noChangeAspect="1"/>
              </p:cNvPicPr>
              <p:nvPr/>
            </p:nvPicPr>
            <p:blipFill>
              <a:blip r:embed="rId2"/>
              <a:stretch>
                <a:fillRect/>
              </a:stretch>
            </p:blipFill>
            <p:spPr>
              <a:xfrm>
                <a:off x="6765" y="4653"/>
                <a:ext cx="2403" cy="2402"/>
              </a:xfrm>
              <a:prstGeom prst="rect">
                <a:avLst/>
              </a:prstGeom>
              <a:noFill/>
              <a:ln w="9525">
                <a:noFill/>
              </a:ln>
            </p:spPr>
          </p:pic>
          <p:sp>
            <p:nvSpPr>
              <p:cNvPr id="9222" name="文本框 7"/>
              <p:cNvSpPr txBox="1"/>
              <p:nvPr/>
            </p:nvSpPr>
            <p:spPr>
              <a:xfrm>
                <a:off x="9168" y="5548"/>
                <a:ext cx="3568" cy="725"/>
              </a:xfrm>
              <a:prstGeom prst="rect">
                <a:avLst/>
              </a:prstGeom>
              <a:noFill/>
              <a:ln w="9525">
                <a:noFill/>
              </a:ln>
            </p:spPr>
            <p:txBody>
              <a:bodyPr wrap="square" anchor="t">
                <a:spAutoFit/>
              </a:bodyPr>
              <a:p>
                <a:r>
                  <a:rPr lang="zh-CN" altLang="en-US" sz="1200">
                    <a:solidFill>
                      <a:srgbClr val="00B0F0"/>
                    </a:solidFill>
                    <a:latin typeface="微软雅黑" panose="020B0503020204020204" pitchFamily="34" charset="-122"/>
                    <a:ea typeface="微软雅黑" panose="020B0503020204020204" pitchFamily="34" charset="-122"/>
                  </a:rPr>
                  <a:t>获取海量安全资料添加小编微信号：</a:t>
                </a:r>
                <a:r>
                  <a:rPr lang="en-US" altLang="zh-CN" sz="1200">
                    <a:solidFill>
                      <a:srgbClr val="FF0000"/>
                    </a:solidFill>
                    <a:latin typeface="微软雅黑" panose="020B0503020204020204" pitchFamily="34" charset="-122"/>
                    <a:ea typeface="微软雅黑" panose="020B0503020204020204" pitchFamily="34" charset="-122"/>
                  </a:rPr>
                  <a:t>sunny18401040267</a:t>
                </a:r>
                <a:endParaRPr lang="en-US" altLang="zh-CN" sz="1200">
                  <a:solidFill>
                    <a:srgbClr val="FF0000"/>
                  </a:solidFill>
                  <a:latin typeface="微软雅黑" panose="020B0503020204020204" pitchFamily="34" charset="-122"/>
                  <a:ea typeface="微软雅黑" panose="020B0503020204020204" pitchFamily="34" charset="-122"/>
                </a:endParaRPr>
              </a:p>
            </p:txBody>
          </p:sp>
        </p:grpSp>
        <p:pic>
          <p:nvPicPr>
            <p:cNvPr id="9223" name="图片 5" descr="qrcode_for_gh_552f2279256e_258"/>
            <p:cNvPicPr>
              <a:picLocks noChangeAspect="1"/>
            </p:cNvPicPr>
            <p:nvPr/>
          </p:nvPicPr>
          <p:blipFill>
            <a:blip r:embed="rId3"/>
            <a:stretch>
              <a:fillRect/>
            </a:stretch>
          </p:blipFill>
          <p:spPr>
            <a:xfrm>
              <a:off x="14905" y="3836"/>
              <a:ext cx="3127" cy="3127"/>
            </a:xfrm>
            <a:prstGeom prst="rect">
              <a:avLst/>
            </a:prstGeom>
            <a:noFill/>
            <a:ln w="9525">
              <a:noFill/>
            </a:ln>
          </p:spPr>
        </p:pic>
        <p:sp>
          <p:nvSpPr>
            <p:cNvPr id="9224" name="文本框 6"/>
            <p:cNvSpPr txBox="1"/>
            <p:nvPr/>
          </p:nvSpPr>
          <p:spPr>
            <a:xfrm>
              <a:off x="14719" y="7313"/>
              <a:ext cx="3499" cy="919"/>
            </a:xfrm>
            <a:prstGeom prst="rect">
              <a:avLst/>
            </a:prstGeom>
            <a:noFill/>
            <a:ln w="9525">
              <a:noFill/>
            </a:ln>
          </p:spPr>
          <p:txBody>
            <a:bodyPr wrap="square" anchor="t">
              <a:spAutoFit/>
            </a:bodyPr>
            <a:p>
              <a:r>
                <a:rPr lang="zh-CN" altLang="en-US" sz="1600">
                  <a:solidFill>
                    <a:srgbClr val="FF0000"/>
                  </a:solidFill>
                  <a:latin typeface="微软雅黑" panose="020B0503020204020204" pitchFamily="34" charset="-122"/>
                  <a:ea typeface="微软雅黑" panose="020B0503020204020204" pitchFamily="34" charset="-122"/>
                </a:rPr>
                <a:t>扫码关注后台回复</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猪会飞</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领取安全礼包</a:t>
              </a:r>
              <a:endParaRPr lang="zh-CN" altLang="en-US" sz="160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5347" name="Rectangle 3"/>
          <p:cNvSpPr>
            <a:spLocks noChangeArrowheads="1"/>
          </p:cNvSpPr>
          <p:nvPr/>
        </p:nvSpPr>
        <p:spPr bwMode="auto">
          <a:xfrm>
            <a:off x="704215" y="1212215"/>
            <a:ext cx="10647045" cy="4284345"/>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安全观察与沟通过程中遇到“反复问题”或严重违章的处理</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当与员工讨论不安全行为时，安全观察与沟通人员可能会因某位员工有相同或类似不安全行为而需要反复接触这位员工。这类安全表现是不允许出现且必须予以解决的。</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安全观察与沟通并非等同于处罚制度。而反复出现的不安全行为不会被视为安全观察与沟通过程的一部分，它们应通过现有的处罚制度进行处理。</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必须明确区分上述两者之间的区别，以保证安全观察与沟通系统的正面性特征。此外，安全观察与沟通过程不排除立即对违反安全禁令的“零容忍”不安全行为采取处罚措施。</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6371" name="Rectangle 3"/>
          <p:cNvSpPr>
            <a:spLocks noChangeArrowheads="1"/>
          </p:cNvSpPr>
          <p:nvPr/>
        </p:nvSpPr>
        <p:spPr bwMode="auto">
          <a:xfrm>
            <a:off x="1025525" y="1306195"/>
            <a:ext cx="10562590" cy="3944620"/>
          </a:xfrm>
          <a:prstGeom prst="rect">
            <a:avLst/>
          </a:prstGeom>
          <a:noFill/>
          <a:ln w="9525">
            <a:noFill/>
            <a:miter lim="800000"/>
          </a:ln>
        </p:spPr>
        <p:txBody>
          <a:bodyPr/>
          <a:lstStyle/>
          <a:p>
            <a:pPr marL="342900" indent="-338455" defTabSz="0">
              <a:lnSpc>
                <a:spcPct val="12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讨论行动计划</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运用安全观察与沟通技巧进行观察，发现以下问题并整改。</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设备</a:t>
            </a:r>
            <a:r>
              <a:rPr lang="en-US" altLang="zh-CN" sz="22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装置本质安全，</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消除产生危险的原因、使人们难以接近机器的危险部位（或提供安全装置、使得接近这些部位不会导致伤害）、减少或消除接触机器的危险部件的次数。</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人员技能</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20000"/>
              </a:lnSpc>
              <a:spcBef>
                <a:spcPts val="1200"/>
              </a:spcBef>
              <a:spcAft>
                <a:spcPts val="300"/>
              </a:spcAft>
              <a:buFont typeface="Arial" panose="020B0604020202020204" pitchFamily="34" charset="0"/>
              <a:buNone/>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7395" name="Rectangle 3"/>
          <p:cNvSpPr>
            <a:spLocks noChangeArrowheads="1"/>
          </p:cNvSpPr>
          <p:nvPr/>
        </p:nvSpPr>
        <p:spPr bwMode="auto">
          <a:xfrm>
            <a:off x="752475" y="866140"/>
            <a:ext cx="10107930" cy="5125085"/>
          </a:xfrm>
          <a:prstGeom prst="rect">
            <a:avLst/>
          </a:prstGeom>
          <a:noFill/>
          <a:ln w="9525">
            <a:noFill/>
            <a:miter lim="800000"/>
          </a:ln>
        </p:spPr>
        <p:txBody>
          <a:bodyPr/>
          <a:lstStyle/>
          <a:p>
            <a:pPr marL="342900" indent="-338455" defTabSz="0">
              <a:lnSpc>
                <a:spcPct val="100000"/>
              </a:lnSpc>
              <a:spcBef>
                <a:spcPts val="1200"/>
              </a:spcBef>
              <a:spcAft>
                <a:spcPts val="300"/>
              </a:spcAft>
              <a:buFont typeface="Arial" panose="020B0604020202020204" pitchFamily="34" charset="0"/>
              <a:buNone/>
            </a:pPr>
            <a:r>
              <a:rPr lang="zh-CN" altLang="en-US" sz="2400" b="1">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讨论行动计划</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运用安全观察与沟通技巧进行观察，发现以下问题并整改。</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工器具</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适合当前工作、正确使用、工具或设备状况良好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不安全的作业环境</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通道畅通、临边、洞口有防护、目视化、现场定制管理、</a:t>
            </a:r>
            <a:r>
              <a:rPr lang="en-US" altLang="zh-CN">
                <a:latin typeface="微软雅黑" panose="020B0503020204020204" pitchFamily="34" charset="-122"/>
                <a:ea typeface="微软雅黑" panose="020B0503020204020204" pitchFamily="34" charset="-122"/>
                <a:cs typeface="微软雅黑" panose="020B0503020204020204" pitchFamily="34" charset="-122"/>
              </a:rPr>
              <a:t>7S</a:t>
            </a:r>
            <a:endParaRPr lang="en-US" altLang="zh-CN">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操作规程</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有操作规程、具有可操作性</a:t>
            </a:r>
            <a:endParaRPr lang="en-US">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Char char="•"/>
            </a:pPr>
            <a:r>
              <a:rPr lang="zh-CN" altLang="en-US" sz="2200">
                <a:latin typeface="微软雅黑" panose="020B0503020204020204" pitchFamily="34" charset="-122"/>
                <a:ea typeface="微软雅黑" panose="020B0503020204020204" pitchFamily="34" charset="-122"/>
                <a:cs typeface="微软雅黑" panose="020B0503020204020204" pitchFamily="34" charset="-122"/>
              </a:rPr>
              <a:t>劳动保护</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a:p>
            <a:pPr marL="342900" indent="-338455" defTabSz="0">
              <a:lnSpc>
                <a:spcPct val="100000"/>
              </a:lnSpc>
              <a:spcBef>
                <a:spcPts val="1200"/>
              </a:spcBef>
              <a:spcAft>
                <a:spcPts val="300"/>
              </a:spcAft>
              <a:buFont typeface="Arial" panose="020B0604020202020204" pitchFamily="34" charset="0"/>
              <a:buNone/>
            </a:pPr>
            <a:r>
              <a:rPr lang="zh-CN" altLang="en-US">
                <a:latin typeface="微软雅黑" panose="020B0503020204020204" pitchFamily="34" charset="-122"/>
                <a:ea typeface="微软雅黑" panose="020B0503020204020204" pitchFamily="34" charset="-122"/>
                <a:cs typeface="微软雅黑" panose="020B0503020204020204" pitchFamily="34" charset="-122"/>
              </a:rPr>
              <a:t>    适用、完好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3"/>
          <p:cNvSpPr>
            <a:spLocks noChangeArrowheads="1"/>
          </p:cNvSpPr>
          <p:nvPr/>
        </p:nvSpPr>
        <p:spPr bwMode="auto">
          <a:xfrm>
            <a:off x="2238693" y="1761173"/>
            <a:ext cx="7500937" cy="1938020"/>
          </a:xfrm>
          <a:prstGeom prst="rect">
            <a:avLst/>
          </a:prstGeom>
          <a:noFill/>
          <a:ln w="9525">
            <a:noFill/>
            <a:miter lim="800000"/>
          </a:ln>
        </p:spPr>
        <p:txBody>
          <a:bodyPr>
            <a:spAutoFit/>
          </a:bodyPr>
          <a:lstStyle/>
          <a:p>
            <a:pPr algn="ctr">
              <a:lnSpc>
                <a:spcPct val="150000"/>
              </a:lnSpc>
            </a:pPr>
            <a:r>
              <a:rPr lang="zh-CN" altLang="en-US" sz="4000" i="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如果你无法管好安全</a:t>
            </a:r>
            <a:endParaRPr lang="zh-CN" altLang="en-US" sz="4000" i="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endParaRPr>
          </a:p>
          <a:p>
            <a:pPr algn="ctr">
              <a:lnSpc>
                <a:spcPct val="150000"/>
              </a:lnSpc>
            </a:pPr>
            <a:r>
              <a:rPr lang="zh-CN" altLang="en-US" sz="4000" i="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18" charset="0"/>
              </a:rPr>
              <a:t>很可能也管不好生产</a:t>
            </a:r>
            <a:endParaRPr 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5891" name="Picture 2"/>
          <p:cNvPicPr>
            <a:picLocks noChangeAspect="1" noChangeArrowheads="1"/>
          </p:cNvPicPr>
          <p:nvPr/>
        </p:nvPicPr>
        <p:blipFill>
          <a:blip r:embed="rId1" cstate="print"/>
          <a:srcRect/>
          <a:stretch>
            <a:fillRect/>
          </a:stretch>
        </p:blipFill>
        <p:spPr bwMode="auto">
          <a:xfrm>
            <a:off x="4310063" y="4095115"/>
            <a:ext cx="3357562" cy="1420813"/>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页脚占位符 2"/>
          <p:cNvSpPr>
            <a:spLocks noGrp="1" noChangeArrowheads="1"/>
          </p:cNvSpPr>
          <p:nvPr/>
        </p:nvSpPr>
        <p:spPr bwMode="auto">
          <a:xfrm>
            <a:off x="4038600" y="6381750"/>
            <a:ext cx="4114800" cy="476250"/>
          </a:xfrm>
          <a:prstGeom prst="rect">
            <a:avLst/>
          </a:prstGeom>
          <a:noFill/>
          <a:ln w="9525">
            <a:noFill/>
            <a:miter lim="800000"/>
          </a:ln>
        </p:spPr>
        <p:txBody>
          <a:bodyPr/>
          <a:lstStyle/>
          <a:p>
            <a:pPr algn="ctr"/>
            <a:r>
              <a:rPr lang="zh-CN" altLang="en-US" sz="1600" b="1" i="1">
                <a:solidFill>
                  <a:srgbClr val="F5F4E7"/>
                </a:solidFill>
                <a:latin typeface="微软雅黑" panose="020B0503020204020204" pitchFamily="34" charset="-122"/>
                <a:ea typeface="微软雅黑" panose="020B0503020204020204" pitchFamily="34" charset="-122"/>
                <a:cs typeface="微软雅黑" panose="020B0503020204020204" pitchFamily="34" charset="-122"/>
                <a:sym typeface="华文新魏" panose="02010800040101010101" pitchFamily="2" charset="-122"/>
              </a:rPr>
              <a:t>11/22</a:t>
            </a:r>
            <a:endParaRPr lang="zh-CN" altLang="en-US" b="1" i="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8419" name="Text Box 3"/>
          <p:cNvSpPr txBox="1">
            <a:spLocks noChangeArrowheads="1"/>
          </p:cNvSpPr>
          <p:nvPr/>
        </p:nvSpPr>
        <p:spPr bwMode="auto">
          <a:xfrm>
            <a:off x="4211638" y="1127125"/>
            <a:ext cx="1597025" cy="368300"/>
          </a:xfrm>
          <a:prstGeom prst="rect">
            <a:avLst/>
          </a:prstGeom>
          <a:noFill/>
          <a:ln w="9525">
            <a:noFill/>
            <a:miter lim="800000"/>
          </a:ln>
        </p:spPr>
        <p:txBody>
          <a:bodyPr>
            <a:spAutoFit/>
          </a:bodyPr>
          <a:lstStyle/>
          <a:p>
            <a:endParaRPr lang="zh-CN" altLang="zh-CN">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845" name="Text Box 5"/>
          <p:cNvSpPr txBox="1">
            <a:spLocks noChangeArrowheads="1"/>
          </p:cNvSpPr>
          <p:nvPr/>
        </p:nvSpPr>
        <p:spPr bwMode="auto">
          <a:xfrm>
            <a:off x="2095472" y="3231063"/>
            <a:ext cx="8286807" cy="768350"/>
          </a:xfrm>
          <a:prstGeom prst="rect">
            <a:avLst/>
          </a:prstGeom>
          <a:solidFill>
            <a:schemeClr val="bg2">
              <a:lumMod val="20000"/>
              <a:lumOff val="80000"/>
            </a:schemeClr>
          </a:solidFill>
          <a:ln w="9525">
            <a:solidFill>
              <a:schemeClr val="bg1"/>
            </a:solidFill>
            <a:miter lim="800000"/>
          </a:ln>
        </p:spPr>
        <p:txBody>
          <a:bodyPr>
            <a:spAutoFit/>
          </a:bodyPr>
          <a:lstStyle/>
          <a:p>
            <a:pPr>
              <a:defRPr/>
            </a:pPr>
            <a:r>
              <a:rPr lang="zh-CN" altLang="en-US" sz="4400" b="1" dirty="0">
                <a:ln w="18000">
                  <a:solidFill>
                    <a:srgbClr val="FF0000"/>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cs typeface="微软雅黑" panose="020B0503020204020204" pitchFamily="34" charset="-122"/>
              </a:rPr>
              <a:t>同行动相比，言语是苍白无力的</a:t>
            </a:r>
            <a:endParaRPr lang="zh-CN" altLang="en-US" sz="4400" b="1" dirty="0">
              <a:ln w="18000">
                <a:solidFill>
                  <a:srgbClr val="FF0000"/>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WordArt 2"/>
          <p:cNvSpPr>
            <a:spLocks noChangeArrowheads="1" noChangeShapeType="1" noTextEdit="1"/>
          </p:cNvSpPr>
          <p:nvPr/>
        </p:nvSpPr>
        <p:spPr bwMode="auto">
          <a:xfrm>
            <a:off x="3933825" y="2445385"/>
            <a:ext cx="4686300" cy="2133600"/>
          </a:xfrm>
          <a:prstGeom prst="rect">
            <a:avLst/>
          </a:prstGeom>
        </p:spPr>
        <p:txBody>
          <a:bodyPr wrap="none" fromWordArt="1">
            <a:prstTxWarp prst="textPlain">
              <a:avLst>
                <a:gd name="adj" fmla="val 50000"/>
              </a:avLst>
            </a:prstTxWarp>
          </a:bodyPr>
          <a:lstStyle/>
          <a:p>
            <a:r>
              <a:rPr lang="zh-CN" altLang="en-US" sz="72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感谢您的聆听</a:t>
            </a:r>
            <a:endParaRPr lang="zh-CN" altLang="en-US" sz="72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7"/>
          <p:cNvGrpSpPr/>
          <p:nvPr/>
        </p:nvGrpSpPr>
        <p:grpSpPr>
          <a:xfrm>
            <a:off x="2505075" y="2330450"/>
            <a:ext cx="9061450" cy="2897188"/>
            <a:chOff x="3944" y="3669"/>
            <a:chExt cx="14274" cy="4563"/>
          </a:xfrm>
        </p:grpSpPr>
        <p:pic>
          <p:nvPicPr>
            <p:cNvPr id="9218" name="图片 1"/>
            <p:cNvPicPr>
              <a:picLocks noChangeAspect="1"/>
            </p:cNvPicPr>
            <p:nvPr/>
          </p:nvPicPr>
          <p:blipFill>
            <a:blip r:embed="rId1"/>
            <a:stretch>
              <a:fillRect/>
            </a:stretch>
          </p:blipFill>
          <p:spPr>
            <a:xfrm>
              <a:off x="3944" y="3669"/>
              <a:ext cx="3164" cy="4265"/>
            </a:xfrm>
            <a:prstGeom prst="rect">
              <a:avLst/>
            </a:prstGeom>
            <a:noFill/>
            <a:ln w="9525">
              <a:noFill/>
            </a:ln>
          </p:spPr>
        </p:pic>
        <p:grpSp>
          <p:nvGrpSpPr>
            <p:cNvPr id="9219" name="组合 3"/>
            <p:cNvGrpSpPr/>
            <p:nvPr/>
          </p:nvGrpSpPr>
          <p:grpSpPr>
            <a:xfrm>
              <a:off x="7639" y="4290"/>
              <a:ext cx="6620" cy="3023"/>
              <a:chOff x="6375" y="4343"/>
              <a:chExt cx="6620" cy="3023"/>
            </a:xfrm>
          </p:grpSpPr>
          <p:sp>
            <p:nvSpPr>
              <p:cNvPr id="5" name="矩形 6"/>
              <p:cNvSpPr/>
              <p:nvPr/>
            </p:nvSpPr>
            <p:spPr>
              <a:xfrm>
                <a:off x="6375" y="4343"/>
                <a:ext cx="6620" cy="3023"/>
              </a:xfrm>
              <a:prstGeom prst="rect">
                <a:avLst/>
              </a:prstGeom>
              <a:solidFill>
                <a:srgbClr val="CCFFFF"/>
              </a:solidFill>
              <a:ln w="9525">
                <a:noFill/>
              </a:ln>
            </p:spPr>
            <p:txBody>
              <a:bodyPr wrap="none" lIns="48964" tIns="24481" rIns="48964" bIns="24481" anchor="ctr"/>
              <a:p>
                <a:pPr defTabSz="1279525" fontAlgn="base">
                  <a:buSzTx/>
                </a:pPr>
                <a:endParaRPr lang="zh-CN" altLang="en-US" sz="965" strike="noStrike" noProof="1">
                  <a:latin typeface="Tahoma" panose="020B0604030504040204" pitchFamily="34" charset="0"/>
                  <a:ea typeface="MS PGothic" panose="020B0600070205080204" pitchFamily="34" charset="-128"/>
                </a:endParaRPr>
              </a:p>
            </p:txBody>
          </p:sp>
          <p:pic>
            <p:nvPicPr>
              <p:cNvPr id="9221" name="图片 3"/>
              <p:cNvPicPr>
                <a:picLocks noChangeAspect="1"/>
              </p:cNvPicPr>
              <p:nvPr/>
            </p:nvPicPr>
            <p:blipFill>
              <a:blip r:embed="rId2"/>
              <a:stretch>
                <a:fillRect/>
              </a:stretch>
            </p:blipFill>
            <p:spPr>
              <a:xfrm>
                <a:off x="6765" y="4653"/>
                <a:ext cx="2403" cy="2402"/>
              </a:xfrm>
              <a:prstGeom prst="rect">
                <a:avLst/>
              </a:prstGeom>
              <a:noFill/>
              <a:ln w="9525">
                <a:noFill/>
              </a:ln>
            </p:spPr>
          </p:pic>
          <p:sp>
            <p:nvSpPr>
              <p:cNvPr id="9222" name="文本框 7"/>
              <p:cNvSpPr txBox="1"/>
              <p:nvPr/>
            </p:nvSpPr>
            <p:spPr>
              <a:xfrm>
                <a:off x="9168" y="5548"/>
                <a:ext cx="3568" cy="725"/>
              </a:xfrm>
              <a:prstGeom prst="rect">
                <a:avLst/>
              </a:prstGeom>
              <a:noFill/>
              <a:ln w="9525">
                <a:noFill/>
              </a:ln>
            </p:spPr>
            <p:txBody>
              <a:bodyPr wrap="square" anchor="t">
                <a:spAutoFit/>
              </a:bodyPr>
              <a:p>
                <a:r>
                  <a:rPr lang="zh-CN" altLang="en-US" sz="1200">
                    <a:solidFill>
                      <a:srgbClr val="00B0F0"/>
                    </a:solidFill>
                    <a:latin typeface="微软雅黑" panose="020B0503020204020204" pitchFamily="34" charset="-122"/>
                    <a:ea typeface="微软雅黑" panose="020B0503020204020204" pitchFamily="34" charset="-122"/>
                  </a:rPr>
                  <a:t>获取海量安全资料添加小编微信号：</a:t>
                </a:r>
                <a:r>
                  <a:rPr lang="en-US" altLang="zh-CN" sz="1200">
                    <a:solidFill>
                      <a:srgbClr val="FF0000"/>
                    </a:solidFill>
                    <a:latin typeface="微软雅黑" panose="020B0503020204020204" pitchFamily="34" charset="-122"/>
                    <a:ea typeface="微软雅黑" panose="020B0503020204020204" pitchFamily="34" charset="-122"/>
                  </a:rPr>
                  <a:t>sunny18401040267</a:t>
                </a:r>
                <a:endParaRPr lang="en-US" altLang="zh-CN" sz="1200">
                  <a:solidFill>
                    <a:srgbClr val="FF0000"/>
                  </a:solidFill>
                  <a:latin typeface="微软雅黑" panose="020B0503020204020204" pitchFamily="34" charset="-122"/>
                  <a:ea typeface="微软雅黑" panose="020B0503020204020204" pitchFamily="34" charset="-122"/>
                </a:endParaRPr>
              </a:p>
            </p:txBody>
          </p:sp>
        </p:grpSp>
        <p:pic>
          <p:nvPicPr>
            <p:cNvPr id="9223" name="图片 5" descr="qrcode_for_gh_552f2279256e_258"/>
            <p:cNvPicPr>
              <a:picLocks noChangeAspect="1"/>
            </p:cNvPicPr>
            <p:nvPr/>
          </p:nvPicPr>
          <p:blipFill>
            <a:blip r:embed="rId3"/>
            <a:stretch>
              <a:fillRect/>
            </a:stretch>
          </p:blipFill>
          <p:spPr>
            <a:xfrm>
              <a:off x="14905" y="3836"/>
              <a:ext cx="3127" cy="3127"/>
            </a:xfrm>
            <a:prstGeom prst="rect">
              <a:avLst/>
            </a:prstGeom>
            <a:noFill/>
            <a:ln w="9525">
              <a:noFill/>
            </a:ln>
          </p:spPr>
        </p:pic>
        <p:sp>
          <p:nvSpPr>
            <p:cNvPr id="9224" name="文本框 6"/>
            <p:cNvSpPr txBox="1"/>
            <p:nvPr/>
          </p:nvSpPr>
          <p:spPr>
            <a:xfrm>
              <a:off x="14719" y="7313"/>
              <a:ext cx="3499" cy="919"/>
            </a:xfrm>
            <a:prstGeom prst="rect">
              <a:avLst/>
            </a:prstGeom>
            <a:noFill/>
            <a:ln w="9525">
              <a:noFill/>
            </a:ln>
          </p:spPr>
          <p:txBody>
            <a:bodyPr wrap="square" anchor="t">
              <a:spAutoFit/>
            </a:bodyPr>
            <a:p>
              <a:r>
                <a:rPr lang="zh-CN" altLang="en-US" sz="1600">
                  <a:solidFill>
                    <a:srgbClr val="FF0000"/>
                  </a:solidFill>
                  <a:latin typeface="微软雅黑" panose="020B0503020204020204" pitchFamily="34" charset="-122"/>
                  <a:ea typeface="微软雅黑" panose="020B0503020204020204" pitchFamily="34" charset="-122"/>
                </a:rPr>
                <a:t>扫码关注后台回复</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猪会飞</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领取安全礼包</a:t>
              </a:r>
              <a:endParaRPr lang="zh-CN" altLang="en-US" sz="160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8645" y="1527175"/>
            <a:ext cx="5666105" cy="1641475"/>
          </a:xfrm>
          <a:solidFill>
            <a:schemeClr val="bg1"/>
          </a:solidFill>
        </p:spPr>
        <p:txBody>
          <a:bodyPr/>
          <a:lstStyle/>
          <a:p>
            <a:pPr algn="l"/>
            <a:r>
              <a:rPr lang="zh-CN" altLang="en-US" sz="3600" b="1" dirty="0" smtClean="0">
                <a:solidFill>
                  <a:srgbClr val="FF0000"/>
                </a:solidFill>
              </a:rPr>
              <a:t>今天，你下现场了吗？</a:t>
            </a:r>
            <a:br>
              <a:rPr lang="en-US" altLang="zh-CN" sz="3600" b="1" dirty="0" smtClean="0">
                <a:solidFill>
                  <a:srgbClr val="FF0000"/>
                </a:solidFill>
              </a:rPr>
            </a:br>
            <a:r>
              <a:rPr lang="zh-CN" altLang="en-US" sz="3600" b="1" dirty="0" smtClean="0">
                <a:solidFill>
                  <a:srgbClr val="FF0000"/>
                </a:solidFill>
              </a:rPr>
              <a:t>发现问题了吗？</a:t>
            </a:r>
            <a:br>
              <a:rPr lang="en-US" altLang="zh-CN" sz="3600" b="1" dirty="0" smtClean="0">
                <a:solidFill>
                  <a:srgbClr val="FF0000"/>
                </a:solidFill>
              </a:rPr>
            </a:br>
            <a:r>
              <a:rPr lang="zh-CN" altLang="en-US" sz="3600" b="1" dirty="0" smtClean="0">
                <a:solidFill>
                  <a:srgbClr val="FF0000"/>
                </a:solidFill>
              </a:rPr>
              <a:t>想为法解决没？</a:t>
            </a:r>
            <a:br>
              <a:rPr lang="en-US" altLang="zh-CN" sz="3600" b="1" dirty="0" smtClean="0">
                <a:solidFill>
                  <a:srgbClr val="FF0000"/>
                </a:solidFill>
              </a:rPr>
            </a:br>
            <a:endParaRPr lang="zh-CN" altLang="en-US" sz="3600" b="1" dirty="0">
              <a:solidFill>
                <a:srgbClr val="FF0000"/>
              </a:solidFill>
            </a:endParaRPr>
          </a:p>
        </p:txBody>
      </p:sp>
      <p:pic>
        <p:nvPicPr>
          <p:cNvPr id="4" name="图片 4" descr="图片1.jpg"/>
          <p:cNvPicPr>
            <a:picLocks noGrp="1" noChangeAspect="1"/>
          </p:cNvPicPr>
          <p:nvPr>
            <p:ph idx="1"/>
          </p:nvPr>
        </p:nvPicPr>
        <p:blipFill>
          <a:blip r:embed="rId1"/>
          <a:srcRect/>
          <a:stretch>
            <a:fillRect/>
          </a:stretch>
        </p:blipFill>
        <p:spPr bwMode="auto">
          <a:xfrm>
            <a:off x="588753" y="3644464"/>
            <a:ext cx="2996573" cy="2521155"/>
          </a:xfrm>
          <a:prstGeom prst="rect">
            <a:avLst/>
          </a:prstGeom>
          <a:noFill/>
          <a:ln w="9525">
            <a:noFill/>
            <a:miter lim="800000"/>
            <a:headEnd/>
            <a:tailEnd/>
          </a:ln>
        </p:spPr>
      </p:pic>
      <p:pic>
        <p:nvPicPr>
          <p:cNvPr id="5" name="图片 4" descr="20140304_152105.jpg"/>
          <p:cNvPicPr>
            <a:picLocks noChangeAspect="1"/>
          </p:cNvPicPr>
          <p:nvPr/>
        </p:nvPicPr>
        <p:blipFill>
          <a:blip r:embed="rId2"/>
          <a:stretch>
            <a:fillRect/>
          </a:stretch>
        </p:blipFill>
        <p:spPr>
          <a:xfrm>
            <a:off x="8048906" y="937611"/>
            <a:ext cx="2884167" cy="2593188"/>
          </a:xfrm>
          <a:prstGeom prst="rect">
            <a:avLst/>
          </a:prstGeom>
        </p:spPr>
      </p:pic>
      <p:pic>
        <p:nvPicPr>
          <p:cNvPr id="6" name="图片 5" descr="20140304_152758.jpg"/>
          <p:cNvPicPr>
            <a:picLocks noChangeAspect="1"/>
          </p:cNvPicPr>
          <p:nvPr/>
        </p:nvPicPr>
        <p:blipFill>
          <a:blip r:embed="rId3"/>
          <a:srcRect/>
          <a:stretch>
            <a:fillRect/>
          </a:stretch>
        </p:blipFill>
        <p:spPr>
          <a:xfrm>
            <a:off x="8044460" y="3644464"/>
            <a:ext cx="2888791" cy="2520000"/>
          </a:xfrm>
          <a:prstGeom prst="rect">
            <a:avLst/>
          </a:prstGeom>
        </p:spPr>
      </p:pic>
      <p:pic>
        <p:nvPicPr>
          <p:cNvPr id="7" name="Picture 80" descr="C:\Users\sunxl35\Desktop\2yue 24-28zhaopian\6.png6"/>
          <p:cNvPicPr>
            <a:picLocks noChangeAspect="1" noChangeArrowheads="1"/>
          </p:cNvPicPr>
          <p:nvPr/>
        </p:nvPicPr>
        <p:blipFill>
          <a:blip r:embed="rId4" cstate="print"/>
          <a:srcRect/>
          <a:stretch>
            <a:fillRect/>
          </a:stretch>
        </p:blipFill>
        <p:spPr bwMode="auto">
          <a:xfrm>
            <a:off x="4295731" y="3645099"/>
            <a:ext cx="2876649" cy="2520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7"/>
          <p:cNvGrpSpPr/>
          <p:nvPr/>
        </p:nvGrpSpPr>
        <p:grpSpPr>
          <a:xfrm>
            <a:off x="2505075" y="2330450"/>
            <a:ext cx="9061450" cy="2897188"/>
            <a:chOff x="3944" y="3669"/>
            <a:chExt cx="14274" cy="4563"/>
          </a:xfrm>
        </p:grpSpPr>
        <p:pic>
          <p:nvPicPr>
            <p:cNvPr id="9218" name="图片 1"/>
            <p:cNvPicPr>
              <a:picLocks noChangeAspect="1"/>
            </p:cNvPicPr>
            <p:nvPr/>
          </p:nvPicPr>
          <p:blipFill>
            <a:blip r:embed="rId1"/>
            <a:stretch>
              <a:fillRect/>
            </a:stretch>
          </p:blipFill>
          <p:spPr>
            <a:xfrm>
              <a:off x="3944" y="3669"/>
              <a:ext cx="3164" cy="4265"/>
            </a:xfrm>
            <a:prstGeom prst="rect">
              <a:avLst/>
            </a:prstGeom>
            <a:noFill/>
            <a:ln w="9525">
              <a:noFill/>
            </a:ln>
          </p:spPr>
        </p:pic>
        <p:grpSp>
          <p:nvGrpSpPr>
            <p:cNvPr id="9219" name="组合 3"/>
            <p:cNvGrpSpPr/>
            <p:nvPr/>
          </p:nvGrpSpPr>
          <p:grpSpPr>
            <a:xfrm>
              <a:off x="7639" y="4290"/>
              <a:ext cx="6620" cy="3023"/>
              <a:chOff x="6375" y="4343"/>
              <a:chExt cx="6620" cy="3023"/>
            </a:xfrm>
          </p:grpSpPr>
          <p:sp>
            <p:nvSpPr>
              <p:cNvPr id="5" name="矩形 6"/>
              <p:cNvSpPr/>
              <p:nvPr/>
            </p:nvSpPr>
            <p:spPr>
              <a:xfrm>
                <a:off x="6375" y="4343"/>
                <a:ext cx="6620" cy="3023"/>
              </a:xfrm>
              <a:prstGeom prst="rect">
                <a:avLst/>
              </a:prstGeom>
              <a:solidFill>
                <a:srgbClr val="CCFFFF"/>
              </a:solidFill>
              <a:ln w="9525">
                <a:noFill/>
              </a:ln>
            </p:spPr>
            <p:txBody>
              <a:bodyPr wrap="none" lIns="48964" tIns="24481" rIns="48964" bIns="24481" anchor="ctr"/>
              <a:p>
                <a:pPr defTabSz="1279525" fontAlgn="base">
                  <a:buSzTx/>
                </a:pPr>
                <a:endParaRPr lang="zh-CN" altLang="en-US" sz="965" strike="noStrike" noProof="1">
                  <a:latin typeface="Tahoma" panose="020B0604030504040204" pitchFamily="34" charset="0"/>
                  <a:ea typeface="MS PGothic" panose="020B0600070205080204" pitchFamily="34" charset="-128"/>
                </a:endParaRPr>
              </a:p>
            </p:txBody>
          </p:sp>
          <p:pic>
            <p:nvPicPr>
              <p:cNvPr id="9221" name="图片 3"/>
              <p:cNvPicPr>
                <a:picLocks noChangeAspect="1"/>
              </p:cNvPicPr>
              <p:nvPr/>
            </p:nvPicPr>
            <p:blipFill>
              <a:blip r:embed="rId2"/>
              <a:stretch>
                <a:fillRect/>
              </a:stretch>
            </p:blipFill>
            <p:spPr>
              <a:xfrm>
                <a:off x="6765" y="4653"/>
                <a:ext cx="2403" cy="2402"/>
              </a:xfrm>
              <a:prstGeom prst="rect">
                <a:avLst/>
              </a:prstGeom>
              <a:noFill/>
              <a:ln w="9525">
                <a:noFill/>
              </a:ln>
            </p:spPr>
          </p:pic>
          <p:sp>
            <p:nvSpPr>
              <p:cNvPr id="9222" name="文本框 7"/>
              <p:cNvSpPr txBox="1"/>
              <p:nvPr/>
            </p:nvSpPr>
            <p:spPr>
              <a:xfrm>
                <a:off x="9168" y="5548"/>
                <a:ext cx="3568" cy="725"/>
              </a:xfrm>
              <a:prstGeom prst="rect">
                <a:avLst/>
              </a:prstGeom>
              <a:noFill/>
              <a:ln w="9525">
                <a:noFill/>
              </a:ln>
            </p:spPr>
            <p:txBody>
              <a:bodyPr wrap="square" anchor="t">
                <a:spAutoFit/>
              </a:bodyPr>
              <a:p>
                <a:r>
                  <a:rPr lang="zh-CN" altLang="en-US" sz="1200">
                    <a:solidFill>
                      <a:srgbClr val="00B0F0"/>
                    </a:solidFill>
                    <a:latin typeface="微软雅黑" panose="020B0503020204020204" pitchFamily="34" charset="-122"/>
                    <a:ea typeface="微软雅黑" panose="020B0503020204020204" pitchFamily="34" charset="-122"/>
                  </a:rPr>
                  <a:t>获取海量安全资料添加小编微信号：</a:t>
                </a:r>
                <a:r>
                  <a:rPr lang="en-US" altLang="zh-CN" sz="1200">
                    <a:solidFill>
                      <a:srgbClr val="FF0000"/>
                    </a:solidFill>
                    <a:latin typeface="微软雅黑" panose="020B0503020204020204" pitchFamily="34" charset="-122"/>
                    <a:ea typeface="微软雅黑" panose="020B0503020204020204" pitchFamily="34" charset="-122"/>
                  </a:rPr>
                  <a:t>sunny18401040267</a:t>
                </a:r>
                <a:endParaRPr lang="en-US" altLang="zh-CN" sz="1200">
                  <a:solidFill>
                    <a:srgbClr val="FF0000"/>
                  </a:solidFill>
                  <a:latin typeface="微软雅黑" panose="020B0503020204020204" pitchFamily="34" charset="-122"/>
                  <a:ea typeface="微软雅黑" panose="020B0503020204020204" pitchFamily="34" charset="-122"/>
                </a:endParaRPr>
              </a:p>
            </p:txBody>
          </p:sp>
        </p:grpSp>
        <p:pic>
          <p:nvPicPr>
            <p:cNvPr id="9223" name="图片 5" descr="qrcode_for_gh_552f2279256e_258"/>
            <p:cNvPicPr>
              <a:picLocks noChangeAspect="1"/>
            </p:cNvPicPr>
            <p:nvPr/>
          </p:nvPicPr>
          <p:blipFill>
            <a:blip r:embed="rId3"/>
            <a:stretch>
              <a:fillRect/>
            </a:stretch>
          </p:blipFill>
          <p:spPr>
            <a:xfrm>
              <a:off x="14905" y="3836"/>
              <a:ext cx="3127" cy="3127"/>
            </a:xfrm>
            <a:prstGeom prst="rect">
              <a:avLst/>
            </a:prstGeom>
            <a:noFill/>
            <a:ln w="9525">
              <a:noFill/>
            </a:ln>
          </p:spPr>
        </p:pic>
        <p:sp>
          <p:nvSpPr>
            <p:cNvPr id="9224" name="文本框 6"/>
            <p:cNvSpPr txBox="1"/>
            <p:nvPr/>
          </p:nvSpPr>
          <p:spPr>
            <a:xfrm>
              <a:off x="14719" y="7313"/>
              <a:ext cx="3499" cy="919"/>
            </a:xfrm>
            <a:prstGeom prst="rect">
              <a:avLst/>
            </a:prstGeom>
            <a:noFill/>
            <a:ln w="9525">
              <a:noFill/>
            </a:ln>
          </p:spPr>
          <p:txBody>
            <a:bodyPr wrap="square" anchor="t">
              <a:spAutoFit/>
            </a:bodyPr>
            <a:p>
              <a:r>
                <a:rPr lang="zh-CN" altLang="en-US" sz="1600">
                  <a:solidFill>
                    <a:srgbClr val="FF0000"/>
                  </a:solidFill>
                  <a:latin typeface="微软雅黑" panose="020B0503020204020204" pitchFamily="34" charset="-122"/>
                  <a:ea typeface="微软雅黑" panose="020B0503020204020204" pitchFamily="34" charset="-122"/>
                </a:rPr>
                <a:t>扫码关注后台回复</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猪会飞</a:t>
              </a:r>
              <a:r>
                <a:rPr lang="en-US" altLang="zh-CN" sz="1600">
                  <a:solidFill>
                    <a:srgbClr val="FF0000"/>
                  </a:solidFill>
                  <a:latin typeface="微软雅黑" panose="020B0503020204020204" pitchFamily="34" charset="-122"/>
                  <a:ea typeface="微软雅黑" panose="020B0503020204020204" pitchFamily="34" charset="-122"/>
                </a:rPr>
                <a:t>”</a:t>
              </a:r>
              <a:r>
                <a:rPr lang="zh-CN" altLang="en-US" sz="1600">
                  <a:solidFill>
                    <a:srgbClr val="FF0000"/>
                  </a:solidFill>
                  <a:latin typeface="微软雅黑" panose="020B0503020204020204" pitchFamily="34" charset="-122"/>
                  <a:ea typeface="微软雅黑" panose="020B0503020204020204" pitchFamily="34" charset="-122"/>
                </a:rPr>
                <a:t>领取安全礼包</a:t>
              </a:r>
              <a:endParaRPr lang="zh-CN" altLang="en-US" sz="160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737" y="1075037"/>
            <a:ext cx="4648230" cy="626877"/>
          </a:xfrm>
          <a:solidFill>
            <a:srgbClr val="FFFF00"/>
          </a:solidFill>
        </p:spPr>
        <p:style>
          <a:lnRef idx="2">
            <a:schemeClr val="accent2"/>
          </a:lnRef>
          <a:fillRef idx="1">
            <a:schemeClr val="lt1"/>
          </a:fillRef>
          <a:effectRef idx="0">
            <a:schemeClr val="accent2"/>
          </a:effectRef>
          <a:fontRef idx="minor">
            <a:schemeClr val="dk1"/>
          </a:fontRef>
        </p:style>
        <p:txBody>
          <a:bodyPr/>
          <a:lstStyle/>
          <a:p>
            <a:r>
              <a:rPr lang="zh-CN" altLang="en-US" sz="3600" b="1" dirty="0" smtClean="0">
                <a:solidFill>
                  <a:srgbClr val="002060"/>
                </a:solidFill>
              </a:rPr>
              <a:t>下面这些话您熟悉吗</a:t>
            </a:r>
            <a:endParaRPr lang="zh-CN" altLang="en-US" sz="3600" b="1" dirty="0" smtClean="0">
              <a:solidFill>
                <a:srgbClr val="002060"/>
              </a:solidFill>
            </a:endParaRPr>
          </a:p>
        </p:txBody>
      </p:sp>
      <p:pic>
        <p:nvPicPr>
          <p:cNvPr id="5" name="内容占位符 4" descr="2008092614303111.jpg"/>
          <p:cNvPicPr>
            <a:picLocks noGrp="1" noChangeAspect="1"/>
          </p:cNvPicPr>
          <p:nvPr>
            <p:ph idx="1"/>
          </p:nvPr>
        </p:nvPicPr>
        <p:blipFill>
          <a:blip r:embed="rId1"/>
          <a:srcRect/>
          <a:stretch>
            <a:fillRect/>
          </a:stretch>
        </p:blipFill>
        <p:spPr>
          <a:xfrm>
            <a:off x="6312099" y="3501033"/>
            <a:ext cx="2898342" cy="2286016"/>
          </a:xfrm>
        </p:spPr>
      </p:pic>
      <p:pic>
        <p:nvPicPr>
          <p:cNvPr id="6" name="内容占位符 4" descr="2008092614303111.jpg"/>
          <p:cNvPicPr>
            <a:picLocks noChangeAspect="1"/>
          </p:cNvPicPr>
          <p:nvPr/>
        </p:nvPicPr>
        <p:blipFill>
          <a:blip r:embed="rId2" cstate="print"/>
          <a:srcRect t="-164"/>
          <a:stretch>
            <a:fillRect/>
          </a:stretch>
        </p:blipFill>
        <p:spPr>
          <a:xfrm>
            <a:off x="9760474" y="1484308"/>
            <a:ext cx="976306" cy="4286280"/>
          </a:xfrm>
          <a:prstGeom prst="rect">
            <a:avLst/>
          </a:prstGeom>
        </p:spPr>
      </p:pic>
      <p:sp>
        <p:nvSpPr>
          <p:cNvPr id="7" name="矩形 6"/>
          <p:cNvSpPr/>
          <p:nvPr/>
        </p:nvSpPr>
        <p:spPr>
          <a:xfrm rot="20709036">
            <a:off x="105059" y="2004882"/>
            <a:ext cx="4609465" cy="737235"/>
          </a:xfrm>
          <a:prstGeom prst="rect">
            <a:avLst/>
          </a:prstGeom>
        </p:spPr>
        <p:txBody>
          <a:bodyPr wrap="none">
            <a:spAutoFit/>
          </a:bodyPr>
          <a:lstStyle/>
          <a:p>
            <a:pPr>
              <a:lnSpc>
                <a:spcPct val="150000"/>
              </a:lnSpc>
              <a:buClr>
                <a:srgbClr val="FF6600"/>
              </a:buClr>
              <a:buSzPct val="60000"/>
              <a:buFont typeface="Wingdings" panose="05000000000000000000" pitchFamily="2" charset="2"/>
              <a:buChar char="n"/>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所有的伤害都是可以预防的</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rot="20151862">
            <a:off x="1889220" y="2551549"/>
            <a:ext cx="3542665" cy="737235"/>
          </a:xfrm>
          <a:prstGeom prst="rect">
            <a:avLst/>
          </a:prstGeom>
        </p:spPr>
        <p:txBody>
          <a:bodyPr wrap="none">
            <a:spAutoFit/>
          </a:bodyPr>
          <a:lstStyle/>
          <a:p>
            <a:pPr>
              <a:lnSpc>
                <a:spcPct val="150000"/>
              </a:lnSpc>
              <a:buClr>
                <a:srgbClr val="FF6600"/>
              </a:buClr>
              <a:buSzPct val="60000"/>
              <a:buFont typeface="Wingdings" panose="05000000000000000000" pitchFamily="2" charset="2"/>
              <a:buChar char="l"/>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安全第一，预防为主</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rot="726047">
            <a:off x="253705" y="4664931"/>
            <a:ext cx="4450080" cy="737235"/>
          </a:xfrm>
          <a:prstGeom prst="rect">
            <a:avLst/>
          </a:prstGeom>
        </p:spPr>
        <p:txBody>
          <a:bodyPr wrap="none">
            <a:spAutoFit/>
          </a:bodyPr>
          <a:lstStyle/>
          <a:p>
            <a:pPr>
              <a:lnSpc>
                <a:spcPct val="150000"/>
              </a:lnSpc>
              <a:buClr>
                <a:srgbClr val="FF6600"/>
              </a:buClr>
              <a:buSzPct val="60000"/>
            </a:pP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管理安全是直线组织的责任</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rot="20151862">
            <a:off x="2783466" y="2986269"/>
            <a:ext cx="5330825" cy="737235"/>
          </a:xfrm>
          <a:prstGeom prst="rect">
            <a:avLst/>
          </a:prstGeom>
        </p:spPr>
        <p:txBody>
          <a:bodyPr wrap="none">
            <a:spAutoFit/>
          </a:bodyPr>
          <a:lstStyle/>
          <a:p>
            <a:pPr>
              <a:lnSpc>
                <a:spcPct val="150000"/>
              </a:lnSpc>
              <a:buClr>
                <a:srgbClr val="FF6600"/>
              </a:buClr>
              <a:buSzPct val="60000"/>
              <a:buFont typeface="Wingdings" panose="05000000000000000000" pitchFamily="2" charset="2"/>
              <a:buChar char="Ø"/>
            </a:pPr>
            <a:r>
              <a:rPr lang="zh-CN" altLang="en-US" sz="2800" b="1" smtClean="0">
                <a:latin typeface="微软雅黑" panose="020B0503020204020204" pitchFamily="34" charset="-122"/>
                <a:ea typeface="微软雅黑" panose="020B0503020204020204" pitchFamily="34" charset="-122"/>
                <a:cs typeface="微软雅黑" panose="020B0503020204020204" pitchFamily="34" charset="-122"/>
              </a:rPr>
              <a:t>管理者必须用行动展示安全承诺</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1840230"/>
            <a:ext cx="11296015" cy="269875"/>
          </a:xfrm>
        </p:spPr>
        <p:txBody>
          <a:bodyPr/>
          <a:lstStyle/>
          <a:p>
            <a:pPr algn="ctr">
              <a:buNone/>
            </a:pPr>
            <a:endParaRPr lang="zh-CN" altLang="en-US" b="1" dirty="0" smtClean="0"/>
          </a:p>
          <a:p>
            <a:pPr algn="ctr">
              <a:buNone/>
            </a:pPr>
            <a:endParaRPr lang="zh-CN" altLang="en-US" sz="4800" b="1" dirty="0" smtClean="0"/>
          </a:p>
        </p:txBody>
      </p:sp>
      <p:sp>
        <p:nvSpPr>
          <p:cNvPr id="4" name="文本框 3"/>
          <p:cNvSpPr txBox="1"/>
          <p:nvPr/>
        </p:nvSpPr>
        <p:spPr>
          <a:xfrm>
            <a:off x="1717675" y="2152015"/>
            <a:ext cx="8380095" cy="2553335"/>
          </a:xfrm>
          <a:prstGeom prst="rect">
            <a:avLst/>
          </a:prstGeom>
          <a:noFill/>
        </p:spPr>
        <p:txBody>
          <a:bodyPr wrap="square" rtlCol="0" anchor="t">
            <a:spAutoFit/>
          </a:bodyPr>
          <a:p>
            <a:pPr algn="ctr">
              <a:buNone/>
            </a:pPr>
            <a:r>
              <a:rPr lang="zh-CN" altLang="en-US" sz="4000" b="1" dirty="0" smtClean="0">
                <a:latin typeface="微软雅黑" panose="020B0503020204020204" pitchFamily="34" charset="-122"/>
                <a:ea typeface="微软雅黑" panose="020B0503020204020204" pitchFamily="34" charset="-122"/>
                <a:sym typeface="+mn-ea"/>
              </a:rPr>
              <a:t>同</a:t>
            </a:r>
            <a:r>
              <a:rPr lang="zh-CN" altLang="en-US" sz="8800" b="1" dirty="0" smtClean="0">
                <a:solidFill>
                  <a:srgbClr val="FF0000"/>
                </a:solidFill>
                <a:latin typeface="微软雅黑" panose="020B0503020204020204" pitchFamily="34" charset="-122"/>
                <a:ea typeface="微软雅黑" panose="020B0503020204020204" pitchFamily="34" charset="-122"/>
                <a:sym typeface="+mn-ea"/>
              </a:rPr>
              <a:t>行动</a:t>
            </a:r>
            <a:r>
              <a:rPr lang="zh-CN" altLang="en-US" sz="4000" b="1" dirty="0" smtClean="0">
                <a:latin typeface="微软雅黑" panose="020B0503020204020204" pitchFamily="34" charset="-122"/>
                <a:ea typeface="微软雅黑" panose="020B0503020204020204" pitchFamily="34" charset="-122"/>
                <a:sym typeface="+mn-ea"/>
              </a:rPr>
              <a:t>相比，</a:t>
            </a:r>
            <a:endParaRPr lang="en-US" altLang="zh-CN" sz="4000" b="1" dirty="0" smtClean="0">
              <a:latin typeface="微软雅黑" panose="020B0503020204020204" pitchFamily="34" charset="-122"/>
              <a:ea typeface="微软雅黑" panose="020B0503020204020204" pitchFamily="34" charset="-122"/>
            </a:endParaRPr>
          </a:p>
          <a:p>
            <a:pPr algn="ctr">
              <a:buNone/>
            </a:pPr>
            <a:r>
              <a:rPr lang="zh-CN" altLang="en-US" sz="4000" b="1" dirty="0" smtClean="0">
                <a:solidFill>
                  <a:srgbClr val="FF0000"/>
                </a:solidFill>
                <a:latin typeface="微软雅黑" panose="020B0503020204020204" pitchFamily="34" charset="-122"/>
                <a:ea typeface="微软雅黑" panose="020B0503020204020204" pitchFamily="34" charset="-122"/>
                <a:sym typeface="+mn-ea"/>
              </a:rPr>
              <a:t>言语</a:t>
            </a:r>
            <a:r>
              <a:rPr lang="zh-CN" altLang="en-US" sz="4000" b="1" dirty="0" smtClean="0">
                <a:latin typeface="微软雅黑" panose="020B0503020204020204" pitchFamily="34" charset="-122"/>
                <a:ea typeface="微软雅黑" panose="020B0503020204020204" pitchFamily="34" charset="-122"/>
                <a:sym typeface="+mn-ea"/>
              </a:rPr>
              <a:t>是</a:t>
            </a:r>
            <a:r>
              <a:rPr lang="zh-CN" altLang="en-US" sz="7200" b="1" dirty="0" smtClean="0">
                <a:solidFill>
                  <a:srgbClr val="FF0000"/>
                </a:solidFill>
                <a:latin typeface="微软雅黑" panose="020B0503020204020204" pitchFamily="34" charset="-122"/>
                <a:ea typeface="微软雅黑" panose="020B0503020204020204" pitchFamily="34" charset="-122"/>
                <a:sym typeface="+mn-ea"/>
              </a:rPr>
              <a:t>苍白无力</a:t>
            </a:r>
            <a:r>
              <a:rPr lang="zh-CN" altLang="en-US" sz="4000" b="1" dirty="0" smtClean="0">
                <a:latin typeface="微软雅黑" panose="020B0503020204020204" pitchFamily="34" charset="-122"/>
                <a:ea typeface="微软雅黑" panose="020B0503020204020204" pitchFamily="34" charset="-122"/>
                <a:sym typeface="+mn-ea"/>
              </a:rPr>
              <a:t>的</a:t>
            </a:r>
            <a:endParaRPr lang="zh-CN" altLang="en-US" sz="4000" b="1" dirty="0" smtClean="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9914" y="1928802"/>
            <a:ext cx="7874000" cy="3579823"/>
          </a:xfrm>
        </p:spPr>
        <p:txBody>
          <a:bodyPr/>
          <a:lstStyle/>
          <a:p>
            <a:pPr algn="ctr"/>
            <a:endParaRPr lang="zh-CN" altLang="en-US" dirty="0" smtClean="0"/>
          </a:p>
          <a:p>
            <a:pPr algn="ctr"/>
            <a:r>
              <a:rPr lang="zh-CN" altLang="en-US" sz="4800" dirty="0" smtClean="0">
                <a:solidFill>
                  <a:srgbClr val="FF0000"/>
                </a:solidFill>
              </a:rPr>
              <a:t>安全管理到底管什么？</a:t>
            </a:r>
            <a:endParaRPr lang="en-US" altLang="zh-CN" sz="4800" dirty="0" smtClean="0">
              <a:solidFill>
                <a:srgbClr val="FF0000"/>
              </a:solidFill>
            </a:endParaRPr>
          </a:p>
          <a:p>
            <a:pPr algn="ctr"/>
            <a:r>
              <a:rPr lang="zh-CN" altLang="en-US" sz="4800" dirty="0" smtClean="0">
                <a:solidFill>
                  <a:srgbClr val="FF0000"/>
                </a:solidFill>
              </a:rPr>
              <a:t>怎么管？</a:t>
            </a:r>
            <a:endParaRPr lang="zh-CN" altLang="en-US" sz="4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LIDE_MODEL_TYPE" val="cover"/>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sym typeface="Arial" panose="020B0604020202020204" pitchFamily="34" charset="0"/>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4814</Words>
  <Application>WPS 演示</Application>
  <PresentationFormat>全屏显示(4:3)</PresentationFormat>
  <Paragraphs>369</Paragraphs>
  <Slides>48</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48</vt:i4>
      </vt:variant>
    </vt:vector>
  </HeadingPairs>
  <TitlesOfParts>
    <vt:vector size="61" baseType="lpstr">
      <vt:lpstr>Arial</vt:lpstr>
      <vt:lpstr>宋体</vt:lpstr>
      <vt:lpstr>Wingdings</vt:lpstr>
      <vt:lpstr>微软雅黑</vt:lpstr>
      <vt:lpstr>汉仪旗黑-85S</vt:lpstr>
      <vt:lpstr>黑体</vt:lpstr>
      <vt:lpstr>楷体</vt:lpstr>
      <vt:lpstr>Tahoma</vt:lpstr>
      <vt:lpstr>MS PGothic</vt:lpstr>
      <vt:lpstr>Arial Unicode MS</vt:lpstr>
      <vt:lpstr>华文新魏</vt:lpstr>
      <vt:lpstr>Times New Roman</vt:lpstr>
      <vt:lpstr>博富特</vt:lpstr>
      <vt:lpstr>消控室-中控室消防业务培训</vt:lpstr>
      <vt:lpstr>PowerPoint 演示文稿</vt:lpstr>
      <vt:lpstr>直线组织的安全职责  （转载注明：EHS微社区）</vt:lpstr>
      <vt:lpstr>PowerPoint 演示文稿</vt:lpstr>
      <vt:lpstr>今天，你下现场了吗？ 发现问题了吗？ 想为法解决没？ </vt:lpstr>
      <vt:lpstr>PowerPoint 演示文稿</vt:lpstr>
      <vt:lpstr>下面这些话您熟悉吗</vt:lpstr>
      <vt:lpstr>PowerPoint 演示文稿</vt:lpstr>
      <vt:lpstr>PowerPoint 演示文稿</vt:lpstr>
      <vt:lpstr>PowerPoint 演示文稿</vt:lpstr>
      <vt:lpstr>您怎么理解：</vt:lpstr>
      <vt:lpstr>PowerPoint 演示文稿</vt:lpstr>
      <vt:lpstr>“有感领导”</vt:lpstr>
      <vt:lpstr>直线主管的管理职责</vt:lpstr>
      <vt:lpstr>直线主管的管理职责</vt:lpstr>
      <vt:lpstr>直线主管的管理职责</vt:lpstr>
      <vt:lpstr>直线主管的管理职责</vt:lpstr>
      <vt:lpstr>请您想一想：</vt:lpstr>
      <vt:lpstr>请您再想一想：</vt:lpstr>
      <vt:lpstr>PowerPoint 演示文稿</vt:lpstr>
      <vt:lpstr>请您再想一想：</vt:lpstr>
      <vt:lpstr>现在，您准备怎么做，来……</vt:lpstr>
      <vt:lpstr>具体我们还要做什么？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Habits for Managers Managing Self, Leading Others, Unleashing Potential Facilitated by (Your Name) (logo) FranklinCovey</dc:title>
  <dc:creator>安全改善组</dc:creator>
  <cp:lastModifiedBy>玲俐</cp:lastModifiedBy>
  <cp:revision>2615</cp:revision>
  <dcterms:created xsi:type="dcterms:W3CDTF">2005-07-26T23:34:00Z</dcterms:created>
  <dcterms:modified xsi:type="dcterms:W3CDTF">2024-06-28T03:56:05Z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5F1CF19D1DCB4EBEBF46B84D02490AB8_13</vt:lpwstr>
  </property>
</Properties>
</file>