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99" r:id="rId3"/>
    <p:sldId id="300" r:id="rId4"/>
    <p:sldId id="256" r:id="rId5"/>
    <p:sldId id="271" r:id="rId7"/>
    <p:sldId id="273" r:id="rId8"/>
    <p:sldId id="257" r:id="rId9"/>
    <p:sldId id="258" r:id="rId10"/>
    <p:sldId id="261" r:id="rId11"/>
    <p:sldId id="260" r:id="rId12"/>
    <p:sldId id="259" r:id="rId13"/>
    <p:sldId id="274" r:id="rId14"/>
    <p:sldId id="276" r:id="rId15"/>
    <p:sldId id="278" r:id="rId16"/>
    <p:sldId id="275" r:id="rId17"/>
    <p:sldId id="277" r:id="rId18"/>
    <p:sldId id="281" r:id="rId19"/>
    <p:sldId id="282" r:id="rId20"/>
    <p:sldId id="279" r:id="rId21"/>
    <p:sldId id="280" r:id="rId22"/>
    <p:sldId id="264" r:id="rId23"/>
    <p:sldId id="293" r:id="rId24"/>
    <p:sldId id="268" r:id="rId25"/>
    <p:sldId id="265" r:id="rId26"/>
    <p:sldId id="266" r:id="rId27"/>
    <p:sldId id="267" r:id="rId28"/>
    <p:sldId id="272" r:id="rId29"/>
    <p:sldId id="301" r:id="rId30"/>
  </p:sldIdLst>
  <p:sldSz cx="9144000" cy="6858000" type="screen4x3"/>
  <p:notesSz cx="6858000" cy="9144000"/>
  <p:custDataLst>
    <p:tags r:id="rId3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27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733"/>
    <p:restoredTop sz="94616"/>
  </p:normalViewPr>
  <p:slideViewPr>
    <p:cSldViewPr showGuides="1">
      <p:cViewPr>
        <p:scale>
          <a:sx n="66" d="100"/>
          <a:sy n="66" d="100"/>
        </p:scale>
        <p:origin x="-141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5" Type="http://schemas.openxmlformats.org/officeDocument/2006/relationships/tags" Target="tags/tag21.xml"/><Relationship Id="rId34" Type="http://schemas.openxmlformats.org/officeDocument/2006/relationships/commentAuthors" Target="commentAuthors.xml"/><Relationship Id="rId33" Type="http://schemas.openxmlformats.org/officeDocument/2006/relationships/tableStyles" Target="tableStyles.xml"/><Relationship Id="rId32" Type="http://schemas.openxmlformats.org/officeDocument/2006/relationships/viewProps" Target="viewProps.xml"/><Relationship Id="rId31" Type="http://schemas.openxmlformats.org/officeDocument/2006/relationships/presProps" Target="presProps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6" name="Rectangle 4"/>
          <p:cNvSpPr>
            <a:spLocks noRo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3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/>
            <a:fld id="{9A0DB2DC-4C9A-4742-B13C-FB6460FD3503}" type="slidenum">
              <a:rPr lang="en-US" altLang="zh-CN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indent="0" algn="r"/>
            <a:fld id="{9A0DB2DC-4C9A-4742-B13C-FB6460FD3503}" type="slidenum">
              <a:rPr lang="en-US" altLang="zh-CN" sz="1200" dirty="0">
                <a:latin typeface="Arial" panose="020B0604020202020204" pitchFamily="34" charset="0"/>
                <a:ea typeface="宋体" panose="02010600030101010101" pitchFamily="2" charset="-122"/>
              </a:rPr>
            </a:fld>
            <a:endParaRPr lang="en-US" altLang="zh-CN" sz="1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2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5123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69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 anchorCtr="0"/>
          <a:p>
            <a:pPr lvl="0" indent="0" algn="r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  <p:sp>
        <p:nvSpPr>
          <p:cNvPr id="7170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7171" name="Rectangle 3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Freeform 2"/>
          <p:cNvSpPr/>
          <p:nvPr userDrawn="1"/>
        </p:nvSpPr>
        <p:spPr bwMode="auto">
          <a:xfrm>
            <a:off x="4760913" y="20638"/>
            <a:ext cx="4438650" cy="4038600"/>
          </a:xfrm>
          <a:custGeom>
            <a:avLst/>
            <a:gdLst/>
            <a:ahLst/>
            <a:cxnLst>
              <a:cxn ang="0">
                <a:pos x="23" y="4"/>
              </a:cxn>
              <a:cxn ang="0">
                <a:pos x="11" y="71"/>
              </a:cxn>
              <a:cxn ang="0">
                <a:pos x="25" y="393"/>
              </a:cxn>
              <a:cxn ang="0">
                <a:pos x="54" y="457"/>
              </a:cxn>
              <a:cxn ang="0">
                <a:pos x="158" y="482"/>
              </a:cxn>
              <a:cxn ang="0">
                <a:pos x="204" y="495"/>
              </a:cxn>
              <a:cxn ang="0">
                <a:pos x="520" y="475"/>
              </a:cxn>
              <a:cxn ang="0">
                <a:pos x="533" y="167"/>
              </a:cxn>
              <a:cxn ang="0">
                <a:pos x="369" y="16"/>
              </a:cxn>
              <a:cxn ang="0">
                <a:pos x="249" y="29"/>
              </a:cxn>
              <a:cxn ang="0">
                <a:pos x="198" y="11"/>
              </a:cxn>
              <a:cxn ang="0">
                <a:pos x="151" y="2"/>
              </a:cxn>
              <a:cxn ang="0">
                <a:pos x="23" y="4"/>
              </a:cxn>
            </a:cxnLst>
            <a:rect l="0" t="0" r="r" b="b"/>
            <a:pathLst>
              <a:path w="546" h="497">
                <a:moveTo>
                  <a:pt x="23" y="4"/>
                </a:moveTo>
                <a:cubicBezTo>
                  <a:pt x="23" y="4"/>
                  <a:pt x="0" y="34"/>
                  <a:pt x="11" y="71"/>
                </a:cubicBezTo>
                <a:cubicBezTo>
                  <a:pt x="19" y="100"/>
                  <a:pt x="25" y="393"/>
                  <a:pt x="25" y="393"/>
                </a:cubicBezTo>
                <a:cubicBezTo>
                  <a:pt x="25" y="393"/>
                  <a:pt x="42" y="452"/>
                  <a:pt x="54" y="457"/>
                </a:cubicBezTo>
                <a:cubicBezTo>
                  <a:pt x="66" y="462"/>
                  <a:pt x="158" y="482"/>
                  <a:pt x="158" y="482"/>
                </a:cubicBezTo>
                <a:cubicBezTo>
                  <a:pt x="158" y="482"/>
                  <a:pt x="191" y="497"/>
                  <a:pt x="204" y="495"/>
                </a:cubicBezTo>
                <a:cubicBezTo>
                  <a:pt x="217" y="494"/>
                  <a:pt x="506" y="487"/>
                  <a:pt x="520" y="475"/>
                </a:cubicBezTo>
                <a:cubicBezTo>
                  <a:pt x="533" y="463"/>
                  <a:pt x="546" y="218"/>
                  <a:pt x="533" y="167"/>
                </a:cubicBezTo>
                <a:cubicBezTo>
                  <a:pt x="520" y="117"/>
                  <a:pt x="404" y="14"/>
                  <a:pt x="369" y="16"/>
                </a:cubicBezTo>
                <a:cubicBezTo>
                  <a:pt x="335" y="17"/>
                  <a:pt x="249" y="29"/>
                  <a:pt x="249" y="29"/>
                </a:cubicBezTo>
                <a:lnTo>
                  <a:pt x="198" y="11"/>
                </a:lnTo>
                <a:lnTo>
                  <a:pt x="151" y="2"/>
                </a:lnTo>
                <a:cubicBezTo>
                  <a:pt x="151" y="2"/>
                  <a:pt x="79" y="0"/>
                  <a:pt x="23" y="4"/>
                </a:cubicBezTo>
                <a:close/>
              </a:path>
            </a:pathLst>
          </a:custGeom>
          <a:solidFill>
            <a:schemeClr val="accent2"/>
          </a:solidFill>
          <a:ln w="0">
            <a:noFill/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051" name="Group 3"/>
          <p:cNvGrpSpPr/>
          <p:nvPr userDrawn="1"/>
        </p:nvGrpSpPr>
        <p:grpSpPr>
          <a:xfrm>
            <a:off x="4572000" y="28575"/>
            <a:ext cx="4756150" cy="4338638"/>
            <a:chOff x="2918" y="18"/>
            <a:chExt cx="2958" cy="2699"/>
          </a:xfrm>
        </p:grpSpPr>
        <p:sp>
          <p:nvSpPr>
            <p:cNvPr id="255" name="Freeform 4"/>
            <p:cNvSpPr/>
            <p:nvPr/>
          </p:nvSpPr>
          <p:spPr bwMode="auto">
            <a:xfrm>
              <a:off x="3060" y="18"/>
              <a:ext cx="490" cy="187"/>
            </a:xfrm>
            <a:custGeom>
              <a:avLst/>
              <a:gdLst/>
              <a:ahLst/>
              <a:cxnLst>
                <a:cxn ang="0">
                  <a:pos x="71" y="25"/>
                </a:cxn>
                <a:cxn ang="0">
                  <a:pos x="91" y="20"/>
                </a:cxn>
                <a:cxn ang="0">
                  <a:pos x="92" y="17"/>
                </a:cxn>
                <a:cxn ang="0">
                  <a:pos x="88" y="0"/>
                </a:cxn>
                <a:cxn ang="0">
                  <a:pos x="25" y="0"/>
                </a:cxn>
                <a:cxn ang="0">
                  <a:pos x="10" y="22"/>
                </a:cxn>
                <a:cxn ang="0">
                  <a:pos x="71" y="25"/>
                </a:cxn>
              </a:cxnLst>
              <a:rect l="0" t="0" r="r" b="b"/>
              <a:pathLst>
                <a:path w="97" h="37">
                  <a:moveTo>
                    <a:pt x="71" y="25"/>
                  </a:moveTo>
                  <a:cubicBezTo>
                    <a:pt x="81" y="22"/>
                    <a:pt x="87" y="21"/>
                    <a:pt x="91" y="20"/>
                  </a:cubicBezTo>
                  <a:cubicBezTo>
                    <a:pt x="91" y="19"/>
                    <a:pt x="91" y="19"/>
                    <a:pt x="92" y="17"/>
                  </a:cubicBezTo>
                  <a:cubicBezTo>
                    <a:pt x="97" y="11"/>
                    <a:pt x="95" y="4"/>
                    <a:pt x="88" y="0"/>
                  </a:cubicBezTo>
                  <a:lnTo>
                    <a:pt x="25" y="0"/>
                  </a:lnTo>
                  <a:cubicBezTo>
                    <a:pt x="10" y="3"/>
                    <a:pt x="0" y="10"/>
                    <a:pt x="10" y="22"/>
                  </a:cubicBezTo>
                  <a:cubicBezTo>
                    <a:pt x="10" y="22"/>
                    <a:pt x="28" y="37"/>
                    <a:pt x="71" y="25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6" name="Freeform 5"/>
            <p:cNvSpPr>
              <a:spLocks noEditPoints="1"/>
            </p:cNvSpPr>
            <p:nvPr/>
          </p:nvSpPr>
          <p:spPr bwMode="auto">
            <a:xfrm>
              <a:off x="2918" y="18"/>
              <a:ext cx="2958" cy="2699"/>
            </a:xfrm>
            <a:custGeom>
              <a:avLst/>
              <a:gdLst/>
              <a:ahLst/>
              <a:cxnLst>
                <a:cxn ang="0">
                  <a:pos x="504" y="1"/>
                </a:cxn>
                <a:cxn ang="0">
                  <a:pos x="157" y="0"/>
                </a:cxn>
                <a:cxn ang="0">
                  <a:pos x="225" y="21"/>
                </a:cxn>
                <a:cxn ang="0">
                  <a:pos x="174" y="39"/>
                </a:cxn>
                <a:cxn ang="0">
                  <a:pos x="207" y="71"/>
                </a:cxn>
                <a:cxn ang="0">
                  <a:pos x="74" y="60"/>
                </a:cxn>
                <a:cxn ang="0">
                  <a:pos x="26" y="63"/>
                </a:cxn>
                <a:cxn ang="0">
                  <a:pos x="199" y="487"/>
                </a:cxn>
                <a:cxn ang="0">
                  <a:pos x="144" y="341"/>
                </a:cxn>
                <a:cxn ang="0">
                  <a:pos x="105" y="376"/>
                </a:cxn>
                <a:cxn ang="0">
                  <a:pos x="94" y="435"/>
                </a:cxn>
                <a:cxn ang="0">
                  <a:pos x="124" y="265"/>
                </a:cxn>
                <a:cxn ang="0">
                  <a:pos x="153" y="228"/>
                </a:cxn>
                <a:cxn ang="0">
                  <a:pos x="209" y="237"/>
                </a:cxn>
                <a:cxn ang="0">
                  <a:pos x="188" y="306"/>
                </a:cxn>
                <a:cxn ang="0">
                  <a:pos x="192" y="395"/>
                </a:cxn>
                <a:cxn ang="0">
                  <a:pos x="515" y="483"/>
                </a:cxn>
                <a:cxn ang="0">
                  <a:pos x="454" y="427"/>
                </a:cxn>
                <a:cxn ang="0">
                  <a:pos x="425" y="345"/>
                </a:cxn>
                <a:cxn ang="0">
                  <a:pos x="396" y="270"/>
                </a:cxn>
                <a:cxn ang="0">
                  <a:pos x="460" y="256"/>
                </a:cxn>
                <a:cxn ang="0">
                  <a:pos x="407" y="223"/>
                </a:cxn>
                <a:cxn ang="0">
                  <a:pos x="439" y="226"/>
                </a:cxn>
                <a:cxn ang="0">
                  <a:pos x="438" y="209"/>
                </a:cxn>
                <a:cxn ang="0">
                  <a:pos x="376" y="211"/>
                </a:cxn>
                <a:cxn ang="0">
                  <a:pos x="357" y="343"/>
                </a:cxn>
                <a:cxn ang="0">
                  <a:pos x="347" y="230"/>
                </a:cxn>
                <a:cxn ang="0">
                  <a:pos x="331" y="182"/>
                </a:cxn>
                <a:cxn ang="0">
                  <a:pos x="347" y="136"/>
                </a:cxn>
                <a:cxn ang="0">
                  <a:pos x="339" y="99"/>
                </a:cxn>
                <a:cxn ang="0">
                  <a:pos x="331" y="62"/>
                </a:cxn>
                <a:cxn ang="0">
                  <a:pos x="369" y="103"/>
                </a:cxn>
                <a:cxn ang="0">
                  <a:pos x="415" y="47"/>
                </a:cxn>
                <a:cxn ang="0">
                  <a:pos x="409" y="95"/>
                </a:cxn>
                <a:cxn ang="0">
                  <a:pos x="401" y="130"/>
                </a:cxn>
                <a:cxn ang="0">
                  <a:pos x="401" y="181"/>
                </a:cxn>
                <a:cxn ang="0">
                  <a:pos x="558" y="181"/>
                </a:cxn>
                <a:cxn ang="0">
                  <a:pos x="554" y="76"/>
                </a:cxn>
                <a:cxn ang="0">
                  <a:pos x="249" y="69"/>
                </a:cxn>
                <a:cxn ang="0">
                  <a:pos x="293" y="93"/>
                </a:cxn>
                <a:cxn ang="0">
                  <a:pos x="171" y="195"/>
                </a:cxn>
                <a:cxn ang="0">
                  <a:pos x="69" y="98"/>
                </a:cxn>
                <a:cxn ang="0">
                  <a:pos x="191" y="106"/>
                </a:cxn>
                <a:cxn ang="0">
                  <a:pos x="220" y="105"/>
                </a:cxn>
                <a:cxn ang="0">
                  <a:pos x="302" y="121"/>
                </a:cxn>
                <a:cxn ang="0">
                  <a:pos x="276" y="256"/>
                </a:cxn>
                <a:cxn ang="0">
                  <a:pos x="260" y="137"/>
                </a:cxn>
                <a:cxn ang="0">
                  <a:pos x="171" y="195"/>
                </a:cxn>
                <a:cxn ang="0">
                  <a:pos x="223" y="225"/>
                </a:cxn>
                <a:cxn ang="0">
                  <a:pos x="247" y="158"/>
                </a:cxn>
                <a:cxn ang="0">
                  <a:pos x="326" y="292"/>
                </a:cxn>
                <a:cxn ang="0">
                  <a:pos x="215" y="321"/>
                </a:cxn>
                <a:cxn ang="0">
                  <a:pos x="309" y="277"/>
                </a:cxn>
                <a:cxn ang="0">
                  <a:pos x="318" y="133"/>
                </a:cxn>
                <a:cxn ang="0">
                  <a:pos x="313" y="213"/>
                </a:cxn>
                <a:cxn ang="0">
                  <a:pos x="299" y="144"/>
                </a:cxn>
                <a:cxn ang="0">
                  <a:pos x="507" y="179"/>
                </a:cxn>
                <a:cxn ang="0">
                  <a:pos x="461" y="162"/>
                </a:cxn>
              </a:cxnLst>
              <a:rect l="0" t="0" r="r" b="b"/>
              <a:pathLst>
                <a:path w="585" h="534">
                  <a:moveTo>
                    <a:pt x="554" y="76"/>
                  </a:moveTo>
                  <a:cubicBezTo>
                    <a:pt x="551" y="32"/>
                    <a:pt x="543" y="9"/>
                    <a:pt x="504" y="1"/>
                  </a:cubicBezTo>
                  <a:cubicBezTo>
                    <a:pt x="500" y="1"/>
                    <a:pt x="494" y="0"/>
                    <a:pt x="486" y="0"/>
                  </a:cubicBezTo>
                  <a:lnTo>
                    <a:pt x="157" y="0"/>
                  </a:lnTo>
                  <a:cubicBezTo>
                    <a:pt x="156" y="5"/>
                    <a:pt x="153" y="17"/>
                    <a:pt x="158" y="17"/>
                  </a:cubicBezTo>
                  <a:cubicBezTo>
                    <a:pt x="171" y="17"/>
                    <a:pt x="223" y="21"/>
                    <a:pt x="225" y="21"/>
                  </a:cubicBezTo>
                  <a:cubicBezTo>
                    <a:pt x="226" y="21"/>
                    <a:pt x="250" y="16"/>
                    <a:pt x="237" y="28"/>
                  </a:cubicBezTo>
                  <a:cubicBezTo>
                    <a:pt x="223" y="41"/>
                    <a:pt x="192" y="41"/>
                    <a:pt x="174" y="39"/>
                  </a:cubicBezTo>
                  <a:cubicBezTo>
                    <a:pt x="131" y="36"/>
                    <a:pt x="152" y="56"/>
                    <a:pt x="168" y="56"/>
                  </a:cubicBezTo>
                  <a:cubicBezTo>
                    <a:pt x="218" y="56"/>
                    <a:pt x="228" y="68"/>
                    <a:pt x="207" y="71"/>
                  </a:cubicBezTo>
                  <a:cubicBezTo>
                    <a:pt x="186" y="74"/>
                    <a:pt x="182" y="73"/>
                    <a:pt x="162" y="76"/>
                  </a:cubicBezTo>
                  <a:cubicBezTo>
                    <a:pt x="7" y="101"/>
                    <a:pt x="59" y="60"/>
                    <a:pt x="74" y="60"/>
                  </a:cubicBezTo>
                  <a:cubicBezTo>
                    <a:pt x="139" y="59"/>
                    <a:pt x="123" y="37"/>
                    <a:pt x="107" y="42"/>
                  </a:cubicBezTo>
                  <a:cubicBezTo>
                    <a:pt x="91" y="46"/>
                    <a:pt x="34" y="27"/>
                    <a:pt x="26" y="63"/>
                  </a:cubicBezTo>
                  <a:cubicBezTo>
                    <a:pt x="19" y="100"/>
                    <a:pt x="42" y="282"/>
                    <a:pt x="36" y="317"/>
                  </a:cubicBezTo>
                  <a:cubicBezTo>
                    <a:pt x="0" y="534"/>
                    <a:pt x="199" y="487"/>
                    <a:pt x="199" y="487"/>
                  </a:cubicBezTo>
                  <a:cubicBezTo>
                    <a:pt x="156" y="453"/>
                    <a:pt x="174" y="421"/>
                    <a:pt x="171" y="403"/>
                  </a:cubicBezTo>
                  <a:cubicBezTo>
                    <a:pt x="161" y="345"/>
                    <a:pt x="154" y="337"/>
                    <a:pt x="144" y="341"/>
                  </a:cubicBezTo>
                  <a:cubicBezTo>
                    <a:pt x="121" y="352"/>
                    <a:pt x="123" y="358"/>
                    <a:pt x="126" y="367"/>
                  </a:cubicBezTo>
                  <a:cubicBezTo>
                    <a:pt x="142" y="416"/>
                    <a:pt x="105" y="376"/>
                    <a:pt x="105" y="376"/>
                  </a:cubicBezTo>
                  <a:cubicBezTo>
                    <a:pt x="98" y="380"/>
                    <a:pt x="95" y="390"/>
                    <a:pt x="99" y="399"/>
                  </a:cubicBezTo>
                  <a:cubicBezTo>
                    <a:pt x="131" y="463"/>
                    <a:pt x="101" y="446"/>
                    <a:pt x="94" y="435"/>
                  </a:cubicBezTo>
                  <a:cubicBezTo>
                    <a:pt x="61" y="390"/>
                    <a:pt x="92" y="366"/>
                    <a:pt x="88" y="352"/>
                  </a:cubicBezTo>
                  <a:cubicBezTo>
                    <a:pt x="75" y="295"/>
                    <a:pt x="118" y="274"/>
                    <a:pt x="124" y="265"/>
                  </a:cubicBezTo>
                  <a:cubicBezTo>
                    <a:pt x="130" y="256"/>
                    <a:pt x="127" y="253"/>
                    <a:pt x="129" y="234"/>
                  </a:cubicBezTo>
                  <a:cubicBezTo>
                    <a:pt x="136" y="195"/>
                    <a:pt x="155" y="216"/>
                    <a:pt x="153" y="228"/>
                  </a:cubicBezTo>
                  <a:cubicBezTo>
                    <a:pt x="148" y="274"/>
                    <a:pt x="176" y="242"/>
                    <a:pt x="186" y="228"/>
                  </a:cubicBezTo>
                  <a:cubicBezTo>
                    <a:pt x="218" y="186"/>
                    <a:pt x="214" y="229"/>
                    <a:pt x="209" y="237"/>
                  </a:cubicBezTo>
                  <a:cubicBezTo>
                    <a:pt x="203" y="244"/>
                    <a:pt x="198" y="255"/>
                    <a:pt x="200" y="260"/>
                  </a:cubicBezTo>
                  <a:cubicBezTo>
                    <a:pt x="208" y="283"/>
                    <a:pt x="193" y="305"/>
                    <a:pt x="188" y="306"/>
                  </a:cubicBezTo>
                  <a:cubicBezTo>
                    <a:pt x="184" y="308"/>
                    <a:pt x="170" y="314"/>
                    <a:pt x="170" y="332"/>
                  </a:cubicBezTo>
                  <a:cubicBezTo>
                    <a:pt x="171" y="350"/>
                    <a:pt x="192" y="382"/>
                    <a:pt x="192" y="395"/>
                  </a:cubicBezTo>
                  <a:cubicBezTo>
                    <a:pt x="193" y="492"/>
                    <a:pt x="236" y="499"/>
                    <a:pt x="255" y="497"/>
                  </a:cubicBezTo>
                  <a:cubicBezTo>
                    <a:pt x="275" y="496"/>
                    <a:pt x="445" y="490"/>
                    <a:pt x="515" y="483"/>
                  </a:cubicBezTo>
                  <a:cubicBezTo>
                    <a:pt x="585" y="477"/>
                    <a:pt x="538" y="458"/>
                    <a:pt x="518" y="458"/>
                  </a:cubicBezTo>
                  <a:cubicBezTo>
                    <a:pt x="467" y="458"/>
                    <a:pt x="454" y="427"/>
                    <a:pt x="454" y="427"/>
                  </a:cubicBezTo>
                  <a:cubicBezTo>
                    <a:pt x="454" y="427"/>
                    <a:pt x="453" y="405"/>
                    <a:pt x="431" y="400"/>
                  </a:cubicBezTo>
                  <a:cubicBezTo>
                    <a:pt x="376" y="385"/>
                    <a:pt x="411" y="353"/>
                    <a:pt x="425" y="345"/>
                  </a:cubicBezTo>
                  <a:cubicBezTo>
                    <a:pt x="438" y="338"/>
                    <a:pt x="430" y="335"/>
                    <a:pt x="420" y="329"/>
                  </a:cubicBezTo>
                  <a:cubicBezTo>
                    <a:pt x="398" y="316"/>
                    <a:pt x="394" y="300"/>
                    <a:pt x="396" y="270"/>
                  </a:cubicBezTo>
                  <a:cubicBezTo>
                    <a:pt x="397" y="240"/>
                    <a:pt x="416" y="249"/>
                    <a:pt x="416" y="249"/>
                  </a:cubicBezTo>
                  <a:cubicBezTo>
                    <a:pt x="416" y="249"/>
                    <a:pt x="448" y="262"/>
                    <a:pt x="460" y="256"/>
                  </a:cubicBezTo>
                  <a:cubicBezTo>
                    <a:pt x="472" y="250"/>
                    <a:pt x="467" y="239"/>
                    <a:pt x="461" y="244"/>
                  </a:cubicBezTo>
                  <a:cubicBezTo>
                    <a:pt x="455" y="248"/>
                    <a:pt x="412" y="244"/>
                    <a:pt x="407" y="223"/>
                  </a:cubicBezTo>
                  <a:cubicBezTo>
                    <a:pt x="403" y="202"/>
                    <a:pt x="418" y="213"/>
                    <a:pt x="422" y="214"/>
                  </a:cubicBezTo>
                  <a:cubicBezTo>
                    <a:pt x="427" y="216"/>
                    <a:pt x="427" y="220"/>
                    <a:pt x="439" y="226"/>
                  </a:cubicBezTo>
                  <a:cubicBezTo>
                    <a:pt x="468" y="241"/>
                    <a:pt x="454" y="224"/>
                    <a:pt x="454" y="224"/>
                  </a:cubicBezTo>
                  <a:cubicBezTo>
                    <a:pt x="454" y="224"/>
                    <a:pt x="454" y="224"/>
                    <a:pt x="438" y="209"/>
                  </a:cubicBezTo>
                  <a:cubicBezTo>
                    <a:pt x="423" y="194"/>
                    <a:pt x="406" y="199"/>
                    <a:pt x="389" y="199"/>
                  </a:cubicBezTo>
                  <a:cubicBezTo>
                    <a:pt x="373" y="199"/>
                    <a:pt x="376" y="211"/>
                    <a:pt x="376" y="211"/>
                  </a:cubicBezTo>
                  <a:cubicBezTo>
                    <a:pt x="376" y="211"/>
                    <a:pt x="373" y="242"/>
                    <a:pt x="370" y="291"/>
                  </a:cubicBezTo>
                  <a:cubicBezTo>
                    <a:pt x="368" y="341"/>
                    <a:pt x="360" y="347"/>
                    <a:pt x="357" y="343"/>
                  </a:cubicBezTo>
                  <a:cubicBezTo>
                    <a:pt x="354" y="338"/>
                    <a:pt x="350" y="313"/>
                    <a:pt x="350" y="305"/>
                  </a:cubicBezTo>
                  <a:cubicBezTo>
                    <a:pt x="350" y="298"/>
                    <a:pt x="345" y="264"/>
                    <a:pt x="347" y="230"/>
                  </a:cubicBezTo>
                  <a:cubicBezTo>
                    <a:pt x="350" y="195"/>
                    <a:pt x="356" y="210"/>
                    <a:pt x="334" y="201"/>
                  </a:cubicBezTo>
                  <a:cubicBezTo>
                    <a:pt x="311" y="192"/>
                    <a:pt x="323" y="182"/>
                    <a:pt x="331" y="182"/>
                  </a:cubicBezTo>
                  <a:cubicBezTo>
                    <a:pt x="338" y="182"/>
                    <a:pt x="350" y="189"/>
                    <a:pt x="352" y="181"/>
                  </a:cubicBezTo>
                  <a:cubicBezTo>
                    <a:pt x="356" y="160"/>
                    <a:pt x="359" y="141"/>
                    <a:pt x="347" y="136"/>
                  </a:cubicBezTo>
                  <a:cubicBezTo>
                    <a:pt x="322" y="127"/>
                    <a:pt x="332" y="121"/>
                    <a:pt x="341" y="118"/>
                  </a:cubicBezTo>
                  <a:cubicBezTo>
                    <a:pt x="350" y="115"/>
                    <a:pt x="352" y="94"/>
                    <a:pt x="339" y="99"/>
                  </a:cubicBezTo>
                  <a:cubicBezTo>
                    <a:pt x="313" y="107"/>
                    <a:pt x="316" y="85"/>
                    <a:pt x="321" y="82"/>
                  </a:cubicBezTo>
                  <a:cubicBezTo>
                    <a:pt x="325" y="79"/>
                    <a:pt x="334" y="83"/>
                    <a:pt x="331" y="62"/>
                  </a:cubicBezTo>
                  <a:cubicBezTo>
                    <a:pt x="328" y="41"/>
                    <a:pt x="347" y="34"/>
                    <a:pt x="351" y="53"/>
                  </a:cubicBezTo>
                  <a:cubicBezTo>
                    <a:pt x="354" y="73"/>
                    <a:pt x="363" y="112"/>
                    <a:pt x="369" y="103"/>
                  </a:cubicBezTo>
                  <a:cubicBezTo>
                    <a:pt x="375" y="94"/>
                    <a:pt x="385" y="57"/>
                    <a:pt x="395" y="41"/>
                  </a:cubicBezTo>
                  <a:cubicBezTo>
                    <a:pt x="406" y="24"/>
                    <a:pt x="418" y="38"/>
                    <a:pt x="415" y="47"/>
                  </a:cubicBezTo>
                  <a:cubicBezTo>
                    <a:pt x="401" y="88"/>
                    <a:pt x="426" y="90"/>
                    <a:pt x="426" y="90"/>
                  </a:cubicBezTo>
                  <a:cubicBezTo>
                    <a:pt x="426" y="90"/>
                    <a:pt x="423" y="96"/>
                    <a:pt x="409" y="95"/>
                  </a:cubicBezTo>
                  <a:cubicBezTo>
                    <a:pt x="382" y="92"/>
                    <a:pt x="393" y="110"/>
                    <a:pt x="405" y="115"/>
                  </a:cubicBezTo>
                  <a:cubicBezTo>
                    <a:pt x="431" y="124"/>
                    <a:pt x="414" y="130"/>
                    <a:pt x="401" y="130"/>
                  </a:cubicBezTo>
                  <a:cubicBezTo>
                    <a:pt x="387" y="130"/>
                    <a:pt x="381" y="134"/>
                    <a:pt x="378" y="148"/>
                  </a:cubicBezTo>
                  <a:cubicBezTo>
                    <a:pt x="369" y="191"/>
                    <a:pt x="401" y="181"/>
                    <a:pt x="401" y="181"/>
                  </a:cubicBezTo>
                  <a:cubicBezTo>
                    <a:pt x="452" y="195"/>
                    <a:pt x="528" y="188"/>
                    <a:pt x="528" y="188"/>
                  </a:cubicBezTo>
                  <a:cubicBezTo>
                    <a:pt x="543" y="192"/>
                    <a:pt x="552" y="189"/>
                    <a:pt x="558" y="181"/>
                  </a:cubicBezTo>
                  <a:lnTo>
                    <a:pt x="558" y="103"/>
                  </a:lnTo>
                  <a:cubicBezTo>
                    <a:pt x="556" y="93"/>
                    <a:pt x="555" y="84"/>
                    <a:pt x="554" y="76"/>
                  </a:cubicBezTo>
                  <a:close/>
                  <a:moveTo>
                    <a:pt x="231" y="77"/>
                  </a:moveTo>
                  <a:cubicBezTo>
                    <a:pt x="233" y="65"/>
                    <a:pt x="249" y="69"/>
                    <a:pt x="249" y="69"/>
                  </a:cubicBezTo>
                  <a:cubicBezTo>
                    <a:pt x="249" y="69"/>
                    <a:pt x="278" y="79"/>
                    <a:pt x="290" y="78"/>
                  </a:cubicBezTo>
                  <a:cubicBezTo>
                    <a:pt x="301" y="76"/>
                    <a:pt x="318" y="93"/>
                    <a:pt x="293" y="93"/>
                  </a:cubicBezTo>
                  <a:cubicBezTo>
                    <a:pt x="267" y="93"/>
                    <a:pt x="228" y="104"/>
                    <a:pt x="231" y="77"/>
                  </a:cubicBezTo>
                  <a:close/>
                  <a:moveTo>
                    <a:pt x="171" y="195"/>
                  </a:moveTo>
                  <a:cubicBezTo>
                    <a:pt x="153" y="195"/>
                    <a:pt x="46" y="237"/>
                    <a:pt x="45" y="128"/>
                  </a:cubicBezTo>
                  <a:cubicBezTo>
                    <a:pt x="45" y="104"/>
                    <a:pt x="39" y="83"/>
                    <a:pt x="69" y="98"/>
                  </a:cubicBezTo>
                  <a:cubicBezTo>
                    <a:pt x="99" y="112"/>
                    <a:pt x="72" y="111"/>
                    <a:pt x="137" y="108"/>
                  </a:cubicBezTo>
                  <a:cubicBezTo>
                    <a:pt x="137" y="108"/>
                    <a:pt x="184" y="110"/>
                    <a:pt x="191" y="106"/>
                  </a:cubicBezTo>
                  <a:cubicBezTo>
                    <a:pt x="199" y="101"/>
                    <a:pt x="192" y="91"/>
                    <a:pt x="207" y="91"/>
                  </a:cubicBezTo>
                  <a:cubicBezTo>
                    <a:pt x="222" y="90"/>
                    <a:pt x="220" y="105"/>
                    <a:pt x="220" y="105"/>
                  </a:cubicBezTo>
                  <a:cubicBezTo>
                    <a:pt x="220" y="105"/>
                    <a:pt x="207" y="124"/>
                    <a:pt x="305" y="111"/>
                  </a:cubicBezTo>
                  <a:cubicBezTo>
                    <a:pt x="317" y="109"/>
                    <a:pt x="327" y="121"/>
                    <a:pt x="302" y="121"/>
                  </a:cubicBezTo>
                  <a:cubicBezTo>
                    <a:pt x="290" y="122"/>
                    <a:pt x="272" y="128"/>
                    <a:pt x="278" y="143"/>
                  </a:cubicBezTo>
                  <a:cubicBezTo>
                    <a:pt x="284" y="158"/>
                    <a:pt x="276" y="256"/>
                    <a:pt x="276" y="256"/>
                  </a:cubicBezTo>
                  <a:cubicBezTo>
                    <a:pt x="276" y="256"/>
                    <a:pt x="271" y="274"/>
                    <a:pt x="262" y="245"/>
                  </a:cubicBezTo>
                  <a:cubicBezTo>
                    <a:pt x="259" y="235"/>
                    <a:pt x="262" y="144"/>
                    <a:pt x="260" y="137"/>
                  </a:cubicBezTo>
                  <a:cubicBezTo>
                    <a:pt x="259" y="129"/>
                    <a:pt x="217" y="122"/>
                    <a:pt x="215" y="154"/>
                  </a:cubicBezTo>
                  <a:cubicBezTo>
                    <a:pt x="214" y="185"/>
                    <a:pt x="205" y="195"/>
                    <a:pt x="171" y="195"/>
                  </a:cubicBezTo>
                  <a:close/>
                  <a:moveTo>
                    <a:pt x="237" y="231"/>
                  </a:moveTo>
                  <a:cubicBezTo>
                    <a:pt x="230" y="240"/>
                    <a:pt x="219" y="247"/>
                    <a:pt x="223" y="225"/>
                  </a:cubicBezTo>
                  <a:cubicBezTo>
                    <a:pt x="228" y="202"/>
                    <a:pt x="232" y="170"/>
                    <a:pt x="232" y="155"/>
                  </a:cubicBezTo>
                  <a:cubicBezTo>
                    <a:pt x="232" y="155"/>
                    <a:pt x="244" y="135"/>
                    <a:pt x="247" y="158"/>
                  </a:cubicBezTo>
                  <a:cubicBezTo>
                    <a:pt x="250" y="181"/>
                    <a:pt x="244" y="221"/>
                    <a:pt x="237" y="231"/>
                  </a:cubicBezTo>
                  <a:close/>
                  <a:moveTo>
                    <a:pt x="326" y="292"/>
                  </a:moveTo>
                  <a:cubicBezTo>
                    <a:pt x="327" y="320"/>
                    <a:pt x="355" y="400"/>
                    <a:pt x="286" y="399"/>
                  </a:cubicBezTo>
                  <a:cubicBezTo>
                    <a:pt x="217" y="398"/>
                    <a:pt x="214" y="409"/>
                    <a:pt x="215" y="321"/>
                  </a:cubicBezTo>
                  <a:cubicBezTo>
                    <a:pt x="216" y="236"/>
                    <a:pt x="225" y="253"/>
                    <a:pt x="230" y="264"/>
                  </a:cubicBezTo>
                  <a:cubicBezTo>
                    <a:pt x="230" y="264"/>
                    <a:pt x="253" y="318"/>
                    <a:pt x="309" y="277"/>
                  </a:cubicBezTo>
                  <a:cubicBezTo>
                    <a:pt x="319" y="269"/>
                    <a:pt x="324" y="263"/>
                    <a:pt x="326" y="292"/>
                  </a:cubicBezTo>
                  <a:close/>
                  <a:moveTo>
                    <a:pt x="318" y="133"/>
                  </a:moveTo>
                  <a:cubicBezTo>
                    <a:pt x="338" y="148"/>
                    <a:pt x="316" y="165"/>
                    <a:pt x="316" y="165"/>
                  </a:cubicBezTo>
                  <a:cubicBezTo>
                    <a:pt x="316" y="165"/>
                    <a:pt x="302" y="189"/>
                    <a:pt x="313" y="213"/>
                  </a:cubicBezTo>
                  <a:cubicBezTo>
                    <a:pt x="324" y="237"/>
                    <a:pt x="324" y="265"/>
                    <a:pt x="301" y="239"/>
                  </a:cubicBezTo>
                  <a:cubicBezTo>
                    <a:pt x="279" y="214"/>
                    <a:pt x="293" y="156"/>
                    <a:pt x="299" y="144"/>
                  </a:cubicBezTo>
                  <a:cubicBezTo>
                    <a:pt x="299" y="144"/>
                    <a:pt x="299" y="118"/>
                    <a:pt x="318" y="133"/>
                  </a:cubicBezTo>
                  <a:close/>
                  <a:moveTo>
                    <a:pt x="507" y="179"/>
                  </a:moveTo>
                  <a:cubicBezTo>
                    <a:pt x="498" y="185"/>
                    <a:pt x="507" y="179"/>
                    <a:pt x="465" y="177"/>
                  </a:cubicBezTo>
                  <a:cubicBezTo>
                    <a:pt x="423" y="176"/>
                    <a:pt x="461" y="162"/>
                    <a:pt x="461" y="162"/>
                  </a:cubicBezTo>
                  <a:cubicBezTo>
                    <a:pt x="565" y="166"/>
                    <a:pt x="516" y="173"/>
                    <a:pt x="507" y="179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7" name="Freeform 6"/>
            <p:cNvSpPr/>
            <p:nvPr/>
          </p:nvSpPr>
          <p:spPr bwMode="auto">
            <a:xfrm>
              <a:off x="3621" y="1287"/>
              <a:ext cx="238" cy="283"/>
            </a:xfrm>
            <a:custGeom>
              <a:avLst/>
              <a:gdLst/>
              <a:ahLst/>
              <a:cxnLst>
                <a:cxn ang="0">
                  <a:pos x="40" y="15"/>
                </a:cxn>
                <a:cxn ang="0">
                  <a:pos x="27" y="56"/>
                </a:cxn>
                <a:cxn ang="0">
                  <a:pos x="40" y="15"/>
                </a:cxn>
              </a:cxnLst>
              <a:rect l="0" t="0" r="r" b="b"/>
              <a:pathLst>
                <a:path w="47" h="56">
                  <a:moveTo>
                    <a:pt x="40" y="15"/>
                  </a:moveTo>
                  <a:cubicBezTo>
                    <a:pt x="37" y="0"/>
                    <a:pt x="0" y="23"/>
                    <a:pt x="27" y="56"/>
                  </a:cubicBezTo>
                  <a:cubicBezTo>
                    <a:pt x="27" y="56"/>
                    <a:pt x="47" y="49"/>
                    <a:pt x="40" y="15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8" name="Freeform 7"/>
            <p:cNvSpPr/>
            <p:nvPr/>
          </p:nvSpPr>
          <p:spPr bwMode="auto">
            <a:xfrm>
              <a:off x="3403" y="1403"/>
              <a:ext cx="208" cy="379"/>
            </a:xfrm>
            <a:custGeom>
              <a:avLst/>
              <a:gdLst/>
              <a:ahLst/>
              <a:cxnLst>
                <a:cxn ang="0">
                  <a:pos x="19" y="27"/>
                </a:cxn>
                <a:cxn ang="0">
                  <a:pos x="12" y="69"/>
                </a:cxn>
                <a:cxn ang="0">
                  <a:pos x="40" y="45"/>
                </a:cxn>
                <a:cxn ang="0">
                  <a:pos x="37" y="24"/>
                </a:cxn>
                <a:cxn ang="0">
                  <a:pos x="19" y="27"/>
                </a:cxn>
              </a:cxnLst>
              <a:rect l="0" t="0" r="r" b="b"/>
              <a:pathLst>
                <a:path w="41" h="75">
                  <a:moveTo>
                    <a:pt x="19" y="27"/>
                  </a:moveTo>
                  <a:cubicBezTo>
                    <a:pt x="0" y="54"/>
                    <a:pt x="6" y="63"/>
                    <a:pt x="12" y="69"/>
                  </a:cubicBezTo>
                  <a:cubicBezTo>
                    <a:pt x="18" y="75"/>
                    <a:pt x="30" y="74"/>
                    <a:pt x="40" y="45"/>
                  </a:cubicBezTo>
                  <a:cubicBezTo>
                    <a:pt x="40" y="45"/>
                    <a:pt x="32" y="31"/>
                    <a:pt x="37" y="24"/>
                  </a:cubicBezTo>
                  <a:cubicBezTo>
                    <a:pt x="41" y="16"/>
                    <a:pt x="38" y="0"/>
                    <a:pt x="19" y="2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9" name="Freeform 8"/>
            <p:cNvSpPr/>
            <p:nvPr/>
          </p:nvSpPr>
          <p:spPr bwMode="auto">
            <a:xfrm>
              <a:off x="3272" y="645"/>
              <a:ext cx="682" cy="318"/>
            </a:xfrm>
            <a:custGeom>
              <a:avLst/>
              <a:gdLst/>
              <a:ahLst/>
              <a:cxnLst>
                <a:cxn ang="0">
                  <a:pos x="112" y="4"/>
                </a:cxn>
                <a:cxn ang="0">
                  <a:pos x="24" y="4"/>
                </a:cxn>
                <a:cxn ang="0">
                  <a:pos x="2" y="25"/>
                </a:cxn>
                <a:cxn ang="0">
                  <a:pos x="60" y="58"/>
                </a:cxn>
                <a:cxn ang="0">
                  <a:pos x="96" y="54"/>
                </a:cxn>
                <a:cxn ang="0">
                  <a:pos x="113" y="53"/>
                </a:cxn>
                <a:cxn ang="0">
                  <a:pos x="112" y="4"/>
                </a:cxn>
              </a:cxnLst>
              <a:rect l="0" t="0" r="r" b="b"/>
              <a:pathLst>
                <a:path w="135" h="63">
                  <a:moveTo>
                    <a:pt x="112" y="4"/>
                  </a:moveTo>
                  <a:cubicBezTo>
                    <a:pt x="105" y="9"/>
                    <a:pt x="24" y="4"/>
                    <a:pt x="24" y="4"/>
                  </a:cubicBezTo>
                  <a:cubicBezTo>
                    <a:pt x="15" y="4"/>
                    <a:pt x="3" y="1"/>
                    <a:pt x="2" y="25"/>
                  </a:cubicBezTo>
                  <a:cubicBezTo>
                    <a:pt x="0" y="63"/>
                    <a:pt x="48" y="58"/>
                    <a:pt x="60" y="58"/>
                  </a:cubicBezTo>
                  <a:cubicBezTo>
                    <a:pt x="72" y="58"/>
                    <a:pt x="84" y="48"/>
                    <a:pt x="96" y="54"/>
                  </a:cubicBezTo>
                  <a:cubicBezTo>
                    <a:pt x="96" y="54"/>
                    <a:pt x="107" y="63"/>
                    <a:pt x="113" y="53"/>
                  </a:cubicBezTo>
                  <a:cubicBezTo>
                    <a:pt x="135" y="13"/>
                    <a:pt x="120" y="0"/>
                    <a:pt x="112" y="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0" name="Freeform 9"/>
            <p:cNvSpPr/>
            <p:nvPr/>
          </p:nvSpPr>
          <p:spPr bwMode="auto">
            <a:xfrm>
              <a:off x="4046" y="1545"/>
              <a:ext cx="491" cy="516"/>
            </a:xfrm>
            <a:custGeom>
              <a:avLst/>
              <a:gdLst/>
              <a:ahLst/>
              <a:cxnLst>
                <a:cxn ang="0">
                  <a:pos x="67" y="5"/>
                </a:cxn>
                <a:cxn ang="0">
                  <a:pos x="31" y="5"/>
                </a:cxn>
                <a:cxn ang="0">
                  <a:pos x="12" y="57"/>
                </a:cxn>
                <a:cxn ang="0">
                  <a:pos x="79" y="62"/>
                </a:cxn>
                <a:cxn ang="0">
                  <a:pos x="67" y="5"/>
                </a:cxn>
              </a:cxnLst>
              <a:rect l="0" t="0" r="r" b="b"/>
              <a:pathLst>
                <a:path w="97" h="102">
                  <a:moveTo>
                    <a:pt x="67" y="5"/>
                  </a:moveTo>
                  <a:cubicBezTo>
                    <a:pt x="55" y="10"/>
                    <a:pt x="31" y="5"/>
                    <a:pt x="31" y="5"/>
                  </a:cubicBezTo>
                  <a:cubicBezTo>
                    <a:pt x="0" y="6"/>
                    <a:pt x="16" y="39"/>
                    <a:pt x="12" y="57"/>
                  </a:cubicBezTo>
                  <a:cubicBezTo>
                    <a:pt x="8" y="76"/>
                    <a:pt x="63" y="102"/>
                    <a:pt x="79" y="62"/>
                  </a:cubicBezTo>
                  <a:cubicBezTo>
                    <a:pt x="97" y="20"/>
                    <a:pt x="79" y="0"/>
                    <a:pt x="67" y="5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1" name="Freeform 10"/>
            <p:cNvSpPr/>
            <p:nvPr/>
          </p:nvSpPr>
          <p:spPr bwMode="auto">
            <a:xfrm>
              <a:off x="5173" y="1024"/>
              <a:ext cx="501" cy="96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40" y="15"/>
                </a:cxn>
                <a:cxn ang="0">
                  <a:pos x="15" y="0"/>
                </a:cxn>
              </a:cxnLst>
              <a:rect l="0" t="0" r="r" b="b"/>
              <a:pathLst>
                <a:path w="99" h="19">
                  <a:moveTo>
                    <a:pt x="15" y="0"/>
                  </a:moveTo>
                  <a:cubicBezTo>
                    <a:pt x="0" y="0"/>
                    <a:pt x="19" y="19"/>
                    <a:pt x="40" y="15"/>
                  </a:cubicBezTo>
                  <a:cubicBezTo>
                    <a:pt x="99" y="1"/>
                    <a:pt x="15" y="0"/>
                    <a:pt x="15" y="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2" name="Freeform 11"/>
            <p:cNvSpPr/>
            <p:nvPr/>
          </p:nvSpPr>
          <p:spPr bwMode="auto">
            <a:xfrm>
              <a:off x="5340" y="1004"/>
              <a:ext cx="385" cy="237"/>
            </a:xfrm>
            <a:custGeom>
              <a:avLst/>
              <a:gdLst/>
              <a:ahLst/>
              <a:cxnLst>
                <a:cxn ang="0">
                  <a:pos x="21" y="37"/>
                </a:cxn>
                <a:cxn ang="0">
                  <a:pos x="70" y="17"/>
                </a:cxn>
                <a:cxn ang="0">
                  <a:pos x="48" y="3"/>
                </a:cxn>
                <a:cxn ang="0">
                  <a:pos x="19" y="32"/>
                </a:cxn>
                <a:cxn ang="0">
                  <a:pos x="21" y="37"/>
                </a:cxn>
              </a:cxnLst>
              <a:rect l="0" t="0" r="r" b="b"/>
              <a:pathLst>
                <a:path w="76" h="47">
                  <a:moveTo>
                    <a:pt x="21" y="37"/>
                  </a:moveTo>
                  <a:cubicBezTo>
                    <a:pt x="21" y="37"/>
                    <a:pt x="50" y="47"/>
                    <a:pt x="70" y="17"/>
                  </a:cubicBezTo>
                  <a:cubicBezTo>
                    <a:pt x="76" y="7"/>
                    <a:pt x="65" y="0"/>
                    <a:pt x="48" y="3"/>
                  </a:cubicBezTo>
                  <a:cubicBezTo>
                    <a:pt x="39" y="5"/>
                    <a:pt x="39" y="32"/>
                    <a:pt x="19" y="32"/>
                  </a:cubicBezTo>
                  <a:cubicBezTo>
                    <a:pt x="0" y="32"/>
                    <a:pt x="21" y="37"/>
                    <a:pt x="21" y="37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3" name="Freeform 12"/>
            <p:cNvSpPr/>
            <p:nvPr/>
          </p:nvSpPr>
          <p:spPr bwMode="auto">
            <a:xfrm>
              <a:off x="5325" y="1201"/>
              <a:ext cx="415" cy="187"/>
            </a:xfrm>
            <a:custGeom>
              <a:avLst/>
              <a:gdLst/>
              <a:ahLst/>
              <a:cxnLst>
                <a:cxn ang="0">
                  <a:pos x="72" y="6"/>
                </a:cxn>
                <a:cxn ang="0">
                  <a:pos x="24" y="17"/>
                </a:cxn>
                <a:cxn ang="0">
                  <a:pos x="17" y="26"/>
                </a:cxn>
                <a:cxn ang="0">
                  <a:pos x="76" y="23"/>
                </a:cxn>
                <a:cxn ang="0">
                  <a:pos x="82" y="20"/>
                </a:cxn>
                <a:cxn ang="0">
                  <a:pos x="82" y="0"/>
                </a:cxn>
                <a:cxn ang="0">
                  <a:pos x="72" y="6"/>
                </a:cxn>
              </a:cxnLst>
              <a:rect l="0" t="0" r="r" b="b"/>
              <a:pathLst>
                <a:path w="82" h="37">
                  <a:moveTo>
                    <a:pt x="72" y="6"/>
                  </a:moveTo>
                  <a:cubicBezTo>
                    <a:pt x="57" y="23"/>
                    <a:pt x="24" y="17"/>
                    <a:pt x="24" y="17"/>
                  </a:cubicBezTo>
                  <a:cubicBezTo>
                    <a:pt x="24" y="17"/>
                    <a:pt x="0" y="16"/>
                    <a:pt x="17" y="26"/>
                  </a:cubicBezTo>
                  <a:cubicBezTo>
                    <a:pt x="33" y="37"/>
                    <a:pt x="53" y="32"/>
                    <a:pt x="76" y="23"/>
                  </a:cubicBezTo>
                  <a:cubicBezTo>
                    <a:pt x="78" y="22"/>
                    <a:pt x="80" y="21"/>
                    <a:pt x="82" y="20"/>
                  </a:cubicBezTo>
                  <a:lnTo>
                    <a:pt x="82" y="0"/>
                  </a:lnTo>
                  <a:cubicBezTo>
                    <a:pt x="79" y="1"/>
                    <a:pt x="75" y="2"/>
                    <a:pt x="72" y="6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4" name="Freeform 13"/>
            <p:cNvSpPr/>
            <p:nvPr/>
          </p:nvSpPr>
          <p:spPr bwMode="auto">
            <a:xfrm>
              <a:off x="5001" y="1378"/>
              <a:ext cx="698" cy="167"/>
            </a:xfrm>
            <a:custGeom>
              <a:avLst/>
              <a:gdLst/>
              <a:ahLst/>
              <a:cxnLst>
                <a:cxn ang="0">
                  <a:pos x="21" y="1"/>
                </a:cxn>
                <a:cxn ang="0">
                  <a:pos x="8" y="14"/>
                </a:cxn>
                <a:cxn ang="0">
                  <a:pos x="57" y="22"/>
                </a:cxn>
                <a:cxn ang="0">
                  <a:pos x="117" y="23"/>
                </a:cxn>
                <a:cxn ang="0">
                  <a:pos x="114" y="8"/>
                </a:cxn>
                <a:cxn ang="0">
                  <a:pos x="82" y="3"/>
                </a:cxn>
                <a:cxn ang="0">
                  <a:pos x="21" y="1"/>
                </a:cxn>
              </a:cxnLst>
              <a:rect l="0" t="0" r="r" b="b"/>
              <a:pathLst>
                <a:path w="138" h="33">
                  <a:moveTo>
                    <a:pt x="21" y="1"/>
                  </a:moveTo>
                  <a:cubicBezTo>
                    <a:pt x="21" y="1"/>
                    <a:pt x="0" y="8"/>
                    <a:pt x="8" y="14"/>
                  </a:cubicBezTo>
                  <a:cubicBezTo>
                    <a:pt x="15" y="20"/>
                    <a:pt x="48" y="22"/>
                    <a:pt x="57" y="22"/>
                  </a:cubicBezTo>
                  <a:cubicBezTo>
                    <a:pt x="66" y="22"/>
                    <a:pt x="96" y="33"/>
                    <a:pt x="117" y="23"/>
                  </a:cubicBezTo>
                  <a:cubicBezTo>
                    <a:pt x="138" y="12"/>
                    <a:pt x="123" y="9"/>
                    <a:pt x="114" y="8"/>
                  </a:cubicBezTo>
                  <a:cubicBezTo>
                    <a:pt x="105" y="6"/>
                    <a:pt x="102" y="0"/>
                    <a:pt x="82" y="3"/>
                  </a:cubicBezTo>
                  <a:cubicBezTo>
                    <a:pt x="37" y="11"/>
                    <a:pt x="21" y="1"/>
                    <a:pt x="21" y="1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5" name="Freeform 14"/>
            <p:cNvSpPr/>
            <p:nvPr/>
          </p:nvSpPr>
          <p:spPr bwMode="auto">
            <a:xfrm>
              <a:off x="5077" y="1540"/>
              <a:ext cx="567" cy="146"/>
            </a:xfrm>
            <a:custGeom>
              <a:avLst/>
              <a:gdLst/>
              <a:ahLst/>
              <a:cxnLst>
                <a:cxn ang="0">
                  <a:pos x="98" y="19"/>
                </a:cxn>
                <a:cxn ang="0">
                  <a:pos x="103" y="4"/>
                </a:cxn>
                <a:cxn ang="0">
                  <a:pos x="74" y="10"/>
                </a:cxn>
                <a:cxn ang="0">
                  <a:pos x="36" y="6"/>
                </a:cxn>
                <a:cxn ang="0">
                  <a:pos x="2" y="4"/>
                </a:cxn>
                <a:cxn ang="0">
                  <a:pos x="98" y="19"/>
                </a:cxn>
              </a:cxnLst>
              <a:rect l="0" t="0" r="r" b="b"/>
              <a:pathLst>
                <a:path w="112" h="29">
                  <a:moveTo>
                    <a:pt x="98" y="19"/>
                  </a:moveTo>
                  <a:cubicBezTo>
                    <a:pt x="112" y="13"/>
                    <a:pt x="111" y="0"/>
                    <a:pt x="103" y="4"/>
                  </a:cubicBezTo>
                  <a:cubicBezTo>
                    <a:pt x="96" y="9"/>
                    <a:pt x="83" y="10"/>
                    <a:pt x="74" y="10"/>
                  </a:cubicBezTo>
                  <a:cubicBezTo>
                    <a:pt x="65" y="11"/>
                    <a:pt x="45" y="3"/>
                    <a:pt x="36" y="6"/>
                  </a:cubicBezTo>
                  <a:cubicBezTo>
                    <a:pt x="27" y="9"/>
                    <a:pt x="2" y="4"/>
                    <a:pt x="2" y="4"/>
                  </a:cubicBezTo>
                  <a:cubicBezTo>
                    <a:pt x="0" y="29"/>
                    <a:pt x="83" y="25"/>
                    <a:pt x="98" y="19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6" name="Freeform 15"/>
            <p:cNvSpPr/>
            <p:nvPr/>
          </p:nvSpPr>
          <p:spPr bwMode="auto">
            <a:xfrm>
              <a:off x="5042" y="1656"/>
              <a:ext cx="582" cy="480"/>
            </a:xfrm>
            <a:custGeom>
              <a:avLst/>
              <a:gdLst/>
              <a:ahLst/>
              <a:cxnLst>
                <a:cxn ang="0">
                  <a:pos x="3" y="53"/>
                </a:cxn>
                <a:cxn ang="0">
                  <a:pos x="26" y="54"/>
                </a:cxn>
                <a:cxn ang="0">
                  <a:pos x="50" y="77"/>
                </a:cxn>
                <a:cxn ang="0">
                  <a:pos x="59" y="84"/>
                </a:cxn>
                <a:cxn ang="0">
                  <a:pos x="81" y="52"/>
                </a:cxn>
                <a:cxn ang="0">
                  <a:pos x="111" y="52"/>
                </a:cxn>
                <a:cxn ang="0">
                  <a:pos x="79" y="27"/>
                </a:cxn>
                <a:cxn ang="0">
                  <a:pos x="37" y="16"/>
                </a:cxn>
                <a:cxn ang="0">
                  <a:pos x="12" y="41"/>
                </a:cxn>
                <a:cxn ang="0">
                  <a:pos x="3" y="53"/>
                </a:cxn>
              </a:cxnLst>
              <a:rect l="0" t="0" r="r" b="b"/>
              <a:pathLst>
                <a:path w="115" h="95">
                  <a:moveTo>
                    <a:pt x="3" y="53"/>
                  </a:moveTo>
                  <a:cubicBezTo>
                    <a:pt x="5" y="60"/>
                    <a:pt x="14" y="68"/>
                    <a:pt x="26" y="54"/>
                  </a:cubicBezTo>
                  <a:cubicBezTo>
                    <a:pt x="48" y="29"/>
                    <a:pt x="48" y="72"/>
                    <a:pt x="50" y="77"/>
                  </a:cubicBezTo>
                  <a:cubicBezTo>
                    <a:pt x="51" y="81"/>
                    <a:pt x="54" y="95"/>
                    <a:pt x="59" y="84"/>
                  </a:cubicBezTo>
                  <a:cubicBezTo>
                    <a:pt x="63" y="74"/>
                    <a:pt x="70" y="39"/>
                    <a:pt x="81" y="52"/>
                  </a:cubicBezTo>
                  <a:cubicBezTo>
                    <a:pt x="100" y="76"/>
                    <a:pt x="115" y="54"/>
                    <a:pt x="111" y="52"/>
                  </a:cubicBezTo>
                  <a:cubicBezTo>
                    <a:pt x="106" y="51"/>
                    <a:pt x="79" y="37"/>
                    <a:pt x="79" y="27"/>
                  </a:cubicBezTo>
                  <a:cubicBezTo>
                    <a:pt x="79" y="16"/>
                    <a:pt x="42" y="0"/>
                    <a:pt x="37" y="16"/>
                  </a:cubicBezTo>
                  <a:cubicBezTo>
                    <a:pt x="33" y="33"/>
                    <a:pt x="12" y="41"/>
                    <a:pt x="12" y="41"/>
                  </a:cubicBezTo>
                  <a:cubicBezTo>
                    <a:pt x="0" y="44"/>
                    <a:pt x="2" y="45"/>
                    <a:pt x="3" y="53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7" name="Freeform 16"/>
            <p:cNvSpPr/>
            <p:nvPr/>
          </p:nvSpPr>
          <p:spPr bwMode="auto">
            <a:xfrm>
              <a:off x="5421" y="1464"/>
              <a:ext cx="329" cy="854"/>
            </a:xfrm>
            <a:custGeom>
              <a:avLst/>
              <a:gdLst/>
              <a:ahLst/>
              <a:cxnLst>
                <a:cxn ang="0">
                  <a:pos x="51" y="40"/>
                </a:cxn>
                <a:cxn ang="0">
                  <a:pos x="22" y="49"/>
                </a:cxn>
                <a:cxn ang="0">
                  <a:pos x="22" y="59"/>
                </a:cxn>
                <a:cxn ang="0">
                  <a:pos x="50" y="90"/>
                </a:cxn>
                <a:cxn ang="0">
                  <a:pos x="34" y="118"/>
                </a:cxn>
                <a:cxn ang="0">
                  <a:pos x="0" y="148"/>
                </a:cxn>
                <a:cxn ang="0">
                  <a:pos x="17" y="155"/>
                </a:cxn>
                <a:cxn ang="0">
                  <a:pos x="47" y="166"/>
                </a:cxn>
                <a:cxn ang="0">
                  <a:pos x="63" y="162"/>
                </a:cxn>
                <a:cxn ang="0">
                  <a:pos x="65" y="0"/>
                </a:cxn>
                <a:cxn ang="0">
                  <a:pos x="51" y="40"/>
                </a:cxn>
              </a:cxnLst>
              <a:rect l="0" t="0" r="r" b="b"/>
              <a:pathLst>
                <a:path w="65" h="169">
                  <a:moveTo>
                    <a:pt x="51" y="40"/>
                  </a:moveTo>
                  <a:cubicBezTo>
                    <a:pt x="44" y="46"/>
                    <a:pt x="30" y="49"/>
                    <a:pt x="22" y="49"/>
                  </a:cubicBezTo>
                  <a:cubicBezTo>
                    <a:pt x="13" y="48"/>
                    <a:pt x="14" y="56"/>
                    <a:pt x="22" y="59"/>
                  </a:cubicBezTo>
                  <a:cubicBezTo>
                    <a:pt x="30" y="62"/>
                    <a:pt x="49" y="75"/>
                    <a:pt x="50" y="90"/>
                  </a:cubicBezTo>
                  <a:cubicBezTo>
                    <a:pt x="50" y="104"/>
                    <a:pt x="51" y="115"/>
                    <a:pt x="34" y="118"/>
                  </a:cubicBezTo>
                  <a:cubicBezTo>
                    <a:pt x="18" y="122"/>
                    <a:pt x="3" y="124"/>
                    <a:pt x="0" y="148"/>
                  </a:cubicBezTo>
                  <a:cubicBezTo>
                    <a:pt x="0" y="148"/>
                    <a:pt x="10" y="154"/>
                    <a:pt x="17" y="155"/>
                  </a:cubicBezTo>
                  <a:cubicBezTo>
                    <a:pt x="23" y="155"/>
                    <a:pt x="42" y="163"/>
                    <a:pt x="47" y="166"/>
                  </a:cubicBezTo>
                  <a:cubicBezTo>
                    <a:pt x="51" y="169"/>
                    <a:pt x="58" y="167"/>
                    <a:pt x="63" y="162"/>
                  </a:cubicBezTo>
                  <a:lnTo>
                    <a:pt x="65" y="0"/>
                  </a:lnTo>
                  <a:cubicBezTo>
                    <a:pt x="64" y="8"/>
                    <a:pt x="58" y="36"/>
                    <a:pt x="51" y="40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65" name="Group 17"/>
          <p:cNvGrpSpPr/>
          <p:nvPr userDrawn="1"/>
        </p:nvGrpSpPr>
        <p:grpSpPr>
          <a:xfrm>
            <a:off x="554038" y="36513"/>
            <a:ext cx="7891462" cy="6821487"/>
            <a:chOff x="349" y="23"/>
            <a:chExt cx="4971" cy="4297"/>
          </a:xfrm>
        </p:grpSpPr>
        <p:sp>
          <p:nvSpPr>
            <p:cNvPr id="269" name="Rectangle 18"/>
            <p:cNvSpPr>
              <a:spLocks noChangeArrowheads="1"/>
            </p:cNvSpPr>
            <p:nvPr/>
          </p:nvSpPr>
          <p:spPr bwMode="auto">
            <a:xfrm>
              <a:off x="384" y="23"/>
              <a:ext cx="21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0" name="Freeform 19"/>
            <p:cNvSpPr>
              <a:spLocks noEditPoints="1"/>
            </p:cNvSpPr>
            <p:nvPr/>
          </p:nvSpPr>
          <p:spPr bwMode="auto">
            <a:xfrm>
              <a:off x="384" y="225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1" name="Freeform 20"/>
            <p:cNvSpPr>
              <a:spLocks noEditPoints="1"/>
            </p:cNvSpPr>
            <p:nvPr/>
          </p:nvSpPr>
          <p:spPr bwMode="auto">
            <a:xfrm>
              <a:off x="384" y="630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2" name="Freeform 21"/>
            <p:cNvSpPr>
              <a:spLocks noEditPoints="1"/>
            </p:cNvSpPr>
            <p:nvPr/>
          </p:nvSpPr>
          <p:spPr bwMode="auto">
            <a:xfrm>
              <a:off x="384" y="1034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3" name="Freeform 22"/>
            <p:cNvSpPr>
              <a:spLocks noEditPoints="1"/>
            </p:cNvSpPr>
            <p:nvPr/>
          </p:nvSpPr>
          <p:spPr bwMode="auto">
            <a:xfrm>
              <a:off x="384" y="1438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4" name="Freeform 23"/>
            <p:cNvSpPr>
              <a:spLocks noEditPoints="1"/>
            </p:cNvSpPr>
            <p:nvPr/>
          </p:nvSpPr>
          <p:spPr bwMode="auto">
            <a:xfrm>
              <a:off x="384" y="1843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5" name="Freeform 24"/>
            <p:cNvSpPr>
              <a:spLocks noEditPoints="1"/>
            </p:cNvSpPr>
            <p:nvPr/>
          </p:nvSpPr>
          <p:spPr bwMode="auto">
            <a:xfrm>
              <a:off x="384" y="2247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6" name="Freeform 25"/>
            <p:cNvSpPr>
              <a:spLocks noEditPoints="1"/>
            </p:cNvSpPr>
            <p:nvPr/>
          </p:nvSpPr>
          <p:spPr bwMode="auto">
            <a:xfrm>
              <a:off x="384" y="2652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auto">
            <a:xfrm>
              <a:off x="384" y="3056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8" name="Freeform 27"/>
            <p:cNvSpPr>
              <a:spLocks noEditPoints="1"/>
            </p:cNvSpPr>
            <p:nvPr/>
          </p:nvSpPr>
          <p:spPr bwMode="auto">
            <a:xfrm>
              <a:off x="384" y="3461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9" name="Freeform 28"/>
            <p:cNvSpPr>
              <a:spLocks noEditPoints="1"/>
            </p:cNvSpPr>
            <p:nvPr/>
          </p:nvSpPr>
          <p:spPr bwMode="auto">
            <a:xfrm>
              <a:off x="384" y="3865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0" name="Rectangle 29"/>
            <p:cNvSpPr>
              <a:spLocks noChangeArrowheads="1"/>
            </p:cNvSpPr>
            <p:nvPr/>
          </p:nvSpPr>
          <p:spPr bwMode="auto">
            <a:xfrm>
              <a:off x="384" y="4269"/>
              <a:ext cx="21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1" name="Rectangle 30"/>
            <p:cNvSpPr>
              <a:spLocks noChangeArrowheads="1"/>
            </p:cNvSpPr>
            <p:nvPr/>
          </p:nvSpPr>
          <p:spPr bwMode="auto">
            <a:xfrm>
              <a:off x="829" y="23"/>
              <a:ext cx="21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2" name="Freeform 31"/>
            <p:cNvSpPr>
              <a:spLocks noEditPoints="1"/>
            </p:cNvSpPr>
            <p:nvPr/>
          </p:nvSpPr>
          <p:spPr bwMode="auto">
            <a:xfrm>
              <a:off x="829" y="225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3" name="Freeform 32"/>
            <p:cNvSpPr>
              <a:spLocks noEditPoints="1"/>
            </p:cNvSpPr>
            <p:nvPr/>
          </p:nvSpPr>
          <p:spPr bwMode="auto">
            <a:xfrm>
              <a:off x="829" y="630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4" name="Freeform 33"/>
            <p:cNvSpPr>
              <a:spLocks noEditPoints="1"/>
            </p:cNvSpPr>
            <p:nvPr/>
          </p:nvSpPr>
          <p:spPr bwMode="auto">
            <a:xfrm>
              <a:off x="829" y="1034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5" name="Freeform 34"/>
            <p:cNvSpPr>
              <a:spLocks noEditPoints="1"/>
            </p:cNvSpPr>
            <p:nvPr/>
          </p:nvSpPr>
          <p:spPr bwMode="auto">
            <a:xfrm>
              <a:off x="829" y="1438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6" name="Freeform 35"/>
            <p:cNvSpPr>
              <a:spLocks noEditPoints="1"/>
            </p:cNvSpPr>
            <p:nvPr/>
          </p:nvSpPr>
          <p:spPr bwMode="auto">
            <a:xfrm>
              <a:off x="829" y="1843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7" name="Freeform 36"/>
            <p:cNvSpPr>
              <a:spLocks noEditPoints="1"/>
            </p:cNvSpPr>
            <p:nvPr/>
          </p:nvSpPr>
          <p:spPr bwMode="auto">
            <a:xfrm>
              <a:off x="829" y="2247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8" name="Freeform 37"/>
            <p:cNvSpPr>
              <a:spLocks noEditPoints="1"/>
            </p:cNvSpPr>
            <p:nvPr/>
          </p:nvSpPr>
          <p:spPr bwMode="auto">
            <a:xfrm>
              <a:off x="829" y="2652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9" name="Freeform 38"/>
            <p:cNvSpPr>
              <a:spLocks noEditPoints="1"/>
            </p:cNvSpPr>
            <p:nvPr/>
          </p:nvSpPr>
          <p:spPr bwMode="auto">
            <a:xfrm>
              <a:off x="829" y="3056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0" name="Freeform 39"/>
            <p:cNvSpPr>
              <a:spLocks noEditPoints="1"/>
            </p:cNvSpPr>
            <p:nvPr/>
          </p:nvSpPr>
          <p:spPr bwMode="auto">
            <a:xfrm>
              <a:off x="829" y="3461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1" name="Freeform 40"/>
            <p:cNvSpPr>
              <a:spLocks noEditPoints="1"/>
            </p:cNvSpPr>
            <p:nvPr/>
          </p:nvSpPr>
          <p:spPr bwMode="auto">
            <a:xfrm>
              <a:off x="829" y="3865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2" name="Rectangle 41"/>
            <p:cNvSpPr>
              <a:spLocks noChangeArrowheads="1"/>
            </p:cNvSpPr>
            <p:nvPr/>
          </p:nvSpPr>
          <p:spPr bwMode="auto">
            <a:xfrm>
              <a:off x="829" y="4269"/>
              <a:ext cx="21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3" name="Rectangle 42"/>
            <p:cNvSpPr>
              <a:spLocks noChangeArrowheads="1"/>
            </p:cNvSpPr>
            <p:nvPr/>
          </p:nvSpPr>
          <p:spPr bwMode="auto">
            <a:xfrm>
              <a:off x="1279" y="23"/>
              <a:ext cx="21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4" name="Freeform 43"/>
            <p:cNvSpPr>
              <a:spLocks noEditPoints="1"/>
            </p:cNvSpPr>
            <p:nvPr/>
          </p:nvSpPr>
          <p:spPr bwMode="auto">
            <a:xfrm>
              <a:off x="1279" y="225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5" name="Freeform 44"/>
            <p:cNvSpPr>
              <a:spLocks noEditPoints="1"/>
            </p:cNvSpPr>
            <p:nvPr/>
          </p:nvSpPr>
          <p:spPr bwMode="auto">
            <a:xfrm>
              <a:off x="1279" y="630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6" name="Freeform 45"/>
            <p:cNvSpPr>
              <a:spLocks noEditPoints="1"/>
            </p:cNvSpPr>
            <p:nvPr/>
          </p:nvSpPr>
          <p:spPr bwMode="auto">
            <a:xfrm>
              <a:off x="1279" y="1034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7" name="Freeform 46"/>
            <p:cNvSpPr>
              <a:spLocks noEditPoints="1"/>
            </p:cNvSpPr>
            <p:nvPr/>
          </p:nvSpPr>
          <p:spPr bwMode="auto">
            <a:xfrm>
              <a:off x="1279" y="1438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8" name="Freeform 47"/>
            <p:cNvSpPr>
              <a:spLocks noEditPoints="1"/>
            </p:cNvSpPr>
            <p:nvPr/>
          </p:nvSpPr>
          <p:spPr bwMode="auto">
            <a:xfrm>
              <a:off x="1279" y="1843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9" name="Freeform 48"/>
            <p:cNvSpPr>
              <a:spLocks noEditPoints="1"/>
            </p:cNvSpPr>
            <p:nvPr/>
          </p:nvSpPr>
          <p:spPr bwMode="auto">
            <a:xfrm>
              <a:off x="1279" y="2247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0" name="Freeform 49"/>
            <p:cNvSpPr>
              <a:spLocks noEditPoints="1"/>
            </p:cNvSpPr>
            <p:nvPr/>
          </p:nvSpPr>
          <p:spPr bwMode="auto">
            <a:xfrm>
              <a:off x="1279" y="2652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1" name="Freeform 50"/>
            <p:cNvSpPr>
              <a:spLocks noEditPoints="1"/>
            </p:cNvSpPr>
            <p:nvPr/>
          </p:nvSpPr>
          <p:spPr bwMode="auto">
            <a:xfrm>
              <a:off x="1279" y="3056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2" name="Freeform 51"/>
            <p:cNvSpPr>
              <a:spLocks noEditPoints="1"/>
            </p:cNvSpPr>
            <p:nvPr/>
          </p:nvSpPr>
          <p:spPr bwMode="auto">
            <a:xfrm>
              <a:off x="1279" y="3461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3" name="Freeform 52"/>
            <p:cNvSpPr>
              <a:spLocks noEditPoints="1"/>
            </p:cNvSpPr>
            <p:nvPr/>
          </p:nvSpPr>
          <p:spPr bwMode="auto">
            <a:xfrm>
              <a:off x="1279" y="3865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4" name="Rectangle 53"/>
            <p:cNvSpPr>
              <a:spLocks noChangeArrowheads="1"/>
            </p:cNvSpPr>
            <p:nvPr/>
          </p:nvSpPr>
          <p:spPr bwMode="auto">
            <a:xfrm>
              <a:off x="1279" y="4269"/>
              <a:ext cx="21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5" name="Rectangle 54"/>
            <p:cNvSpPr>
              <a:spLocks noChangeArrowheads="1"/>
            </p:cNvSpPr>
            <p:nvPr/>
          </p:nvSpPr>
          <p:spPr bwMode="auto">
            <a:xfrm>
              <a:off x="1724" y="23"/>
              <a:ext cx="21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6" name="Freeform 55"/>
            <p:cNvSpPr>
              <a:spLocks noEditPoints="1"/>
            </p:cNvSpPr>
            <p:nvPr/>
          </p:nvSpPr>
          <p:spPr bwMode="auto">
            <a:xfrm>
              <a:off x="1724" y="225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7" name="Freeform 56"/>
            <p:cNvSpPr>
              <a:spLocks noEditPoints="1"/>
            </p:cNvSpPr>
            <p:nvPr/>
          </p:nvSpPr>
          <p:spPr bwMode="auto">
            <a:xfrm>
              <a:off x="1724" y="630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8" name="Freeform 57"/>
            <p:cNvSpPr>
              <a:spLocks noEditPoints="1"/>
            </p:cNvSpPr>
            <p:nvPr/>
          </p:nvSpPr>
          <p:spPr bwMode="auto">
            <a:xfrm>
              <a:off x="1724" y="1034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9" name="Freeform 58"/>
            <p:cNvSpPr>
              <a:spLocks noEditPoints="1"/>
            </p:cNvSpPr>
            <p:nvPr/>
          </p:nvSpPr>
          <p:spPr bwMode="auto">
            <a:xfrm>
              <a:off x="1724" y="1438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0" name="Freeform 59"/>
            <p:cNvSpPr>
              <a:spLocks noEditPoints="1"/>
            </p:cNvSpPr>
            <p:nvPr/>
          </p:nvSpPr>
          <p:spPr bwMode="auto">
            <a:xfrm>
              <a:off x="1724" y="1843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1" name="Freeform 60"/>
            <p:cNvSpPr>
              <a:spLocks noEditPoints="1"/>
            </p:cNvSpPr>
            <p:nvPr/>
          </p:nvSpPr>
          <p:spPr bwMode="auto">
            <a:xfrm>
              <a:off x="1724" y="2247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2" name="Freeform 61"/>
            <p:cNvSpPr>
              <a:spLocks noEditPoints="1"/>
            </p:cNvSpPr>
            <p:nvPr/>
          </p:nvSpPr>
          <p:spPr bwMode="auto">
            <a:xfrm>
              <a:off x="1724" y="2652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3" name="Freeform 62"/>
            <p:cNvSpPr>
              <a:spLocks noEditPoints="1"/>
            </p:cNvSpPr>
            <p:nvPr/>
          </p:nvSpPr>
          <p:spPr bwMode="auto">
            <a:xfrm>
              <a:off x="1724" y="3056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auto">
            <a:xfrm>
              <a:off x="1724" y="3461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5" name="Freeform 64"/>
            <p:cNvSpPr>
              <a:spLocks noEditPoints="1"/>
            </p:cNvSpPr>
            <p:nvPr/>
          </p:nvSpPr>
          <p:spPr bwMode="auto">
            <a:xfrm>
              <a:off x="1724" y="3865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6" name="Rectangle 65"/>
            <p:cNvSpPr>
              <a:spLocks noChangeArrowheads="1"/>
            </p:cNvSpPr>
            <p:nvPr/>
          </p:nvSpPr>
          <p:spPr bwMode="auto">
            <a:xfrm>
              <a:off x="1724" y="4269"/>
              <a:ext cx="21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7" name="Rectangle 66"/>
            <p:cNvSpPr>
              <a:spLocks noChangeArrowheads="1"/>
            </p:cNvSpPr>
            <p:nvPr/>
          </p:nvSpPr>
          <p:spPr bwMode="auto">
            <a:xfrm>
              <a:off x="2169" y="23"/>
              <a:ext cx="21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8" name="Freeform 67"/>
            <p:cNvSpPr>
              <a:spLocks noEditPoints="1"/>
            </p:cNvSpPr>
            <p:nvPr/>
          </p:nvSpPr>
          <p:spPr bwMode="auto">
            <a:xfrm>
              <a:off x="2169" y="225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9" name="Freeform 68"/>
            <p:cNvSpPr>
              <a:spLocks noEditPoints="1"/>
            </p:cNvSpPr>
            <p:nvPr/>
          </p:nvSpPr>
          <p:spPr bwMode="auto">
            <a:xfrm>
              <a:off x="2169" y="630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0" name="Freeform 69"/>
            <p:cNvSpPr>
              <a:spLocks noEditPoints="1"/>
            </p:cNvSpPr>
            <p:nvPr/>
          </p:nvSpPr>
          <p:spPr bwMode="auto">
            <a:xfrm>
              <a:off x="2169" y="1034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1" name="Freeform 70"/>
            <p:cNvSpPr>
              <a:spLocks noEditPoints="1"/>
            </p:cNvSpPr>
            <p:nvPr/>
          </p:nvSpPr>
          <p:spPr bwMode="auto">
            <a:xfrm>
              <a:off x="2169" y="1438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2" name="Freeform 71"/>
            <p:cNvSpPr>
              <a:spLocks noEditPoints="1"/>
            </p:cNvSpPr>
            <p:nvPr/>
          </p:nvSpPr>
          <p:spPr bwMode="auto">
            <a:xfrm>
              <a:off x="2169" y="1843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3" name="Freeform 72"/>
            <p:cNvSpPr>
              <a:spLocks noEditPoints="1"/>
            </p:cNvSpPr>
            <p:nvPr/>
          </p:nvSpPr>
          <p:spPr bwMode="auto">
            <a:xfrm>
              <a:off x="2169" y="2247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4" name="Freeform 73"/>
            <p:cNvSpPr>
              <a:spLocks noEditPoints="1"/>
            </p:cNvSpPr>
            <p:nvPr/>
          </p:nvSpPr>
          <p:spPr bwMode="auto">
            <a:xfrm>
              <a:off x="2169" y="2652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5" name="Freeform 74"/>
            <p:cNvSpPr>
              <a:spLocks noEditPoints="1"/>
            </p:cNvSpPr>
            <p:nvPr/>
          </p:nvSpPr>
          <p:spPr bwMode="auto">
            <a:xfrm>
              <a:off x="2169" y="3056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6" name="Freeform 75"/>
            <p:cNvSpPr>
              <a:spLocks noEditPoints="1"/>
            </p:cNvSpPr>
            <p:nvPr/>
          </p:nvSpPr>
          <p:spPr bwMode="auto">
            <a:xfrm>
              <a:off x="2169" y="3461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7" name="Freeform 76"/>
            <p:cNvSpPr>
              <a:spLocks noEditPoints="1"/>
            </p:cNvSpPr>
            <p:nvPr/>
          </p:nvSpPr>
          <p:spPr bwMode="auto">
            <a:xfrm>
              <a:off x="2169" y="3865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8" name="Rectangle 77"/>
            <p:cNvSpPr>
              <a:spLocks noChangeArrowheads="1"/>
            </p:cNvSpPr>
            <p:nvPr/>
          </p:nvSpPr>
          <p:spPr bwMode="auto">
            <a:xfrm>
              <a:off x="2169" y="4269"/>
              <a:ext cx="21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9" name="Rectangle 78"/>
            <p:cNvSpPr>
              <a:spLocks noChangeArrowheads="1"/>
            </p:cNvSpPr>
            <p:nvPr/>
          </p:nvSpPr>
          <p:spPr bwMode="auto">
            <a:xfrm>
              <a:off x="2620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0" name="Freeform 79"/>
            <p:cNvSpPr>
              <a:spLocks noEditPoints="1"/>
            </p:cNvSpPr>
            <p:nvPr/>
          </p:nvSpPr>
          <p:spPr bwMode="auto">
            <a:xfrm>
              <a:off x="2620" y="225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1" name="Freeform 80"/>
            <p:cNvSpPr>
              <a:spLocks noEditPoints="1"/>
            </p:cNvSpPr>
            <p:nvPr/>
          </p:nvSpPr>
          <p:spPr bwMode="auto">
            <a:xfrm>
              <a:off x="2620" y="630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2" name="Freeform 81"/>
            <p:cNvSpPr>
              <a:spLocks noEditPoints="1"/>
            </p:cNvSpPr>
            <p:nvPr/>
          </p:nvSpPr>
          <p:spPr bwMode="auto">
            <a:xfrm>
              <a:off x="2620" y="1034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3" name="Freeform 82"/>
            <p:cNvSpPr>
              <a:spLocks noEditPoints="1"/>
            </p:cNvSpPr>
            <p:nvPr/>
          </p:nvSpPr>
          <p:spPr bwMode="auto">
            <a:xfrm>
              <a:off x="2620" y="1438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4" name="Freeform 83"/>
            <p:cNvSpPr>
              <a:spLocks noEditPoints="1"/>
            </p:cNvSpPr>
            <p:nvPr/>
          </p:nvSpPr>
          <p:spPr bwMode="auto">
            <a:xfrm>
              <a:off x="2620" y="1843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5" name="Freeform 84"/>
            <p:cNvSpPr>
              <a:spLocks noEditPoints="1"/>
            </p:cNvSpPr>
            <p:nvPr/>
          </p:nvSpPr>
          <p:spPr bwMode="auto">
            <a:xfrm>
              <a:off x="2620" y="2247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6" name="Freeform 85"/>
            <p:cNvSpPr>
              <a:spLocks noEditPoints="1"/>
            </p:cNvSpPr>
            <p:nvPr/>
          </p:nvSpPr>
          <p:spPr bwMode="auto">
            <a:xfrm>
              <a:off x="2620" y="2652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7" name="Freeform 86"/>
            <p:cNvSpPr>
              <a:spLocks noEditPoints="1"/>
            </p:cNvSpPr>
            <p:nvPr/>
          </p:nvSpPr>
          <p:spPr bwMode="auto">
            <a:xfrm>
              <a:off x="2620" y="3056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8" name="Freeform 87"/>
            <p:cNvSpPr>
              <a:spLocks noEditPoints="1"/>
            </p:cNvSpPr>
            <p:nvPr/>
          </p:nvSpPr>
          <p:spPr bwMode="auto">
            <a:xfrm>
              <a:off x="2620" y="3461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9" name="Freeform 88"/>
            <p:cNvSpPr>
              <a:spLocks noEditPoints="1"/>
            </p:cNvSpPr>
            <p:nvPr/>
          </p:nvSpPr>
          <p:spPr bwMode="auto">
            <a:xfrm>
              <a:off x="2620" y="3865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0" name="Rectangle 89"/>
            <p:cNvSpPr>
              <a:spLocks noChangeArrowheads="1"/>
            </p:cNvSpPr>
            <p:nvPr/>
          </p:nvSpPr>
          <p:spPr bwMode="auto">
            <a:xfrm>
              <a:off x="2620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1" name="Rectangle 90"/>
            <p:cNvSpPr>
              <a:spLocks noChangeArrowheads="1"/>
            </p:cNvSpPr>
            <p:nvPr/>
          </p:nvSpPr>
          <p:spPr bwMode="auto">
            <a:xfrm>
              <a:off x="3065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2" name="Freeform 91"/>
            <p:cNvSpPr>
              <a:spLocks noEditPoints="1"/>
            </p:cNvSpPr>
            <p:nvPr/>
          </p:nvSpPr>
          <p:spPr bwMode="auto">
            <a:xfrm>
              <a:off x="3065" y="225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3" name="Freeform 92"/>
            <p:cNvSpPr>
              <a:spLocks noEditPoints="1"/>
            </p:cNvSpPr>
            <p:nvPr/>
          </p:nvSpPr>
          <p:spPr bwMode="auto">
            <a:xfrm>
              <a:off x="3065" y="630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4" name="Freeform 93"/>
            <p:cNvSpPr>
              <a:spLocks noEditPoints="1"/>
            </p:cNvSpPr>
            <p:nvPr/>
          </p:nvSpPr>
          <p:spPr bwMode="auto">
            <a:xfrm>
              <a:off x="3065" y="1034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5" name="Freeform 94"/>
            <p:cNvSpPr>
              <a:spLocks noEditPoints="1"/>
            </p:cNvSpPr>
            <p:nvPr/>
          </p:nvSpPr>
          <p:spPr bwMode="auto">
            <a:xfrm>
              <a:off x="3065" y="1438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6" name="Freeform 95"/>
            <p:cNvSpPr>
              <a:spLocks noEditPoints="1"/>
            </p:cNvSpPr>
            <p:nvPr/>
          </p:nvSpPr>
          <p:spPr bwMode="auto">
            <a:xfrm>
              <a:off x="3065" y="1843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7" name="Freeform 96"/>
            <p:cNvSpPr>
              <a:spLocks noEditPoints="1"/>
            </p:cNvSpPr>
            <p:nvPr/>
          </p:nvSpPr>
          <p:spPr bwMode="auto">
            <a:xfrm>
              <a:off x="3065" y="2247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8" name="Freeform 97"/>
            <p:cNvSpPr>
              <a:spLocks noEditPoints="1"/>
            </p:cNvSpPr>
            <p:nvPr/>
          </p:nvSpPr>
          <p:spPr bwMode="auto">
            <a:xfrm>
              <a:off x="3065" y="2652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9" name="Freeform 98"/>
            <p:cNvSpPr>
              <a:spLocks noEditPoints="1"/>
            </p:cNvSpPr>
            <p:nvPr/>
          </p:nvSpPr>
          <p:spPr bwMode="auto">
            <a:xfrm>
              <a:off x="3065" y="3056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0" name="Freeform 99"/>
            <p:cNvSpPr>
              <a:spLocks noEditPoints="1"/>
            </p:cNvSpPr>
            <p:nvPr/>
          </p:nvSpPr>
          <p:spPr bwMode="auto">
            <a:xfrm>
              <a:off x="3065" y="3461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1" name="Freeform 100"/>
            <p:cNvSpPr>
              <a:spLocks noEditPoints="1"/>
            </p:cNvSpPr>
            <p:nvPr/>
          </p:nvSpPr>
          <p:spPr bwMode="auto">
            <a:xfrm>
              <a:off x="3065" y="3865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2" name="Rectangle 101"/>
            <p:cNvSpPr>
              <a:spLocks noChangeArrowheads="1"/>
            </p:cNvSpPr>
            <p:nvPr/>
          </p:nvSpPr>
          <p:spPr bwMode="auto">
            <a:xfrm>
              <a:off x="3065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3" name="Rectangle 102"/>
            <p:cNvSpPr>
              <a:spLocks noChangeArrowheads="1"/>
            </p:cNvSpPr>
            <p:nvPr/>
          </p:nvSpPr>
          <p:spPr bwMode="auto">
            <a:xfrm>
              <a:off x="3510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4" name="Freeform 103"/>
            <p:cNvSpPr>
              <a:spLocks noEditPoints="1"/>
            </p:cNvSpPr>
            <p:nvPr/>
          </p:nvSpPr>
          <p:spPr bwMode="auto">
            <a:xfrm>
              <a:off x="3510" y="225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5" name="Freeform 104"/>
            <p:cNvSpPr>
              <a:spLocks noEditPoints="1"/>
            </p:cNvSpPr>
            <p:nvPr/>
          </p:nvSpPr>
          <p:spPr bwMode="auto">
            <a:xfrm>
              <a:off x="3510" y="630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6" name="Freeform 105"/>
            <p:cNvSpPr>
              <a:spLocks noEditPoints="1"/>
            </p:cNvSpPr>
            <p:nvPr/>
          </p:nvSpPr>
          <p:spPr bwMode="auto">
            <a:xfrm>
              <a:off x="3510" y="1034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7" name="Freeform 106"/>
            <p:cNvSpPr>
              <a:spLocks noEditPoints="1"/>
            </p:cNvSpPr>
            <p:nvPr/>
          </p:nvSpPr>
          <p:spPr bwMode="auto">
            <a:xfrm>
              <a:off x="3510" y="1438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8" name="Freeform 107"/>
            <p:cNvSpPr>
              <a:spLocks noEditPoints="1"/>
            </p:cNvSpPr>
            <p:nvPr/>
          </p:nvSpPr>
          <p:spPr bwMode="auto">
            <a:xfrm>
              <a:off x="3510" y="1843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59" name="Freeform 108"/>
            <p:cNvSpPr>
              <a:spLocks noEditPoints="1"/>
            </p:cNvSpPr>
            <p:nvPr/>
          </p:nvSpPr>
          <p:spPr bwMode="auto">
            <a:xfrm>
              <a:off x="3510" y="2247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0" name="Freeform 109"/>
            <p:cNvSpPr>
              <a:spLocks noEditPoints="1"/>
            </p:cNvSpPr>
            <p:nvPr/>
          </p:nvSpPr>
          <p:spPr bwMode="auto">
            <a:xfrm>
              <a:off x="3510" y="2652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1" name="Freeform 110"/>
            <p:cNvSpPr>
              <a:spLocks noEditPoints="1"/>
            </p:cNvSpPr>
            <p:nvPr/>
          </p:nvSpPr>
          <p:spPr bwMode="auto">
            <a:xfrm>
              <a:off x="3510" y="3056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2" name="Freeform 111"/>
            <p:cNvSpPr>
              <a:spLocks noEditPoints="1"/>
            </p:cNvSpPr>
            <p:nvPr/>
          </p:nvSpPr>
          <p:spPr bwMode="auto">
            <a:xfrm>
              <a:off x="3510" y="3461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3" name="Freeform 112"/>
            <p:cNvSpPr>
              <a:spLocks noEditPoints="1"/>
            </p:cNvSpPr>
            <p:nvPr/>
          </p:nvSpPr>
          <p:spPr bwMode="auto">
            <a:xfrm>
              <a:off x="3510" y="3865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4" name="Rectangle 113"/>
            <p:cNvSpPr>
              <a:spLocks noChangeArrowheads="1"/>
            </p:cNvSpPr>
            <p:nvPr/>
          </p:nvSpPr>
          <p:spPr bwMode="auto">
            <a:xfrm>
              <a:off x="3510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5" name="Rectangle 114"/>
            <p:cNvSpPr>
              <a:spLocks noChangeArrowheads="1"/>
            </p:cNvSpPr>
            <p:nvPr/>
          </p:nvSpPr>
          <p:spPr bwMode="auto">
            <a:xfrm>
              <a:off x="3960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6" name="Freeform 115"/>
            <p:cNvSpPr>
              <a:spLocks noEditPoints="1"/>
            </p:cNvSpPr>
            <p:nvPr/>
          </p:nvSpPr>
          <p:spPr bwMode="auto">
            <a:xfrm>
              <a:off x="3960" y="225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7" name="Freeform 116"/>
            <p:cNvSpPr>
              <a:spLocks noEditPoints="1"/>
            </p:cNvSpPr>
            <p:nvPr/>
          </p:nvSpPr>
          <p:spPr bwMode="auto">
            <a:xfrm>
              <a:off x="3960" y="630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8" name="Freeform 117"/>
            <p:cNvSpPr>
              <a:spLocks noEditPoints="1"/>
            </p:cNvSpPr>
            <p:nvPr/>
          </p:nvSpPr>
          <p:spPr bwMode="auto">
            <a:xfrm>
              <a:off x="3960" y="1034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" name="Freeform 118"/>
            <p:cNvSpPr>
              <a:spLocks noEditPoints="1"/>
            </p:cNvSpPr>
            <p:nvPr/>
          </p:nvSpPr>
          <p:spPr bwMode="auto">
            <a:xfrm>
              <a:off x="3960" y="1438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0" name="Freeform 119"/>
            <p:cNvSpPr>
              <a:spLocks noEditPoints="1"/>
            </p:cNvSpPr>
            <p:nvPr/>
          </p:nvSpPr>
          <p:spPr bwMode="auto">
            <a:xfrm>
              <a:off x="3960" y="1843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1" name="Freeform 120"/>
            <p:cNvSpPr>
              <a:spLocks noEditPoints="1"/>
            </p:cNvSpPr>
            <p:nvPr/>
          </p:nvSpPr>
          <p:spPr bwMode="auto">
            <a:xfrm>
              <a:off x="3960" y="2247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2" name="Freeform 121"/>
            <p:cNvSpPr>
              <a:spLocks noEditPoints="1"/>
            </p:cNvSpPr>
            <p:nvPr/>
          </p:nvSpPr>
          <p:spPr bwMode="auto">
            <a:xfrm>
              <a:off x="3960" y="2652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3" name="Freeform 122"/>
            <p:cNvSpPr>
              <a:spLocks noEditPoints="1"/>
            </p:cNvSpPr>
            <p:nvPr/>
          </p:nvSpPr>
          <p:spPr bwMode="auto">
            <a:xfrm>
              <a:off x="3960" y="3056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4" name="Freeform 123"/>
            <p:cNvSpPr>
              <a:spLocks noEditPoints="1"/>
            </p:cNvSpPr>
            <p:nvPr/>
          </p:nvSpPr>
          <p:spPr bwMode="auto">
            <a:xfrm>
              <a:off x="3960" y="3461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5" name="Freeform 124"/>
            <p:cNvSpPr>
              <a:spLocks noEditPoints="1"/>
            </p:cNvSpPr>
            <p:nvPr/>
          </p:nvSpPr>
          <p:spPr bwMode="auto">
            <a:xfrm>
              <a:off x="3960" y="3865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6" name="Rectangle 125"/>
            <p:cNvSpPr>
              <a:spLocks noChangeArrowheads="1"/>
            </p:cNvSpPr>
            <p:nvPr/>
          </p:nvSpPr>
          <p:spPr bwMode="auto">
            <a:xfrm>
              <a:off x="3960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7" name="Rectangle 126"/>
            <p:cNvSpPr>
              <a:spLocks noChangeArrowheads="1"/>
            </p:cNvSpPr>
            <p:nvPr/>
          </p:nvSpPr>
          <p:spPr bwMode="auto">
            <a:xfrm>
              <a:off x="4405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8" name="Freeform 127"/>
            <p:cNvSpPr>
              <a:spLocks noEditPoints="1"/>
            </p:cNvSpPr>
            <p:nvPr/>
          </p:nvSpPr>
          <p:spPr bwMode="auto">
            <a:xfrm>
              <a:off x="4405" y="225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9" name="Freeform 128"/>
            <p:cNvSpPr>
              <a:spLocks noEditPoints="1"/>
            </p:cNvSpPr>
            <p:nvPr/>
          </p:nvSpPr>
          <p:spPr bwMode="auto">
            <a:xfrm>
              <a:off x="4405" y="630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0" name="Freeform 129"/>
            <p:cNvSpPr>
              <a:spLocks noEditPoints="1"/>
            </p:cNvSpPr>
            <p:nvPr/>
          </p:nvSpPr>
          <p:spPr bwMode="auto">
            <a:xfrm>
              <a:off x="4405" y="1034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1" name="Freeform 130"/>
            <p:cNvSpPr>
              <a:spLocks noEditPoints="1"/>
            </p:cNvSpPr>
            <p:nvPr/>
          </p:nvSpPr>
          <p:spPr bwMode="auto">
            <a:xfrm>
              <a:off x="4405" y="1438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2" name="Freeform 131"/>
            <p:cNvSpPr>
              <a:spLocks noEditPoints="1"/>
            </p:cNvSpPr>
            <p:nvPr/>
          </p:nvSpPr>
          <p:spPr bwMode="auto">
            <a:xfrm>
              <a:off x="4405" y="1843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3" name="Freeform 132"/>
            <p:cNvSpPr>
              <a:spLocks noEditPoints="1"/>
            </p:cNvSpPr>
            <p:nvPr/>
          </p:nvSpPr>
          <p:spPr bwMode="auto">
            <a:xfrm>
              <a:off x="4405" y="2247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4" name="Freeform 133"/>
            <p:cNvSpPr>
              <a:spLocks noEditPoints="1"/>
            </p:cNvSpPr>
            <p:nvPr/>
          </p:nvSpPr>
          <p:spPr bwMode="auto">
            <a:xfrm>
              <a:off x="4405" y="2652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5" name="Freeform 134"/>
            <p:cNvSpPr>
              <a:spLocks noEditPoints="1"/>
            </p:cNvSpPr>
            <p:nvPr/>
          </p:nvSpPr>
          <p:spPr bwMode="auto">
            <a:xfrm>
              <a:off x="4405" y="3056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6" name="Freeform 135"/>
            <p:cNvSpPr>
              <a:spLocks noEditPoints="1"/>
            </p:cNvSpPr>
            <p:nvPr/>
          </p:nvSpPr>
          <p:spPr bwMode="auto">
            <a:xfrm>
              <a:off x="4405" y="3461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7" name="Freeform 136"/>
            <p:cNvSpPr>
              <a:spLocks noEditPoints="1"/>
            </p:cNvSpPr>
            <p:nvPr/>
          </p:nvSpPr>
          <p:spPr bwMode="auto">
            <a:xfrm>
              <a:off x="4405" y="3865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8" name="Rectangle 137"/>
            <p:cNvSpPr>
              <a:spLocks noChangeArrowheads="1"/>
            </p:cNvSpPr>
            <p:nvPr/>
          </p:nvSpPr>
          <p:spPr bwMode="auto">
            <a:xfrm>
              <a:off x="4405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89" name="Rectangle 138"/>
            <p:cNvSpPr>
              <a:spLocks noChangeArrowheads="1"/>
            </p:cNvSpPr>
            <p:nvPr/>
          </p:nvSpPr>
          <p:spPr bwMode="auto">
            <a:xfrm>
              <a:off x="4850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0" name="Freeform 139"/>
            <p:cNvSpPr>
              <a:spLocks noEditPoints="1"/>
            </p:cNvSpPr>
            <p:nvPr/>
          </p:nvSpPr>
          <p:spPr bwMode="auto">
            <a:xfrm>
              <a:off x="4850" y="225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1" name="Freeform 140"/>
            <p:cNvSpPr>
              <a:spLocks noEditPoints="1"/>
            </p:cNvSpPr>
            <p:nvPr/>
          </p:nvSpPr>
          <p:spPr bwMode="auto">
            <a:xfrm>
              <a:off x="4850" y="630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2" name="Freeform 141"/>
            <p:cNvSpPr>
              <a:spLocks noEditPoints="1"/>
            </p:cNvSpPr>
            <p:nvPr/>
          </p:nvSpPr>
          <p:spPr bwMode="auto">
            <a:xfrm>
              <a:off x="4850" y="1034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3" name="Freeform 142"/>
            <p:cNvSpPr>
              <a:spLocks noEditPoints="1"/>
            </p:cNvSpPr>
            <p:nvPr/>
          </p:nvSpPr>
          <p:spPr bwMode="auto">
            <a:xfrm>
              <a:off x="4850" y="1438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4" name="Freeform 143"/>
            <p:cNvSpPr>
              <a:spLocks noEditPoints="1"/>
            </p:cNvSpPr>
            <p:nvPr/>
          </p:nvSpPr>
          <p:spPr bwMode="auto">
            <a:xfrm>
              <a:off x="4850" y="1843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5" name="Freeform 144"/>
            <p:cNvSpPr>
              <a:spLocks noEditPoints="1"/>
            </p:cNvSpPr>
            <p:nvPr/>
          </p:nvSpPr>
          <p:spPr bwMode="auto">
            <a:xfrm>
              <a:off x="4850" y="2247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6" name="Freeform 145"/>
            <p:cNvSpPr>
              <a:spLocks noEditPoints="1"/>
            </p:cNvSpPr>
            <p:nvPr/>
          </p:nvSpPr>
          <p:spPr bwMode="auto">
            <a:xfrm>
              <a:off x="4850" y="2652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7" name="Freeform 146"/>
            <p:cNvSpPr>
              <a:spLocks noEditPoints="1"/>
            </p:cNvSpPr>
            <p:nvPr/>
          </p:nvSpPr>
          <p:spPr bwMode="auto">
            <a:xfrm>
              <a:off x="4850" y="3056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8" name="Freeform 147"/>
            <p:cNvSpPr>
              <a:spLocks noEditPoints="1"/>
            </p:cNvSpPr>
            <p:nvPr/>
          </p:nvSpPr>
          <p:spPr bwMode="auto">
            <a:xfrm>
              <a:off x="4850" y="3461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99" name="Freeform 148"/>
            <p:cNvSpPr>
              <a:spLocks noEditPoints="1"/>
            </p:cNvSpPr>
            <p:nvPr/>
          </p:nvSpPr>
          <p:spPr bwMode="auto">
            <a:xfrm>
              <a:off x="4850" y="3865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0" name="Rectangle 149"/>
            <p:cNvSpPr>
              <a:spLocks noChangeArrowheads="1"/>
            </p:cNvSpPr>
            <p:nvPr/>
          </p:nvSpPr>
          <p:spPr bwMode="auto">
            <a:xfrm>
              <a:off x="4850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1" name="Rectangle 150"/>
            <p:cNvSpPr>
              <a:spLocks noChangeArrowheads="1"/>
            </p:cNvSpPr>
            <p:nvPr/>
          </p:nvSpPr>
          <p:spPr bwMode="auto">
            <a:xfrm>
              <a:off x="5300" y="23"/>
              <a:ext cx="20" cy="10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2" name="Freeform 151"/>
            <p:cNvSpPr>
              <a:spLocks noEditPoints="1"/>
            </p:cNvSpPr>
            <p:nvPr/>
          </p:nvSpPr>
          <p:spPr bwMode="auto">
            <a:xfrm>
              <a:off x="5300" y="225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3" name="Freeform 152"/>
            <p:cNvSpPr>
              <a:spLocks noEditPoints="1"/>
            </p:cNvSpPr>
            <p:nvPr/>
          </p:nvSpPr>
          <p:spPr bwMode="auto">
            <a:xfrm>
              <a:off x="5300" y="630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4" name="Freeform 153"/>
            <p:cNvSpPr>
              <a:spLocks noEditPoints="1"/>
            </p:cNvSpPr>
            <p:nvPr/>
          </p:nvSpPr>
          <p:spPr bwMode="auto">
            <a:xfrm>
              <a:off x="5300" y="1034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5" name="Freeform 154"/>
            <p:cNvSpPr>
              <a:spLocks noEditPoints="1"/>
            </p:cNvSpPr>
            <p:nvPr/>
          </p:nvSpPr>
          <p:spPr bwMode="auto">
            <a:xfrm>
              <a:off x="5300" y="1438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6" name="Freeform 155"/>
            <p:cNvSpPr>
              <a:spLocks noEditPoints="1"/>
            </p:cNvSpPr>
            <p:nvPr/>
          </p:nvSpPr>
          <p:spPr bwMode="auto">
            <a:xfrm>
              <a:off x="5300" y="1843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7" name="Freeform 156"/>
            <p:cNvSpPr>
              <a:spLocks noEditPoints="1"/>
            </p:cNvSpPr>
            <p:nvPr/>
          </p:nvSpPr>
          <p:spPr bwMode="auto">
            <a:xfrm>
              <a:off x="5300" y="2247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8" name="Freeform 157"/>
            <p:cNvSpPr>
              <a:spLocks noEditPoints="1"/>
            </p:cNvSpPr>
            <p:nvPr/>
          </p:nvSpPr>
          <p:spPr bwMode="auto">
            <a:xfrm>
              <a:off x="5300" y="2652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09" name="Freeform 158"/>
            <p:cNvSpPr>
              <a:spLocks noEditPoints="1"/>
            </p:cNvSpPr>
            <p:nvPr/>
          </p:nvSpPr>
          <p:spPr bwMode="auto">
            <a:xfrm>
              <a:off x="5300" y="3056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0" name="Freeform 159"/>
            <p:cNvSpPr>
              <a:spLocks noEditPoints="1"/>
            </p:cNvSpPr>
            <p:nvPr/>
          </p:nvSpPr>
          <p:spPr bwMode="auto">
            <a:xfrm>
              <a:off x="5300" y="3461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1" name="Freeform 160"/>
            <p:cNvSpPr>
              <a:spLocks noEditPoints="1"/>
            </p:cNvSpPr>
            <p:nvPr/>
          </p:nvSpPr>
          <p:spPr bwMode="auto">
            <a:xfrm>
              <a:off x="5300" y="3865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2" name="Rectangle 161"/>
            <p:cNvSpPr>
              <a:spLocks noChangeArrowheads="1"/>
            </p:cNvSpPr>
            <p:nvPr/>
          </p:nvSpPr>
          <p:spPr bwMode="auto">
            <a:xfrm>
              <a:off x="5300" y="4269"/>
              <a:ext cx="20" cy="51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3" name="Freeform 162"/>
            <p:cNvSpPr/>
            <p:nvPr/>
          </p:nvSpPr>
          <p:spPr bwMode="auto">
            <a:xfrm>
              <a:off x="349" y="3304"/>
              <a:ext cx="20" cy="1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cubicBezTo>
                    <a:pt x="1" y="2"/>
                    <a:pt x="4" y="0"/>
                    <a:pt x="0" y="1"/>
                  </a:cubicBez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211" name="Group 168"/>
          <p:cNvGrpSpPr/>
          <p:nvPr userDrawn="1"/>
        </p:nvGrpSpPr>
        <p:grpSpPr>
          <a:xfrm>
            <a:off x="152400" y="4724400"/>
            <a:ext cx="1685925" cy="1557338"/>
            <a:chOff x="96" y="2784"/>
            <a:chExt cx="1062" cy="981"/>
          </a:xfrm>
        </p:grpSpPr>
        <p:sp>
          <p:nvSpPr>
            <p:cNvPr id="415" name="Freeform 169"/>
            <p:cNvSpPr/>
            <p:nvPr/>
          </p:nvSpPr>
          <p:spPr bwMode="auto">
            <a:xfrm>
              <a:off x="121" y="2784"/>
              <a:ext cx="207" cy="81"/>
            </a:xfrm>
            <a:custGeom>
              <a:avLst/>
              <a:gdLst/>
              <a:ahLst/>
              <a:cxnLst>
                <a:cxn ang="0">
                  <a:pos x="30" y="12"/>
                </a:cxn>
                <a:cxn ang="0">
                  <a:pos x="37" y="10"/>
                </a:cxn>
                <a:cxn ang="0">
                  <a:pos x="38" y="9"/>
                </a:cxn>
                <a:cxn ang="0">
                  <a:pos x="31" y="1"/>
                </a:cxn>
                <a:cxn ang="0">
                  <a:pos x="8" y="11"/>
                </a:cxn>
                <a:cxn ang="0">
                  <a:pos x="30" y="12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6" name="Freeform 170"/>
            <p:cNvSpPr>
              <a:spLocks noEditPoints="1"/>
            </p:cNvSpPr>
            <p:nvPr/>
          </p:nvSpPr>
          <p:spPr bwMode="auto">
            <a:xfrm>
              <a:off x="96" y="2789"/>
              <a:ext cx="1062" cy="976"/>
            </a:xfrm>
            <a:custGeom>
              <a:avLst/>
              <a:gdLst/>
              <a:ahLst/>
              <a:cxnLst>
                <a:cxn ang="0">
                  <a:pos x="163" y="155"/>
                </a:cxn>
                <a:cxn ang="0">
                  <a:pos x="152" y="125"/>
                </a:cxn>
                <a:cxn ang="0">
                  <a:pos x="142" y="99"/>
                </a:cxn>
                <a:cxn ang="0">
                  <a:pos x="165" y="93"/>
                </a:cxn>
                <a:cxn ang="0">
                  <a:pos x="146" y="82"/>
                </a:cxn>
                <a:cxn ang="0">
                  <a:pos x="157" y="83"/>
                </a:cxn>
                <a:cxn ang="0">
                  <a:pos x="157" y="77"/>
                </a:cxn>
                <a:cxn ang="0">
                  <a:pos x="135" y="78"/>
                </a:cxn>
                <a:cxn ang="0">
                  <a:pos x="128" y="125"/>
                </a:cxn>
                <a:cxn ang="0">
                  <a:pos x="124" y="84"/>
                </a:cxn>
                <a:cxn ang="0">
                  <a:pos x="118" y="67"/>
                </a:cxn>
                <a:cxn ang="0">
                  <a:pos x="124" y="51"/>
                </a:cxn>
                <a:cxn ang="0">
                  <a:pos x="121" y="37"/>
                </a:cxn>
                <a:cxn ang="0">
                  <a:pos x="119" y="24"/>
                </a:cxn>
                <a:cxn ang="0">
                  <a:pos x="132" y="39"/>
                </a:cxn>
                <a:cxn ang="0">
                  <a:pos x="149" y="18"/>
                </a:cxn>
                <a:cxn ang="0">
                  <a:pos x="147" y="36"/>
                </a:cxn>
                <a:cxn ang="0">
                  <a:pos x="143" y="48"/>
                </a:cxn>
                <a:cxn ang="0">
                  <a:pos x="144" y="67"/>
                </a:cxn>
                <a:cxn ang="0">
                  <a:pos x="199" y="29"/>
                </a:cxn>
                <a:cxn ang="0">
                  <a:pos x="90" y="1"/>
                </a:cxn>
                <a:cxn ang="0">
                  <a:pos x="56" y="8"/>
                </a:cxn>
                <a:cxn ang="0">
                  <a:pos x="85" y="12"/>
                </a:cxn>
                <a:cxn ang="0">
                  <a:pos x="60" y="22"/>
                </a:cxn>
                <a:cxn ang="0">
                  <a:pos x="58" y="29"/>
                </a:cxn>
                <a:cxn ang="0">
                  <a:pos x="38" y="17"/>
                </a:cxn>
                <a:cxn ang="0">
                  <a:pos x="13" y="115"/>
                </a:cxn>
                <a:cxn ang="0">
                  <a:pos x="61" y="146"/>
                </a:cxn>
                <a:cxn ang="0">
                  <a:pos x="45" y="133"/>
                </a:cxn>
                <a:cxn ang="0">
                  <a:pos x="35" y="145"/>
                </a:cxn>
                <a:cxn ang="0">
                  <a:pos x="32" y="128"/>
                </a:cxn>
                <a:cxn ang="0">
                  <a:pos x="46" y="86"/>
                </a:cxn>
                <a:cxn ang="0">
                  <a:pos x="67" y="83"/>
                </a:cxn>
                <a:cxn ang="0">
                  <a:pos x="71" y="95"/>
                </a:cxn>
                <a:cxn ang="0">
                  <a:pos x="61" y="121"/>
                </a:cxn>
                <a:cxn ang="0">
                  <a:pos x="91" y="180"/>
                </a:cxn>
                <a:cxn ang="0">
                  <a:pos x="186" y="166"/>
                </a:cxn>
                <a:cxn ang="0">
                  <a:pos x="182" y="66"/>
                </a:cxn>
                <a:cxn ang="0">
                  <a:pos x="165" y="60"/>
                </a:cxn>
                <a:cxn ang="0">
                  <a:pos x="113" y="61"/>
                </a:cxn>
                <a:cxn ang="0">
                  <a:pos x="108" y="87"/>
                </a:cxn>
                <a:cxn ang="0">
                  <a:pos x="114" y="50"/>
                </a:cxn>
                <a:cxn ang="0">
                  <a:pos x="89" y="26"/>
                </a:cxn>
                <a:cxn ang="0">
                  <a:pos x="105" y="35"/>
                </a:cxn>
                <a:cxn ang="0">
                  <a:pos x="61" y="72"/>
                </a:cxn>
                <a:cxn ang="0">
                  <a:pos x="24" y="37"/>
                </a:cxn>
                <a:cxn ang="0">
                  <a:pos x="68" y="40"/>
                </a:cxn>
                <a:cxn ang="0">
                  <a:pos x="79" y="40"/>
                </a:cxn>
                <a:cxn ang="0">
                  <a:pos x="108" y="45"/>
                </a:cxn>
                <a:cxn ang="0">
                  <a:pos x="99" y="93"/>
                </a:cxn>
                <a:cxn ang="0">
                  <a:pos x="93" y="51"/>
                </a:cxn>
                <a:cxn ang="0">
                  <a:pos x="61" y="72"/>
                </a:cxn>
                <a:cxn ang="0">
                  <a:pos x="80" y="82"/>
                </a:cxn>
                <a:cxn ang="0">
                  <a:pos x="88" y="58"/>
                </a:cxn>
                <a:cxn ang="0">
                  <a:pos x="102" y="145"/>
                </a:cxn>
                <a:cxn ang="0">
                  <a:pos x="82" y="96"/>
                </a:cxn>
                <a:cxn ang="0">
                  <a:pos x="117" y="106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7" name="Freeform 171"/>
            <p:cNvSpPr/>
            <p:nvPr/>
          </p:nvSpPr>
          <p:spPr bwMode="auto">
            <a:xfrm>
              <a:off x="348" y="3254"/>
              <a:ext cx="86" cy="102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20"/>
                </a:cxn>
                <a:cxn ang="0">
                  <a:pos x="14" y="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8" name="Freeform 172"/>
            <p:cNvSpPr/>
            <p:nvPr/>
          </p:nvSpPr>
          <p:spPr bwMode="auto">
            <a:xfrm>
              <a:off x="267" y="3295"/>
              <a:ext cx="76" cy="136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4" y="25"/>
                </a:cxn>
                <a:cxn ang="0">
                  <a:pos x="15" y="16"/>
                </a:cxn>
                <a:cxn ang="0">
                  <a:pos x="13" y="8"/>
                </a:cxn>
                <a:cxn ang="0">
                  <a:pos x="7" y="10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9" name="Freeform 173"/>
            <p:cNvSpPr/>
            <p:nvPr/>
          </p:nvSpPr>
          <p:spPr bwMode="auto">
            <a:xfrm>
              <a:off x="222" y="3022"/>
              <a:ext cx="243" cy="116"/>
            </a:xfrm>
            <a:custGeom>
              <a:avLst/>
              <a:gdLst/>
              <a:ahLst/>
              <a:cxnLst>
                <a:cxn ang="0">
                  <a:pos x="40" y="2"/>
                </a:cxn>
                <a:cxn ang="0">
                  <a:pos x="9" y="1"/>
                </a:cxn>
                <a:cxn ang="0">
                  <a:pos x="1" y="9"/>
                </a:cxn>
                <a:cxn ang="0">
                  <a:pos x="22" y="21"/>
                </a:cxn>
                <a:cxn ang="0">
                  <a:pos x="34" y="20"/>
                </a:cxn>
                <a:cxn ang="0">
                  <a:pos x="40" y="19"/>
                </a:cxn>
                <a:cxn ang="0">
                  <a:pos x="40" y="2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0" name="Freeform 174"/>
            <p:cNvSpPr/>
            <p:nvPr/>
          </p:nvSpPr>
          <p:spPr bwMode="auto">
            <a:xfrm>
              <a:off x="500" y="3345"/>
              <a:ext cx="177" cy="187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11" y="2"/>
                </a:cxn>
                <a:cxn ang="0">
                  <a:pos x="4" y="20"/>
                </a:cxn>
                <a:cxn ang="0">
                  <a:pos x="28" y="22"/>
                </a:cxn>
                <a:cxn ang="0">
                  <a:pos x="24" y="2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1" name="Freeform 175"/>
            <p:cNvSpPr/>
            <p:nvPr/>
          </p:nvSpPr>
          <p:spPr bwMode="auto">
            <a:xfrm>
              <a:off x="905" y="3158"/>
              <a:ext cx="177" cy="3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4" y="5"/>
                </a:cxn>
                <a:cxn ang="0">
                  <a:pos x="5" y="0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2" name="Freeform 176"/>
            <p:cNvSpPr/>
            <p:nvPr/>
          </p:nvSpPr>
          <p:spPr bwMode="auto">
            <a:xfrm>
              <a:off x="965" y="3153"/>
              <a:ext cx="137" cy="81"/>
            </a:xfrm>
            <a:custGeom>
              <a:avLst/>
              <a:gdLst/>
              <a:ahLst/>
              <a:cxnLst>
                <a:cxn ang="0">
                  <a:pos x="7" y="13"/>
                </a:cxn>
                <a:cxn ang="0">
                  <a:pos x="25" y="6"/>
                </a:cxn>
                <a:cxn ang="0">
                  <a:pos x="17" y="1"/>
                </a:cxn>
                <a:cxn ang="0">
                  <a:pos x="7" y="11"/>
                </a:cxn>
                <a:cxn ang="0">
                  <a:pos x="7" y="13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3" name="Freeform 177"/>
            <p:cNvSpPr/>
            <p:nvPr/>
          </p:nvSpPr>
          <p:spPr bwMode="auto">
            <a:xfrm>
              <a:off x="960" y="3204"/>
              <a:ext cx="177" cy="86"/>
            </a:xfrm>
            <a:custGeom>
              <a:avLst/>
              <a:gdLst/>
              <a:ahLst/>
              <a:cxnLst>
                <a:cxn ang="0">
                  <a:pos x="25" y="6"/>
                </a:cxn>
                <a:cxn ang="0">
                  <a:pos x="8" y="10"/>
                </a:cxn>
                <a:cxn ang="0">
                  <a:pos x="6" y="13"/>
                </a:cxn>
                <a:cxn ang="0">
                  <a:pos x="27" y="12"/>
                </a:cxn>
                <a:cxn ang="0">
                  <a:pos x="25" y="6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4" name="Freeform 178"/>
            <p:cNvSpPr/>
            <p:nvPr/>
          </p:nvSpPr>
          <p:spPr bwMode="auto">
            <a:xfrm>
              <a:off x="844" y="3285"/>
              <a:ext cx="248" cy="60"/>
            </a:xfrm>
            <a:custGeom>
              <a:avLst/>
              <a:gdLst/>
              <a:ahLst/>
              <a:cxnLst>
                <a:cxn ang="0">
                  <a:pos x="40" y="3"/>
                </a:cxn>
                <a:cxn ang="0">
                  <a:pos x="29" y="1"/>
                </a:cxn>
                <a:cxn ang="0">
                  <a:pos x="7" y="0"/>
                </a:cxn>
                <a:cxn ang="0">
                  <a:pos x="2" y="5"/>
                </a:cxn>
                <a:cxn ang="0">
                  <a:pos x="20" y="8"/>
                </a:cxn>
                <a:cxn ang="0">
                  <a:pos x="41" y="8"/>
                </a:cxn>
                <a:cxn ang="0">
                  <a:pos x="40" y="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5" name="Freeform 179"/>
            <p:cNvSpPr/>
            <p:nvPr/>
          </p:nvSpPr>
          <p:spPr bwMode="auto">
            <a:xfrm>
              <a:off x="869" y="3340"/>
              <a:ext cx="203" cy="56"/>
            </a:xfrm>
            <a:custGeom>
              <a:avLst/>
              <a:gdLst/>
              <a:ahLst/>
              <a:cxnLst>
                <a:cxn ang="0">
                  <a:pos x="37" y="2"/>
                </a:cxn>
                <a:cxn ang="0">
                  <a:pos x="26" y="4"/>
                </a:cxn>
                <a:cxn ang="0">
                  <a:pos x="13" y="3"/>
                </a:cxn>
                <a:cxn ang="0">
                  <a:pos x="1" y="2"/>
                </a:cxn>
                <a:cxn ang="0">
                  <a:pos x="35" y="8"/>
                </a:cxn>
                <a:cxn ang="0">
                  <a:pos x="37" y="2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6" name="Freeform 180"/>
            <p:cNvSpPr/>
            <p:nvPr/>
          </p:nvSpPr>
          <p:spPr bwMode="auto">
            <a:xfrm>
              <a:off x="859" y="3386"/>
              <a:ext cx="207" cy="172"/>
            </a:xfrm>
            <a:custGeom>
              <a:avLst/>
              <a:gdLst/>
              <a:ahLst/>
              <a:cxnLst>
                <a:cxn ang="0">
                  <a:pos x="28" y="9"/>
                </a:cxn>
                <a:cxn ang="0">
                  <a:pos x="13" y="6"/>
                </a:cxn>
                <a:cxn ang="0">
                  <a:pos x="4" y="15"/>
                </a:cxn>
                <a:cxn ang="0">
                  <a:pos x="1" y="19"/>
                </a:cxn>
                <a:cxn ang="0">
                  <a:pos x="9" y="19"/>
                </a:cxn>
                <a:cxn ang="0">
                  <a:pos x="17" y="27"/>
                </a:cxn>
                <a:cxn ang="0">
                  <a:pos x="21" y="30"/>
                </a:cxn>
                <a:cxn ang="0">
                  <a:pos x="29" y="19"/>
                </a:cxn>
                <a:cxn ang="0">
                  <a:pos x="39" y="19"/>
                </a:cxn>
                <a:cxn ang="0">
                  <a:pos x="28" y="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27" name="Freeform 181"/>
            <p:cNvSpPr/>
            <p:nvPr/>
          </p:nvSpPr>
          <p:spPr bwMode="auto">
            <a:xfrm>
              <a:off x="996" y="3305"/>
              <a:ext cx="126" cy="318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18" y="17"/>
                </a:cxn>
                <a:cxn ang="0">
                  <a:pos x="7" y="20"/>
                </a:cxn>
                <a:cxn ang="0">
                  <a:pos x="7" y="23"/>
                </a:cxn>
                <a:cxn ang="0">
                  <a:pos x="17" y="34"/>
                </a:cxn>
                <a:cxn ang="0">
                  <a:pos x="12" y="45"/>
                </a:cxn>
                <a:cxn ang="0">
                  <a:pos x="0" y="55"/>
                </a:cxn>
                <a:cxn ang="0">
                  <a:pos x="5" y="58"/>
                </a:cxn>
                <a:cxn ang="0">
                  <a:pos x="16" y="62"/>
                </a:cxn>
                <a:cxn ang="0">
                  <a:pos x="23" y="57"/>
                </a:cxn>
                <a:cxn ang="0">
                  <a:pos x="25" y="14"/>
                </a:cxn>
                <a:cxn ang="0">
                  <a:pos x="25" y="2"/>
                </a:cxn>
                <a:cxn ang="0">
                  <a:pos x="22" y="2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8051" name="Rectangle 163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20574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8055" name="Rectangle 167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28" name="Rectangle 16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8400"/>
            <a:ext cx="228917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D2479F4-80DC-4243-8F33-865FABE1EF49}" type="datetime1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29" name="Rectangle 16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30" name="Rectangle 16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28917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algn="r" fontAlgn="base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996" y="460851"/>
            <a:ext cx="898096" cy="4535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EBA4D2F-3D03-4459-A107-C385E11D2864}" type="datetime1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4013" y="228600"/>
            <a:ext cx="2135187" cy="587057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98450" y="228600"/>
            <a:ext cx="6253163" cy="587057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EBA4D2F-3D03-4459-A107-C385E11D2864}" type="datetime1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标题，文本与剪贴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8450" y="228600"/>
            <a:ext cx="854075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4000500" cy="44989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剪贴画占位符 3"/>
          <p:cNvSpPr>
            <a:spLocks noGrp="1"/>
          </p:cNvSpPr>
          <p:nvPr>
            <p:ph type="clipArt" sz="half" idx="2"/>
          </p:nvPr>
        </p:nvSpPr>
        <p:spPr>
          <a:xfrm>
            <a:off x="4762500" y="1600200"/>
            <a:ext cx="4000500" cy="449897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EBA4D2F-3D03-4459-A107-C385E11D2864}" type="datetime1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8450" y="228600"/>
            <a:ext cx="854075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600200"/>
            <a:ext cx="4000500" cy="44989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762500" y="1600200"/>
            <a:ext cx="4000500" cy="2173288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762500" y="3925888"/>
            <a:ext cx="4000500" cy="2173287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EBA4D2F-3D03-4459-A107-C385E11D2864}" type="datetime1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8450" y="228600"/>
            <a:ext cx="8540750" cy="1143000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8153400" cy="449897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Char char="§"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EBA4D2F-3D03-4459-A107-C385E11D2864}" type="datetime1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714965" y="804067"/>
            <a:ext cx="4051700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3150455" y="1800369"/>
            <a:ext cx="2683069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03366" y="2662659"/>
            <a:ext cx="39632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803366" y="3950373"/>
            <a:ext cx="39632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EBA4D2F-3D03-4459-A107-C385E11D2864}" type="datetime1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EBA4D2F-3D03-4459-A107-C385E11D2864}" type="datetime1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4000500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62500" y="1600200"/>
            <a:ext cx="4000500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EBA4D2F-3D03-4459-A107-C385E11D2864}" type="datetime1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EBA4D2F-3D03-4459-A107-C385E11D2864}" type="datetime1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EBA4D2F-3D03-4459-A107-C385E11D2864}" type="datetime1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EBA4D2F-3D03-4459-A107-C385E11D2864}" type="datetime1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EBA4D2F-3D03-4459-A107-C385E11D2864}" type="datetime1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EBA4D2F-3D03-4459-A107-C385E11D2864}" type="datetime1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image" Target="../media/image1.png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1026" name="Group 2"/>
          <p:cNvGrpSpPr/>
          <p:nvPr userDrawn="1"/>
        </p:nvGrpSpPr>
        <p:grpSpPr>
          <a:xfrm>
            <a:off x="566738" y="0"/>
            <a:ext cx="7891462" cy="6821488"/>
            <a:chOff x="349" y="23"/>
            <a:chExt cx="4971" cy="4297"/>
          </a:xfrm>
        </p:grpSpPr>
        <p:sp>
          <p:nvSpPr>
            <p:cNvPr id="36867" name="Rectangle 3"/>
            <p:cNvSpPr>
              <a:spLocks noChangeArrowheads="1"/>
            </p:cNvSpPr>
            <p:nvPr/>
          </p:nvSpPr>
          <p:spPr bwMode="auto">
            <a:xfrm>
              <a:off x="384" y="23"/>
              <a:ext cx="21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868" name="Freeform 4"/>
            <p:cNvSpPr>
              <a:spLocks noEditPoints="1"/>
            </p:cNvSpPr>
            <p:nvPr/>
          </p:nvSpPr>
          <p:spPr bwMode="auto">
            <a:xfrm>
              <a:off x="384" y="225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869" name="Freeform 5"/>
            <p:cNvSpPr>
              <a:spLocks noEditPoints="1"/>
            </p:cNvSpPr>
            <p:nvPr/>
          </p:nvSpPr>
          <p:spPr bwMode="auto">
            <a:xfrm>
              <a:off x="384" y="630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870" name="Freeform 6"/>
            <p:cNvSpPr>
              <a:spLocks noEditPoints="1"/>
            </p:cNvSpPr>
            <p:nvPr/>
          </p:nvSpPr>
          <p:spPr bwMode="auto">
            <a:xfrm>
              <a:off x="384" y="1034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871" name="Freeform 7"/>
            <p:cNvSpPr>
              <a:spLocks noEditPoints="1"/>
            </p:cNvSpPr>
            <p:nvPr/>
          </p:nvSpPr>
          <p:spPr bwMode="auto">
            <a:xfrm>
              <a:off x="384" y="1438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872" name="Freeform 8"/>
            <p:cNvSpPr>
              <a:spLocks noEditPoints="1"/>
            </p:cNvSpPr>
            <p:nvPr/>
          </p:nvSpPr>
          <p:spPr bwMode="auto">
            <a:xfrm>
              <a:off x="384" y="1843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873" name="Freeform 9"/>
            <p:cNvSpPr>
              <a:spLocks noEditPoints="1"/>
            </p:cNvSpPr>
            <p:nvPr/>
          </p:nvSpPr>
          <p:spPr bwMode="auto">
            <a:xfrm>
              <a:off x="384" y="2247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874" name="Freeform 10"/>
            <p:cNvSpPr>
              <a:spLocks noEditPoints="1"/>
            </p:cNvSpPr>
            <p:nvPr/>
          </p:nvSpPr>
          <p:spPr bwMode="auto">
            <a:xfrm>
              <a:off x="384" y="2652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875" name="Freeform 11"/>
            <p:cNvSpPr>
              <a:spLocks noEditPoints="1"/>
            </p:cNvSpPr>
            <p:nvPr/>
          </p:nvSpPr>
          <p:spPr bwMode="auto">
            <a:xfrm>
              <a:off x="384" y="3056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876" name="Freeform 12"/>
            <p:cNvSpPr>
              <a:spLocks noEditPoints="1"/>
            </p:cNvSpPr>
            <p:nvPr/>
          </p:nvSpPr>
          <p:spPr bwMode="auto">
            <a:xfrm>
              <a:off x="384" y="3461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877" name="Freeform 13"/>
            <p:cNvSpPr>
              <a:spLocks noEditPoints="1"/>
            </p:cNvSpPr>
            <p:nvPr/>
          </p:nvSpPr>
          <p:spPr bwMode="auto">
            <a:xfrm>
              <a:off x="384" y="3865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878" name="Rectangle 14"/>
            <p:cNvSpPr>
              <a:spLocks noChangeArrowheads="1"/>
            </p:cNvSpPr>
            <p:nvPr/>
          </p:nvSpPr>
          <p:spPr bwMode="auto">
            <a:xfrm>
              <a:off x="384" y="4269"/>
              <a:ext cx="21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879" name="Rectangle 15"/>
            <p:cNvSpPr>
              <a:spLocks noChangeArrowheads="1"/>
            </p:cNvSpPr>
            <p:nvPr/>
          </p:nvSpPr>
          <p:spPr bwMode="auto">
            <a:xfrm>
              <a:off x="829" y="23"/>
              <a:ext cx="21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880" name="Freeform 16"/>
            <p:cNvSpPr>
              <a:spLocks noEditPoints="1"/>
            </p:cNvSpPr>
            <p:nvPr/>
          </p:nvSpPr>
          <p:spPr bwMode="auto">
            <a:xfrm>
              <a:off x="829" y="225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881" name="Freeform 17"/>
            <p:cNvSpPr>
              <a:spLocks noEditPoints="1"/>
            </p:cNvSpPr>
            <p:nvPr/>
          </p:nvSpPr>
          <p:spPr bwMode="auto">
            <a:xfrm>
              <a:off x="829" y="630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882" name="Freeform 18"/>
            <p:cNvSpPr>
              <a:spLocks noEditPoints="1"/>
            </p:cNvSpPr>
            <p:nvPr/>
          </p:nvSpPr>
          <p:spPr bwMode="auto">
            <a:xfrm>
              <a:off x="829" y="1034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883" name="Freeform 19"/>
            <p:cNvSpPr>
              <a:spLocks noEditPoints="1"/>
            </p:cNvSpPr>
            <p:nvPr/>
          </p:nvSpPr>
          <p:spPr bwMode="auto">
            <a:xfrm>
              <a:off x="829" y="1438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884" name="Freeform 20"/>
            <p:cNvSpPr>
              <a:spLocks noEditPoints="1"/>
            </p:cNvSpPr>
            <p:nvPr/>
          </p:nvSpPr>
          <p:spPr bwMode="auto">
            <a:xfrm>
              <a:off x="829" y="1843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885" name="Freeform 21"/>
            <p:cNvSpPr>
              <a:spLocks noEditPoints="1"/>
            </p:cNvSpPr>
            <p:nvPr/>
          </p:nvSpPr>
          <p:spPr bwMode="auto">
            <a:xfrm>
              <a:off x="829" y="2247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886" name="Freeform 22"/>
            <p:cNvSpPr>
              <a:spLocks noEditPoints="1"/>
            </p:cNvSpPr>
            <p:nvPr/>
          </p:nvSpPr>
          <p:spPr bwMode="auto">
            <a:xfrm>
              <a:off x="829" y="2652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887" name="Freeform 23"/>
            <p:cNvSpPr>
              <a:spLocks noEditPoints="1"/>
            </p:cNvSpPr>
            <p:nvPr/>
          </p:nvSpPr>
          <p:spPr bwMode="auto">
            <a:xfrm>
              <a:off x="829" y="3056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888" name="Freeform 24"/>
            <p:cNvSpPr>
              <a:spLocks noEditPoints="1"/>
            </p:cNvSpPr>
            <p:nvPr/>
          </p:nvSpPr>
          <p:spPr bwMode="auto">
            <a:xfrm>
              <a:off x="829" y="3461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889" name="Freeform 25"/>
            <p:cNvSpPr>
              <a:spLocks noEditPoints="1"/>
            </p:cNvSpPr>
            <p:nvPr/>
          </p:nvSpPr>
          <p:spPr bwMode="auto">
            <a:xfrm>
              <a:off x="829" y="3865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890" name="Rectangle 26"/>
            <p:cNvSpPr>
              <a:spLocks noChangeArrowheads="1"/>
            </p:cNvSpPr>
            <p:nvPr/>
          </p:nvSpPr>
          <p:spPr bwMode="auto">
            <a:xfrm>
              <a:off x="829" y="4269"/>
              <a:ext cx="21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891" name="Rectangle 27"/>
            <p:cNvSpPr>
              <a:spLocks noChangeArrowheads="1"/>
            </p:cNvSpPr>
            <p:nvPr/>
          </p:nvSpPr>
          <p:spPr bwMode="auto">
            <a:xfrm>
              <a:off x="1279" y="23"/>
              <a:ext cx="21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892" name="Freeform 28"/>
            <p:cNvSpPr>
              <a:spLocks noEditPoints="1"/>
            </p:cNvSpPr>
            <p:nvPr/>
          </p:nvSpPr>
          <p:spPr bwMode="auto">
            <a:xfrm>
              <a:off x="1279" y="225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893" name="Freeform 29"/>
            <p:cNvSpPr>
              <a:spLocks noEditPoints="1"/>
            </p:cNvSpPr>
            <p:nvPr/>
          </p:nvSpPr>
          <p:spPr bwMode="auto">
            <a:xfrm>
              <a:off x="1279" y="630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894" name="Freeform 30"/>
            <p:cNvSpPr>
              <a:spLocks noEditPoints="1"/>
            </p:cNvSpPr>
            <p:nvPr/>
          </p:nvSpPr>
          <p:spPr bwMode="auto">
            <a:xfrm>
              <a:off x="1279" y="1034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895" name="Freeform 31"/>
            <p:cNvSpPr>
              <a:spLocks noEditPoints="1"/>
            </p:cNvSpPr>
            <p:nvPr/>
          </p:nvSpPr>
          <p:spPr bwMode="auto">
            <a:xfrm>
              <a:off x="1279" y="1438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896" name="Freeform 32"/>
            <p:cNvSpPr>
              <a:spLocks noEditPoints="1"/>
            </p:cNvSpPr>
            <p:nvPr/>
          </p:nvSpPr>
          <p:spPr bwMode="auto">
            <a:xfrm>
              <a:off x="1279" y="1843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897" name="Freeform 33"/>
            <p:cNvSpPr>
              <a:spLocks noEditPoints="1"/>
            </p:cNvSpPr>
            <p:nvPr/>
          </p:nvSpPr>
          <p:spPr bwMode="auto">
            <a:xfrm>
              <a:off x="1279" y="2247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898" name="Freeform 34"/>
            <p:cNvSpPr>
              <a:spLocks noEditPoints="1"/>
            </p:cNvSpPr>
            <p:nvPr/>
          </p:nvSpPr>
          <p:spPr bwMode="auto">
            <a:xfrm>
              <a:off x="1279" y="2652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899" name="Freeform 35"/>
            <p:cNvSpPr>
              <a:spLocks noEditPoints="1"/>
            </p:cNvSpPr>
            <p:nvPr/>
          </p:nvSpPr>
          <p:spPr bwMode="auto">
            <a:xfrm>
              <a:off x="1279" y="3056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00" name="Freeform 36"/>
            <p:cNvSpPr>
              <a:spLocks noEditPoints="1"/>
            </p:cNvSpPr>
            <p:nvPr/>
          </p:nvSpPr>
          <p:spPr bwMode="auto">
            <a:xfrm>
              <a:off x="1279" y="3461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01" name="Freeform 37"/>
            <p:cNvSpPr>
              <a:spLocks noEditPoints="1"/>
            </p:cNvSpPr>
            <p:nvPr/>
          </p:nvSpPr>
          <p:spPr bwMode="auto">
            <a:xfrm>
              <a:off x="1279" y="3865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02" name="Rectangle 38"/>
            <p:cNvSpPr>
              <a:spLocks noChangeArrowheads="1"/>
            </p:cNvSpPr>
            <p:nvPr/>
          </p:nvSpPr>
          <p:spPr bwMode="auto">
            <a:xfrm>
              <a:off x="1279" y="4269"/>
              <a:ext cx="21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03" name="Rectangle 39"/>
            <p:cNvSpPr>
              <a:spLocks noChangeArrowheads="1"/>
            </p:cNvSpPr>
            <p:nvPr/>
          </p:nvSpPr>
          <p:spPr bwMode="auto">
            <a:xfrm>
              <a:off x="1724" y="23"/>
              <a:ext cx="21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04" name="Freeform 40"/>
            <p:cNvSpPr>
              <a:spLocks noEditPoints="1"/>
            </p:cNvSpPr>
            <p:nvPr/>
          </p:nvSpPr>
          <p:spPr bwMode="auto">
            <a:xfrm>
              <a:off x="1724" y="225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05" name="Freeform 41"/>
            <p:cNvSpPr>
              <a:spLocks noEditPoints="1"/>
            </p:cNvSpPr>
            <p:nvPr/>
          </p:nvSpPr>
          <p:spPr bwMode="auto">
            <a:xfrm>
              <a:off x="1724" y="630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06" name="Freeform 42"/>
            <p:cNvSpPr>
              <a:spLocks noEditPoints="1"/>
            </p:cNvSpPr>
            <p:nvPr/>
          </p:nvSpPr>
          <p:spPr bwMode="auto">
            <a:xfrm>
              <a:off x="1724" y="1034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07" name="Freeform 43"/>
            <p:cNvSpPr>
              <a:spLocks noEditPoints="1"/>
            </p:cNvSpPr>
            <p:nvPr/>
          </p:nvSpPr>
          <p:spPr bwMode="auto">
            <a:xfrm>
              <a:off x="1724" y="1438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08" name="Freeform 44"/>
            <p:cNvSpPr>
              <a:spLocks noEditPoints="1"/>
            </p:cNvSpPr>
            <p:nvPr/>
          </p:nvSpPr>
          <p:spPr bwMode="auto">
            <a:xfrm>
              <a:off x="1724" y="1843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09" name="Freeform 45"/>
            <p:cNvSpPr>
              <a:spLocks noEditPoints="1"/>
            </p:cNvSpPr>
            <p:nvPr/>
          </p:nvSpPr>
          <p:spPr bwMode="auto">
            <a:xfrm>
              <a:off x="1724" y="2247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10" name="Freeform 46"/>
            <p:cNvSpPr>
              <a:spLocks noEditPoints="1"/>
            </p:cNvSpPr>
            <p:nvPr/>
          </p:nvSpPr>
          <p:spPr bwMode="auto">
            <a:xfrm>
              <a:off x="1724" y="2652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11" name="Freeform 47"/>
            <p:cNvSpPr>
              <a:spLocks noEditPoints="1"/>
            </p:cNvSpPr>
            <p:nvPr/>
          </p:nvSpPr>
          <p:spPr bwMode="auto">
            <a:xfrm>
              <a:off x="1724" y="3056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12" name="Freeform 48"/>
            <p:cNvSpPr>
              <a:spLocks noEditPoints="1"/>
            </p:cNvSpPr>
            <p:nvPr/>
          </p:nvSpPr>
          <p:spPr bwMode="auto">
            <a:xfrm>
              <a:off x="1724" y="3461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13" name="Freeform 49"/>
            <p:cNvSpPr>
              <a:spLocks noEditPoints="1"/>
            </p:cNvSpPr>
            <p:nvPr/>
          </p:nvSpPr>
          <p:spPr bwMode="auto">
            <a:xfrm>
              <a:off x="1724" y="3865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14" name="Rectangle 50"/>
            <p:cNvSpPr>
              <a:spLocks noChangeArrowheads="1"/>
            </p:cNvSpPr>
            <p:nvPr/>
          </p:nvSpPr>
          <p:spPr bwMode="auto">
            <a:xfrm>
              <a:off x="1724" y="4269"/>
              <a:ext cx="21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15" name="Rectangle 51"/>
            <p:cNvSpPr>
              <a:spLocks noChangeArrowheads="1"/>
            </p:cNvSpPr>
            <p:nvPr/>
          </p:nvSpPr>
          <p:spPr bwMode="auto">
            <a:xfrm>
              <a:off x="2169" y="23"/>
              <a:ext cx="21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16" name="Freeform 52"/>
            <p:cNvSpPr>
              <a:spLocks noEditPoints="1"/>
            </p:cNvSpPr>
            <p:nvPr/>
          </p:nvSpPr>
          <p:spPr bwMode="auto">
            <a:xfrm>
              <a:off x="2169" y="225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17" name="Freeform 53"/>
            <p:cNvSpPr>
              <a:spLocks noEditPoints="1"/>
            </p:cNvSpPr>
            <p:nvPr/>
          </p:nvSpPr>
          <p:spPr bwMode="auto">
            <a:xfrm>
              <a:off x="2169" y="630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18" name="Freeform 54"/>
            <p:cNvSpPr>
              <a:spLocks noEditPoints="1"/>
            </p:cNvSpPr>
            <p:nvPr/>
          </p:nvSpPr>
          <p:spPr bwMode="auto">
            <a:xfrm>
              <a:off x="2169" y="1034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19" name="Freeform 55"/>
            <p:cNvSpPr>
              <a:spLocks noEditPoints="1"/>
            </p:cNvSpPr>
            <p:nvPr/>
          </p:nvSpPr>
          <p:spPr bwMode="auto">
            <a:xfrm>
              <a:off x="2169" y="1438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20" name="Freeform 56"/>
            <p:cNvSpPr>
              <a:spLocks noEditPoints="1"/>
            </p:cNvSpPr>
            <p:nvPr/>
          </p:nvSpPr>
          <p:spPr bwMode="auto">
            <a:xfrm>
              <a:off x="2169" y="1843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21" name="Freeform 57"/>
            <p:cNvSpPr>
              <a:spLocks noEditPoints="1"/>
            </p:cNvSpPr>
            <p:nvPr/>
          </p:nvSpPr>
          <p:spPr bwMode="auto">
            <a:xfrm>
              <a:off x="2169" y="2247"/>
              <a:ext cx="21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22" name="Freeform 58"/>
            <p:cNvSpPr>
              <a:spLocks noEditPoints="1"/>
            </p:cNvSpPr>
            <p:nvPr/>
          </p:nvSpPr>
          <p:spPr bwMode="auto">
            <a:xfrm>
              <a:off x="2169" y="2652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23" name="Freeform 59"/>
            <p:cNvSpPr>
              <a:spLocks noEditPoints="1"/>
            </p:cNvSpPr>
            <p:nvPr/>
          </p:nvSpPr>
          <p:spPr bwMode="auto">
            <a:xfrm>
              <a:off x="2169" y="3056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24" name="Freeform 60"/>
            <p:cNvSpPr>
              <a:spLocks noEditPoints="1"/>
            </p:cNvSpPr>
            <p:nvPr/>
          </p:nvSpPr>
          <p:spPr bwMode="auto">
            <a:xfrm>
              <a:off x="2169" y="3461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25" name="Freeform 61"/>
            <p:cNvSpPr>
              <a:spLocks noEditPoints="1"/>
            </p:cNvSpPr>
            <p:nvPr/>
          </p:nvSpPr>
          <p:spPr bwMode="auto">
            <a:xfrm>
              <a:off x="2169" y="3865"/>
              <a:ext cx="2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26" name="Rectangle 62"/>
            <p:cNvSpPr>
              <a:spLocks noChangeArrowheads="1"/>
            </p:cNvSpPr>
            <p:nvPr/>
          </p:nvSpPr>
          <p:spPr bwMode="auto">
            <a:xfrm>
              <a:off x="2169" y="4269"/>
              <a:ext cx="21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27" name="Rectangle 63"/>
            <p:cNvSpPr>
              <a:spLocks noChangeArrowheads="1"/>
            </p:cNvSpPr>
            <p:nvPr/>
          </p:nvSpPr>
          <p:spPr bwMode="auto">
            <a:xfrm>
              <a:off x="2620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28" name="Freeform 64"/>
            <p:cNvSpPr>
              <a:spLocks noEditPoints="1"/>
            </p:cNvSpPr>
            <p:nvPr/>
          </p:nvSpPr>
          <p:spPr bwMode="auto">
            <a:xfrm>
              <a:off x="2620" y="225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29" name="Freeform 65"/>
            <p:cNvSpPr>
              <a:spLocks noEditPoints="1"/>
            </p:cNvSpPr>
            <p:nvPr/>
          </p:nvSpPr>
          <p:spPr bwMode="auto">
            <a:xfrm>
              <a:off x="2620" y="630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30" name="Freeform 66"/>
            <p:cNvSpPr>
              <a:spLocks noEditPoints="1"/>
            </p:cNvSpPr>
            <p:nvPr/>
          </p:nvSpPr>
          <p:spPr bwMode="auto">
            <a:xfrm>
              <a:off x="2620" y="1034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31" name="Freeform 67"/>
            <p:cNvSpPr>
              <a:spLocks noEditPoints="1"/>
            </p:cNvSpPr>
            <p:nvPr/>
          </p:nvSpPr>
          <p:spPr bwMode="auto">
            <a:xfrm>
              <a:off x="2620" y="1438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32" name="Freeform 68"/>
            <p:cNvSpPr>
              <a:spLocks noEditPoints="1"/>
            </p:cNvSpPr>
            <p:nvPr/>
          </p:nvSpPr>
          <p:spPr bwMode="auto">
            <a:xfrm>
              <a:off x="2620" y="1843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33" name="Freeform 69"/>
            <p:cNvSpPr>
              <a:spLocks noEditPoints="1"/>
            </p:cNvSpPr>
            <p:nvPr/>
          </p:nvSpPr>
          <p:spPr bwMode="auto">
            <a:xfrm>
              <a:off x="2620" y="2247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34" name="Freeform 70"/>
            <p:cNvSpPr>
              <a:spLocks noEditPoints="1"/>
            </p:cNvSpPr>
            <p:nvPr/>
          </p:nvSpPr>
          <p:spPr bwMode="auto">
            <a:xfrm>
              <a:off x="2620" y="2652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35" name="Freeform 71"/>
            <p:cNvSpPr>
              <a:spLocks noEditPoints="1"/>
            </p:cNvSpPr>
            <p:nvPr/>
          </p:nvSpPr>
          <p:spPr bwMode="auto">
            <a:xfrm>
              <a:off x="2620" y="3056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36" name="Freeform 72"/>
            <p:cNvSpPr>
              <a:spLocks noEditPoints="1"/>
            </p:cNvSpPr>
            <p:nvPr/>
          </p:nvSpPr>
          <p:spPr bwMode="auto">
            <a:xfrm>
              <a:off x="2620" y="3461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37" name="Freeform 73"/>
            <p:cNvSpPr>
              <a:spLocks noEditPoints="1"/>
            </p:cNvSpPr>
            <p:nvPr/>
          </p:nvSpPr>
          <p:spPr bwMode="auto">
            <a:xfrm>
              <a:off x="2620" y="3865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38" name="Rectangle 74"/>
            <p:cNvSpPr>
              <a:spLocks noChangeArrowheads="1"/>
            </p:cNvSpPr>
            <p:nvPr/>
          </p:nvSpPr>
          <p:spPr bwMode="auto">
            <a:xfrm>
              <a:off x="2620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39" name="Rectangle 75"/>
            <p:cNvSpPr>
              <a:spLocks noChangeArrowheads="1"/>
            </p:cNvSpPr>
            <p:nvPr/>
          </p:nvSpPr>
          <p:spPr bwMode="auto">
            <a:xfrm>
              <a:off x="3065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40" name="Freeform 76"/>
            <p:cNvSpPr>
              <a:spLocks noEditPoints="1"/>
            </p:cNvSpPr>
            <p:nvPr/>
          </p:nvSpPr>
          <p:spPr bwMode="auto">
            <a:xfrm>
              <a:off x="3065" y="225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41" name="Freeform 77"/>
            <p:cNvSpPr>
              <a:spLocks noEditPoints="1"/>
            </p:cNvSpPr>
            <p:nvPr/>
          </p:nvSpPr>
          <p:spPr bwMode="auto">
            <a:xfrm>
              <a:off x="3065" y="630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42" name="Freeform 78"/>
            <p:cNvSpPr>
              <a:spLocks noEditPoints="1"/>
            </p:cNvSpPr>
            <p:nvPr/>
          </p:nvSpPr>
          <p:spPr bwMode="auto">
            <a:xfrm>
              <a:off x="3065" y="1034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43" name="Freeform 79"/>
            <p:cNvSpPr>
              <a:spLocks noEditPoints="1"/>
            </p:cNvSpPr>
            <p:nvPr/>
          </p:nvSpPr>
          <p:spPr bwMode="auto">
            <a:xfrm>
              <a:off x="3065" y="1438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44" name="Freeform 80"/>
            <p:cNvSpPr>
              <a:spLocks noEditPoints="1"/>
            </p:cNvSpPr>
            <p:nvPr/>
          </p:nvSpPr>
          <p:spPr bwMode="auto">
            <a:xfrm>
              <a:off x="3065" y="1843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45" name="Freeform 81"/>
            <p:cNvSpPr>
              <a:spLocks noEditPoints="1"/>
            </p:cNvSpPr>
            <p:nvPr/>
          </p:nvSpPr>
          <p:spPr bwMode="auto">
            <a:xfrm>
              <a:off x="3065" y="2247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46" name="Freeform 82"/>
            <p:cNvSpPr>
              <a:spLocks noEditPoints="1"/>
            </p:cNvSpPr>
            <p:nvPr/>
          </p:nvSpPr>
          <p:spPr bwMode="auto">
            <a:xfrm>
              <a:off x="3065" y="2652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47" name="Freeform 83"/>
            <p:cNvSpPr>
              <a:spLocks noEditPoints="1"/>
            </p:cNvSpPr>
            <p:nvPr/>
          </p:nvSpPr>
          <p:spPr bwMode="auto">
            <a:xfrm>
              <a:off x="3065" y="3056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48" name="Freeform 84"/>
            <p:cNvSpPr>
              <a:spLocks noEditPoints="1"/>
            </p:cNvSpPr>
            <p:nvPr/>
          </p:nvSpPr>
          <p:spPr bwMode="auto">
            <a:xfrm>
              <a:off x="3065" y="3461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49" name="Freeform 85"/>
            <p:cNvSpPr>
              <a:spLocks noEditPoints="1"/>
            </p:cNvSpPr>
            <p:nvPr/>
          </p:nvSpPr>
          <p:spPr bwMode="auto">
            <a:xfrm>
              <a:off x="3065" y="3865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50" name="Rectangle 86"/>
            <p:cNvSpPr>
              <a:spLocks noChangeArrowheads="1"/>
            </p:cNvSpPr>
            <p:nvPr/>
          </p:nvSpPr>
          <p:spPr bwMode="auto">
            <a:xfrm>
              <a:off x="3065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51" name="Rectangle 87"/>
            <p:cNvSpPr>
              <a:spLocks noChangeArrowheads="1"/>
            </p:cNvSpPr>
            <p:nvPr/>
          </p:nvSpPr>
          <p:spPr bwMode="auto">
            <a:xfrm>
              <a:off x="3510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52" name="Freeform 88"/>
            <p:cNvSpPr>
              <a:spLocks noEditPoints="1"/>
            </p:cNvSpPr>
            <p:nvPr/>
          </p:nvSpPr>
          <p:spPr bwMode="auto">
            <a:xfrm>
              <a:off x="3510" y="225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53" name="Freeform 89"/>
            <p:cNvSpPr>
              <a:spLocks noEditPoints="1"/>
            </p:cNvSpPr>
            <p:nvPr/>
          </p:nvSpPr>
          <p:spPr bwMode="auto">
            <a:xfrm>
              <a:off x="3510" y="630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54" name="Freeform 90"/>
            <p:cNvSpPr>
              <a:spLocks noEditPoints="1"/>
            </p:cNvSpPr>
            <p:nvPr/>
          </p:nvSpPr>
          <p:spPr bwMode="auto">
            <a:xfrm>
              <a:off x="3510" y="1034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55" name="Freeform 91"/>
            <p:cNvSpPr>
              <a:spLocks noEditPoints="1"/>
            </p:cNvSpPr>
            <p:nvPr/>
          </p:nvSpPr>
          <p:spPr bwMode="auto">
            <a:xfrm>
              <a:off x="3510" y="1438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56" name="Freeform 92"/>
            <p:cNvSpPr>
              <a:spLocks noEditPoints="1"/>
            </p:cNvSpPr>
            <p:nvPr/>
          </p:nvSpPr>
          <p:spPr bwMode="auto">
            <a:xfrm>
              <a:off x="3510" y="1843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57" name="Freeform 93"/>
            <p:cNvSpPr>
              <a:spLocks noEditPoints="1"/>
            </p:cNvSpPr>
            <p:nvPr/>
          </p:nvSpPr>
          <p:spPr bwMode="auto">
            <a:xfrm>
              <a:off x="3510" y="2247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58" name="Freeform 94"/>
            <p:cNvSpPr>
              <a:spLocks noEditPoints="1"/>
            </p:cNvSpPr>
            <p:nvPr/>
          </p:nvSpPr>
          <p:spPr bwMode="auto">
            <a:xfrm>
              <a:off x="3510" y="2652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59" name="Freeform 95"/>
            <p:cNvSpPr>
              <a:spLocks noEditPoints="1"/>
            </p:cNvSpPr>
            <p:nvPr/>
          </p:nvSpPr>
          <p:spPr bwMode="auto">
            <a:xfrm>
              <a:off x="3510" y="3056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60" name="Freeform 96"/>
            <p:cNvSpPr>
              <a:spLocks noEditPoints="1"/>
            </p:cNvSpPr>
            <p:nvPr/>
          </p:nvSpPr>
          <p:spPr bwMode="auto">
            <a:xfrm>
              <a:off x="3510" y="3461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61" name="Freeform 97"/>
            <p:cNvSpPr>
              <a:spLocks noEditPoints="1"/>
            </p:cNvSpPr>
            <p:nvPr/>
          </p:nvSpPr>
          <p:spPr bwMode="auto">
            <a:xfrm>
              <a:off x="3510" y="3865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62" name="Rectangle 98"/>
            <p:cNvSpPr>
              <a:spLocks noChangeArrowheads="1"/>
            </p:cNvSpPr>
            <p:nvPr/>
          </p:nvSpPr>
          <p:spPr bwMode="auto">
            <a:xfrm>
              <a:off x="3510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63" name="Rectangle 99"/>
            <p:cNvSpPr>
              <a:spLocks noChangeArrowheads="1"/>
            </p:cNvSpPr>
            <p:nvPr/>
          </p:nvSpPr>
          <p:spPr bwMode="auto">
            <a:xfrm>
              <a:off x="3960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64" name="Freeform 100"/>
            <p:cNvSpPr>
              <a:spLocks noEditPoints="1"/>
            </p:cNvSpPr>
            <p:nvPr/>
          </p:nvSpPr>
          <p:spPr bwMode="auto">
            <a:xfrm>
              <a:off x="3960" y="225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65" name="Freeform 101"/>
            <p:cNvSpPr>
              <a:spLocks noEditPoints="1"/>
            </p:cNvSpPr>
            <p:nvPr/>
          </p:nvSpPr>
          <p:spPr bwMode="auto">
            <a:xfrm>
              <a:off x="3960" y="630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66" name="Freeform 102"/>
            <p:cNvSpPr>
              <a:spLocks noEditPoints="1"/>
            </p:cNvSpPr>
            <p:nvPr/>
          </p:nvSpPr>
          <p:spPr bwMode="auto">
            <a:xfrm>
              <a:off x="3960" y="1034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67" name="Freeform 103"/>
            <p:cNvSpPr>
              <a:spLocks noEditPoints="1"/>
            </p:cNvSpPr>
            <p:nvPr/>
          </p:nvSpPr>
          <p:spPr bwMode="auto">
            <a:xfrm>
              <a:off x="3960" y="1438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68" name="Freeform 104"/>
            <p:cNvSpPr>
              <a:spLocks noEditPoints="1"/>
            </p:cNvSpPr>
            <p:nvPr/>
          </p:nvSpPr>
          <p:spPr bwMode="auto">
            <a:xfrm>
              <a:off x="3960" y="1843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69" name="Freeform 105"/>
            <p:cNvSpPr>
              <a:spLocks noEditPoints="1"/>
            </p:cNvSpPr>
            <p:nvPr/>
          </p:nvSpPr>
          <p:spPr bwMode="auto">
            <a:xfrm>
              <a:off x="3960" y="2247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70" name="Freeform 106"/>
            <p:cNvSpPr>
              <a:spLocks noEditPoints="1"/>
            </p:cNvSpPr>
            <p:nvPr/>
          </p:nvSpPr>
          <p:spPr bwMode="auto">
            <a:xfrm>
              <a:off x="3960" y="2652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71" name="Freeform 107"/>
            <p:cNvSpPr>
              <a:spLocks noEditPoints="1"/>
            </p:cNvSpPr>
            <p:nvPr/>
          </p:nvSpPr>
          <p:spPr bwMode="auto">
            <a:xfrm>
              <a:off x="3960" y="3056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72" name="Freeform 108"/>
            <p:cNvSpPr>
              <a:spLocks noEditPoints="1"/>
            </p:cNvSpPr>
            <p:nvPr/>
          </p:nvSpPr>
          <p:spPr bwMode="auto">
            <a:xfrm>
              <a:off x="3960" y="3461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73" name="Freeform 109"/>
            <p:cNvSpPr>
              <a:spLocks noEditPoints="1"/>
            </p:cNvSpPr>
            <p:nvPr/>
          </p:nvSpPr>
          <p:spPr bwMode="auto">
            <a:xfrm>
              <a:off x="3960" y="3865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74" name="Rectangle 110"/>
            <p:cNvSpPr>
              <a:spLocks noChangeArrowheads="1"/>
            </p:cNvSpPr>
            <p:nvPr/>
          </p:nvSpPr>
          <p:spPr bwMode="auto">
            <a:xfrm>
              <a:off x="3960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75" name="Rectangle 111"/>
            <p:cNvSpPr>
              <a:spLocks noChangeArrowheads="1"/>
            </p:cNvSpPr>
            <p:nvPr/>
          </p:nvSpPr>
          <p:spPr bwMode="auto">
            <a:xfrm>
              <a:off x="4405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76" name="Freeform 112"/>
            <p:cNvSpPr>
              <a:spLocks noEditPoints="1"/>
            </p:cNvSpPr>
            <p:nvPr/>
          </p:nvSpPr>
          <p:spPr bwMode="auto">
            <a:xfrm>
              <a:off x="4405" y="225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77" name="Freeform 113"/>
            <p:cNvSpPr>
              <a:spLocks noEditPoints="1"/>
            </p:cNvSpPr>
            <p:nvPr/>
          </p:nvSpPr>
          <p:spPr bwMode="auto">
            <a:xfrm>
              <a:off x="4405" y="630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78" name="Freeform 114"/>
            <p:cNvSpPr>
              <a:spLocks noEditPoints="1"/>
            </p:cNvSpPr>
            <p:nvPr/>
          </p:nvSpPr>
          <p:spPr bwMode="auto">
            <a:xfrm>
              <a:off x="4405" y="1034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79" name="Freeform 115"/>
            <p:cNvSpPr>
              <a:spLocks noEditPoints="1"/>
            </p:cNvSpPr>
            <p:nvPr/>
          </p:nvSpPr>
          <p:spPr bwMode="auto">
            <a:xfrm>
              <a:off x="4405" y="1438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80" name="Freeform 116"/>
            <p:cNvSpPr>
              <a:spLocks noEditPoints="1"/>
            </p:cNvSpPr>
            <p:nvPr/>
          </p:nvSpPr>
          <p:spPr bwMode="auto">
            <a:xfrm>
              <a:off x="4405" y="1843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81" name="Freeform 117"/>
            <p:cNvSpPr>
              <a:spLocks noEditPoints="1"/>
            </p:cNvSpPr>
            <p:nvPr/>
          </p:nvSpPr>
          <p:spPr bwMode="auto">
            <a:xfrm>
              <a:off x="4405" y="2247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82" name="Freeform 118"/>
            <p:cNvSpPr>
              <a:spLocks noEditPoints="1"/>
            </p:cNvSpPr>
            <p:nvPr/>
          </p:nvSpPr>
          <p:spPr bwMode="auto">
            <a:xfrm>
              <a:off x="4405" y="2652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83" name="Freeform 119"/>
            <p:cNvSpPr>
              <a:spLocks noEditPoints="1"/>
            </p:cNvSpPr>
            <p:nvPr/>
          </p:nvSpPr>
          <p:spPr bwMode="auto">
            <a:xfrm>
              <a:off x="4405" y="3056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84" name="Freeform 120"/>
            <p:cNvSpPr>
              <a:spLocks noEditPoints="1"/>
            </p:cNvSpPr>
            <p:nvPr/>
          </p:nvSpPr>
          <p:spPr bwMode="auto">
            <a:xfrm>
              <a:off x="4405" y="3461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85" name="Freeform 121"/>
            <p:cNvSpPr>
              <a:spLocks noEditPoints="1"/>
            </p:cNvSpPr>
            <p:nvPr/>
          </p:nvSpPr>
          <p:spPr bwMode="auto">
            <a:xfrm>
              <a:off x="4405" y="3865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86" name="Rectangle 122"/>
            <p:cNvSpPr>
              <a:spLocks noChangeArrowheads="1"/>
            </p:cNvSpPr>
            <p:nvPr/>
          </p:nvSpPr>
          <p:spPr bwMode="auto">
            <a:xfrm>
              <a:off x="4405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87" name="Rectangle 123"/>
            <p:cNvSpPr>
              <a:spLocks noChangeArrowheads="1"/>
            </p:cNvSpPr>
            <p:nvPr/>
          </p:nvSpPr>
          <p:spPr bwMode="auto">
            <a:xfrm>
              <a:off x="4850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88" name="Freeform 124"/>
            <p:cNvSpPr>
              <a:spLocks noEditPoints="1"/>
            </p:cNvSpPr>
            <p:nvPr/>
          </p:nvSpPr>
          <p:spPr bwMode="auto">
            <a:xfrm>
              <a:off x="4850" y="225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89" name="Freeform 125"/>
            <p:cNvSpPr>
              <a:spLocks noEditPoints="1"/>
            </p:cNvSpPr>
            <p:nvPr/>
          </p:nvSpPr>
          <p:spPr bwMode="auto">
            <a:xfrm>
              <a:off x="4850" y="630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90" name="Freeform 126"/>
            <p:cNvSpPr>
              <a:spLocks noEditPoints="1"/>
            </p:cNvSpPr>
            <p:nvPr/>
          </p:nvSpPr>
          <p:spPr bwMode="auto">
            <a:xfrm>
              <a:off x="4850" y="1034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91" name="Freeform 127"/>
            <p:cNvSpPr>
              <a:spLocks noEditPoints="1"/>
            </p:cNvSpPr>
            <p:nvPr/>
          </p:nvSpPr>
          <p:spPr bwMode="auto">
            <a:xfrm>
              <a:off x="4850" y="1438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92" name="Freeform 128"/>
            <p:cNvSpPr>
              <a:spLocks noEditPoints="1"/>
            </p:cNvSpPr>
            <p:nvPr/>
          </p:nvSpPr>
          <p:spPr bwMode="auto">
            <a:xfrm>
              <a:off x="4850" y="1843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93" name="Freeform 129"/>
            <p:cNvSpPr>
              <a:spLocks noEditPoints="1"/>
            </p:cNvSpPr>
            <p:nvPr/>
          </p:nvSpPr>
          <p:spPr bwMode="auto">
            <a:xfrm>
              <a:off x="4850" y="2247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94" name="Freeform 130"/>
            <p:cNvSpPr>
              <a:spLocks noEditPoints="1"/>
            </p:cNvSpPr>
            <p:nvPr/>
          </p:nvSpPr>
          <p:spPr bwMode="auto">
            <a:xfrm>
              <a:off x="4850" y="2652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95" name="Freeform 131"/>
            <p:cNvSpPr>
              <a:spLocks noEditPoints="1"/>
            </p:cNvSpPr>
            <p:nvPr/>
          </p:nvSpPr>
          <p:spPr bwMode="auto">
            <a:xfrm>
              <a:off x="4850" y="3056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96" name="Freeform 132"/>
            <p:cNvSpPr>
              <a:spLocks noEditPoints="1"/>
            </p:cNvSpPr>
            <p:nvPr/>
          </p:nvSpPr>
          <p:spPr bwMode="auto">
            <a:xfrm>
              <a:off x="4850" y="3461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97" name="Freeform 133"/>
            <p:cNvSpPr>
              <a:spLocks noEditPoints="1"/>
            </p:cNvSpPr>
            <p:nvPr/>
          </p:nvSpPr>
          <p:spPr bwMode="auto">
            <a:xfrm>
              <a:off x="4850" y="3865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98" name="Rectangle 134"/>
            <p:cNvSpPr>
              <a:spLocks noChangeArrowheads="1"/>
            </p:cNvSpPr>
            <p:nvPr/>
          </p:nvSpPr>
          <p:spPr bwMode="auto">
            <a:xfrm>
              <a:off x="4850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6999" name="Rectangle 135"/>
            <p:cNvSpPr>
              <a:spLocks noChangeArrowheads="1"/>
            </p:cNvSpPr>
            <p:nvPr/>
          </p:nvSpPr>
          <p:spPr bwMode="auto">
            <a:xfrm>
              <a:off x="5300" y="23"/>
              <a:ext cx="20" cy="10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000" name="Freeform 136"/>
            <p:cNvSpPr>
              <a:spLocks noEditPoints="1"/>
            </p:cNvSpPr>
            <p:nvPr/>
          </p:nvSpPr>
          <p:spPr bwMode="auto">
            <a:xfrm>
              <a:off x="5300" y="225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001" name="Freeform 137"/>
            <p:cNvSpPr>
              <a:spLocks noEditPoints="1"/>
            </p:cNvSpPr>
            <p:nvPr/>
          </p:nvSpPr>
          <p:spPr bwMode="auto">
            <a:xfrm>
              <a:off x="5300" y="630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002" name="Freeform 138"/>
            <p:cNvSpPr>
              <a:spLocks noEditPoints="1"/>
            </p:cNvSpPr>
            <p:nvPr/>
          </p:nvSpPr>
          <p:spPr bwMode="auto">
            <a:xfrm>
              <a:off x="5300" y="1034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003" name="Freeform 139"/>
            <p:cNvSpPr>
              <a:spLocks noEditPoints="1"/>
            </p:cNvSpPr>
            <p:nvPr/>
          </p:nvSpPr>
          <p:spPr bwMode="auto">
            <a:xfrm>
              <a:off x="5300" y="1438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004" name="Freeform 140"/>
            <p:cNvSpPr>
              <a:spLocks noEditPoints="1"/>
            </p:cNvSpPr>
            <p:nvPr/>
          </p:nvSpPr>
          <p:spPr bwMode="auto">
            <a:xfrm>
              <a:off x="5300" y="1843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005" name="Freeform 141"/>
            <p:cNvSpPr>
              <a:spLocks noEditPoints="1"/>
            </p:cNvSpPr>
            <p:nvPr/>
          </p:nvSpPr>
          <p:spPr bwMode="auto">
            <a:xfrm>
              <a:off x="5300" y="2247"/>
              <a:ext cx="2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006" name="Freeform 142"/>
            <p:cNvSpPr>
              <a:spLocks noEditPoints="1"/>
            </p:cNvSpPr>
            <p:nvPr/>
          </p:nvSpPr>
          <p:spPr bwMode="auto">
            <a:xfrm>
              <a:off x="5300" y="2652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007" name="Freeform 143"/>
            <p:cNvSpPr>
              <a:spLocks noEditPoints="1"/>
            </p:cNvSpPr>
            <p:nvPr/>
          </p:nvSpPr>
          <p:spPr bwMode="auto">
            <a:xfrm>
              <a:off x="5300" y="3056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008" name="Freeform 144"/>
            <p:cNvSpPr>
              <a:spLocks noEditPoints="1"/>
            </p:cNvSpPr>
            <p:nvPr/>
          </p:nvSpPr>
          <p:spPr bwMode="auto">
            <a:xfrm>
              <a:off x="5300" y="3461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009" name="Freeform 145"/>
            <p:cNvSpPr>
              <a:spLocks noEditPoints="1"/>
            </p:cNvSpPr>
            <p:nvPr/>
          </p:nvSpPr>
          <p:spPr bwMode="auto">
            <a:xfrm>
              <a:off x="5300" y="3865"/>
              <a:ext cx="20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0"/>
                </a:cxn>
                <a:cxn ang="0">
                  <a:pos x="4" y="20"/>
                </a:cxn>
                <a:cxn ang="0">
                  <a:pos x="4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60"/>
                </a:cxn>
                <a:cxn ang="0">
                  <a:pos x="4" y="60"/>
                </a:cxn>
                <a:cxn ang="0">
                  <a:pos x="4" y="40"/>
                </a:cxn>
                <a:cxn ang="0">
                  <a:pos x="0" y="40"/>
                </a:cxn>
              </a:cxnLst>
              <a:rect l="0" t="0" r="r" b="b"/>
              <a:pathLst>
                <a:path w="4" h="60">
                  <a:moveTo>
                    <a:pt x="0" y="0"/>
                  </a:moveTo>
                  <a:lnTo>
                    <a:pt x="0" y="20"/>
                  </a:lnTo>
                  <a:lnTo>
                    <a:pt x="4" y="20"/>
                  </a:lnTo>
                  <a:lnTo>
                    <a:pt x="4" y="0"/>
                  </a:lnTo>
                  <a:lnTo>
                    <a:pt x="0" y="0"/>
                  </a:lnTo>
                  <a:close/>
                  <a:moveTo>
                    <a:pt x="0" y="40"/>
                  </a:moveTo>
                  <a:lnTo>
                    <a:pt x="0" y="60"/>
                  </a:lnTo>
                  <a:lnTo>
                    <a:pt x="4" y="60"/>
                  </a:lnTo>
                  <a:lnTo>
                    <a:pt x="4" y="4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010" name="Rectangle 146"/>
            <p:cNvSpPr>
              <a:spLocks noChangeArrowheads="1"/>
            </p:cNvSpPr>
            <p:nvPr/>
          </p:nvSpPr>
          <p:spPr bwMode="auto">
            <a:xfrm>
              <a:off x="5300" y="4269"/>
              <a:ext cx="20" cy="51"/>
            </a:xfrm>
            <a:prstGeom prst="rect">
              <a:avLst/>
            </a:prstGeom>
            <a:solidFill>
              <a:schemeClr val="bg2">
                <a:alpha val="60001"/>
              </a:schemeClr>
            </a:solidFill>
            <a:ln w="0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011" name="Freeform 147"/>
            <p:cNvSpPr/>
            <p:nvPr/>
          </p:nvSpPr>
          <p:spPr bwMode="auto">
            <a:xfrm>
              <a:off x="349" y="3304"/>
              <a:ext cx="20" cy="1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4" h="2">
                  <a:moveTo>
                    <a:pt x="0" y="1"/>
                  </a:moveTo>
                  <a:cubicBezTo>
                    <a:pt x="1" y="2"/>
                    <a:pt x="4" y="0"/>
                    <a:pt x="0" y="1"/>
                  </a:cubicBezTo>
                  <a:close/>
                </a:path>
              </a:pathLst>
            </a:custGeom>
            <a:solidFill>
              <a:schemeClr val="bg2">
                <a:alpha val="60001"/>
              </a:schemeClr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172" name="Group 148"/>
          <p:cNvGrpSpPr/>
          <p:nvPr userDrawn="1"/>
        </p:nvGrpSpPr>
        <p:grpSpPr>
          <a:xfrm>
            <a:off x="1066800" y="3444875"/>
            <a:ext cx="533400" cy="492125"/>
            <a:chOff x="96" y="2784"/>
            <a:chExt cx="1062" cy="981"/>
          </a:xfrm>
        </p:grpSpPr>
        <p:sp>
          <p:nvSpPr>
            <p:cNvPr id="37013" name="Freeform 149"/>
            <p:cNvSpPr/>
            <p:nvPr/>
          </p:nvSpPr>
          <p:spPr bwMode="auto">
            <a:xfrm>
              <a:off x="121" y="2784"/>
              <a:ext cx="205" cy="82"/>
            </a:xfrm>
            <a:custGeom>
              <a:avLst/>
              <a:gdLst/>
              <a:ahLst/>
              <a:cxnLst>
                <a:cxn ang="0">
                  <a:pos x="30" y="12"/>
                </a:cxn>
                <a:cxn ang="0">
                  <a:pos x="37" y="10"/>
                </a:cxn>
                <a:cxn ang="0">
                  <a:pos x="38" y="9"/>
                </a:cxn>
                <a:cxn ang="0">
                  <a:pos x="31" y="1"/>
                </a:cxn>
                <a:cxn ang="0">
                  <a:pos x="8" y="11"/>
                </a:cxn>
                <a:cxn ang="0">
                  <a:pos x="30" y="12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014" name="Freeform 150"/>
            <p:cNvSpPr>
              <a:spLocks noEditPoints="1"/>
            </p:cNvSpPr>
            <p:nvPr/>
          </p:nvSpPr>
          <p:spPr bwMode="auto">
            <a:xfrm>
              <a:off x="96" y="2790"/>
              <a:ext cx="1062" cy="975"/>
            </a:xfrm>
            <a:custGeom>
              <a:avLst/>
              <a:gdLst/>
              <a:ahLst/>
              <a:cxnLst>
                <a:cxn ang="0">
                  <a:pos x="163" y="155"/>
                </a:cxn>
                <a:cxn ang="0">
                  <a:pos x="152" y="125"/>
                </a:cxn>
                <a:cxn ang="0">
                  <a:pos x="142" y="99"/>
                </a:cxn>
                <a:cxn ang="0">
                  <a:pos x="165" y="93"/>
                </a:cxn>
                <a:cxn ang="0">
                  <a:pos x="146" y="82"/>
                </a:cxn>
                <a:cxn ang="0">
                  <a:pos x="157" y="83"/>
                </a:cxn>
                <a:cxn ang="0">
                  <a:pos x="157" y="77"/>
                </a:cxn>
                <a:cxn ang="0">
                  <a:pos x="135" y="78"/>
                </a:cxn>
                <a:cxn ang="0">
                  <a:pos x="128" y="125"/>
                </a:cxn>
                <a:cxn ang="0">
                  <a:pos x="124" y="84"/>
                </a:cxn>
                <a:cxn ang="0">
                  <a:pos x="118" y="67"/>
                </a:cxn>
                <a:cxn ang="0">
                  <a:pos x="124" y="51"/>
                </a:cxn>
                <a:cxn ang="0">
                  <a:pos x="121" y="37"/>
                </a:cxn>
                <a:cxn ang="0">
                  <a:pos x="119" y="24"/>
                </a:cxn>
                <a:cxn ang="0">
                  <a:pos x="132" y="39"/>
                </a:cxn>
                <a:cxn ang="0">
                  <a:pos x="149" y="18"/>
                </a:cxn>
                <a:cxn ang="0">
                  <a:pos x="147" y="36"/>
                </a:cxn>
                <a:cxn ang="0">
                  <a:pos x="143" y="48"/>
                </a:cxn>
                <a:cxn ang="0">
                  <a:pos x="144" y="67"/>
                </a:cxn>
                <a:cxn ang="0">
                  <a:pos x="199" y="29"/>
                </a:cxn>
                <a:cxn ang="0">
                  <a:pos x="90" y="1"/>
                </a:cxn>
                <a:cxn ang="0">
                  <a:pos x="56" y="8"/>
                </a:cxn>
                <a:cxn ang="0">
                  <a:pos x="85" y="12"/>
                </a:cxn>
                <a:cxn ang="0">
                  <a:pos x="60" y="22"/>
                </a:cxn>
                <a:cxn ang="0">
                  <a:pos x="58" y="29"/>
                </a:cxn>
                <a:cxn ang="0">
                  <a:pos x="38" y="17"/>
                </a:cxn>
                <a:cxn ang="0">
                  <a:pos x="13" y="115"/>
                </a:cxn>
                <a:cxn ang="0">
                  <a:pos x="61" y="146"/>
                </a:cxn>
                <a:cxn ang="0">
                  <a:pos x="45" y="133"/>
                </a:cxn>
                <a:cxn ang="0">
                  <a:pos x="35" y="145"/>
                </a:cxn>
                <a:cxn ang="0">
                  <a:pos x="32" y="128"/>
                </a:cxn>
                <a:cxn ang="0">
                  <a:pos x="46" y="86"/>
                </a:cxn>
                <a:cxn ang="0">
                  <a:pos x="67" y="83"/>
                </a:cxn>
                <a:cxn ang="0">
                  <a:pos x="71" y="95"/>
                </a:cxn>
                <a:cxn ang="0">
                  <a:pos x="61" y="121"/>
                </a:cxn>
                <a:cxn ang="0">
                  <a:pos x="91" y="180"/>
                </a:cxn>
                <a:cxn ang="0">
                  <a:pos x="186" y="166"/>
                </a:cxn>
                <a:cxn ang="0">
                  <a:pos x="182" y="66"/>
                </a:cxn>
                <a:cxn ang="0">
                  <a:pos x="165" y="60"/>
                </a:cxn>
                <a:cxn ang="0">
                  <a:pos x="113" y="61"/>
                </a:cxn>
                <a:cxn ang="0">
                  <a:pos x="108" y="87"/>
                </a:cxn>
                <a:cxn ang="0">
                  <a:pos x="114" y="50"/>
                </a:cxn>
                <a:cxn ang="0">
                  <a:pos x="89" y="26"/>
                </a:cxn>
                <a:cxn ang="0">
                  <a:pos x="105" y="35"/>
                </a:cxn>
                <a:cxn ang="0">
                  <a:pos x="61" y="72"/>
                </a:cxn>
                <a:cxn ang="0">
                  <a:pos x="24" y="37"/>
                </a:cxn>
                <a:cxn ang="0">
                  <a:pos x="68" y="40"/>
                </a:cxn>
                <a:cxn ang="0">
                  <a:pos x="79" y="40"/>
                </a:cxn>
                <a:cxn ang="0">
                  <a:pos x="108" y="45"/>
                </a:cxn>
                <a:cxn ang="0">
                  <a:pos x="99" y="93"/>
                </a:cxn>
                <a:cxn ang="0">
                  <a:pos x="93" y="51"/>
                </a:cxn>
                <a:cxn ang="0">
                  <a:pos x="61" y="72"/>
                </a:cxn>
                <a:cxn ang="0">
                  <a:pos x="80" y="82"/>
                </a:cxn>
                <a:cxn ang="0">
                  <a:pos x="88" y="58"/>
                </a:cxn>
                <a:cxn ang="0">
                  <a:pos x="102" y="145"/>
                </a:cxn>
                <a:cxn ang="0">
                  <a:pos x="82" y="96"/>
                </a:cxn>
                <a:cxn ang="0">
                  <a:pos x="117" y="106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015" name="Freeform 151"/>
            <p:cNvSpPr/>
            <p:nvPr/>
          </p:nvSpPr>
          <p:spPr bwMode="auto">
            <a:xfrm>
              <a:off x="349" y="3256"/>
              <a:ext cx="85" cy="101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20"/>
                </a:cxn>
                <a:cxn ang="0">
                  <a:pos x="14" y="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016" name="Freeform 152"/>
            <p:cNvSpPr/>
            <p:nvPr/>
          </p:nvSpPr>
          <p:spPr bwMode="auto">
            <a:xfrm>
              <a:off x="267" y="3293"/>
              <a:ext cx="76" cy="136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4" y="25"/>
                </a:cxn>
                <a:cxn ang="0">
                  <a:pos x="15" y="16"/>
                </a:cxn>
                <a:cxn ang="0">
                  <a:pos x="13" y="8"/>
                </a:cxn>
                <a:cxn ang="0">
                  <a:pos x="7" y="10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017" name="Freeform 153"/>
            <p:cNvSpPr/>
            <p:nvPr/>
          </p:nvSpPr>
          <p:spPr bwMode="auto">
            <a:xfrm>
              <a:off x="222" y="3021"/>
              <a:ext cx="243" cy="117"/>
            </a:xfrm>
            <a:custGeom>
              <a:avLst/>
              <a:gdLst/>
              <a:ahLst/>
              <a:cxnLst>
                <a:cxn ang="0">
                  <a:pos x="40" y="2"/>
                </a:cxn>
                <a:cxn ang="0">
                  <a:pos x="9" y="1"/>
                </a:cxn>
                <a:cxn ang="0">
                  <a:pos x="1" y="9"/>
                </a:cxn>
                <a:cxn ang="0">
                  <a:pos x="22" y="21"/>
                </a:cxn>
                <a:cxn ang="0">
                  <a:pos x="34" y="20"/>
                </a:cxn>
                <a:cxn ang="0">
                  <a:pos x="40" y="19"/>
                </a:cxn>
                <a:cxn ang="0">
                  <a:pos x="40" y="2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018" name="Freeform 154"/>
            <p:cNvSpPr/>
            <p:nvPr/>
          </p:nvSpPr>
          <p:spPr bwMode="auto">
            <a:xfrm>
              <a:off x="501" y="3344"/>
              <a:ext cx="177" cy="187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11" y="2"/>
                </a:cxn>
                <a:cxn ang="0">
                  <a:pos x="4" y="20"/>
                </a:cxn>
                <a:cxn ang="0">
                  <a:pos x="28" y="22"/>
                </a:cxn>
                <a:cxn ang="0">
                  <a:pos x="24" y="2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019" name="Freeform 155"/>
            <p:cNvSpPr/>
            <p:nvPr/>
          </p:nvSpPr>
          <p:spPr bwMode="auto">
            <a:xfrm>
              <a:off x="905" y="3157"/>
              <a:ext cx="177" cy="3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4" y="5"/>
                </a:cxn>
                <a:cxn ang="0">
                  <a:pos x="5" y="0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020" name="Freeform 156"/>
            <p:cNvSpPr/>
            <p:nvPr/>
          </p:nvSpPr>
          <p:spPr bwMode="auto">
            <a:xfrm>
              <a:off x="965" y="3154"/>
              <a:ext cx="136" cy="79"/>
            </a:xfrm>
            <a:custGeom>
              <a:avLst/>
              <a:gdLst/>
              <a:ahLst/>
              <a:cxnLst>
                <a:cxn ang="0">
                  <a:pos x="7" y="13"/>
                </a:cxn>
                <a:cxn ang="0">
                  <a:pos x="25" y="6"/>
                </a:cxn>
                <a:cxn ang="0">
                  <a:pos x="17" y="1"/>
                </a:cxn>
                <a:cxn ang="0">
                  <a:pos x="7" y="11"/>
                </a:cxn>
                <a:cxn ang="0">
                  <a:pos x="7" y="13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021" name="Freeform 157"/>
            <p:cNvSpPr/>
            <p:nvPr/>
          </p:nvSpPr>
          <p:spPr bwMode="auto">
            <a:xfrm>
              <a:off x="959" y="3205"/>
              <a:ext cx="177" cy="85"/>
            </a:xfrm>
            <a:custGeom>
              <a:avLst/>
              <a:gdLst/>
              <a:ahLst/>
              <a:cxnLst>
                <a:cxn ang="0">
                  <a:pos x="25" y="6"/>
                </a:cxn>
                <a:cxn ang="0">
                  <a:pos x="8" y="10"/>
                </a:cxn>
                <a:cxn ang="0">
                  <a:pos x="6" y="13"/>
                </a:cxn>
                <a:cxn ang="0">
                  <a:pos x="27" y="12"/>
                </a:cxn>
                <a:cxn ang="0">
                  <a:pos x="25" y="6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022" name="Freeform 158"/>
            <p:cNvSpPr/>
            <p:nvPr/>
          </p:nvSpPr>
          <p:spPr bwMode="auto">
            <a:xfrm>
              <a:off x="845" y="3284"/>
              <a:ext cx="247" cy="60"/>
            </a:xfrm>
            <a:custGeom>
              <a:avLst/>
              <a:gdLst/>
              <a:ahLst/>
              <a:cxnLst>
                <a:cxn ang="0">
                  <a:pos x="40" y="3"/>
                </a:cxn>
                <a:cxn ang="0">
                  <a:pos x="29" y="1"/>
                </a:cxn>
                <a:cxn ang="0">
                  <a:pos x="7" y="0"/>
                </a:cxn>
                <a:cxn ang="0">
                  <a:pos x="2" y="5"/>
                </a:cxn>
                <a:cxn ang="0">
                  <a:pos x="20" y="8"/>
                </a:cxn>
                <a:cxn ang="0">
                  <a:pos x="41" y="8"/>
                </a:cxn>
                <a:cxn ang="0">
                  <a:pos x="40" y="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023" name="Freeform 159"/>
            <p:cNvSpPr/>
            <p:nvPr/>
          </p:nvSpPr>
          <p:spPr bwMode="auto">
            <a:xfrm>
              <a:off x="870" y="3341"/>
              <a:ext cx="202" cy="54"/>
            </a:xfrm>
            <a:custGeom>
              <a:avLst/>
              <a:gdLst/>
              <a:ahLst/>
              <a:cxnLst>
                <a:cxn ang="0">
                  <a:pos x="37" y="2"/>
                </a:cxn>
                <a:cxn ang="0">
                  <a:pos x="26" y="4"/>
                </a:cxn>
                <a:cxn ang="0">
                  <a:pos x="13" y="3"/>
                </a:cxn>
                <a:cxn ang="0">
                  <a:pos x="1" y="2"/>
                </a:cxn>
                <a:cxn ang="0">
                  <a:pos x="35" y="8"/>
                </a:cxn>
                <a:cxn ang="0">
                  <a:pos x="37" y="2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024" name="Freeform 160"/>
            <p:cNvSpPr/>
            <p:nvPr/>
          </p:nvSpPr>
          <p:spPr bwMode="auto">
            <a:xfrm>
              <a:off x="858" y="3385"/>
              <a:ext cx="209" cy="174"/>
            </a:xfrm>
            <a:custGeom>
              <a:avLst/>
              <a:gdLst/>
              <a:ahLst/>
              <a:cxnLst>
                <a:cxn ang="0">
                  <a:pos x="28" y="9"/>
                </a:cxn>
                <a:cxn ang="0">
                  <a:pos x="13" y="6"/>
                </a:cxn>
                <a:cxn ang="0">
                  <a:pos x="4" y="15"/>
                </a:cxn>
                <a:cxn ang="0">
                  <a:pos x="1" y="19"/>
                </a:cxn>
                <a:cxn ang="0">
                  <a:pos x="9" y="19"/>
                </a:cxn>
                <a:cxn ang="0">
                  <a:pos x="17" y="27"/>
                </a:cxn>
                <a:cxn ang="0">
                  <a:pos x="21" y="30"/>
                </a:cxn>
                <a:cxn ang="0">
                  <a:pos x="29" y="19"/>
                </a:cxn>
                <a:cxn ang="0">
                  <a:pos x="39" y="19"/>
                </a:cxn>
                <a:cxn ang="0">
                  <a:pos x="28" y="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025" name="Freeform 161"/>
            <p:cNvSpPr/>
            <p:nvPr/>
          </p:nvSpPr>
          <p:spPr bwMode="auto">
            <a:xfrm>
              <a:off x="997" y="3306"/>
              <a:ext cx="126" cy="316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18" y="17"/>
                </a:cxn>
                <a:cxn ang="0">
                  <a:pos x="7" y="20"/>
                </a:cxn>
                <a:cxn ang="0">
                  <a:pos x="7" y="23"/>
                </a:cxn>
                <a:cxn ang="0">
                  <a:pos x="17" y="34"/>
                </a:cxn>
                <a:cxn ang="0">
                  <a:pos x="12" y="45"/>
                </a:cxn>
                <a:cxn ang="0">
                  <a:pos x="0" y="55"/>
                </a:cxn>
                <a:cxn ang="0">
                  <a:pos x="5" y="58"/>
                </a:cxn>
                <a:cxn ang="0">
                  <a:pos x="16" y="62"/>
                </a:cxn>
                <a:cxn ang="0">
                  <a:pos x="23" y="57"/>
                </a:cxn>
                <a:cxn ang="0">
                  <a:pos x="25" y="14"/>
                </a:cxn>
                <a:cxn ang="0">
                  <a:pos x="25" y="2"/>
                </a:cxn>
                <a:cxn ang="0">
                  <a:pos x="22" y="2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186" name="Group 162"/>
          <p:cNvGrpSpPr/>
          <p:nvPr userDrawn="1"/>
        </p:nvGrpSpPr>
        <p:grpSpPr>
          <a:xfrm>
            <a:off x="1066800" y="4552950"/>
            <a:ext cx="533400" cy="492125"/>
            <a:chOff x="96" y="2784"/>
            <a:chExt cx="1062" cy="981"/>
          </a:xfrm>
        </p:grpSpPr>
        <p:sp>
          <p:nvSpPr>
            <p:cNvPr id="37027" name="Freeform 163"/>
            <p:cNvSpPr/>
            <p:nvPr/>
          </p:nvSpPr>
          <p:spPr bwMode="auto">
            <a:xfrm>
              <a:off x="121" y="2784"/>
              <a:ext cx="205" cy="82"/>
            </a:xfrm>
            <a:custGeom>
              <a:avLst/>
              <a:gdLst/>
              <a:ahLst/>
              <a:cxnLst>
                <a:cxn ang="0">
                  <a:pos x="30" y="12"/>
                </a:cxn>
                <a:cxn ang="0">
                  <a:pos x="37" y="10"/>
                </a:cxn>
                <a:cxn ang="0">
                  <a:pos x="38" y="9"/>
                </a:cxn>
                <a:cxn ang="0">
                  <a:pos x="31" y="1"/>
                </a:cxn>
                <a:cxn ang="0">
                  <a:pos x="8" y="11"/>
                </a:cxn>
                <a:cxn ang="0">
                  <a:pos x="30" y="12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028" name="Freeform 164"/>
            <p:cNvSpPr>
              <a:spLocks noEditPoints="1"/>
            </p:cNvSpPr>
            <p:nvPr/>
          </p:nvSpPr>
          <p:spPr bwMode="auto">
            <a:xfrm>
              <a:off x="96" y="2790"/>
              <a:ext cx="1062" cy="975"/>
            </a:xfrm>
            <a:custGeom>
              <a:avLst/>
              <a:gdLst/>
              <a:ahLst/>
              <a:cxnLst>
                <a:cxn ang="0">
                  <a:pos x="163" y="155"/>
                </a:cxn>
                <a:cxn ang="0">
                  <a:pos x="152" y="125"/>
                </a:cxn>
                <a:cxn ang="0">
                  <a:pos x="142" y="99"/>
                </a:cxn>
                <a:cxn ang="0">
                  <a:pos x="165" y="93"/>
                </a:cxn>
                <a:cxn ang="0">
                  <a:pos x="146" y="82"/>
                </a:cxn>
                <a:cxn ang="0">
                  <a:pos x="157" y="83"/>
                </a:cxn>
                <a:cxn ang="0">
                  <a:pos x="157" y="77"/>
                </a:cxn>
                <a:cxn ang="0">
                  <a:pos x="135" y="78"/>
                </a:cxn>
                <a:cxn ang="0">
                  <a:pos x="128" y="125"/>
                </a:cxn>
                <a:cxn ang="0">
                  <a:pos x="124" y="84"/>
                </a:cxn>
                <a:cxn ang="0">
                  <a:pos x="118" y="67"/>
                </a:cxn>
                <a:cxn ang="0">
                  <a:pos x="124" y="51"/>
                </a:cxn>
                <a:cxn ang="0">
                  <a:pos x="121" y="37"/>
                </a:cxn>
                <a:cxn ang="0">
                  <a:pos x="119" y="24"/>
                </a:cxn>
                <a:cxn ang="0">
                  <a:pos x="132" y="39"/>
                </a:cxn>
                <a:cxn ang="0">
                  <a:pos x="149" y="18"/>
                </a:cxn>
                <a:cxn ang="0">
                  <a:pos x="147" y="36"/>
                </a:cxn>
                <a:cxn ang="0">
                  <a:pos x="143" y="48"/>
                </a:cxn>
                <a:cxn ang="0">
                  <a:pos x="144" y="67"/>
                </a:cxn>
                <a:cxn ang="0">
                  <a:pos x="199" y="29"/>
                </a:cxn>
                <a:cxn ang="0">
                  <a:pos x="90" y="1"/>
                </a:cxn>
                <a:cxn ang="0">
                  <a:pos x="56" y="8"/>
                </a:cxn>
                <a:cxn ang="0">
                  <a:pos x="85" y="12"/>
                </a:cxn>
                <a:cxn ang="0">
                  <a:pos x="60" y="22"/>
                </a:cxn>
                <a:cxn ang="0">
                  <a:pos x="58" y="29"/>
                </a:cxn>
                <a:cxn ang="0">
                  <a:pos x="38" y="17"/>
                </a:cxn>
                <a:cxn ang="0">
                  <a:pos x="13" y="115"/>
                </a:cxn>
                <a:cxn ang="0">
                  <a:pos x="61" y="146"/>
                </a:cxn>
                <a:cxn ang="0">
                  <a:pos x="45" y="133"/>
                </a:cxn>
                <a:cxn ang="0">
                  <a:pos x="35" y="145"/>
                </a:cxn>
                <a:cxn ang="0">
                  <a:pos x="32" y="128"/>
                </a:cxn>
                <a:cxn ang="0">
                  <a:pos x="46" y="86"/>
                </a:cxn>
                <a:cxn ang="0">
                  <a:pos x="67" y="83"/>
                </a:cxn>
                <a:cxn ang="0">
                  <a:pos x="71" y="95"/>
                </a:cxn>
                <a:cxn ang="0">
                  <a:pos x="61" y="121"/>
                </a:cxn>
                <a:cxn ang="0">
                  <a:pos x="91" y="180"/>
                </a:cxn>
                <a:cxn ang="0">
                  <a:pos x="186" y="166"/>
                </a:cxn>
                <a:cxn ang="0">
                  <a:pos x="182" y="66"/>
                </a:cxn>
                <a:cxn ang="0">
                  <a:pos x="165" y="60"/>
                </a:cxn>
                <a:cxn ang="0">
                  <a:pos x="113" y="61"/>
                </a:cxn>
                <a:cxn ang="0">
                  <a:pos x="108" y="87"/>
                </a:cxn>
                <a:cxn ang="0">
                  <a:pos x="114" y="50"/>
                </a:cxn>
                <a:cxn ang="0">
                  <a:pos x="89" y="26"/>
                </a:cxn>
                <a:cxn ang="0">
                  <a:pos x="105" y="35"/>
                </a:cxn>
                <a:cxn ang="0">
                  <a:pos x="61" y="72"/>
                </a:cxn>
                <a:cxn ang="0">
                  <a:pos x="24" y="37"/>
                </a:cxn>
                <a:cxn ang="0">
                  <a:pos x="68" y="40"/>
                </a:cxn>
                <a:cxn ang="0">
                  <a:pos x="79" y="40"/>
                </a:cxn>
                <a:cxn ang="0">
                  <a:pos x="108" y="45"/>
                </a:cxn>
                <a:cxn ang="0">
                  <a:pos x="99" y="93"/>
                </a:cxn>
                <a:cxn ang="0">
                  <a:pos x="93" y="51"/>
                </a:cxn>
                <a:cxn ang="0">
                  <a:pos x="61" y="72"/>
                </a:cxn>
                <a:cxn ang="0">
                  <a:pos x="80" y="82"/>
                </a:cxn>
                <a:cxn ang="0">
                  <a:pos x="88" y="58"/>
                </a:cxn>
                <a:cxn ang="0">
                  <a:pos x="102" y="145"/>
                </a:cxn>
                <a:cxn ang="0">
                  <a:pos x="82" y="96"/>
                </a:cxn>
                <a:cxn ang="0">
                  <a:pos x="117" y="106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029" name="Freeform 165"/>
            <p:cNvSpPr/>
            <p:nvPr/>
          </p:nvSpPr>
          <p:spPr bwMode="auto">
            <a:xfrm>
              <a:off x="349" y="3256"/>
              <a:ext cx="85" cy="101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20"/>
                </a:cxn>
                <a:cxn ang="0">
                  <a:pos x="14" y="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030" name="Freeform 166"/>
            <p:cNvSpPr/>
            <p:nvPr/>
          </p:nvSpPr>
          <p:spPr bwMode="auto">
            <a:xfrm>
              <a:off x="267" y="3293"/>
              <a:ext cx="76" cy="136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4" y="25"/>
                </a:cxn>
                <a:cxn ang="0">
                  <a:pos x="15" y="16"/>
                </a:cxn>
                <a:cxn ang="0">
                  <a:pos x="13" y="8"/>
                </a:cxn>
                <a:cxn ang="0">
                  <a:pos x="7" y="10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031" name="Freeform 167"/>
            <p:cNvSpPr/>
            <p:nvPr/>
          </p:nvSpPr>
          <p:spPr bwMode="auto">
            <a:xfrm>
              <a:off x="222" y="3021"/>
              <a:ext cx="243" cy="117"/>
            </a:xfrm>
            <a:custGeom>
              <a:avLst/>
              <a:gdLst/>
              <a:ahLst/>
              <a:cxnLst>
                <a:cxn ang="0">
                  <a:pos x="40" y="2"/>
                </a:cxn>
                <a:cxn ang="0">
                  <a:pos x="9" y="1"/>
                </a:cxn>
                <a:cxn ang="0">
                  <a:pos x="1" y="9"/>
                </a:cxn>
                <a:cxn ang="0">
                  <a:pos x="22" y="21"/>
                </a:cxn>
                <a:cxn ang="0">
                  <a:pos x="34" y="20"/>
                </a:cxn>
                <a:cxn ang="0">
                  <a:pos x="40" y="19"/>
                </a:cxn>
                <a:cxn ang="0">
                  <a:pos x="40" y="2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032" name="Freeform 168"/>
            <p:cNvSpPr/>
            <p:nvPr/>
          </p:nvSpPr>
          <p:spPr bwMode="auto">
            <a:xfrm>
              <a:off x="501" y="3344"/>
              <a:ext cx="177" cy="187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11" y="2"/>
                </a:cxn>
                <a:cxn ang="0">
                  <a:pos x="4" y="20"/>
                </a:cxn>
                <a:cxn ang="0">
                  <a:pos x="28" y="22"/>
                </a:cxn>
                <a:cxn ang="0">
                  <a:pos x="24" y="2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033" name="Freeform 169"/>
            <p:cNvSpPr/>
            <p:nvPr/>
          </p:nvSpPr>
          <p:spPr bwMode="auto">
            <a:xfrm>
              <a:off x="905" y="3157"/>
              <a:ext cx="177" cy="3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4" y="5"/>
                </a:cxn>
                <a:cxn ang="0">
                  <a:pos x="5" y="0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034" name="Freeform 170"/>
            <p:cNvSpPr/>
            <p:nvPr/>
          </p:nvSpPr>
          <p:spPr bwMode="auto">
            <a:xfrm>
              <a:off x="965" y="3154"/>
              <a:ext cx="136" cy="79"/>
            </a:xfrm>
            <a:custGeom>
              <a:avLst/>
              <a:gdLst/>
              <a:ahLst/>
              <a:cxnLst>
                <a:cxn ang="0">
                  <a:pos x="7" y="13"/>
                </a:cxn>
                <a:cxn ang="0">
                  <a:pos x="25" y="6"/>
                </a:cxn>
                <a:cxn ang="0">
                  <a:pos x="17" y="1"/>
                </a:cxn>
                <a:cxn ang="0">
                  <a:pos x="7" y="11"/>
                </a:cxn>
                <a:cxn ang="0">
                  <a:pos x="7" y="13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035" name="Freeform 171"/>
            <p:cNvSpPr/>
            <p:nvPr/>
          </p:nvSpPr>
          <p:spPr bwMode="auto">
            <a:xfrm>
              <a:off x="959" y="3205"/>
              <a:ext cx="177" cy="85"/>
            </a:xfrm>
            <a:custGeom>
              <a:avLst/>
              <a:gdLst/>
              <a:ahLst/>
              <a:cxnLst>
                <a:cxn ang="0">
                  <a:pos x="25" y="6"/>
                </a:cxn>
                <a:cxn ang="0">
                  <a:pos x="8" y="10"/>
                </a:cxn>
                <a:cxn ang="0">
                  <a:pos x="6" y="13"/>
                </a:cxn>
                <a:cxn ang="0">
                  <a:pos x="27" y="12"/>
                </a:cxn>
                <a:cxn ang="0">
                  <a:pos x="25" y="6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036" name="Freeform 172"/>
            <p:cNvSpPr/>
            <p:nvPr/>
          </p:nvSpPr>
          <p:spPr bwMode="auto">
            <a:xfrm>
              <a:off x="845" y="3284"/>
              <a:ext cx="247" cy="60"/>
            </a:xfrm>
            <a:custGeom>
              <a:avLst/>
              <a:gdLst/>
              <a:ahLst/>
              <a:cxnLst>
                <a:cxn ang="0">
                  <a:pos x="40" y="3"/>
                </a:cxn>
                <a:cxn ang="0">
                  <a:pos x="29" y="1"/>
                </a:cxn>
                <a:cxn ang="0">
                  <a:pos x="7" y="0"/>
                </a:cxn>
                <a:cxn ang="0">
                  <a:pos x="2" y="5"/>
                </a:cxn>
                <a:cxn ang="0">
                  <a:pos x="20" y="8"/>
                </a:cxn>
                <a:cxn ang="0">
                  <a:pos x="41" y="8"/>
                </a:cxn>
                <a:cxn ang="0">
                  <a:pos x="40" y="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037" name="Freeform 173"/>
            <p:cNvSpPr/>
            <p:nvPr/>
          </p:nvSpPr>
          <p:spPr bwMode="auto">
            <a:xfrm>
              <a:off x="870" y="3341"/>
              <a:ext cx="202" cy="54"/>
            </a:xfrm>
            <a:custGeom>
              <a:avLst/>
              <a:gdLst/>
              <a:ahLst/>
              <a:cxnLst>
                <a:cxn ang="0">
                  <a:pos x="37" y="2"/>
                </a:cxn>
                <a:cxn ang="0">
                  <a:pos x="26" y="4"/>
                </a:cxn>
                <a:cxn ang="0">
                  <a:pos x="13" y="3"/>
                </a:cxn>
                <a:cxn ang="0">
                  <a:pos x="1" y="2"/>
                </a:cxn>
                <a:cxn ang="0">
                  <a:pos x="35" y="8"/>
                </a:cxn>
                <a:cxn ang="0">
                  <a:pos x="37" y="2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038" name="Freeform 174"/>
            <p:cNvSpPr/>
            <p:nvPr/>
          </p:nvSpPr>
          <p:spPr bwMode="auto">
            <a:xfrm>
              <a:off x="858" y="3385"/>
              <a:ext cx="209" cy="174"/>
            </a:xfrm>
            <a:custGeom>
              <a:avLst/>
              <a:gdLst/>
              <a:ahLst/>
              <a:cxnLst>
                <a:cxn ang="0">
                  <a:pos x="28" y="9"/>
                </a:cxn>
                <a:cxn ang="0">
                  <a:pos x="13" y="6"/>
                </a:cxn>
                <a:cxn ang="0">
                  <a:pos x="4" y="15"/>
                </a:cxn>
                <a:cxn ang="0">
                  <a:pos x="1" y="19"/>
                </a:cxn>
                <a:cxn ang="0">
                  <a:pos x="9" y="19"/>
                </a:cxn>
                <a:cxn ang="0">
                  <a:pos x="17" y="27"/>
                </a:cxn>
                <a:cxn ang="0">
                  <a:pos x="21" y="30"/>
                </a:cxn>
                <a:cxn ang="0">
                  <a:pos x="29" y="19"/>
                </a:cxn>
                <a:cxn ang="0">
                  <a:pos x="39" y="19"/>
                </a:cxn>
                <a:cxn ang="0">
                  <a:pos x="28" y="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039" name="Freeform 175"/>
            <p:cNvSpPr/>
            <p:nvPr/>
          </p:nvSpPr>
          <p:spPr bwMode="auto">
            <a:xfrm>
              <a:off x="997" y="3306"/>
              <a:ext cx="126" cy="316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18" y="17"/>
                </a:cxn>
                <a:cxn ang="0">
                  <a:pos x="7" y="20"/>
                </a:cxn>
                <a:cxn ang="0">
                  <a:pos x="7" y="23"/>
                </a:cxn>
                <a:cxn ang="0">
                  <a:pos x="17" y="34"/>
                </a:cxn>
                <a:cxn ang="0">
                  <a:pos x="12" y="45"/>
                </a:cxn>
                <a:cxn ang="0">
                  <a:pos x="0" y="55"/>
                </a:cxn>
                <a:cxn ang="0">
                  <a:pos x="5" y="58"/>
                </a:cxn>
                <a:cxn ang="0">
                  <a:pos x="16" y="62"/>
                </a:cxn>
                <a:cxn ang="0">
                  <a:pos x="23" y="57"/>
                </a:cxn>
                <a:cxn ang="0">
                  <a:pos x="25" y="14"/>
                </a:cxn>
                <a:cxn ang="0">
                  <a:pos x="25" y="2"/>
                </a:cxn>
                <a:cxn ang="0">
                  <a:pos x="22" y="2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200" name="Group 176"/>
          <p:cNvGrpSpPr/>
          <p:nvPr userDrawn="1"/>
        </p:nvGrpSpPr>
        <p:grpSpPr>
          <a:xfrm>
            <a:off x="1066800" y="5562600"/>
            <a:ext cx="533400" cy="492125"/>
            <a:chOff x="96" y="2784"/>
            <a:chExt cx="1062" cy="981"/>
          </a:xfrm>
        </p:grpSpPr>
        <p:sp>
          <p:nvSpPr>
            <p:cNvPr id="37041" name="Freeform 177"/>
            <p:cNvSpPr/>
            <p:nvPr/>
          </p:nvSpPr>
          <p:spPr bwMode="auto">
            <a:xfrm>
              <a:off x="121" y="2784"/>
              <a:ext cx="205" cy="82"/>
            </a:xfrm>
            <a:custGeom>
              <a:avLst/>
              <a:gdLst/>
              <a:ahLst/>
              <a:cxnLst>
                <a:cxn ang="0">
                  <a:pos x="30" y="12"/>
                </a:cxn>
                <a:cxn ang="0">
                  <a:pos x="37" y="10"/>
                </a:cxn>
                <a:cxn ang="0">
                  <a:pos x="38" y="9"/>
                </a:cxn>
                <a:cxn ang="0">
                  <a:pos x="31" y="1"/>
                </a:cxn>
                <a:cxn ang="0">
                  <a:pos x="8" y="11"/>
                </a:cxn>
                <a:cxn ang="0">
                  <a:pos x="30" y="12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042" name="Freeform 178"/>
            <p:cNvSpPr>
              <a:spLocks noEditPoints="1"/>
            </p:cNvSpPr>
            <p:nvPr/>
          </p:nvSpPr>
          <p:spPr bwMode="auto">
            <a:xfrm>
              <a:off x="96" y="2790"/>
              <a:ext cx="1062" cy="975"/>
            </a:xfrm>
            <a:custGeom>
              <a:avLst/>
              <a:gdLst/>
              <a:ahLst/>
              <a:cxnLst>
                <a:cxn ang="0">
                  <a:pos x="163" y="155"/>
                </a:cxn>
                <a:cxn ang="0">
                  <a:pos x="152" y="125"/>
                </a:cxn>
                <a:cxn ang="0">
                  <a:pos x="142" y="99"/>
                </a:cxn>
                <a:cxn ang="0">
                  <a:pos x="165" y="93"/>
                </a:cxn>
                <a:cxn ang="0">
                  <a:pos x="146" y="82"/>
                </a:cxn>
                <a:cxn ang="0">
                  <a:pos x="157" y="83"/>
                </a:cxn>
                <a:cxn ang="0">
                  <a:pos x="157" y="77"/>
                </a:cxn>
                <a:cxn ang="0">
                  <a:pos x="135" y="78"/>
                </a:cxn>
                <a:cxn ang="0">
                  <a:pos x="128" y="125"/>
                </a:cxn>
                <a:cxn ang="0">
                  <a:pos x="124" y="84"/>
                </a:cxn>
                <a:cxn ang="0">
                  <a:pos x="118" y="67"/>
                </a:cxn>
                <a:cxn ang="0">
                  <a:pos x="124" y="51"/>
                </a:cxn>
                <a:cxn ang="0">
                  <a:pos x="121" y="37"/>
                </a:cxn>
                <a:cxn ang="0">
                  <a:pos x="119" y="24"/>
                </a:cxn>
                <a:cxn ang="0">
                  <a:pos x="132" y="39"/>
                </a:cxn>
                <a:cxn ang="0">
                  <a:pos x="149" y="18"/>
                </a:cxn>
                <a:cxn ang="0">
                  <a:pos x="147" y="36"/>
                </a:cxn>
                <a:cxn ang="0">
                  <a:pos x="143" y="48"/>
                </a:cxn>
                <a:cxn ang="0">
                  <a:pos x="144" y="67"/>
                </a:cxn>
                <a:cxn ang="0">
                  <a:pos x="199" y="29"/>
                </a:cxn>
                <a:cxn ang="0">
                  <a:pos x="90" y="1"/>
                </a:cxn>
                <a:cxn ang="0">
                  <a:pos x="56" y="8"/>
                </a:cxn>
                <a:cxn ang="0">
                  <a:pos x="85" y="12"/>
                </a:cxn>
                <a:cxn ang="0">
                  <a:pos x="60" y="22"/>
                </a:cxn>
                <a:cxn ang="0">
                  <a:pos x="58" y="29"/>
                </a:cxn>
                <a:cxn ang="0">
                  <a:pos x="38" y="17"/>
                </a:cxn>
                <a:cxn ang="0">
                  <a:pos x="13" y="115"/>
                </a:cxn>
                <a:cxn ang="0">
                  <a:pos x="61" y="146"/>
                </a:cxn>
                <a:cxn ang="0">
                  <a:pos x="45" y="133"/>
                </a:cxn>
                <a:cxn ang="0">
                  <a:pos x="35" y="145"/>
                </a:cxn>
                <a:cxn ang="0">
                  <a:pos x="32" y="128"/>
                </a:cxn>
                <a:cxn ang="0">
                  <a:pos x="46" y="86"/>
                </a:cxn>
                <a:cxn ang="0">
                  <a:pos x="67" y="83"/>
                </a:cxn>
                <a:cxn ang="0">
                  <a:pos x="71" y="95"/>
                </a:cxn>
                <a:cxn ang="0">
                  <a:pos x="61" y="121"/>
                </a:cxn>
                <a:cxn ang="0">
                  <a:pos x="91" y="180"/>
                </a:cxn>
                <a:cxn ang="0">
                  <a:pos x="186" y="166"/>
                </a:cxn>
                <a:cxn ang="0">
                  <a:pos x="182" y="66"/>
                </a:cxn>
                <a:cxn ang="0">
                  <a:pos x="165" y="60"/>
                </a:cxn>
                <a:cxn ang="0">
                  <a:pos x="113" y="61"/>
                </a:cxn>
                <a:cxn ang="0">
                  <a:pos x="108" y="87"/>
                </a:cxn>
                <a:cxn ang="0">
                  <a:pos x="114" y="50"/>
                </a:cxn>
                <a:cxn ang="0">
                  <a:pos x="89" y="26"/>
                </a:cxn>
                <a:cxn ang="0">
                  <a:pos x="105" y="35"/>
                </a:cxn>
                <a:cxn ang="0">
                  <a:pos x="61" y="72"/>
                </a:cxn>
                <a:cxn ang="0">
                  <a:pos x="24" y="37"/>
                </a:cxn>
                <a:cxn ang="0">
                  <a:pos x="68" y="40"/>
                </a:cxn>
                <a:cxn ang="0">
                  <a:pos x="79" y="40"/>
                </a:cxn>
                <a:cxn ang="0">
                  <a:pos x="108" y="45"/>
                </a:cxn>
                <a:cxn ang="0">
                  <a:pos x="99" y="93"/>
                </a:cxn>
                <a:cxn ang="0">
                  <a:pos x="93" y="51"/>
                </a:cxn>
                <a:cxn ang="0">
                  <a:pos x="61" y="72"/>
                </a:cxn>
                <a:cxn ang="0">
                  <a:pos x="80" y="82"/>
                </a:cxn>
                <a:cxn ang="0">
                  <a:pos x="88" y="58"/>
                </a:cxn>
                <a:cxn ang="0">
                  <a:pos x="102" y="145"/>
                </a:cxn>
                <a:cxn ang="0">
                  <a:pos x="82" y="96"/>
                </a:cxn>
                <a:cxn ang="0">
                  <a:pos x="117" y="106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043" name="Freeform 179"/>
            <p:cNvSpPr/>
            <p:nvPr/>
          </p:nvSpPr>
          <p:spPr bwMode="auto">
            <a:xfrm>
              <a:off x="349" y="3256"/>
              <a:ext cx="85" cy="101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20"/>
                </a:cxn>
                <a:cxn ang="0">
                  <a:pos x="14" y="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044" name="Freeform 180"/>
            <p:cNvSpPr/>
            <p:nvPr/>
          </p:nvSpPr>
          <p:spPr bwMode="auto">
            <a:xfrm>
              <a:off x="267" y="3293"/>
              <a:ext cx="76" cy="136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4" y="25"/>
                </a:cxn>
                <a:cxn ang="0">
                  <a:pos x="15" y="16"/>
                </a:cxn>
                <a:cxn ang="0">
                  <a:pos x="13" y="8"/>
                </a:cxn>
                <a:cxn ang="0">
                  <a:pos x="7" y="10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045" name="Freeform 181"/>
            <p:cNvSpPr/>
            <p:nvPr/>
          </p:nvSpPr>
          <p:spPr bwMode="auto">
            <a:xfrm>
              <a:off x="222" y="3021"/>
              <a:ext cx="243" cy="117"/>
            </a:xfrm>
            <a:custGeom>
              <a:avLst/>
              <a:gdLst/>
              <a:ahLst/>
              <a:cxnLst>
                <a:cxn ang="0">
                  <a:pos x="40" y="2"/>
                </a:cxn>
                <a:cxn ang="0">
                  <a:pos x="9" y="1"/>
                </a:cxn>
                <a:cxn ang="0">
                  <a:pos x="1" y="9"/>
                </a:cxn>
                <a:cxn ang="0">
                  <a:pos x="22" y="21"/>
                </a:cxn>
                <a:cxn ang="0">
                  <a:pos x="34" y="20"/>
                </a:cxn>
                <a:cxn ang="0">
                  <a:pos x="40" y="19"/>
                </a:cxn>
                <a:cxn ang="0">
                  <a:pos x="40" y="2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046" name="Freeform 182"/>
            <p:cNvSpPr/>
            <p:nvPr/>
          </p:nvSpPr>
          <p:spPr bwMode="auto">
            <a:xfrm>
              <a:off x="501" y="3344"/>
              <a:ext cx="177" cy="187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11" y="2"/>
                </a:cxn>
                <a:cxn ang="0">
                  <a:pos x="4" y="20"/>
                </a:cxn>
                <a:cxn ang="0">
                  <a:pos x="28" y="22"/>
                </a:cxn>
                <a:cxn ang="0">
                  <a:pos x="24" y="2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047" name="Freeform 183"/>
            <p:cNvSpPr/>
            <p:nvPr/>
          </p:nvSpPr>
          <p:spPr bwMode="auto">
            <a:xfrm>
              <a:off x="905" y="3157"/>
              <a:ext cx="177" cy="3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4" y="5"/>
                </a:cxn>
                <a:cxn ang="0">
                  <a:pos x="5" y="0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048" name="Freeform 184"/>
            <p:cNvSpPr/>
            <p:nvPr/>
          </p:nvSpPr>
          <p:spPr bwMode="auto">
            <a:xfrm>
              <a:off x="965" y="3154"/>
              <a:ext cx="136" cy="79"/>
            </a:xfrm>
            <a:custGeom>
              <a:avLst/>
              <a:gdLst/>
              <a:ahLst/>
              <a:cxnLst>
                <a:cxn ang="0">
                  <a:pos x="7" y="13"/>
                </a:cxn>
                <a:cxn ang="0">
                  <a:pos x="25" y="6"/>
                </a:cxn>
                <a:cxn ang="0">
                  <a:pos x="17" y="1"/>
                </a:cxn>
                <a:cxn ang="0">
                  <a:pos x="7" y="11"/>
                </a:cxn>
                <a:cxn ang="0">
                  <a:pos x="7" y="13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049" name="Freeform 185"/>
            <p:cNvSpPr/>
            <p:nvPr/>
          </p:nvSpPr>
          <p:spPr bwMode="auto">
            <a:xfrm>
              <a:off x="959" y="3205"/>
              <a:ext cx="177" cy="85"/>
            </a:xfrm>
            <a:custGeom>
              <a:avLst/>
              <a:gdLst/>
              <a:ahLst/>
              <a:cxnLst>
                <a:cxn ang="0">
                  <a:pos x="25" y="6"/>
                </a:cxn>
                <a:cxn ang="0">
                  <a:pos x="8" y="10"/>
                </a:cxn>
                <a:cxn ang="0">
                  <a:pos x="6" y="13"/>
                </a:cxn>
                <a:cxn ang="0">
                  <a:pos x="27" y="12"/>
                </a:cxn>
                <a:cxn ang="0">
                  <a:pos x="25" y="6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050" name="Freeform 186"/>
            <p:cNvSpPr/>
            <p:nvPr/>
          </p:nvSpPr>
          <p:spPr bwMode="auto">
            <a:xfrm>
              <a:off x="845" y="3284"/>
              <a:ext cx="247" cy="60"/>
            </a:xfrm>
            <a:custGeom>
              <a:avLst/>
              <a:gdLst/>
              <a:ahLst/>
              <a:cxnLst>
                <a:cxn ang="0">
                  <a:pos x="40" y="3"/>
                </a:cxn>
                <a:cxn ang="0">
                  <a:pos x="29" y="1"/>
                </a:cxn>
                <a:cxn ang="0">
                  <a:pos x="7" y="0"/>
                </a:cxn>
                <a:cxn ang="0">
                  <a:pos x="2" y="5"/>
                </a:cxn>
                <a:cxn ang="0">
                  <a:pos x="20" y="8"/>
                </a:cxn>
                <a:cxn ang="0">
                  <a:pos x="41" y="8"/>
                </a:cxn>
                <a:cxn ang="0">
                  <a:pos x="40" y="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051" name="Freeform 187"/>
            <p:cNvSpPr/>
            <p:nvPr/>
          </p:nvSpPr>
          <p:spPr bwMode="auto">
            <a:xfrm>
              <a:off x="870" y="3341"/>
              <a:ext cx="202" cy="54"/>
            </a:xfrm>
            <a:custGeom>
              <a:avLst/>
              <a:gdLst/>
              <a:ahLst/>
              <a:cxnLst>
                <a:cxn ang="0">
                  <a:pos x="37" y="2"/>
                </a:cxn>
                <a:cxn ang="0">
                  <a:pos x="26" y="4"/>
                </a:cxn>
                <a:cxn ang="0">
                  <a:pos x="13" y="3"/>
                </a:cxn>
                <a:cxn ang="0">
                  <a:pos x="1" y="2"/>
                </a:cxn>
                <a:cxn ang="0">
                  <a:pos x="35" y="8"/>
                </a:cxn>
                <a:cxn ang="0">
                  <a:pos x="37" y="2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052" name="Freeform 188"/>
            <p:cNvSpPr/>
            <p:nvPr/>
          </p:nvSpPr>
          <p:spPr bwMode="auto">
            <a:xfrm>
              <a:off x="858" y="3385"/>
              <a:ext cx="209" cy="174"/>
            </a:xfrm>
            <a:custGeom>
              <a:avLst/>
              <a:gdLst/>
              <a:ahLst/>
              <a:cxnLst>
                <a:cxn ang="0">
                  <a:pos x="28" y="9"/>
                </a:cxn>
                <a:cxn ang="0">
                  <a:pos x="13" y="6"/>
                </a:cxn>
                <a:cxn ang="0">
                  <a:pos x="4" y="15"/>
                </a:cxn>
                <a:cxn ang="0">
                  <a:pos x="1" y="19"/>
                </a:cxn>
                <a:cxn ang="0">
                  <a:pos x="9" y="19"/>
                </a:cxn>
                <a:cxn ang="0">
                  <a:pos x="17" y="27"/>
                </a:cxn>
                <a:cxn ang="0">
                  <a:pos x="21" y="30"/>
                </a:cxn>
                <a:cxn ang="0">
                  <a:pos x="29" y="19"/>
                </a:cxn>
                <a:cxn ang="0">
                  <a:pos x="39" y="19"/>
                </a:cxn>
                <a:cxn ang="0">
                  <a:pos x="28" y="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053" name="Freeform 189"/>
            <p:cNvSpPr/>
            <p:nvPr/>
          </p:nvSpPr>
          <p:spPr bwMode="auto">
            <a:xfrm>
              <a:off x="997" y="3306"/>
              <a:ext cx="126" cy="316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18" y="17"/>
                </a:cxn>
                <a:cxn ang="0">
                  <a:pos x="7" y="20"/>
                </a:cxn>
                <a:cxn ang="0">
                  <a:pos x="7" y="23"/>
                </a:cxn>
                <a:cxn ang="0">
                  <a:pos x="17" y="34"/>
                </a:cxn>
                <a:cxn ang="0">
                  <a:pos x="12" y="45"/>
                </a:cxn>
                <a:cxn ang="0">
                  <a:pos x="0" y="55"/>
                </a:cxn>
                <a:cxn ang="0">
                  <a:pos x="5" y="58"/>
                </a:cxn>
                <a:cxn ang="0">
                  <a:pos x="16" y="62"/>
                </a:cxn>
                <a:cxn ang="0">
                  <a:pos x="23" y="57"/>
                </a:cxn>
                <a:cxn ang="0">
                  <a:pos x="25" y="14"/>
                </a:cxn>
                <a:cxn ang="0">
                  <a:pos x="25" y="2"/>
                </a:cxn>
                <a:cxn ang="0">
                  <a:pos x="22" y="2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214" name="Group 190"/>
          <p:cNvGrpSpPr/>
          <p:nvPr userDrawn="1"/>
        </p:nvGrpSpPr>
        <p:grpSpPr>
          <a:xfrm>
            <a:off x="381000" y="3962400"/>
            <a:ext cx="533400" cy="492125"/>
            <a:chOff x="96" y="2784"/>
            <a:chExt cx="1062" cy="981"/>
          </a:xfrm>
        </p:grpSpPr>
        <p:sp>
          <p:nvSpPr>
            <p:cNvPr id="37055" name="Freeform 191"/>
            <p:cNvSpPr/>
            <p:nvPr/>
          </p:nvSpPr>
          <p:spPr bwMode="auto">
            <a:xfrm>
              <a:off x="121" y="2784"/>
              <a:ext cx="205" cy="82"/>
            </a:xfrm>
            <a:custGeom>
              <a:avLst/>
              <a:gdLst/>
              <a:ahLst/>
              <a:cxnLst>
                <a:cxn ang="0">
                  <a:pos x="30" y="12"/>
                </a:cxn>
                <a:cxn ang="0">
                  <a:pos x="37" y="10"/>
                </a:cxn>
                <a:cxn ang="0">
                  <a:pos x="38" y="9"/>
                </a:cxn>
                <a:cxn ang="0">
                  <a:pos x="31" y="1"/>
                </a:cxn>
                <a:cxn ang="0">
                  <a:pos x="8" y="11"/>
                </a:cxn>
                <a:cxn ang="0">
                  <a:pos x="30" y="12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056" name="Freeform 192"/>
            <p:cNvSpPr>
              <a:spLocks noEditPoints="1"/>
            </p:cNvSpPr>
            <p:nvPr/>
          </p:nvSpPr>
          <p:spPr bwMode="auto">
            <a:xfrm>
              <a:off x="96" y="2790"/>
              <a:ext cx="1062" cy="975"/>
            </a:xfrm>
            <a:custGeom>
              <a:avLst/>
              <a:gdLst/>
              <a:ahLst/>
              <a:cxnLst>
                <a:cxn ang="0">
                  <a:pos x="163" y="155"/>
                </a:cxn>
                <a:cxn ang="0">
                  <a:pos x="152" y="125"/>
                </a:cxn>
                <a:cxn ang="0">
                  <a:pos x="142" y="99"/>
                </a:cxn>
                <a:cxn ang="0">
                  <a:pos x="165" y="93"/>
                </a:cxn>
                <a:cxn ang="0">
                  <a:pos x="146" y="82"/>
                </a:cxn>
                <a:cxn ang="0">
                  <a:pos x="157" y="83"/>
                </a:cxn>
                <a:cxn ang="0">
                  <a:pos x="157" y="77"/>
                </a:cxn>
                <a:cxn ang="0">
                  <a:pos x="135" y="78"/>
                </a:cxn>
                <a:cxn ang="0">
                  <a:pos x="128" y="125"/>
                </a:cxn>
                <a:cxn ang="0">
                  <a:pos x="124" y="84"/>
                </a:cxn>
                <a:cxn ang="0">
                  <a:pos x="118" y="67"/>
                </a:cxn>
                <a:cxn ang="0">
                  <a:pos x="124" y="51"/>
                </a:cxn>
                <a:cxn ang="0">
                  <a:pos x="121" y="37"/>
                </a:cxn>
                <a:cxn ang="0">
                  <a:pos x="119" y="24"/>
                </a:cxn>
                <a:cxn ang="0">
                  <a:pos x="132" y="39"/>
                </a:cxn>
                <a:cxn ang="0">
                  <a:pos x="149" y="18"/>
                </a:cxn>
                <a:cxn ang="0">
                  <a:pos x="147" y="36"/>
                </a:cxn>
                <a:cxn ang="0">
                  <a:pos x="143" y="48"/>
                </a:cxn>
                <a:cxn ang="0">
                  <a:pos x="144" y="67"/>
                </a:cxn>
                <a:cxn ang="0">
                  <a:pos x="199" y="29"/>
                </a:cxn>
                <a:cxn ang="0">
                  <a:pos x="90" y="1"/>
                </a:cxn>
                <a:cxn ang="0">
                  <a:pos x="56" y="8"/>
                </a:cxn>
                <a:cxn ang="0">
                  <a:pos x="85" y="12"/>
                </a:cxn>
                <a:cxn ang="0">
                  <a:pos x="60" y="22"/>
                </a:cxn>
                <a:cxn ang="0">
                  <a:pos x="58" y="29"/>
                </a:cxn>
                <a:cxn ang="0">
                  <a:pos x="38" y="17"/>
                </a:cxn>
                <a:cxn ang="0">
                  <a:pos x="13" y="115"/>
                </a:cxn>
                <a:cxn ang="0">
                  <a:pos x="61" y="146"/>
                </a:cxn>
                <a:cxn ang="0">
                  <a:pos x="45" y="133"/>
                </a:cxn>
                <a:cxn ang="0">
                  <a:pos x="35" y="145"/>
                </a:cxn>
                <a:cxn ang="0">
                  <a:pos x="32" y="128"/>
                </a:cxn>
                <a:cxn ang="0">
                  <a:pos x="46" y="86"/>
                </a:cxn>
                <a:cxn ang="0">
                  <a:pos x="67" y="83"/>
                </a:cxn>
                <a:cxn ang="0">
                  <a:pos x="71" y="95"/>
                </a:cxn>
                <a:cxn ang="0">
                  <a:pos x="61" y="121"/>
                </a:cxn>
                <a:cxn ang="0">
                  <a:pos x="91" y="180"/>
                </a:cxn>
                <a:cxn ang="0">
                  <a:pos x="186" y="166"/>
                </a:cxn>
                <a:cxn ang="0">
                  <a:pos x="182" y="66"/>
                </a:cxn>
                <a:cxn ang="0">
                  <a:pos x="165" y="60"/>
                </a:cxn>
                <a:cxn ang="0">
                  <a:pos x="113" y="61"/>
                </a:cxn>
                <a:cxn ang="0">
                  <a:pos x="108" y="87"/>
                </a:cxn>
                <a:cxn ang="0">
                  <a:pos x="114" y="50"/>
                </a:cxn>
                <a:cxn ang="0">
                  <a:pos x="89" y="26"/>
                </a:cxn>
                <a:cxn ang="0">
                  <a:pos x="105" y="35"/>
                </a:cxn>
                <a:cxn ang="0">
                  <a:pos x="61" y="72"/>
                </a:cxn>
                <a:cxn ang="0">
                  <a:pos x="24" y="37"/>
                </a:cxn>
                <a:cxn ang="0">
                  <a:pos x="68" y="40"/>
                </a:cxn>
                <a:cxn ang="0">
                  <a:pos x="79" y="40"/>
                </a:cxn>
                <a:cxn ang="0">
                  <a:pos x="108" y="45"/>
                </a:cxn>
                <a:cxn ang="0">
                  <a:pos x="99" y="93"/>
                </a:cxn>
                <a:cxn ang="0">
                  <a:pos x="93" y="51"/>
                </a:cxn>
                <a:cxn ang="0">
                  <a:pos x="61" y="72"/>
                </a:cxn>
                <a:cxn ang="0">
                  <a:pos x="80" y="82"/>
                </a:cxn>
                <a:cxn ang="0">
                  <a:pos x="88" y="58"/>
                </a:cxn>
                <a:cxn ang="0">
                  <a:pos x="102" y="145"/>
                </a:cxn>
                <a:cxn ang="0">
                  <a:pos x="82" y="96"/>
                </a:cxn>
                <a:cxn ang="0">
                  <a:pos x="117" y="106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057" name="Freeform 193"/>
            <p:cNvSpPr/>
            <p:nvPr/>
          </p:nvSpPr>
          <p:spPr bwMode="auto">
            <a:xfrm>
              <a:off x="349" y="3256"/>
              <a:ext cx="85" cy="101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20"/>
                </a:cxn>
                <a:cxn ang="0">
                  <a:pos x="14" y="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058" name="Freeform 194"/>
            <p:cNvSpPr/>
            <p:nvPr/>
          </p:nvSpPr>
          <p:spPr bwMode="auto">
            <a:xfrm>
              <a:off x="267" y="3293"/>
              <a:ext cx="76" cy="136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4" y="25"/>
                </a:cxn>
                <a:cxn ang="0">
                  <a:pos x="15" y="16"/>
                </a:cxn>
                <a:cxn ang="0">
                  <a:pos x="13" y="8"/>
                </a:cxn>
                <a:cxn ang="0">
                  <a:pos x="7" y="10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059" name="Freeform 195"/>
            <p:cNvSpPr/>
            <p:nvPr/>
          </p:nvSpPr>
          <p:spPr bwMode="auto">
            <a:xfrm>
              <a:off x="222" y="3021"/>
              <a:ext cx="243" cy="117"/>
            </a:xfrm>
            <a:custGeom>
              <a:avLst/>
              <a:gdLst/>
              <a:ahLst/>
              <a:cxnLst>
                <a:cxn ang="0">
                  <a:pos x="40" y="2"/>
                </a:cxn>
                <a:cxn ang="0">
                  <a:pos x="9" y="1"/>
                </a:cxn>
                <a:cxn ang="0">
                  <a:pos x="1" y="9"/>
                </a:cxn>
                <a:cxn ang="0">
                  <a:pos x="22" y="21"/>
                </a:cxn>
                <a:cxn ang="0">
                  <a:pos x="34" y="20"/>
                </a:cxn>
                <a:cxn ang="0">
                  <a:pos x="40" y="19"/>
                </a:cxn>
                <a:cxn ang="0">
                  <a:pos x="40" y="2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060" name="Freeform 196"/>
            <p:cNvSpPr/>
            <p:nvPr/>
          </p:nvSpPr>
          <p:spPr bwMode="auto">
            <a:xfrm>
              <a:off x="501" y="3344"/>
              <a:ext cx="177" cy="187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11" y="2"/>
                </a:cxn>
                <a:cxn ang="0">
                  <a:pos x="4" y="20"/>
                </a:cxn>
                <a:cxn ang="0">
                  <a:pos x="28" y="22"/>
                </a:cxn>
                <a:cxn ang="0">
                  <a:pos x="24" y="2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061" name="Freeform 197"/>
            <p:cNvSpPr/>
            <p:nvPr/>
          </p:nvSpPr>
          <p:spPr bwMode="auto">
            <a:xfrm>
              <a:off x="905" y="3157"/>
              <a:ext cx="177" cy="3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4" y="5"/>
                </a:cxn>
                <a:cxn ang="0">
                  <a:pos x="5" y="0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062" name="Freeform 198"/>
            <p:cNvSpPr/>
            <p:nvPr/>
          </p:nvSpPr>
          <p:spPr bwMode="auto">
            <a:xfrm>
              <a:off x="965" y="3154"/>
              <a:ext cx="136" cy="79"/>
            </a:xfrm>
            <a:custGeom>
              <a:avLst/>
              <a:gdLst/>
              <a:ahLst/>
              <a:cxnLst>
                <a:cxn ang="0">
                  <a:pos x="7" y="13"/>
                </a:cxn>
                <a:cxn ang="0">
                  <a:pos x="25" y="6"/>
                </a:cxn>
                <a:cxn ang="0">
                  <a:pos x="17" y="1"/>
                </a:cxn>
                <a:cxn ang="0">
                  <a:pos x="7" y="11"/>
                </a:cxn>
                <a:cxn ang="0">
                  <a:pos x="7" y="13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063" name="Freeform 199"/>
            <p:cNvSpPr/>
            <p:nvPr/>
          </p:nvSpPr>
          <p:spPr bwMode="auto">
            <a:xfrm>
              <a:off x="959" y="3205"/>
              <a:ext cx="177" cy="85"/>
            </a:xfrm>
            <a:custGeom>
              <a:avLst/>
              <a:gdLst/>
              <a:ahLst/>
              <a:cxnLst>
                <a:cxn ang="0">
                  <a:pos x="25" y="6"/>
                </a:cxn>
                <a:cxn ang="0">
                  <a:pos x="8" y="10"/>
                </a:cxn>
                <a:cxn ang="0">
                  <a:pos x="6" y="13"/>
                </a:cxn>
                <a:cxn ang="0">
                  <a:pos x="27" y="12"/>
                </a:cxn>
                <a:cxn ang="0">
                  <a:pos x="25" y="6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064" name="Freeform 200"/>
            <p:cNvSpPr/>
            <p:nvPr/>
          </p:nvSpPr>
          <p:spPr bwMode="auto">
            <a:xfrm>
              <a:off x="845" y="3284"/>
              <a:ext cx="247" cy="60"/>
            </a:xfrm>
            <a:custGeom>
              <a:avLst/>
              <a:gdLst/>
              <a:ahLst/>
              <a:cxnLst>
                <a:cxn ang="0">
                  <a:pos x="40" y="3"/>
                </a:cxn>
                <a:cxn ang="0">
                  <a:pos x="29" y="1"/>
                </a:cxn>
                <a:cxn ang="0">
                  <a:pos x="7" y="0"/>
                </a:cxn>
                <a:cxn ang="0">
                  <a:pos x="2" y="5"/>
                </a:cxn>
                <a:cxn ang="0">
                  <a:pos x="20" y="8"/>
                </a:cxn>
                <a:cxn ang="0">
                  <a:pos x="41" y="8"/>
                </a:cxn>
                <a:cxn ang="0">
                  <a:pos x="40" y="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065" name="Freeform 201"/>
            <p:cNvSpPr/>
            <p:nvPr/>
          </p:nvSpPr>
          <p:spPr bwMode="auto">
            <a:xfrm>
              <a:off x="870" y="3341"/>
              <a:ext cx="202" cy="54"/>
            </a:xfrm>
            <a:custGeom>
              <a:avLst/>
              <a:gdLst/>
              <a:ahLst/>
              <a:cxnLst>
                <a:cxn ang="0">
                  <a:pos x="37" y="2"/>
                </a:cxn>
                <a:cxn ang="0">
                  <a:pos x="26" y="4"/>
                </a:cxn>
                <a:cxn ang="0">
                  <a:pos x="13" y="3"/>
                </a:cxn>
                <a:cxn ang="0">
                  <a:pos x="1" y="2"/>
                </a:cxn>
                <a:cxn ang="0">
                  <a:pos x="35" y="8"/>
                </a:cxn>
                <a:cxn ang="0">
                  <a:pos x="37" y="2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066" name="Freeform 202"/>
            <p:cNvSpPr/>
            <p:nvPr/>
          </p:nvSpPr>
          <p:spPr bwMode="auto">
            <a:xfrm>
              <a:off x="858" y="3385"/>
              <a:ext cx="209" cy="174"/>
            </a:xfrm>
            <a:custGeom>
              <a:avLst/>
              <a:gdLst/>
              <a:ahLst/>
              <a:cxnLst>
                <a:cxn ang="0">
                  <a:pos x="28" y="9"/>
                </a:cxn>
                <a:cxn ang="0">
                  <a:pos x="13" y="6"/>
                </a:cxn>
                <a:cxn ang="0">
                  <a:pos x="4" y="15"/>
                </a:cxn>
                <a:cxn ang="0">
                  <a:pos x="1" y="19"/>
                </a:cxn>
                <a:cxn ang="0">
                  <a:pos x="9" y="19"/>
                </a:cxn>
                <a:cxn ang="0">
                  <a:pos x="17" y="27"/>
                </a:cxn>
                <a:cxn ang="0">
                  <a:pos x="21" y="30"/>
                </a:cxn>
                <a:cxn ang="0">
                  <a:pos x="29" y="19"/>
                </a:cxn>
                <a:cxn ang="0">
                  <a:pos x="39" y="19"/>
                </a:cxn>
                <a:cxn ang="0">
                  <a:pos x="28" y="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067" name="Freeform 203"/>
            <p:cNvSpPr/>
            <p:nvPr/>
          </p:nvSpPr>
          <p:spPr bwMode="auto">
            <a:xfrm>
              <a:off x="997" y="3306"/>
              <a:ext cx="126" cy="316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18" y="17"/>
                </a:cxn>
                <a:cxn ang="0">
                  <a:pos x="7" y="20"/>
                </a:cxn>
                <a:cxn ang="0">
                  <a:pos x="7" y="23"/>
                </a:cxn>
                <a:cxn ang="0">
                  <a:pos x="17" y="34"/>
                </a:cxn>
                <a:cxn ang="0">
                  <a:pos x="12" y="45"/>
                </a:cxn>
                <a:cxn ang="0">
                  <a:pos x="0" y="55"/>
                </a:cxn>
                <a:cxn ang="0">
                  <a:pos x="5" y="58"/>
                </a:cxn>
                <a:cxn ang="0">
                  <a:pos x="16" y="62"/>
                </a:cxn>
                <a:cxn ang="0">
                  <a:pos x="23" y="57"/>
                </a:cxn>
                <a:cxn ang="0">
                  <a:pos x="25" y="14"/>
                </a:cxn>
                <a:cxn ang="0">
                  <a:pos x="25" y="2"/>
                </a:cxn>
                <a:cxn ang="0">
                  <a:pos x="22" y="2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228" name="Group 204"/>
          <p:cNvGrpSpPr/>
          <p:nvPr userDrawn="1"/>
        </p:nvGrpSpPr>
        <p:grpSpPr>
          <a:xfrm>
            <a:off x="381000" y="5070475"/>
            <a:ext cx="533400" cy="492125"/>
            <a:chOff x="96" y="2784"/>
            <a:chExt cx="1062" cy="981"/>
          </a:xfrm>
        </p:grpSpPr>
        <p:sp>
          <p:nvSpPr>
            <p:cNvPr id="37069" name="Freeform 205"/>
            <p:cNvSpPr/>
            <p:nvPr/>
          </p:nvSpPr>
          <p:spPr bwMode="auto">
            <a:xfrm>
              <a:off x="121" y="2784"/>
              <a:ext cx="205" cy="82"/>
            </a:xfrm>
            <a:custGeom>
              <a:avLst/>
              <a:gdLst/>
              <a:ahLst/>
              <a:cxnLst>
                <a:cxn ang="0">
                  <a:pos x="30" y="12"/>
                </a:cxn>
                <a:cxn ang="0">
                  <a:pos x="37" y="10"/>
                </a:cxn>
                <a:cxn ang="0">
                  <a:pos x="38" y="9"/>
                </a:cxn>
                <a:cxn ang="0">
                  <a:pos x="31" y="1"/>
                </a:cxn>
                <a:cxn ang="0">
                  <a:pos x="8" y="11"/>
                </a:cxn>
                <a:cxn ang="0">
                  <a:pos x="30" y="12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070" name="Freeform 206"/>
            <p:cNvSpPr>
              <a:spLocks noEditPoints="1"/>
            </p:cNvSpPr>
            <p:nvPr/>
          </p:nvSpPr>
          <p:spPr bwMode="auto">
            <a:xfrm>
              <a:off x="96" y="2790"/>
              <a:ext cx="1062" cy="975"/>
            </a:xfrm>
            <a:custGeom>
              <a:avLst/>
              <a:gdLst/>
              <a:ahLst/>
              <a:cxnLst>
                <a:cxn ang="0">
                  <a:pos x="163" y="155"/>
                </a:cxn>
                <a:cxn ang="0">
                  <a:pos x="152" y="125"/>
                </a:cxn>
                <a:cxn ang="0">
                  <a:pos x="142" y="99"/>
                </a:cxn>
                <a:cxn ang="0">
                  <a:pos x="165" y="93"/>
                </a:cxn>
                <a:cxn ang="0">
                  <a:pos x="146" y="82"/>
                </a:cxn>
                <a:cxn ang="0">
                  <a:pos x="157" y="83"/>
                </a:cxn>
                <a:cxn ang="0">
                  <a:pos x="157" y="77"/>
                </a:cxn>
                <a:cxn ang="0">
                  <a:pos x="135" y="78"/>
                </a:cxn>
                <a:cxn ang="0">
                  <a:pos x="128" y="125"/>
                </a:cxn>
                <a:cxn ang="0">
                  <a:pos x="124" y="84"/>
                </a:cxn>
                <a:cxn ang="0">
                  <a:pos x="118" y="67"/>
                </a:cxn>
                <a:cxn ang="0">
                  <a:pos x="124" y="51"/>
                </a:cxn>
                <a:cxn ang="0">
                  <a:pos x="121" y="37"/>
                </a:cxn>
                <a:cxn ang="0">
                  <a:pos x="119" y="24"/>
                </a:cxn>
                <a:cxn ang="0">
                  <a:pos x="132" y="39"/>
                </a:cxn>
                <a:cxn ang="0">
                  <a:pos x="149" y="18"/>
                </a:cxn>
                <a:cxn ang="0">
                  <a:pos x="147" y="36"/>
                </a:cxn>
                <a:cxn ang="0">
                  <a:pos x="143" y="48"/>
                </a:cxn>
                <a:cxn ang="0">
                  <a:pos x="144" y="67"/>
                </a:cxn>
                <a:cxn ang="0">
                  <a:pos x="199" y="29"/>
                </a:cxn>
                <a:cxn ang="0">
                  <a:pos x="90" y="1"/>
                </a:cxn>
                <a:cxn ang="0">
                  <a:pos x="56" y="8"/>
                </a:cxn>
                <a:cxn ang="0">
                  <a:pos x="85" y="12"/>
                </a:cxn>
                <a:cxn ang="0">
                  <a:pos x="60" y="22"/>
                </a:cxn>
                <a:cxn ang="0">
                  <a:pos x="58" y="29"/>
                </a:cxn>
                <a:cxn ang="0">
                  <a:pos x="38" y="17"/>
                </a:cxn>
                <a:cxn ang="0">
                  <a:pos x="13" y="115"/>
                </a:cxn>
                <a:cxn ang="0">
                  <a:pos x="61" y="146"/>
                </a:cxn>
                <a:cxn ang="0">
                  <a:pos x="45" y="133"/>
                </a:cxn>
                <a:cxn ang="0">
                  <a:pos x="35" y="145"/>
                </a:cxn>
                <a:cxn ang="0">
                  <a:pos x="32" y="128"/>
                </a:cxn>
                <a:cxn ang="0">
                  <a:pos x="46" y="86"/>
                </a:cxn>
                <a:cxn ang="0">
                  <a:pos x="67" y="83"/>
                </a:cxn>
                <a:cxn ang="0">
                  <a:pos x="71" y="95"/>
                </a:cxn>
                <a:cxn ang="0">
                  <a:pos x="61" y="121"/>
                </a:cxn>
                <a:cxn ang="0">
                  <a:pos x="91" y="180"/>
                </a:cxn>
                <a:cxn ang="0">
                  <a:pos x="186" y="166"/>
                </a:cxn>
                <a:cxn ang="0">
                  <a:pos x="182" y="66"/>
                </a:cxn>
                <a:cxn ang="0">
                  <a:pos x="165" y="60"/>
                </a:cxn>
                <a:cxn ang="0">
                  <a:pos x="113" y="61"/>
                </a:cxn>
                <a:cxn ang="0">
                  <a:pos x="108" y="87"/>
                </a:cxn>
                <a:cxn ang="0">
                  <a:pos x="114" y="50"/>
                </a:cxn>
                <a:cxn ang="0">
                  <a:pos x="89" y="26"/>
                </a:cxn>
                <a:cxn ang="0">
                  <a:pos x="105" y="35"/>
                </a:cxn>
                <a:cxn ang="0">
                  <a:pos x="61" y="72"/>
                </a:cxn>
                <a:cxn ang="0">
                  <a:pos x="24" y="37"/>
                </a:cxn>
                <a:cxn ang="0">
                  <a:pos x="68" y="40"/>
                </a:cxn>
                <a:cxn ang="0">
                  <a:pos x="79" y="40"/>
                </a:cxn>
                <a:cxn ang="0">
                  <a:pos x="108" y="45"/>
                </a:cxn>
                <a:cxn ang="0">
                  <a:pos x="99" y="93"/>
                </a:cxn>
                <a:cxn ang="0">
                  <a:pos x="93" y="51"/>
                </a:cxn>
                <a:cxn ang="0">
                  <a:pos x="61" y="72"/>
                </a:cxn>
                <a:cxn ang="0">
                  <a:pos x="80" y="82"/>
                </a:cxn>
                <a:cxn ang="0">
                  <a:pos x="88" y="58"/>
                </a:cxn>
                <a:cxn ang="0">
                  <a:pos x="102" y="145"/>
                </a:cxn>
                <a:cxn ang="0">
                  <a:pos x="82" y="96"/>
                </a:cxn>
                <a:cxn ang="0">
                  <a:pos x="117" y="106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071" name="Freeform 207"/>
            <p:cNvSpPr/>
            <p:nvPr/>
          </p:nvSpPr>
          <p:spPr bwMode="auto">
            <a:xfrm>
              <a:off x="349" y="3256"/>
              <a:ext cx="85" cy="101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20"/>
                </a:cxn>
                <a:cxn ang="0">
                  <a:pos x="14" y="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072" name="Freeform 208"/>
            <p:cNvSpPr/>
            <p:nvPr/>
          </p:nvSpPr>
          <p:spPr bwMode="auto">
            <a:xfrm>
              <a:off x="267" y="3293"/>
              <a:ext cx="76" cy="136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4" y="25"/>
                </a:cxn>
                <a:cxn ang="0">
                  <a:pos x="15" y="16"/>
                </a:cxn>
                <a:cxn ang="0">
                  <a:pos x="13" y="8"/>
                </a:cxn>
                <a:cxn ang="0">
                  <a:pos x="7" y="10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073" name="Freeform 209"/>
            <p:cNvSpPr/>
            <p:nvPr/>
          </p:nvSpPr>
          <p:spPr bwMode="auto">
            <a:xfrm>
              <a:off x="222" y="3021"/>
              <a:ext cx="243" cy="117"/>
            </a:xfrm>
            <a:custGeom>
              <a:avLst/>
              <a:gdLst/>
              <a:ahLst/>
              <a:cxnLst>
                <a:cxn ang="0">
                  <a:pos x="40" y="2"/>
                </a:cxn>
                <a:cxn ang="0">
                  <a:pos x="9" y="1"/>
                </a:cxn>
                <a:cxn ang="0">
                  <a:pos x="1" y="9"/>
                </a:cxn>
                <a:cxn ang="0">
                  <a:pos x="22" y="21"/>
                </a:cxn>
                <a:cxn ang="0">
                  <a:pos x="34" y="20"/>
                </a:cxn>
                <a:cxn ang="0">
                  <a:pos x="40" y="19"/>
                </a:cxn>
                <a:cxn ang="0">
                  <a:pos x="40" y="2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074" name="Freeform 210"/>
            <p:cNvSpPr/>
            <p:nvPr/>
          </p:nvSpPr>
          <p:spPr bwMode="auto">
            <a:xfrm>
              <a:off x="501" y="3344"/>
              <a:ext cx="177" cy="187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11" y="2"/>
                </a:cxn>
                <a:cxn ang="0">
                  <a:pos x="4" y="20"/>
                </a:cxn>
                <a:cxn ang="0">
                  <a:pos x="28" y="22"/>
                </a:cxn>
                <a:cxn ang="0">
                  <a:pos x="24" y="2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075" name="Freeform 211"/>
            <p:cNvSpPr/>
            <p:nvPr/>
          </p:nvSpPr>
          <p:spPr bwMode="auto">
            <a:xfrm>
              <a:off x="905" y="3157"/>
              <a:ext cx="177" cy="3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4" y="5"/>
                </a:cxn>
                <a:cxn ang="0">
                  <a:pos x="5" y="0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076" name="Freeform 212"/>
            <p:cNvSpPr/>
            <p:nvPr/>
          </p:nvSpPr>
          <p:spPr bwMode="auto">
            <a:xfrm>
              <a:off x="965" y="3154"/>
              <a:ext cx="136" cy="79"/>
            </a:xfrm>
            <a:custGeom>
              <a:avLst/>
              <a:gdLst/>
              <a:ahLst/>
              <a:cxnLst>
                <a:cxn ang="0">
                  <a:pos x="7" y="13"/>
                </a:cxn>
                <a:cxn ang="0">
                  <a:pos x="25" y="6"/>
                </a:cxn>
                <a:cxn ang="0">
                  <a:pos x="17" y="1"/>
                </a:cxn>
                <a:cxn ang="0">
                  <a:pos x="7" y="11"/>
                </a:cxn>
                <a:cxn ang="0">
                  <a:pos x="7" y="13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077" name="Freeform 213"/>
            <p:cNvSpPr/>
            <p:nvPr/>
          </p:nvSpPr>
          <p:spPr bwMode="auto">
            <a:xfrm>
              <a:off x="959" y="3205"/>
              <a:ext cx="177" cy="85"/>
            </a:xfrm>
            <a:custGeom>
              <a:avLst/>
              <a:gdLst/>
              <a:ahLst/>
              <a:cxnLst>
                <a:cxn ang="0">
                  <a:pos x="25" y="6"/>
                </a:cxn>
                <a:cxn ang="0">
                  <a:pos x="8" y="10"/>
                </a:cxn>
                <a:cxn ang="0">
                  <a:pos x="6" y="13"/>
                </a:cxn>
                <a:cxn ang="0">
                  <a:pos x="27" y="12"/>
                </a:cxn>
                <a:cxn ang="0">
                  <a:pos x="25" y="6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078" name="Freeform 214"/>
            <p:cNvSpPr/>
            <p:nvPr/>
          </p:nvSpPr>
          <p:spPr bwMode="auto">
            <a:xfrm>
              <a:off x="845" y="3284"/>
              <a:ext cx="247" cy="60"/>
            </a:xfrm>
            <a:custGeom>
              <a:avLst/>
              <a:gdLst/>
              <a:ahLst/>
              <a:cxnLst>
                <a:cxn ang="0">
                  <a:pos x="40" y="3"/>
                </a:cxn>
                <a:cxn ang="0">
                  <a:pos x="29" y="1"/>
                </a:cxn>
                <a:cxn ang="0">
                  <a:pos x="7" y="0"/>
                </a:cxn>
                <a:cxn ang="0">
                  <a:pos x="2" y="5"/>
                </a:cxn>
                <a:cxn ang="0">
                  <a:pos x="20" y="8"/>
                </a:cxn>
                <a:cxn ang="0">
                  <a:pos x="41" y="8"/>
                </a:cxn>
                <a:cxn ang="0">
                  <a:pos x="40" y="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079" name="Freeform 215"/>
            <p:cNvSpPr/>
            <p:nvPr/>
          </p:nvSpPr>
          <p:spPr bwMode="auto">
            <a:xfrm>
              <a:off x="870" y="3341"/>
              <a:ext cx="202" cy="54"/>
            </a:xfrm>
            <a:custGeom>
              <a:avLst/>
              <a:gdLst/>
              <a:ahLst/>
              <a:cxnLst>
                <a:cxn ang="0">
                  <a:pos x="37" y="2"/>
                </a:cxn>
                <a:cxn ang="0">
                  <a:pos x="26" y="4"/>
                </a:cxn>
                <a:cxn ang="0">
                  <a:pos x="13" y="3"/>
                </a:cxn>
                <a:cxn ang="0">
                  <a:pos x="1" y="2"/>
                </a:cxn>
                <a:cxn ang="0">
                  <a:pos x="35" y="8"/>
                </a:cxn>
                <a:cxn ang="0">
                  <a:pos x="37" y="2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080" name="Freeform 216"/>
            <p:cNvSpPr/>
            <p:nvPr/>
          </p:nvSpPr>
          <p:spPr bwMode="auto">
            <a:xfrm>
              <a:off x="858" y="3385"/>
              <a:ext cx="209" cy="174"/>
            </a:xfrm>
            <a:custGeom>
              <a:avLst/>
              <a:gdLst/>
              <a:ahLst/>
              <a:cxnLst>
                <a:cxn ang="0">
                  <a:pos x="28" y="9"/>
                </a:cxn>
                <a:cxn ang="0">
                  <a:pos x="13" y="6"/>
                </a:cxn>
                <a:cxn ang="0">
                  <a:pos x="4" y="15"/>
                </a:cxn>
                <a:cxn ang="0">
                  <a:pos x="1" y="19"/>
                </a:cxn>
                <a:cxn ang="0">
                  <a:pos x="9" y="19"/>
                </a:cxn>
                <a:cxn ang="0">
                  <a:pos x="17" y="27"/>
                </a:cxn>
                <a:cxn ang="0">
                  <a:pos x="21" y="30"/>
                </a:cxn>
                <a:cxn ang="0">
                  <a:pos x="29" y="19"/>
                </a:cxn>
                <a:cxn ang="0">
                  <a:pos x="39" y="19"/>
                </a:cxn>
                <a:cxn ang="0">
                  <a:pos x="28" y="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081" name="Freeform 217"/>
            <p:cNvSpPr/>
            <p:nvPr/>
          </p:nvSpPr>
          <p:spPr bwMode="auto">
            <a:xfrm>
              <a:off x="997" y="3306"/>
              <a:ext cx="126" cy="316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18" y="17"/>
                </a:cxn>
                <a:cxn ang="0">
                  <a:pos x="7" y="20"/>
                </a:cxn>
                <a:cxn ang="0">
                  <a:pos x="7" y="23"/>
                </a:cxn>
                <a:cxn ang="0">
                  <a:pos x="17" y="34"/>
                </a:cxn>
                <a:cxn ang="0">
                  <a:pos x="12" y="45"/>
                </a:cxn>
                <a:cxn ang="0">
                  <a:pos x="0" y="55"/>
                </a:cxn>
                <a:cxn ang="0">
                  <a:pos x="5" y="58"/>
                </a:cxn>
                <a:cxn ang="0">
                  <a:pos x="16" y="62"/>
                </a:cxn>
                <a:cxn ang="0">
                  <a:pos x="23" y="57"/>
                </a:cxn>
                <a:cxn ang="0">
                  <a:pos x="25" y="14"/>
                </a:cxn>
                <a:cxn ang="0">
                  <a:pos x="25" y="2"/>
                </a:cxn>
                <a:cxn ang="0">
                  <a:pos x="22" y="2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242" name="Group 218"/>
          <p:cNvGrpSpPr/>
          <p:nvPr userDrawn="1"/>
        </p:nvGrpSpPr>
        <p:grpSpPr>
          <a:xfrm>
            <a:off x="381000" y="6121400"/>
            <a:ext cx="533400" cy="492125"/>
            <a:chOff x="96" y="2784"/>
            <a:chExt cx="1062" cy="981"/>
          </a:xfrm>
        </p:grpSpPr>
        <p:sp>
          <p:nvSpPr>
            <p:cNvPr id="37083" name="Freeform 219"/>
            <p:cNvSpPr/>
            <p:nvPr/>
          </p:nvSpPr>
          <p:spPr bwMode="auto">
            <a:xfrm>
              <a:off x="121" y="2784"/>
              <a:ext cx="205" cy="82"/>
            </a:xfrm>
            <a:custGeom>
              <a:avLst/>
              <a:gdLst/>
              <a:ahLst/>
              <a:cxnLst>
                <a:cxn ang="0">
                  <a:pos x="30" y="12"/>
                </a:cxn>
                <a:cxn ang="0">
                  <a:pos x="37" y="10"/>
                </a:cxn>
                <a:cxn ang="0">
                  <a:pos x="38" y="9"/>
                </a:cxn>
                <a:cxn ang="0">
                  <a:pos x="31" y="1"/>
                </a:cxn>
                <a:cxn ang="0">
                  <a:pos x="8" y="11"/>
                </a:cxn>
                <a:cxn ang="0">
                  <a:pos x="30" y="12"/>
                </a:cxn>
              </a:cxnLst>
              <a:rect l="0" t="0" r="r" b="b"/>
              <a:pathLst>
                <a:path w="41" h="16">
                  <a:moveTo>
                    <a:pt x="30" y="12"/>
                  </a:moveTo>
                  <a:cubicBezTo>
                    <a:pt x="34" y="11"/>
                    <a:pt x="36" y="10"/>
                    <a:pt x="37" y="10"/>
                  </a:cubicBezTo>
                  <a:cubicBezTo>
                    <a:pt x="37" y="10"/>
                    <a:pt x="38" y="9"/>
                    <a:pt x="38" y="9"/>
                  </a:cubicBezTo>
                  <a:cubicBezTo>
                    <a:pt x="41" y="6"/>
                    <a:pt x="37" y="1"/>
                    <a:pt x="31" y="1"/>
                  </a:cubicBezTo>
                  <a:cubicBezTo>
                    <a:pt x="31" y="1"/>
                    <a:pt x="0" y="0"/>
                    <a:pt x="8" y="11"/>
                  </a:cubicBezTo>
                  <a:cubicBezTo>
                    <a:pt x="8" y="11"/>
                    <a:pt x="15" y="16"/>
                    <a:pt x="30" y="1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084" name="Freeform 220"/>
            <p:cNvSpPr>
              <a:spLocks noEditPoints="1"/>
            </p:cNvSpPr>
            <p:nvPr/>
          </p:nvSpPr>
          <p:spPr bwMode="auto">
            <a:xfrm>
              <a:off x="96" y="2790"/>
              <a:ext cx="1062" cy="975"/>
            </a:xfrm>
            <a:custGeom>
              <a:avLst/>
              <a:gdLst/>
              <a:ahLst/>
              <a:cxnLst>
                <a:cxn ang="0">
                  <a:pos x="163" y="155"/>
                </a:cxn>
                <a:cxn ang="0">
                  <a:pos x="152" y="125"/>
                </a:cxn>
                <a:cxn ang="0">
                  <a:pos x="142" y="99"/>
                </a:cxn>
                <a:cxn ang="0">
                  <a:pos x="165" y="93"/>
                </a:cxn>
                <a:cxn ang="0">
                  <a:pos x="146" y="82"/>
                </a:cxn>
                <a:cxn ang="0">
                  <a:pos x="157" y="83"/>
                </a:cxn>
                <a:cxn ang="0">
                  <a:pos x="157" y="77"/>
                </a:cxn>
                <a:cxn ang="0">
                  <a:pos x="135" y="78"/>
                </a:cxn>
                <a:cxn ang="0">
                  <a:pos x="128" y="125"/>
                </a:cxn>
                <a:cxn ang="0">
                  <a:pos x="124" y="84"/>
                </a:cxn>
                <a:cxn ang="0">
                  <a:pos x="118" y="67"/>
                </a:cxn>
                <a:cxn ang="0">
                  <a:pos x="124" y="51"/>
                </a:cxn>
                <a:cxn ang="0">
                  <a:pos x="121" y="37"/>
                </a:cxn>
                <a:cxn ang="0">
                  <a:pos x="119" y="24"/>
                </a:cxn>
                <a:cxn ang="0">
                  <a:pos x="132" y="39"/>
                </a:cxn>
                <a:cxn ang="0">
                  <a:pos x="149" y="18"/>
                </a:cxn>
                <a:cxn ang="0">
                  <a:pos x="147" y="36"/>
                </a:cxn>
                <a:cxn ang="0">
                  <a:pos x="143" y="48"/>
                </a:cxn>
                <a:cxn ang="0">
                  <a:pos x="144" y="67"/>
                </a:cxn>
                <a:cxn ang="0">
                  <a:pos x="199" y="29"/>
                </a:cxn>
                <a:cxn ang="0">
                  <a:pos x="90" y="1"/>
                </a:cxn>
                <a:cxn ang="0">
                  <a:pos x="56" y="8"/>
                </a:cxn>
                <a:cxn ang="0">
                  <a:pos x="85" y="12"/>
                </a:cxn>
                <a:cxn ang="0">
                  <a:pos x="60" y="22"/>
                </a:cxn>
                <a:cxn ang="0">
                  <a:pos x="58" y="29"/>
                </a:cxn>
                <a:cxn ang="0">
                  <a:pos x="38" y="17"/>
                </a:cxn>
                <a:cxn ang="0">
                  <a:pos x="13" y="115"/>
                </a:cxn>
                <a:cxn ang="0">
                  <a:pos x="61" y="146"/>
                </a:cxn>
                <a:cxn ang="0">
                  <a:pos x="45" y="133"/>
                </a:cxn>
                <a:cxn ang="0">
                  <a:pos x="35" y="145"/>
                </a:cxn>
                <a:cxn ang="0">
                  <a:pos x="32" y="128"/>
                </a:cxn>
                <a:cxn ang="0">
                  <a:pos x="46" y="86"/>
                </a:cxn>
                <a:cxn ang="0">
                  <a:pos x="67" y="83"/>
                </a:cxn>
                <a:cxn ang="0">
                  <a:pos x="71" y="95"/>
                </a:cxn>
                <a:cxn ang="0">
                  <a:pos x="61" y="121"/>
                </a:cxn>
                <a:cxn ang="0">
                  <a:pos x="91" y="180"/>
                </a:cxn>
                <a:cxn ang="0">
                  <a:pos x="186" y="166"/>
                </a:cxn>
                <a:cxn ang="0">
                  <a:pos x="182" y="66"/>
                </a:cxn>
                <a:cxn ang="0">
                  <a:pos x="165" y="60"/>
                </a:cxn>
                <a:cxn ang="0">
                  <a:pos x="113" y="61"/>
                </a:cxn>
                <a:cxn ang="0">
                  <a:pos x="108" y="87"/>
                </a:cxn>
                <a:cxn ang="0">
                  <a:pos x="114" y="50"/>
                </a:cxn>
                <a:cxn ang="0">
                  <a:pos x="89" y="26"/>
                </a:cxn>
                <a:cxn ang="0">
                  <a:pos x="105" y="35"/>
                </a:cxn>
                <a:cxn ang="0">
                  <a:pos x="61" y="72"/>
                </a:cxn>
                <a:cxn ang="0">
                  <a:pos x="24" y="37"/>
                </a:cxn>
                <a:cxn ang="0">
                  <a:pos x="68" y="40"/>
                </a:cxn>
                <a:cxn ang="0">
                  <a:pos x="79" y="40"/>
                </a:cxn>
                <a:cxn ang="0">
                  <a:pos x="108" y="45"/>
                </a:cxn>
                <a:cxn ang="0">
                  <a:pos x="99" y="93"/>
                </a:cxn>
                <a:cxn ang="0">
                  <a:pos x="93" y="51"/>
                </a:cxn>
                <a:cxn ang="0">
                  <a:pos x="61" y="72"/>
                </a:cxn>
                <a:cxn ang="0">
                  <a:pos x="80" y="82"/>
                </a:cxn>
                <a:cxn ang="0">
                  <a:pos x="88" y="58"/>
                </a:cxn>
                <a:cxn ang="0">
                  <a:pos x="102" y="145"/>
                </a:cxn>
                <a:cxn ang="0">
                  <a:pos x="82" y="96"/>
                </a:cxn>
                <a:cxn ang="0">
                  <a:pos x="117" y="106"/>
                </a:cxn>
              </a:cxnLst>
              <a:rect l="0" t="0" r="r" b="b"/>
              <a:pathLst>
                <a:path w="210" h="193">
                  <a:moveTo>
                    <a:pt x="186" y="166"/>
                  </a:moveTo>
                  <a:cubicBezTo>
                    <a:pt x="167" y="166"/>
                    <a:pt x="163" y="155"/>
                    <a:pt x="163" y="155"/>
                  </a:cubicBezTo>
                  <a:cubicBezTo>
                    <a:pt x="163" y="155"/>
                    <a:pt x="162" y="147"/>
                    <a:pt x="154" y="145"/>
                  </a:cubicBezTo>
                  <a:cubicBezTo>
                    <a:pt x="135" y="140"/>
                    <a:pt x="147" y="128"/>
                    <a:pt x="152" y="125"/>
                  </a:cubicBezTo>
                  <a:cubicBezTo>
                    <a:pt x="157" y="123"/>
                    <a:pt x="154" y="122"/>
                    <a:pt x="150" y="120"/>
                  </a:cubicBezTo>
                  <a:cubicBezTo>
                    <a:pt x="142" y="115"/>
                    <a:pt x="141" y="109"/>
                    <a:pt x="142" y="99"/>
                  </a:cubicBezTo>
                  <a:cubicBezTo>
                    <a:pt x="142" y="88"/>
                    <a:pt x="149" y="91"/>
                    <a:pt x="149" y="91"/>
                  </a:cubicBezTo>
                  <a:cubicBezTo>
                    <a:pt x="149" y="91"/>
                    <a:pt x="160" y="96"/>
                    <a:pt x="165" y="93"/>
                  </a:cubicBezTo>
                  <a:cubicBezTo>
                    <a:pt x="169" y="91"/>
                    <a:pt x="167" y="88"/>
                    <a:pt x="165" y="89"/>
                  </a:cubicBezTo>
                  <a:cubicBezTo>
                    <a:pt x="163" y="91"/>
                    <a:pt x="148" y="89"/>
                    <a:pt x="146" y="82"/>
                  </a:cubicBezTo>
                  <a:cubicBezTo>
                    <a:pt x="144" y="74"/>
                    <a:pt x="150" y="78"/>
                    <a:pt x="151" y="78"/>
                  </a:cubicBezTo>
                  <a:cubicBezTo>
                    <a:pt x="153" y="79"/>
                    <a:pt x="153" y="81"/>
                    <a:pt x="157" y="83"/>
                  </a:cubicBezTo>
                  <a:cubicBezTo>
                    <a:pt x="168" y="88"/>
                    <a:pt x="162" y="82"/>
                    <a:pt x="162" y="82"/>
                  </a:cubicBezTo>
                  <a:cubicBezTo>
                    <a:pt x="162" y="82"/>
                    <a:pt x="162" y="82"/>
                    <a:pt x="157" y="77"/>
                  </a:cubicBezTo>
                  <a:cubicBezTo>
                    <a:pt x="152" y="71"/>
                    <a:pt x="145" y="73"/>
                    <a:pt x="139" y="73"/>
                  </a:cubicBezTo>
                  <a:cubicBezTo>
                    <a:pt x="133" y="73"/>
                    <a:pt x="135" y="78"/>
                    <a:pt x="135" y="78"/>
                  </a:cubicBezTo>
                  <a:cubicBezTo>
                    <a:pt x="135" y="78"/>
                    <a:pt x="134" y="88"/>
                    <a:pt x="133" y="106"/>
                  </a:cubicBezTo>
                  <a:cubicBezTo>
                    <a:pt x="132" y="124"/>
                    <a:pt x="129" y="126"/>
                    <a:pt x="128" y="125"/>
                  </a:cubicBezTo>
                  <a:cubicBezTo>
                    <a:pt x="127" y="123"/>
                    <a:pt x="125" y="114"/>
                    <a:pt x="125" y="111"/>
                  </a:cubicBezTo>
                  <a:cubicBezTo>
                    <a:pt x="125" y="108"/>
                    <a:pt x="123" y="97"/>
                    <a:pt x="124" y="84"/>
                  </a:cubicBezTo>
                  <a:cubicBezTo>
                    <a:pt x="125" y="72"/>
                    <a:pt x="128" y="77"/>
                    <a:pt x="120" y="74"/>
                  </a:cubicBezTo>
                  <a:cubicBezTo>
                    <a:pt x="111" y="71"/>
                    <a:pt x="116" y="67"/>
                    <a:pt x="118" y="67"/>
                  </a:cubicBezTo>
                  <a:cubicBezTo>
                    <a:pt x="121" y="67"/>
                    <a:pt x="125" y="69"/>
                    <a:pt x="126" y="67"/>
                  </a:cubicBezTo>
                  <a:cubicBezTo>
                    <a:pt x="127" y="59"/>
                    <a:pt x="128" y="52"/>
                    <a:pt x="124" y="51"/>
                  </a:cubicBezTo>
                  <a:cubicBezTo>
                    <a:pt x="115" y="47"/>
                    <a:pt x="119" y="45"/>
                    <a:pt x="122" y="44"/>
                  </a:cubicBezTo>
                  <a:cubicBezTo>
                    <a:pt x="125" y="43"/>
                    <a:pt x="126" y="35"/>
                    <a:pt x="121" y="37"/>
                  </a:cubicBezTo>
                  <a:cubicBezTo>
                    <a:pt x="112" y="40"/>
                    <a:pt x="113" y="32"/>
                    <a:pt x="115" y="31"/>
                  </a:cubicBezTo>
                  <a:cubicBezTo>
                    <a:pt x="117" y="30"/>
                    <a:pt x="120" y="32"/>
                    <a:pt x="119" y="24"/>
                  </a:cubicBezTo>
                  <a:cubicBezTo>
                    <a:pt x="117" y="17"/>
                    <a:pt x="124" y="14"/>
                    <a:pt x="126" y="21"/>
                  </a:cubicBezTo>
                  <a:cubicBezTo>
                    <a:pt x="127" y="28"/>
                    <a:pt x="130" y="42"/>
                    <a:pt x="132" y="39"/>
                  </a:cubicBezTo>
                  <a:cubicBezTo>
                    <a:pt x="134" y="35"/>
                    <a:pt x="138" y="22"/>
                    <a:pt x="142" y="16"/>
                  </a:cubicBezTo>
                  <a:cubicBezTo>
                    <a:pt x="145" y="10"/>
                    <a:pt x="150" y="15"/>
                    <a:pt x="149" y="18"/>
                  </a:cubicBezTo>
                  <a:cubicBezTo>
                    <a:pt x="144" y="33"/>
                    <a:pt x="152" y="34"/>
                    <a:pt x="152" y="34"/>
                  </a:cubicBezTo>
                  <a:cubicBezTo>
                    <a:pt x="152" y="34"/>
                    <a:pt x="151" y="36"/>
                    <a:pt x="147" y="36"/>
                  </a:cubicBezTo>
                  <a:cubicBezTo>
                    <a:pt x="137" y="35"/>
                    <a:pt x="141" y="41"/>
                    <a:pt x="145" y="43"/>
                  </a:cubicBezTo>
                  <a:cubicBezTo>
                    <a:pt x="154" y="46"/>
                    <a:pt x="148" y="48"/>
                    <a:pt x="143" y="48"/>
                  </a:cubicBezTo>
                  <a:cubicBezTo>
                    <a:pt x="139" y="48"/>
                    <a:pt x="136" y="50"/>
                    <a:pt x="135" y="55"/>
                  </a:cubicBezTo>
                  <a:cubicBezTo>
                    <a:pt x="132" y="70"/>
                    <a:pt x="144" y="67"/>
                    <a:pt x="144" y="67"/>
                  </a:cubicBezTo>
                  <a:cubicBezTo>
                    <a:pt x="162" y="72"/>
                    <a:pt x="189" y="69"/>
                    <a:pt x="189" y="69"/>
                  </a:cubicBezTo>
                  <a:cubicBezTo>
                    <a:pt x="209" y="75"/>
                    <a:pt x="200" y="45"/>
                    <a:pt x="199" y="29"/>
                  </a:cubicBezTo>
                  <a:cubicBezTo>
                    <a:pt x="197" y="13"/>
                    <a:pt x="195" y="5"/>
                    <a:pt x="181" y="2"/>
                  </a:cubicBezTo>
                  <a:cubicBezTo>
                    <a:pt x="168" y="0"/>
                    <a:pt x="90" y="1"/>
                    <a:pt x="90" y="1"/>
                  </a:cubicBezTo>
                  <a:cubicBezTo>
                    <a:pt x="87" y="2"/>
                    <a:pt x="56" y="1"/>
                    <a:pt x="56" y="1"/>
                  </a:cubicBezTo>
                  <a:cubicBezTo>
                    <a:pt x="56" y="1"/>
                    <a:pt x="54" y="8"/>
                    <a:pt x="56" y="8"/>
                  </a:cubicBezTo>
                  <a:cubicBezTo>
                    <a:pt x="61" y="8"/>
                    <a:pt x="80" y="9"/>
                    <a:pt x="80" y="9"/>
                  </a:cubicBezTo>
                  <a:cubicBezTo>
                    <a:pt x="81" y="9"/>
                    <a:pt x="90" y="8"/>
                    <a:pt x="85" y="12"/>
                  </a:cubicBezTo>
                  <a:cubicBezTo>
                    <a:pt x="80" y="16"/>
                    <a:pt x="69" y="16"/>
                    <a:pt x="62" y="16"/>
                  </a:cubicBezTo>
                  <a:cubicBezTo>
                    <a:pt x="47" y="15"/>
                    <a:pt x="54" y="22"/>
                    <a:pt x="60" y="22"/>
                  </a:cubicBezTo>
                  <a:cubicBezTo>
                    <a:pt x="78" y="22"/>
                    <a:pt x="82" y="26"/>
                    <a:pt x="74" y="27"/>
                  </a:cubicBezTo>
                  <a:cubicBezTo>
                    <a:pt x="67" y="28"/>
                    <a:pt x="65" y="28"/>
                    <a:pt x="58" y="29"/>
                  </a:cubicBezTo>
                  <a:cubicBezTo>
                    <a:pt x="2" y="38"/>
                    <a:pt x="21" y="23"/>
                    <a:pt x="26" y="23"/>
                  </a:cubicBezTo>
                  <a:cubicBezTo>
                    <a:pt x="49" y="23"/>
                    <a:pt x="44" y="15"/>
                    <a:pt x="38" y="17"/>
                  </a:cubicBezTo>
                  <a:cubicBezTo>
                    <a:pt x="32" y="18"/>
                    <a:pt x="12" y="11"/>
                    <a:pt x="9" y="24"/>
                  </a:cubicBezTo>
                  <a:cubicBezTo>
                    <a:pt x="7" y="37"/>
                    <a:pt x="15" y="103"/>
                    <a:pt x="13" y="115"/>
                  </a:cubicBezTo>
                  <a:cubicBezTo>
                    <a:pt x="0" y="193"/>
                    <a:pt x="71" y="176"/>
                    <a:pt x="71" y="176"/>
                  </a:cubicBezTo>
                  <a:cubicBezTo>
                    <a:pt x="56" y="164"/>
                    <a:pt x="62" y="153"/>
                    <a:pt x="61" y="146"/>
                  </a:cubicBezTo>
                  <a:cubicBezTo>
                    <a:pt x="57" y="125"/>
                    <a:pt x="55" y="122"/>
                    <a:pt x="51" y="124"/>
                  </a:cubicBezTo>
                  <a:cubicBezTo>
                    <a:pt x="43" y="128"/>
                    <a:pt x="44" y="130"/>
                    <a:pt x="45" y="133"/>
                  </a:cubicBezTo>
                  <a:cubicBezTo>
                    <a:pt x="51" y="151"/>
                    <a:pt x="37" y="137"/>
                    <a:pt x="37" y="137"/>
                  </a:cubicBezTo>
                  <a:cubicBezTo>
                    <a:pt x="35" y="138"/>
                    <a:pt x="34" y="142"/>
                    <a:pt x="35" y="145"/>
                  </a:cubicBezTo>
                  <a:cubicBezTo>
                    <a:pt x="47" y="168"/>
                    <a:pt x="36" y="162"/>
                    <a:pt x="33" y="158"/>
                  </a:cubicBezTo>
                  <a:cubicBezTo>
                    <a:pt x="22" y="142"/>
                    <a:pt x="33" y="133"/>
                    <a:pt x="32" y="128"/>
                  </a:cubicBezTo>
                  <a:cubicBezTo>
                    <a:pt x="27" y="108"/>
                    <a:pt x="42" y="100"/>
                    <a:pt x="44" y="97"/>
                  </a:cubicBezTo>
                  <a:cubicBezTo>
                    <a:pt x="46" y="93"/>
                    <a:pt x="45" y="92"/>
                    <a:pt x="46" y="86"/>
                  </a:cubicBezTo>
                  <a:cubicBezTo>
                    <a:pt x="48" y="72"/>
                    <a:pt x="55" y="79"/>
                    <a:pt x="55" y="84"/>
                  </a:cubicBezTo>
                  <a:cubicBezTo>
                    <a:pt x="53" y="100"/>
                    <a:pt x="63" y="88"/>
                    <a:pt x="67" y="83"/>
                  </a:cubicBezTo>
                  <a:cubicBezTo>
                    <a:pt x="78" y="68"/>
                    <a:pt x="77" y="84"/>
                    <a:pt x="75" y="87"/>
                  </a:cubicBezTo>
                  <a:cubicBezTo>
                    <a:pt x="72" y="89"/>
                    <a:pt x="71" y="93"/>
                    <a:pt x="71" y="95"/>
                  </a:cubicBezTo>
                  <a:cubicBezTo>
                    <a:pt x="74" y="103"/>
                    <a:pt x="69" y="111"/>
                    <a:pt x="67" y="112"/>
                  </a:cubicBezTo>
                  <a:cubicBezTo>
                    <a:pt x="66" y="112"/>
                    <a:pt x="61" y="114"/>
                    <a:pt x="61" y="121"/>
                  </a:cubicBezTo>
                  <a:cubicBezTo>
                    <a:pt x="61" y="127"/>
                    <a:pt x="69" y="139"/>
                    <a:pt x="69" y="143"/>
                  </a:cubicBezTo>
                  <a:cubicBezTo>
                    <a:pt x="69" y="178"/>
                    <a:pt x="84" y="181"/>
                    <a:pt x="91" y="180"/>
                  </a:cubicBezTo>
                  <a:cubicBezTo>
                    <a:pt x="98" y="179"/>
                    <a:pt x="159" y="177"/>
                    <a:pt x="185" y="175"/>
                  </a:cubicBezTo>
                  <a:cubicBezTo>
                    <a:pt x="210" y="173"/>
                    <a:pt x="193" y="166"/>
                    <a:pt x="186" y="166"/>
                  </a:cubicBezTo>
                  <a:close/>
                  <a:moveTo>
                    <a:pt x="165" y="60"/>
                  </a:moveTo>
                  <a:cubicBezTo>
                    <a:pt x="203" y="61"/>
                    <a:pt x="185" y="64"/>
                    <a:pt x="182" y="66"/>
                  </a:cubicBezTo>
                  <a:cubicBezTo>
                    <a:pt x="178" y="68"/>
                    <a:pt x="182" y="66"/>
                    <a:pt x="167" y="65"/>
                  </a:cubicBezTo>
                  <a:cubicBezTo>
                    <a:pt x="152" y="65"/>
                    <a:pt x="165" y="60"/>
                    <a:pt x="165" y="60"/>
                  </a:cubicBezTo>
                  <a:close/>
                  <a:moveTo>
                    <a:pt x="114" y="50"/>
                  </a:moveTo>
                  <a:cubicBezTo>
                    <a:pt x="121" y="55"/>
                    <a:pt x="113" y="61"/>
                    <a:pt x="113" y="61"/>
                  </a:cubicBezTo>
                  <a:cubicBezTo>
                    <a:pt x="113" y="61"/>
                    <a:pt x="108" y="70"/>
                    <a:pt x="112" y="78"/>
                  </a:cubicBezTo>
                  <a:cubicBezTo>
                    <a:pt x="116" y="87"/>
                    <a:pt x="116" y="97"/>
                    <a:pt x="108" y="87"/>
                  </a:cubicBezTo>
                  <a:cubicBezTo>
                    <a:pt x="100" y="78"/>
                    <a:pt x="105" y="58"/>
                    <a:pt x="107" y="53"/>
                  </a:cubicBezTo>
                  <a:cubicBezTo>
                    <a:pt x="107" y="53"/>
                    <a:pt x="107" y="44"/>
                    <a:pt x="114" y="50"/>
                  </a:cubicBezTo>
                  <a:close/>
                  <a:moveTo>
                    <a:pt x="83" y="29"/>
                  </a:moveTo>
                  <a:cubicBezTo>
                    <a:pt x="83" y="25"/>
                    <a:pt x="89" y="26"/>
                    <a:pt x="89" y="26"/>
                  </a:cubicBezTo>
                  <a:cubicBezTo>
                    <a:pt x="89" y="26"/>
                    <a:pt x="99" y="30"/>
                    <a:pt x="104" y="30"/>
                  </a:cubicBezTo>
                  <a:cubicBezTo>
                    <a:pt x="108" y="29"/>
                    <a:pt x="114" y="35"/>
                    <a:pt x="105" y="35"/>
                  </a:cubicBezTo>
                  <a:cubicBezTo>
                    <a:pt x="96" y="35"/>
                    <a:pt x="82" y="39"/>
                    <a:pt x="83" y="29"/>
                  </a:cubicBezTo>
                  <a:close/>
                  <a:moveTo>
                    <a:pt x="61" y="72"/>
                  </a:moveTo>
                  <a:cubicBezTo>
                    <a:pt x="55" y="72"/>
                    <a:pt x="16" y="87"/>
                    <a:pt x="16" y="48"/>
                  </a:cubicBezTo>
                  <a:cubicBezTo>
                    <a:pt x="16" y="39"/>
                    <a:pt x="14" y="31"/>
                    <a:pt x="24" y="37"/>
                  </a:cubicBezTo>
                  <a:cubicBezTo>
                    <a:pt x="35" y="42"/>
                    <a:pt x="25" y="42"/>
                    <a:pt x="49" y="40"/>
                  </a:cubicBezTo>
                  <a:cubicBezTo>
                    <a:pt x="49" y="40"/>
                    <a:pt x="66" y="41"/>
                    <a:pt x="68" y="40"/>
                  </a:cubicBezTo>
                  <a:cubicBezTo>
                    <a:pt x="71" y="38"/>
                    <a:pt x="69" y="34"/>
                    <a:pt x="74" y="34"/>
                  </a:cubicBezTo>
                  <a:cubicBezTo>
                    <a:pt x="80" y="34"/>
                    <a:pt x="79" y="40"/>
                    <a:pt x="79" y="40"/>
                  </a:cubicBezTo>
                  <a:cubicBezTo>
                    <a:pt x="79" y="40"/>
                    <a:pt x="74" y="46"/>
                    <a:pt x="109" y="41"/>
                  </a:cubicBezTo>
                  <a:cubicBezTo>
                    <a:pt x="113" y="41"/>
                    <a:pt x="117" y="45"/>
                    <a:pt x="108" y="45"/>
                  </a:cubicBezTo>
                  <a:cubicBezTo>
                    <a:pt x="104" y="45"/>
                    <a:pt x="97" y="48"/>
                    <a:pt x="100" y="53"/>
                  </a:cubicBezTo>
                  <a:cubicBezTo>
                    <a:pt x="102" y="58"/>
                    <a:pt x="99" y="93"/>
                    <a:pt x="99" y="93"/>
                  </a:cubicBezTo>
                  <a:cubicBezTo>
                    <a:pt x="99" y="93"/>
                    <a:pt x="97" y="100"/>
                    <a:pt x="94" y="90"/>
                  </a:cubicBezTo>
                  <a:cubicBezTo>
                    <a:pt x="93" y="86"/>
                    <a:pt x="94" y="53"/>
                    <a:pt x="93" y="51"/>
                  </a:cubicBezTo>
                  <a:cubicBezTo>
                    <a:pt x="93" y="48"/>
                    <a:pt x="77" y="45"/>
                    <a:pt x="77" y="57"/>
                  </a:cubicBezTo>
                  <a:cubicBezTo>
                    <a:pt x="77" y="68"/>
                    <a:pt x="73" y="71"/>
                    <a:pt x="61" y="72"/>
                  </a:cubicBezTo>
                  <a:close/>
                  <a:moveTo>
                    <a:pt x="85" y="84"/>
                  </a:moveTo>
                  <a:cubicBezTo>
                    <a:pt x="82" y="88"/>
                    <a:pt x="78" y="90"/>
                    <a:pt x="80" y="82"/>
                  </a:cubicBezTo>
                  <a:cubicBezTo>
                    <a:pt x="81" y="74"/>
                    <a:pt x="83" y="63"/>
                    <a:pt x="83" y="57"/>
                  </a:cubicBezTo>
                  <a:cubicBezTo>
                    <a:pt x="83" y="57"/>
                    <a:pt x="87" y="50"/>
                    <a:pt x="88" y="58"/>
                  </a:cubicBezTo>
                  <a:cubicBezTo>
                    <a:pt x="89" y="66"/>
                    <a:pt x="87" y="81"/>
                    <a:pt x="85" y="84"/>
                  </a:cubicBezTo>
                  <a:close/>
                  <a:moveTo>
                    <a:pt x="102" y="145"/>
                  </a:moveTo>
                  <a:cubicBezTo>
                    <a:pt x="78" y="144"/>
                    <a:pt x="77" y="148"/>
                    <a:pt x="77" y="117"/>
                  </a:cubicBezTo>
                  <a:cubicBezTo>
                    <a:pt x="77" y="86"/>
                    <a:pt x="81" y="93"/>
                    <a:pt x="82" y="96"/>
                  </a:cubicBezTo>
                  <a:cubicBezTo>
                    <a:pt x="82" y="96"/>
                    <a:pt x="90" y="116"/>
                    <a:pt x="111" y="101"/>
                  </a:cubicBezTo>
                  <a:cubicBezTo>
                    <a:pt x="114" y="98"/>
                    <a:pt x="116" y="96"/>
                    <a:pt x="117" y="106"/>
                  </a:cubicBezTo>
                  <a:cubicBezTo>
                    <a:pt x="117" y="117"/>
                    <a:pt x="127" y="145"/>
                    <a:pt x="102" y="14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085" name="Freeform 221"/>
            <p:cNvSpPr/>
            <p:nvPr/>
          </p:nvSpPr>
          <p:spPr bwMode="auto">
            <a:xfrm>
              <a:off x="349" y="3256"/>
              <a:ext cx="85" cy="101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9" y="20"/>
                </a:cxn>
                <a:cxn ang="0">
                  <a:pos x="14" y="5"/>
                </a:cxn>
              </a:cxnLst>
              <a:rect l="0" t="0" r="r" b="b"/>
              <a:pathLst>
                <a:path w="17" h="20">
                  <a:moveTo>
                    <a:pt x="14" y="5"/>
                  </a:moveTo>
                  <a:cubicBezTo>
                    <a:pt x="13" y="0"/>
                    <a:pt x="0" y="8"/>
                    <a:pt x="9" y="20"/>
                  </a:cubicBezTo>
                  <a:cubicBezTo>
                    <a:pt x="9" y="20"/>
                    <a:pt x="17" y="17"/>
                    <a:pt x="14" y="5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086" name="Freeform 222"/>
            <p:cNvSpPr/>
            <p:nvPr/>
          </p:nvSpPr>
          <p:spPr bwMode="auto">
            <a:xfrm>
              <a:off x="267" y="3293"/>
              <a:ext cx="76" cy="136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4" y="25"/>
                </a:cxn>
                <a:cxn ang="0">
                  <a:pos x="15" y="16"/>
                </a:cxn>
                <a:cxn ang="0">
                  <a:pos x="13" y="8"/>
                </a:cxn>
                <a:cxn ang="0">
                  <a:pos x="7" y="10"/>
                </a:cxn>
              </a:cxnLst>
              <a:rect l="0" t="0" r="r" b="b"/>
              <a:pathLst>
                <a:path w="15" h="27">
                  <a:moveTo>
                    <a:pt x="7" y="10"/>
                  </a:moveTo>
                  <a:cubicBezTo>
                    <a:pt x="0" y="19"/>
                    <a:pt x="2" y="23"/>
                    <a:pt x="4" y="25"/>
                  </a:cubicBezTo>
                  <a:cubicBezTo>
                    <a:pt x="7" y="27"/>
                    <a:pt x="11" y="26"/>
                    <a:pt x="15" y="16"/>
                  </a:cubicBezTo>
                  <a:cubicBezTo>
                    <a:pt x="15" y="16"/>
                    <a:pt x="12" y="11"/>
                    <a:pt x="13" y="8"/>
                  </a:cubicBezTo>
                  <a:cubicBezTo>
                    <a:pt x="15" y="6"/>
                    <a:pt x="14" y="0"/>
                    <a:pt x="7" y="1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087" name="Freeform 223"/>
            <p:cNvSpPr/>
            <p:nvPr/>
          </p:nvSpPr>
          <p:spPr bwMode="auto">
            <a:xfrm>
              <a:off x="222" y="3021"/>
              <a:ext cx="243" cy="117"/>
            </a:xfrm>
            <a:custGeom>
              <a:avLst/>
              <a:gdLst/>
              <a:ahLst/>
              <a:cxnLst>
                <a:cxn ang="0">
                  <a:pos x="40" y="2"/>
                </a:cxn>
                <a:cxn ang="0">
                  <a:pos x="9" y="1"/>
                </a:cxn>
                <a:cxn ang="0">
                  <a:pos x="1" y="9"/>
                </a:cxn>
                <a:cxn ang="0">
                  <a:pos x="22" y="21"/>
                </a:cxn>
                <a:cxn ang="0">
                  <a:pos x="34" y="20"/>
                </a:cxn>
                <a:cxn ang="0">
                  <a:pos x="40" y="19"/>
                </a:cxn>
                <a:cxn ang="0">
                  <a:pos x="40" y="2"/>
                </a:cxn>
              </a:cxnLst>
              <a:rect l="0" t="0" r="r" b="b"/>
              <a:pathLst>
                <a:path w="48" h="23">
                  <a:moveTo>
                    <a:pt x="40" y="2"/>
                  </a:moveTo>
                  <a:cubicBezTo>
                    <a:pt x="38" y="3"/>
                    <a:pt x="9" y="1"/>
                    <a:pt x="9" y="1"/>
                  </a:cubicBezTo>
                  <a:cubicBezTo>
                    <a:pt x="5" y="1"/>
                    <a:pt x="1" y="0"/>
                    <a:pt x="1" y="9"/>
                  </a:cubicBezTo>
                  <a:cubicBezTo>
                    <a:pt x="0" y="23"/>
                    <a:pt x="17" y="21"/>
                    <a:pt x="22" y="21"/>
                  </a:cubicBezTo>
                  <a:cubicBezTo>
                    <a:pt x="26" y="21"/>
                    <a:pt x="30" y="18"/>
                    <a:pt x="34" y="20"/>
                  </a:cubicBezTo>
                  <a:cubicBezTo>
                    <a:pt x="34" y="20"/>
                    <a:pt x="38" y="23"/>
                    <a:pt x="40" y="19"/>
                  </a:cubicBezTo>
                  <a:cubicBezTo>
                    <a:pt x="48" y="5"/>
                    <a:pt x="43" y="0"/>
                    <a:pt x="40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088" name="Freeform 224"/>
            <p:cNvSpPr/>
            <p:nvPr/>
          </p:nvSpPr>
          <p:spPr bwMode="auto">
            <a:xfrm>
              <a:off x="501" y="3344"/>
              <a:ext cx="177" cy="187"/>
            </a:xfrm>
            <a:custGeom>
              <a:avLst/>
              <a:gdLst/>
              <a:ahLst/>
              <a:cxnLst>
                <a:cxn ang="0">
                  <a:pos x="24" y="2"/>
                </a:cxn>
                <a:cxn ang="0">
                  <a:pos x="11" y="2"/>
                </a:cxn>
                <a:cxn ang="0">
                  <a:pos x="4" y="20"/>
                </a:cxn>
                <a:cxn ang="0">
                  <a:pos x="28" y="22"/>
                </a:cxn>
                <a:cxn ang="0">
                  <a:pos x="24" y="2"/>
                </a:cxn>
              </a:cxnLst>
              <a:rect l="0" t="0" r="r" b="b"/>
              <a:pathLst>
                <a:path w="35" h="37">
                  <a:moveTo>
                    <a:pt x="24" y="2"/>
                  </a:moveTo>
                  <a:cubicBezTo>
                    <a:pt x="19" y="3"/>
                    <a:pt x="11" y="2"/>
                    <a:pt x="11" y="2"/>
                  </a:cubicBezTo>
                  <a:cubicBezTo>
                    <a:pt x="0" y="2"/>
                    <a:pt x="5" y="14"/>
                    <a:pt x="4" y="20"/>
                  </a:cubicBezTo>
                  <a:cubicBezTo>
                    <a:pt x="3" y="27"/>
                    <a:pt x="22" y="37"/>
                    <a:pt x="28" y="22"/>
                  </a:cubicBezTo>
                  <a:cubicBezTo>
                    <a:pt x="35" y="7"/>
                    <a:pt x="28" y="0"/>
                    <a:pt x="24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089" name="Freeform 225"/>
            <p:cNvSpPr/>
            <p:nvPr/>
          </p:nvSpPr>
          <p:spPr bwMode="auto">
            <a:xfrm>
              <a:off x="905" y="3157"/>
              <a:ext cx="177" cy="3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14" y="5"/>
                </a:cxn>
                <a:cxn ang="0">
                  <a:pos x="5" y="0"/>
                </a:cxn>
              </a:cxnLst>
              <a:rect l="0" t="0" r="r" b="b"/>
              <a:pathLst>
                <a:path w="35" h="7">
                  <a:moveTo>
                    <a:pt x="5" y="0"/>
                  </a:moveTo>
                  <a:cubicBezTo>
                    <a:pt x="0" y="0"/>
                    <a:pt x="7" y="7"/>
                    <a:pt x="14" y="5"/>
                  </a:cubicBezTo>
                  <a:cubicBezTo>
                    <a:pt x="35" y="1"/>
                    <a:pt x="5" y="0"/>
                    <a:pt x="5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090" name="Freeform 226"/>
            <p:cNvSpPr/>
            <p:nvPr/>
          </p:nvSpPr>
          <p:spPr bwMode="auto">
            <a:xfrm>
              <a:off x="965" y="3154"/>
              <a:ext cx="136" cy="79"/>
            </a:xfrm>
            <a:custGeom>
              <a:avLst/>
              <a:gdLst/>
              <a:ahLst/>
              <a:cxnLst>
                <a:cxn ang="0">
                  <a:pos x="7" y="13"/>
                </a:cxn>
                <a:cxn ang="0">
                  <a:pos x="25" y="6"/>
                </a:cxn>
                <a:cxn ang="0">
                  <a:pos x="17" y="1"/>
                </a:cxn>
                <a:cxn ang="0">
                  <a:pos x="7" y="11"/>
                </a:cxn>
                <a:cxn ang="0">
                  <a:pos x="7" y="13"/>
                </a:cxn>
              </a:cxnLst>
              <a:rect l="0" t="0" r="r" b="b"/>
              <a:pathLst>
                <a:path w="27" h="16">
                  <a:moveTo>
                    <a:pt x="7" y="13"/>
                  </a:moveTo>
                  <a:cubicBezTo>
                    <a:pt x="7" y="13"/>
                    <a:pt x="18" y="16"/>
                    <a:pt x="25" y="6"/>
                  </a:cubicBezTo>
                  <a:cubicBezTo>
                    <a:pt x="27" y="2"/>
                    <a:pt x="23" y="0"/>
                    <a:pt x="17" y="1"/>
                  </a:cubicBezTo>
                  <a:cubicBezTo>
                    <a:pt x="13" y="1"/>
                    <a:pt x="14" y="11"/>
                    <a:pt x="7" y="11"/>
                  </a:cubicBezTo>
                  <a:cubicBezTo>
                    <a:pt x="0" y="11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091" name="Freeform 227"/>
            <p:cNvSpPr/>
            <p:nvPr/>
          </p:nvSpPr>
          <p:spPr bwMode="auto">
            <a:xfrm>
              <a:off x="959" y="3205"/>
              <a:ext cx="177" cy="85"/>
            </a:xfrm>
            <a:custGeom>
              <a:avLst/>
              <a:gdLst/>
              <a:ahLst/>
              <a:cxnLst>
                <a:cxn ang="0">
                  <a:pos x="25" y="6"/>
                </a:cxn>
                <a:cxn ang="0">
                  <a:pos x="8" y="10"/>
                </a:cxn>
                <a:cxn ang="0">
                  <a:pos x="6" y="13"/>
                </a:cxn>
                <a:cxn ang="0">
                  <a:pos x="27" y="12"/>
                </a:cxn>
                <a:cxn ang="0">
                  <a:pos x="25" y="6"/>
                </a:cxn>
              </a:cxnLst>
              <a:rect l="0" t="0" r="r" b="b"/>
              <a:pathLst>
                <a:path w="35" h="17">
                  <a:moveTo>
                    <a:pt x="25" y="6"/>
                  </a:moveTo>
                  <a:cubicBezTo>
                    <a:pt x="20" y="12"/>
                    <a:pt x="8" y="10"/>
                    <a:pt x="8" y="10"/>
                  </a:cubicBezTo>
                  <a:cubicBezTo>
                    <a:pt x="8" y="10"/>
                    <a:pt x="0" y="9"/>
                    <a:pt x="6" y="13"/>
                  </a:cubicBezTo>
                  <a:cubicBezTo>
                    <a:pt x="11" y="17"/>
                    <a:pt x="18" y="15"/>
                    <a:pt x="27" y="12"/>
                  </a:cubicBezTo>
                  <a:cubicBezTo>
                    <a:pt x="35" y="8"/>
                    <a:pt x="31" y="0"/>
                    <a:pt x="25" y="6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092" name="Freeform 228"/>
            <p:cNvSpPr/>
            <p:nvPr/>
          </p:nvSpPr>
          <p:spPr bwMode="auto">
            <a:xfrm>
              <a:off x="845" y="3284"/>
              <a:ext cx="247" cy="60"/>
            </a:xfrm>
            <a:custGeom>
              <a:avLst/>
              <a:gdLst/>
              <a:ahLst/>
              <a:cxnLst>
                <a:cxn ang="0">
                  <a:pos x="40" y="3"/>
                </a:cxn>
                <a:cxn ang="0">
                  <a:pos x="29" y="1"/>
                </a:cxn>
                <a:cxn ang="0">
                  <a:pos x="7" y="0"/>
                </a:cxn>
                <a:cxn ang="0">
                  <a:pos x="2" y="5"/>
                </a:cxn>
                <a:cxn ang="0">
                  <a:pos x="20" y="8"/>
                </a:cxn>
                <a:cxn ang="0">
                  <a:pos x="41" y="8"/>
                </a:cxn>
                <a:cxn ang="0">
                  <a:pos x="40" y="3"/>
                </a:cxn>
              </a:cxnLst>
              <a:rect l="0" t="0" r="r" b="b"/>
              <a:pathLst>
                <a:path w="49" h="12">
                  <a:moveTo>
                    <a:pt x="40" y="3"/>
                  </a:moveTo>
                  <a:cubicBezTo>
                    <a:pt x="37" y="2"/>
                    <a:pt x="36" y="0"/>
                    <a:pt x="29" y="1"/>
                  </a:cubicBezTo>
                  <a:cubicBezTo>
                    <a:pt x="13" y="4"/>
                    <a:pt x="7" y="0"/>
                    <a:pt x="7" y="0"/>
                  </a:cubicBezTo>
                  <a:cubicBezTo>
                    <a:pt x="7" y="0"/>
                    <a:pt x="0" y="3"/>
                    <a:pt x="2" y="5"/>
                  </a:cubicBezTo>
                  <a:cubicBezTo>
                    <a:pt x="5" y="7"/>
                    <a:pt x="17" y="8"/>
                    <a:pt x="20" y="8"/>
                  </a:cubicBezTo>
                  <a:cubicBezTo>
                    <a:pt x="23" y="8"/>
                    <a:pt x="34" y="12"/>
                    <a:pt x="41" y="8"/>
                  </a:cubicBezTo>
                  <a:cubicBezTo>
                    <a:pt x="49" y="4"/>
                    <a:pt x="44" y="3"/>
                    <a:pt x="40" y="3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093" name="Freeform 229"/>
            <p:cNvSpPr/>
            <p:nvPr/>
          </p:nvSpPr>
          <p:spPr bwMode="auto">
            <a:xfrm>
              <a:off x="870" y="3341"/>
              <a:ext cx="202" cy="54"/>
            </a:xfrm>
            <a:custGeom>
              <a:avLst/>
              <a:gdLst/>
              <a:ahLst/>
              <a:cxnLst>
                <a:cxn ang="0">
                  <a:pos x="37" y="2"/>
                </a:cxn>
                <a:cxn ang="0">
                  <a:pos x="26" y="4"/>
                </a:cxn>
                <a:cxn ang="0">
                  <a:pos x="13" y="3"/>
                </a:cxn>
                <a:cxn ang="0">
                  <a:pos x="1" y="2"/>
                </a:cxn>
                <a:cxn ang="0">
                  <a:pos x="35" y="8"/>
                </a:cxn>
                <a:cxn ang="0">
                  <a:pos x="37" y="2"/>
                </a:cxn>
              </a:cxnLst>
              <a:rect l="0" t="0" r="r" b="b"/>
              <a:pathLst>
                <a:path w="40" h="11">
                  <a:moveTo>
                    <a:pt x="37" y="2"/>
                  </a:moveTo>
                  <a:cubicBezTo>
                    <a:pt x="34" y="4"/>
                    <a:pt x="30" y="4"/>
                    <a:pt x="26" y="4"/>
                  </a:cubicBezTo>
                  <a:cubicBezTo>
                    <a:pt x="23" y="4"/>
                    <a:pt x="16" y="2"/>
                    <a:pt x="13" y="3"/>
                  </a:cubicBezTo>
                  <a:cubicBezTo>
                    <a:pt x="10" y="4"/>
                    <a:pt x="1" y="2"/>
                    <a:pt x="1" y="2"/>
                  </a:cubicBezTo>
                  <a:cubicBezTo>
                    <a:pt x="0" y="11"/>
                    <a:pt x="30" y="10"/>
                    <a:pt x="35" y="8"/>
                  </a:cubicBezTo>
                  <a:cubicBezTo>
                    <a:pt x="40" y="5"/>
                    <a:pt x="40" y="0"/>
                    <a:pt x="37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094" name="Freeform 230"/>
            <p:cNvSpPr/>
            <p:nvPr/>
          </p:nvSpPr>
          <p:spPr bwMode="auto">
            <a:xfrm>
              <a:off x="858" y="3385"/>
              <a:ext cx="209" cy="174"/>
            </a:xfrm>
            <a:custGeom>
              <a:avLst/>
              <a:gdLst/>
              <a:ahLst/>
              <a:cxnLst>
                <a:cxn ang="0">
                  <a:pos x="28" y="9"/>
                </a:cxn>
                <a:cxn ang="0">
                  <a:pos x="13" y="6"/>
                </a:cxn>
                <a:cxn ang="0">
                  <a:pos x="4" y="15"/>
                </a:cxn>
                <a:cxn ang="0">
                  <a:pos x="1" y="19"/>
                </a:cxn>
                <a:cxn ang="0">
                  <a:pos x="9" y="19"/>
                </a:cxn>
                <a:cxn ang="0">
                  <a:pos x="17" y="27"/>
                </a:cxn>
                <a:cxn ang="0">
                  <a:pos x="21" y="30"/>
                </a:cxn>
                <a:cxn ang="0">
                  <a:pos x="29" y="19"/>
                </a:cxn>
                <a:cxn ang="0">
                  <a:pos x="39" y="19"/>
                </a:cxn>
                <a:cxn ang="0">
                  <a:pos x="28" y="9"/>
                </a:cxn>
              </a:cxnLst>
              <a:rect l="0" t="0" r="r" b="b"/>
              <a:pathLst>
                <a:path w="41" h="34">
                  <a:moveTo>
                    <a:pt x="28" y="9"/>
                  </a:moveTo>
                  <a:cubicBezTo>
                    <a:pt x="28" y="6"/>
                    <a:pt x="14" y="0"/>
                    <a:pt x="13" y="6"/>
                  </a:cubicBezTo>
                  <a:cubicBezTo>
                    <a:pt x="11" y="12"/>
                    <a:pt x="4" y="15"/>
                    <a:pt x="4" y="15"/>
                  </a:cubicBezTo>
                  <a:cubicBezTo>
                    <a:pt x="0" y="16"/>
                    <a:pt x="0" y="16"/>
                    <a:pt x="1" y="19"/>
                  </a:cubicBezTo>
                  <a:cubicBezTo>
                    <a:pt x="1" y="22"/>
                    <a:pt x="4" y="24"/>
                    <a:pt x="9" y="19"/>
                  </a:cubicBezTo>
                  <a:cubicBezTo>
                    <a:pt x="17" y="10"/>
                    <a:pt x="17" y="26"/>
                    <a:pt x="17" y="27"/>
                  </a:cubicBezTo>
                  <a:cubicBezTo>
                    <a:pt x="18" y="29"/>
                    <a:pt x="19" y="34"/>
                    <a:pt x="21" y="30"/>
                  </a:cubicBezTo>
                  <a:cubicBezTo>
                    <a:pt x="22" y="26"/>
                    <a:pt x="25" y="14"/>
                    <a:pt x="29" y="19"/>
                  </a:cubicBezTo>
                  <a:cubicBezTo>
                    <a:pt x="35" y="27"/>
                    <a:pt x="41" y="19"/>
                    <a:pt x="39" y="19"/>
                  </a:cubicBezTo>
                  <a:cubicBezTo>
                    <a:pt x="38" y="18"/>
                    <a:pt x="28" y="13"/>
                    <a:pt x="28" y="9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7095" name="Freeform 231"/>
            <p:cNvSpPr/>
            <p:nvPr/>
          </p:nvSpPr>
          <p:spPr bwMode="auto">
            <a:xfrm>
              <a:off x="997" y="3306"/>
              <a:ext cx="126" cy="316"/>
            </a:xfrm>
            <a:custGeom>
              <a:avLst/>
              <a:gdLst/>
              <a:ahLst/>
              <a:cxnLst>
                <a:cxn ang="0">
                  <a:pos x="22" y="2"/>
                </a:cxn>
                <a:cxn ang="0">
                  <a:pos x="18" y="17"/>
                </a:cxn>
                <a:cxn ang="0">
                  <a:pos x="7" y="20"/>
                </a:cxn>
                <a:cxn ang="0">
                  <a:pos x="7" y="23"/>
                </a:cxn>
                <a:cxn ang="0">
                  <a:pos x="17" y="34"/>
                </a:cxn>
                <a:cxn ang="0">
                  <a:pos x="12" y="45"/>
                </a:cxn>
                <a:cxn ang="0">
                  <a:pos x="0" y="55"/>
                </a:cxn>
                <a:cxn ang="0">
                  <a:pos x="5" y="58"/>
                </a:cxn>
                <a:cxn ang="0">
                  <a:pos x="16" y="62"/>
                </a:cxn>
                <a:cxn ang="0">
                  <a:pos x="23" y="57"/>
                </a:cxn>
                <a:cxn ang="0">
                  <a:pos x="25" y="14"/>
                </a:cxn>
                <a:cxn ang="0">
                  <a:pos x="25" y="2"/>
                </a:cxn>
                <a:cxn ang="0">
                  <a:pos x="22" y="2"/>
                </a:cxn>
              </a:cxnLst>
              <a:rect l="0" t="0" r="r" b="b"/>
              <a:pathLst>
                <a:path w="25" h="63">
                  <a:moveTo>
                    <a:pt x="22" y="2"/>
                  </a:moveTo>
                  <a:cubicBezTo>
                    <a:pt x="22" y="2"/>
                    <a:pt x="20" y="15"/>
                    <a:pt x="18" y="17"/>
                  </a:cubicBezTo>
                  <a:cubicBezTo>
                    <a:pt x="15" y="19"/>
                    <a:pt x="10" y="20"/>
                    <a:pt x="7" y="20"/>
                  </a:cubicBezTo>
                  <a:cubicBezTo>
                    <a:pt x="4" y="19"/>
                    <a:pt x="4" y="22"/>
                    <a:pt x="7" y="23"/>
                  </a:cubicBezTo>
                  <a:cubicBezTo>
                    <a:pt x="10" y="24"/>
                    <a:pt x="17" y="29"/>
                    <a:pt x="17" y="34"/>
                  </a:cubicBezTo>
                  <a:cubicBezTo>
                    <a:pt x="17" y="40"/>
                    <a:pt x="17" y="44"/>
                    <a:pt x="12" y="45"/>
                  </a:cubicBezTo>
                  <a:cubicBezTo>
                    <a:pt x="6" y="46"/>
                    <a:pt x="0" y="47"/>
                    <a:pt x="0" y="55"/>
                  </a:cubicBezTo>
                  <a:cubicBezTo>
                    <a:pt x="0" y="55"/>
                    <a:pt x="3" y="57"/>
                    <a:pt x="5" y="58"/>
                  </a:cubicBezTo>
                  <a:cubicBezTo>
                    <a:pt x="8" y="58"/>
                    <a:pt x="14" y="61"/>
                    <a:pt x="16" y="62"/>
                  </a:cubicBezTo>
                  <a:cubicBezTo>
                    <a:pt x="18" y="63"/>
                    <a:pt x="23" y="61"/>
                    <a:pt x="23" y="57"/>
                  </a:cubicBezTo>
                  <a:cubicBezTo>
                    <a:pt x="24" y="52"/>
                    <a:pt x="24" y="20"/>
                    <a:pt x="25" y="14"/>
                  </a:cubicBezTo>
                  <a:cubicBezTo>
                    <a:pt x="25" y="9"/>
                    <a:pt x="25" y="3"/>
                    <a:pt x="25" y="2"/>
                  </a:cubicBezTo>
                  <a:cubicBezTo>
                    <a:pt x="25" y="1"/>
                    <a:pt x="22" y="0"/>
                    <a:pt x="22" y="2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256" name="Group 232"/>
          <p:cNvGrpSpPr/>
          <p:nvPr userDrawn="1"/>
        </p:nvGrpSpPr>
        <p:grpSpPr>
          <a:xfrm>
            <a:off x="6934200" y="-7937"/>
            <a:ext cx="2317750" cy="2063750"/>
            <a:chOff x="4080" y="-5"/>
            <a:chExt cx="1748" cy="1556"/>
          </a:xfrm>
        </p:grpSpPr>
        <p:sp>
          <p:nvSpPr>
            <p:cNvPr id="37097" name="Freeform 233"/>
            <p:cNvSpPr/>
            <p:nvPr/>
          </p:nvSpPr>
          <p:spPr bwMode="auto">
            <a:xfrm>
              <a:off x="4161" y="-5"/>
              <a:ext cx="1585" cy="1443"/>
            </a:xfrm>
            <a:custGeom>
              <a:avLst/>
              <a:gdLst/>
              <a:ahLst/>
              <a:cxnLst>
                <a:cxn ang="0">
                  <a:pos x="23" y="4"/>
                </a:cxn>
                <a:cxn ang="0">
                  <a:pos x="11" y="71"/>
                </a:cxn>
                <a:cxn ang="0">
                  <a:pos x="25" y="393"/>
                </a:cxn>
                <a:cxn ang="0">
                  <a:pos x="54" y="457"/>
                </a:cxn>
                <a:cxn ang="0">
                  <a:pos x="158" y="482"/>
                </a:cxn>
                <a:cxn ang="0">
                  <a:pos x="204" y="495"/>
                </a:cxn>
                <a:cxn ang="0">
                  <a:pos x="520" y="475"/>
                </a:cxn>
                <a:cxn ang="0">
                  <a:pos x="533" y="167"/>
                </a:cxn>
                <a:cxn ang="0">
                  <a:pos x="369" y="16"/>
                </a:cxn>
                <a:cxn ang="0">
                  <a:pos x="249" y="29"/>
                </a:cxn>
                <a:cxn ang="0">
                  <a:pos x="198" y="11"/>
                </a:cxn>
                <a:cxn ang="0">
                  <a:pos x="151" y="2"/>
                </a:cxn>
                <a:cxn ang="0">
                  <a:pos x="23" y="4"/>
                </a:cxn>
              </a:cxnLst>
              <a:rect l="0" t="0" r="r" b="b"/>
              <a:pathLst>
                <a:path w="546" h="497">
                  <a:moveTo>
                    <a:pt x="23" y="4"/>
                  </a:moveTo>
                  <a:cubicBezTo>
                    <a:pt x="23" y="4"/>
                    <a:pt x="0" y="34"/>
                    <a:pt x="11" y="71"/>
                  </a:cubicBezTo>
                  <a:cubicBezTo>
                    <a:pt x="19" y="100"/>
                    <a:pt x="25" y="393"/>
                    <a:pt x="25" y="393"/>
                  </a:cubicBezTo>
                  <a:cubicBezTo>
                    <a:pt x="25" y="393"/>
                    <a:pt x="42" y="452"/>
                    <a:pt x="54" y="457"/>
                  </a:cubicBezTo>
                  <a:cubicBezTo>
                    <a:pt x="66" y="462"/>
                    <a:pt x="158" y="482"/>
                    <a:pt x="158" y="482"/>
                  </a:cubicBezTo>
                  <a:cubicBezTo>
                    <a:pt x="158" y="482"/>
                    <a:pt x="191" y="497"/>
                    <a:pt x="204" y="495"/>
                  </a:cubicBezTo>
                  <a:cubicBezTo>
                    <a:pt x="217" y="494"/>
                    <a:pt x="506" y="487"/>
                    <a:pt x="520" y="475"/>
                  </a:cubicBezTo>
                  <a:cubicBezTo>
                    <a:pt x="533" y="463"/>
                    <a:pt x="546" y="218"/>
                    <a:pt x="533" y="167"/>
                  </a:cubicBezTo>
                  <a:cubicBezTo>
                    <a:pt x="520" y="117"/>
                    <a:pt x="404" y="14"/>
                    <a:pt x="369" y="16"/>
                  </a:cubicBezTo>
                  <a:cubicBezTo>
                    <a:pt x="335" y="17"/>
                    <a:pt x="249" y="29"/>
                    <a:pt x="249" y="29"/>
                  </a:cubicBezTo>
                  <a:lnTo>
                    <a:pt x="198" y="11"/>
                  </a:lnTo>
                  <a:lnTo>
                    <a:pt x="151" y="2"/>
                  </a:lnTo>
                  <a:cubicBezTo>
                    <a:pt x="151" y="2"/>
                    <a:pt x="79" y="0"/>
                    <a:pt x="23" y="4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258" name="Group 234"/>
            <p:cNvGrpSpPr/>
            <p:nvPr userDrawn="1"/>
          </p:nvGrpSpPr>
          <p:grpSpPr>
            <a:xfrm>
              <a:off x="4080" y="0"/>
              <a:ext cx="1748" cy="1551"/>
              <a:chOff x="2918" y="18"/>
              <a:chExt cx="2958" cy="2699"/>
            </a:xfrm>
          </p:grpSpPr>
          <p:sp>
            <p:nvSpPr>
              <p:cNvPr id="37099" name="Freeform 235"/>
              <p:cNvSpPr/>
              <p:nvPr/>
            </p:nvSpPr>
            <p:spPr bwMode="auto">
              <a:xfrm>
                <a:off x="3060" y="18"/>
                <a:ext cx="490" cy="187"/>
              </a:xfrm>
              <a:custGeom>
                <a:avLst/>
                <a:gdLst/>
                <a:ahLst/>
                <a:cxnLst>
                  <a:cxn ang="0">
                    <a:pos x="71" y="25"/>
                  </a:cxn>
                  <a:cxn ang="0">
                    <a:pos x="91" y="20"/>
                  </a:cxn>
                  <a:cxn ang="0">
                    <a:pos x="92" y="17"/>
                  </a:cxn>
                  <a:cxn ang="0">
                    <a:pos x="88" y="0"/>
                  </a:cxn>
                  <a:cxn ang="0">
                    <a:pos x="25" y="0"/>
                  </a:cxn>
                  <a:cxn ang="0">
                    <a:pos x="10" y="22"/>
                  </a:cxn>
                  <a:cxn ang="0">
                    <a:pos x="71" y="25"/>
                  </a:cxn>
                </a:cxnLst>
                <a:rect l="0" t="0" r="r" b="b"/>
                <a:pathLst>
                  <a:path w="97" h="37">
                    <a:moveTo>
                      <a:pt x="71" y="25"/>
                    </a:moveTo>
                    <a:cubicBezTo>
                      <a:pt x="81" y="22"/>
                      <a:pt x="87" y="21"/>
                      <a:pt x="91" y="20"/>
                    </a:cubicBezTo>
                    <a:cubicBezTo>
                      <a:pt x="91" y="19"/>
                      <a:pt x="91" y="19"/>
                      <a:pt x="92" y="17"/>
                    </a:cubicBezTo>
                    <a:cubicBezTo>
                      <a:pt x="97" y="11"/>
                      <a:pt x="95" y="4"/>
                      <a:pt x="88" y="0"/>
                    </a:cubicBezTo>
                    <a:lnTo>
                      <a:pt x="25" y="0"/>
                    </a:lnTo>
                    <a:cubicBezTo>
                      <a:pt x="10" y="3"/>
                      <a:pt x="0" y="10"/>
                      <a:pt x="10" y="22"/>
                    </a:cubicBezTo>
                    <a:cubicBezTo>
                      <a:pt x="10" y="22"/>
                      <a:pt x="28" y="37"/>
                      <a:pt x="71" y="25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7100" name="Freeform 236"/>
              <p:cNvSpPr>
                <a:spLocks noEditPoints="1"/>
              </p:cNvSpPr>
              <p:nvPr/>
            </p:nvSpPr>
            <p:spPr bwMode="auto">
              <a:xfrm>
                <a:off x="2918" y="18"/>
                <a:ext cx="2958" cy="2699"/>
              </a:xfrm>
              <a:custGeom>
                <a:avLst/>
                <a:gdLst/>
                <a:ahLst/>
                <a:cxnLst>
                  <a:cxn ang="0">
                    <a:pos x="504" y="1"/>
                  </a:cxn>
                  <a:cxn ang="0">
                    <a:pos x="157" y="0"/>
                  </a:cxn>
                  <a:cxn ang="0">
                    <a:pos x="225" y="21"/>
                  </a:cxn>
                  <a:cxn ang="0">
                    <a:pos x="174" y="39"/>
                  </a:cxn>
                  <a:cxn ang="0">
                    <a:pos x="207" y="71"/>
                  </a:cxn>
                  <a:cxn ang="0">
                    <a:pos x="74" y="60"/>
                  </a:cxn>
                  <a:cxn ang="0">
                    <a:pos x="26" y="63"/>
                  </a:cxn>
                  <a:cxn ang="0">
                    <a:pos x="199" y="487"/>
                  </a:cxn>
                  <a:cxn ang="0">
                    <a:pos x="144" y="341"/>
                  </a:cxn>
                  <a:cxn ang="0">
                    <a:pos x="105" y="376"/>
                  </a:cxn>
                  <a:cxn ang="0">
                    <a:pos x="94" y="435"/>
                  </a:cxn>
                  <a:cxn ang="0">
                    <a:pos x="124" y="265"/>
                  </a:cxn>
                  <a:cxn ang="0">
                    <a:pos x="153" y="228"/>
                  </a:cxn>
                  <a:cxn ang="0">
                    <a:pos x="209" y="237"/>
                  </a:cxn>
                  <a:cxn ang="0">
                    <a:pos x="188" y="306"/>
                  </a:cxn>
                  <a:cxn ang="0">
                    <a:pos x="192" y="395"/>
                  </a:cxn>
                  <a:cxn ang="0">
                    <a:pos x="515" y="483"/>
                  </a:cxn>
                  <a:cxn ang="0">
                    <a:pos x="454" y="427"/>
                  </a:cxn>
                  <a:cxn ang="0">
                    <a:pos x="425" y="345"/>
                  </a:cxn>
                  <a:cxn ang="0">
                    <a:pos x="396" y="270"/>
                  </a:cxn>
                  <a:cxn ang="0">
                    <a:pos x="460" y="256"/>
                  </a:cxn>
                  <a:cxn ang="0">
                    <a:pos x="407" y="223"/>
                  </a:cxn>
                  <a:cxn ang="0">
                    <a:pos x="439" y="226"/>
                  </a:cxn>
                  <a:cxn ang="0">
                    <a:pos x="438" y="209"/>
                  </a:cxn>
                  <a:cxn ang="0">
                    <a:pos x="376" y="211"/>
                  </a:cxn>
                  <a:cxn ang="0">
                    <a:pos x="357" y="343"/>
                  </a:cxn>
                  <a:cxn ang="0">
                    <a:pos x="347" y="230"/>
                  </a:cxn>
                  <a:cxn ang="0">
                    <a:pos x="331" y="182"/>
                  </a:cxn>
                  <a:cxn ang="0">
                    <a:pos x="347" y="136"/>
                  </a:cxn>
                  <a:cxn ang="0">
                    <a:pos x="339" y="99"/>
                  </a:cxn>
                  <a:cxn ang="0">
                    <a:pos x="331" y="62"/>
                  </a:cxn>
                  <a:cxn ang="0">
                    <a:pos x="369" y="103"/>
                  </a:cxn>
                  <a:cxn ang="0">
                    <a:pos x="415" y="47"/>
                  </a:cxn>
                  <a:cxn ang="0">
                    <a:pos x="409" y="95"/>
                  </a:cxn>
                  <a:cxn ang="0">
                    <a:pos x="401" y="130"/>
                  </a:cxn>
                  <a:cxn ang="0">
                    <a:pos x="401" y="181"/>
                  </a:cxn>
                  <a:cxn ang="0">
                    <a:pos x="558" y="181"/>
                  </a:cxn>
                  <a:cxn ang="0">
                    <a:pos x="554" y="76"/>
                  </a:cxn>
                  <a:cxn ang="0">
                    <a:pos x="249" y="69"/>
                  </a:cxn>
                  <a:cxn ang="0">
                    <a:pos x="293" y="93"/>
                  </a:cxn>
                  <a:cxn ang="0">
                    <a:pos x="171" y="195"/>
                  </a:cxn>
                  <a:cxn ang="0">
                    <a:pos x="69" y="98"/>
                  </a:cxn>
                  <a:cxn ang="0">
                    <a:pos x="191" y="106"/>
                  </a:cxn>
                  <a:cxn ang="0">
                    <a:pos x="220" y="105"/>
                  </a:cxn>
                  <a:cxn ang="0">
                    <a:pos x="302" y="121"/>
                  </a:cxn>
                  <a:cxn ang="0">
                    <a:pos x="276" y="256"/>
                  </a:cxn>
                  <a:cxn ang="0">
                    <a:pos x="260" y="137"/>
                  </a:cxn>
                  <a:cxn ang="0">
                    <a:pos x="171" y="195"/>
                  </a:cxn>
                  <a:cxn ang="0">
                    <a:pos x="223" y="225"/>
                  </a:cxn>
                  <a:cxn ang="0">
                    <a:pos x="247" y="158"/>
                  </a:cxn>
                  <a:cxn ang="0">
                    <a:pos x="326" y="292"/>
                  </a:cxn>
                  <a:cxn ang="0">
                    <a:pos x="215" y="321"/>
                  </a:cxn>
                  <a:cxn ang="0">
                    <a:pos x="309" y="277"/>
                  </a:cxn>
                  <a:cxn ang="0">
                    <a:pos x="318" y="133"/>
                  </a:cxn>
                  <a:cxn ang="0">
                    <a:pos x="313" y="213"/>
                  </a:cxn>
                  <a:cxn ang="0">
                    <a:pos x="299" y="144"/>
                  </a:cxn>
                  <a:cxn ang="0">
                    <a:pos x="507" y="179"/>
                  </a:cxn>
                  <a:cxn ang="0">
                    <a:pos x="461" y="162"/>
                  </a:cxn>
                </a:cxnLst>
                <a:rect l="0" t="0" r="r" b="b"/>
                <a:pathLst>
                  <a:path w="585" h="534">
                    <a:moveTo>
                      <a:pt x="554" y="76"/>
                    </a:moveTo>
                    <a:cubicBezTo>
                      <a:pt x="551" y="32"/>
                      <a:pt x="543" y="9"/>
                      <a:pt x="504" y="1"/>
                    </a:cubicBezTo>
                    <a:cubicBezTo>
                      <a:pt x="500" y="1"/>
                      <a:pt x="494" y="0"/>
                      <a:pt x="486" y="0"/>
                    </a:cubicBezTo>
                    <a:lnTo>
                      <a:pt x="157" y="0"/>
                    </a:lnTo>
                    <a:cubicBezTo>
                      <a:pt x="156" y="5"/>
                      <a:pt x="153" y="17"/>
                      <a:pt x="158" y="17"/>
                    </a:cubicBezTo>
                    <a:cubicBezTo>
                      <a:pt x="171" y="17"/>
                      <a:pt x="223" y="21"/>
                      <a:pt x="225" y="21"/>
                    </a:cubicBezTo>
                    <a:cubicBezTo>
                      <a:pt x="226" y="21"/>
                      <a:pt x="250" y="16"/>
                      <a:pt x="237" y="28"/>
                    </a:cubicBezTo>
                    <a:cubicBezTo>
                      <a:pt x="223" y="41"/>
                      <a:pt x="192" y="41"/>
                      <a:pt x="174" y="39"/>
                    </a:cubicBezTo>
                    <a:cubicBezTo>
                      <a:pt x="131" y="36"/>
                      <a:pt x="152" y="56"/>
                      <a:pt x="168" y="56"/>
                    </a:cubicBezTo>
                    <a:cubicBezTo>
                      <a:pt x="218" y="56"/>
                      <a:pt x="228" y="68"/>
                      <a:pt x="207" y="71"/>
                    </a:cubicBezTo>
                    <a:cubicBezTo>
                      <a:pt x="186" y="74"/>
                      <a:pt x="182" y="73"/>
                      <a:pt x="162" y="76"/>
                    </a:cubicBezTo>
                    <a:cubicBezTo>
                      <a:pt x="7" y="101"/>
                      <a:pt x="59" y="60"/>
                      <a:pt x="74" y="60"/>
                    </a:cubicBezTo>
                    <a:cubicBezTo>
                      <a:pt x="139" y="59"/>
                      <a:pt x="123" y="37"/>
                      <a:pt x="107" y="42"/>
                    </a:cubicBezTo>
                    <a:cubicBezTo>
                      <a:pt x="91" y="46"/>
                      <a:pt x="34" y="27"/>
                      <a:pt x="26" y="63"/>
                    </a:cubicBezTo>
                    <a:cubicBezTo>
                      <a:pt x="19" y="100"/>
                      <a:pt x="42" y="282"/>
                      <a:pt x="36" y="317"/>
                    </a:cubicBezTo>
                    <a:cubicBezTo>
                      <a:pt x="0" y="534"/>
                      <a:pt x="199" y="487"/>
                      <a:pt x="199" y="487"/>
                    </a:cubicBezTo>
                    <a:cubicBezTo>
                      <a:pt x="156" y="453"/>
                      <a:pt x="174" y="421"/>
                      <a:pt x="171" y="403"/>
                    </a:cubicBezTo>
                    <a:cubicBezTo>
                      <a:pt x="161" y="345"/>
                      <a:pt x="154" y="337"/>
                      <a:pt x="144" y="341"/>
                    </a:cubicBezTo>
                    <a:cubicBezTo>
                      <a:pt x="121" y="352"/>
                      <a:pt x="123" y="358"/>
                      <a:pt x="126" y="367"/>
                    </a:cubicBezTo>
                    <a:cubicBezTo>
                      <a:pt x="142" y="416"/>
                      <a:pt x="105" y="376"/>
                      <a:pt x="105" y="376"/>
                    </a:cubicBezTo>
                    <a:cubicBezTo>
                      <a:pt x="98" y="380"/>
                      <a:pt x="95" y="390"/>
                      <a:pt x="99" y="399"/>
                    </a:cubicBezTo>
                    <a:cubicBezTo>
                      <a:pt x="131" y="463"/>
                      <a:pt x="101" y="446"/>
                      <a:pt x="94" y="435"/>
                    </a:cubicBezTo>
                    <a:cubicBezTo>
                      <a:pt x="61" y="390"/>
                      <a:pt x="92" y="366"/>
                      <a:pt x="88" y="352"/>
                    </a:cubicBezTo>
                    <a:cubicBezTo>
                      <a:pt x="75" y="295"/>
                      <a:pt x="118" y="274"/>
                      <a:pt x="124" y="265"/>
                    </a:cubicBezTo>
                    <a:cubicBezTo>
                      <a:pt x="130" y="256"/>
                      <a:pt x="127" y="253"/>
                      <a:pt x="129" y="234"/>
                    </a:cubicBezTo>
                    <a:cubicBezTo>
                      <a:pt x="136" y="195"/>
                      <a:pt x="155" y="216"/>
                      <a:pt x="153" y="228"/>
                    </a:cubicBezTo>
                    <a:cubicBezTo>
                      <a:pt x="148" y="274"/>
                      <a:pt x="176" y="242"/>
                      <a:pt x="186" y="228"/>
                    </a:cubicBezTo>
                    <a:cubicBezTo>
                      <a:pt x="218" y="186"/>
                      <a:pt x="214" y="229"/>
                      <a:pt x="209" y="237"/>
                    </a:cubicBezTo>
                    <a:cubicBezTo>
                      <a:pt x="203" y="244"/>
                      <a:pt x="198" y="255"/>
                      <a:pt x="200" y="260"/>
                    </a:cubicBezTo>
                    <a:cubicBezTo>
                      <a:pt x="208" y="283"/>
                      <a:pt x="193" y="305"/>
                      <a:pt x="188" y="306"/>
                    </a:cubicBezTo>
                    <a:cubicBezTo>
                      <a:pt x="184" y="308"/>
                      <a:pt x="170" y="314"/>
                      <a:pt x="170" y="332"/>
                    </a:cubicBezTo>
                    <a:cubicBezTo>
                      <a:pt x="171" y="350"/>
                      <a:pt x="192" y="382"/>
                      <a:pt x="192" y="395"/>
                    </a:cubicBezTo>
                    <a:cubicBezTo>
                      <a:pt x="193" y="492"/>
                      <a:pt x="236" y="499"/>
                      <a:pt x="255" y="497"/>
                    </a:cubicBezTo>
                    <a:cubicBezTo>
                      <a:pt x="275" y="496"/>
                      <a:pt x="445" y="490"/>
                      <a:pt x="515" y="483"/>
                    </a:cubicBezTo>
                    <a:cubicBezTo>
                      <a:pt x="585" y="477"/>
                      <a:pt x="538" y="458"/>
                      <a:pt x="518" y="458"/>
                    </a:cubicBezTo>
                    <a:cubicBezTo>
                      <a:pt x="467" y="458"/>
                      <a:pt x="454" y="427"/>
                      <a:pt x="454" y="427"/>
                    </a:cubicBezTo>
                    <a:cubicBezTo>
                      <a:pt x="454" y="427"/>
                      <a:pt x="453" y="405"/>
                      <a:pt x="431" y="400"/>
                    </a:cubicBezTo>
                    <a:cubicBezTo>
                      <a:pt x="376" y="385"/>
                      <a:pt x="411" y="353"/>
                      <a:pt x="425" y="345"/>
                    </a:cubicBezTo>
                    <a:cubicBezTo>
                      <a:pt x="438" y="338"/>
                      <a:pt x="430" y="335"/>
                      <a:pt x="420" y="329"/>
                    </a:cubicBezTo>
                    <a:cubicBezTo>
                      <a:pt x="398" y="316"/>
                      <a:pt x="394" y="300"/>
                      <a:pt x="396" y="270"/>
                    </a:cubicBezTo>
                    <a:cubicBezTo>
                      <a:pt x="397" y="240"/>
                      <a:pt x="416" y="249"/>
                      <a:pt x="416" y="249"/>
                    </a:cubicBezTo>
                    <a:cubicBezTo>
                      <a:pt x="416" y="249"/>
                      <a:pt x="448" y="262"/>
                      <a:pt x="460" y="256"/>
                    </a:cubicBezTo>
                    <a:cubicBezTo>
                      <a:pt x="472" y="250"/>
                      <a:pt x="467" y="239"/>
                      <a:pt x="461" y="244"/>
                    </a:cubicBezTo>
                    <a:cubicBezTo>
                      <a:pt x="455" y="248"/>
                      <a:pt x="412" y="244"/>
                      <a:pt x="407" y="223"/>
                    </a:cubicBezTo>
                    <a:cubicBezTo>
                      <a:pt x="403" y="202"/>
                      <a:pt x="418" y="213"/>
                      <a:pt x="422" y="214"/>
                    </a:cubicBezTo>
                    <a:cubicBezTo>
                      <a:pt x="427" y="216"/>
                      <a:pt x="427" y="220"/>
                      <a:pt x="439" y="226"/>
                    </a:cubicBezTo>
                    <a:cubicBezTo>
                      <a:pt x="468" y="241"/>
                      <a:pt x="454" y="224"/>
                      <a:pt x="454" y="224"/>
                    </a:cubicBezTo>
                    <a:cubicBezTo>
                      <a:pt x="454" y="224"/>
                      <a:pt x="454" y="224"/>
                      <a:pt x="438" y="209"/>
                    </a:cubicBezTo>
                    <a:cubicBezTo>
                      <a:pt x="423" y="194"/>
                      <a:pt x="406" y="199"/>
                      <a:pt x="389" y="199"/>
                    </a:cubicBezTo>
                    <a:cubicBezTo>
                      <a:pt x="373" y="199"/>
                      <a:pt x="376" y="211"/>
                      <a:pt x="376" y="211"/>
                    </a:cubicBezTo>
                    <a:cubicBezTo>
                      <a:pt x="376" y="211"/>
                      <a:pt x="373" y="242"/>
                      <a:pt x="370" y="291"/>
                    </a:cubicBezTo>
                    <a:cubicBezTo>
                      <a:pt x="368" y="341"/>
                      <a:pt x="360" y="347"/>
                      <a:pt x="357" y="343"/>
                    </a:cubicBezTo>
                    <a:cubicBezTo>
                      <a:pt x="354" y="338"/>
                      <a:pt x="350" y="313"/>
                      <a:pt x="350" y="305"/>
                    </a:cubicBezTo>
                    <a:cubicBezTo>
                      <a:pt x="350" y="298"/>
                      <a:pt x="345" y="264"/>
                      <a:pt x="347" y="230"/>
                    </a:cubicBezTo>
                    <a:cubicBezTo>
                      <a:pt x="350" y="195"/>
                      <a:pt x="356" y="210"/>
                      <a:pt x="334" y="201"/>
                    </a:cubicBezTo>
                    <a:cubicBezTo>
                      <a:pt x="311" y="192"/>
                      <a:pt x="323" y="182"/>
                      <a:pt x="331" y="182"/>
                    </a:cubicBezTo>
                    <a:cubicBezTo>
                      <a:pt x="338" y="182"/>
                      <a:pt x="350" y="189"/>
                      <a:pt x="352" y="181"/>
                    </a:cubicBezTo>
                    <a:cubicBezTo>
                      <a:pt x="356" y="160"/>
                      <a:pt x="359" y="141"/>
                      <a:pt x="347" y="136"/>
                    </a:cubicBezTo>
                    <a:cubicBezTo>
                      <a:pt x="322" y="127"/>
                      <a:pt x="332" y="121"/>
                      <a:pt x="341" y="118"/>
                    </a:cubicBezTo>
                    <a:cubicBezTo>
                      <a:pt x="350" y="115"/>
                      <a:pt x="352" y="94"/>
                      <a:pt x="339" y="99"/>
                    </a:cubicBezTo>
                    <a:cubicBezTo>
                      <a:pt x="313" y="107"/>
                      <a:pt x="316" y="85"/>
                      <a:pt x="321" y="82"/>
                    </a:cubicBezTo>
                    <a:cubicBezTo>
                      <a:pt x="325" y="79"/>
                      <a:pt x="334" y="83"/>
                      <a:pt x="331" y="62"/>
                    </a:cubicBezTo>
                    <a:cubicBezTo>
                      <a:pt x="328" y="41"/>
                      <a:pt x="347" y="34"/>
                      <a:pt x="351" y="53"/>
                    </a:cubicBezTo>
                    <a:cubicBezTo>
                      <a:pt x="354" y="73"/>
                      <a:pt x="363" y="112"/>
                      <a:pt x="369" y="103"/>
                    </a:cubicBezTo>
                    <a:cubicBezTo>
                      <a:pt x="375" y="94"/>
                      <a:pt x="385" y="57"/>
                      <a:pt x="395" y="41"/>
                    </a:cubicBezTo>
                    <a:cubicBezTo>
                      <a:pt x="406" y="24"/>
                      <a:pt x="418" y="38"/>
                      <a:pt x="415" y="47"/>
                    </a:cubicBezTo>
                    <a:cubicBezTo>
                      <a:pt x="401" y="88"/>
                      <a:pt x="426" y="90"/>
                      <a:pt x="426" y="90"/>
                    </a:cubicBezTo>
                    <a:cubicBezTo>
                      <a:pt x="426" y="90"/>
                      <a:pt x="423" y="96"/>
                      <a:pt x="409" y="95"/>
                    </a:cubicBezTo>
                    <a:cubicBezTo>
                      <a:pt x="382" y="92"/>
                      <a:pt x="393" y="110"/>
                      <a:pt x="405" y="115"/>
                    </a:cubicBezTo>
                    <a:cubicBezTo>
                      <a:pt x="431" y="124"/>
                      <a:pt x="414" y="130"/>
                      <a:pt x="401" y="130"/>
                    </a:cubicBezTo>
                    <a:cubicBezTo>
                      <a:pt x="387" y="130"/>
                      <a:pt x="381" y="134"/>
                      <a:pt x="378" y="148"/>
                    </a:cubicBezTo>
                    <a:cubicBezTo>
                      <a:pt x="369" y="191"/>
                      <a:pt x="401" y="181"/>
                      <a:pt x="401" y="181"/>
                    </a:cubicBezTo>
                    <a:cubicBezTo>
                      <a:pt x="452" y="195"/>
                      <a:pt x="528" y="188"/>
                      <a:pt x="528" y="188"/>
                    </a:cubicBezTo>
                    <a:cubicBezTo>
                      <a:pt x="543" y="192"/>
                      <a:pt x="552" y="189"/>
                      <a:pt x="558" y="181"/>
                    </a:cubicBezTo>
                    <a:lnTo>
                      <a:pt x="558" y="103"/>
                    </a:lnTo>
                    <a:cubicBezTo>
                      <a:pt x="556" y="93"/>
                      <a:pt x="555" y="84"/>
                      <a:pt x="554" y="76"/>
                    </a:cubicBezTo>
                    <a:close/>
                    <a:moveTo>
                      <a:pt x="231" y="77"/>
                    </a:moveTo>
                    <a:cubicBezTo>
                      <a:pt x="233" y="65"/>
                      <a:pt x="249" y="69"/>
                      <a:pt x="249" y="69"/>
                    </a:cubicBezTo>
                    <a:cubicBezTo>
                      <a:pt x="249" y="69"/>
                      <a:pt x="278" y="79"/>
                      <a:pt x="290" y="78"/>
                    </a:cubicBezTo>
                    <a:cubicBezTo>
                      <a:pt x="301" y="76"/>
                      <a:pt x="318" y="93"/>
                      <a:pt x="293" y="93"/>
                    </a:cubicBezTo>
                    <a:cubicBezTo>
                      <a:pt x="267" y="93"/>
                      <a:pt x="228" y="104"/>
                      <a:pt x="231" y="77"/>
                    </a:cubicBezTo>
                    <a:close/>
                    <a:moveTo>
                      <a:pt x="171" y="195"/>
                    </a:moveTo>
                    <a:cubicBezTo>
                      <a:pt x="153" y="195"/>
                      <a:pt x="46" y="237"/>
                      <a:pt x="45" y="128"/>
                    </a:cubicBezTo>
                    <a:cubicBezTo>
                      <a:pt x="45" y="104"/>
                      <a:pt x="39" y="83"/>
                      <a:pt x="69" y="98"/>
                    </a:cubicBezTo>
                    <a:cubicBezTo>
                      <a:pt x="99" y="112"/>
                      <a:pt x="72" y="111"/>
                      <a:pt x="137" y="108"/>
                    </a:cubicBezTo>
                    <a:cubicBezTo>
                      <a:pt x="137" y="108"/>
                      <a:pt x="184" y="110"/>
                      <a:pt x="191" y="106"/>
                    </a:cubicBezTo>
                    <a:cubicBezTo>
                      <a:pt x="199" y="101"/>
                      <a:pt x="192" y="91"/>
                      <a:pt x="207" y="91"/>
                    </a:cubicBezTo>
                    <a:cubicBezTo>
                      <a:pt x="222" y="90"/>
                      <a:pt x="220" y="105"/>
                      <a:pt x="220" y="105"/>
                    </a:cubicBezTo>
                    <a:cubicBezTo>
                      <a:pt x="220" y="105"/>
                      <a:pt x="207" y="124"/>
                      <a:pt x="305" y="111"/>
                    </a:cubicBezTo>
                    <a:cubicBezTo>
                      <a:pt x="317" y="109"/>
                      <a:pt x="327" y="121"/>
                      <a:pt x="302" y="121"/>
                    </a:cubicBezTo>
                    <a:cubicBezTo>
                      <a:pt x="290" y="122"/>
                      <a:pt x="272" y="128"/>
                      <a:pt x="278" y="143"/>
                    </a:cubicBezTo>
                    <a:cubicBezTo>
                      <a:pt x="284" y="158"/>
                      <a:pt x="276" y="256"/>
                      <a:pt x="276" y="256"/>
                    </a:cubicBezTo>
                    <a:cubicBezTo>
                      <a:pt x="276" y="256"/>
                      <a:pt x="271" y="274"/>
                      <a:pt x="262" y="245"/>
                    </a:cubicBezTo>
                    <a:cubicBezTo>
                      <a:pt x="259" y="235"/>
                      <a:pt x="262" y="144"/>
                      <a:pt x="260" y="137"/>
                    </a:cubicBezTo>
                    <a:cubicBezTo>
                      <a:pt x="259" y="129"/>
                      <a:pt x="217" y="122"/>
                      <a:pt x="215" y="154"/>
                    </a:cubicBezTo>
                    <a:cubicBezTo>
                      <a:pt x="214" y="185"/>
                      <a:pt x="205" y="195"/>
                      <a:pt x="171" y="195"/>
                    </a:cubicBezTo>
                    <a:close/>
                    <a:moveTo>
                      <a:pt x="237" y="231"/>
                    </a:moveTo>
                    <a:cubicBezTo>
                      <a:pt x="230" y="240"/>
                      <a:pt x="219" y="247"/>
                      <a:pt x="223" y="225"/>
                    </a:cubicBezTo>
                    <a:cubicBezTo>
                      <a:pt x="228" y="202"/>
                      <a:pt x="232" y="170"/>
                      <a:pt x="232" y="155"/>
                    </a:cubicBezTo>
                    <a:cubicBezTo>
                      <a:pt x="232" y="155"/>
                      <a:pt x="244" y="135"/>
                      <a:pt x="247" y="158"/>
                    </a:cubicBezTo>
                    <a:cubicBezTo>
                      <a:pt x="250" y="181"/>
                      <a:pt x="244" y="221"/>
                      <a:pt x="237" y="231"/>
                    </a:cubicBezTo>
                    <a:close/>
                    <a:moveTo>
                      <a:pt x="326" y="292"/>
                    </a:moveTo>
                    <a:cubicBezTo>
                      <a:pt x="327" y="320"/>
                      <a:pt x="355" y="400"/>
                      <a:pt x="286" y="399"/>
                    </a:cubicBezTo>
                    <a:cubicBezTo>
                      <a:pt x="217" y="398"/>
                      <a:pt x="214" y="409"/>
                      <a:pt x="215" y="321"/>
                    </a:cubicBezTo>
                    <a:cubicBezTo>
                      <a:pt x="216" y="236"/>
                      <a:pt x="225" y="253"/>
                      <a:pt x="230" y="264"/>
                    </a:cubicBezTo>
                    <a:cubicBezTo>
                      <a:pt x="230" y="264"/>
                      <a:pt x="253" y="318"/>
                      <a:pt x="309" y="277"/>
                    </a:cubicBezTo>
                    <a:cubicBezTo>
                      <a:pt x="319" y="269"/>
                      <a:pt x="324" y="263"/>
                      <a:pt x="326" y="292"/>
                    </a:cubicBezTo>
                    <a:close/>
                    <a:moveTo>
                      <a:pt x="318" y="133"/>
                    </a:moveTo>
                    <a:cubicBezTo>
                      <a:pt x="338" y="148"/>
                      <a:pt x="316" y="165"/>
                      <a:pt x="316" y="165"/>
                    </a:cubicBezTo>
                    <a:cubicBezTo>
                      <a:pt x="316" y="165"/>
                      <a:pt x="302" y="189"/>
                      <a:pt x="313" y="213"/>
                    </a:cubicBezTo>
                    <a:cubicBezTo>
                      <a:pt x="324" y="237"/>
                      <a:pt x="324" y="265"/>
                      <a:pt x="301" y="239"/>
                    </a:cubicBezTo>
                    <a:cubicBezTo>
                      <a:pt x="279" y="214"/>
                      <a:pt x="293" y="156"/>
                      <a:pt x="299" y="144"/>
                    </a:cubicBezTo>
                    <a:cubicBezTo>
                      <a:pt x="299" y="144"/>
                      <a:pt x="299" y="118"/>
                      <a:pt x="318" y="133"/>
                    </a:cubicBezTo>
                    <a:close/>
                    <a:moveTo>
                      <a:pt x="507" y="179"/>
                    </a:moveTo>
                    <a:cubicBezTo>
                      <a:pt x="498" y="185"/>
                      <a:pt x="507" y="179"/>
                      <a:pt x="465" y="177"/>
                    </a:cubicBezTo>
                    <a:cubicBezTo>
                      <a:pt x="423" y="176"/>
                      <a:pt x="461" y="162"/>
                      <a:pt x="461" y="162"/>
                    </a:cubicBezTo>
                    <a:cubicBezTo>
                      <a:pt x="565" y="166"/>
                      <a:pt x="516" y="173"/>
                      <a:pt x="507" y="179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7101" name="Freeform 237"/>
              <p:cNvSpPr/>
              <p:nvPr/>
            </p:nvSpPr>
            <p:spPr bwMode="auto">
              <a:xfrm>
                <a:off x="3621" y="1286"/>
                <a:ext cx="237" cy="283"/>
              </a:xfrm>
              <a:custGeom>
                <a:avLst/>
                <a:gdLst/>
                <a:ahLst/>
                <a:cxnLst>
                  <a:cxn ang="0">
                    <a:pos x="40" y="15"/>
                  </a:cxn>
                  <a:cxn ang="0">
                    <a:pos x="27" y="56"/>
                  </a:cxn>
                  <a:cxn ang="0">
                    <a:pos x="40" y="15"/>
                  </a:cxn>
                </a:cxnLst>
                <a:rect l="0" t="0" r="r" b="b"/>
                <a:pathLst>
                  <a:path w="47" h="56">
                    <a:moveTo>
                      <a:pt x="40" y="15"/>
                    </a:moveTo>
                    <a:cubicBezTo>
                      <a:pt x="37" y="0"/>
                      <a:pt x="0" y="23"/>
                      <a:pt x="27" y="56"/>
                    </a:cubicBezTo>
                    <a:cubicBezTo>
                      <a:pt x="27" y="56"/>
                      <a:pt x="47" y="49"/>
                      <a:pt x="40" y="15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7102" name="Freeform 238"/>
              <p:cNvSpPr/>
              <p:nvPr/>
            </p:nvSpPr>
            <p:spPr bwMode="auto">
              <a:xfrm>
                <a:off x="3402" y="1403"/>
                <a:ext cx="209" cy="379"/>
              </a:xfrm>
              <a:custGeom>
                <a:avLst/>
                <a:gdLst/>
                <a:ahLst/>
                <a:cxnLst>
                  <a:cxn ang="0">
                    <a:pos x="19" y="27"/>
                  </a:cxn>
                  <a:cxn ang="0">
                    <a:pos x="12" y="69"/>
                  </a:cxn>
                  <a:cxn ang="0">
                    <a:pos x="40" y="45"/>
                  </a:cxn>
                  <a:cxn ang="0">
                    <a:pos x="37" y="24"/>
                  </a:cxn>
                  <a:cxn ang="0">
                    <a:pos x="19" y="27"/>
                  </a:cxn>
                </a:cxnLst>
                <a:rect l="0" t="0" r="r" b="b"/>
                <a:pathLst>
                  <a:path w="41" h="75">
                    <a:moveTo>
                      <a:pt x="19" y="27"/>
                    </a:moveTo>
                    <a:cubicBezTo>
                      <a:pt x="0" y="54"/>
                      <a:pt x="6" y="63"/>
                      <a:pt x="12" y="69"/>
                    </a:cubicBezTo>
                    <a:cubicBezTo>
                      <a:pt x="18" y="75"/>
                      <a:pt x="30" y="74"/>
                      <a:pt x="40" y="45"/>
                    </a:cubicBezTo>
                    <a:cubicBezTo>
                      <a:pt x="40" y="45"/>
                      <a:pt x="32" y="31"/>
                      <a:pt x="37" y="24"/>
                    </a:cubicBezTo>
                    <a:cubicBezTo>
                      <a:pt x="41" y="16"/>
                      <a:pt x="38" y="0"/>
                      <a:pt x="19" y="27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7103" name="Freeform 239"/>
              <p:cNvSpPr/>
              <p:nvPr/>
            </p:nvSpPr>
            <p:spPr bwMode="auto">
              <a:xfrm>
                <a:off x="3273" y="645"/>
                <a:ext cx="683" cy="319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24" y="4"/>
                  </a:cxn>
                  <a:cxn ang="0">
                    <a:pos x="2" y="25"/>
                  </a:cxn>
                  <a:cxn ang="0">
                    <a:pos x="60" y="58"/>
                  </a:cxn>
                  <a:cxn ang="0">
                    <a:pos x="96" y="54"/>
                  </a:cxn>
                  <a:cxn ang="0">
                    <a:pos x="113" y="53"/>
                  </a:cxn>
                  <a:cxn ang="0">
                    <a:pos x="112" y="4"/>
                  </a:cxn>
                </a:cxnLst>
                <a:rect l="0" t="0" r="r" b="b"/>
                <a:pathLst>
                  <a:path w="135" h="63">
                    <a:moveTo>
                      <a:pt x="112" y="4"/>
                    </a:moveTo>
                    <a:cubicBezTo>
                      <a:pt x="105" y="9"/>
                      <a:pt x="24" y="4"/>
                      <a:pt x="24" y="4"/>
                    </a:cubicBezTo>
                    <a:cubicBezTo>
                      <a:pt x="15" y="4"/>
                      <a:pt x="3" y="1"/>
                      <a:pt x="2" y="25"/>
                    </a:cubicBezTo>
                    <a:cubicBezTo>
                      <a:pt x="0" y="63"/>
                      <a:pt x="48" y="58"/>
                      <a:pt x="60" y="58"/>
                    </a:cubicBezTo>
                    <a:cubicBezTo>
                      <a:pt x="72" y="58"/>
                      <a:pt x="84" y="48"/>
                      <a:pt x="96" y="54"/>
                    </a:cubicBezTo>
                    <a:cubicBezTo>
                      <a:pt x="96" y="54"/>
                      <a:pt x="107" y="63"/>
                      <a:pt x="113" y="53"/>
                    </a:cubicBezTo>
                    <a:cubicBezTo>
                      <a:pt x="135" y="13"/>
                      <a:pt x="120" y="0"/>
                      <a:pt x="112" y="4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7104" name="Freeform 240"/>
              <p:cNvSpPr/>
              <p:nvPr/>
            </p:nvSpPr>
            <p:spPr bwMode="auto">
              <a:xfrm>
                <a:off x="4046" y="1544"/>
                <a:ext cx="490" cy="517"/>
              </a:xfrm>
              <a:custGeom>
                <a:avLst/>
                <a:gdLst/>
                <a:ahLst/>
                <a:cxnLst>
                  <a:cxn ang="0">
                    <a:pos x="67" y="5"/>
                  </a:cxn>
                  <a:cxn ang="0">
                    <a:pos x="31" y="5"/>
                  </a:cxn>
                  <a:cxn ang="0">
                    <a:pos x="12" y="57"/>
                  </a:cxn>
                  <a:cxn ang="0">
                    <a:pos x="79" y="62"/>
                  </a:cxn>
                  <a:cxn ang="0">
                    <a:pos x="67" y="5"/>
                  </a:cxn>
                </a:cxnLst>
                <a:rect l="0" t="0" r="r" b="b"/>
                <a:pathLst>
                  <a:path w="97" h="102">
                    <a:moveTo>
                      <a:pt x="67" y="5"/>
                    </a:moveTo>
                    <a:cubicBezTo>
                      <a:pt x="55" y="10"/>
                      <a:pt x="31" y="5"/>
                      <a:pt x="31" y="5"/>
                    </a:cubicBezTo>
                    <a:cubicBezTo>
                      <a:pt x="0" y="6"/>
                      <a:pt x="16" y="39"/>
                      <a:pt x="12" y="57"/>
                    </a:cubicBezTo>
                    <a:cubicBezTo>
                      <a:pt x="8" y="76"/>
                      <a:pt x="63" y="102"/>
                      <a:pt x="79" y="62"/>
                    </a:cubicBezTo>
                    <a:cubicBezTo>
                      <a:pt x="97" y="20"/>
                      <a:pt x="79" y="0"/>
                      <a:pt x="67" y="5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7105" name="Freeform 241"/>
              <p:cNvSpPr/>
              <p:nvPr/>
            </p:nvSpPr>
            <p:spPr bwMode="auto">
              <a:xfrm>
                <a:off x="5173" y="1024"/>
                <a:ext cx="500" cy="96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40" y="15"/>
                  </a:cxn>
                  <a:cxn ang="0">
                    <a:pos x="15" y="0"/>
                  </a:cxn>
                </a:cxnLst>
                <a:rect l="0" t="0" r="r" b="b"/>
                <a:pathLst>
                  <a:path w="99" h="19">
                    <a:moveTo>
                      <a:pt x="15" y="0"/>
                    </a:moveTo>
                    <a:cubicBezTo>
                      <a:pt x="0" y="0"/>
                      <a:pt x="19" y="19"/>
                      <a:pt x="40" y="15"/>
                    </a:cubicBezTo>
                    <a:cubicBezTo>
                      <a:pt x="99" y="1"/>
                      <a:pt x="15" y="0"/>
                      <a:pt x="1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7106" name="Freeform 242"/>
              <p:cNvSpPr/>
              <p:nvPr/>
            </p:nvSpPr>
            <p:spPr bwMode="auto">
              <a:xfrm>
                <a:off x="5339" y="1003"/>
                <a:ext cx="385" cy="237"/>
              </a:xfrm>
              <a:custGeom>
                <a:avLst/>
                <a:gdLst/>
                <a:ahLst/>
                <a:cxnLst>
                  <a:cxn ang="0">
                    <a:pos x="21" y="37"/>
                  </a:cxn>
                  <a:cxn ang="0">
                    <a:pos x="70" y="17"/>
                  </a:cxn>
                  <a:cxn ang="0">
                    <a:pos x="48" y="3"/>
                  </a:cxn>
                  <a:cxn ang="0">
                    <a:pos x="19" y="32"/>
                  </a:cxn>
                  <a:cxn ang="0">
                    <a:pos x="21" y="37"/>
                  </a:cxn>
                </a:cxnLst>
                <a:rect l="0" t="0" r="r" b="b"/>
                <a:pathLst>
                  <a:path w="76" h="47">
                    <a:moveTo>
                      <a:pt x="21" y="37"/>
                    </a:moveTo>
                    <a:cubicBezTo>
                      <a:pt x="21" y="37"/>
                      <a:pt x="50" y="47"/>
                      <a:pt x="70" y="17"/>
                    </a:cubicBezTo>
                    <a:cubicBezTo>
                      <a:pt x="76" y="7"/>
                      <a:pt x="65" y="0"/>
                      <a:pt x="48" y="3"/>
                    </a:cubicBezTo>
                    <a:cubicBezTo>
                      <a:pt x="39" y="5"/>
                      <a:pt x="39" y="32"/>
                      <a:pt x="19" y="32"/>
                    </a:cubicBezTo>
                    <a:cubicBezTo>
                      <a:pt x="0" y="32"/>
                      <a:pt x="21" y="37"/>
                      <a:pt x="21" y="37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7107" name="Freeform 243"/>
              <p:cNvSpPr/>
              <p:nvPr/>
            </p:nvSpPr>
            <p:spPr bwMode="auto">
              <a:xfrm>
                <a:off x="5325" y="1201"/>
                <a:ext cx="415" cy="187"/>
              </a:xfrm>
              <a:custGeom>
                <a:avLst/>
                <a:gdLst/>
                <a:ahLst/>
                <a:cxnLst>
                  <a:cxn ang="0">
                    <a:pos x="72" y="6"/>
                  </a:cxn>
                  <a:cxn ang="0">
                    <a:pos x="24" y="17"/>
                  </a:cxn>
                  <a:cxn ang="0">
                    <a:pos x="17" y="26"/>
                  </a:cxn>
                  <a:cxn ang="0">
                    <a:pos x="76" y="23"/>
                  </a:cxn>
                  <a:cxn ang="0">
                    <a:pos x="82" y="20"/>
                  </a:cxn>
                  <a:cxn ang="0">
                    <a:pos x="82" y="0"/>
                  </a:cxn>
                  <a:cxn ang="0">
                    <a:pos x="72" y="6"/>
                  </a:cxn>
                </a:cxnLst>
                <a:rect l="0" t="0" r="r" b="b"/>
                <a:pathLst>
                  <a:path w="82" h="37">
                    <a:moveTo>
                      <a:pt x="72" y="6"/>
                    </a:moveTo>
                    <a:cubicBezTo>
                      <a:pt x="57" y="23"/>
                      <a:pt x="24" y="17"/>
                      <a:pt x="24" y="17"/>
                    </a:cubicBezTo>
                    <a:cubicBezTo>
                      <a:pt x="24" y="17"/>
                      <a:pt x="0" y="16"/>
                      <a:pt x="17" y="26"/>
                    </a:cubicBezTo>
                    <a:cubicBezTo>
                      <a:pt x="33" y="37"/>
                      <a:pt x="53" y="32"/>
                      <a:pt x="76" y="23"/>
                    </a:cubicBezTo>
                    <a:cubicBezTo>
                      <a:pt x="78" y="22"/>
                      <a:pt x="80" y="21"/>
                      <a:pt x="82" y="20"/>
                    </a:cubicBezTo>
                    <a:lnTo>
                      <a:pt x="82" y="0"/>
                    </a:lnTo>
                    <a:cubicBezTo>
                      <a:pt x="79" y="1"/>
                      <a:pt x="75" y="2"/>
                      <a:pt x="72" y="6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7108" name="Freeform 244"/>
              <p:cNvSpPr/>
              <p:nvPr/>
            </p:nvSpPr>
            <p:spPr bwMode="auto">
              <a:xfrm>
                <a:off x="5001" y="1378"/>
                <a:ext cx="699" cy="167"/>
              </a:xfrm>
              <a:custGeom>
                <a:avLst/>
                <a:gdLst/>
                <a:ahLst/>
                <a:cxnLst>
                  <a:cxn ang="0">
                    <a:pos x="21" y="1"/>
                  </a:cxn>
                  <a:cxn ang="0">
                    <a:pos x="8" y="14"/>
                  </a:cxn>
                  <a:cxn ang="0">
                    <a:pos x="57" y="22"/>
                  </a:cxn>
                  <a:cxn ang="0">
                    <a:pos x="117" y="23"/>
                  </a:cxn>
                  <a:cxn ang="0">
                    <a:pos x="114" y="8"/>
                  </a:cxn>
                  <a:cxn ang="0">
                    <a:pos x="82" y="3"/>
                  </a:cxn>
                  <a:cxn ang="0">
                    <a:pos x="21" y="1"/>
                  </a:cxn>
                </a:cxnLst>
                <a:rect l="0" t="0" r="r" b="b"/>
                <a:pathLst>
                  <a:path w="138" h="33">
                    <a:moveTo>
                      <a:pt x="21" y="1"/>
                    </a:moveTo>
                    <a:cubicBezTo>
                      <a:pt x="21" y="1"/>
                      <a:pt x="0" y="8"/>
                      <a:pt x="8" y="14"/>
                    </a:cubicBezTo>
                    <a:cubicBezTo>
                      <a:pt x="15" y="20"/>
                      <a:pt x="48" y="22"/>
                      <a:pt x="57" y="22"/>
                    </a:cubicBezTo>
                    <a:cubicBezTo>
                      <a:pt x="66" y="22"/>
                      <a:pt x="96" y="33"/>
                      <a:pt x="117" y="23"/>
                    </a:cubicBezTo>
                    <a:cubicBezTo>
                      <a:pt x="138" y="12"/>
                      <a:pt x="123" y="9"/>
                      <a:pt x="114" y="8"/>
                    </a:cubicBezTo>
                    <a:cubicBezTo>
                      <a:pt x="105" y="6"/>
                      <a:pt x="102" y="0"/>
                      <a:pt x="82" y="3"/>
                    </a:cubicBezTo>
                    <a:cubicBezTo>
                      <a:pt x="37" y="11"/>
                      <a:pt x="21" y="1"/>
                      <a:pt x="2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7109" name="Freeform 245"/>
              <p:cNvSpPr/>
              <p:nvPr/>
            </p:nvSpPr>
            <p:spPr bwMode="auto">
              <a:xfrm>
                <a:off x="5078" y="1540"/>
                <a:ext cx="565" cy="146"/>
              </a:xfrm>
              <a:custGeom>
                <a:avLst/>
                <a:gdLst/>
                <a:ahLst/>
                <a:cxnLst>
                  <a:cxn ang="0">
                    <a:pos x="98" y="19"/>
                  </a:cxn>
                  <a:cxn ang="0">
                    <a:pos x="103" y="4"/>
                  </a:cxn>
                  <a:cxn ang="0">
                    <a:pos x="74" y="10"/>
                  </a:cxn>
                  <a:cxn ang="0">
                    <a:pos x="36" y="6"/>
                  </a:cxn>
                  <a:cxn ang="0">
                    <a:pos x="2" y="4"/>
                  </a:cxn>
                  <a:cxn ang="0">
                    <a:pos x="98" y="19"/>
                  </a:cxn>
                </a:cxnLst>
                <a:rect l="0" t="0" r="r" b="b"/>
                <a:pathLst>
                  <a:path w="112" h="29">
                    <a:moveTo>
                      <a:pt x="98" y="19"/>
                    </a:moveTo>
                    <a:cubicBezTo>
                      <a:pt x="112" y="13"/>
                      <a:pt x="111" y="0"/>
                      <a:pt x="103" y="4"/>
                    </a:cubicBezTo>
                    <a:cubicBezTo>
                      <a:pt x="96" y="9"/>
                      <a:pt x="83" y="10"/>
                      <a:pt x="74" y="10"/>
                    </a:cubicBezTo>
                    <a:cubicBezTo>
                      <a:pt x="65" y="11"/>
                      <a:pt x="45" y="3"/>
                      <a:pt x="36" y="6"/>
                    </a:cubicBezTo>
                    <a:cubicBezTo>
                      <a:pt x="27" y="9"/>
                      <a:pt x="2" y="4"/>
                      <a:pt x="2" y="4"/>
                    </a:cubicBezTo>
                    <a:cubicBezTo>
                      <a:pt x="0" y="29"/>
                      <a:pt x="83" y="25"/>
                      <a:pt x="98" y="19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7110" name="Freeform 246"/>
              <p:cNvSpPr/>
              <p:nvPr/>
            </p:nvSpPr>
            <p:spPr bwMode="auto">
              <a:xfrm>
                <a:off x="5041" y="1657"/>
                <a:ext cx="581" cy="479"/>
              </a:xfrm>
              <a:custGeom>
                <a:avLst/>
                <a:gdLst/>
                <a:ahLst/>
                <a:cxnLst>
                  <a:cxn ang="0">
                    <a:pos x="3" y="53"/>
                  </a:cxn>
                  <a:cxn ang="0">
                    <a:pos x="26" y="54"/>
                  </a:cxn>
                  <a:cxn ang="0">
                    <a:pos x="50" y="77"/>
                  </a:cxn>
                  <a:cxn ang="0">
                    <a:pos x="59" y="84"/>
                  </a:cxn>
                  <a:cxn ang="0">
                    <a:pos x="81" y="52"/>
                  </a:cxn>
                  <a:cxn ang="0">
                    <a:pos x="111" y="52"/>
                  </a:cxn>
                  <a:cxn ang="0">
                    <a:pos x="79" y="27"/>
                  </a:cxn>
                  <a:cxn ang="0">
                    <a:pos x="37" y="16"/>
                  </a:cxn>
                  <a:cxn ang="0">
                    <a:pos x="12" y="41"/>
                  </a:cxn>
                  <a:cxn ang="0">
                    <a:pos x="3" y="53"/>
                  </a:cxn>
                </a:cxnLst>
                <a:rect l="0" t="0" r="r" b="b"/>
                <a:pathLst>
                  <a:path w="115" h="95">
                    <a:moveTo>
                      <a:pt x="3" y="53"/>
                    </a:moveTo>
                    <a:cubicBezTo>
                      <a:pt x="5" y="60"/>
                      <a:pt x="14" y="68"/>
                      <a:pt x="26" y="54"/>
                    </a:cubicBezTo>
                    <a:cubicBezTo>
                      <a:pt x="48" y="29"/>
                      <a:pt x="48" y="72"/>
                      <a:pt x="50" y="77"/>
                    </a:cubicBezTo>
                    <a:cubicBezTo>
                      <a:pt x="51" y="81"/>
                      <a:pt x="54" y="95"/>
                      <a:pt x="59" y="84"/>
                    </a:cubicBezTo>
                    <a:cubicBezTo>
                      <a:pt x="63" y="74"/>
                      <a:pt x="70" y="39"/>
                      <a:pt x="81" y="52"/>
                    </a:cubicBezTo>
                    <a:cubicBezTo>
                      <a:pt x="100" y="76"/>
                      <a:pt x="115" y="54"/>
                      <a:pt x="111" y="52"/>
                    </a:cubicBezTo>
                    <a:cubicBezTo>
                      <a:pt x="106" y="51"/>
                      <a:pt x="79" y="37"/>
                      <a:pt x="79" y="27"/>
                    </a:cubicBezTo>
                    <a:cubicBezTo>
                      <a:pt x="79" y="16"/>
                      <a:pt x="42" y="0"/>
                      <a:pt x="37" y="16"/>
                    </a:cubicBezTo>
                    <a:cubicBezTo>
                      <a:pt x="33" y="33"/>
                      <a:pt x="12" y="41"/>
                      <a:pt x="12" y="41"/>
                    </a:cubicBezTo>
                    <a:cubicBezTo>
                      <a:pt x="0" y="44"/>
                      <a:pt x="2" y="45"/>
                      <a:pt x="3" y="53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7111" name="Freeform 247"/>
              <p:cNvSpPr/>
              <p:nvPr/>
            </p:nvSpPr>
            <p:spPr bwMode="auto">
              <a:xfrm>
                <a:off x="5420" y="1463"/>
                <a:ext cx="330" cy="854"/>
              </a:xfrm>
              <a:custGeom>
                <a:avLst/>
                <a:gdLst/>
                <a:ahLst/>
                <a:cxnLst>
                  <a:cxn ang="0">
                    <a:pos x="51" y="40"/>
                  </a:cxn>
                  <a:cxn ang="0">
                    <a:pos x="22" y="49"/>
                  </a:cxn>
                  <a:cxn ang="0">
                    <a:pos x="22" y="59"/>
                  </a:cxn>
                  <a:cxn ang="0">
                    <a:pos x="50" y="90"/>
                  </a:cxn>
                  <a:cxn ang="0">
                    <a:pos x="34" y="118"/>
                  </a:cxn>
                  <a:cxn ang="0">
                    <a:pos x="0" y="148"/>
                  </a:cxn>
                  <a:cxn ang="0">
                    <a:pos x="17" y="155"/>
                  </a:cxn>
                  <a:cxn ang="0">
                    <a:pos x="47" y="166"/>
                  </a:cxn>
                  <a:cxn ang="0">
                    <a:pos x="63" y="162"/>
                  </a:cxn>
                  <a:cxn ang="0">
                    <a:pos x="65" y="0"/>
                  </a:cxn>
                  <a:cxn ang="0">
                    <a:pos x="51" y="40"/>
                  </a:cxn>
                </a:cxnLst>
                <a:rect l="0" t="0" r="r" b="b"/>
                <a:pathLst>
                  <a:path w="65" h="169">
                    <a:moveTo>
                      <a:pt x="51" y="40"/>
                    </a:moveTo>
                    <a:cubicBezTo>
                      <a:pt x="44" y="46"/>
                      <a:pt x="30" y="49"/>
                      <a:pt x="22" y="49"/>
                    </a:cubicBezTo>
                    <a:cubicBezTo>
                      <a:pt x="13" y="48"/>
                      <a:pt x="14" y="56"/>
                      <a:pt x="22" y="59"/>
                    </a:cubicBezTo>
                    <a:cubicBezTo>
                      <a:pt x="30" y="62"/>
                      <a:pt x="49" y="75"/>
                      <a:pt x="50" y="90"/>
                    </a:cubicBezTo>
                    <a:cubicBezTo>
                      <a:pt x="50" y="104"/>
                      <a:pt x="51" y="115"/>
                      <a:pt x="34" y="118"/>
                    </a:cubicBezTo>
                    <a:cubicBezTo>
                      <a:pt x="18" y="122"/>
                      <a:pt x="3" y="124"/>
                      <a:pt x="0" y="148"/>
                    </a:cubicBezTo>
                    <a:cubicBezTo>
                      <a:pt x="0" y="148"/>
                      <a:pt x="10" y="154"/>
                      <a:pt x="17" y="155"/>
                    </a:cubicBezTo>
                    <a:cubicBezTo>
                      <a:pt x="23" y="155"/>
                      <a:pt x="42" y="163"/>
                      <a:pt x="47" y="166"/>
                    </a:cubicBezTo>
                    <a:cubicBezTo>
                      <a:pt x="51" y="169"/>
                      <a:pt x="58" y="167"/>
                      <a:pt x="63" y="162"/>
                    </a:cubicBezTo>
                    <a:lnTo>
                      <a:pt x="65" y="0"/>
                    </a:lnTo>
                    <a:cubicBezTo>
                      <a:pt x="64" y="8"/>
                      <a:pt x="58" y="36"/>
                      <a:pt x="51" y="40"/>
                    </a:cubicBezTo>
                    <a:close/>
                  </a:path>
                </a:pathLst>
              </a:custGeom>
              <a:solidFill>
                <a:schemeClr val="bg1"/>
              </a:solidFill>
              <a:ln w="0">
                <a:noFill/>
                <a:prstDash val="solid"/>
                <a:round/>
              </a:ln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1272" name="Rectangle 248"/>
          <p:cNvSpPr>
            <a:spLocks noGrp="1" noRot="1"/>
          </p:cNvSpPr>
          <p:nvPr>
            <p:ph type="title"/>
          </p:nvPr>
        </p:nvSpPr>
        <p:spPr>
          <a:xfrm>
            <a:off x="298450" y="228600"/>
            <a:ext cx="854075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273" name="Rectangle 249"/>
          <p:cNvSpPr>
            <a:spLocks noGrp="1" noRot="1"/>
          </p:cNvSpPr>
          <p:nvPr>
            <p:ph type="body"/>
          </p:nvPr>
        </p:nvSpPr>
        <p:spPr>
          <a:xfrm>
            <a:off x="609600" y="1600200"/>
            <a:ext cx="8153400" cy="44989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7114" name="Rectangle 25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9845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EBA4D2F-3D03-4459-A107-C385E11D2864}" type="datetime11">
              <a:rPr kumimoji="0" lang="zh-CN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115" name="Rectangle 25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1025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7116" name="Rectangle 25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00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/>
            <a:fld id="{9A0DB2DC-4C9A-4742-B13C-FB6460FD3503}" type="slidenum">
              <a:rPr lang="en-US" altLang="zh-CN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351" y="311626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5000"/>
        <a:buFont typeface="Wingdings" panose="05000000000000000000" pitchFamily="2" charset="2"/>
        <a:buChar char="Ø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 2" pitchFamily="18" charset="2"/>
        <a:buChar char="¡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" panose="05000000000000000000" pitchFamily="2" charset="2"/>
        <a:buChar char="Ø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 2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 2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 2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 2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 2" pitchFamily="18" charset="2"/>
        <a:buChar char="¡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emf"/><Relationship Id="rId1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5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tags" Target="../tags/tag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wmf"/><Relationship Id="rId1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5.xml"/><Relationship Id="rId8" Type="http://schemas.openxmlformats.org/officeDocument/2006/relationships/tags" Target="../tags/tag20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19.xml"/><Relationship Id="rId5" Type="http://schemas.openxmlformats.org/officeDocument/2006/relationships/image" Target="../media/image17.jpeg"/><Relationship Id="rId4" Type="http://schemas.openxmlformats.org/officeDocument/2006/relationships/tags" Target="../tags/tag18.xml"/><Relationship Id="rId3" Type="http://schemas.openxmlformats.org/officeDocument/2006/relationships/image" Target="../media/image16.jpeg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.wmf"/><Relationship Id="rId1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2.v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6.wmf"/><Relationship Id="rId1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33889" y="1832134"/>
            <a:ext cx="4501515" cy="1319213"/>
          </a:xfrm>
        </p:spPr>
        <p:txBody>
          <a:bodyPr>
            <a:no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840" smtClean="0">
                <a:solidFill>
                  <a:srgbClr val="1E6FAD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新员工入职安全教育培训PPT--安全意识培训</a:t>
            </a:r>
            <a:endParaRPr lang="zh-CN" altLang="en-US" sz="3840" smtClean="0">
              <a:solidFill>
                <a:srgbClr val="1E6FAD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2"/>
            </p:custDataLst>
          </p:nvPr>
        </p:nvSpPr>
        <p:spPr>
          <a:xfrm>
            <a:off x="1952149" y="3627496"/>
            <a:ext cx="1773555" cy="3581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dist"/>
            <a:r>
              <a:rPr lang="zh-CN" altLang="en-US" sz="18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sz="18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1800" b="1" dirty="0"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椭圆 3"/>
          <p:cNvSpPr/>
          <p:nvPr>
            <p:custDataLst>
              <p:tags r:id="rId3"/>
            </p:custDataLst>
          </p:nvPr>
        </p:nvSpPr>
        <p:spPr>
          <a:xfrm>
            <a:off x="1145755" y="4495187"/>
            <a:ext cx="900000" cy="900000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bg2"/>
                </a:solidFill>
              </a:rPr>
              <a:t>全面</a:t>
            </a:r>
            <a:endParaRPr lang="zh-CN" altLang="en-US" b="1">
              <a:solidFill>
                <a:schemeClr val="bg2"/>
              </a:solidFill>
            </a:endParaRPr>
          </a:p>
        </p:txBody>
      </p:sp>
      <p:sp>
        <p:nvSpPr>
          <p:cNvPr id="5" name="椭圆 4"/>
          <p:cNvSpPr/>
          <p:nvPr>
            <p:custDataLst>
              <p:tags r:id="rId4"/>
            </p:custDataLst>
          </p:nvPr>
        </p:nvSpPr>
        <p:spPr>
          <a:xfrm>
            <a:off x="2388870" y="4495800"/>
            <a:ext cx="900000" cy="900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椭圆 5"/>
          <p:cNvSpPr/>
          <p:nvPr>
            <p:custDataLst>
              <p:tags r:id="rId5"/>
            </p:custDataLst>
          </p:nvPr>
        </p:nvSpPr>
        <p:spPr>
          <a:xfrm>
            <a:off x="3631985" y="4495187"/>
            <a:ext cx="900000" cy="900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  <p:custDataLst>
      <p:tags r:id="rId6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pic>
        <p:nvPicPr>
          <p:cNvPr id="13314" name="Picture 13" descr="u=2131008289,2227010507&amp;fm=0&amp;gp=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62800" y="4724400"/>
            <a:ext cx="1574800" cy="157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Rectangle 2"/>
          <p:cNvSpPr>
            <a:spLocks noGrp="1" noRot="1"/>
          </p:cNvSpPr>
          <p:nvPr>
            <p:ph type="title"/>
          </p:nvPr>
        </p:nvSpPr>
        <p:spPr>
          <a:xfrm>
            <a:off x="609600" y="533400"/>
            <a:ext cx="7848600" cy="106680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b="1" dirty="0">
                <a:solidFill>
                  <a:schemeClr val="tx1"/>
                </a:solidFill>
                <a:ea typeface="楷体_GB2312" pitchFamily="49" charset="-122"/>
              </a:rPr>
              <a:t>安全和刑法</a:t>
            </a:r>
            <a:endParaRPr lang="zh-CN" altLang="en-US" b="1" dirty="0">
              <a:solidFill>
                <a:schemeClr val="tx1"/>
              </a:solidFill>
              <a:ea typeface="楷体_GB2312" pitchFamily="49" charset="-122"/>
            </a:endParaRPr>
          </a:p>
        </p:txBody>
      </p:sp>
      <p:sp>
        <p:nvSpPr>
          <p:cNvPr id="13316" name="Rectangle 3"/>
          <p:cNvSpPr>
            <a:spLocks noGrp="1" noRot="1"/>
          </p:cNvSpPr>
          <p:nvPr>
            <p:ph idx="1"/>
          </p:nvPr>
        </p:nvSpPr>
        <p:spPr>
          <a:xfrm>
            <a:off x="609600" y="1371600"/>
            <a:ext cx="8153400" cy="4498975"/>
          </a:xfrm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endParaRPr lang="en-US" altLang="zh-CN" sz="1800" b="1" dirty="0">
              <a:ea typeface="楷体_GB2312" pitchFamily="49" charset="-122"/>
            </a:endParaRPr>
          </a:p>
          <a:p>
            <a:pPr eaLnBrk="1" hangingPunct="1">
              <a:buChar char="&amp;"/>
            </a:pPr>
            <a:endParaRPr lang="en-US" altLang="zh-CN" sz="1800" b="1" dirty="0">
              <a:ea typeface="楷体_GB2312" pitchFamily="49" charset="-122"/>
            </a:endParaRPr>
          </a:p>
        </p:txBody>
      </p:sp>
      <p:sp>
        <p:nvSpPr>
          <p:cNvPr id="13317" name="AutoShape 4"/>
          <p:cNvSpPr/>
          <p:nvPr/>
        </p:nvSpPr>
        <p:spPr>
          <a:xfrm>
            <a:off x="1447800" y="1905000"/>
            <a:ext cx="1600200" cy="533400"/>
          </a:xfrm>
          <a:prstGeom prst="flowChartProcess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 anchorCtr="0"/>
          <a:p>
            <a:pPr algn="ctr"/>
            <a:r>
              <a:rPr lang="zh-CN" altLang="en-US" b="1" dirty="0">
                <a:latin typeface="Arial" panose="020B0604020202020204" pitchFamily="34" charset="0"/>
                <a:ea typeface="楷体_GB2312" pitchFamily="49" charset="-122"/>
              </a:rPr>
              <a:t>第一百三十四条</a:t>
            </a:r>
            <a:endParaRPr lang="zh-CN" altLang="en-US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3318" name="AutoShape 5"/>
          <p:cNvSpPr/>
          <p:nvPr/>
        </p:nvSpPr>
        <p:spPr>
          <a:xfrm>
            <a:off x="3733800" y="1905000"/>
            <a:ext cx="1676400" cy="533400"/>
          </a:xfrm>
          <a:prstGeom prst="flowChartProcess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 anchorCtr="0"/>
          <a:p>
            <a:pPr algn="ctr"/>
            <a:r>
              <a:rPr lang="zh-CN" altLang="en-US" b="1" dirty="0">
                <a:latin typeface="Arial" panose="020B0604020202020204" pitchFamily="34" charset="0"/>
                <a:ea typeface="楷体_GB2312" pitchFamily="49" charset="-122"/>
              </a:rPr>
              <a:t>第一百三十五条</a:t>
            </a:r>
            <a:endParaRPr lang="zh-CN" altLang="en-US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3319" name="AutoShape 6"/>
          <p:cNvSpPr/>
          <p:nvPr/>
        </p:nvSpPr>
        <p:spPr>
          <a:xfrm>
            <a:off x="6019800" y="1905000"/>
            <a:ext cx="1676400" cy="533400"/>
          </a:xfrm>
          <a:prstGeom prst="flowChartProcess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 anchorCtr="0"/>
          <a:p>
            <a:pPr algn="ctr"/>
            <a:r>
              <a:rPr lang="zh-CN" altLang="en-US" b="1" dirty="0">
                <a:latin typeface="Arial" panose="020B0604020202020204" pitchFamily="34" charset="0"/>
                <a:ea typeface="楷体_GB2312" pitchFamily="49" charset="-122"/>
              </a:rPr>
              <a:t>第一百三十九条</a:t>
            </a:r>
            <a:endParaRPr lang="zh-CN" altLang="en-US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3320" name="AutoShape 7"/>
          <p:cNvSpPr/>
          <p:nvPr/>
        </p:nvSpPr>
        <p:spPr>
          <a:xfrm>
            <a:off x="2057400" y="2514600"/>
            <a:ext cx="304800" cy="685800"/>
          </a:xfrm>
          <a:prstGeom prst="down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 anchorCtr="0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21" name="AutoShape 8"/>
          <p:cNvSpPr/>
          <p:nvPr/>
        </p:nvSpPr>
        <p:spPr>
          <a:xfrm>
            <a:off x="4495800" y="2514600"/>
            <a:ext cx="304800" cy="685800"/>
          </a:xfrm>
          <a:prstGeom prst="down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 anchorCtr="0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22" name="AutoShape 9"/>
          <p:cNvSpPr/>
          <p:nvPr/>
        </p:nvSpPr>
        <p:spPr>
          <a:xfrm>
            <a:off x="6858000" y="2514600"/>
            <a:ext cx="304800" cy="685800"/>
          </a:xfrm>
          <a:prstGeom prst="down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 anchorCtr="0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23" name="Rectangle 10"/>
          <p:cNvSpPr/>
          <p:nvPr/>
        </p:nvSpPr>
        <p:spPr>
          <a:xfrm>
            <a:off x="1600200" y="3200400"/>
            <a:ext cx="5943600" cy="10668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 anchorCtr="0"/>
          <a:p>
            <a:pPr algn="ctr"/>
            <a:r>
              <a:rPr lang="zh-CN" altLang="en-US" b="1" dirty="0">
                <a:latin typeface="Arial" panose="020B0604020202020204" pitchFamily="34" charset="0"/>
                <a:ea typeface="楷体_GB2312" pitchFamily="49" charset="-122"/>
              </a:rPr>
              <a:t>违反安全管理罪、</a:t>
            </a:r>
            <a:r>
              <a:rPr lang="zh-CN" altLang="en-US" b="1" dirty="0">
                <a:solidFill>
                  <a:srgbClr val="E32701"/>
                </a:solidFill>
                <a:latin typeface="Arial" panose="020B0604020202020204" pitchFamily="34" charset="0"/>
                <a:ea typeface="楷体_GB2312" pitchFamily="49" charset="-122"/>
              </a:rPr>
              <a:t>强令违章冒险作业罪</a:t>
            </a:r>
            <a:endParaRPr lang="zh-CN" altLang="en-US" b="1" dirty="0">
              <a:solidFill>
                <a:srgbClr val="E32701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algn="ctr"/>
            <a:r>
              <a:rPr lang="zh-CN" altLang="en-US" b="1" dirty="0">
                <a:latin typeface="Arial" panose="020B0604020202020204" pitchFamily="34" charset="0"/>
                <a:ea typeface="楷体_GB2312" pitchFamily="49" charset="-122"/>
              </a:rPr>
              <a:t>大型群众性活动重大安全事故罪、不报或瞒报安全事故罪</a:t>
            </a:r>
            <a:endParaRPr lang="zh-CN" altLang="en-US" b="1" dirty="0">
              <a:latin typeface="Arial" panose="020B0604020202020204" pitchFamily="34" charset="0"/>
              <a:ea typeface="楷体_GB2312" pitchFamily="49" charset="-122"/>
            </a:endParaRPr>
          </a:p>
          <a:p>
            <a:pPr algn="ctr"/>
            <a:r>
              <a:rPr lang="zh-CN" altLang="en-US" b="1" dirty="0">
                <a:latin typeface="Arial" panose="020B0604020202020204" pitchFamily="34" charset="0"/>
                <a:ea typeface="楷体_GB2312" pitchFamily="49" charset="-122"/>
              </a:rPr>
              <a:t>非国家工作人员受贿罪</a:t>
            </a:r>
            <a:endParaRPr lang="zh-CN" altLang="en-US" b="1" dirty="0">
              <a:latin typeface="Arial" panose="020B0604020202020204" pitchFamily="34" charset="0"/>
              <a:ea typeface="楷体_GB2312" pitchFamily="49" charset="-122"/>
            </a:endParaRPr>
          </a:p>
          <a:p>
            <a:pPr algn="ctr"/>
            <a:endParaRPr lang="en-US" altLang="zh-CN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3324" name="AutoShape 11"/>
          <p:cNvSpPr/>
          <p:nvPr/>
        </p:nvSpPr>
        <p:spPr>
          <a:xfrm>
            <a:off x="4038600" y="4343400"/>
            <a:ext cx="1143000" cy="6096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 anchorCtr="0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25" name="Rectangle 12"/>
          <p:cNvSpPr/>
          <p:nvPr/>
        </p:nvSpPr>
        <p:spPr>
          <a:xfrm>
            <a:off x="1828800" y="5105400"/>
            <a:ext cx="5410200" cy="762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 anchorCtr="0"/>
          <a:p>
            <a:pPr algn="ctr"/>
            <a:r>
              <a:rPr lang="zh-CN" altLang="en-US" b="1" dirty="0">
                <a:solidFill>
                  <a:srgbClr val="E32701"/>
                </a:solidFill>
                <a:latin typeface="Arial" panose="020B0604020202020204" pitchFamily="34" charset="0"/>
                <a:ea typeface="楷体_GB2312" pitchFamily="49" charset="-122"/>
              </a:rPr>
              <a:t>情节一般的处三年有期徒刑</a:t>
            </a:r>
            <a:endParaRPr lang="zh-CN" altLang="en-US" b="1" dirty="0">
              <a:solidFill>
                <a:srgbClr val="E32701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algn="ctr"/>
            <a:r>
              <a:rPr lang="zh-CN" altLang="en-US" b="1" dirty="0">
                <a:solidFill>
                  <a:srgbClr val="E32701"/>
                </a:solidFill>
                <a:latin typeface="Arial" panose="020B0604020202020204" pitchFamily="34" charset="0"/>
                <a:ea typeface="楷体_GB2312" pitchFamily="49" charset="-122"/>
              </a:rPr>
              <a:t>特别恶劣的处三至七年有期徒刑</a:t>
            </a:r>
            <a:endParaRPr lang="zh-CN" altLang="en-US" b="1" dirty="0">
              <a:solidFill>
                <a:srgbClr val="E32701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14338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marL="1117600" indent="-1117600" eaLnBrk="1" hangingPunct="1"/>
            <a:r>
              <a:rPr lang="zh-CN" altLang="en-US" b="1" dirty="0">
                <a:solidFill>
                  <a:schemeClr val="tx1"/>
                </a:solidFill>
                <a:ea typeface="楷体_GB2312" pitchFamily="49" charset="-122"/>
              </a:rPr>
              <a:t>基本概念</a:t>
            </a:r>
            <a:endParaRPr lang="zh-CN" altLang="en-US" b="1" dirty="0">
              <a:solidFill>
                <a:schemeClr val="tx1"/>
              </a:solidFill>
              <a:ea typeface="楷体_GB2312" pitchFamily="49" charset="-122"/>
            </a:endParaRPr>
          </a:p>
        </p:txBody>
      </p:sp>
      <p:sp>
        <p:nvSpPr>
          <p:cNvPr id="73731" name="Rectangle 3"/>
          <p:cNvSpPr>
            <a:spLocks noGrp="1" noRot="1"/>
          </p:cNvSpPr>
          <p:nvPr>
            <p:ph idx="1"/>
          </p:nvPr>
        </p:nvSpPr>
        <p:spPr>
          <a:xfrm>
            <a:off x="609600" y="1447800"/>
            <a:ext cx="8153400" cy="4651375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80000"/>
              </a:lnSpc>
              <a:buChar char="&amp;"/>
            </a:pP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安全生产：是指在生产过程中消除或控制危险及有害因素，保障人身安全健康，保证设备完好无损及生产顺利进行。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80000"/>
              </a:lnSpc>
              <a:buChar char="&amp;"/>
            </a:pP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80000"/>
              </a:lnSpc>
              <a:buChar char="&amp;"/>
            </a:pP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安全管理：以安全为目的，进行有关</a:t>
            </a:r>
            <a:r>
              <a:rPr lang="zh-CN" altLang="en-US" sz="2000" b="1" dirty="0">
                <a:solidFill>
                  <a:srgbClr val="E32701"/>
                </a:solidFill>
                <a:latin typeface="楷体_GB2312" pitchFamily="49" charset="-122"/>
                <a:ea typeface="楷体_GB2312" pitchFamily="49" charset="-122"/>
              </a:rPr>
              <a:t>决策、计划、组织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和</a:t>
            </a:r>
            <a:r>
              <a:rPr lang="zh-CN" altLang="en-US" sz="2000" b="1" dirty="0">
                <a:solidFill>
                  <a:srgbClr val="E32701"/>
                </a:solidFill>
                <a:latin typeface="楷体_GB2312" pitchFamily="49" charset="-122"/>
                <a:ea typeface="楷体_GB2312" pitchFamily="49" charset="-122"/>
              </a:rPr>
              <a:t>控制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方面的活动，将事故预防、应急措施与保险补偿三种手段有机地结合在一起，以达到保障安全的目的。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80000"/>
              </a:lnSpc>
              <a:buChar char="&amp;"/>
            </a:pP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80000"/>
              </a:lnSpc>
              <a:buChar char="&amp;"/>
            </a:pP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劳动保护：为了保护劳动者在劳动、生产过程中的的安全、健康，在改善劳动条件、预防工伤事故及职业病，实现劳逸结合和女职工、未成年工的特殊保护等方面所采取的各种组织和技术措施的总称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80000"/>
              </a:lnSpc>
              <a:buChar char="&amp;"/>
            </a:pP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80000"/>
              </a:lnSpc>
              <a:buChar char="&amp;"/>
            </a:pP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职业安全卫生：安全生产和劳动保护两者从概念上看是有所不同的，但从内容有所交叉，前者从企业的角度出发，强调在发展生产的同时必须保证企业员工的安全、健康和企业的财产不受损失；后者是站在政府的立场上，强调为劳动者提供人身安全与身心健康的保障，属于劳动者权益的范畴。是二者的统称。 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charRg st="0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charRg st="53" end="1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charRg st="127" end="2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charRg st="216" end="3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75779" name="Rectangle 3"/>
          <p:cNvSpPr>
            <a:spLocks noGrp="1" noRot="1"/>
          </p:cNvSpPr>
          <p:nvPr>
            <p:ph idx="1"/>
          </p:nvPr>
        </p:nvSpPr>
        <p:spPr>
          <a:xfrm>
            <a:off x="609600" y="914400"/>
            <a:ext cx="8153400" cy="5184775"/>
          </a:xfrm>
        </p:spPr>
        <p:txBody>
          <a:bodyPr vert="horz" wrap="square" lIns="91440" tIns="45720" rIns="91440" bIns="45720" anchor="t" anchorCtr="0"/>
          <a:p>
            <a:pPr marL="457200" indent="-457200" eaLnBrk="1" hangingPunct="1">
              <a:lnSpc>
                <a:spcPct val="80000"/>
              </a:lnSpc>
              <a:buChar char="&amp;"/>
            </a:pP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三级教育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: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所→部门→班组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pPr marL="457200" indent="-457200" eaLnBrk="1" hangingPunct="1">
              <a:lnSpc>
                <a:spcPct val="80000"/>
              </a:lnSpc>
              <a:buChar char="&amp;"/>
            </a:pP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pPr marL="457200" indent="-457200" eaLnBrk="1" hangingPunct="1">
              <a:lnSpc>
                <a:spcPct val="80000"/>
              </a:lnSpc>
              <a:buChar char="&amp;"/>
            </a:pP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四不放过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: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原因不清、责任不清、责任者处理、防范措施落实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pPr marL="457200" indent="-457200" eaLnBrk="1" hangingPunct="1">
              <a:lnSpc>
                <a:spcPct val="80000"/>
              </a:lnSpc>
              <a:buChar char="&amp;"/>
            </a:pP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pPr marL="457200" indent="-457200" eaLnBrk="1" hangingPunct="1">
              <a:lnSpc>
                <a:spcPct val="80000"/>
              </a:lnSpc>
              <a:buChar char="&amp;"/>
            </a:pP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从业人员的权利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: ⑴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知情权；⑵建议权；⑶批评权和检举权；⑷拒绝权；⑸紧急避险权；⑹依法向本单位提出要求赔偿的权；⑺获得符合国家标准或者行业标准的劳动防护用品的权利；⑻获得安全生产教育和培训的权利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pPr marL="457200" indent="-457200" eaLnBrk="1" hangingPunct="1">
              <a:lnSpc>
                <a:spcPct val="80000"/>
              </a:lnSpc>
              <a:buChar char="&amp;"/>
            </a:pP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pPr marL="457200" indent="-457200" eaLnBrk="1" hangingPunct="1">
              <a:lnSpc>
                <a:spcPct val="80000"/>
              </a:lnSpc>
              <a:buChar char="&amp;"/>
            </a:pP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从业人员的义务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: ⑴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在作业过程中严格遵守本单位的安全生产规章制度和操作规程，服从管理的义务；⑵正确使用、佩带劳动防护用品的义务；⑶接受安全生产教育和培训的义务；⑷及时报告事故隐患或者其他不安全因素的义务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pPr marL="457200" indent="-457200" eaLnBrk="1" hangingPunct="1">
              <a:lnSpc>
                <a:spcPct val="80000"/>
              </a:lnSpc>
              <a:buChar char="&amp;"/>
            </a:pP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pPr marL="457200" indent="-457200" eaLnBrk="1" hangingPunct="1">
              <a:lnSpc>
                <a:spcPct val="80000"/>
              </a:lnSpc>
              <a:buChar char="&amp;"/>
            </a:pPr>
            <a:r>
              <a:rPr lang="zh-CN" altLang="en-US" sz="2000" b="1" dirty="0">
                <a:solidFill>
                  <a:srgbClr val="E32701"/>
                </a:solidFill>
                <a:latin typeface="楷体_GB2312" pitchFamily="49" charset="-122"/>
                <a:ea typeface="楷体_GB2312" pitchFamily="49" charset="-122"/>
              </a:rPr>
              <a:t>轻伤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：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个工作以上，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105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个工作日以下的失能伤害。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pPr marL="457200" indent="-457200" eaLnBrk="1" hangingPunct="1">
              <a:lnSpc>
                <a:spcPct val="80000"/>
              </a:lnSpc>
              <a:buChar char="&amp;"/>
            </a:pPr>
            <a:r>
              <a:rPr lang="zh-CN" altLang="en-US" sz="2000" b="1" dirty="0">
                <a:solidFill>
                  <a:srgbClr val="E32701"/>
                </a:solidFill>
                <a:latin typeface="楷体_GB2312" pitchFamily="49" charset="-122"/>
                <a:ea typeface="楷体_GB2312" pitchFamily="49" charset="-122"/>
              </a:rPr>
              <a:t>重伤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：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105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个工作日以上，最多不超过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6000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日。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pPr marL="457200" indent="-457200" eaLnBrk="1" hangingPunct="1">
              <a:lnSpc>
                <a:spcPct val="80000"/>
              </a:lnSpc>
              <a:buChar char="&amp;"/>
            </a:pPr>
            <a:r>
              <a:rPr lang="zh-CN" altLang="en-US" sz="2000" b="1" dirty="0">
                <a:solidFill>
                  <a:srgbClr val="E32701"/>
                </a:solidFill>
                <a:latin typeface="楷体_GB2312" pitchFamily="49" charset="-122"/>
                <a:ea typeface="楷体_GB2312" pitchFamily="49" charset="-122"/>
              </a:rPr>
              <a:t>死亡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：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pPr marL="457200" indent="-457200" eaLnBrk="1" hangingPunct="1">
              <a:lnSpc>
                <a:spcPct val="80000"/>
              </a:lnSpc>
              <a:buFont typeface="Wingdings" panose="05000000000000000000" pitchFamily="2" charset="2"/>
              <a:buChar char="•"/>
            </a:pPr>
            <a:endParaRPr lang="en-US" altLang="zh-CN" sz="2000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charRg st="14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charRg st="43" end="1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charRg st="142" end="2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charRg st="245" end="2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charRg st="271" end="2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charRg st="296" end="3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16386" name="Rectangle 2"/>
          <p:cNvSpPr>
            <a:spLocks noGrp="1" noRot="1"/>
          </p:cNvSpPr>
          <p:nvPr>
            <p:ph type="title"/>
          </p:nvPr>
        </p:nvSpPr>
        <p:spPr>
          <a:xfrm>
            <a:off x="304800" y="228600"/>
            <a:ext cx="8540750" cy="83820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zh-CN" b="1" dirty="0">
                <a:solidFill>
                  <a:schemeClr val="tx1"/>
                </a:solidFill>
                <a:ea typeface="楷体_GB2312" pitchFamily="49" charset="-122"/>
              </a:rPr>
              <a:t>XX</a:t>
            </a:r>
            <a:r>
              <a:rPr lang="zh-CN" altLang="en-US" b="1" dirty="0">
                <a:solidFill>
                  <a:schemeClr val="tx1"/>
                </a:solidFill>
                <a:ea typeface="楷体_GB2312" pitchFamily="49" charset="-122"/>
              </a:rPr>
              <a:t>职工安全职责</a:t>
            </a:r>
            <a:endParaRPr lang="zh-CN" altLang="en-US" b="1" dirty="0">
              <a:solidFill>
                <a:schemeClr val="tx1"/>
              </a:solidFill>
              <a:ea typeface="楷体_GB2312" pitchFamily="49" charset="-122"/>
            </a:endParaRPr>
          </a:p>
        </p:txBody>
      </p:sp>
      <p:sp>
        <p:nvSpPr>
          <p:cNvPr id="77827" name="Rectangle 3"/>
          <p:cNvSpPr>
            <a:spLocks noGrp="1" noRot="1"/>
          </p:cNvSpPr>
          <p:nvPr>
            <p:ph idx="1"/>
          </p:nvPr>
        </p:nvSpPr>
        <p:spPr>
          <a:xfrm>
            <a:off x="609600" y="1143000"/>
            <a:ext cx="8534400" cy="6019800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80000"/>
              </a:lnSpc>
              <a:buChar char=""/>
            </a:pP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安全生产人人有责，所的每一个职工都应在自己的岗位上，认真履行各自的安全职责，对本岗位的安全生产负直接责任。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80000"/>
              </a:lnSpc>
              <a:buChar char=""/>
            </a:pP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针对半导体生产超净厂房内，全封闭，设备长年累月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24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小时不停运行，高温高压、易燃易爆，有毒有害的行业特点，每个职工都要提高安全生产意识，严细认真地做好各项工作。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80000"/>
              </a:lnSpc>
              <a:buChar char=""/>
            </a:pP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认真学习和遵守各项规章制度，严格遵守职工的防火守则、临时动火制度、禁烟规定、临时用电制度，严格遵守化学危险品采购、管理、使用制度和安全生产的各项禁令和规定。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80000"/>
              </a:lnSpc>
              <a:buChar char=""/>
            </a:pP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严格遵守本岗位的安全生产操作规程，严格遵守劳动、操作、工艺、施工和工作纪律。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80000"/>
              </a:lnSpc>
              <a:buChar char=""/>
            </a:pP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认真学习并执行用火、安全检修、进设备作业等直接作业环节的安全管理制度和规定，不违章作业。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80000"/>
              </a:lnSpc>
              <a:buChar char=""/>
            </a:pP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正确分析，判断和处理各种事故苗头，把事故消灭在萌芽状态。在发生事故时，及时如实向上级报告，按事故预案正确处理，并保护现场，做好详细记录。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80000"/>
              </a:lnSpc>
              <a:buChar char=""/>
            </a:pP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正确操作，精心维护设备，妥善保管、正确使用各种防护器具和消防器材，保持作业环境整洁，搞好文明生产。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80000"/>
              </a:lnSpc>
              <a:buChar char=""/>
            </a:pP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积极参加各种安全活动，岗位技术练兵和事故预案演练。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80000"/>
              </a:lnSpc>
              <a:buChar char=""/>
            </a:pP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有权拒绝违章作业的指令，对他人违章作业加以劝阻和制止。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80000"/>
              </a:lnSpc>
              <a:buChar char=""/>
            </a:pP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XX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要重点做好消防安全、安全用电和危险化学品的保管及使用工作</a:t>
            </a:r>
            <a:r>
              <a:rPr lang="zh-CN" altLang="en-US" sz="2000" dirty="0">
                <a:latin typeface="楷体_GB2312" pitchFamily="49" charset="-122"/>
                <a:ea typeface="楷体_GB2312" pitchFamily="49" charset="-122"/>
              </a:rPr>
              <a:t>。</a:t>
            </a:r>
            <a:r>
              <a:rPr lang="zh-CN" altLang="en-US" sz="1200" dirty="0">
                <a:latin typeface="楷体_GB2312" pitchFamily="49" charset="-122"/>
                <a:ea typeface="楷体_GB2312" pitchFamily="49" charset="-122"/>
              </a:rPr>
              <a:t> </a:t>
            </a:r>
            <a:endParaRPr lang="zh-CN" altLang="en-US" sz="1200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charRg st="0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charRg st="54" end="1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charRg st="134" end="2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charRg st="213" end="2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charRg st="252" end="2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charRg st="297" end="3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charRg st="366" end="4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charRg st="416" end="4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charRg st="442" end="4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charRg st="470" end="5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74755" name="Rectangle 3"/>
          <p:cNvSpPr>
            <a:spLocks noGrp="1" noRot="1"/>
          </p:cNvSpPr>
          <p:nvPr>
            <p:ph idx="1"/>
          </p:nvPr>
        </p:nvSpPr>
        <p:spPr>
          <a:xfrm>
            <a:off x="609600" y="1295400"/>
            <a:ext cx="8153400" cy="5029200"/>
          </a:xfrm>
        </p:spPr>
        <p:txBody>
          <a:bodyPr vert="horz" wrap="square" lIns="91440" tIns="45720" rIns="91440" bIns="45720" anchor="t" anchorCtr="0"/>
          <a:p>
            <a:pPr eaLnBrk="1" hangingPunct="1">
              <a:buChar char="%"/>
            </a:pPr>
            <a:r>
              <a:rPr lang="zh-CN" altLang="en-US" sz="2000" b="1" dirty="0">
                <a:ea typeface="楷体_GB2312" pitchFamily="49" charset="-122"/>
              </a:rPr>
              <a:t>从广义的角度讲，事故是指人们在实现有目的的行动过程中，由不安全的行为、动作或不安全的状态所引起的、突然发生的、与人的意志相反且事先未能预料到意外事件，它能造成财产损失，生产中断，人员伤亡。</a:t>
            </a:r>
            <a:endParaRPr lang="zh-CN" altLang="en-US" sz="2000" b="1" dirty="0">
              <a:ea typeface="楷体_GB2312" pitchFamily="49" charset="-122"/>
            </a:endParaRPr>
          </a:p>
          <a:p>
            <a:pPr eaLnBrk="1" hangingPunct="1">
              <a:buChar char="%"/>
            </a:pPr>
            <a:r>
              <a:rPr lang="zh-CN" altLang="en-US" sz="2000" b="1" dirty="0">
                <a:solidFill>
                  <a:srgbClr val="E32701"/>
                </a:solidFill>
              </a:rPr>
              <a:t>因果性、随机性、潜伏性、可预防性</a:t>
            </a:r>
            <a:r>
              <a:rPr lang="zh-CN" altLang="en-US" dirty="0"/>
              <a:t> </a:t>
            </a:r>
            <a:endParaRPr lang="zh-CN" altLang="en-US" dirty="0"/>
          </a:p>
          <a:p>
            <a:pPr eaLnBrk="1" hangingPunct="1">
              <a:buChar char="%"/>
            </a:pPr>
            <a:endParaRPr lang="zh-CN" altLang="en-US" sz="2000" dirty="0"/>
          </a:p>
          <a:p>
            <a:pPr eaLnBrk="1" hangingPunct="1">
              <a:buChar char="%"/>
            </a:pPr>
            <a:r>
              <a:rPr lang="zh-CN" altLang="en-US" sz="2000" b="1" dirty="0">
                <a:ea typeface="楷体_GB2312" pitchFamily="49" charset="-122"/>
              </a:rPr>
              <a:t>特别重大事故：</a:t>
            </a:r>
            <a:r>
              <a:rPr lang="en-US" altLang="zh-CN" sz="2000" b="1" dirty="0">
                <a:ea typeface="楷体_GB2312" pitchFamily="49" charset="-122"/>
              </a:rPr>
              <a:t>30</a:t>
            </a:r>
            <a:r>
              <a:rPr lang="zh-CN" altLang="en-US" sz="2000" b="1" dirty="0">
                <a:ea typeface="楷体_GB2312" pitchFamily="49" charset="-122"/>
              </a:rPr>
              <a:t>人死亡，</a:t>
            </a:r>
            <a:r>
              <a:rPr lang="en-US" altLang="zh-CN" sz="2000" b="1" dirty="0">
                <a:ea typeface="楷体_GB2312" pitchFamily="49" charset="-122"/>
              </a:rPr>
              <a:t>100</a:t>
            </a:r>
            <a:r>
              <a:rPr lang="zh-CN" altLang="en-US" sz="2000" b="1" dirty="0">
                <a:ea typeface="楷体_GB2312" pitchFamily="49" charset="-122"/>
              </a:rPr>
              <a:t>人重伤，</a:t>
            </a:r>
            <a:r>
              <a:rPr lang="en-US" altLang="zh-CN" sz="2000" b="1" dirty="0">
                <a:ea typeface="楷体_GB2312" pitchFamily="49" charset="-122"/>
              </a:rPr>
              <a:t>1</a:t>
            </a:r>
            <a:r>
              <a:rPr lang="zh-CN" altLang="en-US" sz="2000" b="1" dirty="0">
                <a:ea typeface="楷体_GB2312" pitchFamily="49" charset="-122"/>
              </a:rPr>
              <a:t>亿元以上直接经济损失</a:t>
            </a:r>
            <a:endParaRPr lang="zh-CN" altLang="en-US" sz="2000" b="1" dirty="0">
              <a:ea typeface="楷体_GB2312" pitchFamily="49" charset="-122"/>
            </a:endParaRPr>
          </a:p>
          <a:p>
            <a:pPr eaLnBrk="1" hangingPunct="1">
              <a:buChar char="%"/>
            </a:pPr>
            <a:r>
              <a:rPr lang="zh-CN" altLang="en-US" sz="2000" b="1" dirty="0">
                <a:ea typeface="楷体_GB2312" pitchFamily="49" charset="-122"/>
              </a:rPr>
              <a:t>重大事故：</a:t>
            </a:r>
            <a:r>
              <a:rPr lang="en-US" altLang="zh-CN" sz="2000" b="1" dirty="0">
                <a:ea typeface="楷体_GB2312" pitchFamily="49" charset="-122"/>
              </a:rPr>
              <a:t>10~30</a:t>
            </a:r>
            <a:r>
              <a:rPr lang="zh-CN" altLang="en-US" sz="2000" b="1" dirty="0">
                <a:ea typeface="楷体_GB2312" pitchFamily="49" charset="-122"/>
              </a:rPr>
              <a:t>死亡，</a:t>
            </a:r>
            <a:r>
              <a:rPr lang="en-US" altLang="zh-CN" sz="2000" b="1" dirty="0">
                <a:ea typeface="楷体_GB2312" pitchFamily="49" charset="-122"/>
              </a:rPr>
              <a:t>50~100</a:t>
            </a:r>
            <a:r>
              <a:rPr lang="zh-CN" altLang="en-US" sz="2000" b="1" dirty="0">
                <a:ea typeface="楷体_GB2312" pitchFamily="49" charset="-122"/>
              </a:rPr>
              <a:t>人重伤，</a:t>
            </a:r>
            <a:r>
              <a:rPr lang="en-US" altLang="zh-CN" sz="2000" b="1" dirty="0">
                <a:ea typeface="楷体_GB2312" pitchFamily="49" charset="-122"/>
              </a:rPr>
              <a:t>5000</a:t>
            </a:r>
            <a:r>
              <a:rPr lang="zh-CN" altLang="en-US" sz="2000" b="1" dirty="0">
                <a:ea typeface="楷体_GB2312" pitchFamily="49" charset="-122"/>
              </a:rPr>
              <a:t>万</a:t>
            </a:r>
            <a:r>
              <a:rPr lang="en-US" altLang="zh-CN" sz="2000" b="1" dirty="0">
                <a:ea typeface="楷体_GB2312" pitchFamily="49" charset="-122"/>
              </a:rPr>
              <a:t>~1</a:t>
            </a:r>
            <a:r>
              <a:rPr lang="zh-CN" altLang="en-US" sz="2000" b="1" dirty="0">
                <a:ea typeface="楷体_GB2312" pitchFamily="49" charset="-122"/>
              </a:rPr>
              <a:t>亿损失</a:t>
            </a:r>
            <a:endParaRPr lang="zh-CN" altLang="en-US" sz="2000" b="1" dirty="0">
              <a:ea typeface="楷体_GB2312" pitchFamily="49" charset="-122"/>
            </a:endParaRPr>
          </a:p>
          <a:p>
            <a:pPr eaLnBrk="1" hangingPunct="1">
              <a:buChar char="%"/>
            </a:pPr>
            <a:r>
              <a:rPr lang="zh-CN" altLang="en-US" sz="2000" b="1" dirty="0">
                <a:ea typeface="楷体_GB2312" pitchFamily="49" charset="-122"/>
              </a:rPr>
              <a:t>较大事故：</a:t>
            </a:r>
            <a:r>
              <a:rPr lang="en-US" altLang="zh-CN" sz="2000" b="1" dirty="0">
                <a:ea typeface="楷体_GB2312" pitchFamily="49" charset="-122"/>
              </a:rPr>
              <a:t>3~10</a:t>
            </a:r>
            <a:r>
              <a:rPr lang="zh-CN" altLang="en-US" sz="2000" b="1" dirty="0">
                <a:ea typeface="楷体_GB2312" pitchFamily="49" charset="-122"/>
              </a:rPr>
              <a:t>死亡，</a:t>
            </a:r>
            <a:r>
              <a:rPr lang="en-US" altLang="zh-CN" sz="2000" b="1" dirty="0">
                <a:ea typeface="楷体_GB2312" pitchFamily="49" charset="-122"/>
              </a:rPr>
              <a:t>10~50</a:t>
            </a:r>
            <a:r>
              <a:rPr lang="zh-CN" altLang="en-US" sz="2000" b="1" dirty="0">
                <a:ea typeface="楷体_GB2312" pitchFamily="49" charset="-122"/>
              </a:rPr>
              <a:t>人重伤，</a:t>
            </a:r>
            <a:r>
              <a:rPr lang="en-US" altLang="zh-CN" sz="2000" b="1" dirty="0">
                <a:ea typeface="楷体_GB2312" pitchFamily="49" charset="-122"/>
              </a:rPr>
              <a:t>1000</a:t>
            </a:r>
            <a:r>
              <a:rPr lang="zh-CN" altLang="en-US" sz="2000" b="1" dirty="0">
                <a:ea typeface="楷体_GB2312" pitchFamily="49" charset="-122"/>
              </a:rPr>
              <a:t>万</a:t>
            </a:r>
            <a:r>
              <a:rPr lang="en-US" altLang="zh-CN" sz="2000" b="1" dirty="0">
                <a:ea typeface="楷体_GB2312" pitchFamily="49" charset="-122"/>
              </a:rPr>
              <a:t>~5000</a:t>
            </a:r>
            <a:r>
              <a:rPr lang="zh-CN" altLang="en-US" sz="2000" b="1" dirty="0">
                <a:ea typeface="楷体_GB2312" pitchFamily="49" charset="-122"/>
              </a:rPr>
              <a:t>万损失</a:t>
            </a:r>
            <a:endParaRPr lang="zh-CN" altLang="en-US" sz="2000" b="1" dirty="0">
              <a:ea typeface="楷体_GB2312" pitchFamily="49" charset="-122"/>
            </a:endParaRPr>
          </a:p>
          <a:p>
            <a:pPr eaLnBrk="1" hangingPunct="1">
              <a:buChar char="%"/>
            </a:pPr>
            <a:r>
              <a:rPr lang="zh-CN" altLang="en-US" sz="2000" b="1" dirty="0">
                <a:ea typeface="楷体_GB2312" pitchFamily="49" charset="-122"/>
              </a:rPr>
              <a:t>一般事故：</a:t>
            </a:r>
            <a:r>
              <a:rPr lang="en-US" altLang="zh-CN" sz="2000" b="1" dirty="0">
                <a:ea typeface="楷体_GB2312" pitchFamily="49" charset="-122"/>
              </a:rPr>
              <a:t>3</a:t>
            </a:r>
            <a:r>
              <a:rPr lang="zh-CN" altLang="en-US" sz="2000" b="1" dirty="0">
                <a:ea typeface="楷体_GB2312" pitchFamily="49" charset="-122"/>
              </a:rPr>
              <a:t>人以下死亡，</a:t>
            </a:r>
            <a:r>
              <a:rPr lang="en-US" altLang="zh-CN" sz="2000" b="1" dirty="0">
                <a:ea typeface="楷体_GB2312" pitchFamily="49" charset="-122"/>
              </a:rPr>
              <a:t>10</a:t>
            </a:r>
            <a:r>
              <a:rPr lang="zh-CN" altLang="en-US" sz="2000" b="1" dirty="0">
                <a:ea typeface="楷体_GB2312" pitchFamily="49" charset="-122"/>
              </a:rPr>
              <a:t>人以下重伤，</a:t>
            </a:r>
            <a:r>
              <a:rPr lang="en-US" altLang="zh-CN" sz="2000" b="1" dirty="0">
                <a:ea typeface="楷体_GB2312" pitchFamily="49" charset="-122"/>
              </a:rPr>
              <a:t>1000</a:t>
            </a:r>
            <a:r>
              <a:rPr lang="zh-CN" altLang="en-US" sz="2000" b="1" dirty="0">
                <a:ea typeface="楷体_GB2312" pitchFamily="49" charset="-122"/>
              </a:rPr>
              <a:t>万以下损失</a:t>
            </a:r>
            <a:endParaRPr lang="zh-CN" altLang="en-US" sz="2000" b="1" dirty="0">
              <a:ea typeface="楷体_GB2312" pitchFamily="49" charset="-122"/>
            </a:endParaRPr>
          </a:p>
        </p:txBody>
      </p:sp>
      <p:sp>
        <p:nvSpPr>
          <p:cNvPr id="17411" name="Text Box 5"/>
          <p:cNvSpPr txBox="1"/>
          <p:nvPr/>
        </p:nvSpPr>
        <p:spPr>
          <a:xfrm>
            <a:off x="1371600" y="381000"/>
            <a:ext cx="6400800" cy="7620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4400" b="1" dirty="0">
                <a:latin typeface="Arial" panose="020B0604020202020204" pitchFamily="34" charset="0"/>
                <a:ea typeface="楷体_GB2312" pitchFamily="49" charset="-122"/>
              </a:rPr>
              <a:t>事故及特性和分类</a:t>
            </a:r>
            <a:endParaRPr lang="zh-CN" altLang="en-US" sz="44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charRg st="0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charRg st="95" end="1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charRg st="114" end="1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charRg st="146" end="18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charRg st="180" end="2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charRg st="215" end="2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18434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海里因希事故因果连锁</a:t>
            </a:r>
            <a:endParaRPr lang="zh-CN" altLang="en-US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76803" name="Rectangle 3"/>
          <p:cNvSpPr>
            <a:spLocks noGrp="1" noRot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algn="just" eaLnBrk="1" hangingPunct="1">
              <a:lnSpc>
                <a:spcPct val="80000"/>
              </a:lnSpc>
              <a:buChar char="&amp;"/>
            </a:pP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海因里希最初提出的连锁过程包括如下五个因素：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pPr algn="just" eaLnBrk="1" hangingPunct="1">
              <a:lnSpc>
                <a:spcPct val="80000"/>
              </a:lnSpc>
              <a:buChar char="&amp;"/>
            </a:pP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）遗传及社会环境。可能造成鲁莽、固执、贪婪及其它性格上的缺点的遗传因素，妨碍教育、助长性格上的缺点发展的社会环境，是造成性格上的缺点的原因。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pPr algn="just" eaLnBrk="1" hangingPunct="1">
              <a:lnSpc>
                <a:spcPct val="80000"/>
              </a:lnSpc>
              <a:buChar char="&amp;"/>
            </a:pP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）人的缺点。鲁莽、过激、神经质、暴躁、轻率、缺乏安全操作知识等先天或后天的缺点，是产生不安全行动或造成物的危险状态的直接原因。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pPr algn="just" eaLnBrk="1" hangingPunct="1">
              <a:lnSpc>
                <a:spcPct val="80000"/>
              </a:lnSpc>
              <a:buChar char="&amp;"/>
            </a:pP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3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）人的不安全行为为或物的不安全状态。诸如在起重机的吊荷不停留、不发信号就启动机器，工作时间打闹或拆除安全防护装置等不安全行为，没有防护齿轮、扶手，照明不良等机械、物的不安全状态，是事故的直接原因。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pPr algn="just" eaLnBrk="1" hangingPunct="1">
              <a:lnSpc>
                <a:spcPct val="80000"/>
              </a:lnSpc>
              <a:buChar char="&amp;"/>
            </a:pP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4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）事故。这里把事故定义为，由于物体、物质、人或放射线的作用或反作用，使人员受到伤害或能受到伤害的，出乎意料之外的，失去控制的事件。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pPr algn="just" eaLnBrk="1" hangingPunct="1">
              <a:lnSpc>
                <a:spcPct val="80000"/>
              </a:lnSpc>
              <a:buChar char="&amp;"/>
            </a:pP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5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）伤害。直接由于事故而产生的人中伤害。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18436" name="Picture 4" descr="未标题-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3800" y="5653088"/>
            <a:ext cx="1600200" cy="12049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charRg st="0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charRg st="23" end="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charRg st="96" end="1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charRg st="162" end="26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charRg st="263" end="3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charRg st="331" end="3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19458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endParaRPr lang="zh-CN" altLang="zh-CN" dirty="0"/>
          </a:p>
        </p:txBody>
      </p:sp>
      <p:pic>
        <p:nvPicPr>
          <p:cNvPr id="19459" name="Picture 4" descr="0"/>
          <p:cNvPicPr>
            <a:picLocks noGrp="1" noRot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90600" y="639763"/>
            <a:ext cx="7467600" cy="5837237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20482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b="1" dirty="0">
                <a:solidFill>
                  <a:schemeClr val="tx1"/>
                </a:solidFill>
                <a:ea typeface="楷体_GB2312" pitchFamily="49" charset="-122"/>
              </a:rPr>
              <a:t>能量意外释放论</a:t>
            </a:r>
            <a:endParaRPr lang="zh-CN" altLang="en-US" b="1" dirty="0">
              <a:solidFill>
                <a:schemeClr val="tx1"/>
              </a:solidFill>
              <a:ea typeface="楷体_GB2312" pitchFamily="49" charset="-122"/>
            </a:endParaRPr>
          </a:p>
        </p:txBody>
      </p:sp>
      <p:graphicFrame>
        <p:nvGraphicFramePr>
          <p:cNvPr id="85023" name="Group 31"/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8153400" cy="4224338"/>
        </p:xfrm>
        <a:graphic>
          <a:graphicData uri="http://schemas.openxmlformats.org/drawingml/2006/table">
            <a:tbl>
              <a:tblPr/>
              <a:tblGrid>
                <a:gridCol w="1103313"/>
                <a:gridCol w="2865437"/>
                <a:gridCol w="4184650"/>
              </a:tblGrid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能量类型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产生的伤害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事故类型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0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机械能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刺伤、割伤、撕裂、挤压皮肤和肌肉、骨折、内部器官损伤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物体打击、车辆伤害、机械伤害、起重伤害、高处坠落、坍塌、冒顶片帮、放炮、火药爆炸、瓦斯爆炸、锅炉爆炸、压力容器爆炸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5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热能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皮肤发炎、烧伤、烧焦、焚化、伤及全身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灼烫、火灾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电能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干扰神经</a:t>
                      </a:r>
                      <a:r>
                        <a:rPr kumimoji="0" lang="en-US" altLang="zh-CN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——</a:t>
                      </a: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肌肉功能、电伤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触电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52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化学能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化学性皮炎、化学性烧伤、致癌、致遗传突变、致畸胎、急性中毒、窒息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中毒和窒息、火灾</a:t>
                      </a:r>
                      <a:endParaRPr kumimoji="0" lang="zh-CN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21506" name="Rectangle 2"/>
          <p:cNvSpPr>
            <a:spLocks noGrp="1" noRot="1"/>
          </p:cNvSpPr>
          <p:nvPr>
            <p:ph type="title"/>
          </p:nvPr>
        </p:nvSpPr>
        <p:spPr>
          <a:xfrm>
            <a:off x="381000" y="381000"/>
            <a:ext cx="8540750" cy="114300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b="1" dirty="0">
                <a:solidFill>
                  <a:schemeClr val="tx1"/>
                </a:solidFill>
                <a:ea typeface="楷体_GB2312" pitchFamily="49" charset="-122"/>
              </a:rPr>
              <a:t>安全生产管理原理和原则</a:t>
            </a:r>
            <a:endParaRPr lang="zh-CN" altLang="en-US" b="1" dirty="0">
              <a:solidFill>
                <a:schemeClr val="tx1"/>
              </a:solidFill>
              <a:ea typeface="楷体_GB2312" pitchFamily="49" charset="-122"/>
            </a:endParaRPr>
          </a:p>
        </p:txBody>
      </p:sp>
      <p:sp>
        <p:nvSpPr>
          <p:cNvPr id="21507" name="Rectangle 3"/>
          <p:cNvSpPr>
            <a:spLocks noGrp="1" noRot="1"/>
          </p:cNvSpPr>
          <p:nvPr>
            <p:ph idx="1"/>
          </p:nvPr>
        </p:nvSpPr>
        <p:spPr>
          <a:xfrm>
            <a:off x="609600" y="1524000"/>
            <a:ext cx="8153400" cy="4575175"/>
          </a:xfrm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endParaRPr lang="zh-CN" altLang="zh-CN" sz="2000" b="1" dirty="0"/>
          </a:p>
        </p:txBody>
      </p:sp>
      <p:sp>
        <p:nvSpPr>
          <p:cNvPr id="21508" name="AutoShape 50"/>
          <p:cNvSpPr/>
          <p:nvPr/>
        </p:nvSpPr>
        <p:spPr>
          <a:xfrm>
            <a:off x="2362200" y="1828800"/>
            <a:ext cx="4953000" cy="38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b="1" dirty="0">
                <a:latin typeface="Arial" panose="020B0604020202020204" pitchFamily="34" charset="0"/>
                <a:ea typeface="楷体_GB2312" pitchFamily="49" charset="-122"/>
              </a:rPr>
              <a:t>对实际内容进行科学分析、综合、抽象与概括</a:t>
            </a:r>
            <a:endParaRPr lang="zh-CN" altLang="en-US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21509" name="Line 51"/>
          <p:cNvSpPr/>
          <p:nvPr/>
        </p:nvSpPr>
        <p:spPr>
          <a:xfrm>
            <a:off x="4724400" y="2209800"/>
            <a:ext cx="0" cy="6096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10" name="Line 52"/>
          <p:cNvSpPr/>
          <p:nvPr/>
        </p:nvSpPr>
        <p:spPr>
          <a:xfrm>
            <a:off x="1524000" y="2819400"/>
            <a:ext cx="61722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11" name="Line 53"/>
          <p:cNvSpPr/>
          <p:nvPr/>
        </p:nvSpPr>
        <p:spPr>
          <a:xfrm>
            <a:off x="1524000" y="2819400"/>
            <a:ext cx="0" cy="3810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12" name="Line 54"/>
          <p:cNvSpPr/>
          <p:nvPr/>
        </p:nvSpPr>
        <p:spPr>
          <a:xfrm>
            <a:off x="7696200" y="2819400"/>
            <a:ext cx="0" cy="3810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13" name="Line 55"/>
          <p:cNvSpPr/>
          <p:nvPr/>
        </p:nvSpPr>
        <p:spPr>
          <a:xfrm>
            <a:off x="5791200" y="2819400"/>
            <a:ext cx="0" cy="3810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14" name="Line 56"/>
          <p:cNvSpPr/>
          <p:nvPr/>
        </p:nvSpPr>
        <p:spPr>
          <a:xfrm>
            <a:off x="3581400" y="2819400"/>
            <a:ext cx="0" cy="3810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15" name="AutoShape 57"/>
          <p:cNvSpPr/>
          <p:nvPr/>
        </p:nvSpPr>
        <p:spPr>
          <a:xfrm>
            <a:off x="838200" y="3200400"/>
            <a:ext cx="1371600" cy="38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2000" b="1" dirty="0">
                <a:latin typeface="Arial" panose="020B0604020202020204" pitchFamily="34" charset="0"/>
                <a:ea typeface="楷体_GB2312" pitchFamily="49" charset="-122"/>
              </a:rPr>
              <a:t>系统原理</a:t>
            </a:r>
            <a:endParaRPr lang="zh-CN" altLang="en-US" sz="20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21516" name="AutoShape 61"/>
          <p:cNvSpPr/>
          <p:nvPr/>
        </p:nvSpPr>
        <p:spPr>
          <a:xfrm>
            <a:off x="2895600" y="3200400"/>
            <a:ext cx="1371600" cy="38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2000" b="1" dirty="0">
                <a:latin typeface="Arial" panose="020B0604020202020204" pitchFamily="34" charset="0"/>
                <a:ea typeface="楷体_GB2312" pitchFamily="49" charset="-122"/>
              </a:rPr>
              <a:t>人本原理</a:t>
            </a:r>
            <a:endParaRPr lang="zh-CN" altLang="en-US" sz="20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21517" name="AutoShape 62"/>
          <p:cNvSpPr/>
          <p:nvPr/>
        </p:nvSpPr>
        <p:spPr>
          <a:xfrm>
            <a:off x="5105400" y="3200400"/>
            <a:ext cx="1371600" cy="38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2000" b="1" dirty="0">
                <a:latin typeface="Arial" panose="020B0604020202020204" pitchFamily="34" charset="0"/>
                <a:ea typeface="楷体_GB2312" pitchFamily="49" charset="-122"/>
              </a:rPr>
              <a:t>预防原理</a:t>
            </a:r>
            <a:endParaRPr lang="zh-CN" altLang="en-US" sz="20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21518" name="AutoShape 63"/>
          <p:cNvSpPr/>
          <p:nvPr/>
        </p:nvSpPr>
        <p:spPr>
          <a:xfrm>
            <a:off x="7010400" y="3200400"/>
            <a:ext cx="1371600" cy="38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sz="2000" b="1" dirty="0">
                <a:latin typeface="Arial" panose="020B0604020202020204" pitchFamily="34" charset="0"/>
                <a:ea typeface="楷体_GB2312" pitchFamily="49" charset="-122"/>
              </a:rPr>
              <a:t>强制原理</a:t>
            </a:r>
            <a:endParaRPr lang="zh-CN" altLang="en-US" sz="20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21519" name="Line 64"/>
          <p:cNvSpPr/>
          <p:nvPr/>
        </p:nvSpPr>
        <p:spPr>
          <a:xfrm>
            <a:off x="1524000" y="3581400"/>
            <a:ext cx="0" cy="3048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20" name="Line 65"/>
          <p:cNvSpPr/>
          <p:nvPr/>
        </p:nvSpPr>
        <p:spPr>
          <a:xfrm>
            <a:off x="609600" y="3886200"/>
            <a:ext cx="16764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21" name="Line 66"/>
          <p:cNvSpPr/>
          <p:nvPr/>
        </p:nvSpPr>
        <p:spPr>
          <a:xfrm>
            <a:off x="609600" y="3886200"/>
            <a:ext cx="0" cy="3048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22" name="Line 67"/>
          <p:cNvSpPr/>
          <p:nvPr/>
        </p:nvSpPr>
        <p:spPr>
          <a:xfrm>
            <a:off x="1143000" y="3886200"/>
            <a:ext cx="0" cy="3048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23" name="Line 68"/>
          <p:cNvSpPr/>
          <p:nvPr/>
        </p:nvSpPr>
        <p:spPr>
          <a:xfrm>
            <a:off x="1752600" y="3886200"/>
            <a:ext cx="0" cy="3048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24" name="Line 69"/>
          <p:cNvSpPr/>
          <p:nvPr/>
        </p:nvSpPr>
        <p:spPr>
          <a:xfrm>
            <a:off x="2286000" y="3886200"/>
            <a:ext cx="0" cy="3048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25" name="AutoShape 70"/>
          <p:cNvSpPr/>
          <p:nvPr/>
        </p:nvSpPr>
        <p:spPr>
          <a:xfrm>
            <a:off x="381000" y="4191000"/>
            <a:ext cx="457200" cy="1981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b="1" dirty="0">
                <a:latin typeface="Arial" panose="020B0604020202020204" pitchFamily="34" charset="0"/>
                <a:ea typeface="楷体_GB2312" pitchFamily="49" charset="-122"/>
              </a:rPr>
              <a:t>动</a:t>
            </a:r>
            <a:endParaRPr lang="zh-CN" altLang="en-US" b="1" dirty="0">
              <a:latin typeface="Arial" panose="020B0604020202020204" pitchFamily="34" charset="0"/>
              <a:ea typeface="楷体_GB2312" pitchFamily="49" charset="-122"/>
            </a:endParaRPr>
          </a:p>
          <a:p>
            <a:pPr algn="ctr"/>
            <a:r>
              <a:rPr lang="zh-CN" altLang="en-US" b="1" dirty="0">
                <a:latin typeface="Arial" panose="020B0604020202020204" pitchFamily="34" charset="0"/>
                <a:ea typeface="楷体_GB2312" pitchFamily="49" charset="-122"/>
              </a:rPr>
              <a:t>态</a:t>
            </a:r>
            <a:endParaRPr lang="zh-CN" altLang="en-US" b="1" dirty="0">
              <a:latin typeface="Arial" panose="020B0604020202020204" pitchFamily="34" charset="0"/>
              <a:ea typeface="楷体_GB2312" pitchFamily="49" charset="-122"/>
            </a:endParaRPr>
          </a:p>
          <a:p>
            <a:pPr algn="ctr"/>
            <a:r>
              <a:rPr lang="zh-CN" altLang="en-US" b="1" dirty="0">
                <a:latin typeface="Arial" panose="020B0604020202020204" pitchFamily="34" charset="0"/>
                <a:ea typeface="楷体_GB2312" pitchFamily="49" charset="-122"/>
              </a:rPr>
              <a:t>相</a:t>
            </a:r>
            <a:endParaRPr lang="zh-CN" altLang="en-US" b="1" dirty="0">
              <a:latin typeface="Arial" panose="020B0604020202020204" pitchFamily="34" charset="0"/>
              <a:ea typeface="楷体_GB2312" pitchFamily="49" charset="-122"/>
            </a:endParaRPr>
          </a:p>
          <a:p>
            <a:pPr algn="ctr"/>
            <a:r>
              <a:rPr lang="zh-CN" altLang="en-US" b="1" dirty="0">
                <a:latin typeface="Arial" panose="020B0604020202020204" pitchFamily="34" charset="0"/>
                <a:ea typeface="楷体_GB2312" pitchFamily="49" charset="-122"/>
              </a:rPr>
              <a:t>关</a:t>
            </a:r>
            <a:endParaRPr lang="zh-CN" altLang="en-US" b="1" dirty="0">
              <a:latin typeface="Arial" panose="020B0604020202020204" pitchFamily="34" charset="0"/>
              <a:ea typeface="楷体_GB2312" pitchFamily="49" charset="-122"/>
            </a:endParaRPr>
          </a:p>
          <a:p>
            <a:pPr algn="ctr"/>
            <a:r>
              <a:rPr lang="zh-CN" altLang="en-US" b="1" dirty="0">
                <a:latin typeface="Arial" panose="020B0604020202020204" pitchFamily="34" charset="0"/>
                <a:ea typeface="楷体_GB2312" pitchFamily="49" charset="-122"/>
              </a:rPr>
              <a:t>性</a:t>
            </a:r>
            <a:endParaRPr lang="zh-CN" altLang="en-US" b="1" dirty="0">
              <a:latin typeface="Arial" panose="020B0604020202020204" pitchFamily="34" charset="0"/>
              <a:ea typeface="楷体_GB2312" pitchFamily="49" charset="-122"/>
            </a:endParaRPr>
          </a:p>
          <a:p>
            <a:pPr algn="ctr"/>
            <a:r>
              <a:rPr lang="zh-CN" altLang="en-US" b="1" dirty="0">
                <a:latin typeface="Arial" panose="020B0604020202020204" pitchFamily="34" charset="0"/>
                <a:ea typeface="楷体_GB2312" pitchFamily="49" charset="-122"/>
              </a:rPr>
              <a:t>原</a:t>
            </a:r>
            <a:endParaRPr lang="zh-CN" altLang="en-US" b="1" dirty="0">
              <a:latin typeface="Arial" panose="020B0604020202020204" pitchFamily="34" charset="0"/>
              <a:ea typeface="楷体_GB2312" pitchFamily="49" charset="-122"/>
            </a:endParaRPr>
          </a:p>
          <a:p>
            <a:pPr algn="ctr"/>
            <a:r>
              <a:rPr lang="zh-CN" altLang="en-US" b="1" dirty="0">
                <a:latin typeface="Arial" panose="020B0604020202020204" pitchFamily="34" charset="0"/>
                <a:ea typeface="楷体_GB2312" pitchFamily="49" charset="-122"/>
              </a:rPr>
              <a:t>则</a:t>
            </a:r>
            <a:endParaRPr lang="zh-CN" altLang="en-US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21526" name="AutoShape 71"/>
          <p:cNvSpPr/>
          <p:nvPr/>
        </p:nvSpPr>
        <p:spPr>
          <a:xfrm>
            <a:off x="914400" y="4191000"/>
            <a:ext cx="457200" cy="1905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b="1" dirty="0">
                <a:latin typeface="Arial" panose="020B0604020202020204" pitchFamily="34" charset="0"/>
                <a:ea typeface="楷体_GB2312" pitchFamily="49" charset="-122"/>
              </a:rPr>
              <a:t>整</a:t>
            </a:r>
            <a:endParaRPr lang="zh-CN" altLang="en-US" b="1" dirty="0">
              <a:latin typeface="Arial" panose="020B0604020202020204" pitchFamily="34" charset="0"/>
              <a:ea typeface="楷体_GB2312" pitchFamily="49" charset="-122"/>
            </a:endParaRPr>
          </a:p>
          <a:p>
            <a:pPr algn="ctr"/>
            <a:r>
              <a:rPr lang="zh-CN" altLang="en-US" b="1" dirty="0">
                <a:latin typeface="Arial" panose="020B0604020202020204" pitchFamily="34" charset="0"/>
                <a:ea typeface="楷体_GB2312" pitchFamily="49" charset="-122"/>
              </a:rPr>
              <a:t>分</a:t>
            </a:r>
            <a:endParaRPr lang="zh-CN" altLang="en-US" b="1" dirty="0">
              <a:latin typeface="Arial" panose="020B0604020202020204" pitchFamily="34" charset="0"/>
              <a:ea typeface="楷体_GB2312" pitchFamily="49" charset="-122"/>
            </a:endParaRPr>
          </a:p>
          <a:p>
            <a:pPr algn="ctr"/>
            <a:r>
              <a:rPr lang="zh-CN" altLang="en-US" b="1" dirty="0">
                <a:latin typeface="Arial" panose="020B0604020202020204" pitchFamily="34" charset="0"/>
                <a:ea typeface="楷体_GB2312" pitchFamily="49" charset="-122"/>
              </a:rPr>
              <a:t>合</a:t>
            </a:r>
            <a:endParaRPr lang="zh-CN" altLang="en-US" b="1" dirty="0">
              <a:latin typeface="Arial" panose="020B0604020202020204" pitchFamily="34" charset="0"/>
              <a:ea typeface="楷体_GB2312" pitchFamily="49" charset="-122"/>
            </a:endParaRPr>
          </a:p>
          <a:p>
            <a:pPr algn="ctr"/>
            <a:r>
              <a:rPr lang="zh-CN" altLang="en-US" b="1" dirty="0">
                <a:latin typeface="Arial" panose="020B0604020202020204" pitchFamily="34" charset="0"/>
                <a:ea typeface="楷体_GB2312" pitchFamily="49" charset="-122"/>
              </a:rPr>
              <a:t>原</a:t>
            </a:r>
            <a:endParaRPr lang="zh-CN" altLang="en-US" b="1" dirty="0">
              <a:latin typeface="Arial" panose="020B0604020202020204" pitchFamily="34" charset="0"/>
              <a:ea typeface="楷体_GB2312" pitchFamily="49" charset="-122"/>
            </a:endParaRPr>
          </a:p>
          <a:p>
            <a:pPr algn="ctr"/>
            <a:r>
              <a:rPr lang="zh-CN" altLang="en-US" b="1" dirty="0">
                <a:latin typeface="Arial" panose="020B0604020202020204" pitchFamily="34" charset="0"/>
                <a:ea typeface="楷体_GB2312" pitchFamily="49" charset="-122"/>
              </a:rPr>
              <a:t>则</a:t>
            </a:r>
            <a:endParaRPr lang="zh-CN" altLang="en-US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21527" name="AutoShape 74"/>
          <p:cNvSpPr/>
          <p:nvPr/>
        </p:nvSpPr>
        <p:spPr>
          <a:xfrm>
            <a:off x="1524000" y="4191000"/>
            <a:ext cx="457200" cy="1905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b="1" dirty="0">
                <a:latin typeface="Arial" panose="020B0604020202020204" pitchFamily="34" charset="0"/>
                <a:ea typeface="楷体_GB2312" pitchFamily="49" charset="-122"/>
              </a:rPr>
              <a:t>反</a:t>
            </a:r>
            <a:endParaRPr lang="zh-CN" altLang="en-US" b="1" dirty="0">
              <a:latin typeface="Arial" panose="020B0604020202020204" pitchFamily="34" charset="0"/>
              <a:ea typeface="楷体_GB2312" pitchFamily="49" charset="-122"/>
            </a:endParaRPr>
          </a:p>
          <a:p>
            <a:pPr algn="ctr"/>
            <a:r>
              <a:rPr lang="zh-CN" altLang="en-US" b="1" dirty="0">
                <a:latin typeface="Arial" panose="020B0604020202020204" pitchFamily="34" charset="0"/>
                <a:ea typeface="楷体_GB2312" pitchFamily="49" charset="-122"/>
              </a:rPr>
              <a:t>馈</a:t>
            </a:r>
            <a:endParaRPr lang="zh-CN" altLang="en-US" b="1" dirty="0">
              <a:latin typeface="Arial" panose="020B0604020202020204" pitchFamily="34" charset="0"/>
              <a:ea typeface="楷体_GB2312" pitchFamily="49" charset="-122"/>
            </a:endParaRPr>
          </a:p>
          <a:p>
            <a:pPr algn="ctr"/>
            <a:r>
              <a:rPr lang="zh-CN" altLang="en-US" b="1" dirty="0">
                <a:latin typeface="Arial" panose="020B0604020202020204" pitchFamily="34" charset="0"/>
                <a:ea typeface="楷体_GB2312" pitchFamily="49" charset="-122"/>
              </a:rPr>
              <a:t>原</a:t>
            </a:r>
            <a:endParaRPr lang="zh-CN" altLang="en-US" b="1" dirty="0">
              <a:latin typeface="Arial" panose="020B0604020202020204" pitchFamily="34" charset="0"/>
              <a:ea typeface="楷体_GB2312" pitchFamily="49" charset="-122"/>
            </a:endParaRPr>
          </a:p>
          <a:p>
            <a:pPr algn="ctr"/>
            <a:r>
              <a:rPr lang="zh-CN" altLang="en-US" b="1" dirty="0">
                <a:latin typeface="Arial" panose="020B0604020202020204" pitchFamily="34" charset="0"/>
                <a:ea typeface="楷体_GB2312" pitchFamily="49" charset="-122"/>
              </a:rPr>
              <a:t>则</a:t>
            </a:r>
            <a:endParaRPr lang="zh-CN" altLang="en-US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21528" name="AutoShape 75"/>
          <p:cNvSpPr/>
          <p:nvPr/>
        </p:nvSpPr>
        <p:spPr>
          <a:xfrm>
            <a:off x="2057400" y="4191000"/>
            <a:ext cx="457200" cy="1905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b="1" dirty="0">
                <a:latin typeface="Arial" panose="020B0604020202020204" pitchFamily="34" charset="0"/>
                <a:ea typeface="楷体_GB2312" pitchFamily="49" charset="-122"/>
              </a:rPr>
              <a:t>封</a:t>
            </a:r>
            <a:endParaRPr lang="zh-CN" altLang="en-US" b="1" dirty="0">
              <a:latin typeface="Arial" panose="020B0604020202020204" pitchFamily="34" charset="0"/>
              <a:ea typeface="楷体_GB2312" pitchFamily="49" charset="-122"/>
            </a:endParaRPr>
          </a:p>
          <a:p>
            <a:pPr algn="ctr"/>
            <a:r>
              <a:rPr lang="zh-CN" altLang="en-US" b="1" dirty="0">
                <a:latin typeface="Arial" panose="020B0604020202020204" pitchFamily="34" charset="0"/>
                <a:ea typeface="楷体_GB2312" pitchFamily="49" charset="-122"/>
              </a:rPr>
              <a:t>闭</a:t>
            </a:r>
            <a:endParaRPr lang="zh-CN" altLang="en-US" b="1" dirty="0">
              <a:latin typeface="Arial" panose="020B0604020202020204" pitchFamily="34" charset="0"/>
              <a:ea typeface="楷体_GB2312" pitchFamily="49" charset="-122"/>
            </a:endParaRPr>
          </a:p>
          <a:p>
            <a:pPr algn="ctr"/>
            <a:r>
              <a:rPr lang="zh-CN" altLang="en-US" b="1" dirty="0">
                <a:latin typeface="Arial" panose="020B0604020202020204" pitchFamily="34" charset="0"/>
                <a:ea typeface="楷体_GB2312" pitchFamily="49" charset="-122"/>
              </a:rPr>
              <a:t>原</a:t>
            </a:r>
            <a:endParaRPr lang="zh-CN" altLang="en-US" b="1" dirty="0">
              <a:latin typeface="Arial" panose="020B0604020202020204" pitchFamily="34" charset="0"/>
              <a:ea typeface="楷体_GB2312" pitchFamily="49" charset="-122"/>
            </a:endParaRPr>
          </a:p>
          <a:p>
            <a:pPr algn="ctr"/>
            <a:r>
              <a:rPr lang="zh-CN" altLang="en-US" b="1" dirty="0">
                <a:latin typeface="Arial" panose="020B0604020202020204" pitchFamily="34" charset="0"/>
                <a:ea typeface="楷体_GB2312" pitchFamily="49" charset="-122"/>
              </a:rPr>
              <a:t>则</a:t>
            </a:r>
            <a:endParaRPr lang="zh-CN" altLang="en-US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21529" name="Line 76"/>
          <p:cNvSpPr/>
          <p:nvPr/>
        </p:nvSpPr>
        <p:spPr>
          <a:xfrm>
            <a:off x="3581400" y="3581400"/>
            <a:ext cx="0" cy="3048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30" name="Line 77"/>
          <p:cNvSpPr/>
          <p:nvPr/>
        </p:nvSpPr>
        <p:spPr>
          <a:xfrm>
            <a:off x="2971800" y="3886200"/>
            <a:ext cx="12192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31" name="Line 78"/>
          <p:cNvSpPr/>
          <p:nvPr/>
        </p:nvSpPr>
        <p:spPr>
          <a:xfrm>
            <a:off x="2971800" y="3886200"/>
            <a:ext cx="0" cy="3048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32" name="Line 79"/>
          <p:cNvSpPr/>
          <p:nvPr/>
        </p:nvSpPr>
        <p:spPr>
          <a:xfrm>
            <a:off x="3581400" y="3886200"/>
            <a:ext cx="0" cy="3048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33" name="Line 80"/>
          <p:cNvSpPr/>
          <p:nvPr/>
        </p:nvSpPr>
        <p:spPr>
          <a:xfrm>
            <a:off x="4191000" y="3886200"/>
            <a:ext cx="0" cy="3048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34" name="AutoShape 81"/>
          <p:cNvSpPr/>
          <p:nvPr/>
        </p:nvSpPr>
        <p:spPr>
          <a:xfrm>
            <a:off x="2743200" y="4191000"/>
            <a:ext cx="457200" cy="1905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b="1" dirty="0">
                <a:latin typeface="Arial" panose="020B0604020202020204" pitchFamily="34" charset="0"/>
                <a:ea typeface="楷体_GB2312" pitchFamily="49" charset="-122"/>
              </a:rPr>
              <a:t>动</a:t>
            </a:r>
            <a:endParaRPr lang="zh-CN" altLang="en-US" b="1" dirty="0">
              <a:latin typeface="Arial" panose="020B0604020202020204" pitchFamily="34" charset="0"/>
              <a:ea typeface="楷体_GB2312" pitchFamily="49" charset="-122"/>
            </a:endParaRPr>
          </a:p>
          <a:p>
            <a:pPr algn="ctr"/>
            <a:r>
              <a:rPr lang="zh-CN" altLang="en-US" b="1" dirty="0">
                <a:latin typeface="Arial" panose="020B0604020202020204" pitchFamily="34" charset="0"/>
                <a:ea typeface="楷体_GB2312" pitchFamily="49" charset="-122"/>
              </a:rPr>
              <a:t>力</a:t>
            </a:r>
            <a:endParaRPr lang="zh-CN" altLang="en-US" b="1" dirty="0">
              <a:latin typeface="Arial" panose="020B0604020202020204" pitchFamily="34" charset="0"/>
              <a:ea typeface="楷体_GB2312" pitchFamily="49" charset="-122"/>
            </a:endParaRPr>
          </a:p>
          <a:p>
            <a:pPr algn="ctr"/>
            <a:r>
              <a:rPr lang="zh-CN" altLang="en-US" b="1" dirty="0">
                <a:latin typeface="Arial" panose="020B0604020202020204" pitchFamily="34" charset="0"/>
                <a:ea typeface="楷体_GB2312" pitchFamily="49" charset="-122"/>
              </a:rPr>
              <a:t>原</a:t>
            </a:r>
            <a:endParaRPr lang="zh-CN" altLang="en-US" b="1" dirty="0">
              <a:latin typeface="Arial" panose="020B0604020202020204" pitchFamily="34" charset="0"/>
              <a:ea typeface="楷体_GB2312" pitchFamily="49" charset="-122"/>
            </a:endParaRPr>
          </a:p>
          <a:p>
            <a:pPr algn="ctr"/>
            <a:r>
              <a:rPr lang="zh-CN" altLang="en-US" b="1" dirty="0">
                <a:latin typeface="Arial" panose="020B0604020202020204" pitchFamily="34" charset="0"/>
                <a:ea typeface="楷体_GB2312" pitchFamily="49" charset="-122"/>
              </a:rPr>
              <a:t>则</a:t>
            </a:r>
            <a:endParaRPr lang="zh-CN" altLang="en-US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21535" name="AutoShape 82"/>
          <p:cNvSpPr/>
          <p:nvPr/>
        </p:nvSpPr>
        <p:spPr>
          <a:xfrm>
            <a:off x="3352800" y="4191000"/>
            <a:ext cx="457200" cy="1905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b="1" dirty="0">
                <a:latin typeface="Arial" panose="020B0604020202020204" pitchFamily="34" charset="0"/>
                <a:ea typeface="楷体_GB2312" pitchFamily="49" charset="-122"/>
              </a:rPr>
              <a:t>能</a:t>
            </a:r>
            <a:endParaRPr lang="zh-CN" altLang="en-US" b="1" dirty="0">
              <a:latin typeface="Arial" panose="020B0604020202020204" pitchFamily="34" charset="0"/>
              <a:ea typeface="楷体_GB2312" pitchFamily="49" charset="-122"/>
            </a:endParaRPr>
          </a:p>
          <a:p>
            <a:pPr algn="ctr"/>
            <a:r>
              <a:rPr lang="zh-CN" altLang="en-US" b="1" dirty="0">
                <a:latin typeface="Arial" panose="020B0604020202020204" pitchFamily="34" charset="0"/>
                <a:ea typeface="楷体_GB2312" pitchFamily="49" charset="-122"/>
              </a:rPr>
              <a:t>级</a:t>
            </a:r>
            <a:endParaRPr lang="zh-CN" altLang="en-US" b="1" dirty="0">
              <a:latin typeface="Arial" panose="020B0604020202020204" pitchFamily="34" charset="0"/>
              <a:ea typeface="楷体_GB2312" pitchFamily="49" charset="-122"/>
            </a:endParaRPr>
          </a:p>
          <a:p>
            <a:pPr algn="ctr"/>
            <a:r>
              <a:rPr lang="zh-CN" altLang="en-US" b="1" dirty="0">
                <a:latin typeface="Arial" panose="020B0604020202020204" pitchFamily="34" charset="0"/>
                <a:ea typeface="楷体_GB2312" pitchFamily="49" charset="-122"/>
              </a:rPr>
              <a:t>原</a:t>
            </a:r>
            <a:endParaRPr lang="zh-CN" altLang="en-US" b="1" dirty="0">
              <a:latin typeface="Arial" panose="020B0604020202020204" pitchFamily="34" charset="0"/>
              <a:ea typeface="楷体_GB2312" pitchFamily="49" charset="-122"/>
            </a:endParaRPr>
          </a:p>
          <a:p>
            <a:pPr algn="ctr"/>
            <a:r>
              <a:rPr lang="zh-CN" altLang="en-US" b="1" dirty="0">
                <a:latin typeface="Arial" panose="020B0604020202020204" pitchFamily="34" charset="0"/>
                <a:ea typeface="楷体_GB2312" pitchFamily="49" charset="-122"/>
              </a:rPr>
              <a:t>则</a:t>
            </a:r>
            <a:endParaRPr lang="zh-CN" altLang="en-US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21536" name="AutoShape 83"/>
          <p:cNvSpPr/>
          <p:nvPr/>
        </p:nvSpPr>
        <p:spPr>
          <a:xfrm>
            <a:off x="3962400" y="4191000"/>
            <a:ext cx="457200" cy="1905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b="1" dirty="0">
                <a:latin typeface="Arial" panose="020B0604020202020204" pitchFamily="34" charset="0"/>
                <a:ea typeface="楷体_GB2312" pitchFamily="49" charset="-122"/>
              </a:rPr>
              <a:t>激</a:t>
            </a:r>
            <a:endParaRPr lang="zh-CN" altLang="en-US" b="1" dirty="0">
              <a:latin typeface="Arial" panose="020B0604020202020204" pitchFamily="34" charset="0"/>
              <a:ea typeface="楷体_GB2312" pitchFamily="49" charset="-122"/>
            </a:endParaRPr>
          </a:p>
          <a:p>
            <a:pPr algn="ctr"/>
            <a:r>
              <a:rPr lang="zh-CN" altLang="en-US" b="1" dirty="0">
                <a:latin typeface="Arial" panose="020B0604020202020204" pitchFamily="34" charset="0"/>
                <a:ea typeface="楷体_GB2312" pitchFamily="49" charset="-122"/>
              </a:rPr>
              <a:t>励</a:t>
            </a:r>
            <a:endParaRPr lang="zh-CN" altLang="en-US" b="1" dirty="0">
              <a:latin typeface="Arial" panose="020B0604020202020204" pitchFamily="34" charset="0"/>
              <a:ea typeface="楷体_GB2312" pitchFamily="49" charset="-122"/>
            </a:endParaRPr>
          </a:p>
          <a:p>
            <a:pPr algn="ctr"/>
            <a:r>
              <a:rPr lang="zh-CN" altLang="en-US" b="1" dirty="0">
                <a:latin typeface="Arial" panose="020B0604020202020204" pitchFamily="34" charset="0"/>
                <a:ea typeface="楷体_GB2312" pitchFamily="49" charset="-122"/>
              </a:rPr>
              <a:t>原</a:t>
            </a:r>
            <a:endParaRPr lang="zh-CN" altLang="en-US" b="1" dirty="0">
              <a:latin typeface="Arial" panose="020B0604020202020204" pitchFamily="34" charset="0"/>
              <a:ea typeface="楷体_GB2312" pitchFamily="49" charset="-122"/>
            </a:endParaRPr>
          </a:p>
          <a:p>
            <a:pPr algn="ctr"/>
            <a:r>
              <a:rPr lang="zh-CN" altLang="en-US" b="1" dirty="0">
                <a:latin typeface="Arial" panose="020B0604020202020204" pitchFamily="34" charset="0"/>
                <a:ea typeface="楷体_GB2312" pitchFamily="49" charset="-122"/>
              </a:rPr>
              <a:t>则</a:t>
            </a:r>
            <a:endParaRPr lang="zh-CN" altLang="en-US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21537" name="Line 84"/>
          <p:cNvSpPr/>
          <p:nvPr/>
        </p:nvSpPr>
        <p:spPr>
          <a:xfrm>
            <a:off x="5791200" y="3581400"/>
            <a:ext cx="0" cy="3048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38" name="Line 85"/>
          <p:cNvSpPr/>
          <p:nvPr/>
        </p:nvSpPr>
        <p:spPr>
          <a:xfrm>
            <a:off x="4876800" y="3886200"/>
            <a:ext cx="18288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39" name="Line 86"/>
          <p:cNvSpPr/>
          <p:nvPr/>
        </p:nvSpPr>
        <p:spPr>
          <a:xfrm>
            <a:off x="4876800" y="3886200"/>
            <a:ext cx="0" cy="3048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40" name="Line 87"/>
          <p:cNvSpPr/>
          <p:nvPr/>
        </p:nvSpPr>
        <p:spPr>
          <a:xfrm>
            <a:off x="5486400" y="3886200"/>
            <a:ext cx="0" cy="3048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41" name="Line 88"/>
          <p:cNvSpPr/>
          <p:nvPr/>
        </p:nvSpPr>
        <p:spPr>
          <a:xfrm>
            <a:off x="6096000" y="3886200"/>
            <a:ext cx="0" cy="3048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42" name="Line 89"/>
          <p:cNvSpPr/>
          <p:nvPr/>
        </p:nvSpPr>
        <p:spPr>
          <a:xfrm>
            <a:off x="6705600" y="3886200"/>
            <a:ext cx="0" cy="3048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43" name="AutoShape 90"/>
          <p:cNvSpPr/>
          <p:nvPr/>
        </p:nvSpPr>
        <p:spPr>
          <a:xfrm>
            <a:off x="4648200" y="4191000"/>
            <a:ext cx="457200" cy="1905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b="1" dirty="0">
                <a:latin typeface="Arial" panose="020B0604020202020204" pitchFamily="34" charset="0"/>
                <a:ea typeface="楷体_GB2312" pitchFamily="49" charset="-122"/>
              </a:rPr>
              <a:t>偶</a:t>
            </a:r>
            <a:endParaRPr lang="zh-CN" altLang="en-US" b="1" dirty="0">
              <a:latin typeface="Arial" panose="020B0604020202020204" pitchFamily="34" charset="0"/>
              <a:ea typeface="楷体_GB2312" pitchFamily="49" charset="-122"/>
            </a:endParaRPr>
          </a:p>
          <a:p>
            <a:pPr algn="ctr"/>
            <a:r>
              <a:rPr lang="zh-CN" altLang="en-US" b="1" dirty="0">
                <a:latin typeface="Arial" panose="020B0604020202020204" pitchFamily="34" charset="0"/>
                <a:ea typeface="楷体_GB2312" pitchFamily="49" charset="-122"/>
              </a:rPr>
              <a:t>然</a:t>
            </a:r>
            <a:endParaRPr lang="zh-CN" altLang="en-US" b="1" dirty="0">
              <a:latin typeface="Arial" panose="020B0604020202020204" pitchFamily="34" charset="0"/>
              <a:ea typeface="楷体_GB2312" pitchFamily="49" charset="-122"/>
            </a:endParaRPr>
          </a:p>
          <a:p>
            <a:pPr algn="ctr"/>
            <a:r>
              <a:rPr lang="zh-CN" altLang="en-US" b="1" dirty="0">
                <a:latin typeface="Arial" panose="020B0604020202020204" pitchFamily="34" charset="0"/>
                <a:ea typeface="楷体_GB2312" pitchFamily="49" charset="-122"/>
              </a:rPr>
              <a:t>损</a:t>
            </a:r>
            <a:endParaRPr lang="zh-CN" altLang="en-US" b="1" dirty="0">
              <a:latin typeface="Arial" panose="020B0604020202020204" pitchFamily="34" charset="0"/>
              <a:ea typeface="楷体_GB2312" pitchFamily="49" charset="-122"/>
            </a:endParaRPr>
          </a:p>
          <a:p>
            <a:pPr algn="ctr"/>
            <a:r>
              <a:rPr lang="zh-CN" altLang="en-US" b="1" dirty="0">
                <a:latin typeface="Arial" panose="020B0604020202020204" pitchFamily="34" charset="0"/>
                <a:ea typeface="楷体_GB2312" pitchFamily="49" charset="-122"/>
              </a:rPr>
              <a:t>失</a:t>
            </a:r>
            <a:endParaRPr lang="zh-CN" altLang="en-US" b="1" dirty="0">
              <a:latin typeface="Arial" panose="020B0604020202020204" pitchFamily="34" charset="0"/>
              <a:ea typeface="楷体_GB2312" pitchFamily="49" charset="-122"/>
            </a:endParaRPr>
          </a:p>
          <a:p>
            <a:pPr algn="ctr"/>
            <a:r>
              <a:rPr lang="zh-CN" altLang="en-US" b="1" dirty="0">
                <a:latin typeface="Arial" panose="020B0604020202020204" pitchFamily="34" charset="0"/>
                <a:ea typeface="楷体_GB2312" pitchFamily="49" charset="-122"/>
              </a:rPr>
              <a:t>原</a:t>
            </a:r>
            <a:endParaRPr lang="zh-CN" altLang="en-US" b="1" dirty="0">
              <a:latin typeface="Arial" panose="020B0604020202020204" pitchFamily="34" charset="0"/>
              <a:ea typeface="楷体_GB2312" pitchFamily="49" charset="-122"/>
            </a:endParaRPr>
          </a:p>
          <a:p>
            <a:pPr algn="ctr"/>
            <a:r>
              <a:rPr lang="zh-CN" altLang="en-US" b="1" dirty="0">
                <a:latin typeface="Arial" panose="020B0604020202020204" pitchFamily="34" charset="0"/>
                <a:ea typeface="楷体_GB2312" pitchFamily="49" charset="-122"/>
              </a:rPr>
              <a:t>则</a:t>
            </a:r>
            <a:endParaRPr lang="zh-CN" altLang="en-US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21544" name="AutoShape 91"/>
          <p:cNvSpPr/>
          <p:nvPr/>
        </p:nvSpPr>
        <p:spPr>
          <a:xfrm>
            <a:off x="5257800" y="4191000"/>
            <a:ext cx="457200" cy="1905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b="1" dirty="0">
                <a:latin typeface="Arial" panose="020B0604020202020204" pitchFamily="34" charset="0"/>
                <a:ea typeface="楷体_GB2312" pitchFamily="49" charset="-122"/>
              </a:rPr>
              <a:t>因</a:t>
            </a:r>
            <a:endParaRPr lang="zh-CN" altLang="en-US" b="1" dirty="0">
              <a:latin typeface="Arial" panose="020B0604020202020204" pitchFamily="34" charset="0"/>
              <a:ea typeface="楷体_GB2312" pitchFamily="49" charset="-122"/>
            </a:endParaRPr>
          </a:p>
          <a:p>
            <a:pPr algn="ctr"/>
            <a:r>
              <a:rPr lang="zh-CN" altLang="en-US" b="1" dirty="0">
                <a:latin typeface="Arial" panose="020B0604020202020204" pitchFamily="34" charset="0"/>
                <a:ea typeface="楷体_GB2312" pitchFamily="49" charset="-122"/>
              </a:rPr>
              <a:t>果</a:t>
            </a:r>
            <a:endParaRPr lang="zh-CN" altLang="en-US" b="1" dirty="0">
              <a:latin typeface="Arial" panose="020B0604020202020204" pitchFamily="34" charset="0"/>
              <a:ea typeface="楷体_GB2312" pitchFamily="49" charset="-122"/>
            </a:endParaRPr>
          </a:p>
          <a:p>
            <a:pPr algn="ctr"/>
            <a:r>
              <a:rPr lang="zh-CN" altLang="en-US" b="1" dirty="0">
                <a:latin typeface="Arial" panose="020B0604020202020204" pitchFamily="34" charset="0"/>
                <a:ea typeface="楷体_GB2312" pitchFamily="49" charset="-122"/>
              </a:rPr>
              <a:t>关</a:t>
            </a:r>
            <a:endParaRPr lang="zh-CN" altLang="en-US" b="1" dirty="0">
              <a:latin typeface="Arial" panose="020B0604020202020204" pitchFamily="34" charset="0"/>
              <a:ea typeface="楷体_GB2312" pitchFamily="49" charset="-122"/>
            </a:endParaRPr>
          </a:p>
          <a:p>
            <a:pPr algn="ctr"/>
            <a:r>
              <a:rPr lang="zh-CN" altLang="en-US" b="1" dirty="0">
                <a:latin typeface="Arial" panose="020B0604020202020204" pitchFamily="34" charset="0"/>
                <a:ea typeface="楷体_GB2312" pitchFamily="49" charset="-122"/>
              </a:rPr>
              <a:t>系</a:t>
            </a:r>
            <a:endParaRPr lang="zh-CN" altLang="en-US" b="1" dirty="0">
              <a:latin typeface="Arial" panose="020B0604020202020204" pitchFamily="34" charset="0"/>
              <a:ea typeface="楷体_GB2312" pitchFamily="49" charset="-122"/>
            </a:endParaRPr>
          </a:p>
          <a:p>
            <a:pPr algn="ctr"/>
            <a:r>
              <a:rPr lang="zh-CN" altLang="en-US" b="1" dirty="0">
                <a:latin typeface="Arial" panose="020B0604020202020204" pitchFamily="34" charset="0"/>
                <a:ea typeface="楷体_GB2312" pitchFamily="49" charset="-122"/>
              </a:rPr>
              <a:t>原</a:t>
            </a:r>
            <a:endParaRPr lang="zh-CN" altLang="en-US" b="1" dirty="0">
              <a:latin typeface="Arial" panose="020B0604020202020204" pitchFamily="34" charset="0"/>
              <a:ea typeface="楷体_GB2312" pitchFamily="49" charset="-122"/>
            </a:endParaRPr>
          </a:p>
          <a:p>
            <a:pPr algn="ctr"/>
            <a:r>
              <a:rPr lang="zh-CN" altLang="en-US" b="1" dirty="0">
                <a:latin typeface="Arial" panose="020B0604020202020204" pitchFamily="34" charset="0"/>
                <a:ea typeface="楷体_GB2312" pitchFamily="49" charset="-122"/>
              </a:rPr>
              <a:t>则</a:t>
            </a:r>
            <a:endParaRPr lang="zh-CN" altLang="en-US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21545" name="AutoShape 92"/>
          <p:cNvSpPr/>
          <p:nvPr/>
        </p:nvSpPr>
        <p:spPr>
          <a:xfrm>
            <a:off x="5867400" y="4191000"/>
            <a:ext cx="457200" cy="1905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altLang="zh-CN" b="1" dirty="0">
                <a:latin typeface="楷体_GB2312" pitchFamily="49" charset="-122"/>
                <a:ea typeface="楷体_GB2312" pitchFamily="49" charset="-122"/>
              </a:rPr>
              <a:t>3</a:t>
            </a:r>
            <a:endParaRPr lang="en-US" altLang="zh-CN" b="1" dirty="0">
              <a:latin typeface="楷体_GB2312" pitchFamily="49" charset="-122"/>
              <a:ea typeface="楷体_GB2312" pitchFamily="49" charset="-122"/>
            </a:endParaRPr>
          </a:p>
          <a:p>
            <a:pPr algn="ctr"/>
            <a:r>
              <a:rPr lang="en-US" altLang="zh-CN" b="1" dirty="0">
                <a:latin typeface="楷体_GB2312" pitchFamily="49" charset="-122"/>
                <a:ea typeface="楷体_GB2312" pitchFamily="49" charset="-122"/>
              </a:rPr>
              <a:t>E</a:t>
            </a:r>
            <a:endParaRPr lang="en-US" altLang="zh-CN" b="1" dirty="0">
              <a:latin typeface="楷体_GB2312" pitchFamily="49" charset="-122"/>
              <a:ea typeface="楷体_GB2312" pitchFamily="49" charset="-122"/>
            </a:endParaRPr>
          </a:p>
          <a:p>
            <a:pPr algn="ctr"/>
            <a:r>
              <a:rPr lang="zh-CN" altLang="en-US" b="1" dirty="0">
                <a:latin typeface="楷体_GB2312" pitchFamily="49" charset="-122"/>
                <a:ea typeface="楷体_GB2312" pitchFamily="49" charset="-122"/>
              </a:rPr>
              <a:t>原</a:t>
            </a:r>
            <a:endParaRPr lang="zh-CN" altLang="en-US" b="1" dirty="0">
              <a:latin typeface="楷体_GB2312" pitchFamily="49" charset="-122"/>
              <a:ea typeface="楷体_GB2312" pitchFamily="49" charset="-122"/>
            </a:endParaRPr>
          </a:p>
          <a:p>
            <a:pPr algn="ctr"/>
            <a:r>
              <a:rPr lang="zh-CN" altLang="en-US" b="1" dirty="0">
                <a:latin typeface="楷体_GB2312" pitchFamily="49" charset="-122"/>
                <a:ea typeface="楷体_GB2312" pitchFamily="49" charset="-122"/>
              </a:rPr>
              <a:t>则</a:t>
            </a:r>
            <a:endParaRPr lang="zh-CN" altLang="en-US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21546" name="AutoShape 93"/>
          <p:cNvSpPr/>
          <p:nvPr/>
        </p:nvSpPr>
        <p:spPr>
          <a:xfrm>
            <a:off x="6477000" y="4191000"/>
            <a:ext cx="457200" cy="1905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b="1" dirty="0">
                <a:latin typeface="Arial" panose="020B0604020202020204" pitchFamily="34" charset="0"/>
                <a:ea typeface="楷体_GB2312" pitchFamily="49" charset="-122"/>
              </a:rPr>
              <a:t>本</a:t>
            </a:r>
            <a:endParaRPr lang="zh-CN" altLang="en-US" b="1" dirty="0">
              <a:latin typeface="Arial" panose="020B0604020202020204" pitchFamily="34" charset="0"/>
              <a:ea typeface="楷体_GB2312" pitchFamily="49" charset="-122"/>
            </a:endParaRPr>
          </a:p>
          <a:p>
            <a:pPr algn="ctr"/>
            <a:r>
              <a:rPr lang="zh-CN" altLang="en-US" b="1" dirty="0">
                <a:latin typeface="Arial" panose="020B0604020202020204" pitchFamily="34" charset="0"/>
                <a:ea typeface="楷体_GB2312" pitchFamily="49" charset="-122"/>
              </a:rPr>
              <a:t>质</a:t>
            </a:r>
            <a:endParaRPr lang="zh-CN" altLang="en-US" b="1" dirty="0">
              <a:latin typeface="Arial" panose="020B0604020202020204" pitchFamily="34" charset="0"/>
              <a:ea typeface="楷体_GB2312" pitchFamily="49" charset="-122"/>
            </a:endParaRPr>
          </a:p>
          <a:p>
            <a:pPr algn="ctr"/>
            <a:r>
              <a:rPr lang="zh-CN" altLang="en-US" b="1" dirty="0">
                <a:latin typeface="Arial" panose="020B0604020202020204" pitchFamily="34" charset="0"/>
                <a:ea typeface="楷体_GB2312" pitchFamily="49" charset="-122"/>
              </a:rPr>
              <a:t>安</a:t>
            </a:r>
            <a:endParaRPr lang="zh-CN" altLang="en-US" b="1" dirty="0">
              <a:latin typeface="Arial" panose="020B0604020202020204" pitchFamily="34" charset="0"/>
              <a:ea typeface="楷体_GB2312" pitchFamily="49" charset="-122"/>
            </a:endParaRPr>
          </a:p>
          <a:p>
            <a:pPr algn="ctr"/>
            <a:r>
              <a:rPr lang="zh-CN" altLang="en-US" b="1" dirty="0">
                <a:latin typeface="Arial" panose="020B0604020202020204" pitchFamily="34" charset="0"/>
                <a:ea typeface="楷体_GB2312" pitchFamily="49" charset="-122"/>
              </a:rPr>
              <a:t>全</a:t>
            </a:r>
            <a:endParaRPr lang="zh-CN" altLang="en-US" b="1" dirty="0">
              <a:latin typeface="Arial" panose="020B0604020202020204" pitchFamily="34" charset="0"/>
              <a:ea typeface="楷体_GB2312" pitchFamily="49" charset="-122"/>
            </a:endParaRPr>
          </a:p>
          <a:p>
            <a:pPr algn="ctr"/>
            <a:r>
              <a:rPr lang="zh-CN" altLang="en-US" b="1" dirty="0">
                <a:latin typeface="Arial" panose="020B0604020202020204" pitchFamily="34" charset="0"/>
                <a:ea typeface="楷体_GB2312" pitchFamily="49" charset="-122"/>
              </a:rPr>
              <a:t>化</a:t>
            </a:r>
            <a:endParaRPr lang="zh-CN" altLang="en-US" b="1" dirty="0">
              <a:latin typeface="Arial" panose="020B0604020202020204" pitchFamily="34" charset="0"/>
              <a:ea typeface="楷体_GB2312" pitchFamily="49" charset="-122"/>
            </a:endParaRPr>
          </a:p>
          <a:p>
            <a:pPr algn="ctr"/>
            <a:r>
              <a:rPr lang="zh-CN" altLang="en-US" b="1" dirty="0">
                <a:latin typeface="Arial" panose="020B0604020202020204" pitchFamily="34" charset="0"/>
                <a:ea typeface="楷体_GB2312" pitchFamily="49" charset="-122"/>
              </a:rPr>
              <a:t>原</a:t>
            </a:r>
            <a:endParaRPr lang="zh-CN" altLang="en-US" b="1" dirty="0">
              <a:latin typeface="Arial" panose="020B0604020202020204" pitchFamily="34" charset="0"/>
              <a:ea typeface="楷体_GB2312" pitchFamily="49" charset="-122"/>
            </a:endParaRPr>
          </a:p>
          <a:p>
            <a:pPr algn="ctr"/>
            <a:r>
              <a:rPr lang="zh-CN" altLang="en-US" b="1" dirty="0">
                <a:latin typeface="Arial" panose="020B0604020202020204" pitchFamily="34" charset="0"/>
                <a:ea typeface="楷体_GB2312" pitchFamily="49" charset="-122"/>
              </a:rPr>
              <a:t>则</a:t>
            </a:r>
            <a:endParaRPr lang="zh-CN" altLang="en-US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21547" name="Line 94"/>
          <p:cNvSpPr/>
          <p:nvPr/>
        </p:nvSpPr>
        <p:spPr>
          <a:xfrm>
            <a:off x="7696200" y="3581400"/>
            <a:ext cx="0" cy="3048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48" name="Line 95"/>
          <p:cNvSpPr/>
          <p:nvPr/>
        </p:nvSpPr>
        <p:spPr>
          <a:xfrm>
            <a:off x="7315200" y="3886200"/>
            <a:ext cx="838200" cy="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49" name="Line 96"/>
          <p:cNvSpPr/>
          <p:nvPr/>
        </p:nvSpPr>
        <p:spPr>
          <a:xfrm>
            <a:off x="7315200" y="3886200"/>
            <a:ext cx="0" cy="3048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50" name="Line 97"/>
          <p:cNvSpPr/>
          <p:nvPr/>
        </p:nvSpPr>
        <p:spPr>
          <a:xfrm>
            <a:off x="8153400" y="3886200"/>
            <a:ext cx="0" cy="304800"/>
          </a:xfrm>
          <a:prstGeom prst="line">
            <a:avLst/>
          </a:prstGeom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551" name="AutoShape 98"/>
          <p:cNvSpPr/>
          <p:nvPr/>
        </p:nvSpPr>
        <p:spPr>
          <a:xfrm>
            <a:off x="7086600" y="4191000"/>
            <a:ext cx="457200" cy="1905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b="1" dirty="0">
                <a:latin typeface="Arial" panose="020B0604020202020204" pitchFamily="34" charset="0"/>
                <a:ea typeface="楷体_GB2312" pitchFamily="49" charset="-122"/>
              </a:rPr>
              <a:t>安</a:t>
            </a:r>
            <a:endParaRPr lang="zh-CN" altLang="en-US" b="1" dirty="0">
              <a:latin typeface="Arial" panose="020B0604020202020204" pitchFamily="34" charset="0"/>
              <a:ea typeface="楷体_GB2312" pitchFamily="49" charset="-122"/>
            </a:endParaRPr>
          </a:p>
          <a:p>
            <a:pPr algn="ctr"/>
            <a:r>
              <a:rPr lang="zh-CN" altLang="en-US" b="1" dirty="0">
                <a:latin typeface="Arial" panose="020B0604020202020204" pitchFamily="34" charset="0"/>
                <a:ea typeface="楷体_GB2312" pitchFamily="49" charset="-122"/>
              </a:rPr>
              <a:t>全</a:t>
            </a:r>
            <a:endParaRPr lang="zh-CN" altLang="en-US" b="1" dirty="0">
              <a:latin typeface="Arial" panose="020B0604020202020204" pitchFamily="34" charset="0"/>
              <a:ea typeface="楷体_GB2312" pitchFamily="49" charset="-122"/>
            </a:endParaRPr>
          </a:p>
          <a:p>
            <a:pPr algn="ctr"/>
            <a:r>
              <a:rPr lang="zh-CN" altLang="en-US" b="1" dirty="0">
                <a:latin typeface="Arial" panose="020B0604020202020204" pitchFamily="34" charset="0"/>
                <a:ea typeface="楷体_GB2312" pitchFamily="49" charset="-122"/>
              </a:rPr>
              <a:t>第</a:t>
            </a:r>
            <a:endParaRPr lang="zh-CN" altLang="en-US" b="1" dirty="0">
              <a:latin typeface="Arial" panose="020B0604020202020204" pitchFamily="34" charset="0"/>
              <a:ea typeface="楷体_GB2312" pitchFamily="49" charset="-122"/>
            </a:endParaRPr>
          </a:p>
          <a:p>
            <a:pPr algn="ctr"/>
            <a:r>
              <a:rPr lang="zh-CN" altLang="en-US" b="1" dirty="0">
                <a:latin typeface="Arial" panose="020B0604020202020204" pitchFamily="34" charset="0"/>
                <a:ea typeface="楷体_GB2312" pitchFamily="49" charset="-122"/>
              </a:rPr>
              <a:t>一</a:t>
            </a:r>
            <a:endParaRPr lang="zh-CN" altLang="en-US" b="1" dirty="0">
              <a:latin typeface="Arial" panose="020B0604020202020204" pitchFamily="34" charset="0"/>
              <a:ea typeface="楷体_GB2312" pitchFamily="49" charset="-122"/>
            </a:endParaRPr>
          </a:p>
          <a:p>
            <a:pPr algn="ctr"/>
            <a:r>
              <a:rPr lang="zh-CN" altLang="en-US" b="1" dirty="0">
                <a:latin typeface="Arial" panose="020B0604020202020204" pitchFamily="34" charset="0"/>
                <a:ea typeface="楷体_GB2312" pitchFamily="49" charset="-122"/>
              </a:rPr>
              <a:t>原</a:t>
            </a:r>
            <a:endParaRPr lang="zh-CN" altLang="en-US" b="1" dirty="0">
              <a:latin typeface="Arial" panose="020B0604020202020204" pitchFamily="34" charset="0"/>
              <a:ea typeface="楷体_GB2312" pitchFamily="49" charset="-122"/>
            </a:endParaRPr>
          </a:p>
          <a:p>
            <a:pPr algn="ctr"/>
            <a:r>
              <a:rPr lang="zh-CN" altLang="en-US" b="1" dirty="0">
                <a:latin typeface="Arial" panose="020B0604020202020204" pitchFamily="34" charset="0"/>
                <a:ea typeface="楷体_GB2312" pitchFamily="49" charset="-122"/>
              </a:rPr>
              <a:t>则</a:t>
            </a:r>
            <a:endParaRPr lang="zh-CN" altLang="en-US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21552" name="AutoShape 99"/>
          <p:cNvSpPr/>
          <p:nvPr/>
        </p:nvSpPr>
        <p:spPr>
          <a:xfrm>
            <a:off x="7924800" y="4191000"/>
            <a:ext cx="457200" cy="1905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zh-CN" altLang="en-US" b="1" dirty="0">
                <a:latin typeface="Arial" panose="020B0604020202020204" pitchFamily="34" charset="0"/>
                <a:ea typeface="楷体_GB2312" pitchFamily="49" charset="-122"/>
              </a:rPr>
              <a:t>监</a:t>
            </a:r>
            <a:endParaRPr lang="zh-CN" altLang="en-US" b="1" dirty="0">
              <a:latin typeface="Arial" panose="020B0604020202020204" pitchFamily="34" charset="0"/>
              <a:ea typeface="楷体_GB2312" pitchFamily="49" charset="-122"/>
            </a:endParaRPr>
          </a:p>
          <a:p>
            <a:pPr algn="ctr"/>
            <a:r>
              <a:rPr lang="zh-CN" altLang="en-US" b="1" dirty="0">
                <a:latin typeface="Arial" panose="020B0604020202020204" pitchFamily="34" charset="0"/>
                <a:ea typeface="楷体_GB2312" pitchFamily="49" charset="-122"/>
              </a:rPr>
              <a:t>督</a:t>
            </a:r>
            <a:endParaRPr lang="zh-CN" altLang="en-US" b="1" dirty="0">
              <a:latin typeface="Arial" panose="020B0604020202020204" pitchFamily="34" charset="0"/>
              <a:ea typeface="楷体_GB2312" pitchFamily="49" charset="-122"/>
            </a:endParaRPr>
          </a:p>
          <a:p>
            <a:pPr algn="ctr"/>
            <a:r>
              <a:rPr lang="zh-CN" altLang="en-US" b="1" dirty="0">
                <a:latin typeface="Arial" panose="020B0604020202020204" pitchFamily="34" charset="0"/>
                <a:ea typeface="楷体_GB2312" pitchFamily="49" charset="-122"/>
              </a:rPr>
              <a:t>原</a:t>
            </a:r>
            <a:endParaRPr lang="zh-CN" altLang="en-US" b="1" dirty="0">
              <a:latin typeface="Arial" panose="020B0604020202020204" pitchFamily="34" charset="0"/>
              <a:ea typeface="楷体_GB2312" pitchFamily="49" charset="-122"/>
            </a:endParaRPr>
          </a:p>
          <a:p>
            <a:pPr algn="ctr"/>
            <a:r>
              <a:rPr lang="zh-CN" altLang="en-US" b="1" dirty="0">
                <a:latin typeface="Arial" panose="020B0604020202020204" pitchFamily="34" charset="0"/>
                <a:ea typeface="楷体_GB2312" pitchFamily="49" charset="-122"/>
              </a:rPr>
              <a:t>则</a:t>
            </a:r>
            <a:endParaRPr lang="zh-CN" altLang="en-US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2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22530" name="Rectangle 5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b="1" dirty="0">
                <a:solidFill>
                  <a:schemeClr val="tx1"/>
                </a:solidFill>
                <a:ea typeface="楷体_GB2312" pitchFamily="49" charset="-122"/>
              </a:rPr>
              <a:t>事故产生与时间的关系</a:t>
            </a:r>
            <a:endParaRPr lang="zh-CN" altLang="en-US" b="1" dirty="0">
              <a:solidFill>
                <a:schemeClr val="tx1"/>
              </a:solidFill>
              <a:ea typeface="楷体_GB2312" pitchFamily="49" charset="-122"/>
            </a:endParaRPr>
          </a:p>
        </p:txBody>
      </p:sp>
      <p:graphicFrame>
        <p:nvGraphicFramePr>
          <p:cNvPr id="22531" name="Object 4"/>
          <p:cNvGraphicFramePr>
            <a:graphicFrameLocks noGrp="1"/>
          </p:cNvGraphicFramePr>
          <p:nvPr>
            <p:ph idx="1"/>
          </p:nvPr>
        </p:nvGraphicFramePr>
        <p:xfrm>
          <a:off x="228600" y="1371600"/>
          <a:ext cx="8458200" cy="509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6197600" imgH="2303145" progId="Excel.Chart.8">
                  <p:embed/>
                </p:oleObj>
              </mc:Choice>
              <mc:Fallback>
                <p:oleObj name="" r:id="rId1" imgW="6197600" imgH="2303145" progId="Excel.Chart.8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228600" y="1371600"/>
                        <a:ext cx="8458200" cy="5094288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657600" y="4495800"/>
            <a:ext cx="5148739" cy="112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15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04800" y="4343400"/>
            <a:ext cx="3124200" cy="2112645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00525" y="1714500"/>
            <a:ext cx="2809399" cy="1872615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152400" y="76041"/>
            <a:ext cx="5111591" cy="44767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1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21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9055" y="914400"/>
            <a:ext cx="5803900" cy="24936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23554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b="1" dirty="0">
                <a:solidFill>
                  <a:schemeClr val="tx1"/>
                </a:solidFill>
                <a:ea typeface="楷体_GB2312" pitchFamily="49" charset="-122"/>
              </a:rPr>
              <a:t>安全心理学</a:t>
            </a:r>
            <a:endParaRPr lang="zh-CN" altLang="en-US" b="1" dirty="0">
              <a:solidFill>
                <a:schemeClr val="tx1"/>
              </a:solidFill>
              <a:ea typeface="楷体_GB2312" pitchFamily="49" charset="-122"/>
            </a:endParaRPr>
          </a:p>
        </p:txBody>
      </p:sp>
      <p:sp>
        <p:nvSpPr>
          <p:cNvPr id="52227" name="Rectangle 3"/>
          <p:cNvSpPr>
            <a:spLocks noGrp="1" noRot="1"/>
          </p:cNvSpPr>
          <p:nvPr>
            <p:ph idx="1"/>
          </p:nvPr>
        </p:nvSpPr>
        <p:spPr>
          <a:xfrm>
            <a:off x="1143000" y="1676400"/>
            <a:ext cx="7010400" cy="4422775"/>
          </a:xfrm>
        </p:spPr>
        <p:txBody>
          <a:bodyPr vert="horz" wrap="square" lIns="91440" tIns="45720" rIns="91440" bIns="45720" anchor="t" anchorCtr="0"/>
          <a:p>
            <a:pPr eaLnBrk="1" hangingPunct="1">
              <a:buChar char="þ"/>
            </a:pPr>
            <a:r>
              <a:rPr lang="en-US" altLang="zh-CN" sz="2000" b="1" dirty="0">
                <a:ea typeface="楷体_GB2312" pitchFamily="49" charset="-122"/>
              </a:rPr>
              <a:t>20</a:t>
            </a:r>
            <a:r>
              <a:rPr lang="zh-CN" altLang="en-US" sz="2000" b="1" dirty="0">
                <a:ea typeface="楷体_GB2312" pitchFamily="49" charset="-122"/>
              </a:rPr>
              <a:t>～</a:t>
            </a:r>
            <a:r>
              <a:rPr lang="en-US" altLang="zh-CN" sz="2000" b="1" dirty="0">
                <a:ea typeface="楷体_GB2312" pitchFamily="49" charset="-122"/>
              </a:rPr>
              <a:t>25</a:t>
            </a:r>
            <a:r>
              <a:rPr lang="zh-CN" altLang="en-US" sz="2000" b="1" dirty="0">
                <a:ea typeface="楷体_GB2312" pitchFamily="49" charset="-122"/>
              </a:rPr>
              <a:t>岁事故率最高，</a:t>
            </a:r>
            <a:r>
              <a:rPr lang="en-US" altLang="zh-CN" sz="2000" b="1" dirty="0">
                <a:ea typeface="楷体_GB2312" pitchFamily="49" charset="-122"/>
              </a:rPr>
              <a:t>30</a:t>
            </a:r>
            <a:r>
              <a:rPr lang="zh-CN" altLang="en-US" sz="2000" b="1" dirty="0">
                <a:ea typeface="楷体_GB2312" pitchFamily="49" charset="-122"/>
              </a:rPr>
              <a:t>岁以后有所下降，</a:t>
            </a:r>
            <a:r>
              <a:rPr lang="en-US" altLang="zh-CN" sz="2000" b="1" dirty="0">
                <a:ea typeface="楷体_GB2312" pitchFamily="49" charset="-122"/>
              </a:rPr>
              <a:t>35</a:t>
            </a:r>
            <a:r>
              <a:rPr lang="zh-CN" altLang="en-US" sz="2000" b="1" dirty="0">
                <a:ea typeface="楷体_GB2312" pitchFamily="49" charset="-122"/>
              </a:rPr>
              <a:t>～</a:t>
            </a:r>
            <a:r>
              <a:rPr lang="en-US" altLang="zh-CN" sz="2000" b="1" dirty="0">
                <a:ea typeface="楷体_GB2312" pitchFamily="49" charset="-122"/>
              </a:rPr>
              <a:t>45</a:t>
            </a:r>
            <a:r>
              <a:rPr lang="zh-CN" altLang="en-US" sz="2000" b="1" dirty="0">
                <a:ea typeface="楷体_GB2312" pitchFamily="49" charset="-122"/>
              </a:rPr>
              <a:t>岁最底，</a:t>
            </a:r>
            <a:r>
              <a:rPr lang="en-US" altLang="zh-CN" sz="2000" b="1" dirty="0">
                <a:ea typeface="楷体_GB2312" pitchFamily="49" charset="-122"/>
              </a:rPr>
              <a:t>45</a:t>
            </a:r>
            <a:r>
              <a:rPr lang="zh-CN" altLang="en-US" sz="2000" b="1" dirty="0">
                <a:ea typeface="楷体_GB2312" pitchFamily="49" charset="-122"/>
              </a:rPr>
              <a:t>岁以上如还在生产一线，又呈上升趋势；</a:t>
            </a:r>
            <a:endParaRPr lang="zh-CN" altLang="en-US" sz="2000" b="1" dirty="0">
              <a:ea typeface="楷体_GB2312" pitchFamily="49" charset="-122"/>
            </a:endParaRPr>
          </a:p>
          <a:p>
            <a:pPr eaLnBrk="1" hangingPunct="1">
              <a:buChar char="þ"/>
            </a:pPr>
            <a:endParaRPr lang="zh-CN" altLang="en-US" sz="2000" b="1" dirty="0">
              <a:ea typeface="楷体_GB2312" pitchFamily="49" charset="-122"/>
            </a:endParaRPr>
          </a:p>
          <a:p>
            <a:pPr eaLnBrk="1" hangingPunct="1">
              <a:buChar char="þ"/>
            </a:pPr>
            <a:r>
              <a:rPr lang="zh-CN" altLang="en-US" sz="2000" b="1" dirty="0">
                <a:ea typeface="楷体_GB2312" pitchFamily="49" charset="-122"/>
              </a:rPr>
              <a:t>男职工事故率是女职工的</a:t>
            </a:r>
            <a:r>
              <a:rPr lang="en-US" altLang="zh-CN" sz="2000" b="1" dirty="0">
                <a:ea typeface="楷体_GB2312" pitchFamily="49" charset="-122"/>
              </a:rPr>
              <a:t>2</a:t>
            </a:r>
            <a:r>
              <a:rPr lang="zh-CN" altLang="en-US" sz="2000" b="1" dirty="0">
                <a:ea typeface="楷体_GB2312" pitchFamily="49" charset="-122"/>
              </a:rPr>
              <a:t>倍左右；</a:t>
            </a:r>
            <a:endParaRPr lang="zh-CN" altLang="en-US" sz="2000" b="1" dirty="0">
              <a:ea typeface="楷体_GB2312" pitchFamily="49" charset="-122"/>
            </a:endParaRPr>
          </a:p>
          <a:p>
            <a:pPr eaLnBrk="1" hangingPunct="1">
              <a:buChar char="þ"/>
            </a:pPr>
            <a:endParaRPr lang="zh-CN" altLang="en-US" sz="2000" b="1" dirty="0">
              <a:ea typeface="楷体_GB2312" pitchFamily="49" charset="-122"/>
            </a:endParaRPr>
          </a:p>
          <a:p>
            <a:pPr eaLnBrk="1" hangingPunct="1">
              <a:buChar char="þ"/>
            </a:pPr>
            <a:r>
              <a:rPr lang="zh-CN" altLang="en-US" sz="2000" b="1" dirty="0">
                <a:ea typeface="楷体_GB2312" pitchFamily="49" charset="-122"/>
              </a:rPr>
              <a:t>易出事故者：高敏感性、高幻想性、高忧虑性、高紧张性；低稳定性、低有恒性、低自律性</a:t>
            </a:r>
            <a:endParaRPr lang="zh-CN" altLang="en-US" sz="2000" b="1" dirty="0">
              <a:ea typeface="楷体_GB2312" pitchFamily="49" charset="-122"/>
            </a:endParaRPr>
          </a:p>
          <a:p>
            <a:pPr eaLnBrk="1" hangingPunct="1">
              <a:buChar char="þ"/>
            </a:pPr>
            <a:endParaRPr lang="zh-CN" altLang="en-US" sz="2000" b="1" dirty="0">
              <a:ea typeface="楷体_GB2312" pitchFamily="49" charset="-122"/>
            </a:endParaRPr>
          </a:p>
          <a:p>
            <a:pPr eaLnBrk="1" hangingPunct="1">
              <a:buChar char="þ"/>
            </a:pPr>
            <a:r>
              <a:rPr lang="zh-CN" altLang="en-US" sz="2000" b="1" dirty="0">
                <a:ea typeface="楷体_GB2312" pitchFamily="49" charset="-122"/>
              </a:rPr>
              <a:t>省能心理、侥幸心理、逆反心理、凑兴心理、群体心理等 </a:t>
            </a:r>
            <a:endParaRPr lang="zh-CN" altLang="en-US" sz="2000" b="1" dirty="0"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charRg st="0" end="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charRg st="53" end="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charRg st="71" end="1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charRg st="113" end="1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24578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b="1" dirty="0">
                <a:solidFill>
                  <a:schemeClr val="tx1"/>
                </a:solidFill>
                <a:ea typeface="楷体_GB2312" pitchFamily="49" charset="-122"/>
              </a:rPr>
              <a:t>其他导致心理状态变化的因素</a:t>
            </a:r>
            <a:endParaRPr lang="zh-CN" altLang="en-US" b="1" dirty="0">
              <a:solidFill>
                <a:schemeClr val="tx1"/>
              </a:solidFill>
              <a:ea typeface="楷体_GB2312" pitchFamily="49" charset="-122"/>
            </a:endParaRPr>
          </a:p>
        </p:txBody>
      </p:sp>
      <p:sp>
        <p:nvSpPr>
          <p:cNvPr id="100355" name="Rectangle 3"/>
          <p:cNvSpPr>
            <a:spLocks noGrp="1" noRot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p>
            <a:pPr eaLnBrk="1" hangingPunct="1">
              <a:lnSpc>
                <a:spcPct val="90000"/>
              </a:lnSpc>
              <a:buChar char="M"/>
            </a:pP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情绪波动 思想不集中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90000"/>
              </a:lnSpc>
              <a:buChar char="M"/>
            </a:pP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90000"/>
              </a:lnSpc>
              <a:buChar char="M"/>
            </a:pP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技术不熟练 遇险惊慌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90000"/>
              </a:lnSpc>
              <a:buChar char="M"/>
            </a:pP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90000"/>
              </a:lnSpc>
              <a:buChar char="M"/>
            </a:pP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工作枯燥  厌倦心理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90000"/>
              </a:lnSpc>
              <a:buChar char="M"/>
            </a:pP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90000"/>
              </a:lnSpc>
              <a:buChar char="M"/>
            </a:pP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心理幻觉近似差错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90000"/>
              </a:lnSpc>
              <a:buChar char="M"/>
            </a:pP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90000"/>
              </a:lnSpc>
              <a:buChar char="M"/>
            </a:pP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环境干扰判断失误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24580" name="Picture 4" descr="PE01549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00825" y="3389313"/>
            <a:ext cx="2543175" cy="34686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charRg st="0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charRg st="12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charRg st="24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charRg st="36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charRg st="46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56323" name="Rectangle 3"/>
          <p:cNvSpPr>
            <a:spLocks noGrp="1" noRot="1"/>
          </p:cNvSpPr>
          <p:nvPr>
            <p:ph idx="1"/>
          </p:nvPr>
        </p:nvSpPr>
        <p:spPr>
          <a:xfrm>
            <a:off x="914400" y="1371600"/>
            <a:ext cx="7696200" cy="4727575"/>
          </a:xfrm>
        </p:spPr>
        <p:txBody>
          <a:bodyPr vert="horz" wrap="square" lIns="91440" tIns="45720" rIns="91440" bIns="45720" anchor="t" anchorCtr="0"/>
          <a:p>
            <a:pPr eaLnBrk="1" hangingPunct="1">
              <a:buChar char="M"/>
            </a:pP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1986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年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月，某钢铁厂在维修高炉时发现蒸汽管道上有一个巨大的冰块，约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400KG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，用棍撬未果，遂在冰块底下进行维修工作，因振动，冰块落下，砸死一人；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buChar char="M"/>
            </a:pP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buChar char="M"/>
            </a:pP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buChar char="M"/>
            </a:pP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某滑石矿工人不懂爆破知识，但为了及早出矿，不等专业爆破员自行冒险爆破，结果当场炸死；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buChar char="M"/>
            </a:pP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buChar char="M"/>
            </a:pP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buChar char="M"/>
            </a:pP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某厂工人出于好奇，用打火机点燃乙炔发生器浮筒上的出气口，试能否被点燃，结果发生爆炸，当场死亡；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buChar char="M"/>
            </a:pP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buChar char="M"/>
            </a:pP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buChar char="M"/>
            </a:pPr>
            <a:endParaRPr lang="en-US" altLang="zh-CN" sz="20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charRg st="0" end="7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charRg st="77" end="1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charRg st="122" end="1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pic>
        <p:nvPicPr>
          <p:cNvPr id="26626" name="Picture 4" descr="u=1110161783,3549785378&amp;fm=0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67600" y="4419600"/>
            <a:ext cx="1341438" cy="220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7" name="Rectangle 2"/>
          <p:cNvSpPr>
            <a:spLocks noGrp="1" noRot="1"/>
          </p:cNvSpPr>
          <p:nvPr>
            <p:ph type="title"/>
          </p:nvPr>
        </p:nvSpPr>
        <p:spPr>
          <a:xfrm>
            <a:off x="381000" y="381000"/>
            <a:ext cx="8458200" cy="99060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b="1" dirty="0">
                <a:solidFill>
                  <a:schemeClr val="tx1"/>
                </a:solidFill>
                <a:ea typeface="楷体_GB2312" pitchFamily="49" charset="-122"/>
              </a:rPr>
              <a:t>消防安全</a:t>
            </a:r>
            <a:endParaRPr lang="zh-CN" altLang="en-US" b="1" dirty="0">
              <a:solidFill>
                <a:schemeClr val="tx1"/>
              </a:solidFill>
              <a:ea typeface="楷体_GB2312" pitchFamily="49" charset="-122"/>
            </a:endParaRPr>
          </a:p>
        </p:txBody>
      </p:sp>
      <p:sp>
        <p:nvSpPr>
          <p:cNvPr id="26628" name="Rectangle 3"/>
          <p:cNvSpPr>
            <a:spLocks noGrp="1" noRot="1"/>
          </p:cNvSpPr>
          <p:nvPr>
            <p:ph idx="1"/>
          </p:nvPr>
        </p:nvSpPr>
        <p:spPr>
          <a:xfrm>
            <a:off x="5105400" y="1143000"/>
            <a:ext cx="1905000" cy="3048000"/>
          </a:xfrm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lang="en-US" altLang="zh-CN" sz="2000" b="1" dirty="0"/>
              <a:t>     </a:t>
            </a:r>
            <a:r>
              <a:rPr lang="zh-CN" altLang="en-US" sz="2000" b="1" dirty="0">
                <a:solidFill>
                  <a:srgbClr val="E32701"/>
                </a:solidFill>
              </a:rPr>
              <a:t>火场逃生法</a:t>
            </a:r>
            <a:endParaRPr lang="zh-CN" altLang="en-US" sz="2000" b="1" dirty="0">
              <a:solidFill>
                <a:srgbClr val="E32701"/>
              </a:solidFill>
            </a:endParaRPr>
          </a:p>
          <a:p>
            <a:pPr eaLnBrk="1" hangingPunct="1">
              <a:buChar char="þ"/>
            </a:pPr>
            <a:r>
              <a:rPr lang="zh-CN" altLang="en-US" sz="2000" b="1" dirty="0"/>
              <a:t>毛巾捂鼻法</a:t>
            </a:r>
            <a:endParaRPr lang="zh-CN" altLang="en-US" sz="2000" b="1" dirty="0"/>
          </a:p>
          <a:p>
            <a:pPr eaLnBrk="1" hangingPunct="1">
              <a:buChar char="þ"/>
            </a:pPr>
            <a:r>
              <a:rPr lang="zh-CN" altLang="en-US" sz="2000" b="1" dirty="0"/>
              <a:t>棉被护身法</a:t>
            </a:r>
            <a:endParaRPr lang="zh-CN" altLang="en-US" sz="2000" b="1" dirty="0"/>
          </a:p>
          <a:p>
            <a:pPr eaLnBrk="1" hangingPunct="1">
              <a:buChar char="þ"/>
            </a:pPr>
            <a:r>
              <a:rPr lang="zh-CN" altLang="en-US" sz="2000" b="1" dirty="0"/>
              <a:t>匍匐前进法</a:t>
            </a:r>
            <a:endParaRPr lang="zh-CN" altLang="en-US" sz="2000" b="1" dirty="0"/>
          </a:p>
          <a:p>
            <a:pPr eaLnBrk="1" hangingPunct="1">
              <a:buChar char="þ"/>
            </a:pPr>
            <a:r>
              <a:rPr lang="zh-CN" altLang="en-US" sz="2000" b="1" dirty="0"/>
              <a:t>逆风疏散法</a:t>
            </a:r>
            <a:endParaRPr lang="zh-CN" altLang="en-US" sz="2000" b="1" dirty="0"/>
          </a:p>
          <a:p>
            <a:pPr eaLnBrk="1" hangingPunct="1">
              <a:buChar char="þ"/>
            </a:pPr>
            <a:r>
              <a:rPr lang="zh-CN" altLang="en-US" sz="2000" b="1" dirty="0"/>
              <a:t>绳索自救法</a:t>
            </a:r>
            <a:endParaRPr lang="zh-CN" altLang="en-US" sz="2000" b="1" dirty="0"/>
          </a:p>
          <a:p>
            <a:pPr eaLnBrk="1" hangingPunct="1">
              <a:buChar char="þ"/>
            </a:pPr>
            <a:r>
              <a:rPr lang="zh-CN" altLang="en-US" sz="2000" b="1" dirty="0"/>
              <a:t>被单拧结法</a:t>
            </a:r>
            <a:endParaRPr lang="zh-CN" altLang="en-US" sz="2000" b="1" dirty="0"/>
          </a:p>
          <a:p>
            <a:pPr eaLnBrk="1" hangingPunct="1">
              <a:buChar char="þ"/>
            </a:pPr>
            <a:r>
              <a:rPr lang="zh-CN" altLang="en-US" sz="2000" b="1" dirty="0"/>
              <a:t>管线下滑法</a:t>
            </a:r>
            <a:endParaRPr lang="zh-CN" altLang="en-US" sz="2000" b="1" dirty="0"/>
          </a:p>
          <a:p>
            <a:pPr eaLnBrk="1" hangingPunct="1">
              <a:buNone/>
            </a:pPr>
            <a:endParaRPr lang="en-US" altLang="zh-CN" sz="2000" b="1" dirty="0"/>
          </a:p>
        </p:txBody>
      </p:sp>
      <p:sp>
        <p:nvSpPr>
          <p:cNvPr id="26629" name="Text Box 6"/>
          <p:cNvSpPr txBox="1"/>
          <p:nvPr/>
        </p:nvSpPr>
        <p:spPr>
          <a:xfrm>
            <a:off x="7010400" y="1219200"/>
            <a:ext cx="2133600" cy="29527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buClr>
                <a:schemeClr val="hlink"/>
              </a:buClr>
              <a:buFont typeface="Wingdings" panose="05000000000000000000" pitchFamily="2" charset="2"/>
              <a:buChar char="þ"/>
            </a:pP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竹竿插地法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þ"/>
            </a:pP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楼梯转移法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þ"/>
            </a:pP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攀爬避火法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þ"/>
            </a:pP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搭桥过度法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þ"/>
            </a:pP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毛毯隔水法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þ"/>
            </a:pP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卫生间避难法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þ"/>
            </a:pP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火场求救法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þ"/>
            </a:pPr>
            <a:r>
              <a:rPr lang="zh-CN" altLang="en-US" sz="2000" b="1" dirty="0">
                <a:latin typeface="Arial" panose="020B0604020202020204" pitchFamily="34" charset="0"/>
                <a:ea typeface="宋体" panose="02010600030101010101" pitchFamily="2" charset="-122"/>
              </a:rPr>
              <a:t>跳楼求生法</a:t>
            </a:r>
            <a:endParaRPr lang="zh-CN" altLang="en-US" sz="2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30" name="Rectangle 28"/>
          <p:cNvSpPr/>
          <p:nvPr/>
        </p:nvSpPr>
        <p:spPr>
          <a:xfrm>
            <a:off x="1295400" y="1752600"/>
            <a:ext cx="990600" cy="4572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 anchorCtr="0"/>
          <a:p>
            <a:pPr algn="ctr"/>
            <a:r>
              <a:rPr lang="zh-CN" altLang="en-US" sz="2000" b="1" dirty="0">
                <a:latin typeface="Arial" panose="020B0604020202020204" pitchFamily="34" charset="0"/>
                <a:ea typeface="楷体_GB2312" pitchFamily="49" charset="-122"/>
              </a:rPr>
              <a:t>助燃剂</a:t>
            </a:r>
            <a:endParaRPr lang="zh-CN" altLang="en-US" sz="20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26631" name="Rectangle 29"/>
          <p:cNvSpPr/>
          <p:nvPr/>
        </p:nvSpPr>
        <p:spPr>
          <a:xfrm>
            <a:off x="3886200" y="1752600"/>
            <a:ext cx="990600" cy="4572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 anchorCtr="0"/>
          <a:p>
            <a:pPr algn="ctr"/>
            <a:r>
              <a:rPr lang="zh-CN" altLang="en-US" sz="2000" b="1" dirty="0">
                <a:latin typeface="Arial" panose="020B0604020202020204" pitchFamily="34" charset="0"/>
                <a:ea typeface="楷体_GB2312" pitchFamily="49" charset="-122"/>
              </a:rPr>
              <a:t>引火源</a:t>
            </a:r>
            <a:endParaRPr lang="zh-CN" altLang="en-US" sz="20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26632" name="Rectangle 30"/>
          <p:cNvSpPr/>
          <p:nvPr/>
        </p:nvSpPr>
        <p:spPr>
          <a:xfrm>
            <a:off x="2590800" y="1752600"/>
            <a:ext cx="990600" cy="4572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 anchorCtr="0"/>
          <a:p>
            <a:pPr algn="ctr"/>
            <a:r>
              <a:rPr lang="zh-CN" altLang="en-US" sz="2000" b="1" dirty="0">
                <a:latin typeface="Arial" panose="020B0604020202020204" pitchFamily="34" charset="0"/>
                <a:ea typeface="楷体_GB2312" pitchFamily="49" charset="-122"/>
              </a:rPr>
              <a:t>可燃物</a:t>
            </a:r>
            <a:endParaRPr lang="zh-CN" altLang="en-US" sz="2000" b="1" dirty="0"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26633" name="AutoShape 32"/>
          <p:cNvSpPr/>
          <p:nvPr/>
        </p:nvSpPr>
        <p:spPr>
          <a:xfrm>
            <a:off x="1752600" y="2286000"/>
            <a:ext cx="152400" cy="381000"/>
          </a:xfrm>
          <a:prstGeom prst="down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 anchorCtr="0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34" name="AutoShape 33"/>
          <p:cNvSpPr/>
          <p:nvPr/>
        </p:nvSpPr>
        <p:spPr>
          <a:xfrm>
            <a:off x="4267200" y="2286000"/>
            <a:ext cx="152400" cy="381000"/>
          </a:xfrm>
          <a:prstGeom prst="down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 anchorCtr="0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35" name="AutoShape 34"/>
          <p:cNvSpPr/>
          <p:nvPr/>
        </p:nvSpPr>
        <p:spPr>
          <a:xfrm>
            <a:off x="2971800" y="2286000"/>
            <a:ext cx="152400" cy="381000"/>
          </a:xfrm>
          <a:prstGeom prst="down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vert="eaVert" wrap="none" anchor="ctr" anchorCtr="0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36" name="Rectangle 35"/>
          <p:cNvSpPr/>
          <p:nvPr/>
        </p:nvSpPr>
        <p:spPr>
          <a:xfrm>
            <a:off x="2057400" y="2819400"/>
            <a:ext cx="1981200" cy="4572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 anchorCtr="0"/>
          <a:p>
            <a:pPr algn="ctr"/>
            <a:r>
              <a:rPr lang="zh-CN" altLang="en-US" sz="2000" b="1" dirty="0">
                <a:solidFill>
                  <a:srgbClr val="E32701"/>
                </a:solidFill>
                <a:latin typeface="Arial" panose="020B0604020202020204" pitchFamily="34" charset="0"/>
                <a:ea typeface="楷体_GB2312" pitchFamily="49" charset="-122"/>
              </a:rPr>
              <a:t>发生火灾</a:t>
            </a:r>
            <a:endParaRPr lang="zh-CN" altLang="en-US" sz="2000" b="1" dirty="0">
              <a:solidFill>
                <a:srgbClr val="E32701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26637" name="Text Box 36"/>
          <p:cNvSpPr txBox="1"/>
          <p:nvPr/>
        </p:nvSpPr>
        <p:spPr>
          <a:xfrm>
            <a:off x="533400" y="4191000"/>
            <a:ext cx="6934200" cy="20907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rgbClr val="E32701"/>
                </a:solidFill>
                <a:latin typeface="楷体_GB2312" pitchFamily="49" charset="-122"/>
                <a:ea typeface="楷体_GB2312" pitchFamily="49" charset="-122"/>
              </a:rPr>
              <a:t>火灾可分为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：森林火灾、建筑火灾、工业火灾、城市火灾；</a:t>
            </a:r>
            <a:endParaRPr lang="zh-CN" altLang="en-US" sz="2000" b="1" dirty="0">
              <a:solidFill>
                <a:srgbClr val="E32701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000" b="1" dirty="0">
                <a:solidFill>
                  <a:srgbClr val="E32701"/>
                </a:solidFill>
                <a:latin typeface="楷体_GB2312" pitchFamily="49" charset="-122"/>
                <a:ea typeface="楷体_GB2312" pitchFamily="49" charset="-122"/>
              </a:rPr>
              <a:t>所区内任何地方严禁擅自运用明火。</a:t>
            </a:r>
            <a:endParaRPr lang="zh-CN" altLang="en-US" sz="2000" b="1" dirty="0">
              <a:solidFill>
                <a:srgbClr val="E32701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b="1" dirty="0">
                <a:solidFill>
                  <a:srgbClr val="E3270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在所区吸烟室以外的任何地方禁止吸烟。有违犯者，发现一次，罚款</a:t>
            </a:r>
            <a:r>
              <a:rPr lang="en-US" altLang="zh-CN" b="1" dirty="0">
                <a:solidFill>
                  <a:srgbClr val="E3270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1000</a:t>
            </a:r>
            <a:r>
              <a:rPr lang="zh-CN" altLang="en-US" b="1" dirty="0">
                <a:solidFill>
                  <a:srgbClr val="E3270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元；发现两次，降薪</a:t>
            </a:r>
            <a:r>
              <a:rPr lang="en-US" altLang="zh-CN" b="1" dirty="0">
                <a:solidFill>
                  <a:srgbClr val="E3270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20</a:t>
            </a:r>
            <a:r>
              <a:rPr lang="zh-CN" altLang="en-US" b="1" dirty="0">
                <a:solidFill>
                  <a:srgbClr val="E3270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元</a:t>
            </a:r>
            <a:r>
              <a:rPr lang="en-US" altLang="zh-CN" b="1" dirty="0">
                <a:solidFill>
                  <a:srgbClr val="E3270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/</a:t>
            </a:r>
            <a:r>
              <a:rPr lang="zh-CN" altLang="en-US" b="1" dirty="0">
                <a:solidFill>
                  <a:srgbClr val="E3270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月，罚款</a:t>
            </a:r>
            <a:r>
              <a:rPr lang="en-US" altLang="zh-CN" b="1" dirty="0">
                <a:solidFill>
                  <a:srgbClr val="E3270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2000</a:t>
            </a:r>
            <a:r>
              <a:rPr lang="zh-CN" altLang="en-US" b="1" dirty="0">
                <a:solidFill>
                  <a:srgbClr val="E3270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元；发现三次，罚款</a:t>
            </a:r>
            <a:r>
              <a:rPr lang="en-US" altLang="zh-CN" b="1" dirty="0">
                <a:solidFill>
                  <a:srgbClr val="E3270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2000</a:t>
            </a:r>
            <a:r>
              <a:rPr lang="zh-CN" altLang="en-US" b="1" dirty="0">
                <a:solidFill>
                  <a:srgbClr val="E3270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元，同时处行政留用察看处分。外来人员吸烟，对接待人员一次罚款</a:t>
            </a:r>
            <a:r>
              <a:rPr lang="en-US" altLang="zh-CN" b="1" dirty="0">
                <a:solidFill>
                  <a:srgbClr val="E3270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200</a:t>
            </a:r>
            <a:r>
              <a:rPr lang="zh-CN" altLang="en-US" b="1" dirty="0">
                <a:solidFill>
                  <a:srgbClr val="E3270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元。</a:t>
            </a:r>
            <a:endParaRPr lang="zh-CN" altLang="en-US" b="1" dirty="0">
              <a:solidFill>
                <a:srgbClr val="E3270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6638" name="Picture 37" descr="j01413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81200" cy="1622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27650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b="1" dirty="0">
                <a:solidFill>
                  <a:schemeClr val="tx1"/>
                </a:solidFill>
                <a:ea typeface="楷体_GB2312" pitchFamily="49" charset="-122"/>
              </a:rPr>
              <a:t>用电安全</a:t>
            </a:r>
            <a:endParaRPr lang="zh-CN" altLang="en-US" b="1" dirty="0">
              <a:solidFill>
                <a:schemeClr val="tx1"/>
              </a:solidFill>
              <a:ea typeface="楷体_GB2312" pitchFamily="49" charset="-122"/>
            </a:endParaRPr>
          </a:p>
        </p:txBody>
      </p:sp>
      <p:sp>
        <p:nvSpPr>
          <p:cNvPr id="54275" name="Rectangle 3"/>
          <p:cNvSpPr>
            <a:spLocks noGrp="1" noRot="1"/>
          </p:cNvSpPr>
          <p:nvPr>
            <p:ph idx="1"/>
          </p:nvPr>
        </p:nvSpPr>
        <p:spPr>
          <a:xfrm>
            <a:off x="762000" y="1447800"/>
            <a:ext cx="7772400" cy="4651375"/>
          </a:xfrm>
        </p:spPr>
        <p:txBody>
          <a:bodyPr vert="horz" wrap="square" lIns="91440" tIns="45720" rIns="91440" bIns="45720" anchor="t" anchorCtr="0"/>
          <a:p>
            <a:pPr eaLnBrk="1" hangingPunct="1">
              <a:buChar char="&amp;"/>
            </a:pPr>
            <a:r>
              <a:rPr lang="en-US" altLang="zh-CN" sz="2000" dirty="0"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什么是高压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?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什么是底压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?</a:t>
            </a:r>
            <a:endParaRPr lang="en-US" altLang="zh-CN" sz="20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buChar char="&amp;"/>
            </a:pPr>
            <a:endParaRPr lang="en-US" altLang="zh-CN" sz="20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buChar char="&amp;"/>
            </a:pP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2002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年无锡企业工伤死亡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64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人，其中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8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人因触电而死</a:t>
            </a:r>
            <a:r>
              <a:rPr lang="zh-CN" altLang="en-US" sz="2000" dirty="0"/>
              <a:t> </a:t>
            </a:r>
            <a:r>
              <a:rPr lang="en-US" altLang="zh-CN" sz="2000" dirty="0"/>
              <a:t>.</a:t>
            </a:r>
            <a:endParaRPr lang="en-US" altLang="zh-CN" sz="2000" dirty="0"/>
          </a:p>
          <a:p>
            <a:pPr eaLnBrk="1" hangingPunct="1">
              <a:buChar char="&amp;"/>
            </a:pPr>
            <a:endParaRPr lang="en-US" altLang="zh-CN" sz="2000" dirty="0"/>
          </a:p>
          <a:p>
            <a:pPr eaLnBrk="1" hangingPunct="1">
              <a:buChar char="&amp;"/>
            </a:pPr>
            <a:r>
              <a:rPr lang="zh-CN" altLang="en-US" sz="2000" b="1" dirty="0">
                <a:ea typeface="楷体_GB2312" pitchFamily="49" charset="-122"/>
              </a:rPr>
              <a:t>电器火灾的原因：短路、过载、接触不良、产生静电、发热电器如电炉、电取暖器甚至灯泡都可能引燃可燃物造成火灾。</a:t>
            </a:r>
            <a:endParaRPr lang="zh-CN" altLang="en-US" sz="2000" b="1" dirty="0">
              <a:ea typeface="楷体_GB2312" pitchFamily="49" charset="-122"/>
            </a:endParaRPr>
          </a:p>
          <a:p>
            <a:pPr eaLnBrk="1" hangingPunct="1">
              <a:buChar char="&amp;"/>
            </a:pPr>
            <a:endParaRPr lang="zh-CN" altLang="en-US" sz="2000" dirty="0"/>
          </a:p>
          <a:p>
            <a:pPr eaLnBrk="1" hangingPunct="1">
              <a:buChar char="&amp;"/>
            </a:pP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从触电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分钟开始救治者，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90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％有良好效果；从触电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6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分钟开始救治者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10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％有良好效果；从触电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12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分钟开始救治者，救活的可能性很小。因此，要刻不容缓就地抢救。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buChar char="&amp;"/>
            </a:pP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buChar char="&amp;"/>
            </a:pPr>
            <a:r>
              <a:rPr lang="zh-CN" altLang="en-US" b="1" dirty="0">
                <a:solidFill>
                  <a:srgbClr val="E32701"/>
                </a:solidFill>
                <a:ea typeface="楷体_GB2312" pitchFamily="49" charset="-122"/>
              </a:rPr>
              <a:t>注意不可轻易给触电者打强心针。</a:t>
            </a:r>
            <a:r>
              <a:rPr lang="zh-CN" altLang="en-US" dirty="0"/>
              <a:t>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charRg st="15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charRg st="45" end="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charRg st="100" end="1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charRg st="178" end="1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28674" name="Rectangle 2"/>
          <p:cNvSpPr>
            <a:spLocks noGrp="1" noRot="1"/>
          </p:cNvSpPr>
          <p:nvPr>
            <p:ph type="title"/>
          </p:nvPr>
        </p:nvSpPr>
        <p:spPr>
          <a:xfrm>
            <a:off x="304800" y="304800"/>
            <a:ext cx="8540750" cy="114300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b="1" dirty="0">
                <a:solidFill>
                  <a:schemeClr val="tx1"/>
                </a:solidFill>
                <a:ea typeface="楷体_GB2312" pitchFamily="49" charset="-122"/>
              </a:rPr>
              <a:t>化学品安全</a:t>
            </a:r>
            <a:endParaRPr lang="zh-CN" altLang="en-US" b="1" dirty="0">
              <a:solidFill>
                <a:schemeClr val="tx1"/>
              </a:solidFill>
              <a:ea typeface="楷体_GB2312" pitchFamily="49" charset="-122"/>
            </a:endParaRPr>
          </a:p>
        </p:txBody>
      </p:sp>
      <p:sp>
        <p:nvSpPr>
          <p:cNvPr id="55299" name="Rectangle 3"/>
          <p:cNvSpPr>
            <a:spLocks noGrp="1" noRot="1"/>
          </p:cNvSpPr>
          <p:nvPr>
            <p:ph idx="1"/>
          </p:nvPr>
        </p:nvSpPr>
        <p:spPr>
          <a:xfrm>
            <a:off x="914400" y="1905000"/>
            <a:ext cx="7315200" cy="4194175"/>
          </a:xfrm>
        </p:spPr>
        <p:txBody>
          <a:bodyPr vert="horz" wrap="square" lIns="91440" tIns="45720" rIns="91440" bIns="45720" anchor="t" anchorCtr="0"/>
          <a:p>
            <a:pPr eaLnBrk="1" hangingPunct="1">
              <a:buChar char="&amp;"/>
            </a:pPr>
            <a:r>
              <a:rPr lang="en-US" altLang="zh-CN" sz="2000" b="1" dirty="0">
                <a:ea typeface="楷体_GB2312" pitchFamily="49" charset="-122"/>
              </a:rPr>
              <a:t>1</a:t>
            </a:r>
            <a:r>
              <a:rPr lang="zh-CN" altLang="en-US" sz="2000" b="1" dirty="0">
                <a:ea typeface="楷体_GB2312" pitchFamily="49" charset="-122"/>
              </a:rPr>
              <a:t>、爆炸品；</a:t>
            </a:r>
            <a:r>
              <a:rPr lang="en-US" altLang="zh-CN" sz="2000" b="1" dirty="0">
                <a:ea typeface="楷体_GB2312" pitchFamily="49" charset="-122"/>
              </a:rPr>
              <a:t>2</a:t>
            </a:r>
            <a:r>
              <a:rPr lang="zh-CN" altLang="en-US" sz="2000" b="1" dirty="0">
                <a:ea typeface="楷体_GB2312" pitchFamily="49" charset="-122"/>
              </a:rPr>
              <a:t>、压缩气体和液化气体；</a:t>
            </a:r>
            <a:r>
              <a:rPr lang="en-US" altLang="zh-CN" sz="2000" b="1" dirty="0">
                <a:ea typeface="楷体_GB2312" pitchFamily="49" charset="-122"/>
              </a:rPr>
              <a:t>3</a:t>
            </a:r>
            <a:r>
              <a:rPr lang="zh-CN" altLang="en-US" sz="2000" b="1" dirty="0">
                <a:ea typeface="楷体_GB2312" pitchFamily="49" charset="-122"/>
              </a:rPr>
              <a:t>、易燃气体；</a:t>
            </a:r>
            <a:r>
              <a:rPr lang="en-US" altLang="zh-CN" sz="2000" b="1" dirty="0">
                <a:ea typeface="楷体_GB2312" pitchFamily="49" charset="-122"/>
              </a:rPr>
              <a:t>4</a:t>
            </a:r>
            <a:r>
              <a:rPr lang="zh-CN" altLang="en-US" sz="2000" b="1" dirty="0">
                <a:ea typeface="楷体_GB2312" pitchFamily="49" charset="-122"/>
              </a:rPr>
              <a:t>、易燃固体、自燃物品和遇湿易燃物品；</a:t>
            </a:r>
            <a:r>
              <a:rPr lang="en-US" altLang="zh-CN" sz="2000" b="1" dirty="0">
                <a:ea typeface="楷体_GB2312" pitchFamily="49" charset="-122"/>
              </a:rPr>
              <a:t>5</a:t>
            </a:r>
            <a:r>
              <a:rPr lang="zh-CN" altLang="en-US" sz="2000" b="1" dirty="0">
                <a:ea typeface="楷体_GB2312" pitchFamily="49" charset="-122"/>
              </a:rPr>
              <a:t>、氧化剂和有机过氧化物；</a:t>
            </a:r>
            <a:r>
              <a:rPr lang="en-US" altLang="zh-CN" sz="2000" b="1" dirty="0">
                <a:ea typeface="楷体_GB2312" pitchFamily="49" charset="-122"/>
              </a:rPr>
              <a:t>6</a:t>
            </a:r>
            <a:r>
              <a:rPr lang="zh-CN" altLang="en-US" sz="2000" b="1" dirty="0">
                <a:ea typeface="楷体_GB2312" pitchFamily="49" charset="-122"/>
              </a:rPr>
              <a:t>、有毒品；</a:t>
            </a:r>
            <a:r>
              <a:rPr lang="en-US" altLang="zh-CN" sz="2000" b="1" dirty="0">
                <a:ea typeface="楷体_GB2312" pitchFamily="49" charset="-122"/>
              </a:rPr>
              <a:t>7</a:t>
            </a:r>
            <a:r>
              <a:rPr lang="zh-CN" altLang="en-US" sz="2000" b="1" dirty="0">
                <a:ea typeface="楷体_GB2312" pitchFamily="49" charset="-122"/>
              </a:rPr>
              <a:t>、放射性物品；</a:t>
            </a:r>
            <a:r>
              <a:rPr lang="en-US" altLang="zh-CN" sz="2000" b="1" dirty="0">
                <a:ea typeface="楷体_GB2312" pitchFamily="49" charset="-122"/>
              </a:rPr>
              <a:t>8</a:t>
            </a:r>
            <a:r>
              <a:rPr lang="zh-CN" altLang="en-US" sz="2000" b="1" dirty="0">
                <a:ea typeface="楷体_GB2312" pitchFamily="49" charset="-122"/>
              </a:rPr>
              <a:t>、腐蚀品；</a:t>
            </a:r>
            <a:r>
              <a:rPr lang="en-US" altLang="zh-CN" sz="2000" b="1" dirty="0">
                <a:ea typeface="楷体_GB2312" pitchFamily="49" charset="-122"/>
              </a:rPr>
              <a:t>9</a:t>
            </a:r>
            <a:r>
              <a:rPr lang="zh-CN" altLang="en-US" sz="2000" b="1" dirty="0">
                <a:ea typeface="楷体_GB2312" pitchFamily="49" charset="-122"/>
              </a:rPr>
              <a:t>、其他</a:t>
            </a:r>
            <a:endParaRPr lang="zh-CN" altLang="en-US" sz="2000" b="1" dirty="0">
              <a:ea typeface="楷体_GB2312" pitchFamily="49" charset="-122"/>
            </a:endParaRPr>
          </a:p>
          <a:p>
            <a:pPr eaLnBrk="1" hangingPunct="1">
              <a:buChar char="&amp;"/>
            </a:pPr>
            <a:endParaRPr lang="zh-CN" altLang="en-US" sz="2000" b="1" dirty="0">
              <a:ea typeface="楷体_GB2312" pitchFamily="49" charset="-122"/>
            </a:endParaRPr>
          </a:p>
          <a:p>
            <a:pPr eaLnBrk="1" hangingPunct="1">
              <a:buChar char="&amp;"/>
            </a:pP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氢气的点火能量为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0.019MJ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。人脱毛衣时产生的静电为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2.8 kV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，混纺为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5kV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。人穿绝缘鞋在高阻地面上行走时产生的静电为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5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～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15 kV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。人体电容为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200PF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。假如人所带静电为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2 kV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，则放电能量为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0.4MJ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，超过氢气点火能量的二十多倍。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buChar char="&amp;"/>
            </a:pP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buChar char="&amp;"/>
            </a:pPr>
            <a:endParaRPr lang="en-US" altLang="zh-CN" sz="20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charRg st="0" end="8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charRg st="83" end="20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29698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b="1" dirty="0">
                <a:solidFill>
                  <a:schemeClr val="tx1"/>
                </a:solidFill>
                <a:ea typeface="楷体_GB2312" pitchFamily="49" charset="-122"/>
              </a:rPr>
              <a:t>习惯性违章</a:t>
            </a:r>
            <a:endParaRPr lang="zh-CN" altLang="en-US" b="1" dirty="0">
              <a:solidFill>
                <a:schemeClr val="tx1"/>
              </a:solidFill>
              <a:ea typeface="楷体_GB2312" pitchFamily="49" charset="-122"/>
            </a:endParaRPr>
          </a:p>
        </p:txBody>
      </p:sp>
      <p:sp>
        <p:nvSpPr>
          <p:cNvPr id="70659" name="Rectangle 3"/>
          <p:cNvSpPr>
            <a:spLocks noGrp="1" noRot="1"/>
          </p:cNvSpPr>
          <p:nvPr>
            <p:ph idx="1"/>
          </p:nvPr>
        </p:nvSpPr>
        <p:spPr>
          <a:xfrm>
            <a:off x="838200" y="1447800"/>
            <a:ext cx="7696200" cy="4651375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90000"/>
              </a:lnSpc>
              <a:buChar char="M"/>
            </a:pPr>
            <a:r>
              <a:rPr lang="zh-CN" altLang="en-US" sz="2000" b="1" dirty="0">
                <a:ea typeface="楷体_GB2312" pitchFamily="49" charset="-122"/>
              </a:rPr>
              <a:t>小和尚学理发，用冬瓜练习，练完后就把刀往冬瓜上一插，一天</a:t>
            </a:r>
            <a:r>
              <a:rPr lang="en-US" altLang="zh-CN" sz="2000" b="1" dirty="0">
                <a:ea typeface="楷体_GB2312" pitchFamily="49" charset="-122"/>
              </a:rPr>
              <a:t>……</a:t>
            </a:r>
            <a:endParaRPr lang="en-US" altLang="zh-CN" sz="2000" b="1" dirty="0">
              <a:ea typeface="楷体_GB2312" pitchFamily="49" charset="-122"/>
            </a:endParaRPr>
          </a:p>
          <a:p>
            <a:pPr eaLnBrk="1" hangingPunct="1">
              <a:lnSpc>
                <a:spcPct val="90000"/>
              </a:lnSpc>
              <a:buChar char="M"/>
            </a:pPr>
            <a:endParaRPr lang="en-US" altLang="zh-CN" sz="2000" b="1" dirty="0">
              <a:ea typeface="楷体_GB2312" pitchFamily="49" charset="-122"/>
            </a:endParaRPr>
          </a:p>
          <a:p>
            <a:pPr eaLnBrk="1" hangingPunct="1">
              <a:lnSpc>
                <a:spcPct val="90000"/>
              </a:lnSpc>
              <a:buChar char="M"/>
            </a:pPr>
            <a:r>
              <a:rPr lang="en-US" altLang="zh-CN" sz="2000" b="1" dirty="0">
                <a:ea typeface="楷体_GB2312" pitchFamily="49" charset="-122"/>
              </a:rPr>
              <a:t>11</a:t>
            </a:r>
            <a:r>
              <a:rPr lang="zh-CN" altLang="en-US" sz="2000" b="1" dirty="0">
                <a:ea typeface="楷体_GB2312" pitchFamily="49" charset="-122"/>
              </a:rPr>
              <a:t>月</a:t>
            </a:r>
            <a:r>
              <a:rPr lang="en-US" altLang="zh-CN" sz="2000" b="1" dirty="0">
                <a:ea typeface="楷体_GB2312" pitchFamily="49" charset="-122"/>
              </a:rPr>
              <a:t>19</a:t>
            </a:r>
            <a:r>
              <a:rPr lang="zh-CN" altLang="en-US" sz="2000" b="1" dirty="0">
                <a:ea typeface="楷体_GB2312" pitchFamily="49" charset="-122"/>
              </a:rPr>
              <a:t>日，巴西保罗市一加油站发生爆炸，工作人员接听手机</a:t>
            </a:r>
            <a:endParaRPr lang="zh-CN" altLang="en-US" sz="2000" b="1" dirty="0">
              <a:ea typeface="楷体_GB2312" pitchFamily="49" charset="-122"/>
            </a:endParaRPr>
          </a:p>
          <a:p>
            <a:pPr eaLnBrk="1" hangingPunct="1">
              <a:lnSpc>
                <a:spcPct val="90000"/>
              </a:lnSpc>
              <a:buChar char="M"/>
            </a:pPr>
            <a:endParaRPr lang="zh-CN" altLang="en-US" sz="2000" b="1" dirty="0">
              <a:ea typeface="楷体_GB2312" pitchFamily="49" charset="-122"/>
            </a:endParaRPr>
          </a:p>
          <a:p>
            <a:pPr eaLnBrk="1" hangingPunct="1">
              <a:lnSpc>
                <a:spcPct val="90000"/>
              </a:lnSpc>
              <a:buChar char="M"/>
            </a:pPr>
            <a:r>
              <a:rPr lang="zh-CN" altLang="en-US" sz="2000" b="1" dirty="0">
                <a:ea typeface="楷体_GB2312" pitchFamily="49" charset="-122"/>
              </a:rPr>
              <a:t>山东一化工厂，厂内化学试剂粉碎机在停机检修时，一上班工人一走到岗位就开机。</a:t>
            </a:r>
            <a:endParaRPr lang="zh-CN" altLang="en-US" sz="2000" b="1" dirty="0">
              <a:ea typeface="楷体_GB2312" pitchFamily="49" charset="-122"/>
            </a:endParaRPr>
          </a:p>
          <a:p>
            <a:pPr eaLnBrk="1" hangingPunct="1">
              <a:lnSpc>
                <a:spcPct val="90000"/>
              </a:lnSpc>
              <a:buChar char="M"/>
            </a:pPr>
            <a:endParaRPr lang="zh-CN" altLang="en-US" sz="2000" b="1" dirty="0">
              <a:ea typeface="楷体_GB2312" pitchFamily="49" charset="-122"/>
            </a:endParaRPr>
          </a:p>
          <a:p>
            <a:pPr eaLnBrk="1" hangingPunct="1">
              <a:lnSpc>
                <a:spcPct val="90000"/>
              </a:lnSpc>
              <a:buChar char="M"/>
            </a:pPr>
            <a:r>
              <a:rPr lang="zh-CN" altLang="en-US" sz="2000" b="1" dirty="0">
                <a:ea typeface="楷体_GB2312" pitchFamily="49" charset="-122"/>
              </a:rPr>
              <a:t>开车不系保险带、一手抓方向盘；行人随意过马路，闯红灯</a:t>
            </a:r>
            <a:endParaRPr lang="zh-CN" altLang="en-US" sz="2000" b="1" dirty="0">
              <a:ea typeface="楷体_GB2312" pitchFamily="49" charset="-122"/>
            </a:endParaRPr>
          </a:p>
          <a:p>
            <a:pPr eaLnBrk="1" hangingPunct="1">
              <a:lnSpc>
                <a:spcPct val="90000"/>
              </a:lnSpc>
              <a:buChar char="M"/>
            </a:pPr>
            <a:endParaRPr lang="zh-CN" altLang="en-US" sz="2000" b="1" dirty="0">
              <a:ea typeface="楷体_GB2312" pitchFamily="49" charset="-122"/>
            </a:endParaRPr>
          </a:p>
          <a:p>
            <a:pPr eaLnBrk="1" hangingPunct="1">
              <a:lnSpc>
                <a:spcPct val="90000"/>
              </a:lnSpc>
              <a:buChar char="M"/>
            </a:pPr>
            <a:r>
              <a:rPr lang="en-US" altLang="zh-CN" sz="2000" b="1" dirty="0">
                <a:ea typeface="楷体_GB2312" pitchFamily="49" charset="-122"/>
              </a:rPr>
              <a:t>05</a:t>
            </a:r>
            <a:r>
              <a:rPr lang="zh-CN" altLang="en-US" sz="2000" b="1" dirty="0">
                <a:ea typeface="楷体_GB2312" pitchFamily="49" charset="-122"/>
              </a:rPr>
              <a:t>年</a:t>
            </a:r>
            <a:r>
              <a:rPr lang="en-US" altLang="zh-CN" sz="2000" b="1" dirty="0">
                <a:ea typeface="楷体_GB2312" pitchFamily="49" charset="-122"/>
              </a:rPr>
              <a:t>XX</a:t>
            </a:r>
            <a:r>
              <a:rPr lang="zh-CN" altLang="en-US" sz="2000" b="1" dirty="0">
                <a:ea typeface="楷体_GB2312" pitchFamily="49" charset="-122"/>
              </a:rPr>
              <a:t>腐蚀工艺不带防护眼镜</a:t>
            </a:r>
            <a:endParaRPr lang="zh-CN" altLang="en-US" sz="2000" b="1" dirty="0">
              <a:ea typeface="楷体_GB2312" pitchFamily="49" charset="-122"/>
            </a:endParaRPr>
          </a:p>
          <a:p>
            <a:pPr eaLnBrk="1" hangingPunct="1">
              <a:lnSpc>
                <a:spcPct val="90000"/>
              </a:lnSpc>
              <a:buChar char="M"/>
            </a:pPr>
            <a:endParaRPr lang="zh-CN" altLang="en-US" sz="2000" b="1" dirty="0">
              <a:ea typeface="楷体_GB2312" pitchFamily="49" charset="-122"/>
            </a:endParaRPr>
          </a:p>
          <a:p>
            <a:pPr eaLnBrk="1" hangingPunct="1">
              <a:lnSpc>
                <a:spcPct val="90000"/>
              </a:lnSpc>
              <a:buChar char="M"/>
            </a:pPr>
            <a:r>
              <a:rPr lang="en-US" altLang="zh-CN" sz="2000" b="1" dirty="0">
                <a:ea typeface="楷体_GB2312" pitchFamily="49" charset="-122"/>
              </a:rPr>
              <a:t>06</a:t>
            </a:r>
            <a:r>
              <a:rPr lang="zh-CN" altLang="en-US" sz="2000" b="1" dirty="0">
                <a:ea typeface="楷体_GB2312" pitchFamily="49" charset="-122"/>
              </a:rPr>
              <a:t>年</a:t>
            </a:r>
            <a:r>
              <a:rPr lang="en-US" altLang="zh-CN" sz="2000" b="1" dirty="0">
                <a:ea typeface="楷体_GB2312" pitchFamily="49" charset="-122"/>
              </a:rPr>
              <a:t>XX</a:t>
            </a:r>
            <a:r>
              <a:rPr lang="zh-CN" altLang="en-US" sz="2000" b="1" dirty="0">
                <a:ea typeface="楷体_GB2312" pitchFamily="49" charset="-122"/>
              </a:rPr>
              <a:t>用重物压住操作开关进行作业</a:t>
            </a:r>
            <a:endParaRPr lang="zh-CN" altLang="en-US" sz="2000" b="1" dirty="0">
              <a:ea typeface="楷体_GB2312" pitchFamily="49" charset="-122"/>
            </a:endParaRPr>
          </a:p>
          <a:p>
            <a:pPr eaLnBrk="1" hangingPunct="1">
              <a:lnSpc>
                <a:spcPct val="90000"/>
              </a:lnSpc>
              <a:buChar char="M"/>
            </a:pPr>
            <a:endParaRPr lang="zh-CN" altLang="en-US" sz="2000" b="1" dirty="0">
              <a:ea typeface="楷体_GB2312" pitchFamily="49" charset="-122"/>
            </a:endParaRPr>
          </a:p>
          <a:p>
            <a:pPr eaLnBrk="1" hangingPunct="1">
              <a:lnSpc>
                <a:spcPct val="90000"/>
              </a:lnSpc>
              <a:buChar char="M"/>
            </a:pPr>
            <a:endParaRPr lang="en-US" altLang="zh-CN" sz="2000" b="1" dirty="0"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charRg st="32" end="6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charRg st="63" end="10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charRg st="102" end="1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charRg st="130" end="1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charRg st="147" end="1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91459" y="1970806"/>
            <a:ext cx="3963299" cy="884705"/>
          </a:xfrm>
        </p:spPr>
        <p:txBody>
          <a:bodyPr>
            <a:noAutofit/>
          </a:bodyPr>
          <a:lstStyle/>
          <a:p>
            <a:r>
              <a:rPr sz="495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495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983605" y="3969060"/>
            <a:ext cx="2845118" cy="118813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346" y="4017161"/>
            <a:ext cx="891000" cy="891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6066366" y="4231190"/>
            <a:ext cx="943451" cy="651986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05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获取第一手安全资讯</a:t>
            </a:r>
            <a:endParaRPr lang="zh-CN" altLang="en-US" sz="1050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7920514" y="4057643"/>
            <a:ext cx="830047" cy="81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277971" y="4076882"/>
            <a:ext cx="3015037" cy="816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05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0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05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05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93533" y="3104964"/>
            <a:ext cx="2359819" cy="786289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2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056276" y="4908161"/>
            <a:ext cx="702078" cy="346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微信公众号</a:t>
            </a:r>
            <a:endParaRPr lang="zh-CN" altLang="en-US" sz="825" dirty="0"/>
          </a:p>
        </p:txBody>
      </p:sp>
      <p:sp>
        <p:nvSpPr>
          <p:cNvPr id="9" name="文本框 8"/>
          <p:cNvSpPr txBox="1"/>
          <p:nvPr/>
        </p:nvSpPr>
        <p:spPr>
          <a:xfrm>
            <a:off x="7942499" y="4907220"/>
            <a:ext cx="702078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抖音</a:t>
            </a:r>
            <a:endParaRPr lang="zh-CN" altLang="en-US" sz="825" dirty="0"/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Rectangle 166"/>
          <p:cNvSpPr>
            <a:spLocks noGrp="1"/>
          </p:cNvSpPr>
          <p:nvPr>
            <p:ph type="sldNum" sz="quarter" idx="4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400" dirty="0">
                <a:latin typeface="Arial" panose="020B0604020202020204" pitchFamily="34" charset="0"/>
              </a:rPr>
            </a:fld>
            <a:endParaRPr lang="en-US" altLang="zh-CN" sz="1400" dirty="0">
              <a:latin typeface="Arial" panose="020B0604020202020204" pitchFamily="34" charset="0"/>
            </a:endParaRPr>
          </a:p>
        </p:txBody>
      </p:sp>
      <p:pic>
        <p:nvPicPr>
          <p:cNvPr id="4098" name="Picture 21" descr="PE01561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96000" y="5037138"/>
            <a:ext cx="3048000" cy="18208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" name="Rectangle 19"/>
          <p:cNvSpPr>
            <a:spLocks noGrp="1" noRot="1"/>
          </p:cNvSpPr>
          <p:nvPr>
            <p:ph type="ctrTitle"/>
          </p:nvPr>
        </p:nvSpPr>
        <p:spPr>
          <a:xfrm>
            <a:off x="762000" y="1371600"/>
            <a:ext cx="7772400" cy="1143000"/>
          </a:xfrm>
        </p:spPr>
        <p:txBody>
          <a:bodyPr vert="horz" wrap="square" lIns="91440" tIns="45720" rIns="91440" bIns="45720" anchor="ctr" anchorCtr="0"/>
          <a:p>
            <a:pPr eaLnBrk="1" hangingPunct="1">
              <a:buClrTx/>
              <a:buSzTx/>
              <a:buFontTx/>
            </a:pPr>
            <a:r>
              <a:rPr lang="zh-CN" altLang="en-US" sz="5400" b="1" dirty="0">
                <a:latin typeface="+mj-lt"/>
                <a:ea typeface="楷体_GB2312" pitchFamily="49" charset="-122"/>
                <a:cs typeface="+mj-cs"/>
              </a:rPr>
              <a:t>新员工入所安全教育培训</a:t>
            </a:r>
            <a:endParaRPr lang="zh-CN" altLang="en-US" sz="5400" b="1" dirty="0">
              <a:latin typeface="+mj-lt"/>
              <a:ea typeface="楷体_GB2312" pitchFamily="49" charset="-122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68611" name="Rectangle 3"/>
          <p:cNvSpPr>
            <a:spLocks noGrp="1" noRot="1"/>
          </p:cNvSpPr>
          <p:nvPr>
            <p:ph idx="1"/>
          </p:nvPr>
        </p:nvSpPr>
        <p:spPr>
          <a:xfrm>
            <a:off x="228600" y="533400"/>
            <a:ext cx="8915400" cy="5867400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80000"/>
              </a:lnSpc>
              <a:buChar char="&amp;"/>
            </a:pP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煤矿百万吨死亡率：美国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0.039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、南非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0.13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、印度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0.42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、中国</a:t>
            </a:r>
            <a:r>
              <a:rPr lang="en-US" altLang="zh-CN" sz="2000" b="1" dirty="0">
                <a:solidFill>
                  <a:srgbClr val="E32701"/>
                </a:solidFill>
                <a:latin typeface="楷体_GB2312" pitchFamily="49" charset="-122"/>
                <a:ea typeface="楷体_GB2312" pitchFamily="49" charset="-122"/>
              </a:rPr>
              <a:t>4.17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（其中国有煤矿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、地方煤矿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5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、乡办煤矿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8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、个人煤矿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15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）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80000"/>
              </a:lnSpc>
              <a:buChar char="&amp;"/>
            </a:pP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80000"/>
              </a:lnSpc>
              <a:buChar char="&amp;"/>
            </a:pP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中国万车死亡率为了</a:t>
            </a:r>
            <a:r>
              <a:rPr lang="en-US" altLang="zh-CN" sz="2000" b="1" dirty="0">
                <a:solidFill>
                  <a:srgbClr val="E32701"/>
                </a:solidFill>
                <a:latin typeface="楷体_GB2312" pitchFamily="49" charset="-122"/>
                <a:ea typeface="楷体_GB2312" pitchFamily="49" charset="-122"/>
              </a:rPr>
              <a:t>10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，是美国的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6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倍，日本的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10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倍。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80000"/>
              </a:lnSpc>
              <a:buChar char="&amp;"/>
            </a:pP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80000"/>
              </a:lnSpc>
              <a:buChar char="&amp;"/>
            </a:pP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汽车的事故率是</a:t>
            </a:r>
            <a:r>
              <a:rPr lang="zh-CN" altLang="en-US" sz="2000" b="1" dirty="0">
                <a:solidFill>
                  <a:srgbClr val="E32701"/>
                </a:solidFill>
                <a:latin typeface="楷体_GB2312" pitchFamily="49" charset="-122"/>
                <a:ea typeface="楷体_GB2312" pitchFamily="49" charset="-122"/>
              </a:rPr>
              <a:t>十万分之一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，飞机的事故率是百万分之一。 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80000"/>
              </a:lnSpc>
              <a:buChar char="&amp;"/>
            </a:pP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80000"/>
              </a:lnSpc>
              <a:buChar char="&amp;"/>
            </a:pP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瑞士一个滑雪胜地，突然发生雪崩。几十个人被埋雪里，只有</a:t>
            </a:r>
            <a:r>
              <a:rPr lang="zh-CN" altLang="en-US" sz="2000" b="1" dirty="0">
                <a:solidFill>
                  <a:srgbClr val="E32701"/>
                </a:solidFill>
                <a:latin typeface="楷体_GB2312" pitchFamily="49" charset="-122"/>
                <a:ea typeface="楷体_GB2312" pitchFamily="49" charset="-122"/>
              </a:rPr>
              <a:t>一个人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获救。</a:t>
            </a:r>
            <a:endParaRPr lang="zh-CN" altLang="en-US" sz="2000" b="1" dirty="0">
              <a:solidFill>
                <a:srgbClr val="E32701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80000"/>
              </a:lnSpc>
              <a:buChar char="&amp;"/>
            </a:pPr>
            <a:endParaRPr lang="zh-CN" altLang="en-US" sz="2000" b="1" dirty="0">
              <a:solidFill>
                <a:srgbClr val="E32701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80000"/>
              </a:lnSpc>
              <a:buChar char="&amp;"/>
            </a:pP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1981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年印度一次铁路交通事故死亡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7800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人。当年坦泰尼克号海难死亡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1513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人。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1984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年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11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月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19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日墨西哥发生火灾，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5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公里内一片火海，死亡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500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余人，三千多人受伤。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1984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睥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12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月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日，印度某农药厂毒气泄漏，笼罩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40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余平方公里，几天内死亡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2500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多人，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4000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人接近死亡，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20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万人中毒，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10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万人终身残废，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5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万人失明。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1986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年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4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月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25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日～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26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日，前苏联切尔诺贝利核电站发生核泄漏，预计到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2006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年将有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7.5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万人死亡。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1986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年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月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28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日，挑战者号航天飞机爆炸，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7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人为科学殉难，损失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10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多亿美元。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2003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年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月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日，哥伦比亚号航天飞机解体，又有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7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名宇航员捐躯。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80000"/>
              </a:lnSpc>
              <a:buChar char="&amp;"/>
            </a:pPr>
            <a:endParaRPr lang="zh-CN" altLang="en-US" sz="2000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80000"/>
              </a:lnSpc>
              <a:buChar char="&amp;"/>
            </a:pPr>
            <a:r>
              <a:rPr lang="zh-CN" altLang="en-US" sz="2000" b="1" dirty="0">
                <a:solidFill>
                  <a:srgbClr val="E32701"/>
                </a:solidFill>
                <a:latin typeface="楷体_GB2312" pitchFamily="49" charset="-122"/>
                <a:ea typeface="楷体_GB2312" pitchFamily="49" charset="-122"/>
              </a:rPr>
              <a:t>掉入冰洞如何使获救希望变得最大？</a:t>
            </a:r>
            <a:endParaRPr lang="zh-CN" altLang="en-US" sz="2000" b="1" dirty="0">
              <a:solidFill>
                <a:srgbClr val="E32701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80000"/>
              </a:lnSpc>
              <a:buChar char="&amp;"/>
            </a:pPr>
            <a:endParaRPr lang="zh-CN" altLang="en-US" sz="2000" b="1" dirty="0">
              <a:solidFill>
                <a:srgbClr val="E32701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80000"/>
              </a:lnSpc>
              <a:buChar char="&amp;"/>
            </a:pPr>
            <a:r>
              <a:rPr lang="zh-CN" altLang="en-US" sz="2000" b="1" dirty="0">
                <a:solidFill>
                  <a:srgbClr val="E32701"/>
                </a:solidFill>
                <a:latin typeface="楷体_GB2312" pitchFamily="49" charset="-122"/>
                <a:ea typeface="楷体_GB2312" pitchFamily="49" charset="-122"/>
              </a:rPr>
              <a:t>在森林里遇到火灾怎么逃生</a:t>
            </a:r>
            <a:r>
              <a:rPr lang="en-US" altLang="zh-CN" sz="2000" b="1" dirty="0">
                <a:solidFill>
                  <a:srgbClr val="E32701"/>
                </a:solidFill>
                <a:latin typeface="楷体_GB2312" pitchFamily="49" charset="-122"/>
                <a:ea typeface="楷体_GB2312" pitchFamily="49" charset="-122"/>
              </a:rPr>
              <a:t>?</a:t>
            </a:r>
            <a:endParaRPr lang="en-US" altLang="zh-CN" sz="2000" b="1" dirty="0">
              <a:solidFill>
                <a:srgbClr val="E32701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charRg st="0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charRg st="67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charRg st="95" end="1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charRg st="124" end="1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charRg st="159" end="44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charRg st="441" end="4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charRg st="459" end="4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8194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b="1" dirty="0">
                <a:solidFill>
                  <a:schemeClr val="tx1"/>
                </a:solidFill>
                <a:ea typeface="楷体_GB2312" pitchFamily="49" charset="-122"/>
              </a:rPr>
              <a:t>地震如何自救</a:t>
            </a:r>
            <a:endParaRPr lang="zh-CN" altLang="en-US" b="1" dirty="0">
              <a:solidFill>
                <a:schemeClr val="tx1"/>
              </a:solidFill>
              <a:ea typeface="楷体_GB2312" pitchFamily="49" charset="-122"/>
            </a:endParaRPr>
          </a:p>
        </p:txBody>
      </p:sp>
      <p:sp>
        <p:nvSpPr>
          <p:cNvPr id="71683" name="Rectangle 3"/>
          <p:cNvSpPr>
            <a:spLocks noGrp="1" noRot="1"/>
          </p:cNvSpPr>
          <p:nvPr>
            <p:ph idx="1"/>
          </p:nvPr>
        </p:nvSpPr>
        <p:spPr>
          <a:xfrm>
            <a:off x="1066800" y="1371600"/>
            <a:ext cx="7391400" cy="4575175"/>
          </a:xfrm>
        </p:spPr>
        <p:txBody>
          <a:bodyPr vert="horz" wrap="square" lIns="91440" tIns="45720" rIns="91440" bIns="45720" anchor="t" anchorCtr="0"/>
          <a:p>
            <a:pPr eaLnBrk="1" hangingPunct="1">
              <a:buChar char="þ"/>
            </a:pPr>
            <a:r>
              <a:rPr lang="zh-CN" altLang="en-US" sz="2000" b="1" dirty="0">
                <a:ea typeface="楷体_GB2312" pitchFamily="49" charset="-122"/>
              </a:rPr>
              <a:t>燃气泄露时：用湿毛巾捂住口、鼻，千万不要使用明火</a:t>
            </a:r>
            <a:endParaRPr lang="zh-CN" altLang="en-US" sz="2000" b="1" dirty="0">
              <a:ea typeface="楷体_GB2312" pitchFamily="49" charset="-122"/>
            </a:endParaRPr>
          </a:p>
          <a:p>
            <a:pPr eaLnBrk="1" hangingPunct="1">
              <a:buChar char="þ"/>
            </a:pPr>
            <a:endParaRPr lang="zh-CN" altLang="en-US" sz="2000" b="1" dirty="0">
              <a:ea typeface="楷体_GB2312" pitchFamily="49" charset="-122"/>
            </a:endParaRPr>
          </a:p>
          <a:p>
            <a:pPr eaLnBrk="1" hangingPunct="1">
              <a:buChar char="þ"/>
            </a:pPr>
            <a:r>
              <a:rPr lang="zh-CN" altLang="en-US" sz="2000" b="1" dirty="0">
                <a:ea typeface="楷体_GB2312" pitchFamily="49" charset="-122"/>
              </a:rPr>
              <a:t>遇到火灾：趴在地上，用湿毛巾捂住口、鼻，要匍匐、逆风而行</a:t>
            </a:r>
            <a:endParaRPr lang="zh-CN" altLang="en-US" sz="2000" b="1" dirty="0">
              <a:ea typeface="楷体_GB2312" pitchFamily="49" charset="-122"/>
            </a:endParaRPr>
          </a:p>
          <a:p>
            <a:pPr eaLnBrk="1" hangingPunct="1">
              <a:buChar char="þ"/>
            </a:pPr>
            <a:endParaRPr lang="zh-CN" altLang="en-US" sz="2000" b="1" dirty="0">
              <a:ea typeface="楷体_GB2312" pitchFamily="49" charset="-122"/>
            </a:endParaRPr>
          </a:p>
          <a:p>
            <a:pPr eaLnBrk="1" hangingPunct="1">
              <a:buChar char="þ"/>
            </a:pPr>
            <a:r>
              <a:rPr lang="zh-CN" altLang="en-US" sz="2000" b="1" dirty="0">
                <a:ea typeface="楷体_GB2312" pitchFamily="49" charset="-122"/>
              </a:rPr>
              <a:t>毒气泄露：湿毛巾捂住口、鼻，往上风向跑</a:t>
            </a:r>
            <a:endParaRPr lang="zh-CN" altLang="en-US" sz="2000" b="1" dirty="0">
              <a:ea typeface="楷体_GB2312" pitchFamily="49" charset="-122"/>
            </a:endParaRPr>
          </a:p>
          <a:p>
            <a:pPr eaLnBrk="1" hangingPunct="1">
              <a:buChar char="þ"/>
            </a:pPr>
            <a:endParaRPr lang="zh-CN" altLang="en-US" sz="2000" b="1" dirty="0">
              <a:ea typeface="楷体_GB2312" pitchFamily="49" charset="-122"/>
            </a:endParaRPr>
          </a:p>
          <a:p>
            <a:pPr eaLnBrk="1" hangingPunct="1">
              <a:buChar char="þ"/>
            </a:pPr>
            <a:r>
              <a:rPr lang="zh-CN" altLang="en-US" sz="2000" b="1" dirty="0">
                <a:ea typeface="楷体_GB2312" pitchFamily="49" charset="-122"/>
              </a:rPr>
              <a:t>如果被压：避开身体上方不结实物件，搬开身边可移动的碎砖瓦杂物，设法用砖石、木棍等支撑残壁，室内设施坚决不要移动，电源水源等，用敲击声呼救</a:t>
            </a:r>
            <a:endParaRPr lang="zh-CN" altLang="en-US" sz="2000" b="1" dirty="0">
              <a:ea typeface="楷体_GB2312" pitchFamily="49" charset="-122"/>
            </a:endParaRPr>
          </a:p>
          <a:p>
            <a:pPr eaLnBrk="1" hangingPunct="1">
              <a:buChar char="þ"/>
            </a:pPr>
            <a:endParaRPr lang="en-US" altLang="zh-CN" sz="2000" b="1" dirty="0"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charRg st="0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charRg st="26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charRg st="56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charRg st="77" end="1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graphicFrame>
        <p:nvGraphicFramePr>
          <p:cNvPr id="9218" name="Object 4"/>
          <p:cNvGraphicFramePr>
            <a:graphicFrameLocks noGrp="1"/>
          </p:cNvGraphicFramePr>
          <p:nvPr>
            <p:ph type="clipArt" sz="half" idx="2"/>
          </p:nvPr>
        </p:nvGraphicFramePr>
        <p:xfrm>
          <a:off x="5943600" y="3352800"/>
          <a:ext cx="2514600" cy="223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3473450" imgH="3473450" progId="MS_ClipArt_Gallery.2">
                  <p:embed/>
                </p:oleObj>
              </mc:Choice>
              <mc:Fallback>
                <p:oleObj name="" r:id="rId1" imgW="3473450" imgH="3473450" progId="MS_ClipArt_Gallery.2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943600" y="3352800"/>
                        <a:ext cx="2514600" cy="2233613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9" name="Rectangle 5"/>
          <p:cNvSpPr>
            <a:spLocks noGrp="1" noRot="1"/>
          </p:cNvSpPr>
          <p:nvPr>
            <p:ph type="title"/>
          </p:nvPr>
        </p:nvSpPr>
        <p:spPr>
          <a:xfrm>
            <a:off x="304800" y="457200"/>
            <a:ext cx="8540750" cy="1143000"/>
          </a:xfrm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培训目标</a:t>
            </a:r>
            <a:endParaRPr lang="zh-CN" altLang="en-US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9220" name="Rectangle 3"/>
          <p:cNvSpPr>
            <a:spLocks noGrp="1" noRot="1"/>
          </p:cNvSpPr>
          <p:nvPr>
            <p:ph type="body" sz="half" idx="1"/>
          </p:nvPr>
        </p:nvSpPr>
        <p:spPr>
          <a:xfrm>
            <a:off x="609600" y="1600200"/>
            <a:ext cx="7620000" cy="4498975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160000"/>
              </a:lnSpc>
              <a:buClr>
                <a:schemeClr val="tx1"/>
              </a:buClr>
              <a:buSzTx/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通过培训，了解安全的基本意义与作用，保证及提升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XX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现有的安全状况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,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确保新员工不作为危险因素进入</a:t>
            </a:r>
            <a:r>
              <a:rPr lang="en-US" altLang="zh-CN" sz="2400" b="1" dirty="0">
                <a:latin typeface="楷体_GB2312" pitchFamily="49" charset="-122"/>
                <a:ea typeface="楷体_GB2312" pitchFamily="49" charset="-122"/>
              </a:rPr>
              <a:t>XX</a:t>
            </a:r>
            <a:r>
              <a:rPr lang="zh-CN" altLang="en-US" sz="2400" b="1" dirty="0">
                <a:latin typeface="楷体_GB2312" pitchFamily="49" charset="-122"/>
                <a:ea typeface="楷体_GB2312" pitchFamily="49" charset="-122"/>
              </a:rPr>
              <a:t>。</a:t>
            </a:r>
            <a:endParaRPr lang="zh-CN" altLang="en-US" sz="2400" b="1" dirty="0">
              <a:latin typeface="楷体_GB2312" pitchFamily="49" charset="-122"/>
              <a:ea typeface="楷体_GB2312" pitchFamily="49" charset="-122"/>
            </a:endParaRPr>
          </a:p>
          <a:p>
            <a:pPr lvl="1" eaLnBrk="1" hangingPunct="1">
              <a:lnSpc>
                <a:spcPct val="160000"/>
              </a:lnSpc>
              <a:buClr>
                <a:schemeClr val="hlink"/>
              </a:buClr>
              <a:buSzTx/>
              <a:buFont typeface="Wingdings" panose="05000000000000000000" pitchFamily="2" charset="2"/>
              <a:buChar char="!"/>
            </a:pPr>
            <a:r>
              <a:rPr lang="zh-CN" altLang="en-US" sz="2000" b="1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安全的基本意义与作用</a:t>
            </a:r>
            <a:endParaRPr lang="zh-CN" altLang="en-US" sz="2000" b="1" dirty="0">
              <a:solidFill>
                <a:srgbClr val="0000CC"/>
              </a:solidFill>
              <a:latin typeface="楷体_GB2312" pitchFamily="49" charset="-122"/>
              <a:ea typeface="楷体_GB2312" pitchFamily="49" charset="-122"/>
            </a:endParaRPr>
          </a:p>
          <a:p>
            <a:pPr lvl="1" eaLnBrk="1" hangingPunct="1">
              <a:lnSpc>
                <a:spcPct val="160000"/>
              </a:lnSpc>
              <a:buClr>
                <a:schemeClr val="hlink"/>
              </a:buClr>
              <a:buSzTx/>
              <a:buFont typeface="Wingdings" panose="05000000000000000000" pitchFamily="2" charset="2"/>
              <a:buChar char="!"/>
            </a:pPr>
            <a:r>
              <a:rPr lang="zh-CN" altLang="en-US" sz="2000" b="1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职工的安全权利与义务</a:t>
            </a:r>
            <a:endParaRPr lang="zh-CN" altLang="en-US" sz="2000" b="1" dirty="0">
              <a:solidFill>
                <a:srgbClr val="0000CC"/>
              </a:solidFill>
              <a:latin typeface="楷体_GB2312" pitchFamily="49" charset="-122"/>
              <a:ea typeface="楷体_GB2312" pitchFamily="49" charset="-122"/>
            </a:endParaRPr>
          </a:p>
          <a:p>
            <a:pPr lvl="1" eaLnBrk="1" hangingPunct="1">
              <a:lnSpc>
                <a:spcPct val="160000"/>
              </a:lnSpc>
              <a:buClr>
                <a:schemeClr val="hlink"/>
              </a:buClr>
              <a:buSzTx/>
              <a:buFont typeface="Wingdings" panose="05000000000000000000" pitchFamily="2" charset="2"/>
              <a:buChar char="!"/>
            </a:pPr>
            <a:r>
              <a:rPr lang="zh-CN" altLang="en-US" sz="2000" b="1" dirty="0">
                <a:solidFill>
                  <a:srgbClr val="0000CC"/>
                </a:solidFill>
                <a:latin typeface="楷体_GB2312" pitchFamily="49" charset="-122"/>
                <a:ea typeface="楷体_GB2312" pitchFamily="49" charset="-122"/>
              </a:rPr>
              <a:t>如何保证自己是安全的</a:t>
            </a:r>
            <a:endParaRPr lang="zh-CN" altLang="en-US" sz="2000" b="1" dirty="0">
              <a:solidFill>
                <a:srgbClr val="0000CC"/>
              </a:solidFill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buClr>
                <a:schemeClr val="hlink"/>
              </a:buClr>
              <a:buSzTx/>
              <a:buFont typeface="Wingdings" panose="05000000000000000000" pitchFamily="2" charset="2"/>
              <a:buChar char="•"/>
            </a:pPr>
            <a:endParaRPr lang="en-US" altLang="zh-CN" sz="2000" b="1" dirty="0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10242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安全</a:t>
            </a:r>
            <a:r>
              <a:rPr lang="en-US" altLang="zh-CN" b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=</a:t>
            </a:r>
            <a:endParaRPr lang="en-US" altLang="zh-CN" b="1" dirty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0243" name="Rectangle 3"/>
          <p:cNvSpPr>
            <a:spLocks noGrp="1" noRot="1"/>
          </p:cNvSpPr>
          <p:nvPr>
            <p:ph type="body" sz="half" idx="1"/>
          </p:nvPr>
        </p:nvSpPr>
        <p:spPr>
          <a:xfrm>
            <a:off x="1143000" y="1600200"/>
            <a:ext cx="7162800" cy="4498975"/>
          </a:xfrm>
        </p:spPr>
        <p:txBody>
          <a:bodyPr vert="horz" wrap="square" lIns="91440" tIns="45720" rIns="91440" bIns="45720" anchor="t" anchorCtr="0"/>
          <a:p>
            <a:pPr eaLnBrk="1" hangingPunct="1">
              <a:lnSpc>
                <a:spcPct val="90000"/>
              </a:lnSpc>
              <a:buClr>
                <a:schemeClr val="hlink"/>
              </a:buClr>
              <a:buSzTx/>
              <a:buFont typeface="Wingdings" panose="05000000000000000000" pitchFamily="2" charset="2"/>
              <a:buChar char="&amp;"/>
            </a:pP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世界每年因事故的损失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=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世界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GNP2.5%</a:t>
            </a:r>
            <a:endParaRPr lang="en-US" altLang="zh-CN" sz="20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  </a:t>
            </a:r>
            <a:endParaRPr lang="en-US" altLang="zh-CN" sz="20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                                 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＞全世界每年的经济                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                                   增长是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2%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～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3% </a:t>
            </a:r>
            <a:endParaRPr lang="en-US" altLang="zh-CN" sz="20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SzTx/>
              <a:buFont typeface="Wingdings" panose="05000000000000000000" pitchFamily="2" charset="2"/>
              <a:buChar char="&amp;"/>
            </a:pP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预防事故的设施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=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世界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GNP3.5%</a:t>
            </a:r>
            <a:endParaRPr lang="en-US" altLang="zh-CN" sz="20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SzTx/>
              <a:buFont typeface="Wingdings" panose="05000000000000000000" pitchFamily="2" charset="2"/>
              <a:buChar char="&amp;"/>
            </a:pPr>
            <a:endParaRPr lang="en-US" altLang="zh-CN" sz="20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SzTx/>
              <a:buFont typeface="Wingdings" panose="05000000000000000000" pitchFamily="2" charset="2"/>
              <a:buChar char="&amp;"/>
            </a:pPr>
            <a:endParaRPr lang="en-US" altLang="zh-CN" sz="20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SzTx/>
              <a:buFont typeface="Wingdings" panose="05000000000000000000" pitchFamily="2" charset="2"/>
              <a:buChar char="&amp;"/>
            </a:pP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中国每天死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300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人，每年损失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1500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亿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;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世界每天发生事故≥ 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70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万件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;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死亡≥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10000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人。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SzTx/>
              <a:buFont typeface="Wingdings" panose="05000000000000000000" pitchFamily="2" charset="2"/>
              <a:buChar char="&amp;"/>
            </a:pP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SzTx/>
              <a:buFont typeface="Wingdings" panose="05000000000000000000" pitchFamily="2" charset="2"/>
              <a:buChar char="&amp;"/>
            </a:pP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SzTx/>
              <a:buFont typeface="Wingdings" panose="05000000000000000000" pitchFamily="2" charset="2"/>
              <a:buChar char="&amp;"/>
            </a:pP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1906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年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7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月～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1907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年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6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月，宾西法尼亚死于战争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385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人，远远小于工业死亡</a:t>
            </a:r>
            <a:r>
              <a:rPr lang="en-US" altLang="zh-CN" sz="2000" b="1" dirty="0">
                <a:latin typeface="楷体_GB2312" pitchFamily="49" charset="-122"/>
                <a:ea typeface="楷体_GB2312" pitchFamily="49" charset="-122"/>
              </a:rPr>
              <a:t>520</a:t>
            </a:r>
            <a:r>
              <a:rPr lang="zh-CN" altLang="en-US" sz="2000" b="1" dirty="0">
                <a:latin typeface="楷体_GB2312" pitchFamily="49" charset="-122"/>
                <a:ea typeface="楷体_GB2312" pitchFamily="49" charset="-122"/>
              </a:rPr>
              <a:t>人。</a:t>
            </a:r>
            <a:endParaRPr lang="zh-CN" altLang="en-US" sz="20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10244" name="AutoShape 4"/>
          <p:cNvSpPr/>
          <p:nvPr/>
        </p:nvSpPr>
        <p:spPr>
          <a:xfrm rot="5400000">
            <a:off x="4572000" y="2057400"/>
            <a:ext cx="762000" cy="762000"/>
          </a:xfrm>
          <a:custGeom>
            <a:avLst/>
            <a:gdLst/>
            <a:ahLst/>
            <a:cxnLst>
              <a:cxn ang="17694720">
                <a:pos x="13440833" y="0"/>
              </a:cxn>
              <a:cxn ang="11796480">
                <a:pos x="0" y="19201732"/>
              </a:cxn>
              <a:cxn ang="5898240">
                <a:pos x="13440833" y="23041081"/>
              </a:cxn>
              <a:cxn ang="0">
                <a:pos x="26881666" y="19201732"/>
              </a:cxn>
            </a:cxnLst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graphicFrame>
        <p:nvGraphicFramePr>
          <p:cNvPr id="10245" name="Object 7"/>
          <p:cNvGraphicFramePr>
            <a:graphicFrameLocks noGrp="1"/>
          </p:cNvGraphicFramePr>
          <p:nvPr>
            <p:ph type="clipArt" sz="half" idx="2"/>
          </p:nvPr>
        </p:nvGraphicFramePr>
        <p:xfrm>
          <a:off x="5638800" y="152400"/>
          <a:ext cx="9144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1" imgW="1063625" imgH="2287905" progId="MS_ClipArt_Gallery.2">
                  <p:embed/>
                </p:oleObj>
              </mc:Choice>
              <mc:Fallback>
                <p:oleObj name="" r:id="rId1" imgW="1063625" imgH="2287905" progId="MS_ClipArt_Gallery.2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638800" y="152400"/>
                        <a:ext cx="914400" cy="16764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11266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b="1" dirty="0">
                <a:solidFill>
                  <a:schemeClr val="tx1"/>
                </a:solidFill>
                <a:ea typeface="楷体_GB2312" pitchFamily="49" charset="-122"/>
              </a:rPr>
              <a:t>安全概述</a:t>
            </a:r>
            <a:endParaRPr lang="zh-CN" altLang="en-US" b="1" dirty="0">
              <a:solidFill>
                <a:schemeClr val="tx1"/>
              </a:solidFill>
              <a:ea typeface="楷体_GB2312" pitchFamily="49" charset="-122"/>
            </a:endParaRPr>
          </a:p>
        </p:txBody>
      </p:sp>
      <p:sp>
        <p:nvSpPr>
          <p:cNvPr id="48131" name="Rectangle 3"/>
          <p:cNvSpPr>
            <a:spLocks noGrp="1" noRot="1"/>
          </p:cNvSpPr>
          <p:nvPr>
            <p:ph type="body" sz="half" idx="1"/>
          </p:nvPr>
        </p:nvSpPr>
        <p:spPr/>
        <p:txBody>
          <a:bodyPr vert="horz" wrap="square" lIns="91440" tIns="45720" rIns="91440" bIns="45720" anchor="t" anchorCtr="0"/>
          <a:p>
            <a:pPr eaLnBrk="1" hangingPunct="1">
              <a:buClr>
                <a:schemeClr val="hlink"/>
              </a:buClr>
              <a:buSzTx/>
              <a:buFont typeface="Wingdings" panose="05000000000000000000" pitchFamily="2" charset="2"/>
              <a:buChar char="&amp;"/>
            </a:pPr>
            <a:r>
              <a:rPr lang="zh-CN" altLang="en-US" sz="2000" b="1" dirty="0">
                <a:ea typeface="楷体_GB2312" pitchFamily="49" charset="-122"/>
              </a:rPr>
              <a:t>人类早期的求生→群体居住时的自我保护→</a:t>
            </a:r>
            <a:r>
              <a:rPr lang="en-US" altLang="zh-CN" sz="2000" b="1" dirty="0">
                <a:ea typeface="楷体_GB2312" pitchFamily="49" charset="-122"/>
              </a:rPr>
              <a:t>18</a:t>
            </a:r>
            <a:r>
              <a:rPr lang="zh-CN" altLang="en-US" sz="2000" b="1" dirty="0">
                <a:ea typeface="楷体_GB2312" pitchFamily="49" charset="-122"/>
              </a:rPr>
              <a:t>世纪的产业革命→二次世界大战后的新技术革命时期</a:t>
            </a:r>
            <a:endParaRPr lang="zh-CN" altLang="en-US" sz="2000" b="1" dirty="0">
              <a:ea typeface="楷体_GB2312" pitchFamily="49" charset="-122"/>
            </a:endParaRPr>
          </a:p>
          <a:p>
            <a:pPr eaLnBrk="1" hangingPunct="1">
              <a:buClr>
                <a:schemeClr val="hlink"/>
              </a:buClr>
              <a:buSzTx/>
              <a:buFont typeface="Wingdings" panose="05000000000000000000" pitchFamily="2" charset="2"/>
              <a:buChar char="&amp;"/>
            </a:pPr>
            <a:endParaRPr lang="zh-CN" altLang="en-US" sz="2000" b="1" dirty="0">
              <a:ea typeface="楷体_GB2312" pitchFamily="49" charset="-122"/>
            </a:endParaRPr>
          </a:p>
          <a:p>
            <a:pPr eaLnBrk="1" hangingPunct="1">
              <a:buClr>
                <a:schemeClr val="hlink"/>
              </a:buClr>
              <a:buSzTx/>
              <a:buFont typeface="Wingdings" panose="05000000000000000000" pitchFamily="2" charset="2"/>
              <a:buChar char="&amp;"/>
            </a:pPr>
            <a:r>
              <a:rPr lang="en-US" altLang="zh-CN" sz="2000" b="1" dirty="0">
                <a:ea typeface="楷体_GB2312" pitchFamily="49" charset="-122"/>
              </a:rPr>
              <a:t>50</a:t>
            </a:r>
            <a:r>
              <a:rPr lang="zh-CN" altLang="en-US" sz="2000" b="1" dirty="0">
                <a:ea typeface="楷体_GB2312" pitchFamily="49" charset="-122"/>
              </a:rPr>
              <a:t>年代弹道导弹与核武器运载火箭安全→</a:t>
            </a:r>
            <a:r>
              <a:rPr lang="en-US" altLang="zh-CN" sz="2000" b="1" dirty="0">
                <a:ea typeface="楷体_GB2312" pitchFamily="49" charset="-122"/>
              </a:rPr>
              <a:t>70</a:t>
            </a:r>
            <a:r>
              <a:rPr lang="zh-CN" altLang="en-US" sz="2000" b="1" dirty="0">
                <a:ea typeface="楷体_GB2312" pitchFamily="49" charset="-122"/>
              </a:rPr>
              <a:t>年代的空军安全→航天航空安全→</a:t>
            </a:r>
            <a:r>
              <a:rPr lang="en-US" altLang="zh-CN" sz="2000" b="1" dirty="0">
                <a:ea typeface="楷体_GB2312" pitchFamily="49" charset="-122"/>
              </a:rPr>
              <a:t>80</a:t>
            </a:r>
            <a:r>
              <a:rPr lang="zh-CN" altLang="en-US" sz="2000" b="1" dirty="0">
                <a:ea typeface="楷体_GB2312" pitchFamily="49" charset="-122"/>
              </a:rPr>
              <a:t>年代初的原子能安全</a:t>
            </a:r>
            <a:endParaRPr lang="zh-CN" altLang="en-US" sz="2000" b="1" dirty="0">
              <a:ea typeface="楷体_GB2312" pitchFamily="49" charset="-122"/>
            </a:endParaRPr>
          </a:p>
          <a:p>
            <a:pPr eaLnBrk="1" hangingPunct="1">
              <a:buClr>
                <a:schemeClr val="hlink"/>
              </a:buClr>
              <a:buSzTx/>
              <a:buFont typeface="Wingdings" panose="05000000000000000000" pitchFamily="2" charset="2"/>
              <a:buChar char="&amp;"/>
            </a:pPr>
            <a:endParaRPr lang="zh-CN" altLang="en-US" sz="1800" b="1" dirty="0">
              <a:ea typeface="楷体_GB2312" pitchFamily="49" charset="-122"/>
            </a:endParaRPr>
          </a:p>
          <a:p>
            <a:pPr eaLnBrk="1" hangingPunct="1">
              <a:buClr>
                <a:schemeClr val="hlink"/>
              </a:buClr>
              <a:buSzTx/>
              <a:buFont typeface="Wingdings" panose="05000000000000000000" pitchFamily="2" charset="2"/>
              <a:buChar char="&amp;"/>
            </a:pPr>
            <a:endParaRPr lang="zh-CN" altLang="en-US" sz="1800" b="1" dirty="0">
              <a:ea typeface="楷体_GB2312" pitchFamily="49" charset="-122"/>
            </a:endParaRPr>
          </a:p>
          <a:p>
            <a:pPr eaLnBrk="1" hangingPunct="1">
              <a:buClr>
                <a:schemeClr val="hlink"/>
              </a:buClr>
              <a:buSzTx/>
              <a:buFont typeface="Wingdings" panose="05000000000000000000" pitchFamily="2" charset="2"/>
              <a:buChar char="&amp;"/>
            </a:pPr>
            <a:endParaRPr lang="en-US" altLang="zh-CN" sz="1800" b="1" dirty="0">
              <a:ea typeface="楷体_GB2312" pitchFamily="49" charset="-122"/>
            </a:endParaRPr>
          </a:p>
        </p:txBody>
      </p:sp>
      <p:grpSp>
        <p:nvGrpSpPr>
          <p:cNvPr id="11268" name="Organization Chart 68"/>
          <p:cNvGrpSpPr>
            <a:grpSpLocks noChangeAspect="1"/>
          </p:cNvGrpSpPr>
          <p:nvPr/>
        </p:nvGrpSpPr>
        <p:grpSpPr>
          <a:xfrm>
            <a:off x="4762500" y="1600200"/>
            <a:ext cx="4000500" cy="2173288"/>
            <a:chOff x="1152" y="1298"/>
            <a:chExt cx="1440" cy="2016"/>
          </a:xfrm>
        </p:grpSpPr>
        <p:sp>
          <p:nvSpPr>
            <p:cNvPr id="11269" name="AutoShape 67"/>
            <p:cNvSpPr>
              <a:spLocks noChangeAspect="1" noTextEdit="1"/>
            </p:cNvSpPr>
            <p:nvPr/>
          </p:nvSpPr>
          <p:spPr>
            <a:xfrm>
              <a:off x="1152" y="1298"/>
              <a:ext cx="1440" cy="201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11270" name="_s3076"/>
            <p:cNvCxnSpPr>
              <a:stCxn id="11278" idx="1"/>
              <a:endCxn id="11274" idx="2"/>
            </p:cNvCxnSpPr>
            <p:nvPr/>
          </p:nvCxnSpPr>
          <p:spPr>
            <a:xfrm rot="10800000">
              <a:off x="1584" y="1586"/>
              <a:ext cx="144" cy="720"/>
            </a:xfrm>
            <a:prstGeom prst="bentConnector2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1271" name="_s3077"/>
            <p:cNvCxnSpPr>
              <a:stCxn id="11277" idx="1"/>
              <a:endCxn id="11274" idx="2"/>
            </p:cNvCxnSpPr>
            <p:nvPr/>
          </p:nvCxnSpPr>
          <p:spPr>
            <a:xfrm rot="10800000">
              <a:off x="1584" y="1586"/>
              <a:ext cx="144" cy="1584"/>
            </a:xfrm>
            <a:prstGeom prst="bentConnector2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1272" name="_s3078"/>
            <p:cNvCxnSpPr>
              <a:stCxn id="11276" idx="1"/>
              <a:endCxn id="11274" idx="2"/>
            </p:cNvCxnSpPr>
            <p:nvPr/>
          </p:nvCxnSpPr>
          <p:spPr>
            <a:xfrm rot="10800000">
              <a:off x="1584" y="1586"/>
              <a:ext cx="144" cy="1153"/>
            </a:xfrm>
            <a:prstGeom prst="bentConnector2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11273" name="_s3079"/>
            <p:cNvCxnSpPr>
              <a:stCxn id="11275" idx="1"/>
              <a:endCxn id="11274" idx="2"/>
            </p:cNvCxnSpPr>
            <p:nvPr/>
          </p:nvCxnSpPr>
          <p:spPr>
            <a:xfrm rot="10800000">
              <a:off x="1584" y="1586"/>
              <a:ext cx="144" cy="289"/>
            </a:xfrm>
            <a:prstGeom prst="bentConnector2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1274" name="_s3080"/>
            <p:cNvSpPr/>
            <p:nvPr/>
          </p:nvSpPr>
          <p:spPr>
            <a:xfrm>
              <a:off x="1152" y="129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0" tIns="0" rIns="0" bIns="0" anchor="ctr" anchorCtr="0"/>
            <a:p>
              <a:pPr algn="ctr"/>
              <a:r>
                <a:rPr lang="zh-CN" altLang="en-US" b="1" dirty="0">
                  <a:latin typeface="Arial" panose="020B0604020202020204" pitchFamily="34" charset="0"/>
                  <a:ea typeface="楷体_GB2312" pitchFamily="49" charset="-122"/>
                </a:rPr>
                <a:t>安全科学技术</a:t>
              </a:r>
              <a:endParaRPr lang="zh-CN" altLang="en-US" b="1" dirty="0">
                <a:latin typeface="Arial" panose="020B0604020202020204" pitchFamily="34" charset="0"/>
                <a:ea typeface="楷体_GB2312" pitchFamily="49" charset="-122"/>
              </a:endParaRPr>
            </a:p>
          </p:txBody>
        </p:sp>
        <p:sp>
          <p:nvSpPr>
            <p:cNvPr id="11275" name="_s3081"/>
            <p:cNvSpPr/>
            <p:nvPr/>
          </p:nvSpPr>
          <p:spPr>
            <a:xfrm>
              <a:off x="1728" y="173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0" tIns="0" rIns="0" bIns="0" anchor="ctr" anchorCtr="0"/>
            <a:p>
              <a:pPr algn="ctr"/>
              <a:r>
                <a:rPr lang="zh-CN" altLang="en-US" b="1" dirty="0">
                  <a:latin typeface="Arial" panose="020B0604020202020204" pitchFamily="34" charset="0"/>
                  <a:ea typeface="楷体_GB2312" pitchFamily="49" charset="-122"/>
                </a:rPr>
                <a:t>安全哲学</a:t>
              </a:r>
              <a:endParaRPr lang="zh-CN" altLang="en-US" b="1" dirty="0">
                <a:latin typeface="Arial" panose="020B0604020202020204" pitchFamily="34" charset="0"/>
                <a:ea typeface="楷体_GB2312" pitchFamily="49" charset="-122"/>
              </a:endParaRPr>
            </a:p>
          </p:txBody>
        </p:sp>
        <p:sp>
          <p:nvSpPr>
            <p:cNvPr id="11276" name="_s3082"/>
            <p:cNvSpPr/>
            <p:nvPr/>
          </p:nvSpPr>
          <p:spPr>
            <a:xfrm>
              <a:off x="1728" y="259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0" tIns="0" rIns="0" bIns="0" anchor="ctr" anchorCtr="0"/>
            <a:p>
              <a:pPr algn="ctr"/>
              <a:r>
                <a:rPr lang="zh-CN" altLang="en-US" b="1" dirty="0">
                  <a:latin typeface="Arial" panose="020B0604020202020204" pitchFamily="34" charset="0"/>
                  <a:ea typeface="楷体_GB2312" pitchFamily="49" charset="-122"/>
                </a:rPr>
                <a:t>安全技术科学</a:t>
              </a:r>
              <a:endParaRPr lang="zh-CN" altLang="en-US" b="1" dirty="0">
                <a:latin typeface="Arial" panose="020B0604020202020204" pitchFamily="34" charset="0"/>
                <a:ea typeface="楷体_GB2312" pitchFamily="49" charset="-122"/>
              </a:endParaRPr>
            </a:p>
          </p:txBody>
        </p:sp>
        <p:sp>
          <p:nvSpPr>
            <p:cNvPr id="11277" name="_s3083"/>
            <p:cNvSpPr/>
            <p:nvPr/>
          </p:nvSpPr>
          <p:spPr>
            <a:xfrm>
              <a:off x="1728" y="3026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0" tIns="0" rIns="0" bIns="0" anchor="ctr" anchorCtr="0"/>
            <a:p>
              <a:pPr algn="ctr"/>
              <a:r>
                <a:rPr lang="zh-CN" altLang="en-US" b="1" dirty="0">
                  <a:latin typeface="Arial" panose="020B0604020202020204" pitchFamily="34" charset="0"/>
                  <a:ea typeface="楷体_GB2312" pitchFamily="49" charset="-122"/>
                </a:rPr>
                <a:t>安全工程技术</a:t>
              </a:r>
              <a:endParaRPr lang="zh-CN" altLang="en-US" b="1" dirty="0">
                <a:latin typeface="Arial" panose="020B0604020202020204" pitchFamily="34" charset="0"/>
                <a:ea typeface="楷体_GB2312" pitchFamily="49" charset="-122"/>
              </a:endParaRPr>
            </a:p>
          </p:txBody>
        </p:sp>
        <p:sp>
          <p:nvSpPr>
            <p:cNvPr id="11278" name="_s3084"/>
            <p:cNvSpPr/>
            <p:nvPr/>
          </p:nvSpPr>
          <p:spPr>
            <a:xfrm>
              <a:off x="1728" y="216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0" tIns="0" rIns="0" bIns="0" anchor="ctr" anchorCtr="0"/>
            <a:p>
              <a:pPr algn="ctr"/>
              <a:r>
                <a:rPr lang="zh-CN" altLang="en-US" b="1" dirty="0">
                  <a:latin typeface="Arial" panose="020B0604020202020204" pitchFamily="34" charset="0"/>
                  <a:ea typeface="楷体_GB2312" pitchFamily="49" charset="-122"/>
                </a:rPr>
                <a:t>安全基础科学</a:t>
              </a:r>
              <a:endParaRPr lang="zh-CN" altLang="en-US" b="1" dirty="0">
                <a:latin typeface="Arial" panose="020B0604020202020204" pitchFamily="34" charset="0"/>
                <a:ea typeface="楷体_GB2312" pitchFamily="49" charset="-122"/>
              </a:endParaRPr>
            </a:p>
          </p:txBody>
        </p:sp>
      </p:grpSp>
      <p:grpSp>
        <p:nvGrpSpPr>
          <p:cNvPr id="11279" name="Diagram 80"/>
          <p:cNvGrpSpPr>
            <a:grpSpLocks noChangeAspect="1"/>
          </p:cNvGrpSpPr>
          <p:nvPr/>
        </p:nvGrpSpPr>
        <p:grpSpPr>
          <a:xfrm>
            <a:off x="4572000" y="4114800"/>
            <a:ext cx="4572000" cy="2527300"/>
            <a:chOff x="1620" y="1478"/>
            <a:chExt cx="2520" cy="1369"/>
          </a:xfrm>
        </p:grpSpPr>
        <p:sp>
          <p:nvSpPr>
            <p:cNvPr id="11280" name="AutoShape 79"/>
            <p:cNvSpPr>
              <a:spLocks noChangeAspect="1" noTextEdit="1"/>
            </p:cNvSpPr>
            <p:nvPr/>
          </p:nvSpPr>
          <p:spPr>
            <a:xfrm>
              <a:off x="1620" y="1478"/>
              <a:ext cx="2520" cy="136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81" name="_s3087"/>
            <p:cNvSpPr/>
            <p:nvPr/>
          </p:nvSpPr>
          <p:spPr>
            <a:xfrm flipH="1">
              <a:off x="2538" y="2162"/>
              <a:ext cx="171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282" name="_s3088"/>
            <p:cNvSpPr/>
            <p:nvPr/>
          </p:nvSpPr>
          <p:spPr>
            <a:xfrm>
              <a:off x="2196" y="1991"/>
              <a:ext cx="342" cy="342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0" tIns="0" rIns="0" bIns="0" anchor="ctr" anchorCtr="0"/>
            <a:p>
              <a:pPr algn="ctr"/>
              <a:r>
                <a:rPr lang="zh-CN" altLang="en-US" sz="2200" b="1" dirty="0">
                  <a:latin typeface="Arial" panose="020B0604020202020204" pitchFamily="34" charset="0"/>
                  <a:ea typeface="楷体_GB2312" pitchFamily="49" charset="-122"/>
                </a:rPr>
                <a:t>鸡爪</a:t>
              </a:r>
              <a:endParaRPr lang="zh-CN" altLang="en-US" sz="2200" b="1" dirty="0">
                <a:latin typeface="Arial" panose="020B0604020202020204" pitchFamily="34" charset="0"/>
                <a:ea typeface="楷体_GB2312" pitchFamily="49" charset="-122"/>
              </a:endParaRPr>
            </a:p>
          </p:txBody>
        </p:sp>
        <p:sp>
          <p:nvSpPr>
            <p:cNvPr id="11283" name="_s3089"/>
            <p:cNvSpPr/>
            <p:nvPr/>
          </p:nvSpPr>
          <p:spPr>
            <a:xfrm>
              <a:off x="2880" y="2333"/>
              <a:ext cx="0" cy="171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284" name="_s3090"/>
            <p:cNvSpPr/>
            <p:nvPr/>
          </p:nvSpPr>
          <p:spPr>
            <a:xfrm>
              <a:off x="2709" y="2504"/>
              <a:ext cx="342" cy="342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0" tIns="0" rIns="0" bIns="0" anchor="ctr" anchorCtr="0"/>
            <a:p>
              <a:pPr algn="ctr"/>
              <a:r>
                <a:rPr lang="zh-CN" altLang="en-US" sz="2200" b="1" dirty="0">
                  <a:latin typeface="Arial" panose="020B0604020202020204" pitchFamily="34" charset="0"/>
                  <a:ea typeface="楷体_GB2312" pitchFamily="49" charset="-122"/>
                </a:rPr>
                <a:t>鹿角</a:t>
              </a:r>
              <a:endParaRPr lang="zh-CN" altLang="en-US" sz="2200" b="1" dirty="0">
                <a:latin typeface="Arial" panose="020B0604020202020204" pitchFamily="34" charset="0"/>
                <a:ea typeface="楷体_GB2312" pitchFamily="49" charset="-122"/>
              </a:endParaRPr>
            </a:p>
          </p:txBody>
        </p:sp>
        <p:sp>
          <p:nvSpPr>
            <p:cNvPr id="11285" name="_s3091"/>
            <p:cNvSpPr/>
            <p:nvPr/>
          </p:nvSpPr>
          <p:spPr>
            <a:xfrm>
              <a:off x="3051" y="2162"/>
              <a:ext cx="171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286" name="_s3092"/>
            <p:cNvSpPr/>
            <p:nvPr/>
          </p:nvSpPr>
          <p:spPr>
            <a:xfrm>
              <a:off x="3222" y="1991"/>
              <a:ext cx="342" cy="342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0" tIns="0" rIns="0" bIns="0" anchor="ctr" anchorCtr="0"/>
            <a:p>
              <a:pPr algn="ctr"/>
              <a:r>
                <a:rPr lang="zh-CN" altLang="en-US" sz="2200" b="1" dirty="0">
                  <a:latin typeface="Arial" panose="020B0604020202020204" pitchFamily="34" charset="0"/>
                  <a:ea typeface="楷体_GB2312" pitchFamily="49" charset="-122"/>
                </a:rPr>
                <a:t>马头</a:t>
              </a:r>
              <a:endParaRPr lang="zh-CN" altLang="en-US" sz="2200" b="1" dirty="0">
                <a:latin typeface="Arial" panose="020B0604020202020204" pitchFamily="34" charset="0"/>
                <a:ea typeface="楷体_GB2312" pitchFamily="49" charset="-122"/>
              </a:endParaRPr>
            </a:p>
          </p:txBody>
        </p:sp>
        <p:sp>
          <p:nvSpPr>
            <p:cNvPr id="11287" name="_s3093"/>
            <p:cNvSpPr/>
            <p:nvPr/>
          </p:nvSpPr>
          <p:spPr>
            <a:xfrm flipV="1">
              <a:off x="2880" y="1820"/>
              <a:ext cx="0" cy="171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1288" name="_s3094"/>
            <p:cNvSpPr/>
            <p:nvPr/>
          </p:nvSpPr>
          <p:spPr>
            <a:xfrm>
              <a:off x="2709" y="1478"/>
              <a:ext cx="342" cy="342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0" tIns="0" rIns="0" bIns="0" anchor="ctr" anchorCtr="0"/>
            <a:p>
              <a:pPr algn="ctr"/>
              <a:r>
                <a:rPr lang="zh-CN" altLang="en-US" sz="2200" b="1" dirty="0">
                  <a:latin typeface="Arial" panose="020B0604020202020204" pitchFamily="34" charset="0"/>
                  <a:ea typeface="楷体_GB2312" pitchFamily="49" charset="-122"/>
                </a:rPr>
                <a:t>蛇身</a:t>
              </a:r>
              <a:endParaRPr lang="zh-CN" altLang="en-US" sz="2200" b="1" dirty="0">
                <a:latin typeface="Arial" panose="020B0604020202020204" pitchFamily="34" charset="0"/>
                <a:ea typeface="楷体_GB2312" pitchFamily="49" charset="-122"/>
              </a:endParaRPr>
            </a:p>
          </p:txBody>
        </p:sp>
        <p:sp>
          <p:nvSpPr>
            <p:cNvPr id="11289" name="_s3095"/>
            <p:cNvSpPr/>
            <p:nvPr/>
          </p:nvSpPr>
          <p:spPr>
            <a:xfrm>
              <a:off x="2709" y="1991"/>
              <a:ext cx="342" cy="342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lIns="0" tIns="0" rIns="0" bIns="0" anchor="ctr" anchorCtr="0"/>
            <a:p>
              <a:pPr algn="ctr"/>
              <a:r>
                <a:rPr lang="zh-CN" altLang="en-US" sz="2200" b="1" dirty="0">
                  <a:latin typeface="Arial" panose="020B0604020202020204" pitchFamily="34" charset="0"/>
                  <a:ea typeface="楷体_GB2312" pitchFamily="49" charset="-122"/>
                </a:rPr>
                <a:t>龙</a:t>
              </a:r>
              <a:endParaRPr lang="zh-CN" altLang="en-US" sz="2200" b="1" dirty="0">
                <a:latin typeface="Arial" panose="020B0604020202020204" pitchFamily="34" charset="0"/>
                <a:ea typeface="楷体_GB2312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charRg st="0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charRg st="46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8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wrap="square" lIns="91440" tIns="45720" rIns="91440" bIns="4572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indent="0" algn="r"/>
            <a:fld id="{9A0DB2DC-4C9A-4742-B13C-FB6460FD3503}" type="slidenum">
              <a:rPr lang="en-US" altLang="zh-CN" sz="1400" dirty="0"/>
            </a:fld>
            <a:endParaRPr lang="en-US" altLang="zh-CN" sz="1400" dirty="0"/>
          </a:p>
        </p:txBody>
      </p:sp>
      <p:sp>
        <p:nvSpPr>
          <p:cNvPr id="12290" name="Rectangle 2"/>
          <p:cNvSpPr>
            <a:spLocks noGrp="1" noRot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b="1" dirty="0">
                <a:solidFill>
                  <a:schemeClr val="tx1"/>
                </a:solidFill>
                <a:ea typeface="楷体_GB2312" pitchFamily="49" charset="-122"/>
              </a:rPr>
              <a:t>马斯洛需求层次论</a:t>
            </a:r>
            <a:endParaRPr lang="zh-CN" altLang="en-US" b="1" dirty="0">
              <a:solidFill>
                <a:schemeClr val="tx1"/>
              </a:solidFill>
              <a:ea typeface="楷体_GB2312" pitchFamily="49" charset="-122"/>
            </a:endParaRPr>
          </a:p>
        </p:txBody>
      </p:sp>
      <p:pic>
        <p:nvPicPr>
          <p:cNvPr id="12291" name="Picture 5" descr="o_msl"/>
          <p:cNvPicPr>
            <a:picLocks noGrp="1" noRot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19200" y="1371600"/>
            <a:ext cx="2438400" cy="4724400"/>
          </a:xfrm>
        </p:spPr>
      </p:pic>
      <p:pic>
        <p:nvPicPr>
          <p:cNvPr id="12292" name="Picture 6" descr="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1219200"/>
            <a:ext cx="4648200" cy="4876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1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2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3.xml><?xml version="1.0" encoding="utf-8"?>
<p:tagLst xmlns:p="http://schemas.openxmlformats.org/presentationml/2006/main">
  <p:tag name="KSO_WM_SLIDE_ID" val="custom20203621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3621"/>
  <p:tag name="KSO_WM_SLIDE_LAYOUT" val="a_b_f"/>
  <p:tag name="KSO_WM_SLIDE_LAYOUT_CNT" val="1_1_2"/>
  <p:tag name="KSO_WM_TEMPLATE_MASTER_THUMB_INDEX" val="12"/>
  <p:tag name="KSO_WM_TEMPLATE_THUMBS_INDEX" val="1、4、10、12、15、18、21、24、27、29、34"/>
  <p:tag name="KSO_WM_SPECIAL_SOURCE" val="bdnull"/>
</p:tagLst>
</file>

<file path=ppt/tags/tag1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.xml><?xml version="1.0" encoding="utf-8"?>
<p:tagLst xmlns:p="http://schemas.openxmlformats.org/presentationml/2006/main">
  <p:tag name="KSO_WM_SPECIAL_SOURCE" val="bdnull"/>
</p:tagLst>
</file>

<file path=ppt/tags/tag16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7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8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19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21.xml><?xml version="1.0" encoding="utf-8"?>
<p:tagLst xmlns:p="http://schemas.openxmlformats.org/presentationml/2006/main">
  <p:tag name="commondata" val="eyJoZGlkIjoiM2Q4Y2M0MTAxMGRmZTZkMWUzZjg0NGZmZDVmMDc3NjU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ISCONTENTSTITLE" val="0"/>
  <p:tag name="KSO_WM_UNIT_ISNUMDGMTITLE" val="0"/>
  <p:tag name="KSO_WM_UNIT_PRESET_TEXT" val="企业产品发布会"/>
  <p:tag name="KSO_WM_UNIT_NOCLEAR" val="0"/>
  <p:tag name="KSO_WM_UNIT_VALUE" val="1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1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TEXT_FILL_FORE_SCHEMECOLOR_INDEX_BRIGHTNESS" val="0"/>
  <p:tag name="KSO_WM_UNIT_TEXT_FILL_FORE_SCHEMECOLOR_INDEX" val="5"/>
  <p:tag name="KSO_WM_UNIT_TEXT_FILL_TYPE" val="1"/>
</p:tagLst>
</file>

<file path=ppt/tags/tag9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heme/theme1.xml><?xml version="1.0" encoding="utf-8"?>
<a:theme xmlns:a="http://schemas.openxmlformats.org/drawingml/2006/main" name="吉祥如意">
  <a:themeElements>
    <a:clrScheme name="吉祥如意 1">
      <a:dk1>
        <a:srgbClr val="000000"/>
      </a:dk1>
      <a:lt1>
        <a:srgbClr val="FFFFFF"/>
      </a:lt1>
      <a:dk2>
        <a:srgbClr val="E40000"/>
      </a:dk2>
      <a:lt2>
        <a:srgbClr val="DDDDDD"/>
      </a:lt2>
      <a:accent1>
        <a:srgbClr val="E1F4FF"/>
      </a:accent1>
      <a:accent2>
        <a:srgbClr val="FFE2C5"/>
      </a:accent2>
      <a:accent3>
        <a:srgbClr val="FFFFFF"/>
      </a:accent3>
      <a:accent4>
        <a:srgbClr val="000000"/>
      </a:accent4>
      <a:accent5>
        <a:srgbClr val="EEF8FF"/>
      </a:accent5>
      <a:accent6>
        <a:srgbClr val="E7CDB2"/>
      </a:accent6>
      <a:hlink>
        <a:srgbClr val="0066CC"/>
      </a:hlink>
      <a:folHlink>
        <a:srgbClr val="9F9FBF"/>
      </a:folHlink>
    </a:clrScheme>
    <a:fontScheme name="吉祥如意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吉祥如意 1">
        <a:dk1>
          <a:srgbClr val="000000"/>
        </a:dk1>
        <a:lt1>
          <a:srgbClr val="FFFFFF"/>
        </a:lt1>
        <a:dk2>
          <a:srgbClr val="E40000"/>
        </a:dk2>
        <a:lt2>
          <a:srgbClr val="DDDDDD"/>
        </a:lt2>
        <a:accent1>
          <a:srgbClr val="E1F4FF"/>
        </a:accent1>
        <a:accent2>
          <a:srgbClr val="FFE2C5"/>
        </a:accent2>
        <a:accent3>
          <a:srgbClr val="FFFFFF"/>
        </a:accent3>
        <a:accent4>
          <a:srgbClr val="000000"/>
        </a:accent4>
        <a:accent5>
          <a:srgbClr val="EEF8FF"/>
        </a:accent5>
        <a:accent6>
          <a:srgbClr val="E7CDB2"/>
        </a:accent6>
        <a:hlink>
          <a:srgbClr val="0066CC"/>
        </a:hlink>
        <a:folHlink>
          <a:srgbClr val="9F9F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2">
        <a:dk1>
          <a:srgbClr val="59582D"/>
        </a:dk1>
        <a:lt1>
          <a:srgbClr val="EAEAEA"/>
        </a:lt1>
        <a:dk2>
          <a:srgbClr val="666699"/>
        </a:dk2>
        <a:lt2>
          <a:srgbClr val="D9D9D9"/>
        </a:lt2>
        <a:accent1>
          <a:srgbClr val="CCECFF"/>
        </a:accent1>
        <a:accent2>
          <a:srgbClr val="B2D2C7"/>
        </a:accent2>
        <a:accent3>
          <a:srgbClr val="F3F3F3"/>
        </a:accent3>
        <a:accent4>
          <a:srgbClr val="4B4A25"/>
        </a:accent4>
        <a:accent5>
          <a:srgbClr val="E2F4FF"/>
        </a:accent5>
        <a:accent6>
          <a:srgbClr val="A1BEB4"/>
        </a:accent6>
        <a:hlink>
          <a:srgbClr val="993366"/>
        </a:hlink>
        <a:folHlink>
          <a:srgbClr val="92B9E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3">
        <a:dk1>
          <a:srgbClr val="000099"/>
        </a:dk1>
        <a:lt1>
          <a:srgbClr val="FFFFCC"/>
        </a:lt1>
        <a:dk2>
          <a:srgbClr val="004000"/>
        </a:dk2>
        <a:lt2>
          <a:srgbClr val="FFD9B3"/>
        </a:lt2>
        <a:accent1>
          <a:srgbClr val="FFD9D9"/>
        </a:accent1>
        <a:accent2>
          <a:srgbClr val="DDDDDD"/>
        </a:accent2>
        <a:accent3>
          <a:srgbClr val="FFFFE2"/>
        </a:accent3>
        <a:accent4>
          <a:srgbClr val="000082"/>
        </a:accent4>
        <a:accent5>
          <a:srgbClr val="FFE9E9"/>
        </a:accent5>
        <a:accent6>
          <a:srgbClr val="C8C8C8"/>
        </a:accent6>
        <a:hlink>
          <a:srgbClr val="FF0000"/>
        </a:hlink>
        <a:folHlink>
          <a:srgbClr val="FFAB5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4">
        <a:dk1>
          <a:srgbClr val="000000"/>
        </a:dk1>
        <a:lt1>
          <a:srgbClr val="DCE8E2"/>
        </a:lt1>
        <a:dk2>
          <a:srgbClr val="0033CC"/>
        </a:dk2>
        <a:lt2>
          <a:srgbClr val="C4C4D8"/>
        </a:lt2>
        <a:accent1>
          <a:srgbClr val="FFFFFF"/>
        </a:accent1>
        <a:accent2>
          <a:srgbClr val="A9CFB1"/>
        </a:accent2>
        <a:accent3>
          <a:srgbClr val="EBF2EE"/>
        </a:accent3>
        <a:accent4>
          <a:srgbClr val="000000"/>
        </a:accent4>
        <a:accent5>
          <a:srgbClr val="FFFFFF"/>
        </a:accent5>
        <a:accent6>
          <a:srgbClr val="99BBA0"/>
        </a:accent6>
        <a:hlink>
          <a:srgbClr val="CC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5">
        <a:dk1>
          <a:srgbClr val="606090"/>
        </a:dk1>
        <a:lt1>
          <a:srgbClr val="E5FFFF"/>
        </a:lt1>
        <a:dk2>
          <a:srgbClr val="0000CC"/>
        </a:dk2>
        <a:lt2>
          <a:srgbClr val="91DAFF"/>
        </a:lt2>
        <a:accent1>
          <a:srgbClr val="EAEAEA"/>
        </a:accent1>
        <a:accent2>
          <a:srgbClr val="FFE2C5"/>
        </a:accent2>
        <a:accent3>
          <a:srgbClr val="F0FFFF"/>
        </a:accent3>
        <a:accent4>
          <a:srgbClr val="51517A"/>
        </a:accent4>
        <a:accent5>
          <a:srgbClr val="F3F3F3"/>
        </a:accent5>
        <a:accent6>
          <a:srgbClr val="E7CDB2"/>
        </a:accent6>
        <a:hlink>
          <a:srgbClr val="000000"/>
        </a:hlink>
        <a:folHlink>
          <a:srgbClr val="3DB77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6">
        <a:dk1>
          <a:srgbClr val="CC0066"/>
        </a:dk1>
        <a:lt1>
          <a:srgbClr val="FFDDBB"/>
        </a:lt1>
        <a:dk2>
          <a:srgbClr val="000000"/>
        </a:dk2>
        <a:lt2>
          <a:srgbClr val="C0C0C0"/>
        </a:lt2>
        <a:accent1>
          <a:srgbClr val="FFFFCC"/>
        </a:accent1>
        <a:accent2>
          <a:srgbClr val="FFFFFF"/>
        </a:accent2>
        <a:accent3>
          <a:srgbClr val="FFEBDA"/>
        </a:accent3>
        <a:accent4>
          <a:srgbClr val="AE0056"/>
        </a:accent4>
        <a:accent5>
          <a:srgbClr val="FFFFE2"/>
        </a:accent5>
        <a:accent6>
          <a:srgbClr val="E7E7E7"/>
        </a:accent6>
        <a:hlink>
          <a:srgbClr val="0066CC"/>
        </a:hlink>
        <a:folHlink>
          <a:srgbClr val="8EB37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吉祥如意 7">
        <a:dk1>
          <a:srgbClr val="B60000"/>
        </a:dk1>
        <a:lt1>
          <a:srgbClr val="FFFF99"/>
        </a:lt1>
        <a:dk2>
          <a:srgbClr val="800000"/>
        </a:dk2>
        <a:lt2>
          <a:srgbClr val="FFFFFF"/>
        </a:lt2>
        <a:accent1>
          <a:srgbClr val="9888A4"/>
        </a:accent1>
        <a:accent2>
          <a:srgbClr val="A9335D"/>
        </a:accent2>
        <a:accent3>
          <a:srgbClr val="C0AAAA"/>
        </a:accent3>
        <a:accent4>
          <a:srgbClr val="DADA82"/>
        </a:accent4>
        <a:accent5>
          <a:srgbClr val="CAC3CF"/>
        </a:accent5>
        <a:accent6>
          <a:srgbClr val="992D53"/>
        </a:accent6>
        <a:hlink>
          <a:srgbClr val="CCECFF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吉祥如意 8">
        <a:dk1>
          <a:srgbClr val="808080"/>
        </a:dk1>
        <a:lt1>
          <a:srgbClr val="FFFFFF"/>
        </a:lt1>
        <a:dk2>
          <a:srgbClr val="1C1C1C"/>
        </a:dk2>
        <a:lt2>
          <a:srgbClr val="FFFF66"/>
        </a:lt2>
        <a:accent1>
          <a:srgbClr val="9898BA"/>
        </a:accent1>
        <a:accent2>
          <a:srgbClr val="777777"/>
        </a:accent2>
        <a:accent3>
          <a:srgbClr val="ABABAB"/>
        </a:accent3>
        <a:accent4>
          <a:srgbClr val="DADADA"/>
        </a:accent4>
        <a:accent5>
          <a:srgbClr val="CACAD9"/>
        </a:accent5>
        <a:accent6>
          <a:srgbClr val="6B6B6B"/>
        </a:accent6>
        <a:hlink>
          <a:srgbClr val="CCFF99"/>
        </a:hlink>
        <a:folHlink>
          <a:srgbClr val="E43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CDESIGNN</Template>
  <TotalTime>0</TotalTime>
  <Words>4803</Words>
  <Application>WPS 演示</Application>
  <PresentationFormat>全屏显示(4:3)</PresentationFormat>
  <Paragraphs>461</Paragraphs>
  <Slides>27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27</vt:i4>
      </vt:variant>
    </vt:vector>
  </HeadingPairs>
  <TitlesOfParts>
    <vt:vector size="43" baseType="lpstr">
      <vt:lpstr>Arial</vt:lpstr>
      <vt:lpstr>宋体</vt:lpstr>
      <vt:lpstr>Wingdings</vt:lpstr>
      <vt:lpstr>Wingdings 2</vt:lpstr>
      <vt:lpstr>Wingdings</vt:lpstr>
      <vt:lpstr>汉仪旗黑-85S</vt:lpstr>
      <vt:lpstr>黑体</vt:lpstr>
      <vt:lpstr>微软雅黑</vt:lpstr>
      <vt:lpstr>楷体</vt:lpstr>
      <vt:lpstr>楷体_GB2312</vt:lpstr>
      <vt:lpstr>新宋体</vt:lpstr>
      <vt:lpstr>Arial Unicode MS</vt:lpstr>
      <vt:lpstr>吉祥如意</vt:lpstr>
      <vt:lpstr>MS_ClipArt_Gallery.2</vt:lpstr>
      <vt:lpstr>MS_ClipArt_Gallery.2</vt:lpstr>
      <vt:lpstr>Excel.Chart.8</vt:lpstr>
      <vt:lpstr>安全管理必备 工具--TPM概论</vt:lpstr>
      <vt:lpstr>PowerPoint 演示文稿</vt:lpstr>
      <vt:lpstr>新员工入所安全教育培训</vt:lpstr>
      <vt:lpstr>PowerPoint 演示文稿</vt:lpstr>
      <vt:lpstr>地震如何自救</vt:lpstr>
      <vt:lpstr>培训目标</vt:lpstr>
      <vt:lpstr>安全=</vt:lpstr>
      <vt:lpstr>安全概述</vt:lpstr>
      <vt:lpstr>马斯洛需求层次论</vt:lpstr>
      <vt:lpstr>安全和刑法</vt:lpstr>
      <vt:lpstr>基本概念</vt:lpstr>
      <vt:lpstr>PowerPoint 演示文稿</vt:lpstr>
      <vt:lpstr>XX职工安全职责</vt:lpstr>
      <vt:lpstr>PowerPoint 演示文稿</vt:lpstr>
      <vt:lpstr>海里因希事故因果连锁</vt:lpstr>
      <vt:lpstr>PowerPoint 演示文稿</vt:lpstr>
      <vt:lpstr>能量意外释放论</vt:lpstr>
      <vt:lpstr>安全生产管理原理和原则</vt:lpstr>
      <vt:lpstr>事故产生与时间的关系</vt:lpstr>
      <vt:lpstr>安全心理学</vt:lpstr>
      <vt:lpstr>其他导致心理状态变化的因素</vt:lpstr>
      <vt:lpstr>PowerPoint 演示文稿</vt:lpstr>
      <vt:lpstr>消防安全</vt:lpstr>
      <vt:lpstr>用电安全</vt:lpstr>
      <vt:lpstr>化学品安全</vt:lpstr>
      <vt:lpstr>习惯性违章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玲俐</cp:lastModifiedBy>
  <cp:revision>104</cp:revision>
  <dcterms:created xsi:type="dcterms:W3CDTF">2018-10-12T05:23:00Z</dcterms:created>
  <dcterms:modified xsi:type="dcterms:W3CDTF">2024-06-28T06:07:16Z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2052-12.1.0.16929</vt:lpwstr>
  </property>
  <property fmtid="{D5CDD505-2E9C-101B-9397-08002B2CF9AE}" pid="4" name="ICV">
    <vt:lpwstr>2807F1A9B54A4E7F9153EEB18422B8C8_13</vt:lpwstr>
  </property>
</Properties>
</file>