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handoutMasterIdLst>
    <p:handoutMasterId r:id="rId62"/>
  </p:handoutMasterIdLst>
  <p:sldIdLst>
    <p:sldId id="740" r:id="rId3"/>
    <p:sldId id="741" r:id="rId4"/>
    <p:sldId id="306" r:id="rId5"/>
    <p:sldId id="307" r:id="rId6"/>
    <p:sldId id="404" r:id="rId7"/>
    <p:sldId id="405" r:id="rId8"/>
    <p:sldId id="406" r:id="rId9"/>
    <p:sldId id="407" r:id="rId10"/>
    <p:sldId id="408" r:id="rId11"/>
    <p:sldId id="409" r:id="rId12"/>
    <p:sldId id="410"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742" r:id="rId60"/>
  </p:sldIdLst>
  <p:sldSz cx="12192000" cy="6858000"/>
  <p:notesSz cx="6797675" cy="9928225"/>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sy Ma" initials="BM"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162"/>
    <a:srgbClr val="454545"/>
    <a:srgbClr val="E04E5D"/>
    <a:srgbClr val="826DAF"/>
    <a:srgbClr val="0745AB"/>
    <a:srgbClr val="61171F"/>
    <a:srgbClr val="D0D4D5"/>
    <a:srgbClr val="D0D4D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7" autoAdjust="0"/>
    <p:restoredTop sz="91695" autoAdjust="0"/>
  </p:normalViewPr>
  <p:slideViewPr>
    <p:cSldViewPr snapToGrid="0" snapToObjects="1" showGuides="1">
      <p:cViewPr varScale="1">
        <p:scale>
          <a:sx n="62" d="100"/>
          <a:sy n="62" d="100"/>
        </p:scale>
        <p:origin x="564" y="44"/>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2796" y="-96"/>
      </p:cViewPr>
      <p:guideLst>
        <p:guide orient="horz" pos="3126"/>
        <p:guide pos="2140"/>
        <p:guide orient="horz" pos="216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gs" Target="tags/tag30.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notesMaster" Target="notesMasters/notesMaster1.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13F295C-2931-8847-9516-34865F1616ED}" type="datetime1">
              <a:rPr lang="en-US" smtClean="0"/>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37E6E25-EFE6-9749-B9A7-44B8B6B33871}" type="slidenum">
              <a:rPr lang="en-US" smtClean="0"/>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92837A30-794A-5940-B8DE-EA7B2634F3B8}" type="datetime1">
              <a:rPr lang="en-US" smtClean="0"/>
            </a:fld>
            <a:endParaRPr lang="en-US"/>
          </a:p>
        </p:txBody>
      </p:sp>
      <p:sp>
        <p:nvSpPr>
          <p:cNvPr id="4" name="Slide Image Placeholder 3"/>
          <p:cNvSpPr>
            <a:spLocks noGrp="1" noRot="1" noChangeAspect="1"/>
          </p:cNvSpPr>
          <p:nvPr>
            <p:ph type="sldImg" idx="2"/>
          </p:nvPr>
        </p:nvSpPr>
        <p:spPr>
          <a:xfrm>
            <a:off x="89782" y="744538"/>
            <a:ext cx="661811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8C9E4248-2355-5D45-BB27-FFAA52A79D6C}" type="slidenum">
              <a:rPr lang="en-US" smtClean="0"/>
            </a:fld>
            <a:endParaRPr lang="en-US"/>
          </a:p>
        </p:txBody>
      </p:sp>
    </p:spTree>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4572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4572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4572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4572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Box 6"/>
          <p:cNvSpPr txBox="1"/>
          <p:nvPr userDrawn="1"/>
        </p:nvSpPr>
        <p:spPr>
          <a:xfrm>
            <a:off x="-1213197" y="2805761"/>
            <a:ext cx="309880" cy="368300"/>
          </a:xfrm>
          <a:prstGeom prst="rect">
            <a:avLst/>
          </a:prstGeom>
          <a:noFill/>
        </p:spPr>
        <p:txBody>
          <a:bodyPr wrap="none" rtlCol="0">
            <a:spAutoFit/>
          </a:bodyPr>
          <a:lstStyle/>
          <a:p>
            <a:endParaRPr lang="en-US" dirty="0">
              <a:latin typeface="微软雅黑" panose="020B0503020204020204" charset="-122"/>
              <a:ea typeface="微软雅黑" panose="020B0503020204020204" charset="-122"/>
              <a:cs typeface="微软雅黑" panose="020B0503020204020204" charset="-122"/>
            </a:endParaRPr>
          </a:p>
        </p:txBody>
      </p:sp>
      <p:sp>
        <p:nvSpPr>
          <p:cNvPr id="12" name="TextBox 11"/>
          <p:cNvSpPr txBox="1"/>
          <p:nvPr userDrawn="1"/>
        </p:nvSpPr>
        <p:spPr>
          <a:xfrm>
            <a:off x="-1213197" y="2805761"/>
            <a:ext cx="309880" cy="368300"/>
          </a:xfrm>
          <a:prstGeom prst="rect">
            <a:avLst/>
          </a:prstGeom>
          <a:noFill/>
        </p:spPr>
        <p:txBody>
          <a:bodyPr wrap="none" rtlCol="0">
            <a:spAutoFit/>
          </a:bodyPr>
          <a:lstStyle/>
          <a:p>
            <a:endParaRPr lang="en-US" dirty="0">
              <a:latin typeface="微软雅黑" panose="020B0503020204020204" charset="-122"/>
              <a:ea typeface="微软雅黑" panose="020B0503020204020204" charset="-122"/>
              <a:cs typeface="微软雅黑" panose="020B0503020204020204" charset="-122"/>
            </a:endParaRPr>
          </a:p>
        </p:txBody>
      </p:sp>
      <p:pic>
        <p:nvPicPr>
          <p:cNvPr id="11" name="图片 10" descr="图片包含 事情, 物体, 时钟&#10;&#10;已生成极高可信度的说明"/>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48895" y="3712540"/>
            <a:ext cx="12192000" cy="3395650"/>
          </a:xfrm>
          <a:prstGeom prst="rect">
            <a:avLst/>
          </a:prstGeom>
        </p:spPr>
      </p:pic>
      <p:cxnSp>
        <p:nvCxnSpPr>
          <p:cNvPr id="3" name="直接连接符 2"/>
          <p:cNvCxnSpPr/>
          <p:nvPr userDrawn="1"/>
        </p:nvCxnSpPr>
        <p:spPr>
          <a:xfrm>
            <a:off x="761999" y="874977"/>
            <a:ext cx="112204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65000"/>
          </a:schemeClr>
        </a:solidFill>
        <a:effectLst/>
      </p:bgPr>
    </p:bg>
    <p:spTree>
      <p:nvGrpSpPr>
        <p:cNvPr id="1" name=""/>
        <p:cNvGrpSpPr/>
        <p:nvPr/>
      </p:nvGrpSpPr>
      <p:grpSpPr>
        <a:xfrm>
          <a:off x="0" y="0"/>
          <a:ext cx="0" cy="0"/>
          <a:chOff x="0" y="0"/>
          <a:chExt cx="0" cy="0"/>
        </a:xfrm>
      </p:grpSpPr>
      <p:pic>
        <p:nvPicPr>
          <p:cNvPr id="11" name="图片 10" descr="图片包含 事情, 物体, 时钟&#10;&#10;已生成极高可信度的说明"/>
          <p:cNvPicPr>
            <a:picLocks noChangeAspect="1"/>
          </p:cNvPicPr>
          <p:nvPr userDrawn="1"/>
        </p:nvPicPr>
        <p:blipFill>
          <a:blip r:embed="rId6">
            <a:lum bright="70000" contrast="-70000"/>
            <a:extLst>
              <a:ext uri="{28A0092B-C50C-407E-A947-70E740481C1C}">
                <a14:useLocalDpi xmlns:a14="http://schemas.microsoft.com/office/drawing/2010/main" val="0"/>
              </a:ext>
            </a:extLst>
          </a:blip>
          <a:stretch>
            <a:fillRect/>
          </a:stretch>
        </p:blipFill>
        <p:spPr>
          <a:xfrm>
            <a:off x="-48895" y="3712540"/>
            <a:ext cx="12192000" cy="3395650"/>
          </a:xfrm>
          <a:prstGeom prst="rect">
            <a:avLst/>
          </a:prstGeom>
        </p:spPr>
      </p:pic>
      <p:cxnSp>
        <p:nvCxnSpPr>
          <p:cNvPr id="7" name="直接连接符 6"/>
          <p:cNvCxnSpPr/>
          <p:nvPr userDrawn="1"/>
        </p:nvCxnSpPr>
        <p:spPr>
          <a:xfrm>
            <a:off x="761999" y="874977"/>
            <a:ext cx="112204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lvl1pPr algn="l" defTabSz="457200" rtl="0" eaLnBrk="1" latinLnBrk="0" hangingPunct="1">
        <a:lnSpc>
          <a:spcPct val="90000"/>
        </a:lnSpc>
        <a:spcBef>
          <a:spcPct val="0"/>
        </a:spcBef>
        <a:buNone/>
        <a:defRPr sz="30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0" indent="0" algn="l" defTabSz="457200" rtl="0" eaLnBrk="1" latinLnBrk="0" hangingPunct="1">
        <a:lnSpc>
          <a:spcPct val="100000"/>
        </a:lnSpc>
        <a:spcBef>
          <a:spcPts val="600"/>
        </a:spcBef>
        <a:buFont typeface="Arial" panose="020B0604020202020204"/>
        <a:buNone/>
        <a:defRPr sz="2600" kern="1200">
          <a:solidFill>
            <a:schemeClr val="tx1"/>
          </a:solidFill>
          <a:latin typeface="微软雅黑" panose="020B0503020204020204" charset="-122"/>
          <a:ea typeface="微软雅黑" panose="020B0503020204020204" charset="-122"/>
          <a:cs typeface="微软雅黑" panose="020B0503020204020204" charset="-122"/>
        </a:defRPr>
      </a:lvl1pPr>
      <a:lvl2pPr marL="182880" indent="-182880" algn="l" defTabSz="457200" rtl="0" eaLnBrk="1" latinLnBrk="0" hangingPunct="1">
        <a:lnSpc>
          <a:spcPct val="100000"/>
        </a:lnSpc>
        <a:spcBef>
          <a:spcPts val="600"/>
        </a:spcBef>
        <a:buFont typeface="Arial" panose="020B0604020202020204"/>
        <a:buChar char="•"/>
        <a:defRPr sz="2600" kern="1200" baseline="0">
          <a:solidFill>
            <a:schemeClr val="tx1"/>
          </a:solidFill>
          <a:latin typeface="微软雅黑" panose="020B0503020204020204" charset="-122"/>
          <a:ea typeface="微软雅黑" panose="020B0503020204020204" charset="-122"/>
          <a:cs typeface="微软雅黑" panose="020B0503020204020204" charset="-122"/>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微软雅黑" panose="020B0503020204020204" charset="-122"/>
          <a:ea typeface="微软雅黑" panose="020B0503020204020204" charset="-122"/>
          <a:cs typeface="微软雅黑" panose="020B0503020204020204" charset="-122"/>
        </a:defRPr>
      </a:lvl3pPr>
      <a:lvl4pPr marL="457200" indent="-182880" algn="l" defTabSz="457200" rtl="0" eaLnBrk="1" latinLnBrk="0" hangingPunct="1">
        <a:lnSpc>
          <a:spcPct val="100000"/>
        </a:lnSpc>
        <a:spcBef>
          <a:spcPts val="600"/>
        </a:spcBef>
        <a:buFont typeface="Arial" panose="020B0604020202020204"/>
        <a:buChar char="•"/>
        <a:defRPr sz="215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457200" rtl="0" eaLnBrk="1" latinLnBrk="0" hangingPunct="1">
        <a:spcBef>
          <a:spcPct val="20000"/>
        </a:spcBef>
        <a:buFont typeface="Arial" panose="020B0604020202020204"/>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9.xml"/><Relationship Id="rId7" Type="http://schemas.openxmlformats.org/officeDocument/2006/relationships/hyperlink" Target="http://www.bofety.com/" TargetMode="External"/><Relationship Id="rId6" Type="http://schemas.openxmlformats.org/officeDocument/2006/relationships/tags" Target="../tags/tag28.xml"/><Relationship Id="rId5" Type="http://schemas.openxmlformats.org/officeDocument/2006/relationships/image" Target="../media/image44.jpeg"/><Relationship Id="rId4" Type="http://schemas.openxmlformats.org/officeDocument/2006/relationships/tags" Target="../tags/tag27.xml"/><Relationship Id="rId3" Type="http://schemas.openxmlformats.org/officeDocument/2006/relationships/image" Target="../media/image43.jpeg"/><Relationship Id="rId2" Type="http://schemas.openxmlformats.org/officeDocument/2006/relationships/tags" Target="../tags/tag26.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81075" y="1827530"/>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全民防灾应急手册（第四篇家庭遇险紧急救援）</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Administrator/AppData/Roaming/JisuOffice/ETemp/5016_5801960/fImage7745612698942.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273810" y="1490980"/>
            <a:ext cx="3810635" cy="3753485"/>
          </a:xfrm>
          <a:prstGeom prst="rect">
            <a:avLst/>
          </a:prstGeom>
          <a:noFill/>
        </p:spPr>
      </p:pic>
      <p:pic>
        <p:nvPicPr>
          <p:cNvPr id="8" name="图片 7" descr="C:/Users/Administrator/AppData/Roaming/JisuOffice/ETemp/5016_5801960/fImage5108912709264.pn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5678170" y="2519680"/>
            <a:ext cx="4725035" cy="1696085"/>
          </a:xfrm>
          <a:prstGeom prst="rect">
            <a:avLst/>
          </a:prstGeom>
          <a:noFill/>
        </p:spPr>
      </p:pic>
      <p:sp>
        <p:nvSpPr>
          <p:cNvPr id="3" name="文本占位符 1"/>
          <p:cNvSpPr txBox="1">
            <a:spLocks noGrp="1"/>
          </p:cNvSpPr>
          <p:nvPr/>
        </p:nvSpPr>
        <p:spPr>
          <a:xfrm>
            <a:off x="1273810" y="205105"/>
            <a:ext cx="2426335" cy="427990"/>
          </a:xfrm>
          <a:prstGeom prst="rect">
            <a:avLst/>
          </a:prstGeom>
        </p:spPr>
        <p:txBody>
          <a:bodyPr vert="horz" wrap="square" lIns="0" tIns="0" rIns="0" bIns="0" anchor="t">
            <a:noAutofit/>
          </a:bodyPr>
          <a:lstStyle>
            <a:lvl1pPr algn="l" defTabSz="457200" rtl="0" eaLnBrk="1" latinLnBrk="0" hangingPunct="1">
              <a:lnSpc>
                <a:spcPct val="90000"/>
              </a:lnSpc>
              <a:spcBef>
                <a:spcPct val="0"/>
              </a:spcBef>
              <a:buNone/>
              <a:defRPr sz="3000" kern="1200">
                <a:solidFill>
                  <a:schemeClr val="tx1"/>
                </a:solidFill>
                <a:latin typeface="微软雅黑" panose="020B0503020204020204" charset="-122"/>
                <a:ea typeface="微软雅黑" panose="020B0503020204020204" charset="-122"/>
                <a:cs typeface="微软雅黑" panose="020B0503020204020204" charset="-122"/>
              </a:defRPr>
            </a:lvl1p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人工呼吸</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03630" y="186055"/>
            <a:ext cx="5676900" cy="52197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四、如何进行胸外心脏按压</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03630" y="1413510"/>
            <a:ext cx="10250170" cy="3649345"/>
          </a:xfrm>
          <a:prstGeom prst="rect">
            <a:avLst/>
          </a:prstGeom>
          <a:solidFill>
            <a:schemeClr val="bg1"/>
          </a:solidFill>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a:t>
            </a:r>
            <a:r>
              <a:rPr lang="en-US" altLang="ko-KR" sz="2000" b="0" cap="none" dirty="0" err="1">
                <a:solidFill>
                  <a:srgbClr val="454545"/>
                </a:solidFill>
              </a:rPr>
              <a:t>病人头部保持呼吸道通畅的位置</a:t>
            </a:r>
            <a:endParaRPr lang="en-US" altLang="ko-KR" sz="2000" b="0" cap="none" dirty="0">
              <a:solidFill>
                <a:srgbClr val="454545"/>
              </a:solidFill>
            </a:endParaRPr>
          </a:p>
          <a:p>
            <a:pPr marL="254000" indent="-254000" algn="l" fontAlgn="auto" latinLnBrk="0">
              <a:lnSpc>
                <a:spcPct val="150000"/>
              </a:lnSpc>
              <a:buClr>
                <a:srgbClr val="454545"/>
              </a:buClr>
              <a:buFont typeface="+mj-lt"/>
              <a:buAutoNum type="arabicPeriod"/>
            </a:pPr>
            <a:r>
              <a:rPr lang="zh-CN" altLang="en-US" sz="2000" dirty="0">
                <a:solidFill>
                  <a:srgbClr val="454545"/>
                </a:solidFill>
              </a:rPr>
              <a:t>一只手找到病人的肋弓，沿着肋弓向上滑到病人的剑突，将一个手的手掌根放在病人的胸壁上。然后以髋关节为轴，腰部用力垂直下压、施救者手臂与病人的胸部一定要保持为直角，垂直下压，这样力度才能到达心脏，起到按压的效果。按压的频率成人是每分钟</a:t>
            </a:r>
            <a:r>
              <a:rPr lang="en-US" altLang="zh-CN" sz="2000" dirty="0">
                <a:solidFill>
                  <a:srgbClr val="454545"/>
                </a:solidFill>
              </a:rPr>
              <a:t>100</a:t>
            </a:r>
            <a:r>
              <a:rPr lang="zh-CN" altLang="en-US" sz="2000" dirty="0">
                <a:solidFill>
                  <a:srgbClr val="454545"/>
                </a:solidFill>
              </a:rPr>
              <a:t>次，深度</a:t>
            </a:r>
            <a:r>
              <a:rPr lang="en-US" altLang="zh-CN" sz="2000" dirty="0">
                <a:solidFill>
                  <a:srgbClr val="454545"/>
                </a:solidFill>
              </a:rPr>
              <a:t>4~5</a:t>
            </a:r>
            <a:r>
              <a:rPr lang="zh-CN" altLang="en-US" sz="2000" dirty="0">
                <a:solidFill>
                  <a:srgbClr val="454545"/>
                </a:solidFill>
              </a:rPr>
              <a:t>厘米 ，新生儿是</a:t>
            </a:r>
            <a:r>
              <a:rPr lang="en-US" altLang="zh-CN" sz="2000" dirty="0">
                <a:solidFill>
                  <a:srgbClr val="454545"/>
                </a:solidFill>
              </a:rPr>
              <a:t>1~2</a:t>
            </a:r>
            <a:r>
              <a:rPr lang="zh-CN" altLang="en-US" sz="2000" dirty="0">
                <a:solidFill>
                  <a:srgbClr val="454545"/>
                </a:solidFill>
              </a:rPr>
              <a:t>厘米。按压</a:t>
            </a:r>
            <a:r>
              <a:rPr lang="en-US" altLang="zh-CN" sz="2000" dirty="0">
                <a:solidFill>
                  <a:srgbClr val="454545"/>
                </a:solidFill>
              </a:rPr>
              <a:t>15</a:t>
            </a:r>
            <a:r>
              <a:rPr lang="zh-CN" altLang="en-US" sz="2000" dirty="0">
                <a:solidFill>
                  <a:srgbClr val="454545"/>
                </a:solidFill>
              </a:rPr>
              <a:t>次后，再进行两次人工通气，然后重新寻找胸外按压的位置，进行第二次按压。</a:t>
            </a:r>
            <a:r>
              <a:rPr lang="en-US" altLang="zh-CN" sz="2000" dirty="0">
                <a:solidFill>
                  <a:srgbClr val="454545"/>
                </a:solidFill>
              </a:rPr>
              <a:t>4</a:t>
            </a:r>
            <a:r>
              <a:rPr lang="zh-CN" altLang="en-US" sz="2000" dirty="0">
                <a:solidFill>
                  <a:srgbClr val="454545"/>
                </a:solidFill>
              </a:rPr>
              <a:t>个循环后，再重新开始观察病人状态，如果病人仍没有任何反应，继续做胸外按压和人工通气，比例是</a:t>
            </a:r>
            <a:r>
              <a:rPr lang="en-US" altLang="zh-CN" sz="2000" dirty="0">
                <a:solidFill>
                  <a:srgbClr val="454545"/>
                </a:solidFill>
              </a:rPr>
              <a:t>15:2</a:t>
            </a:r>
            <a:endParaRPr lang="en-US" altLang="zh-CN" sz="2000"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endParaRPr lang="ko-KR" altLang="en-US" sz="2000" b="0" cap="none" dirty="0">
              <a:solidFill>
                <a:srgbClr val="45454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94740" y="186055"/>
            <a:ext cx="6234430" cy="645160"/>
          </a:xfrm>
          <a:prstGeom prst="rect">
            <a:avLst/>
          </a:prstGeom>
        </p:spPr>
        <p:txBody>
          <a:bodyPr vert="horz" wrap="square" lIns="0" tIns="0" rIns="0" bIns="0" anchor="t">
            <a:noAutofit/>
          </a:bodyPr>
          <a:lstStyle/>
          <a:p>
            <a:pPr algn="l">
              <a:spcBef>
                <a:spcPts val="0"/>
              </a:spcBef>
              <a:buClrTx/>
              <a:buSzTx/>
              <a:buFontTx/>
            </a:pPr>
            <a:r>
              <a:rPr lang="zh-CN" altLang="en-US" sz="3600" b="1" dirty="0">
                <a:latin typeface="叶根友毛笔行书2.0版" panose="02010601030101010101" charset="-122"/>
                <a:ea typeface="叶根友毛笔行书2.0版" panose="02010601030101010101" charset="-122"/>
                <a:cs typeface="叶根友毛笔行书2.0版" panose="02010601030101010101" charset="-122"/>
              </a:rPr>
              <a:t>四、如何进行胸外心脏按压</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94740" y="1271905"/>
            <a:ext cx="8313420" cy="3384550"/>
          </a:xfrm>
          <a:prstGeom prst="rect">
            <a:avLst/>
          </a:prstGeom>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startAt="3"/>
            </a:pPr>
            <a:r>
              <a:rPr lang="en-US" altLang="ko-KR" sz="2000" b="0" cap="none" dirty="0">
                <a:solidFill>
                  <a:srgbClr val="454545"/>
                </a:solidFill>
              </a:rPr>
              <a:t> 溺水病人抢救上岸后发现呼吸心跳停止，不要先控水应该立即进行正规的心肺复苏，不能因为控水耽误时间。</a:t>
            </a:r>
            <a:endParaRPr lang="ko-KR" altLang="en-US" sz="2000" b="0" cap="none" dirty="0">
              <a:solidFill>
                <a:srgbClr val="454545"/>
              </a:solidFill>
            </a:endParaRPr>
          </a:p>
        </p:txBody>
      </p:sp>
      <p:pic>
        <p:nvPicPr>
          <p:cNvPr id="7" name="图片 6" descr="C:/Users/Administrator/AppData/Roaming/JisuOffice/ETemp/5016_5801960/fImage6590612722648.png"/>
          <p:cNvPicPr>
            <a:picLocks noChangeAspect="1"/>
          </p:cNvPicPr>
          <p:nvPr/>
        </p:nvPicPr>
        <p:blipFill rotWithShape="1">
          <a:blip r:embed="rId1"/>
          <a:stretch>
            <a:fillRect/>
          </a:stretch>
        </p:blipFill>
        <p:spPr>
          <a:xfrm>
            <a:off x="1094740" y="2574925"/>
            <a:ext cx="5140325" cy="32854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18540" y="196215"/>
            <a:ext cx="5469255" cy="5410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五、气道梗阻的紧急救治</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18540" y="1218565"/>
            <a:ext cx="10780395" cy="4385945"/>
          </a:xfrm>
          <a:prstGeom prst="rect">
            <a:avLst/>
          </a:prstGeom>
          <a:solidFill>
            <a:schemeClr val="bg1"/>
          </a:solidFill>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1800" b="1" cap="none" dirty="0">
                <a:solidFill>
                  <a:srgbClr val="FF0000"/>
                </a:solidFill>
              </a:rPr>
              <a:t> 婴儿发生气道梗阻应采取什么措施</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当发现一个婴儿出现无声的哭闹，颜面青紫，首先应想到气道梗阻的可能性。此时采取的措施有：</a:t>
            </a:r>
            <a:endParaRPr lang="ko-KR" altLang="en-US" sz="1800" b="0" cap="none" dirty="0">
              <a:solidFill>
                <a:srgbClr val="454545"/>
              </a:solidFill>
            </a:endParaRPr>
          </a:p>
          <a:p>
            <a:pPr marL="503555" indent="288290" algn="l" defTabSz="457200" fontAlgn="auto" latinLnBrk="0">
              <a:lnSpc>
                <a:spcPct val="150000"/>
              </a:lnSpc>
              <a:spcBef>
                <a:spcPts val="600"/>
              </a:spcBef>
              <a:spcAft>
                <a:spcPts val="0"/>
              </a:spcAft>
              <a:buClr>
                <a:srgbClr val="454545"/>
              </a:buClr>
              <a:buFont typeface="+mj-ea"/>
              <a:buAutoNum type="circleNumDbPlain"/>
            </a:pPr>
            <a:r>
              <a:rPr lang="en-US" altLang="ko-KR" sz="1800" b="1" cap="none" dirty="0">
                <a:solidFill>
                  <a:srgbClr val="FF0000"/>
                </a:solidFill>
              </a:rPr>
              <a:t> 打开气。</a:t>
            </a:r>
            <a:r>
              <a:rPr lang="en-US" altLang="ko-KR" sz="1800" b="0" cap="none" dirty="0">
                <a:solidFill>
                  <a:srgbClr val="454545"/>
                </a:solidFill>
              </a:rPr>
              <a:t>用一只手扶住婴儿的额头，另一只手放在婴儿的下颌的骨心部分使婴儿的头后仰。但不要过多后仰，只要使它的口鼻和胸廓成为两条平行线就可以了。</a:t>
            </a:r>
            <a:endParaRPr lang="ko-KR" altLang="en-US" sz="1800" b="0" cap="none" dirty="0">
              <a:solidFill>
                <a:srgbClr val="454545"/>
              </a:solidFill>
            </a:endParaRPr>
          </a:p>
          <a:p>
            <a:pPr marL="503555" indent="288290" algn="l" defTabSz="457200" fontAlgn="auto" latinLnBrk="0">
              <a:lnSpc>
                <a:spcPct val="150000"/>
              </a:lnSpc>
              <a:spcBef>
                <a:spcPts val="600"/>
              </a:spcBef>
              <a:spcAft>
                <a:spcPts val="0"/>
              </a:spcAft>
              <a:buClr>
                <a:srgbClr val="454545"/>
              </a:buClr>
              <a:buFont typeface="+mj-ea"/>
              <a:buAutoNum type="circleNumDbPlain"/>
            </a:pPr>
            <a:r>
              <a:rPr lang="en-US" altLang="ko-KR" sz="1800" b="1" cap="none" dirty="0">
                <a:solidFill>
                  <a:srgbClr val="FF0000"/>
                </a:solidFill>
              </a:rPr>
              <a:t> 判断婴儿有没有正常的呼吸，方法是：一看二听三感觉。</a:t>
            </a:r>
            <a:r>
              <a:rPr lang="en-US" altLang="ko-KR" sz="1800" b="0" cap="none" dirty="0">
                <a:solidFill>
                  <a:srgbClr val="454545"/>
                </a:solidFill>
              </a:rPr>
              <a:t> “一看”是将头探下去眼光平视婴儿的胸廓和腹部，看有没有正常的呼吸欺负。“二听”是同时用耳朵听婴儿有没有喘息声。“三感觉”是用面颊感觉婴儿的口中有没有气流通过，时间是10秒钟。10秒钟内发现患儿没有呼吸，在打开气道的情况下，尝试着进行一次吹气。如果患儿的胸廓和腹部没有明显的起伏，说明没能将空气吹入婴儿的肺里，再进行第二次人工通气，如果第二次仍没有将空气吹入婴儿的肺里，这就证明这个婴儿可能发生气道梗阻。</a:t>
            </a:r>
            <a:endParaRPr lang="en-US" altLang="ko-KR" sz="1800" b="0" cap="none" dirty="0">
              <a:solidFill>
                <a:srgbClr val="45454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22680" y="223520"/>
            <a:ext cx="4524375" cy="49403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气道梗阻的紧急救治</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22680" y="1116330"/>
            <a:ext cx="3531235" cy="455295"/>
          </a:xfrm>
          <a:prstGeom prst="rect">
            <a:avLst/>
          </a:prstGeom>
        </p:spPr>
        <p:txBody>
          <a:bodyPr vert="horz" wrap="square" lIns="0" tIns="0" rIns="0" bIns="0" anchor="t">
            <a:noAutofit/>
          </a:bodyPr>
          <a:lstStyle/>
          <a:p>
            <a:pPr marL="0" indent="0" algn="l" defTabSz="457200" fontAlgn="auto" latinLnBrk="0">
              <a:lnSpc>
                <a:spcPct val="100000"/>
              </a:lnSpc>
              <a:spcBef>
                <a:spcPts val="600"/>
              </a:spcBef>
              <a:spcAft>
                <a:spcPts val="0"/>
              </a:spcAft>
              <a:buFontTx/>
              <a:buNone/>
            </a:pPr>
            <a:r>
              <a:rPr lang="en-US" altLang="ko-KR" sz="2000" b="0" cap="none" dirty="0">
                <a:solidFill>
                  <a:srgbClr val="454545"/>
                </a:solidFill>
              </a:rPr>
              <a:t>此时要用特殊手法进行抢救：</a:t>
            </a:r>
            <a:endParaRPr lang="ko-KR" altLang="en-US" sz="2000" b="0" cap="none" dirty="0">
              <a:solidFill>
                <a:srgbClr val="454545"/>
              </a:solidFill>
            </a:endParaRPr>
          </a:p>
        </p:txBody>
      </p:sp>
      <p:pic>
        <p:nvPicPr>
          <p:cNvPr id="7" name="图片 6" descr="C:/Users/Administrator/AppData/Roaming/JisuOffice/ETemp/5016_5801960/fImage1644941273744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733165" y="1744980"/>
            <a:ext cx="4725035" cy="47631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989965" y="214630"/>
            <a:ext cx="4391660" cy="531495"/>
          </a:xfrm>
          <a:prstGeom prst="rect">
            <a:avLst/>
          </a:prstGeom>
        </p:spPr>
        <p:txBody>
          <a:bodyPr vert="horz" wrap="square" lIns="0" tIns="0" rIns="0" bIns="0" anchor="t">
            <a:noAutofit/>
          </a:bodyPr>
          <a:lstStyle/>
          <a:p>
            <a:pPr algn="l">
              <a:spcBef>
                <a:spcPts val="0"/>
              </a:spcBef>
              <a:buClrTx/>
              <a:buSzTx/>
              <a:buFontTx/>
            </a:pPr>
            <a:r>
              <a:rPr lang="zh-CN" altLang="en-US" sz="3600" b="1" dirty="0">
                <a:latin typeface="叶根友毛笔行书2.0版" panose="02010601030101010101" charset="-122"/>
                <a:ea typeface="叶根友毛笔行书2.0版" panose="02010601030101010101" charset="-122"/>
                <a:cs typeface="叶根友毛笔行书2.0版" panose="02010601030101010101" charset="-122"/>
              </a:rPr>
              <a:t>气道梗阻的紧急救治</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989965" y="1602740"/>
            <a:ext cx="10478770" cy="251523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2. 儿童发生气道梗阻应采取什么措施</a:t>
            </a:r>
            <a:endParaRPr lang="ko-KR" altLang="en-US" sz="24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     大人处于坐姿，将儿童俯趴在大人双腿上，身体自然下垂，一只手扶住儿童，一只手有节律拍打其两肩胛间的位置。拍打过程种若发现孩子开始咳嗽，则暂停拍打，查看异物是否清楚，若没有则继续拍打。</a:t>
            </a:r>
            <a:endParaRPr lang="ko-KR" altLang="en-US" sz="24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369060" y="2426335"/>
            <a:ext cx="3862070" cy="181546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3. 成人发生气道梗阻的措施</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成人吸入异物，如意识清楚且</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能说话，应让病人:</a:t>
            </a:r>
            <a:endParaRPr lang="ko-KR" altLang="en-US" sz="2000" b="0" cap="none" dirty="0">
              <a:solidFill>
                <a:srgbClr val="454545"/>
              </a:solidFill>
            </a:endParaRPr>
          </a:p>
        </p:txBody>
      </p:sp>
      <p:pic>
        <p:nvPicPr>
          <p:cNvPr id="7" name="图片 6" descr="C:/Users/Administrator/AppData/Roaming/JisuOffice/ETemp/5016_5801960/fImage24987712743805.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6258560" y="1113155"/>
            <a:ext cx="3325495" cy="476313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29335" y="195580"/>
            <a:ext cx="8700135" cy="5410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第二章 火灾、煤气、触电事故的急救方法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171012755890.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2230120" y="1703070"/>
            <a:ext cx="7731760" cy="283400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51255" y="214630"/>
            <a:ext cx="8313420" cy="45656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一、导致家庭安全事故发生的主要原因</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51255" y="1736090"/>
            <a:ext cx="8313420" cy="2250440"/>
          </a:xfrm>
          <a:prstGeom prst="rect">
            <a:avLst/>
          </a:prstGeom>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家庭安全意识不强</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缺乏自我保护能力</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家庭装修存在隐患</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763412766729.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4391660" y="1674495"/>
            <a:ext cx="4629785" cy="19151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56640" y="186690"/>
            <a:ext cx="6309995" cy="55054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二、家中发生火灾的常见原因</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56640" y="1290320"/>
            <a:ext cx="10279380" cy="164592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1. 家庭用油着火了怎么办</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刚起火时，将切好的蔬菜倒入锅里是最简单不浪费的做法。起火时，要立即用锅盖盖住油锅，还可以用沙土、湿棉被、湿毛毯等盖上。或用干粉、泡沫灭火器灭火。</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6242812774370.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201670" y="3502025"/>
            <a:ext cx="5989320" cy="2149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15695"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066165" y="1461135"/>
            <a:ext cx="10495915" cy="340423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2. 家庭液化石油气罐着火了怎么办</a:t>
            </a:r>
            <a:endParaRPr lang="ko-KR" altLang="en-US" sz="24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     液化石油气罐着火了灭火关键是切断气源。只要将角阀关闭火焰很快就会熄灭。火焰不大可用湿毛巾关闭角阀。着火时间较长角阀失灵时，可以用湿毛巾等猛力抽打火焰根部，或抓一把干粉灭火剂，顺着火焰喷出的方向洒向火焰。火焰扑灭后用湿毛巾，肥皂、黄泥等将漏气处堵住，液化气罐迅速搬到室外空旷处交有关部门处理。</a:t>
            </a: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028065" y="1299845"/>
            <a:ext cx="10250805" cy="229743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3. 家庭的电器着火了怎么办</a:t>
            </a:r>
            <a:endParaRPr lang="ko-KR" altLang="en-US" sz="24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    如果着火了首先切断电源，再用干粉，二氧化碳灭火器扑救。切忌用水以免触电。应当注意保险丝熔断是由于电流过大，不得更换更粗的保险丝以免引起电线着火。</a:t>
            </a:r>
            <a:endParaRPr lang="en-US" altLang="ko-KR" sz="24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6181912785350.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209290" y="3880485"/>
            <a:ext cx="5774055" cy="21177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75690" y="205105"/>
            <a:ext cx="6339205" cy="60769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三、家中火灾发生时如何自救</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09015" y="1003935"/>
            <a:ext cx="10637520" cy="577278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立即报警并积极扑救。不能只顾灭火或抢救物品而忘记报警。</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有人被围困时首先救人，重点救老人，儿童和受火势威胁最大的人。</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家中失火要尽一切可能逃到屋外，远离火场，保全自己。</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开门前用手背碰一下把手</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开门时先开一条缝观察，并用脚抵住门下方。</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匍匐前进</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a:t>
            </a:r>
            <a:r>
              <a:rPr lang="en-US" altLang="ko-KR" sz="1800" b="0" cap="none" dirty="0" err="1">
                <a:solidFill>
                  <a:srgbClr val="454545"/>
                </a:solidFill>
              </a:rPr>
              <a:t>出口如果堵塞</a:t>
            </a:r>
            <a:r>
              <a:rPr lang="en-US" altLang="ko-KR" sz="1800" b="0" cap="none" dirty="0">
                <a:solidFill>
                  <a:srgbClr val="454545"/>
                </a:solidFill>
              </a:rPr>
              <a:t>，</a:t>
            </a:r>
            <a:r>
              <a:rPr lang="zh-CN" altLang="en-US" sz="1800" dirty="0">
                <a:solidFill>
                  <a:srgbClr val="454545"/>
                </a:solidFill>
              </a:rPr>
              <a:t>尝试</a:t>
            </a:r>
            <a:r>
              <a:rPr lang="en-US" altLang="ko-KR" sz="1800" b="0" cap="none" dirty="0" err="1">
                <a:solidFill>
                  <a:srgbClr val="454545"/>
                </a:solidFill>
              </a:rPr>
              <a:t>打开窗或走到阳台上，走出阳台时随手关好阳台门</a:t>
            </a:r>
            <a:r>
              <a:rPr lang="en-US" altLang="ko-KR" sz="1800" b="0" cap="none" dirty="0">
                <a:solidFill>
                  <a:srgbClr val="454545"/>
                </a:solidFill>
              </a:rPr>
              <a:t>。</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err="1">
                <a:solidFill>
                  <a:srgbClr val="454545"/>
                </a:solidFill>
              </a:rPr>
              <a:t>如果居住在楼上，楼层不高落点不是硬地，可抓住窗悬身窗外伸直双臂缩短与地面距离</a:t>
            </a:r>
            <a:r>
              <a:rPr lang="zh-CN" altLang="en-US" sz="1800" b="0" cap="none" dirty="0">
                <a:solidFill>
                  <a:srgbClr val="454545"/>
                </a:solidFill>
              </a:rPr>
              <a:t>跳楼</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a:t>
            </a:r>
            <a:r>
              <a:rPr lang="en-US" altLang="ko-KR" sz="1800" b="0" cap="none" dirty="0" err="1">
                <a:solidFill>
                  <a:srgbClr val="454545"/>
                </a:solidFill>
              </a:rPr>
              <a:t>如要破窗</a:t>
            </a:r>
            <a:r>
              <a:rPr lang="zh-CN" altLang="en-US" sz="1800" b="0" cap="none" dirty="0">
                <a:solidFill>
                  <a:srgbClr val="454545"/>
                </a:solidFill>
              </a:rPr>
              <a:t>逃生</a:t>
            </a:r>
            <a:r>
              <a:rPr lang="en-US" altLang="ko-KR" sz="1800" b="0" cap="none" dirty="0">
                <a:solidFill>
                  <a:srgbClr val="454545"/>
                </a:solidFill>
              </a:rPr>
              <a:t>，可用顺手抓到的东西砸碎玻璃。</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在阳台求救应先关好后面的门窗。</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向木材及门窗泼水防止火势蔓延。用湿布堵住门窗门缝。</a:t>
            </a:r>
            <a:endParaRPr lang="ko-KR" altLang="en-US" sz="18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a:solidFill>
                  <a:srgbClr val="454545"/>
                </a:solidFill>
              </a:rPr>
              <a:t> </a:t>
            </a:r>
            <a:r>
              <a:rPr lang="en-US" altLang="ko-KR" sz="1800" b="0" cap="none" dirty="0" err="1">
                <a:solidFill>
                  <a:srgbClr val="454545"/>
                </a:solidFill>
              </a:rPr>
              <a:t>失火时，应尽可能利用室内的水和湿毛巾</a:t>
            </a:r>
            <a:r>
              <a:rPr lang="en-US" altLang="ko-KR" sz="1800" b="0" cap="none" dirty="0">
                <a:solidFill>
                  <a:srgbClr val="454545"/>
                </a:solidFill>
              </a:rPr>
              <a:t>、</a:t>
            </a:r>
            <a:r>
              <a:rPr lang="zh-CN" altLang="en-US" sz="1800" b="0" cap="none" dirty="0">
                <a:solidFill>
                  <a:srgbClr val="454545"/>
                </a:solidFill>
              </a:rPr>
              <a:t>布</a:t>
            </a:r>
            <a:r>
              <a:rPr lang="en-US" altLang="ko-KR" sz="1800" b="0" cap="none" dirty="0" err="1">
                <a:solidFill>
                  <a:srgbClr val="454545"/>
                </a:solidFill>
              </a:rPr>
              <a:t>织物等，掩住口鼻</a:t>
            </a:r>
            <a:r>
              <a:rPr lang="en-US" altLang="ko-KR" sz="1800" b="0" cap="none" dirty="0">
                <a:solidFill>
                  <a:srgbClr val="454545"/>
                </a:solidFill>
              </a:rPr>
              <a:t>。</a:t>
            </a:r>
            <a:endParaRPr lang="en-US" altLang="ko-KR" sz="18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75055" y="186055"/>
            <a:ext cx="8313420" cy="56070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四、有人身上着火、烧伤时的应急措施</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75055" y="1186815"/>
            <a:ext cx="10165715" cy="1456690"/>
          </a:xfrm>
          <a:prstGeom prst="rect">
            <a:avLst/>
          </a:prstGeom>
          <a:solidFill>
            <a:schemeClr val="bg1"/>
          </a:solidFill>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采取有效措施扑灭身上的火焰，使伤员迅速脱离致伤现场</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防止休克感染。给伤员口服止痛片(颅脑和中毒呼吸道烧伤时禁用吗啡)和磺胺累药，或肌肉注射抗生素并口服烧伤饮料，或淡盐茶水。</a:t>
            </a:r>
            <a:endParaRPr lang="ko-KR" altLang="en-US" sz="2000" b="0" cap="none" dirty="0">
              <a:solidFill>
                <a:srgbClr val="454545"/>
              </a:solidFill>
            </a:endParaRPr>
          </a:p>
        </p:txBody>
      </p:sp>
      <p:pic>
        <p:nvPicPr>
          <p:cNvPr id="7" name="图片 6" descr="C:/Users/Administrator/AppData/Roaming/JisuOffice/ETemp/5016_5801960/fImage920921279500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958440" y="2959100"/>
            <a:ext cx="4274185" cy="333502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435100" y="1290320"/>
            <a:ext cx="10203180" cy="4093210"/>
          </a:xfrm>
          <a:prstGeom prst="rect">
            <a:avLst/>
          </a:prstGeom>
        </p:spPr>
        <p:txBody>
          <a:bodyPr vert="horz" wrap="square" lIns="0" tIns="0" rIns="0" bIns="0" anchor="t">
            <a:noAutofit/>
          </a:bodyPr>
          <a:lstStyle/>
          <a:p>
            <a:pPr marL="0" indent="0" algn="l" defTabSz="457200" fontAlgn="auto" latinLnBrk="0">
              <a:lnSpc>
                <a:spcPct val="100000"/>
              </a:lnSpc>
              <a:spcBef>
                <a:spcPts val="600"/>
              </a:spcBef>
              <a:spcAft>
                <a:spcPts val="0"/>
              </a:spcAft>
              <a:buFontTx/>
              <a:buNone/>
            </a:pPr>
            <a:r>
              <a:rPr lang="en-US" altLang="ko-KR" sz="2000" b="0" cap="none" dirty="0">
                <a:solidFill>
                  <a:srgbClr val="454545"/>
                </a:solidFill>
              </a:rPr>
              <a:t>3. 保护创面，对创面立即用三角巾，大纱布块、清洁的衣服和被单包扎。</a:t>
            </a: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4. 合并伤处理。有骨折者应予以固定；有出血者应紧急止血；有颅脑、胸腹部损伤应给予相应处理并送医。</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5. 简易急救后，迅速送医。</a:t>
            </a:r>
            <a:endParaRPr lang="ko-KR" altLang="en-US" sz="2000" b="0" cap="none" dirty="0">
              <a:solidFill>
                <a:srgbClr val="454545"/>
              </a:solidFill>
            </a:endParaRPr>
          </a:p>
        </p:txBody>
      </p:sp>
      <p:pic>
        <p:nvPicPr>
          <p:cNvPr id="7" name="图片 6" descr="C:/Users/Administrator/AppData/Roaming/JisuOffice/ETemp/5016_5801960/fImage4159112801101.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435100" y="1833245"/>
            <a:ext cx="4725035" cy="166751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22680" y="224155"/>
            <a:ext cx="5128895" cy="49403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五、在浓烟中该如何自救</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pic>
        <p:nvPicPr>
          <p:cNvPr id="7" name="图片 6" descr="C:/Users/Administrator/AppData/Roaming/JisuOffice/ETemp/5016_5801960/fImage10283112814393.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2571115" y="1383665"/>
            <a:ext cx="7049135" cy="46462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04265" y="214630"/>
            <a:ext cx="5770880" cy="53149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六、发生煤气泄露怎么办？</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60780" y="1148715"/>
            <a:ext cx="8313420" cy="2165350"/>
          </a:xfrm>
          <a:prstGeom prst="rect">
            <a:avLst/>
          </a:prstGeom>
        </p:spPr>
        <p:txBody>
          <a:bodyPr vert="horz" wrap="square" lIns="0" tIns="0" rIns="0" bIns="0" anchor="t">
            <a:noAutofit/>
          </a:bodyPr>
          <a:lstStyle/>
          <a:p>
            <a:pPr>
              <a:lnSpc>
                <a:spcPct val="150000"/>
              </a:lnSpc>
            </a:pPr>
            <a:r>
              <a:rPr lang="en-US" altLang="ko-KR" sz="2000" b="0" cap="none" dirty="0">
                <a:solidFill>
                  <a:srgbClr val="454545"/>
                </a:solidFill>
              </a:rPr>
              <a:t>1.</a:t>
            </a:r>
            <a:r>
              <a:rPr lang="zh-CN" altLang="en-US" sz="2000" dirty="0">
                <a:solidFill>
                  <a:srgbClr val="454545"/>
                </a:solidFill>
              </a:rPr>
              <a:t>关闭阀门。一般在可燃气体中加入一些异味气体，一旦发现要立即关闭管道或气罐阀门。</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2. 开窗通气。</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3. 疏散家人。</a:t>
            </a:r>
            <a:endParaRPr lang="ko-KR" altLang="en-US" sz="2000" b="0" cap="none" dirty="0">
              <a:solidFill>
                <a:srgbClr val="454545"/>
              </a:solidFill>
            </a:endParaRPr>
          </a:p>
        </p:txBody>
      </p:sp>
      <p:pic>
        <p:nvPicPr>
          <p:cNvPr id="7" name="图片 6" descr="C:/Users/Administrator/AppData/Roaming/JisuOffice/ETemp/5016_5801960/fImage7715612823548.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6699250" y="3036955"/>
            <a:ext cx="3924935" cy="2858135"/>
          </a:xfrm>
          <a:prstGeom prst="rect">
            <a:avLst/>
          </a:prstGeom>
          <a:noFill/>
        </p:spPr>
      </p:pic>
      <p:pic>
        <p:nvPicPr>
          <p:cNvPr id="8" name="图片 7" descr="C:/Users/Administrator/AppData/Roaming/JisuOffice/ETemp/5016_5801960/fImage6404212839629.pn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1160780" y="3478530"/>
            <a:ext cx="4427855" cy="19761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94105" y="243205"/>
            <a:ext cx="8313420" cy="45656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七、发现有人煤气中毒时如何处理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94105" y="1177290"/>
            <a:ext cx="8313420" cy="3290570"/>
          </a:xfrm>
          <a:prstGeom prst="rect">
            <a:avLst/>
          </a:prstGeom>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流通空气。</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电话求救。</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解除中毒者呼吸障碍。解开衣领、胸衣、松开裤带、清除口中异物。</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正确安置中毒者。适当灌服浓茶、汽水、咖啡等不能让其入睡。</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进行人工急救。用纱布擦拭口腔，必要时人工呼吸。</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尽一切努力抢救。</a:t>
            </a:r>
            <a:endParaRPr lang="ko-KR" altLang="en-US" sz="2000" b="0" cap="none" dirty="0">
              <a:solidFill>
                <a:srgbClr val="45454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22680" y="195580"/>
            <a:ext cx="3937635" cy="47561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八、如何预防触电</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22680" y="1224280"/>
            <a:ext cx="10071100" cy="1087755"/>
          </a:xfrm>
          <a:prstGeom prst="rect">
            <a:avLst/>
          </a:prstGeom>
          <a:solidFill>
            <a:schemeClr val="bg1"/>
          </a:solidFill>
        </p:spPr>
        <p:txBody>
          <a:bodyPr vert="horz" wrap="square" lIns="0" tIns="0" rIns="0" bIns="0" anchor="t">
            <a:noAutofit/>
          </a:bodyPr>
          <a:lstStyle/>
          <a:p>
            <a:pPr>
              <a:lnSpc>
                <a:spcPct val="150000"/>
              </a:lnSpc>
            </a:pPr>
            <a:r>
              <a:rPr lang="zh-CN" altLang="en-US" sz="2000" dirty="0">
                <a:solidFill>
                  <a:srgbClr val="454545"/>
                </a:solidFill>
              </a:rPr>
              <a:t>按规范使用电器，进行电路检修、安装灯泡时踏在具有绝缘性能的木椅子上，最好能穿上胶鞋。避免孩子接触到插座，远离高压线。</a:t>
            </a:r>
            <a:endParaRPr lang="zh-CN" altLang="en-US" sz="2000"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pic>
        <p:nvPicPr>
          <p:cNvPr id="7" name="图片 6" descr="C:/Users/Administrator/AppData/Roaming/JisuOffice/ETemp/5016_5801960/fImage5299312842623.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122680" y="2492375"/>
            <a:ext cx="6896100" cy="232791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94105" y="195580"/>
            <a:ext cx="5857240" cy="58928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九、发现有人触电怎么办</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94105" y="1243330"/>
            <a:ext cx="10071100" cy="114554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err="1">
                <a:solidFill>
                  <a:srgbClr val="454545"/>
                </a:solidFill>
              </a:rPr>
              <a:t>假如不慎，发生漏电及触电事故。最重要的抢救措施是迅速切断电源，以防出现救护者同时触电的惨剧</a:t>
            </a:r>
            <a:r>
              <a:rPr lang="en-US" altLang="ko-KR" sz="2000" b="0" cap="none" dirty="0">
                <a:solidFill>
                  <a:srgbClr val="454545"/>
                </a:solidFill>
              </a:rPr>
              <a:t>。</a:t>
            </a:r>
            <a:endParaRPr lang="ko-KR" altLang="en-US" sz="2000" b="0" cap="none" dirty="0">
              <a:solidFill>
                <a:srgbClr val="454545"/>
              </a:solidFill>
            </a:endParaRPr>
          </a:p>
        </p:txBody>
      </p:sp>
      <p:pic>
        <p:nvPicPr>
          <p:cNvPr id="7" name="图片 6" descr="C:/Users/Administrator/AppData/Roaming/JisuOffice/ETemp/5016_5801960/fImage6216712854084.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094105" y="2616200"/>
            <a:ext cx="4458335" cy="3172460"/>
          </a:xfrm>
          <a:prstGeom prst="rect">
            <a:avLst/>
          </a:prstGeom>
          <a:noFill/>
        </p:spPr>
      </p:pic>
      <p:pic>
        <p:nvPicPr>
          <p:cNvPr id="8" name="图片 7" descr="C:/Users/Administrator/AppData/Roaming/JisuOffice/ETemp/5016_5801960/fImage5419412869954.png"/>
          <p:cNvPicPr>
            <a:picLocks noChangeAspect="1"/>
          </p:cNvPicPr>
          <p:nvPr/>
        </p:nvPicPr>
        <p:blipFill rotWithShape="1">
          <a:blip r:embed="rId2"/>
          <a:stretch>
            <a:fillRect/>
          </a:stretch>
        </p:blipFill>
        <p:spPr>
          <a:xfrm>
            <a:off x="6450330" y="3194050"/>
            <a:ext cx="4714875" cy="21964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天空, 水, 建筑物&#10;&#10;已生成极高可信度的说明"/>
          <p:cNvPicPr>
            <a:picLocks noChangeAspect="1"/>
          </p:cNvPicPr>
          <p:nvPr/>
        </p:nvPicPr>
        <p:blipFill rotWithShape="1">
          <a:blip r:embed="rId1"/>
          <a:srcRect/>
          <a:stretch>
            <a:fillRect/>
          </a:stretch>
        </p:blipFill>
        <p:spPr>
          <a:xfrm>
            <a:off x="0" y="0"/>
            <a:ext cx="12192000" cy="6858000"/>
          </a:xfrm>
          <a:prstGeom prst="rect">
            <a:avLst/>
          </a:prstGeom>
        </p:spPr>
      </p:pic>
      <p:pic>
        <p:nvPicPr>
          <p:cNvPr id="6" name="图片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2837815"/>
            <a:ext cx="3958590" cy="3813810"/>
          </a:xfrm>
          <a:prstGeom prst="rect">
            <a:avLst/>
          </a:prstGeom>
        </p:spPr>
      </p:pic>
      <p:sp>
        <p:nvSpPr>
          <p:cNvPr id="7" name="Text Placeholder 12"/>
          <p:cNvSpPr txBox="1"/>
          <p:nvPr/>
        </p:nvSpPr>
        <p:spPr>
          <a:xfrm>
            <a:off x="3085465" y="1339850"/>
            <a:ext cx="9106535" cy="1578610"/>
          </a:xfrm>
          <a:prstGeom prst="rect">
            <a:avLst/>
          </a:prstGeom>
        </p:spPr>
        <p:txBody>
          <a:bodyPr vert="horz" lIns="0" tIns="60960" rIns="0" bIns="6096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5" dirty="0">
                <a:solidFill>
                  <a:schemeClr val="tx1"/>
                </a:solidFill>
                <a:latin typeface="叶根友毛笔行书2.0版" panose="02010601030101010101" charset="-122"/>
                <a:ea typeface="叶根友毛笔行书2.0版" panose="02010601030101010101" charset="-122"/>
                <a:cs typeface="微软雅黑" panose="020B0503020204020204" charset="-122"/>
              </a:rPr>
              <a:t>全民防灾应急手册（第四篇</a:t>
            </a:r>
            <a:r>
              <a:rPr lang="zh-CN" altLang="en-US" sz="5335" dirty="0">
                <a:solidFill>
                  <a:schemeClr val="tx1"/>
                </a:solidFill>
                <a:latin typeface="叶根友毛笔行书2.0版" panose="02010601030101010101" charset="-122"/>
                <a:ea typeface="叶根友毛笔行书2.0版" panose="02010601030101010101" charset="-122"/>
                <a:cs typeface="微软雅黑" panose="020B0503020204020204" charset="-122"/>
                <a:sym typeface="+mn-ea"/>
              </a:rPr>
              <a:t>家庭遇险紧急救援</a:t>
            </a:r>
            <a:r>
              <a:rPr lang="zh-CN" altLang="en-US" sz="5335" dirty="0">
                <a:solidFill>
                  <a:schemeClr val="tx1"/>
                </a:solidFill>
                <a:latin typeface="叶根友毛笔行书2.0版" panose="02010601030101010101" charset="-122"/>
                <a:ea typeface="叶根友毛笔行书2.0版" panose="02010601030101010101" charset="-122"/>
                <a:cs typeface="微软雅黑" panose="020B0503020204020204" charset="-122"/>
              </a:rPr>
              <a:t>）</a:t>
            </a:r>
            <a:endParaRPr lang="zh-CN" altLang="en-US" sz="5335" dirty="0">
              <a:solidFill>
                <a:schemeClr val="tx1"/>
              </a:solidFill>
              <a:latin typeface="叶根友毛笔行书2.0版" panose="02010601030101010101" charset="-122"/>
              <a:ea typeface="叶根友毛笔行书2.0版" panose="02010601030101010101" charset="-122"/>
              <a:cs typeface="微软雅黑" panose="020B0503020204020204" charset="-122"/>
            </a:endParaRPr>
          </a:p>
        </p:txBody>
      </p:sp>
      <p:cxnSp>
        <p:nvCxnSpPr>
          <p:cNvPr id="9" name="直接连接符 8"/>
          <p:cNvCxnSpPr/>
          <p:nvPr/>
        </p:nvCxnSpPr>
        <p:spPr>
          <a:xfrm>
            <a:off x="3811905" y="2918460"/>
            <a:ext cx="790575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2"/>
          <p:cNvSpPr txBox="1"/>
          <p:nvPr/>
        </p:nvSpPr>
        <p:spPr>
          <a:xfrm>
            <a:off x="4859655" y="3127375"/>
            <a:ext cx="5810250" cy="236855"/>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rgbClr val="FF0000"/>
                </a:solidFill>
                <a:latin typeface="叶根友毛笔行书2.0版" panose="02010601030101010101" charset="-122"/>
                <a:ea typeface="叶根友毛笔行书2.0版" panose="02010601030101010101" charset="-122"/>
                <a:cs typeface="叶根友毛笔行书2.0版" panose="02010601030101010101" charset="-122"/>
              </a:rPr>
              <a:t>EHS微社区   关爱安全、把握明天</a:t>
            </a:r>
            <a:endParaRPr lang="zh-CN" altLang="en-US" sz="1600" dirty="0">
              <a:solidFill>
                <a:srgbClr val="FF0000"/>
              </a:solidFill>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10" name="man-with-laptop_87244"/>
          <p:cNvSpPr>
            <a:spLocks noChangeAspect="1"/>
          </p:cNvSpPr>
          <p:nvPr/>
        </p:nvSpPr>
        <p:spPr bwMode="auto">
          <a:xfrm>
            <a:off x="5598795" y="3683375"/>
            <a:ext cx="488584" cy="396273"/>
          </a:xfrm>
          <a:custGeom>
            <a:avLst/>
            <a:gdLst>
              <a:gd name="connsiteX0" fmla="*/ 301723 w 609652"/>
              <a:gd name="connsiteY0" fmla="*/ 440097 h 494328"/>
              <a:gd name="connsiteX1" fmla="*/ 594166 w 609652"/>
              <a:gd name="connsiteY1" fmla="*/ 440500 h 494328"/>
              <a:gd name="connsiteX2" fmla="*/ 602017 w 609652"/>
              <a:gd name="connsiteY2" fmla="*/ 443617 h 494328"/>
              <a:gd name="connsiteX3" fmla="*/ 609545 w 609652"/>
              <a:gd name="connsiteY3" fmla="*/ 453290 h 494328"/>
              <a:gd name="connsiteX4" fmla="*/ 609652 w 609652"/>
              <a:gd name="connsiteY4" fmla="*/ 476291 h 494328"/>
              <a:gd name="connsiteX5" fmla="*/ 598683 w 609652"/>
              <a:gd name="connsiteY5" fmla="*/ 487254 h 494328"/>
              <a:gd name="connsiteX6" fmla="*/ 10005 w 609652"/>
              <a:gd name="connsiteY6" fmla="*/ 486717 h 494328"/>
              <a:gd name="connsiteX7" fmla="*/ 541 w 609652"/>
              <a:gd name="connsiteY7" fmla="*/ 477151 h 494328"/>
              <a:gd name="connsiteX8" fmla="*/ 4 w 609652"/>
              <a:gd name="connsiteY8" fmla="*/ 453505 h 494328"/>
              <a:gd name="connsiteX9" fmla="*/ 5703 w 609652"/>
              <a:gd name="connsiteY9" fmla="*/ 447056 h 494328"/>
              <a:gd name="connsiteX10" fmla="*/ 9682 w 609652"/>
              <a:gd name="connsiteY10" fmla="*/ 445659 h 494328"/>
              <a:gd name="connsiteX11" fmla="*/ 301723 w 609652"/>
              <a:gd name="connsiteY11" fmla="*/ 440097 h 494328"/>
              <a:gd name="connsiteX12" fmla="*/ 322560 w 609652"/>
              <a:gd name="connsiteY12" fmla="*/ 290718 h 494328"/>
              <a:gd name="connsiteX13" fmla="*/ 431324 w 609652"/>
              <a:gd name="connsiteY13" fmla="*/ 295671 h 494328"/>
              <a:gd name="connsiteX14" fmla="*/ 436809 w 609652"/>
              <a:gd name="connsiteY14" fmla="*/ 307590 h 494328"/>
              <a:gd name="connsiteX15" fmla="*/ 439498 w 609652"/>
              <a:gd name="connsiteY15" fmla="*/ 348929 h 494328"/>
              <a:gd name="connsiteX16" fmla="*/ 437239 w 609652"/>
              <a:gd name="connsiteY16" fmla="*/ 389195 h 494328"/>
              <a:gd name="connsiteX17" fmla="*/ 436594 w 609652"/>
              <a:gd name="connsiteY17" fmla="*/ 407342 h 494328"/>
              <a:gd name="connsiteX18" fmla="*/ 436917 w 609652"/>
              <a:gd name="connsiteY18" fmla="*/ 408631 h 494328"/>
              <a:gd name="connsiteX19" fmla="*/ 437885 w 609652"/>
              <a:gd name="connsiteY19" fmla="*/ 426025 h 494328"/>
              <a:gd name="connsiteX20" fmla="*/ 437239 w 609652"/>
              <a:gd name="connsiteY20" fmla="*/ 427743 h 494328"/>
              <a:gd name="connsiteX21" fmla="*/ 437239 w 609652"/>
              <a:gd name="connsiteY21" fmla="*/ 427851 h 494328"/>
              <a:gd name="connsiteX22" fmla="*/ 430356 w 609652"/>
              <a:gd name="connsiteY22" fmla="*/ 434723 h 494328"/>
              <a:gd name="connsiteX23" fmla="*/ 428850 w 609652"/>
              <a:gd name="connsiteY23" fmla="*/ 434938 h 494328"/>
              <a:gd name="connsiteX24" fmla="*/ 427129 w 609652"/>
              <a:gd name="connsiteY24" fmla="*/ 434723 h 494328"/>
              <a:gd name="connsiteX25" fmla="*/ 210946 w 609652"/>
              <a:gd name="connsiteY25" fmla="*/ 430750 h 494328"/>
              <a:gd name="connsiteX26" fmla="*/ 209655 w 609652"/>
              <a:gd name="connsiteY26" fmla="*/ 424307 h 494328"/>
              <a:gd name="connsiteX27" fmla="*/ 207181 w 609652"/>
              <a:gd name="connsiteY27" fmla="*/ 378887 h 494328"/>
              <a:gd name="connsiteX28" fmla="*/ 207504 w 609652"/>
              <a:gd name="connsiteY28" fmla="*/ 302650 h 494328"/>
              <a:gd name="connsiteX29" fmla="*/ 212667 w 609652"/>
              <a:gd name="connsiteY29" fmla="*/ 296101 h 494328"/>
              <a:gd name="connsiteX30" fmla="*/ 214280 w 609652"/>
              <a:gd name="connsiteY30" fmla="*/ 295027 h 494328"/>
              <a:gd name="connsiteX31" fmla="*/ 322560 w 609652"/>
              <a:gd name="connsiteY31" fmla="*/ 290718 h 494328"/>
              <a:gd name="connsiteX32" fmla="*/ 248606 w 609652"/>
              <a:gd name="connsiteY32" fmla="*/ 220922 h 494328"/>
              <a:gd name="connsiteX33" fmla="*/ 253768 w 609652"/>
              <a:gd name="connsiteY33" fmla="*/ 222640 h 494328"/>
              <a:gd name="connsiteX34" fmla="*/ 258931 w 609652"/>
              <a:gd name="connsiteY34" fmla="*/ 224144 h 494328"/>
              <a:gd name="connsiteX35" fmla="*/ 385627 w 609652"/>
              <a:gd name="connsiteY35" fmla="*/ 222425 h 494328"/>
              <a:gd name="connsiteX36" fmla="*/ 396382 w 609652"/>
              <a:gd name="connsiteY36" fmla="*/ 222318 h 494328"/>
              <a:gd name="connsiteX37" fmla="*/ 489306 w 609652"/>
              <a:gd name="connsiteY37" fmla="*/ 285892 h 494328"/>
              <a:gd name="connsiteX38" fmla="*/ 538780 w 609652"/>
              <a:gd name="connsiteY38" fmla="*/ 421203 h 494328"/>
              <a:gd name="connsiteX39" fmla="*/ 536306 w 609652"/>
              <a:gd name="connsiteY39" fmla="*/ 423888 h 494328"/>
              <a:gd name="connsiteX40" fmla="*/ 532650 w 609652"/>
              <a:gd name="connsiteY40" fmla="*/ 427324 h 494328"/>
              <a:gd name="connsiteX41" fmla="*/ 494791 w 609652"/>
              <a:gd name="connsiteY41" fmla="*/ 428720 h 494328"/>
              <a:gd name="connsiteX42" fmla="*/ 458977 w 609652"/>
              <a:gd name="connsiteY42" fmla="*/ 428720 h 494328"/>
              <a:gd name="connsiteX43" fmla="*/ 450158 w 609652"/>
              <a:gd name="connsiteY43" fmla="*/ 423029 h 494328"/>
              <a:gd name="connsiteX44" fmla="*/ 451556 w 609652"/>
              <a:gd name="connsiteY44" fmla="*/ 353977 h 494328"/>
              <a:gd name="connsiteX45" fmla="*/ 434778 w 609652"/>
              <a:gd name="connsiteY45" fmla="*/ 280630 h 494328"/>
              <a:gd name="connsiteX46" fmla="*/ 321741 w 609652"/>
              <a:gd name="connsiteY46" fmla="*/ 278805 h 494328"/>
              <a:gd name="connsiteX47" fmla="*/ 195476 w 609652"/>
              <a:gd name="connsiteY47" fmla="*/ 286966 h 494328"/>
              <a:gd name="connsiteX48" fmla="*/ 191173 w 609652"/>
              <a:gd name="connsiteY48" fmla="*/ 352903 h 494328"/>
              <a:gd name="connsiteX49" fmla="*/ 190743 w 609652"/>
              <a:gd name="connsiteY49" fmla="*/ 426895 h 494328"/>
              <a:gd name="connsiteX50" fmla="*/ 189668 w 609652"/>
              <a:gd name="connsiteY50" fmla="*/ 428935 h 494328"/>
              <a:gd name="connsiteX51" fmla="*/ 181494 w 609652"/>
              <a:gd name="connsiteY51" fmla="*/ 434627 h 494328"/>
              <a:gd name="connsiteX52" fmla="*/ 156004 w 609652"/>
              <a:gd name="connsiteY52" fmla="*/ 434734 h 494328"/>
              <a:gd name="connsiteX53" fmla="*/ 128686 w 609652"/>
              <a:gd name="connsiteY53" fmla="*/ 433982 h 494328"/>
              <a:gd name="connsiteX54" fmla="*/ 128686 w 609652"/>
              <a:gd name="connsiteY54" fmla="*/ 433875 h 494328"/>
              <a:gd name="connsiteX55" fmla="*/ 119544 w 609652"/>
              <a:gd name="connsiteY55" fmla="*/ 428828 h 494328"/>
              <a:gd name="connsiteX56" fmla="*/ 111693 w 609652"/>
              <a:gd name="connsiteY56" fmla="*/ 412719 h 494328"/>
              <a:gd name="connsiteX57" fmla="*/ 83514 w 609652"/>
              <a:gd name="connsiteY57" fmla="*/ 408316 h 494328"/>
              <a:gd name="connsiteX58" fmla="*/ 67704 w 609652"/>
              <a:gd name="connsiteY58" fmla="*/ 425928 h 494328"/>
              <a:gd name="connsiteX59" fmla="*/ 59853 w 609652"/>
              <a:gd name="connsiteY59" fmla="*/ 429042 h 494328"/>
              <a:gd name="connsiteX60" fmla="*/ 55659 w 609652"/>
              <a:gd name="connsiteY60" fmla="*/ 428720 h 494328"/>
              <a:gd name="connsiteX61" fmla="*/ 52647 w 609652"/>
              <a:gd name="connsiteY61" fmla="*/ 386087 h 494328"/>
              <a:gd name="connsiteX62" fmla="*/ 69855 w 609652"/>
              <a:gd name="connsiteY62" fmla="*/ 370837 h 494328"/>
              <a:gd name="connsiteX63" fmla="*/ 106100 w 609652"/>
              <a:gd name="connsiteY63" fmla="*/ 356447 h 494328"/>
              <a:gd name="connsiteX64" fmla="*/ 125675 w 609652"/>
              <a:gd name="connsiteY64" fmla="*/ 332714 h 494328"/>
              <a:gd name="connsiteX65" fmla="*/ 248606 w 609652"/>
              <a:gd name="connsiteY65" fmla="*/ 220922 h 494328"/>
              <a:gd name="connsiteX66" fmla="*/ 327555 w 609652"/>
              <a:gd name="connsiteY66" fmla="*/ 0 h 494328"/>
              <a:gd name="connsiteX67" fmla="*/ 306046 w 609652"/>
              <a:gd name="connsiteY67" fmla="*/ 221019 h 494328"/>
              <a:gd name="connsiteX68" fmla="*/ 302282 w 609652"/>
              <a:gd name="connsiteY68" fmla="*/ 219193 h 494328"/>
              <a:gd name="connsiteX69" fmla="*/ 327555 w 609652"/>
              <a:gd name="connsiteY69" fmla="*/ 0 h 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652" h="494328">
                <a:moveTo>
                  <a:pt x="301723" y="440097"/>
                </a:moveTo>
                <a:cubicBezTo>
                  <a:pt x="399383" y="440822"/>
                  <a:pt x="497111" y="442542"/>
                  <a:pt x="594166" y="440500"/>
                </a:cubicBezTo>
                <a:cubicBezTo>
                  <a:pt x="597715" y="440392"/>
                  <a:pt x="600296" y="441682"/>
                  <a:pt x="602017" y="443617"/>
                </a:cubicBezTo>
                <a:cubicBezTo>
                  <a:pt x="606103" y="444692"/>
                  <a:pt x="609437" y="447916"/>
                  <a:pt x="609545" y="453290"/>
                </a:cubicBezTo>
                <a:cubicBezTo>
                  <a:pt x="609545" y="461029"/>
                  <a:pt x="609545" y="468660"/>
                  <a:pt x="609652" y="476291"/>
                </a:cubicBezTo>
                <a:cubicBezTo>
                  <a:pt x="609652" y="482633"/>
                  <a:pt x="604598" y="486824"/>
                  <a:pt x="598683" y="487254"/>
                </a:cubicBezTo>
                <a:cubicBezTo>
                  <a:pt x="402851" y="503269"/>
                  <a:pt x="206267" y="487147"/>
                  <a:pt x="10005" y="486717"/>
                </a:cubicBezTo>
                <a:cubicBezTo>
                  <a:pt x="4736" y="486717"/>
                  <a:pt x="649" y="482310"/>
                  <a:pt x="541" y="477151"/>
                </a:cubicBezTo>
                <a:lnTo>
                  <a:pt x="4" y="453505"/>
                </a:lnTo>
                <a:cubicBezTo>
                  <a:pt x="-104" y="449743"/>
                  <a:pt x="2692" y="447486"/>
                  <a:pt x="5703" y="447056"/>
                </a:cubicBezTo>
                <a:cubicBezTo>
                  <a:pt x="6779" y="446304"/>
                  <a:pt x="8069" y="445766"/>
                  <a:pt x="9682" y="445659"/>
                </a:cubicBezTo>
                <a:cubicBezTo>
                  <a:pt x="106469" y="439640"/>
                  <a:pt x="204062" y="439371"/>
                  <a:pt x="301723" y="440097"/>
                </a:cubicBezTo>
                <a:close/>
                <a:moveTo>
                  <a:pt x="322560" y="290718"/>
                </a:moveTo>
                <a:cubicBezTo>
                  <a:pt x="359290" y="291752"/>
                  <a:pt x="396100" y="294329"/>
                  <a:pt x="431324" y="295671"/>
                </a:cubicBezTo>
                <a:cubicBezTo>
                  <a:pt x="438100" y="295993"/>
                  <a:pt x="439928" y="303509"/>
                  <a:pt x="436809" y="307590"/>
                </a:cubicBezTo>
                <a:cubicBezTo>
                  <a:pt x="443047" y="319938"/>
                  <a:pt x="440251" y="334971"/>
                  <a:pt x="439498" y="348929"/>
                </a:cubicBezTo>
                <a:cubicBezTo>
                  <a:pt x="438745" y="362351"/>
                  <a:pt x="437992" y="375773"/>
                  <a:pt x="437239" y="389195"/>
                </a:cubicBezTo>
                <a:cubicBezTo>
                  <a:pt x="436917" y="395638"/>
                  <a:pt x="437454" y="401866"/>
                  <a:pt x="436594" y="407342"/>
                </a:cubicBezTo>
                <a:cubicBezTo>
                  <a:pt x="436702" y="407772"/>
                  <a:pt x="436917" y="408094"/>
                  <a:pt x="436917" y="408631"/>
                </a:cubicBezTo>
                <a:cubicBezTo>
                  <a:pt x="437239" y="414429"/>
                  <a:pt x="437777" y="420227"/>
                  <a:pt x="437885" y="426025"/>
                </a:cubicBezTo>
                <a:cubicBezTo>
                  <a:pt x="437885" y="426777"/>
                  <a:pt x="437454" y="427099"/>
                  <a:pt x="437239" y="427743"/>
                </a:cubicBezTo>
                <a:lnTo>
                  <a:pt x="437239" y="427851"/>
                </a:lnTo>
                <a:cubicBezTo>
                  <a:pt x="437777" y="431931"/>
                  <a:pt x="433690" y="434294"/>
                  <a:pt x="430356" y="434723"/>
                </a:cubicBezTo>
                <a:cubicBezTo>
                  <a:pt x="429818" y="434830"/>
                  <a:pt x="429388" y="434830"/>
                  <a:pt x="428850" y="434938"/>
                </a:cubicBezTo>
                <a:cubicBezTo>
                  <a:pt x="428312" y="435045"/>
                  <a:pt x="427667" y="434830"/>
                  <a:pt x="427129" y="434723"/>
                </a:cubicBezTo>
                <a:cubicBezTo>
                  <a:pt x="357004" y="436763"/>
                  <a:pt x="280210" y="441595"/>
                  <a:pt x="210946" y="430750"/>
                </a:cubicBezTo>
                <a:cubicBezTo>
                  <a:pt x="207934" y="430320"/>
                  <a:pt x="207504" y="425918"/>
                  <a:pt x="209655" y="424307"/>
                </a:cubicBezTo>
                <a:cubicBezTo>
                  <a:pt x="205030" y="410026"/>
                  <a:pt x="207181" y="393598"/>
                  <a:pt x="207181" y="378887"/>
                </a:cubicBezTo>
                <a:cubicBezTo>
                  <a:pt x="207289" y="353439"/>
                  <a:pt x="207504" y="327991"/>
                  <a:pt x="207504" y="302650"/>
                </a:cubicBezTo>
                <a:cubicBezTo>
                  <a:pt x="207504" y="298892"/>
                  <a:pt x="209870" y="296745"/>
                  <a:pt x="212667" y="296101"/>
                </a:cubicBezTo>
                <a:cubicBezTo>
                  <a:pt x="213097" y="295671"/>
                  <a:pt x="213527" y="295134"/>
                  <a:pt x="214280" y="295027"/>
                </a:cubicBezTo>
                <a:cubicBezTo>
                  <a:pt x="249181" y="290195"/>
                  <a:pt x="285830" y="289685"/>
                  <a:pt x="322560" y="290718"/>
                </a:cubicBezTo>
                <a:close/>
                <a:moveTo>
                  <a:pt x="248606" y="220922"/>
                </a:moveTo>
                <a:cubicBezTo>
                  <a:pt x="250757" y="220707"/>
                  <a:pt x="252478" y="221459"/>
                  <a:pt x="253768" y="222640"/>
                </a:cubicBezTo>
                <a:cubicBezTo>
                  <a:pt x="255597" y="222533"/>
                  <a:pt x="257425" y="222855"/>
                  <a:pt x="258931" y="224144"/>
                </a:cubicBezTo>
                <a:cubicBezTo>
                  <a:pt x="300123" y="257971"/>
                  <a:pt x="344757" y="259582"/>
                  <a:pt x="385627" y="222425"/>
                </a:cubicBezTo>
                <a:cubicBezTo>
                  <a:pt x="389176" y="219204"/>
                  <a:pt x="393478" y="219955"/>
                  <a:pt x="396382" y="222318"/>
                </a:cubicBezTo>
                <a:cubicBezTo>
                  <a:pt x="432519" y="209646"/>
                  <a:pt x="471560" y="260334"/>
                  <a:pt x="489306" y="285892"/>
                </a:cubicBezTo>
                <a:cubicBezTo>
                  <a:pt x="508020" y="312847"/>
                  <a:pt x="558139" y="387053"/>
                  <a:pt x="538780" y="421203"/>
                </a:cubicBezTo>
                <a:cubicBezTo>
                  <a:pt x="538135" y="422384"/>
                  <a:pt x="537167" y="423243"/>
                  <a:pt x="536306" y="423888"/>
                </a:cubicBezTo>
                <a:cubicBezTo>
                  <a:pt x="535769" y="425499"/>
                  <a:pt x="534801" y="426895"/>
                  <a:pt x="532650" y="427324"/>
                </a:cubicBezTo>
                <a:cubicBezTo>
                  <a:pt x="520496" y="430116"/>
                  <a:pt x="507267" y="428291"/>
                  <a:pt x="494791" y="428720"/>
                </a:cubicBezTo>
                <a:cubicBezTo>
                  <a:pt x="482853" y="429150"/>
                  <a:pt x="470700" y="430761"/>
                  <a:pt x="458977" y="428720"/>
                </a:cubicBezTo>
                <a:cubicBezTo>
                  <a:pt x="455212" y="430224"/>
                  <a:pt x="450050" y="428398"/>
                  <a:pt x="450158" y="423029"/>
                </a:cubicBezTo>
                <a:cubicBezTo>
                  <a:pt x="450265" y="399940"/>
                  <a:pt x="451018" y="376959"/>
                  <a:pt x="451556" y="353977"/>
                </a:cubicBezTo>
                <a:cubicBezTo>
                  <a:pt x="452093" y="329385"/>
                  <a:pt x="457471" y="296953"/>
                  <a:pt x="434778" y="280630"/>
                </a:cubicBezTo>
                <a:cubicBezTo>
                  <a:pt x="397135" y="280416"/>
                  <a:pt x="359492" y="279556"/>
                  <a:pt x="321741" y="278805"/>
                </a:cubicBezTo>
                <a:cubicBezTo>
                  <a:pt x="292487" y="278375"/>
                  <a:pt x="221933" y="265059"/>
                  <a:pt x="195476" y="286966"/>
                </a:cubicBezTo>
                <a:cubicBezTo>
                  <a:pt x="194292" y="308981"/>
                  <a:pt x="190851" y="330674"/>
                  <a:pt x="191173" y="352903"/>
                </a:cubicBezTo>
                <a:cubicBezTo>
                  <a:pt x="191389" y="377603"/>
                  <a:pt x="193755" y="402302"/>
                  <a:pt x="190743" y="426895"/>
                </a:cubicBezTo>
                <a:cubicBezTo>
                  <a:pt x="190636" y="427754"/>
                  <a:pt x="190098" y="428291"/>
                  <a:pt x="189668" y="428935"/>
                </a:cubicBezTo>
                <a:cubicBezTo>
                  <a:pt x="189130" y="432586"/>
                  <a:pt x="186119" y="435808"/>
                  <a:pt x="181494" y="434627"/>
                </a:cubicBezTo>
                <a:cubicBezTo>
                  <a:pt x="173212" y="432479"/>
                  <a:pt x="164501" y="434197"/>
                  <a:pt x="156004" y="434734"/>
                </a:cubicBezTo>
                <a:cubicBezTo>
                  <a:pt x="146755" y="435271"/>
                  <a:pt x="137935" y="435164"/>
                  <a:pt x="128686" y="433982"/>
                </a:cubicBezTo>
                <a:cubicBezTo>
                  <a:pt x="128686" y="433982"/>
                  <a:pt x="128686" y="433875"/>
                  <a:pt x="128686" y="433875"/>
                </a:cubicBezTo>
                <a:cubicBezTo>
                  <a:pt x="124814" y="435271"/>
                  <a:pt x="120405" y="434090"/>
                  <a:pt x="119544" y="428828"/>
                </a:cubicBezTo>
                <a:cubicBezTo>
                  <a:pt x="118469" y="421740"/>
                  <a:pt x="115457" y="416478"/>
                  <a:pt x="111693" y="412719"/>
                </a:cubicBezTo>
                <a:lnTo>
                  <a:pt x="83514" y="408316"/>
                </a:lnTo>
                <a:cubicBezTo>
                  <a:pt x="76739" y="411431"/>
                  <a:pt x="70823" y="417122"/>
                  <a:pt x="67704" y="425928"/>
                </a:cubicBezTo>
                <a:cubicBezTo>
                  <a:pt x="66521" y="429365"/>
                  <a:pt x="62649" y="430224"/>
                  <a:pt x="59853" y="429042"/>
                </a:cubicBezTo>
                <a:cubicBezTo>
                  <a:pt x="58670" y="430009"/>
                  <a:pt x="56949" y="430224"/>
                  <a:pt x="55659" y="428720"/>
                </a:cubicBezTo>
                <a:cubicBezTo>
                  <a:pt x="45226" y="415941"/>
                  <a:pt x="43505" y="400799"/>
                  <a:pt x="52647" y="386087"/>
                </a:cubicBezTo>
                <a:cubicBezTo>
                  <a:pt x="57057" y="379106"/>
                  <a:pt x="62649" y="374489"/>
                  <a:pt x="69855" y="370837"/>
                </a:cubicBezTo>
                <a:cubicBezTo>
                  <a:pt x="84267" y="363642"/>
                  <a:pt x="92334" y="366434"/>
                  <a:pt x="106100" y="356447"/>
                </a:cubicBezTo>
                <a:cubicBezTo>
                  <a:pt x="117286" y="348286"/>
                  <a:pt x="119759" y="344312"/>
                  <a:pt x="125675" y="332714"/>
                </a:cubicBezTo>
                <a:cubicBezTo>
                  <a:pt x="153638" y="277623"/>
                  <a:pt x="181171" y="227580"/>
                  <a:pt x="248606" y="220922"/>
                </a:cubicBezTo>
                <a:close/>
                <a:moveTo>
                  <a:pt x="327555" y="0"/>
                </a:moveTo>
                <a:cubicBezTo>
                  <a:pt x="453279" y="215"/>
                  <a:pt x="435856" y="249586"/>
                  <a:pt x="306046" y="221019"/>
                </a:cubicBezTo>
                <a:cubicBezTo>
                  <a:pt x="304433" y="220589"/>
                  <a:pt x="303250" y="219945"/>
                  <a:pt x="302282" y="219193"/>
                </a:cubicBezTo>
                <a:cubicBezTo>
                  <a:pt x="237215" y="194600"/>
                  <a:pt x="198820" y="-215"/>
                  <a:pt x="327555" y="0"/>
                </a:cubicBezTo>
                <a:close/>
              </a:path>
            </a:pathLst>
          </a:custGeom>
          <a:solidFill>
            <a:schemeClr val="accent1"/>
          </a:solidFill>
          <a:ln>
            <a:noFill/>
          </a:ln>
        </p:spPr>
      </p:sp>
      <p:sp>
        <p:nvSpPr>
          <p:cNvPr id="13" name="文本框 12"/>
          <p:cNvSpPr txBox="1"/>
          <p:nvPr/>
        </p:nvSpPr>
        <p:spPr>
          <a:xfrm>
            <a:off x="6232140" y="3669665"/>
            <a:ext cx="1338670" cy="423693"/>
          </a:xfrm>
          <a:prstGeom prst="rect">
            <a:avLst/>
          </a:prstGeom>
          <a:noFill/>
        </p:spPr>
        <p:txBody>
          <a:bodyPr wrap="none" rtlCol="0" anchor="ctr">
            <a:spAutoFit/>
          </a:bodyPr>
          <a:p>
            <a:pPr>
              <a:lnSpc>
                <a:spcPct val="120000"/>
              </a:lnSpc>
            </a:pPr>
            <a:r>
              <a:rPr lang="zh-CN" altLang="en-US" dirty="0">
                <a:solidFill>
                  <a:schemeClr val="tx1">
                    <a:lumMod val="75000"/>
                    <a:lumOff val="25000"/>
                  </a:schemeClr>
                </a:solidFill>
                <a:latin typeface="微软雅黑" panose="020B0503020204020204" charset="-122"/>
                <a:ea typeface="宋体" panose="02010600030101010101" pitchFamily="2" charset="-122"/>
                <a:cs typeface="微软雅黑" panose="020B0503020204020204" charset="-122"/>
              </a:rPr>
              <a:t>EHS微社区</a:t>
            </a:r>
            <a:endParaRPr lang="zh-CN" altLang="en-US" dirty="0">
              <a:solidFill>
                <a:schemeClr val="tx1">
                  <a:lumMod val="75000"/>
                  <a:lumOff val="25000"/>
                </a:schemeClr>
              </a:solidFill>
              <a:latin typeface="微软雅黑" panose="020B0503020204020204" charset="-122"/>
              <a:ea typeface="宋体" panose="02010600030101010101" pitchFamily="2" charset="-122"/>
              <a:cs typeface="微软雅黑" panose="020B0503020204020204" charset="-122"/>
            </a:endParaRPr>
          </a:p>
        </p:txBody>
      </p:sp>
      <p:sp>
        <p:nvSpPr>
          <p:cNvPr id="12" name="time_104821"/>
          <p:cNvSpPr>
            <a:spLocks noChangeAspect="1"/>
          </p:cNvSpPr>
          <p:nvPr/>
        </p:nvSpPr>
        <p:spPr bwMode="auto">
          <a:xfrm>
            <a:off x="8311207" y="3683375"/>
            <a:ext cx="457481" cy="446665"/>
          </a:xfrm>
          <a:custGeom>
            <a:avLst/>
            <a:gdLst>
              <a:gd name="connsiteX0" fmla="*/ 287075 w 607780"/>
              <a:gd name="connsiteY0" fmla="*/ 445198 h 593244"/>
              <a:gd name="connsiteX1" fmla="*/ 301314 w 607780"/>
              <a:gd name="connsiteY1" fmla="*/ 459424 h 593244"/>
              <a:gd name="connsiteX2" fmla="*/ 301314 w 607780"/>
              <a:gd name="connsiteY2" fmla="*/ 468273 h 593244"/>
              <a:gd name="connsiteX3" fmla="*/ 287075 w 607780"/>
              <a:gd name="connsiteY3" fmla="*/ 482386 h 593244"/>
              <a:gd name="connsiteX4" fmla="*/ 272947 w 607780"/>
              <a:gd name="connsiteY4" fmla="*/ 468273 h 593244"/>
              <a:gd name="connsiteX5" fmla="*/ 272947 w 607780"/>
              <a:gd name="connsiteY5" fmla="*/ 459424 h 593244"/>
              <a:gd name="connsiteX6" fmla="*/ 287075 w 607780"/>
              <a:gd name="connsiteY6" fmla="*/ 445198 h 593244"/>
              <a:gd name="connsiteX7" fmla="*/ 491297 w 607780"/>
              <a:gd name="connsiteY7" fmla="*/ 426836 h 593244"/>
              <a:gd name="connsiteX8" fmla="*/ 403204 w 607780"/>
              <a:gd name="connsiteY8" fmla="*/ 514802 h 593244"/>
              <a:gd name="connsiteX9" fmla="*/ 403204 w 607780"/>
              <a:gd name="connsiteY9" fmla="*/ 564781 h 593244"/>
              <a:gd name="connsiteX10" fmla="*/ 579389 w 607780"/>
              <a:gd name="connsiteY10" fmla="*/ 564781 h 593244"/>
              <a:gd name="connsiteX11" fmla="*/ 579389 w 607780"/>
              <a:gd name="connsiteY11" fmla="*/ 514802 h 593244"/>
              <a:gd name="connsiteX12" fmla="*/ 491297 w 607780"/>
              <a:gd name="connsiteY12" fmla="*/ 426836 h 593244"/>
              <a:gd name="connsiteX13" fmla="*/ 377297 w 607780"/>
              <a:gd name="connsiteY13" fmla="*/ 422587 h 593244"/>
              <a:gd name="connsiteX14" fmla="*/ 385948 w 607780"/>
              <a:gd name="connsiteY14" fmla="*/ 429164 h 593244"/>
              <a:gd name="connsiteX15" fmla="*/ 390323 w 607780"/>
              <a:gd name="connsiteY15" fmla="*/ 436794 h 593244"/>
              <a:gd name="connsiteX16" fmla="*/ 385163 w 607780"/>
              <a:gd name="connsiteY16" fmla="*/ 456204 h 593244"/>
              <a:gd name="connsiteX17" fmla="*/ 377984 w 607780"/>
              <a:gd name="connsiteY17" fmla="*/ 458111 h 593244"/>
              <a:gd name="connsiteX18" fmla="*/ 365756 w 607780"/>
              <a:gd name="connsiteY18" fmla="*/ 451043 h 593244"/>
              <a:gd name="connsiteX19" fmla="*/ 361269 w 607780"/>
              <a:gd name="connsiteY19" fmla="*/ 443413 h 593244"/>
              <a:gd name="connsiteX20" fmla="*/ 366542 w 607780"/>
              <a:gd name="connsiteY20" fmla="*/ 424003 h 593244"/>
              <a:gd name="connsiteX21" fmla="*/ 377297 w 607780"/>
              <a:gd name="connsiteY21" fmla="*/ 422587 h 593244"/>
              <a:gd name="connsiteX22" fmla="*/ 196942 w 607780"/>
              <a:gd name="connsiteY22" fmla="*/ 422587 h 593244"/>
              <a:gd name="connsiteX23" fmla="*/ 207751 w 607780"/>
              <a:gd name="connsiteY23" fmla="*/ 424003 h 593244"/>
              <a:gd name="connsiteX24" fmla="*/ 212917 w 607780"/>
              <a:gd name="connsiteY24" fmla="*/ 443413 h 593244"/>
              <a:gd name="connsiteX25" fmla="*/ 208537 w 607780"/>
              <a:gd name="connsiteY25" fmla="*/ 451043 h 593244"/>
              <a:gd name="connsiteX26" fmla="*/ 196184 w 607780"/>
              <a:gd name="connsiteY26" fmla="*/ 458111 h 593244"/>
              <a:gd name="connsiteX27" fmla="*/ 189109 w 607780"/>
              <a:gd name="connsiteY27" fmla="*/ 456204 h 593244"/>
              <a:gd name="connsiteX28" fmla="*/ 183943 w 607780"/>
              <a:gd name="connsiteY28" fmla="*/ 436794 h 593244"/>
              <a:gd name="connsiteX29" fmla="*/ 188323 w 607780"/>
              <a:gd name="connsiteY29" fmla="*/ 429164 h 593244"/>
              <a:gd name="connsiteX30" fmla="*/ 196942 w 607780"/>
              <a:gd name="connsiteY30" fmla="*/ 422587 h 593244"/>
              <a:gd name="connsiteX31" fmla="*/ 141003 w 607780"/>
              <a:gd name="connsiteY31" fmla="*/ 359426 h 593244"/>
              <a:gd name="connsiteX32" fmla="*/ 149620 w 607780"/>
              <a:gd name="connsiteY32" fmla="*/ 365991 h 593244"/>
              <a:gd name="connsiteX33" fmla="*/ 144456 w 607780"/>
              <a:gd name="connsiteY33" fmla="*/ 385366 h 593244"/>
              <a:gd name="connsiteX34" fmla="*/ 136821 w 607780"/>
              <a:gd name="connsiteY34" fmla="*/ 389846 h 593244"/>
              <a:gd name="connsiteX35" fmla="*/ 129748 w 607780"/>
              <a:gd name="connsiteY35" fmla="*/ 391638 h 593244"/>
              <a:gd name="connsiteX36" fmla="*/ 117398 w 607780"/>
              <a:gd name="connsiteY36" fmla="*/ 384582 h 593244"/>
              <a:gd name="connsiteX37" fmla="*/ 122563 w 607780"/>
              <a:gd name="connsiteY37" fmla="*/ 365207 h 593244"/>
              <a:gd name="connsiteX38" fmla="*/ 130197 w 607780"/>
              <a:gd name="connsiteY38" fmla="*/ 360840 h 593244"/>
              <a:gd name="connsiteX39" fmla="*/ 141003 w 607780"/>
              <a:gd name="connsiteY39" fmla="*/ 359426 h 593244"/>
              <a:gd name="connsiteX40" fmla="*/ 105240 w 607780"/>
              <a:gd name="connsiteY40" fmla="*/ 272524 h 593244"/>
              <a:gd name="connsiteX41" fmla="*/ 114106 w 607780"/>
              <a:gd name="connsiteY41" fmla="*/ 272524 h 593244"/>
              <a:gd name="connsiteX42" fmla="*/ 128359 w 607780"/>
              <a:gd name="connsiteY42" fmla="*/ 286743 h 593244"/>
              <a:gd name="connsiteX43" fmla="*/ 114106 w 607780"/>
              <a:gd name="connsiteY43" fmla="*/ 300962 h 593244"/>
              <a:gd name="connsiteX44" fmla="*/ 105240 w 607780"/>
              <a:gd name="connsiteY44" fmla="*/ 300962 h 593244"/>
              <a:gd name="connsiteX45" fmla="*/ 91100 w 607780"/>
              <a:gd name="connsiteY45" fmla="*/ 286743 h 593244"/>
              <a:gd name="connsiteX46" fmla="*/ 105240 w 607780"/>
              <a:gd name="connsiteY46" fmla="*/ 272524 h 593244"/>
              <a:gd name="connsiteX47" fmla="*/ 287059 w 607780"/>
              <a:gd name="connsiteY47" fmla="*/ 272277 h 593244"/>
              <a:gd name="connsiteX48" fmla="*/ 272584 w 607780"/>
              <a:gd name="connsiteY48" fmla="*/ 286733 h 593244"/>
              <a:gd name="connsiteX49" fmla="*/ 287059 w 607780"/>
              <a:gd name="connsiteY49" fmla="*/ 301189 h 593244"/>
              <a:gd name="connsiteX50" fmla="*/ 301534 w 607780"/>
              <a:gd name="connsiteY50" fmla="*/ 286733 h 593244"/>
              <a:gd name="connsiteX51" fmla="*/ 287059 w 607780"/>
              <a:gd name="connsiteY51" fmla="*/ 272277 h 593244"/>
              <a:gd name="connsiteX52" fmla="*/ 491297 w 607780"/>
              <a:gd name="connsiteY52" fmla="*/ 222550 h 593244"/>
              <a:gd name="connsiteX53" fmla="*/ 403204 w 607780"/>
              <a:gd name="connsiteY53" fmla="*/ 310517 h 593244"/>
              <a:gd name="connsiteX54" fmla="*/ 491297 w 607780"/>
              <a:gd name="connsiteY54" fmla="*/ 398484 h 593244"/>
              <a:gd name="connsiteX55" fmla="*/ 579389 w 607780"/>
              <a:gd name="connsiteY55" fmla="*/ 310517 h 593244"/>
              <a:gd name="connsiteX56" fmla="*/ 491297 w 607780"/>
              <a:gd name="connsiteY56" fmla="*/ 222550 h 593244"/>
              <a:gd name="connsiteX57" fmla="*/ 126015 w 607780"/>
              <a:gd name="connsiteY57" fmla="*/ 182252 h 593244"/>
              <a:gd name="connsiteX58" fmla="*/ 136821 w 607780"/>
              <a:gd name="connsiteY58" fmla="*/ 183653 h 593244"/>
              <a:gd name="connsiteX59" fmla="*/ 144456 w 607780"/>
              <a:gd name="connsiteY59" fmla="*/ 188136 h 593244"/>
              <a:gd name="connsiteX60" fmla="*/ 149620 w 607780"/>
              <a:gd name="connsiteY60" fmla="*/ 207527 h 593244"/>
              <a:gd name="connsiteX61" fmla="*/ 137270 w 607780"/>
              <a:gd name="connsiteY61" fmla="*/ 214589 h 593244"/>
              <a:gd name="connsiteX62" fmla="*/ 130197 w 607780"/>
              <a:gd name="connsiteY62" fmla="*/ 212683 h 593244"/>
              <a:gd name="connsiteX63" fmla="*/ 122563 w 607780"/>
              <a:gd name="connsiteY63" fmla="*/ 208312 h 593244"/>
              <a:gd name="connsiteX64" fmla="*/ 117398 w 607780"/>
              <a:gd name="connsiteY64" fmla="*/ 188921 h 593244"/>
              <a:gd name="connsiteX65" fmla="*/ 126015 w 607780"/>
              <a:gd name="connsiteY65" fmla="*/ 182252 h 593244"/>
              <a:gd name="connsiteX66" fmla="*/ 287059 w 607780"/>
              <a:gd name="connsiteY66" fmla="*/ 136685 h 593244"/>
              <a:gd name="connsiteX67" fmla="*/ 301309 w 607780"/>
              <a:gd name="connsiteY67" fmla="*/ 150916 h 593244"/>
              <a:gd name="connsiteX68" fmla="*/ 301309 w 607780"/>
              <a:gd name="connsiteY68" fmla="*/ 246279 h 593244"/>
              <a:gd name="connsiteX69" fmla="*/ 330034 w 607780"/>
              <a:gd name="connsiteY69" fmla="*/ 286733 h 593244"/>
              <a:gd name="connsiteX70" fmla="*/ 287059 w 607780"/>
              <a:gd name="connsiteY70" fmla="*/ 329540 h 593244"/>
              <a:gd name="connsiteX71" fmla="*/ 246664 w 607780"/>
              <a:gd name="connsiteY71" fmla="*/ 300964 h 593244"/>
              <a:gd name="connsiteX72" fmla="*/ 207953 w 607780"/>
              <a:gd name="connsiteY72" fmla="*/ 300964 h 593244"/>
              <a:gd name="connsiteX73" fmla="*/ 193702 w 607780"/>
              <a:gd name="connsiteY73" fmla="*/ 286733 h 593244"/>
              <a:gd name="connsiteX74" fmla="*/ 207953 w 607780"/>
              <a:gd name="connsiteY74" fmla="*/ 272501 h 593244"/>
              <a:gd name="connsiteX75" fmla="*/ 246664 w 607780"/>
              <a:gd name="connsiteY75" fmla="*/ 272501 h 593244"/>
              <a:gd name="connsiteX76" fmla="*/ 272921 w 607780"/>
              <a:gd name="connsiteY76" fmla="*/ 246279 h 593244"/>
              <a:gd name="connsiteX77" fmla="*/ 272921 w 607780"/>
              <a:gd name="connsiteY77" fmla="*/ 150916 h 593244"/>
              <a:gd name="connsiteX78" fmla="*/ 287059 w 607780"/>
              <a:gd name="connsiteY78" fmla="*/ 136685 h 593244"/>
              <a:gd name="connsiteX79" fmla="*/ 374366 w 607780"/>
              <a:gd name="connsiteY79" fmla="*/ 115779 h 593244"/>
              <a:gd name="connsiteX80" fmla="*/ 385163 w 607780"/>
              <a:gd name="connsiteY80" fmla="*/ 117180 h 593244"/>
              <a:gd name="connsiteX81" fmla="*/ 390323 w 607780"/>
              <a:gd name="connsiteY81" fmla="*/ 136569 h 593244"/>
              <a:gd name="connsiteX82" fmla="*/ 385948 w 607780"/>
              <a:gd name="connsiteY82" fmla="*/ 144190 h 593244"/>
              <a:gd name="connsiteX83" fmla="*/ 373609 w 607780"/>
              <a:gd name="connsiteY83" fmla="*/ 151363 h 593244"/>
              <a:gd name="connsiteX84" fmla="*/ 366542 w 607780"/>
              <a:gd name="connsiteY84" fmla="*/ 149458 h 593244"/>
              <a:gd name="connsiteX85" fmla="*/ 361269 w 607780"/>
              <a:gd name="connsiteY85" fmla="*/ 130069 h 593244"/>
              <a:gd name="connsiteX86" fmla="*/ 365756 w 607780"/>
              <a:gd name="connsiteY86" fmla="*/ 122448 h 593244"/>
              <a:gd name="connsiteX87" fmla="*/ 374366 w 607780"/>
              <a:gd name="connsiteY87" fmla="*/ 115779 h 593244"/>
              <a:gd name="connsiteX88" fmla="*/ 199918 w 607780"/>
              <a:gd name="connsiteY88" fmla="*/ 115779 h 593244"/>
              <a:gd name="connsiteX89" fmla="*/ 208537 w 607780"/>
              <a:gd name="connsiteY89" fmla="*/ 122448 h 593244"/>
              <a:gd name="connsiteX90" fmla="*/ 212917 w 607780"/>
              <a:gd name="connsiteY90" fmla="*/ 130069 h 593244"/>
              <a:gd name="connsiteX91" fmla="*/ 207751 w 607780"/>
              <a:gd name="connsiteY91" fmla="*/ 149458 h 593244"/>
              <a:gd name="connsiteX92" fmla="*/ 200676 w 607780"/>
              <a:gd name="connsiteY92" fmla="*/ 151363 h 593244"/>
              <a:gd name="connsiteX93" fmla="*/ 188323 w 607780"/>
              <a:gd name="connsiteY93" fmla="*/ 144190 h 593244"/>
              <a:gd name="connsiteX94" fmla="*/ 183943 w 607780"/>
              <a:gd name="connsiteY94" fmla="*/ 136569 h 593244"/>
              <a:gd name="connsiteX95" fmla="*/ 189109 w 607780"/>
              <a:gd name="connsiteY95" fmla="*/ 117180 h 593244"/>
              <a:gd name="connsiteX96" fmla="*/ 199918 w 607780"/>
              <a:gd name="connsiteY96" fmla="*/ 115779 h 593244"/>
              <a:gd name="connsiteX97" fmla="*/ 287075 w 607780"/>
              <a:gd name="connsiteY97" fmla="*/ 90959 h 593244"/>
              <a:gd name="connsiteX98" fmla="*/ 301314 w 607780"/>
              <a:gd name="connsiteY98" fmla="*/ 105211 h 593244"/>
              <a:gd name="connsiteX99" fmla="*/ 301314 w 607780"/>
              <a:gd name="connsiteY99" fmla="*/ 114077 h 593244"/>
              <a:gd name="connsiteX100" fmla="*/ 287075 w 607780"/>
              <a:gd name="connsiteY100" fmla="*/ 128218 h 593244"/>
              <a:gd name="connsiteX101" fmla="*/ 272947 w 607780"/>
              <a:gd name="connsiteY101" fmla="*/ 114077 h 593244"/>
              <a:gd name="connsiteX102" fmla="*/ 272947 w 607780"/>
              <a:gd name="connsiteY102" fmla="*/ 105211 h 593244"/>
              <a:gd name="connsiteX103" fmla="*/ 287075 w 607780"/>
              <a:gd name="connsiteY103" fmla="*/ 90959 h 593244"/>
              <a:gd name="connsiteX104" fmla="*/ 287057 w 607780"/>
              <a:gd name="connsiteY104" fmla="*/ 86062 h 593244"/>
              <a:gd name="connsiteX105" fmla="*/ 86184 w 607780"/>
              <a:gd name="connsiteY105" fmla="*/ 286761 h 593244"/>
              <a:gd name="connsiteX106" fmla="*/ 287057 w 607780"/>
              <a:gd name="connsiteY106" fmla="*/ 487348 h 593244"/>
              <a:gd name="connsiteX107" fmla="*/ 388504 w 607780"/>
              <a:gd name="connsiteY107" fmla="*/ 460005 h 593244"/>
              <a:gd name="connsiteX108" fmla="*/ 435524 w 607780"/>
              <a:gd name="connsiteY108" fmla="*/ 412604 h 593244"/>
              <a:gd name="connsiteX109" fmla="*/ 374701 w 607780"/>
              <a:gd name="connsiteY109" fmla="*/ 310517 h 593244"/>
              <a:gd name="connsiteX110" fmla="*/ 429015 w 607780"/>
              <a:gd name="connsiteY110" fmla="*/ 212129 h 593244"/>
              <a:gd name="connsiteX111" fmla="*/ 424526 w 607780"/>
              <a:gd name="connsiteY111" fmla="*/ 207534 h 593244"/>
              <a:gd name="connsiteX112" fmla="*/ 429800 w 607780"/>
              <a:gd name="connsiteY112" fmla="*/ 188036 h 593244"/>
              <a:gd name="connsiteX113" fmla="*/ 437431 w 607780"/>
              <a:gd name="connsiteY113" fmla="*/ 183666 h 593244"/>
              <a:gd name="connsiteX114" fmla="*/ 456845 w 607780"/>
              <a:gd name="connsiteY114" fmla="*/ 188932 h 593244"/>
              <a:gd name="connsiteX115" fmla="*/ 458416 w 607780"/>
              <a:gd name="connsiteY115" fmla="*/ 198794 h 593244"/>
              <a:gd name="connsiteX116" fmla="*/ 466721 w 607780"/>
              <a:gd name="connsiteY116" fmla="*/ 196777 h 593244"/>
              <a:gd name="connsiteX117" fmla="*/ 401633 w 607780"/>
              <a:gd name="connsiteY117" fmla="*/ 121809 h 593244"/>
              <a:gd name="connsiteX118" fmla="*/ 287057 w 607780"/>
              <a:gd name="connsiteY118" fmla="*/ 86062 h 593244"/>
              <a:gd name="connsiteX119" fmla="*/ 287057 w 607780"/>
              <a:gd name="connsiteY119" fmla="*/ 28463 h 593244"/>
              <a:gd name="connsiteX120" fmla="*/ 28391 w 607780"/>
              <a:gd name="connsiteY120" fmla="*/ 286761 h 593244"/>
              <a:gd name="connsiteX121" fmla="*/ 287057 w 607780"/>
              <a:gd name="connsiteY121" fmla="*/ 545059 h 593244"/>
              <a:gd name="connsiteX122" fmla="*/ 374701 w 607780"/>
              <a:gd name="connsiteY122" fmla="*/ 529818 h 593244"/>
              <a:gd name="connsiteX123" fmla="*/ 374701 w 607780"/>
              <a:gd name="connsiteY123" fmla="*/ 514802 h 593244"/>
              <a:gd name="connsiteX124" fmla="*/ 375935 w 607780"/>
              <a:gd name="connsiteY124" fmla="*/ 497881 h 593244"/>
              <a:gd name="connsiteX125" fmla="*/ 287057 w 607780"/>
              <a:gd name="connsiteY125" fmla="*/ 515811 h 593244"/>
              <a:gd name="connsiteX126" fmla="*/ 57680 w 607780"/>
              <a:gd name="connsiteY126" fmla="*/ 286761 h 593244"/>
              <a:gd name="connsiteX127" fmla="*/ 287057 w 607780"/>
              <a:gd name="connsiteY127" fmla="*/ 57710 h 593244"/>
              <a:gd name="connsiteX128" fmla="*/ 417793 w 607780"/>
              <a:gd name="connsiteY128" fmla="*/ 98500 h 593244"/>
              <a:gd name="connsiteX129" fmla="*/ 497020 w 607780"/>
              <a:gd name="connsiteY129" fmla="*/ 194311 h 593244"/>
              <a:gd name="connsiteX130" fmla="*/ 531247 w 607780"/>
              <a:gd name="connsiteY130" fmla="*/ 201147 h 593244"/>
              <a:gd name="connsiteX131" fmla="*/ 450898 w 607780"/>
              <a:gd name="connsiteY131" fmla="*/ 86846 h 593244"/>
              <a:gd name="connsiteX132" fmla="*/ 287057 w 607780"/>
              <a:gd name="connsiteY132" fmla="*/ 28463 h 593244"/>
              <a:gd name="connsiteX133" fmla="*/ 287057 w 607780"/>
              <a:gd name="connsiteY133" fmla="*/ 0 h 593244"/>
              <a:gd name="connsiteX134" fmla="*/ 468853 w 607780"/>
              <a:gd name="connsiteY134" fmla="*/ 64882 h 593244"/>
              <a:gd name="connsiteX135" fmla="*/ 566820 w 607780"/>
              <a:gd name="connsiteY135" fmla="*/ 221990 h 593244"/>
              <a:gd name="connsiteX136" fmla="*/ 607780 w 607780"/>
              <a:gd name="connsiteY136" fmla="*/ 310517 h 593244"/>
              <a:gd name="connsiteX137" fmla="*/ 546957 w 607780"/>
              <a:gd name="connsiteY137" fmla="*/ 412604 h 593244"/>
              <a:gd name="connsiteX138" fmla="*/ 607780 w 607780"/>
              <a:gd name="connsiteY138" fmla="*/ 514802 h 593244"/>
              <a:gd name="connsiteX139" fmla="*/ 607780 w 607780"/>
              <a:gd name="connsiteY139" fmla="*/ 579013 h 593244"/>
              <a:gd name="connsiteX140" fmla="*/ 593528 w 607780"/>
              <a:gd name="connsiteY140" fmla="*/ 593244 h 593244"/>
              <a:gd name="connsiteX141" fmla="*/ 388953 w 607780"/>
              <a:gd name="connsiteY141" fmla="*/ 593244 h 593244"/>
              <a:gd name="connsiteX142" fmla="*/ 374701 w 607780"/>
              <a:gd name="connsiteY142" fmla="*/ 579013 h 593244"/>
              <a:gd name="connsiteX143" fmla="*/ 374701 w 607780"/>
              <a:gd name="connsiteY143" fmla="*/ 559850 h 593244"/>
              <a:gd name="connsiteX144" fmla="*/ 287057 w 607780"/>
              <a:gd name="connsiteY144" fmla="*/ 573410 h 593244"/>
              <a:gd name="connsiteX145" fmla="*/ 0 w 607780"/>
              <a:gd name="connsiteY145" fmla="*/ 286761 h 593244"/>
              <a:gd name="connsiteX146" fmla="*/ 287057 w 607780"/>
              <a:gd name="connsiteY146" fmla="*/ 0 h 5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07780" h="593244">
                <a:moveTo>
                  <a:pt x="287075" y="445198"/>
                </a:moveTo>
                <a:cubicBezTo>
                  <a:pt x="294923" y="445198"/>
                  <a:pt x="301314" y="451583"/>
                  <a:pt x="301314" y="459424"/>
                </a:cubicBezTo>
                <a:lnTo>
                  <a:pt x="301314" y="468273"/>
                </a:lnTo>
                <a:cubicBezTo>
                  <a:pt x="301314" y="476114"/>
                  <a:pt x="294923" y="482386"/>
                  <a:pt x="287075" y="482386"/>
                </a:cubicBezTo>
                <a:cubicBezTo>
                  <a:pt x="279226" y="482386"/>
                  <a:pt x="272947" y="476114"/>
                  <a:pt x="272947" y="468273"/>
                </a:cubicBezTo>
                <a:lnTo>
                  <a:pt x="272947" y="459424"/>
                </a:lnTo>
                <a:cubicBezTo>
                  <a:pt x="272947" y="451583"/>
                  <a:pt x="279226" y="445198"/>
                  <a:pt x="287075" y="445198"/>
                </a:cubicBezTo>
                <a:close/>
                <a:moveTo>
                  <a:pt x="491297" y="426836"/>
                </a:moveTo>
                <a:cubicBezTo>
                  <a:pt x="442706" y="426836"/>
                  <a:pt x="403204" y="466281"/>
                  <a:pt x="403204" y="514802"/>
                </a:cubicBezTo>
                <a:lnTo>
                  <a:pt x="403204" y="564781"/>
                </a:lnTo>
                <a:lnTo>
                  <a:pt x="579389" y="564781"/>
                </a:lnTo>
                <a:lnTo>
                  <a:pt x="579389" y="514802"/>
                </a:lnTo>
                <a:cubicBezTo>
                  <a:pt x="579389" y="466281"/>
                  <a:pt x="539775" y="426836"/>
                  <a:pt x="491297" y="426836"/>
                </a:cubicBezTo>
                <a:close/>
                <a:moveTo>
                  <a:pt x="377297" y="422587"/>
                </a:moveTo>
                <a:cubicBezTo>
                  <a:pt x="380816" y="423526"/>
                  <a:pt x="383985" y="425798"/>
                  <a:pt x="385948" y="429164"/>
                </a:cubicBezTo>
                <a:lnTo>
                  <a:pt x="390323" y="436794"/>
                </a:lnTo>
                <a:cubicBezTo>
                  <a:pt x="394249" y="443638"/>
                  <a:pt x="391894" y="452277"/>
                  <a:pt x="385163" y="456204"/>
                </a:cubicBezTo>
                <a:cubicBezTo>
                  <a:pt x="382919" y="457550"/>
                  <a:pt x="380452" y="458111"/>
                  <a:pt x="377984" y="458111"/>
                </a:cubicBezTo>
                <a:cubicBezTo>
                  <a:pt x="373160" y="458111"/>
                  <a:pt x="368337" y="455643"/>
                  <a:pt x="365756" y="451043"/>
                </a:cubicBezTo>
                <a:lnTo>
                  <a:pt x="361269" y="443413"/>
                </a:lnTo>
                <a:cubicBezTo>
                  <a:pt x="357343" y="436569"/>
                  <a:pt x="359699" y="427930"/>
                  <a:pt x="366542" y="424003"/>
                </a:cubicBezTo>
                <a:cubicBezTo>
                  <a:pt x="369907" y="422040"/>
                  <a:pt x="373777" y="421647"/>
                  <a:pt x="377297" y="422587"/>
                </a:cubicBezTo>
                <a:close/>
                <a:moveTo>
                  <a:pt x="196942" y="422587"/>
                </a:moveTo>
                <a:cubicBezTo>
                  <a:pt x="200451" y="421647"/>
                  <a:pt x="204326" y="422040"/>
                  <a:pt x="207751" y="424003"/>
                </a:cubicBezTo>
                <a:cubicBezTo>
                  <a:pt x="214601" y="427930"/>
                  <a:pt x="216847" y="436569"/>
                  <a:pt x="212917" y="443413"/>
                </a:cubicBezTo>
                <a:lnTo>
                  <a:pt x="208537" y="451043"/>
                </a:lnTo>
                <a:cubicBezTo>
                  <a:pt x="205954" y="455643"/>
                  <a:pt x="201125" y="458111"/>
                  <a:pt x="196184" y="458111"/>
                </a:cubicBezTo>
                <a:cubicBezTo>
                  <a:pt x="193825" y="458111"/>
                  <a:pt x="191355" y="457550"/>
                  <a:pt x="189109" y="456204"/>
                </a:cubicBezTo>
                <a:cubicBezTo>
                  <a:pt x="182258" y="452277"/>
                  <a:pt x="180012" y="443638"/>
                  <a:pt x="183943" y="436794"/>
                </a:cubicBezTo>
                <a:lnTo>
                  <a:pt x="188323" y="429164"/>
                </a:lnTo>
                <a:cubicBezTo>
                  <a:pt x="190288" y="425798"/>
                  <a:pt x="193432" y="423526"/>
                  <a:pt x="196942" y="422587"/>
                </a:cubicBezTo>
                <a:close/>
                <a:moveTo>
                  <a:pt x="141003" y="359426"/>
                </a:moveTo>
                <a:cubicBezTo>
                  <a:pt x="144512" y="360364"/>
                  <a:pt x="147656" y="362631"/>
                  <a:pt x="149620" y="365991"/>
                </a:cubicBezTo>
                <a:cubicBezTo>
                  <a:pt x="153550" y="372823"/>
                  <a:pt x="151192" y="381446"/>
                  <a:pt x="144456" y="385366"/>
                </a:cubicBezTo>
                <a:lnTo>
                  <a:pt x="136821" y="389846"/>
                </a:lnTo>
                <a:cubicBezTo>
                  <a:pt x="134576" y="391078"/>
                  <a:pt x="132106" y="391638"/>
                  <a:pt x="129748" y="391638"/>
                </a:cubicBezTo>
                <a:cubicBezTo>
                  <a:pt x="124808" y="391638"/>
                  <a:pt x="119981" y="389174"/>
                  <a:pt x="117398" y="384582"/>
                </a:cubicBezTo>
                <a:cubicBezTo>
                  <a:pt x="113469" y="377863"/>
                  <a:pt x="115826" y="369127"/>
                  <a:pt x="122563" y="365207"/>
                </a:cubicBezTo>
                <a:lnTo>
                  <a:pt x="130197" y="360840"/>
                </a:lnTo>
                <a:cubicBezTo>
                  <a:pt x="133622" y="358880"/>
                  <a:pt x="137495" y="358488"/>
                  <a:pt x="141003" y="359426"/>
                </a:cubicBezTo>
                <a:close/>
                <a:moveTo>
                  <a:pt x="105240" y="272524"/>
                </a:moveTo>
                <a:lnTo>
                  <a:pt x="114106" y="272524"/>
                </a:lnTo>
                <a:cubicBezTo>
                  <a:pt x="121962" y="272524"/>
                  <a:pt x="128359" y="278906"/>
                  <a:pt x="128359" y="286743"/>
                </a:cubicBezTo>
                <a:cubicBezTo>
                  <a:pt x="128359" y="294580"/>
                  <a:pt x="121962" y="300962"/>
                  <a:pt x="114106" y="300962"/>
                </a:cubicBezTo>
                <a:lnTo>
                  <a:pt x="105240" y="300962"/>
                </a:lnTo>
                <a:cubicBezTo>
                  <a:pt x="97384" y="300962"/>
                  <a:pt x="91100" y="294580"/>
                  <a:pt x="91100" y="286743"/>
                </a:cubicBezTo>
                <a:cubicBezTo>
                  <a:pt x="91100" y="278906"/>
                  <a:pt x="97384" y="272524"/>
                  <a:pt x="105240" y="272524"/>
                </a:cubicBezTo>
                <a:close/>
                <a:moveTo>
                  <a:pt x="287059" y="272277"/>
                </a:moveTo>
                <a:cubicBezTo>
                  <a:pt x="279092" y="272277"/>
                  <a:pt x="272584" y="278777"/>
                  <a:pt x="272584" y="286733"/>
                </a:cubicBezTo>
                <a:cubicBezTo>
                  <a:pt x="272584" y="294689"/>
                  <a:pt x="279092" y="301189"/>
                  <a:pt x="287059" y="301189"/>
                </a:cubicBezTo>
                <a:cubicBezTo>
                  <a:pt x="295026" y="301189"/>
                  <a:pt x="301534" y="294689"/>
                  <a:pt x="301534" y="286733"/>
                </a:cubicBezTo>
                <a:cubicBezTo>
                  <a:pt x="301534" y="278777"/>
                  <a:pt x="295026" y="272277"/>
                  <a:pt x="287059" y="272277"/>
                </a:cubicBezTo>
                <a:close/>
                <a:moveTo>
                  <a:pt x="491297" y="222550"/>
                </a:moveTo>
                <a:cubicBezTo>
                  <a:pt x="442706" y="222550"/>
                  <a:pt x="403204" y="261995"/>
                  <a:pt x="403204" y="310517"/>
                </a:cubicBezTo>
                <a:cubicBezTo>
                  <a:pt x="403204" y="359039"/>
                  <a:pt x="442706" y="398484"/>
                  <a:pt x="491297" y="398484"/>
                </a:cubicBezTo>
                <a:cubicBezTo>
                  <a:pt x="539775" y="398484"/>
                  <a:pt x="579389" y="359039"/>
                  <a:pt x="579389" y="310517"/>
                </a:cubicBezTo>
                <a:cubicBezTo>
                  <a:pt x="579389" y="261995"/>
                  <a:pt x="539775" y="222550"/>
                  <a:pt x="491297" y="222550"/>
                </a:cubicBezTo>
                <a:close/>
                <a:moveTo>
                  <a:pt x="126015" y="182252"/>
                </a:moveTo>
                <a:cubicBezTo>
                  <a:pt x="129524" y="181299"/>
                  <a:pt x="133397" y="181691"/>
                  <a:pt x="136821" y="183653"/>
                </a:cubicBezTo>
                <a:lnTo>
                  <a:pt x="144456" y="188136"/>
                </a:lnTo>
                <a:cubicBezTo>
                  <a:pt x="151192" y="191947"/>
                  <a:pt x="153550" y="200690"/>
                  <a:pt x="149620" y="207527"/>
                </a:cubicBezTo>
                <a:cubicBezTo>
                  <a:pt x="147038" y="212011"/>
                  <a:pt x="142210" y="214589"/>
                  <a:pt x="137270" y="214589"/>
                </a:cubicBezTo>
                <a:cubicBezTo>
                  <a:pt x="134913" y="214589"/>
                  <a:pt x="132443" y="213916"/>
                  <a:pt x="130197" y="212683"/>
                </a:cubicBezTo>
                <a:lnTo>
                  <a:pt x="122563" y="208312"/>
                </a:lnTo>
                <a:cubicBezTo>
                  <a:pt x="115826" y="204389"/>
                  <a:pt x="113469" y="195646"/>
                  <a:pt x="117398" y="188921"/>
                </a:cubicBezTo>
                <a:cubicBezTo>
                  <a:pt x="119363" y="185502"/>
                  <a:pt x="122507" y="183205"/>
                  <a:pt x="126015" y="182252"/>
                </a:cubicBezTo>
                <a:close/>
                <a:moveTo>
                  <a:pt x="287059" y="136685"/>
                </a:moveTo>
                <a:cubicBezTo>
                  <a:pt x="294913" y="136685"/>
                  <a:pt x="301309" y="143072"/>
                  <a:pt x="301309" y="150916"/>
                </a:cubicBezTo>
                <a:lnTo>
                  <a:pt x="301309" y="246279"/>
                </a:lnTo>
                <a:cubicBezTo>
                  <a:pt x="318028" y="252218"/>
                  <a:pt x="330034" y="268019"/>
                  <a:pt x="330034" y="286733"/>
                </a:cubicBezTo>
                <a:cubicBezTo>
                  <a:pt x="330034" y="310378"/>
                  <a:pt x="310735" y="329540"/>
                  <a:pt x="287059" y="329540"/>
                </a:cubicBezTo>
                <a:cubicBezTo>
                  <a:pt x="268432" y="329540"/>
                  <a:pt x="252499" y="317549"/>
                  <a:pt x="246664" y="300964"/>
                </a:cubicBezTo>
                <a:lnTo>
                  <a:pt x="207953" y="300964"/>
                </a:lnTo>
                <a:cubicBezTo>
                  <a:pt x="200098" y="300964"/>
                  <a:pt x="193702" y="294577"/>
                  <a:pt x="193702" y="286733"/>
                </a:cubicBezTo>
                <a:cubicBezTo>
                  <a:pt x="193702" y="278889"/>
                  <a:pt x="200098" y="272501"/>
                  <a:pt x="207953" y="272501"/>
                </a:cubicBezTo>
                <a:lnTo>
                  <a:pt x="246664" y="272501"/>
                </a:lnTo>
                <a:cubicBezTo>
                  <a:pt x="250928" y="260287"/>
                  <a:pt x="260690" y="250650"/>
                  <a:pt x="272921" y="246279"/>
                </a:cubicBezTo>
                <a:lnTo>
                  <a:pt x="272921" y="150916"/>
                </a:lnTo>
                <a:cubicBezTo>
                  <a:pt x="272921" y="143072"/>
                  <a:pt x="279204" y="136685"/>
                  <a:pt x="287059" y="136685"/>
                </a:cubicBezTo>
                <a:close/>
                <a:moveTo>
                  <a:pt x="374366" y="115779"/>
                </a:moveTo>
                <a:cubicBezTo>
                  <a:pt x="377872" y="114827"/>
                  <a:pt x="381742" y="115219"/>
                  <a:pt x="385163" y="117180"/>
                </a:cubicBezTo>
                <a:cubicBezTo>
                  <a:pt x="391894" y="121103"/>
                  <a:pt x="394249" y="129845"/>
                  <a:pt x="390323" y="136569"/>
                </a:cubicBezTo>
                <a:lnTo>
                  <a:pt x="385948" y="144190"/>
                </a:lnTo>
                <a:cubicBezTo>
                  <a:pt x="383256" y="148785"/>
                  <a:pt x="378545" y="151363"/>
                  <a:pt x="373609" y="151363"/>
                </a:cubicBezTo>
                <a:cubicBezTo>
                  <a:pt x="371141" y="151363"/>
                  <a:pt x="368785" y="150690"/>
                  <a:pt x="366542" y="149458"/>
                </a:cubicBezTo>
                <a:cubicBezTo>
                  <a:pt x="359699" y="145535"/>
                  <a:pt x="357343" y="136793"/>
                  <a:pt x="361269" y="130069"/>
                </a:cubicBezTo>
                <a:lnTo>
                  <a:pt x="365756" y="122448"/>
                </a:lnTo>
                <a:cubicBezTo>
                  <a:pt x="367720" y="119030"/>
                  <a:pt x="370861" y="116732"/>
                  <a:pt x="374366" y="115779"/>
                </a:cubicBezTo>
                <a:close/>
                <a:moveTo>
                  <a:pt x="199918" y="115779"/>
                </a:moveTo>
                <a:cubicBezTo>
                  <a:pt x="203427" y="116732"/>
                  <a:pt x="206572" y="119030"/>
                  <a:pt x="208537" y="122448"/>
                </a:cubicBezTo>
                <a:lnTo>
                  <a:pt x="212917" y="130069"/>
                </a:lnTo>
                <a:cubicBezTo>
                  <a:pt x="216847" y="136793"/>
                  <a:pt x="214601" y="145535"/>
                  <a:pt x="207751" y="149458"/>
                </a:cubicBezTo>
                <a:cubicBezTo>
                  <a:pt x="205505" y="150690"/>
                  <a:pt x="203034" y="151363"/>
                  <a:pt x="200676" y="151363"/>
                </a:cubicBezTo>
                <a:cubicBezTo>
                  <a:pt x="195735" y="151363"/>
                  <a:pt x="190906" y="148785"/>
                  <a:pt x="188323" y="144190"/>
                </a:cubicBezTo>
                <a:lnTo>
                  <a:pt x="183943" y="136569"/>
                </a:lnTo>
                <a:cubicBezTo>
                  <a:pt x="180012" y="129845"/>
                  <a:pt x="182258" y="121103"/>
                  <a:pt x="189109" y="117180"/>
                </a:cubicBezTo>
                <a:cubicBezTo>
                  <a:pt x="192534" y="115219"/>
                  <a:pt x="196408" y="114827"/>
                  <a:pt x="199918" y="115779"/>
                </a:cubicBezTo>
                <a:close/>
                <a:moveTo>
                  <a:pt x="287075" y="90959"/>
                </a:moveTo>
                <a:cubicBezTo>
                  <a:pt x="294923" y="90959"/>
                  <a:pt x="301314" y="97356"/>
                  <a:pt x="301314" y="105211"/>
                </a:cubicBezTo>
                <a:lnTo>
                  <a:pt x="301314" y="114077"/>
                </a:lnTo>
                <a:cubicBezTo>
                  <a:pt x="301314" y="121933"/>
                  <a:pt x="294923" y="128218"/>
                  <a:pt x="287075" y="128218"/>
                </a:cubicBezTo>
                <a:cubicBezTo>
                  <a:pt x="279226" y="128218"/>
                  <a:pt x="272947" y="121933"/>
                  <a:pt x="272947" y="114077"/>
                </a:cubicBezTo>
                <a:lnTo>
                  <a:pt x="272947" y="105211"/>
                </a:lnTo>
                <a:cubicBezTo>
                  <a:pt x="272947" y="97356"/>
                  <a:pt x="279226" y="90959"/>
                  <a:pt x="287075" y="90959"/>
                </a:cubicBezTo>
                <a:close/>
                <a:moveTo>
                  <a:pt x="287057" y="86062"/>
                </a:moveTo>
                <a:cubicBezTo>
                  <a:pt x="176296" y="86062"/>
                  <a:pt x="86184" y="176046"/>
                  <a:pt x="86184" y="286761"/>
                </a:cubicBezTo>
                <a:cubicBezTo>
                  <a:pt x="86184" y="397363"/>
                  <a:pt x="176296" y="487348"/>
                  <a:pt x="287057" y="487348"/>
                </a:cubicBezTo>
                <a:cubicBezTo>
                  <a:pt x="322855" y="487348"/>
                  <a:pt x="357868" y="477935"/>
                  <a:pt x="388504" y="460005"/>
                </a:cubicBezTo>
                <a:cubicBezTo>
                  <a:pt x="399277" y="440059"/>
                  <a:pt x="415661" y="423474"/>
                  <a:pt x="435524" y="412604"/>
                </a:cubicBezTo>
                <a:cubicBezTo>
                  <a:pt x="399277" y="392881"/>
                  <a:pt x="374701" y="354445"/>
                  <a:pt x="374701" y="310517"/>
                </a:cubicBezTo>
                <a:cubicBezTo>
                  <a:pt x="374701" y="269167"/>
                  <a:pt x="396471" y="232860"/>
                  <a:pt x="429015" y="212129"/>
                </a:cubicBezTo>
                <a:cubicBezTo>
                  <a:pt x="427219" y="211008"/>
                  <a:pt x="425648" y="209439"/>
                  <a:pt x="424526" y="207534"/>
                </a:cubicBezTo>
                <a:cubicBezTo>
                  <a:pt x="420598" y="200699"/>
                  <a:pt x="422955" y="191958"/>
                  <a:pt x="429800" y="188036"/>
                </a:cubicBezTo>
                <a:lnTo>
                  <a:pt x="437431" y="183666"/>
                </a:lnTo>
                <a:cubicBezTo>
                  <a:pt x="444277" y="179744"/>
                  <a:pt x="452918" y="182097"/>
                  <a:pt x="456845" y="188932"/>
                </a:cubicBezTo>
                <a:cubicBezTo>
                  <a:pt x="458641" y="192070"/>
                  <a:pt x="459090" y="195544"/>
                  <a:pt x="458416" y="198794"/>
                </a:cubicBezTo>
                <a:cubicBezTo>
                  <a:pt x="461110" y="198009"/>
                  <a:pt x="463915" y="197337"/>
                  <a:pt x="466721" y="196777"/>
                </a:cubicBezTo>
                <a:cubicBezTo>
                  <a:pt x="451683" y="166857"/>
                  <a:pt x="429464" y="141195"/>
                  <a:pt x="401633" y="121809"/>
                </a:cubicBezTo>
                <a:cubicBezTo>
                  <a:pt x="367855" y="98388"/>
                  <a:pt x="328354" y="86062"/>
                  <a:pt x="287057" y="86062"/>
                </a:cubicBezTo>
                <a:close/>
                <a:moveTo>
                  <a:pt x="287057" y="28463"/>
                </a:moveTo>
                <a:cubicBezTo>
                  <a:pt x="144426" y="28463"/>
                  <a:pt x="28391" y="144333"/>
                  <a:pt x="28391" y="286761"/>
                </a:cubicBezTo>
                <a:cubicBezTo>
                  <a:pt x="28391" y="429189"/>
                  <a:pt x="144426" y="545059"/>
                  <a:pt x="287057" y="545059"/>
                </a:cubicBezTo>
                <a:cubicBezTo>
                  <a:pt x="317244" y="545059"/>
                  <a:pt x="346646" y="539904"/>
                  <a:pt x="374701" y="529818"/>
                </a:cubicBezTo>
                <a:lnTo>
                  <a:pt x="374701" y="514802"/>
                </a:lnTo>
                <a:cubicBezTo>
                  <a:pt x="374701" y="509087"/>
                  <a:pt x="375150" y="503484"/>
                  <a:pt x="375935" y="497881"/>
                </a:cubicBezTo>
                <a:cubicBezTo>
                  <a:pt x="347992" y="509648"/>
                  <a:pt x="317805" y="515811"/>
                  <a:pt x="287057" y="515811"/>
                </a:cubicBezTo>
                <a:cubicBezTo>
                  <a:pt x="160586" y="515811"/>
                  <a:pt x="57680" y="413052"/>
                  <a:pt x="57680" y="286761"/>
                </a:cubicBezTo>
                <a:cubicBezTo>
                  <a:pt x="57680" y="160469"/>
                  <a:pt x="160586" y="57710"/>
                  <a:pt x="287057" y="57710"/>
                </a:cubicBezTo>
                <a:cubicBezTo>
                  <a:pt x="334077" y="57710"/>
                  <a:pt x="379302" y="71830"/>
                  <a:pt x="417793" y="98500"/>
                </a:cubicBezTo>
                <a:cubicBezTo>
                  <a:pt x="452693" y="122705"/>
                  <a:pt x="479962" y="155651"/>
                  <a:pt x="497020" y="194311"/>
                </a:cubicBezTo>
                <a:cubicBezTo>
                  <a:pt x="508915" y="194872"/>
                  <a:pt x="520474" y="197225"/>
                  <a:pt x="531247" y="201147"/>
                </a:cubicBezTo>
                <a:cubicBezTo>
                  <a:pt x="515536" y="156771"/>
                  <a:pt x="487706" y="116990"/>
                  <a:pt x="450898" y="86846"/>
                </a:cubicBezTo>
                <a:cubicBezTo>
                  <a:pt x="404888" y="49194"/>
                  <a:pt x="346646" y="28463"/>
                  <a:pt x="287057" y="28463"/>
                </a:cubicBezTo>
                <a:close/>
                <a:moveTo>
                  <a:pt x="287057" y="0"/>
                </a:moveTo>
                <a:cubicBezTo>
                  <a:pt x="353267" y="0"/>
                  <a:pt x="417793" y="23084"/>
                  <a:pt x="468853" y="64882"/>
                </a:cubicBezTo>
                <a:cubicBezTo>
                  <a:pt x="518005" y="105000"/>
                  <a:pt x="552681" y="160693"/>
                  <a:pt x="566820" y="221990"/>
                </a:cubicBezTo>
                <a:cubicBezTo>
                  <a:pt x="591845" y="243393"/>
                  <a:pt x="607780" y="275106"/>
                  <a:pt x="607780" y="310517"/>
                </a:cubicBezTo>
                <a:cubicBezTo>
                  <a:pt x="607780" y="354445"/>
                  <a:pt x="583204" y="392881"/>
                  <a:pt x="546957" y="412604"/>
                </a:cubicBezTo>
                <a:cubicBezTo>
                  <a:pt x="583204" y="432439"/>
                  <a:pt x="607780" y="470763"/>
                  <a:pt x="607780" y="514802"/>
                </a:cubicBezTo>
                <a:lnTo>
                  <a:pt x="607780" y="579013"/>
                </a:lnTo>
                <a:cubicBezTo>
                  <a:pt x="607780" y="586857"/>
                  <a:pt x="601384" y="593244"/>
                  <a:pt x="593528" y="593244"/>
                </a:cubicBezTo>
                <a:lnTo>
                  <a:pt x="388953" y="593244"/>
                </a:lnTo>
                <a:cubicBezTo>
                  <a:pt x="381097" y="593244"/>
                  <a:pt x="374701" y="586857"/>
                  <a:pt x="374701" y="579013"/>
                </a:cubicBezTo>
                <a:lnTo>
                  <a:pt x="374701" y="559850"/>
                </a:lnTo>
                <a:cubicBezTo>
                  <a:pt x="346534" y="568815"/>
                  <a:pt x="317132" y="573410"/>
                  <a:pt x="287057" y="573410"/>
                </a:cubicBezTo>
                <a:cubicBezTo>
                  <a:pt x="128828" y="573410"/>
                  <a:pt x="0" y="444877"/>
                  <a:pt x="0" y="286761"/>
                </a:cubicBezTo>
                <a:cubicBezTo>
                  <a:pt x="0" y="128644"/>
                  <a:pt x="128828" y="0"/>
                  <a:pt x="287057" y="0"/>
                </a:cubicBezTo>
                <a:close/>
              </a:path>
            </a:pathLst>
          </a:custGeom>
          <a:solidFill>
            <a:schemeClr val="accent1"/>
          </a:solidFill>
          <a:ln>
            <a:noFill/>
          </a:ln>
        </p:spPr>
      </p:sp>
      <p:sp>
        <p:nvSpPr>
          <p:cNvPr id="14" name="文本框 13"/>
          <p:cNvSpPr txBox="1"/>
          <p:nvPr/>
        </p:nvSpPr>
        <p:spPr>
          <a:xfrm>
            <a:off x="8944551" y="3670627"/>
            <a:ext cx="881439" cy="423693"/>
          </a:xfrm>
          <a:prstGeom prst="rect">
            <a:avLst/>
          </a:prstGeom>
          <a:noFill/>
        </p:spPr>
        <p:txBody>
          <a:bodyPr wrap="none" rtlCol="0" anchor="ctr">
            <a:spAutoFit/>
          </a:bodyPr>
          <a:p>
            <a:pPr>
              <a:lnSpc>
                <a:spcPct val="120000"/>
              </a:lnSpc>
            </a:pPr>
            <a:r>
              <a:rPr lang="en-US" altLang="zh-CN" dirty="0">
                <a:solidFill>
                  <a:schemeClr val="tx1">
                    <a:lumMod val="75000"/>
                    <a:lumOff val="25000"/>
                  </a:schemeClr>
                </a:solidFill>
                <a:latin typeface="微软雅黑" panose="020B0503020204020204" charset="-122"/>
                <a:ea typeface="宋体" panose="02010600030101010101" pitchFamily="2" charset="-122"/>
                <a:cs typeface="微软雅黑" panose="020B0503020204020204" charset="-122"/>
              </a:rPr>
              <a:t>2019.5</a:t>
            </a:r>
            <a:endParaRPr lang="zh-CN" altLang="en-US" dirty="0">
              <a:solidFill>
                <a:schemeClr val="tx1">
                  <a:lumMod val="75000"/>
                  <a:lumOff val="25000"/>
                </a:schemeClr>
              </a:solidFill>
              <a:latin typeface="微软雅黑" panose="020B0503020204020204" charset="-122"/>
              <a:ea typeface="宋体" panose="02010600030101010101" pitchFamily="2"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03630" y="157480"/>
            <a:ext cx="4996180" cy="5410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十、如何预防雷电击伤</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03630" y="3187700"/>
            <a:ext cx="10874375" cy="295021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雷电大作时，在户外应遵守以下规则：</a:t>
            </a:r>
            <a:endParaRPr lang="ko-KR" altLang="en-US" sz="1800" b="0" cap="none" dirty="0">
              <a:solidFill>
                <a:srgbClr val="454545"/>
              </a:solidFill>
            </a:endParaRPr>
          </a:p>
          <a:p>
            <a:pPr marL="457200" indent="-457200" algn="l" fontAlgn="auto" latinLnBrk="0">
              <a:lnSpc>
                <a:spcPct val="150000"/>
              </a:lnSpc>
              <a:buFont typeface="+mj-lt"/>
              <a:buAutoNum type="arabicPeriod"/>
            </a:pPr>
            <a:r>
              <a:rPr lang="zh-CN" altLang="en-US" sz="1800" dirty="0">
                <a:solidFill>
                  <a:srgbClr val="454545"/>
                </a:solidFill>
              </a:rPr>
              <a:t>雷雨天气不要停留在高楼平台。远离建筑物外露的水管、煤气管等金属物体及电力设备。</a:t>
            </a:r>
            <a:endParaRPr lang="zh-CN" altLang="en-US" sz="1800" dirty="0">
              <a:solidFill>
                <a:srgbClr val="454545"/>
              </a:solidFill>
            </a:endParaRPr>
          </a:p>
          <a:p>
            <a:pPr marL="457200" indent="-457200" algn="l" fontAlgn="auto" latinLnBrk="0">
              <a:lnSpc>
                <a:spcPct val="150000"/>
              </a:lnSpc>
              <a:buFont typeface="+mj-lt"/>
              <a:buAutoNum type="arabicPeriod"/>
            </a:pPr>
            <a:r>
              <a:rPr lang="zh-CN" altLang="en-US" sz="1800" dirty="0">
                <a:solidFill>
                  <a:srgbClr val="454545"/>
                </a:solidFill>
              </a:rPr>
              <a:t>野外遇雷雨天气，树下避雷非常危险。不得已时与树干保持</a:t>
            </a:r>
            <a:r>
              <a:rPr lang="en-US" altLang="zh-CN" sz="1800" dirty="0">
                <a:solidFill>
                  <a:srgbClr val="454545"/>
                </a:solidFill>
              </a:rPr>
              <a:t>3</a:t>
            </a:r>
            <a:r>
              <a:rPr lang="zh-CN" altLang="en-US" sz="1800" dirty="0">
                <a:solidFill>
                  <a:srgbClr val="454545"/>
                </a:solidFill>
              </a:rPr>
              <a:t>米距离，下蹲并双腿靠拢。</a:t>
            </a:r>
            <a:endParaRPr lang="zh-CN" altLang="en-US" sz="1800" dirty="0">
              <a:solidFill>
                <a:srgbClr val="454545"/>
              </a:solidFill>
            </a:endParaRPr>
          </a:p>
          <a:p>
            <a:pPr marL="457200" indent="-457200" algn="l" fontAlgn="auto" latinLnBrk="0">
              <a:lnSpc>
                <a:spcPct val="150000"/>
              </a:lnSpc>
              <a:buFont typeface="+mj-lt"/>
              <a:buAutoNum type="arabicPeriod"/>
            </a:pPr>
            <a:r>
              <a:rPr lang="zh-CN" altLang="en-US" sz="1800" dirty="0">
                <a:solidFill>
                  <a:srgbClr val="454545"/>
                </a:solidFill>
              </a:rPr>
              <a:t>如在雷电交加时，头、颈、手处有蚂蚁爬走感，头发竖起，说明即将发生雷击，应赶紧趴在地上，并除去金属饰品。</a:t>
            </a:r>
            <a:endParaRPr lang="zh-CN" altLang="en-US" sz="1800" dirty="0">
              <a:solidFill>
                <a:srgbClr val="454545"/>
              </a:solidFill>
            </a:endParaRPr>
          </a:p>
          <a:p>
            <a:pPr marL="457200" indent="-457200" algn="l" fontAlgn="auto" latinLnBrk="0">
              <a:lnSpc>
                <a:spcPct val="150000"/>
              </a:lnSpc>
              <a:buFont typeface="+mj-lt"/>
              <a:buAutoNum type="arabicPeriod"/>
            </a:pPr>
            <a:r>
              <a:rPr lang="zh-CN" altLang="en-US" sz="1800" dirty="0">
                <a:solidFill>
                  <a:srgbClr val="454545"/>
                </a:solidFill>
              </a:rPr>
              <a:t>户外遇到雷雨，来不及离开高大物体时，应马上找干燥绝缘物体放在地上并将双脚合拢坐在上面</a:t>
            </a:r>
            <a:r>
              <a:rPr lang="zh-CN" altLang="en-US" sz="2000" dirty="0">
                <a:solidFill>
                  <a:srgbClr val="454545"/>
                </a:solidFill>
              </a:rPr>
              <a:t>。</a:t>
            </a:r>
            <a:endParaRPr lang="zh-CN" altLang="en-US" sz="2000"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pic>
        <p:nvPicPr>
          <p:cNvPr id="7" name="图片 6" descr="C:/Users/Administrator/AppData/Roaming/JisuOffice/ETemp/5016_5801960/fImage394271287875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103630" y="1064260"/>
            <a:ext cx="5301615" cy="19062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896620" y="1224915"/>
            <a:ext cx="10967720" cy="4915535"/>
          </a:xfrm>
          <a:prstGeom prst="rect">
            <a:avLst/>
          </a:prstGeom>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5. 户外躲避雷雨注意不要用手撑地。应立即蹲下，双手抱膝，胸口紧贴膝盖，尽量低下头。</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6. 户外看见闪电几秒内就听见雷声，说明正处于近雷暴的危险环境。此时立即停止行走，两脚并拢并立即下蹲。</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7. 雷雨天气不要在旷野中打伞或高举羽毛球拍，高尔夫球棍，锄头等。不宜进行户外球类运动，不宜停留在水面或水边。</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8. 雷雨天气不宜快速开摩托、快骑自行车和在雨中狂奔。</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9. 户外看到高压线遭雷电击断，应提高警惕。</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因为高压线断点附近存在跨步电压，</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身处附近的人千万不要跑动，应双脚并拢，</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跳离现场。</a:t>
            </a:r>
            <a:endParaRPr lang="ko-KR" altLang="en-US" sz="1800" b="0" cap="none" dirty="0">
              <a:solidFill>
                <a:srgbClr val="454545"/>
              </a:solidFill>
            </a:endParaRPr>
          </a:p>
        </p:txBody>
      </p:sp>
      <p:pic>
        <p:nvPicPr>
          <p:cNvPr id="7" name="图片 6" descr="C:/Users/Administrator/AppData/Roaming/JisuOffice/ETemp/5016_5801960/fImage9282612881840.png"/>
          <p:cNvPicPr>
            <a:picLocks noChangeAspect="1"/>
          </p:cNvPicPr>
          <p:nvPr/>
        </p:nvPicPr>
        <p:blipFill rotWithShape="1">
          <a:blip r:embed="rId1"/>
          <a:stretch>
            <a:fillRect/>
          </a:stretch>
        </p:blipFill>
        <p:spPr>
          <a:xfrm>
            <a:off x="6754495" y="3385820"/>
            <a:ext cx="5109845" cy="275463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98245" y="196215"/>
            <a:ext cx="7350125" cy="51308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第三章 创伤出血和烫伤的急救方法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98245" y="1224280"/>
            <a:ext cx="10373360" cy="374332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一、伤口压迫性止血法</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发生出血首先要止血，一般用干净敷料或干净的手绢、毛巾、洁净的衣物都可以。以前臂的切割伤为例： 将敷料压在前臂伤口，用绷带加压包扎，覆盖伤口敷料稍微厚点，一般在8~12层。用绷带包扎时稍微用力，即加压包扎。要点：</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1. 纱布的厚度要够</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2. 覆盖面积要超过伤口</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3. 包扎时要加压</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943610" y="205740"/>
            <a:ext cx="3361690" cy="5410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二、指压止血法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943610" y="1057275"/>
            <a:ext cx="10240645" cy="133096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1. 手指外伤</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手指外伤是常见损伤。因为手指的末梢血管比较多，出血也比较多。发生手指外伤用力压住手指根部两侧中央部位，可以快速止血。</a:t>
            </a: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2. 手掌外伤出血</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手腕有两个动脉，分别是尺动脉和桡动脉，桡动脉位于手腕外侧，距离腕根部约1.5厘米处有一个明显跳动位置，这就是桡动脉。手腕内侧，相对于桡动脉的位置就是尺动脉。垂直压这两个动脉就能止血。</a:t>
            </a:r>
            <a:endParaRPr lang="ko-KR" altLang="en-US" sz="18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204561289496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943610" y="2548876"/>
            <a:ext cx="1762760" cy="2081544"/>
          </a:xfrm>
          <a:prstGeom prst="rect">
            <a:avLst/>
          </a:prstGeom>
          <a:noFill/>
        </p:spPr>
      </p:pic>
      <p:pic>
        <p:nvPicPr>
          <p:cNvPr id="8" name="图片 7" descr="C:/Users/Administrator/AppData/Roaming/JisuOffice/ETemp/5016_5801960/fImage2454112907376.pn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7700267" y="2774777"/>
            <a:ext cx="1435478" cy="178452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848995" y="1327785"/>
            <a:ext cx="11052810" cy="466534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3. 前臂外伤出血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前臂外伤出血时，经局部处理还不能止血的情况下，可采用肱动脉压迫止血法。在肘窝中部。能摸到一个跳动的血管，就是肱动脉。用食指或拇指直接压在肘窝的肱动脉上，同时压住肘部的背侧。</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4. 上臂外伤出血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上臂出血时，可采用腋动脉压迫止血法。将病人的衣物解开，在腋窝的中部靠近前臂的内侧可以摸到一个索条状的脉管，这就是腋管。里面有腋动脉和腋静脉。施救人员两个手指垂直用力压在前臂内侧，可以帮助止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出血如果过多还可压按锁骨下动脉。锁骨下动脉在锁骨中央上缘内1/3，用大拇指垂直下压可以止血。</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094105" y="1261110"/>
            <a:ext cx="10363835" cy="239204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5. 脚趾部位外伤出血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按压供应脚部的两条主要血管可以止血。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1. 按压足背动脉，在脚大拇指和二拇指指尖垂直向上到两侧踝关节连线中间。</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2.压胫后动脉，在外踝踝足骨下沿，后下方有一个凹陷处与脚跟指尖连线的中点处。</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2341012913931.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4498975" y="3790950"/>
            <a:ext cx="3194050" cy="298577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330325" y="1303020"/>
            <a:ext cx="10317480" cy="3384550"/>
          </a:xfrm>
          <a:prstGeom prst="rect">
            <a:avLst/>
          </a:prstGeom>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6. 小腿部位伤口出血</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膝关节后面的有一个窝叫腘窝，腘窝的正中间有一个动脉就是腘动脉。</a:t>
            </a: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7. 大腿部位伤口出血</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按压腘动脉不能较好止血，可以压迫股动脉进行止血，股动脉位于大腿根部的中央偏外一点，这个部位组织比较厚，需用力按压。</a:t>
            </a:r>
            <a:endParaRPr lang="ko-KR" altLang="en-US" sz="18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1957812926308.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2046605" y="2285365"/>
            <a:ext cx="2107580" cy="2402201"/>
          </a:xfrm>
          <a:prstGeom prst="rect">
            <a:avLst/>
          </a:prstGeom>
          <a:noFill/>
        </p:spPr>
      </p:pic>
      <p:pic>
        <p:nvPicPr>
          <p:cNvPr id="8" name="图片 7" descr="C:/Users/Administrator/AppData/Roaming/JisuOffice/ETemp/5016_5801960/fImage1700612936944.png"/>
          <p:cNvPicPr>
            <a:picLocks noChangeAspect="1"/>
          </p:cNvPicPr>
          <p:nvPr/>
        </p:nvPicPr>
        <p:blipFill rotWithShape="1">
          <a:blip r:embed="rId2">
            <a:extLst>
              <a:ext uri="{28A0092B-C50C-407E-A947-70E740481C1C}">
                <a14:useLocalDpi xmlns:a14="http://schemas.microsoft.com/office/drawing/2010/main" val="0"/>
              </a:ext>
            </a:extLst>
          </a:blip>
          <a:stretch>
            <a:fillRect/>
          </a:stretch>
        </p:blipFill>
        <p:spPr>
          <a:xfrm>
            <a:off x="7466330" y="2371090"/>
            <a:ext cx="1819910" cy="25628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70305" y="214630"/>
            <a:ext cx="3805555" cy="47561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三、止血带止血法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03630" y="1261745"/>
            <a:ext cx="10523855" cy="198564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止血带是比较有效的止血方法，适用于四肢出血。</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1. 前臂大血管损伤</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a:t>
            </a:r>
            <a:r>
              <a:rPr lang="en-US" altLang="ko-KR" sz="2000" b="0" cap="none" dirty="0" err="1">
                <a:solidFill>
                  <a:srgbClr val="454545"/>
                </a:solidFill>
              </a:rPr>
              <a:t>止血带一般捆绑在上臂的中段，先用一个毛巾或是其他平整的敷料线包扎一下将要上止血带的部位</a:t>
            </a:r>
            <a:r>
              <a:rPr lang="zh-CN" altLang="en-US" sz="2000" b="0" cap="none" dirty="0">
                <a:solidFill>
                  <a:srgbClr val="454545"/>
                </a:solidFill>
              </a:rPr>
              <a:t>，</a:t>
            </a:r>
            <a:r>
              <a:rPr lang="en-US" altLang="ko-KR" sz="2000" b="0" cap="none" dirty="0" err="1">
                <a:solidFill>
                  <a:srgbClr val="454545"/>
                </a:solidFill>
              </a:rPr>
              <a:t>可以防止止血带对皮肤造成直接损伤</a:t>
            </a:r>
            <a:r>
              <a:rPr lang="en-US" altLang="ko-KR" sz="2000" b="0" cap="none" dirty="0">
                <a:solidFill>
                  <a:srgbClr val="454545"/>
                </a:solidFill>
              </a:rPr>
              <a:t>。</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224412942439.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183255" y="3404235"/>
            <a:ext cx="6363970" cy="265239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349375" y="1216025"/>
            <a:ext cx="10136505" cy="132461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2. 小腿大血管损伤</a:t>
            </a:r>
            <a:endParaRPr lang="ko-KR" altLang="en-US" sz="2000" b="0" cap="none" dirty="0">
              <a:solidFill>
                <a:srgbClr val="454545"/>
              </a:solidFill>
            </a:endParaRPr>
          </a:p>
          <a:p>
            <a:pPr marL="0" indent="0" algn="l" fontAlgn="auto" latinLnBrk="0">
              <a:lnSpc>
                <a:spcPct val="150000"/>
              </a:lnSpc>
              <a:buNone/>
            </a:pPr>
            <a:r>
              <a:rPr lang="zh-CN" altLang="en-US" sz="2000" dirty="0">
                <a:solidFill>
                  <a:srgbClr val="454545"/>
                </a:solidFill>
              </a:rPr>
              <a:t>止血带放置的位置在大腿的中段。和前臂出血的处理一样，先用毛巾作为衬垫再用止血带。</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307891295462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349375" y="3001645"/>
            <a:ext cx="7455535" cy="219456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75690" y="186055"/>
            <a:ext cx="5751830" cy="56070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四、严重出血时的止血措施</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75690" y="1233805"/>
            <a:ext cx="10468610" cy="422529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1. 割腕病人如何止血</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平放病人，垫高双脚。</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抬高受损伤部位的肢体。</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用干净的纱布或毛巾覆盖伤口。按住5~10分钟。</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出血基本停止后的10~15分钟，在原来的纱布或毛巾上再加一块纱布或毛巾，注意加纱布时千万不要去除第一块纱布。</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加上第二块纱布后，用绷带包扎伤口。</a:t>
            </a:r>
            <a:endParaRPr lang="ko-KR" altLang="en-US" sz="2000" b="0" cap="none" dirty="0">
              <a:solidFill>
                <a:srgbClr val="454545"/>
              </a:solidFill>
            </a:endParaRPr>
          </a:p>
          <a:p>
            <a:pPr marL="254000" indent="141605" algn="l" defTabSz="457200" fontAlgn="auto" latinLnBrk="0">
              <a:lnSpc>
                <a:spcPct val="150000"/>
              </a:lnSpc>
              <a:spcBef>
                <a:spcPts val="600"/>
              </a:spcBef>
              <a:spcAft>
                <a:spcPts val="0"/>
              </a:spcAft>
              <a:buClr>
                <a:srgbClr val="454545"/>
              </a:buClr>
              <a:buFont typeface="+mj-ea"/>
              <a:buAutoNum type="circleNumDbPlain"/>
            </a:pPr>
            <a:r>
              <a:rPr lang="en-US" altLang="ko-KR" sz="2000" b="0" cap="none" dirty="0">
                <a:solidFill>
                  <a:srgbClr val="454545"/>
                </a:solidFill>
              </a:rPr>
              <a:t> 最后将伤者送医。</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天空, 水, 建筑物&#10;&#10;已生成极高可信度的说明"/>
          <p:cNvPicPr>
            <a:picLocks noChangeAspect="1"/>
          </p:cNvPicPr>
          <p:nvPr/>
        </p:nvPicPr>
        <p:blipFill rotWithShape="1">
          <a:blip r:embed="rId1"/>
          <a:srcRect/>
          <a:stretch>
            <a:fillRect/>
          </a:stretch>
        </p:blipFill>
        <p:spPr>
          <a:xfrm>
            <a:off x="0" y="0"/>
            <a:ext cx="12192000" cy="6858000"/>
          </a:xfrm>
          <a:prstGeom prst="rect">
            <a:avLst/>
          </a:prstGeom>
        </p:spPr>
      </p:pic>
      <p:sp>
        <p:nvSpPr>
          <p:cNvPr id="2" name="标题 1"/>
          <p:cNvSpPr>
            <a:spLocks noGrp="1"/>
          </p:cNvSpPr>
          <p:nvPr>
            <p:ph type="title"/>
          </p:nvPr>
        </p:nvSpPr>
        <p:spPr>
          <a:xfrm>
            <a:off x="1787525" y="517525"/>
            <a:ext cx="8312785" cy="1097915"/>
          </a:xfrm>
        </p:spPr>
        <p:txBody>
          <a:bodyPr/>
          <a:lstStyle/>
          <a:p>
            <a:pPr algn="ctr"/>
            <a:r>
              <a:rPr sz="4800" dirty="0">
                <a:latin typeface="叶根友毛笔行书2.0版" panose="02010601030101010101" charset="-122"/>
                <a:ea typeface="叶根友毛笔行书2.0版" panose="02010601030101010101" charset="-122"/>
                <a:cs typeface="叶根友毛笔行书2.0版" panose="02010601030101010101" charset="-122"/>
              </a:rPr>
              <a:t>第四篇 家庭遇险紧急救援</a:t>
            </a:r>
            <a:endParaRPr sz="4800"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a:spLocks noGrp="1"/>
          </p:cNvSpPr>
          <p:nvPr>
            <p:ph type="body" sz="quarter" idx="10"/>
          </p:nvPr>
        </p:nvSpPr>
        <p:spPr>
          <a:xfrm>
            <a:off x="2695575" y="1642745"/>
            <a:ext cx="6177280" cy="3573145"/>
          </a:xfrm>
        </p:spPr>
        <p:txBody>
          <a:bodyPr/>
          <a:lstStyle/>
          <a:p>
            <a:pPr marL="514350" indent="-514350">
              <a:lnSpc>
                <a:spcPct val="150000"/>
              </a:lnSpc>
              <a:buAutoNum type="ea1ChsPeriod"/>
            </a:pPr>
            <a:r>
              <a:rPr lang="zh-CN" altLang="en-US" dirty="0"/>
              <a:t> 骨折、昏迷、气道梗阻的急救方法</a:t>
            </a:r>
            <a:endParaRPr lang="zh-CN" altLang="en-US" dirty="0"/>
          </a:p>
          <a:p>
            <a:pPr marL="514350" indent="-514350">
              <a:lnSpc>
                <a:spcPct val="150000"/>
              </a:lnSpc>
              <a:buAutoNum type="ea1ChsPeriod"/>
            </a:pPr>
            <a:r>
              <a:rPr lang="zh-CN" altLang="en-US" dirty="0"/>
              <a:t> 火灾、煤气、触电事故的急救办法</a:t>
            </a:r>
            <a:endParaRPr lang="zh-CN" altLang="en-US" dirty="0"/>
          </a:p>
          <a:p>
            <a:pPr marL="514350" indent="-514350">
              <a:lnSpc>
                <a:spcPct val="150000"/>
              </a:lnSpc>
              <a:buAutoNum type="ea1ChsPeriod"/>
            </a:pPr>
            <a:r>
              <a:rPr lang="zh-CN" altLang="en-US" dirty="0"/>
              <a:t>创伤出血和烫伤的急救方法</a:t>
            </a:r>
            <a:endParaRPr lang="zh-CN" altLang="en-US" dirty="0"/>
          </a:p>
          <a:p>
            <a:pPr marL="514350" indent="-514350">
              <a:lnSpc>
                <a:spcPct val="150000"/>
              </a:lnSpc>
              <a:buAutoNum type="ea1ChsPeriod"/>
            </a:pPr>
            <a:r>
              <a:rPr lang="zh-CN" altLang="en-US" dirty="0"/>
              <a:t> 家庭突发心脑血管病的急救方法</a:t>
            </a:r>
            <a:endParaRPr lang="zh-CN" altLang="en-US" dirty="0"/>
          </a:p>
          <a:p>
            <a:pPr marL="514350" indent="-514350">
              <a:lnSpc>
                <a:spcPct val="150000"/>
              </a:lnSpc>
              <a:buAutoNum type="ea1ChsPeriod"/>
            </a:pPr>
            <a:r>
              <a:rPr lang="zh-CN" altLang="en-US" dirty="0"/>
              <a:t> 食物中毒紧急救援</a:t>
            </a:r>
            <a:endParaRPr lang="zh-CN" altLang="en-US" dirty="0"/>
          </a:p>
          <a:p>
            <a:pPr marL="514350" indent="-514350">
              <a:lnSpc>
                <a:spcPct val="150000"/>
              </a:lnSpc>
              <a:buAutoNum type="ea1ChsPeriod"/>
            </a:pP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254760" y="978535"/>
            <a:ext cx="10052685" cy="313880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2. 刀扎伤的急救措施</a:t>
            </a:r>
            <a:endParaRPr lang="ko-KR" altLang="en-US" sz="2000" b="0" cap="none" dirty="0">
              <a:solidFill>
                <a:srgbClr val="454545"/>
              </a:solidFill>
            </a:endParaRPr>
          </a:p>
          <a:p>
            <a:pPr marL="254000" indent="249555" algn="l" defTabSz="457200" fontAlgn="auto" latinLnBrk="0">
              <a:lnSpc>
                <a:spcPct val="150000"/>
              </a:lnSpc>
              <a:spcBef>
                <a:spcPts val="600"/>
              </a:spcBef>
              <a:spcAft>
                <a:spcPts val="0"/>
              </a:spcAft>
              <a:buClr>
                <a:srgbClr val="454545"/>
              </a:buClr>
              <a:buFont typeface="+mj-lt"/>
              <a:buAutoNum type="arabicParenR"/>
            </a:pPr>
            <a:r>
              <a:rPr lang="en-US" altLang="ko-KR" sz="2000" b="0" cap="none" dirty="0">
                <a:solidFill>
                  <a:srgbClr val="454545"/>
                </a:solidFill>
              </a:rPr>
              <a:t> 千万不要拔出伤口中的刀具。</a:t>
            </a:r>
            <a:endParaRPr lang="ko-KR" altLang="en-US" sz="2000" b="0" cap="none" dirty="0">
              <a:solidFill>
                <a:srgbClr val="454545"/>
              </a:solidFill>
            </a:endParaRPr>
          </a:p>
          <a:p>
            <a:pPr marL="254000" indent="249555" algn="l" defTabSz="457200" fontAlgn="auto" latinLnBrk="0">
              <a:lnSpc>
                <a:spcPct val="150000"/>
              </a:lnSpc>
              <a:spcBef>
                <a:spcPts val="600"/>
              </a:spcBef>
              <a:spcAft>
                <a:spcPts val="0"/>
              </a:spcAft>
              <a:buClr>
                <a:srgbClr val="454545"/>
              </a:buClr>
              <a:buFont typeface="+mj-lt"/>
              <a:buAutoNum type="arabicParenR"/>
            </a:pPr>
            <a:r>
              <a:rPr lang="en-US" altLang="ko-KR" sz="2000" b="0" cap="none" dirty="0">
                <a:solidFill>
                  <a:srgbClr val="454545"/>
                </a:solidFill>
              </a:rPr>
              <a:t> 搀扶病人躺下，伤口附近身体防止衬垫。</a:t>
            </a:r>
            <a:endParaRPr lang="ko-KR" altLang="en-US" sz="2000" b="0" cap="none" dirty="0">
              <a:solidFill>
                <a:srgbClr val="454545"/>
              </a:solidFill>
            </a:endParaRPr>
          </a:p>
          <a:p>
            <a:pPr marL="254000" indent="249555" algn="l" defTabSz="457200" fontAlgn="auto" latinLnBrk="0">
              <a:lnSpc>
                <a:spcPct val="150000"/>
              </a:lnSpc>
              <a:spcBef>
                <a:spcPts val="600"/>
              </a:spcBef>
              <a:spcAft>
                <a:spcPts val="0"/>
              </a:spcAft>
              <a:buClr>
                <a:srgbClr val="454545"/>
              </a:buClr>
              <a:buFont typeface="+mj-lt"/>
              <a:buAutoNum type="arabicParenR"/>
            </a:pPr>
            <a:r>
              <a:rPr lang="en-US" altLang="ko-KR" sz="2000" b="0" cap="none" dirty="0">
                <a:solidFill>
                  <a:srgbClr val="454545"/>
                </a:solidFill>
              </a:rPr>
              <a:t> 安置好病人后，在伤口附近放置纱布或干净毛巾对其按压减少出血。</a:t>
            </a:r>
            <a:endParaRPr lang="ko-KR" altLang="en-US" sz="2000" b="0" cap="none" dirty="0">
              <a:solidFill>
                <a:srgbClr val="454545"/>
              </a:solidFill>
            </a:endParaRPr>
          </a:p>
          <a:p>
            <a:pPr marL="254000" indent="249555" algn="l" fontAlgn="auto" latinLnBrk="0">
              <a:lnSpc>
                <a:spcPct val="150000"/>
              </a:lnSpc>
              <a:buClr>
                <a:srgbClr val="454545"/>
              </a:buClr>
              <a:buFont typeface="+mj-lt"/>
              <a:buAutoNum type="arabicParenR"/>
            </a:pPr>
            <a:r>
              <a:rPr lang="zh-CN" altLang="en-US" sz="2000" dirty="0">
                <a:solidFill>
                  <a:srgbClr val="454545"/>
                </a:solidFill>
              </a:rPr>
              <a:t>对刀具进行固定，用纱布或毛巾卷成一定的厚度，放置与刀具两侧。再用纱布、布带等对固定物进行包扎固定。</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566012961323.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3141980" y="4277995"/>
            <a:ext cx="5908040" cy="221742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89355" y="195580"/>
            <a:ext cx="7368540" cy="5410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五、烧烫伤可以采取哪些紧急措施</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89355" y="1337945"/>
            <a:ext cx="10561320" cy="164592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1. 火焰烧伤和热水、热油等热液烫伤的应急措施</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发生烫伤后。</a:t>
            </a:r>
            <a:r>
              <a:rPr lang="en-US" altLang="ko-KR" sz="2000" b="1" cap="none" dirty="0">
                <a:solidFill>
                  <a:srgbClr val="454545"/>
                </a:solidFill>
              </a:rPr>
              <a:t>要尽快进行冷处理</a:t>
            </a:r>
            <a:r>
              <a:rPr lang="en-US" altLang="ko-KR" sz="2000" b="0" cap="none" dirty="0">
                <a:solidFill>
                  <a:srgbClr val="454545"/>
                </a:solidFill>
              </a:rPr>
              <a:t>，将烫伤部位放在凉水或自来水下不断冲洗，冲洗时间约30分钟。即使起泡也不要怕感染，要继续冲洗。最好持续到不用冷水病人也不感觉疼痛为止。</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772012975537.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189355" y="3385185"/>
            <a:ext cx="6907530" cy="313753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189355" y="1233805"/>
            <a:ext cx="10562590" cy="324358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2. 醋、碱造成的化学性烧伤的紧急处理措施</a:t>
            </a:r>
            <a:endParaRPr lang="ko-KR" altLang="en-US" sz="2000" b="0" cap="none" dirty="0">
              <a:solidFill>
                <a:srgbClr val="454545"/>
              </a:solidFill>
            </a:endParaRPr>
          </a:p>
          <a:p>
            <a:pPr marL="0" indent="0" algn="l" fontAlgn="auto" latinLnBrk="0">
              <a:lnSpc>
                <a:spcPct val="150000"/>
              </a:lnSpc>
              <a:buNone/>
            </a:pPr>
            <a:r>
              <a:rPr lang="zh-CN" altLang="en-US" sz="2000" dirty="0">
                <a:solidFill>
                  <a:srgbClr val="454545"/>
                </a:solidFill>
              </a:rPr>
              <a:t>对于酸碱造成的化学性烧伤，初期可以用大量流动清水冲呼吸，不一定要找到这种物质的中和剂。</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3. 电烧伤的紧急处理措施</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电弧引起的烧伤，处理方式与处理一般烧烫伤一致。</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人体与电流接触引起的烧伤，这类损伤较重，脱离电源后立即就医。</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13155" y="223520"/>
            <a:ext cx="8313420" cy="40894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第四章 家庭突发心脑血管病的急救方法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13155" y="1318895"/>
            <a:ext cx="10467975" cy="480187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1800" b="1" cap="none" dirty="0">
                <a:solidFill>
                  <a:srgbClr val="FF0000"/>
                </a:solidFill>
              </a:rPr>
              <a:t>一、什么是脑血管病</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0" cap="none" dirty="0">
                <a:solidFill>
                  <a:srgbClr val="454545"/>
                </a:solidFill>
              </a:rPr>
              <a:t>       大致分为：缺血性脑血管病和出血性脑血管病</a:t>
            </a:r>
            <a:endParaRPr lang="ko-KR" altLang="en-US" sz="18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1800" b="1" cap="none" dirty="0">
                <a:solidFill>
                  <a:srgbClr val="FF0000"/>
                </a:solidFill>
              </a:rPr>
              <a:t>二、周围有人可能发生脑血管病时该怎么办</a:t>
            </a:r>
            <a:endParaRPr lang="ko-KR" altLang="en-US" sz="1800" b="0" cap="none" dirty="0">
              <a:solidFill>
                <a:srgbClr val="454545"/>
              </a:solidFill>
            </a:endParaRPr>
          </a:p>
          <a:p>
            <a:pPr marL="503555" indent="14351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err="1">
                <a:solidFill>
                  <a:srgbClr val="454545"/>
                </a:solidFill>
              </a:rPr>
              <a:t>首先让病人躺在地上观察神志是否清楚，是否能回答问题。脑血管病人往往出现意识障碍意识不清</a:t>
            </a:r>
            <a:r>
              <a:rPr lang="en-US" altLang="ko-KR" sz="1800" b="0" cap="none" dirty="0">
                <a:solidFill>
                  <a:srgbClr val="454545"/>
                </a:solidFill>
              </a:rPr>
              <a:t>。</a:t>
            </a:r>
            <a:endParaRPr lang="ko-KR" altLang="en-US" sz="1800" b="0" cap="none" dirty="0">
              <a:solidFill>
                <a:srgbClr val="454545"/>
              </a:solidFill>
            </a:endParaRPr>
          </a:p>
          <a:p>
            <a:pPr marL="503555" indent="143510" algn="l" defTabSz="457200" fontAlgn="auto" latinLnBrk="0">
              <a:lnSpc>
                <a:spcPct val="150000"/>
              </a:lnSpc>
              <a:spcBef>
                <a:spcPts val="600"/>
              </a:spcBef>
              <a:spcAft>
                <a:spcPts val="0"/>
              </a:spcAft>
              <a:buClr>
                <a:srgbClr val="454545"/>
              </a:buClr>
              <a:buFont typeface="+mj-ea"/>
              <a:buAutoNum type="circleNumDbPlain"/>
            </a:pPr>
            <a:r>
              <a:rPr lang="en-US" altLang="ko-KR" sz="1800" b="0" cap="none" dirty="0" err="1">
                <a:solidFill>
                  <a:srgbClr val="454545"/>
                </a:solidFill>
              </a:rPr>
              <a:t>将其衣服解开，保持呼吸畅通，解开腰带使呼吸没有阻力。避免呕吐物造成气管堵塞。假如病人有假牙要将假牙取出</a:t>
            </a:r>
            <a:r>
              <a:rPr lang="en-US" altLang="ko-KR" sz="1800" b="0" cap="none" dirty="0">
                <a:solidFill>
                  <a:srgbClr val="454545"/>
                </a:solidFill>
              </a:rPr>
              <a:t>。</a:t>
            </a:r>
            <a:endParaRPr lang="en-US" altLang="ko-KR" sz="1800" b="0" cap="none" dirty="0">
              <a:solidFill>
                <a:srgbClr val="454545"/>
              </a:solidFill>
            </a:endParaRPr>
          </a:p>
          <a:p>
            <a:pPr marL="503555" indent="143510" algn="l" fontAlgn="auto" latinLnBrk="0">
              <a:lnSpc>
                <a:spcPct val="150000"/>
              </a:lnSpc>
              <a:buClr>
                <a:srgbClr val="454545"/>
              </a:buClr>
              <a:buFont typeface="+mj-ea"/>
              <a:buAutoNum type="circleNumDbPlain"/>
            </a:pPr>
            <a:r>
              <a:rPr lang="zh-CN" altLang="en-US" sz="1800" dirty="0">
                <a:solidFill>
                  <a:srgbClr val="454545"/>
                </a:solidFill>
              </a:rPr>
              <a:t>看病人手臂、腿等四肢是否运动良好。让病人握你的手看是否有力。如发现病人一侧肢体没有力气，不能自主运动就要首先考虑脑血管病。</a:t>
            </a:r>
            <a:endParaRPr lang="en-US" altLang="zh-CN" sz="1800" dirty="0">
              <a:solidFill>
                <a:srgbClr val="454545"/>
              </a:solidFill>
            </a:endParaRPr>
          </a:p>
          <a:p>
            <a:pPr marL="503555" indent="143510" algn="l" fontAlgn="auto" latinLnBrk="0">
              <a:lnSpc>
                <a:spcPct val="150000"/>
              </a:lnSpc>
              <a:buClr>
                <a:srgbClr val="454545"/>
              </a:buClr>
              <a:buFont typeface="+mj-ea"/>
              <a:buAutoNum type="circleNumDbPlain"/>
            </a:pPr>
            <a:r>
              <a:rPr lang="zh-CN" altLang="en-US" sz="1800" dirty="0">
                <a:solidFill>
                  <a:srgbClr val="454545"/>
                </a:solidFill>
              </a:rPr>
              <a:t>让病人继续平躺。拨打急救电话。</a:t>
            </a:r>
            <a:endParaRPr lang="ko-KR" altLang="en-US" sz="18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84580" y="205105"/>
            <a:ext cx="4769485" cy="46545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三、脑血管病能预防吗</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84580" y="1233805"/>
            <a:ext cx="10648315" cy="3384550"/>
          </a:xfrm>
          <a:prstGeom prst="rect">
            <a:avLst/>
          </a:prstGeom>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err="1">
                <a:solidFill>
                  <a:srgbClr val="454545"/>
                </a:solidFill>
              </a:rPr>
              <a:t>保持生活规律，劳逸结合，心情舒畅，遇事不要激动控制情绪。心脑血管病人最忌便秘</a:t>
            </a:r>
            <a:r>
              <a:rPr lang="en-US" altLang="ko-KR" sz="2000" b="0" cap="none" dirty="0">
                <a:solidFill>
                  <a:srgbClr val="454545"/>
                </a:solidFill>
              </a:rPr>
              <a:t>。</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5303312981538.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084580" y="2203450"/>
            <a:ext cx="6567170" cy="241554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41730" y="167640"/>
            <a:ext cx="4061460" cy="49403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四、什么是冠心病</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41730" y="1262380"/>
            <a:ext cx="10694670" cy="4120515"/>
          </a:xfrm>
          <a:prstGeom prst="rect">
            <a:avLst/>
          </a:prstGeom>
          <a:solidFill>
            <a:schemeClr val="bg1"/>
          </a:solidFill>
        </p:spPr>
        <p:txBody>
          <a:bodyPr vert="horz" wrap="square" lIns="0" tIns="0" rIns="0" bIns="0" anchor="t">
            <a:noAutofit/>
          </a:bodyPr>
          <a:lstStyle/>
          <a:p>
            <a:pPr>
              <a:lnSpc>
                <a:spcPct val="150000"/>
              </a:lnSpc>
            </a:pPr>
            <a:r>
              <a:rPr lang="zh-CN" altLang="en-US" sz="2000" dirty="0">
                <a:solidFill>
                  <a:srgbClr val="454545"/>
                </a:solidFill>
              </a:rPr>
              <a:t>冠心病是冠状动脉性心脏病的简称，是由于冠状动脉固定性或动力性狭窄或堵塞，发生冠状循环障碍，引起心肌缺血缺氧或坏死的一种心脏病，也称缺血性心脏病</a:t>
            </a:r>
            <a:r>
              <a:rPr lang="en-US" altLang="ko-KR" sz="2000" b="0" cap="none" dirty="0">
                <a:solidFill>
                  <a:srgbClr val="454545"/>
                </a:solidFill>
              </a:rPr>
              <a:t>。可分为5个类型：</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隐匿型或无症状型冠心病</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心绞痛</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心肌梗死</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心肌硬化</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猝死</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32205" y="176530"/>
            <a:ext cx="6386195" cy="5791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五、冠心病有哪些常见症状</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75690" y="1526540"/>
            <a:ext cx="10751185" cy="199644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400" b="0" cap="none" dirty="0">
                <a:solidFill>
                  <a:srgbClr val="454545"/>
                </a:solidFill>
              </a:rPr>
              <a:t>典型的不稳定性心绞痛的症状就是胸骨后疼痛，是持续几分钟之内可自行缓解或是含服硝酸甘油等药物半小时可以缓解的疼痛。但如果心前区疼痛持续时间长于30分钟，含服硝酸甘油等药物不能缓解，应考虑是否发生心肌梗死。</a:t>
            </a:r>
            <a:endParaRPr lang="en-US" altLang="ko-KR" sz="24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989965" y="205105"/>
            <a:ext cx="8313420" cy="53149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六、周围有人可能发生冠心病时该怎么办</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47115" y="1091565"/>
            <a:ext cx="10193655" cy="143764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让病人平躺，采取平卧位，减少不必要的耗氧。病人放平时需保护病人颈部。如有急救药物如硝酸甘油可让病人舌下含服一粒。触摸病人颈动脉观察脉搏情况。开窗通风，保持空气清新。条件允许还要给病人吸氧。</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8742912996118.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047115" y="2771140"/>
            <a:ext cx="6096635" cy="341757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22680" y="195580"/>
            <a:ext cx="5723255" cy="51308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七、高血压急症的急救方法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22680" y="1252220"/>
            <a:ext cx="10260330" cy="97472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高血压急症是一种极其危急的病症。病人血压升高时，让病人安静休息，头部抬高，取半卧位，尽量避光。舌下含服心痛定。尽快送医。</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8243713002082.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122680" y="2423160"/>
            <a:ext cx="6757035" cy="37528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19175" y="139065"/>
            <a:ext cx="4041775" cy="58928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八、家庭急救八戒</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19175" y="1337310"/>
            <a:ext cx="8313420" cy="3384550"/>
          </a:xfrm>
          <a:prstGeom prst="rect">
            <a:avLst/>
          </a:prstGeom>
        </p:spPr>
        <p:txBody>
          <a:bodyPr vert="horz" wrap="square" lIns="0" tIns="0" rIns="0" bIns="0" anchor="t">
            <a:noAutofit/>
          </a:bodyPr>
          <a:lstStyle/>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一戒惊慌失措</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二戒因小失大</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三戒随意搬动</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四戒舍近求远</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五戒乱用药物</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六戒滥进饮料</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七戒一律平卧</a:t>
            </a:r>
            <a:endParaRPr lang="ko-KR" altLang="en-US" sz="2000" b="0" cap="none" dirty="0">
              <a:solidFill>
                <a:srgbClr val="454545"/>
              </a:solidFill>
            </a:endParaRPr>
          </a:p>
          <a:p>
            <a:pPr marL="254000" indent="-254000" algn="l" defTabSz="457200" fontAlgn="auto" latinLnBrk="0">
              <a:lnSpc>
                <a:spcPct val="100000"/>
              </a:lnSpc>
              <a:spcBef>
                <a:spcPts val="600"/>
              </a:spcBef>
              <a:spcAft>
                <a:spcPts val="0"/>
              </a:spcAft>
              <a:buClr>
                <a:srgbClr val="454545"/>
              </a:buClr>
              <a:buFont typeface="+mj-lt"/>
              <a:buAutoNum type="arabicPeriod"/>
            </a:pPr>
            <a:r>
              <a:rPr lang="en-US" altLang="ko-KR" sz="2000" b="0" cap="none" dirty="0">
                <a:solidFill>
                  <a:srgbClr val="454545"/>
                </a:solidFill>
              </a:rPr>
              <a:t> 八戒自作主张乱处理</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6836913012929.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4110355" y="1337310"/>
            <a:ext cx="6922135" cy="29552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989965" y="157480"/>
            <a:ext cx="9513570" cy="57912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第一章 骨折、昏迷、气道梗阻的急救方法</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668655" y="1025525"/>
            <a:ext cx="10486390" cy="4590415"/>
          </a:xfrm>
          <a:prstGeom prst="rect">
            <a:avLst/>
          </a:prstGeom>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一、 骨折的急救方法</a:t>
            </a:r>
            <a:endParaRPr lang="ko-KR" altLang="en-US" sz="2000" b="0" cap="none" dirty="0">
              <a:solidFill>
                <a:srgbClr val="454545"/>
              </a:solidFill>
            </a:endParaRPr>
          </a:p>
          <a:p>
            <a:pPr marL="575945" indent="287020" algn="l" defTabSz="457200" fontAlgn="auto" latinLnBrk="0">
              <a:lnSpc>
                <a:spcPct val="150000"/>
              </a:lnSpc>
              <a:spcBef>
                <a:spcPts val="600"/>
              </a:spcBef>
              <a:spcAft>
                <a:spcPts val="0"/>
              </a:spcAft>
              <a:buClr>
                <a:srgbClr val="454545"/>
              </a:buClr>
              <a:buFont typeface="+mj-lt"/>
              <a:buAutoNum type="arabicPeriod"/>
            </a:pPr>
            <a:r>
              <a:rPr lang="en-US" altLang="ko-KR" sz="2000" b="0" cap="none" dirty="0">
                <a:solidFill>
                  <a:srgbClr val="454545"/>
                </a:solidFill>
              </a:rPr>
              <a:t> 手臂骨折及外伤应急处理</a:t>
            </a:r>
            <a:endParaRPr lang="ko-KR" altLang="en-US" sz="2000" b="0" cap="none" dirty="0">
              <a:solidFill>
                <a:srgbClr val="454545"/>
              </a:solidFill>
            </a:endParaRPr>
          </a:p>
          <a:p>
            <a:pPr marL="575945" indent="541020" algn="l" defTabSz="457200" fontAlgn="auto" latinLnBrk="0">
              <a:lnSpc>
                <a:spcPct val="150000"/>
              </a:lnSpc>
              <a:spcBef>
                <a:spcPts val="600"/>
              </a:spcBef>
              <a:spcAft>
                <a:spcPts val="0"/>
              </a:spcAft>
              <a:buFontTx/>
              <a:buNone/>
            </a:pPr>
            <a:r>
              <a:rPr lang="en-US" altLang="ko-KR" sz="2000" b="0" cap="none" dirty="0">
                <a:solidFill>
                  <a:srgbClr val="454545"/>
                </a:solidFill>
              </a:rPr>
              <a:t>手臂外伤应在局部加压覆盖，利用弹性绷带对病人进行爆炸，利用三角巾对病人的伤肢进行固定。具体方法:</a:t>
            </a:r>
            <a:endParaRPr lang="ko-KR" altLang="en-US" sz="2000" b="0" cap="none" dirty="0">
              <a:solidFill>
                <a:srgbClr val="454545"/>
              </a:solidFill>
            </a:endParaRPr>
          </a:p>
          <a:p>
            <a:pPr marL="1259840" indent="0" algn="l" defTabSz="457200" fontAlgn="auto" latinLnBrk="0">
              <a:lnSpc>
                <a:spcPct val="150000"/>
              </a:lnSpc>
              <a:spcBef>
                <a:spcPts val="600"/>
              </a:spcBef>
              <a:spcAft>
                <a:spcPts val="0"/>
              </a:spcAft>
              <a:buClr>
                <a:srgbClr val="454545"/>
              </a:buClr>
              <a:buFont typeface="+mj-lt"/>
              <a:buAutoNum type="alphaLcPeriod"/>
            </a:pPr>
            <a:r>
              <a:rPr lang="en-US" altLang="ko-KR" sz="2000" b="0" cap="none" dirty="0">
                <a:solidFill>
                  <a:srgbClr val="454545"/>
                </a:solidFill>
              </a:rPr>
              <a:t>三角巾的顶角抵着病人的胳膊肘，一边冲上，上面拿短下边留长，首先铺在病人的患肢上。</a:t>
            </a:r>
            <a:endParaRPr lang="ko-KR" altLang="en-US" sz="2000" b="0" cap="none" dirty="0">
              <a:solidFill>
                <a:srgbClr val="454545"/>
              </a:solidFill>
            </a:endParaRPr>
          </a:p>
          <a:p>
            <a:pPr marL="1259840" indent="0" algn="l" defTabSz="457200" fontAlgn="auto" latinLnBrk="0">
              <a:lnSpc>
                <a:spcPct val="150000"/>
              </a:lnSpc>
              <a:spcBef>
                <a:spcPts val="600"/>
              </a:spcBef>
              <a:spcAft>
                <a:spcPts val="0"/>
              </a:spcAft>
              <a:buClr>
                <a:srgbClr val="454545"/>
              </a:buClr>
              <a:buFont typeface="+mj-lt"/>
              <a:buAutoNum type="alphaLcPeriod"/>
            </a:pPr>
            <a:r>
              <a:rPr lang="en-US" altLang="ko-KR" sz="2000" b="0" cap="none" dirty="0">
                <a:solidFill>
                  <a:srgbClr val="454545"/>
                </a:solidFill>
              </a:rPr>
              <a:t>三角巾的边铺到病人的胳膊肘中间，然后在上边轻轻覆盖，兜住肘部，反折向后，在患者对侧的锁骨上窝上进行打结。</a:t>
            </a:r>
            <a:endParaRPr lang="ko-KR" altLang="en-US" sz="2000" b="0" cap="none" dirty="0">
              <a:solidFill>
                <a:srgbClr val="454545"/>
              </a:solidFill>
            </a:endParaRPr>
          </a:p>
          <a:p>
            <a:pPr marL="575945" indent="54102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575945" indent="287020" algn="l" defTabSz="457200" fontAlgn="auto" latinLnBrk="0">
              <a:lnSpc>
                <a:spcPct val="100000"/>
              </a:lnSpc>
              <a:spcBef>
                <a:spcPts val="600"/>
              </a:spcBef>
              <a:spcAft>
                <a:spcPts val="0"/>
              </a:spcAft>
              <a:buClr>
                <a:srgbClr val="454545"/>
              </a:buClr>
              <a:buFont typeface="+mj-lt"/>
              <a:buAutoNum type="arabicPeriod"/>
            </a:pPr>
            <a:endParaRPr lang="ko-KR" altLang="en-US" sz="2000" b="0" cap="none" dirty="0">
              <a:solidFill>
                <a:srgbClr val="454545"/>
              </a:solidFill>
            </a:endParaRPr>
          </a:p>
          <a:p>
            <a:pPr marL="575945" indent="54102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575945" indent="54102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 name="图片 6" descr="C:/Users/Administrator/AppData/Roaming/JisuOffice/ETemp/5016_5801960/fImage484801266288.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6363335" y="5061585"/>
            <a:ext cx="4791710" cy="171513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65530" y="186055"/>
            <a:ext cx="5393690" cy="51308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第五章 食物中毒紧急救援</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65530" y="3968115"/>
            <a:ext cx="10741660" cy="117030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000" b="0" cap="none" dirty="0">
                <a:solidFill>
                  <a:srgbClr val="454545"/>
                </a:solidFill>
              </a:rPr>
              <a:t>近几年出现的食物中毒事件中，大多数事件是由于群众缺少基本的营养知识而造成的，所以日常生活中应该多加了解膳食营养成分相关的知识，以及掌握食物中毒事件应急处理的基本知识。</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pic>
        <p:nvPicPr>
          <p:cNvPr id="7170" name="Picture 2"/>
          <p:cNvPicPr>
            <a:picLocks noChangeAspect="1" noChangeArrowheads="1"/>
          </p:cNvPicPr>
          <p:nvPr/>
        </p:nvPicPr>
        <p:blipFill>
          <a:blip r:embed="rId1"/>
          <a:srcRect/>
          <a:stretch>
            <a:fillRect/>
          </a:stretch>
        </p:blipFill>
        <p:spPr bwMode="auto">
          <a:xfrm>
            <a:off x="1065530" y="1028700"/>
            <a:ext cx="5101590" cy="2692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217295" y="167640"/>
            <a:ext cx="4845685" cy="59817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一、豆角中毒应急处理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217295" y="1479550"/>
            <a:ext cx="10684510" cy="144780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000" b="0" cap="none" dirty="0">
                <a:solidFill>
                  <a:srgbClr val="454545"/>
                </a:solidFill>
              </a:rPr>
              <a:t>豆角又称菜豆、芸豆等，是人们普遍食用的蔬菜。豆角含有皂苷和红细胞凝集素，具有凝血作用，未煮熟时会引起食物中毒。中毒者食后半小时至</a:t>
            </a:r>
            <a:r>
              <a:rPr lang="en-US" altLang="zh-CN" sz="2000" b="0" cap="none" dirty="0">
                <a:solidFill>
                  <a:srgbClr val="454545"/>
                </a:solidFill>
              </a:rPr>
              <a:t>3</a:t>
            </a:r>
            <a:r>
              <a:rPr lang="zh-CN" altLang="en-US" sz="2000" b="0" cap="none" dirty="0">
                <a:solidFill>
                  <a:srgbClr val="454545"/>
                </a:solidFill>
              </a:rPr>
              <a:t>小时，最长</a:t>
            </a:r>
            <a:r>
              <a:rPr lang="en-US" altLang="zh-CN" sz="2000" b="0" cap="none" dirty="0">
                <a:solidFill>
                  <a:srgbClr val="454545"/>
                </a:solidFill>
              </a:rPr>
              <a:t>15</a:t>
            </a:r>
            <a:r>
              <a:rPr lang="zh-CN" altLang="en-US" sz="2000" b="0" cap="none" dirty="0">
                <a:solidFill>
                  <a:srgbClr val="454545"/>
                </a:solidFill>
              </a:rPr>
              <a:t>小时内出现恶心，呕吐、腹痛、头晕、头痛，少数人还出现胸闷、心慌、四肢麻木等。一般病程短、恢复快。</a:t>
            </a: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37590" y="176530"/>
            <a:ext cx="6612890" cy="55054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dirty="0">
                <a:latin typeface="叶根友毛笔行书2.0版" panose="02010601030101010101" charset="-122"/>
                <a:ea typeface="叶根友毛笔行书2.0版" panose="02010601030101010101" charset="-122"/>
                <a:cs typeface="叶根友毛笔行书2.0版" panose="02010601030101010101" charset="-122"/>
              </a:rPr>
              <a:t>二、亚硝酸盐食物中毒应急处理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37590" y="1052830"/>
            <a:ext cx="10950575" cy="564769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1800" b="0" cap="none" dirty="0">
                <a:solidFill>
                  <a:srgbClr val="454545"/>
                </a:solidFill>
              </a:rPr>
              <a:t>亚硝酸盐食物中毒又称为肠原性青紫病，乌嘴病。</a:t>
            </a:r>
            <a:endParaRPr lang="en-US" altLang="zh-CN" sz="1800" b="0" cap="none" dirty="0">
              <a:solidFill>
                <a:srgbClr val="454545"/>
              </a:solidFill>
            </a:endParaRPr>
          </a:p>
          <a:p>
            <a:pPr marL="0" indent="0" algn="l" defTabSz="457200" fontAlgn="auto" latinLnBrk="0">
              <a:lnSpc>
                <a:spcPct val="150000"/>
              </a:lnSpc>
              <a:spcBef>
                <a:spcPts val="600"/>
              </a:spcBef>
              <a:spcAft>
                <a:spcPts val="0"/>
              </a:spcAft>
              <a:buFontTx/>
              <a:buNone/>
            </a:pPr>
            <a:r>
              <a:rPr lang="zh-CN" altLang="en-US" sz="1800" dirty="0">
                <a:solidFill>
                  <a:srgbClr val="454545"/>
                </a:solidFill>
              </a:rPr>
              <a:t>亚硝酸盐中毒发病急速，一般潜伏期</a:t>
            </a:r>
            <a:r>
              <a:rPr lang="en-US" altLang="zh-CN" sz="1800" dirty="0">
                <a:solidFill>
                  <a:srgbClr val="454545"/>
                </a:solidFill>
              </a:rPr>
              <a:t>1~3</a:t>
            </a:r>
            <a:r>
              <a:rPr lang="zh-CN" altLang="en-US" sz="1800" dirty="0">
                <a:solidFill>
                  <a:srgbClr val="454545"/>
                </a:solidFill>
              </a:rPr>
              <a:t>小时，中毒主要特点是由于缺氧引起的紫绀现象，如口唇、指尖青紫；重者眼结膜、面部及全身青紫。头晕头痛嗜睡或烦躁。严重者昏迷、惊厥、大小便失禁，可因呼吸衰竭死亡。</a:t>
            </a:r>
            <a:endParaRPr lang="en-US" altLang="zh-CN" sz="1800" dirty="0">
              <a:solidFill>
                <a:srgbClr val="454545"/>
              </a:solidFill>
            </a:endParaRPr>
          </a:p>
          <a:p>
            <a:pPr marL="0" indent="0" algn="l" defTabSz="457200" fontAlgn="auto" latinLnBrk="0">
              <a:lnSpc>
                <a:spcPct val="150000"/>
              </a:lnSpc>
              <a:spcBef>
                <a:spcPts val="600"/>
              </a:spcBef>
              <a:spcAft>
                <a:spcPts val="0"/>
              </a:spcAft>
              <a:buFontTx/>
              <a:buNone/>
            </a:pPr>
            <a:r>
              <a:rPr lang="zh-CN" altLang="en-US" sz="1800" b="0" cap="none" dirty="0">
                <a:solidFill>
                  <a:srgbClr val="454545"/>
                </a:solidFill>
              </a:rPr>
              <a:t>导致亚硝酸盐中毒原因：</a:t>
            </a:r>
            <a:endParaRPr lang="en-US" altLang="zh-CN" sz="1800" b="0" cap="none"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贮存过久的新鲜蔬菜、腐烂蔬菜及放置过久的煮熟蔬菜，其中硝酸盐转化为亚硝酸盐。</a:t>
            </a:r>
            <a:endParaRPr lang="en-US" altLang="zh-CN" sz="1800"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b="0" cap="none" dirty="0">
                <a:solidFill>
                  <a:srgbClr val="454545"/>
                </a:solidFill>
              </a:rPr>
              <a:t>刚腌不久的蔬菜含有大量亚硝酸盐，一般</a:t>
            </a:r>
            <a:r>
              <a:rPr lang="en-US" altLang="zh-CN" sz="1800" b="0" cap="none" dirty="0">
                <a:solidFill>
                  <a:srgbClr val="454545"/>
                </a:solidFill>
              </a:rPr>
              <a:t>20</a:t>
            </a:r>
            <a:r>
              <a:rPr lang="zh-CN" altLang="en-US" sz="1800" b="0" cap="none" dirty="0">
                <a:solidFill>
                  <a:srgbClr val="454545"/>
                </a:solidFill>
              </a:rPr>
              <a:t>天后消失。</a:t>
            </a:r>
            <a:endParaRPr lang="en-US" altLang="zh-CN" sz="1800" b="0" cap="none"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某些地区水中含有较多硝酸盐，使用这些水后易产生亚硝酸盐。</a:t>
            </a:r>
            <a:endParaRPr lang="en-US" altLang="zh-CN" sz="1800"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食用蔬菜过多，大量硝酸盐进入肠道，如消化功能欠佳则可能产生。</a:t>
            </a:r>
            <a:endParaRPr lang="en-US" altLang="zh-CN" sz="1800"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腌肉制品加入过多硝酸盐和亚硝酸盐。</a:t>
            </a:r>
            <a:endParaRPr lang="en-US" altLang="zh-CN" sz="1800"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误将亚硝酸盐当做食盐。</a:t>
            </a:r>
            <a:endParaRPr lang="en-US" altLang="zh-CN" sz="1800" dirty="0">
              <a:solidFill>
                <a:srgbClr val="454545"/>
              </a:solidFill>
            </a:endParaRPr>
          </a:p>
          <a:p>
            <a:pPr marL="457200" indent="-457200" algn="l" defTabSz="457200" fontAlgn="auto" latinLnBrk="0">
              <a:lnSpc>
                <a:spcPct val="150000"/>
              </a:lnSpc>
              <a:spcBef>
                <a:spcPts val="600"/>
              </a:spcBef>
              <a:spcAft>
                <a:spcPts val="0"/>
              </a:spcAft>
              <a:buFontTx/>
              <a:buAutoNum type="arabicPeriod"/>
            </a:pPr>
            <a:r>
              <a:rPr lang="zh-CN" altLang="en-US" sz="1800" dirty="0">
                <a:solidFill>
                  <a:srgbClr val="454545"/>
                </a:solidFill>
              </a:rPr>
              <a:t>奶制品含有枯草杆菌，可将硝酸盐还原为亚硝酸盐。</a:t>
            </a:r>
            <a:endParaRPr lang="zh-CN" altLang="en-US" sz="1800"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noGrp="1"/>
          </p:cNvSpPr>
          <p:nvPr>
            <p:ph type="body" idx="10"/>
          </p:nvPr>
        </p:nvSpPr>
        <p:spPr>
          <a:xfrm>
            <a:off x="1245870" y="1451610"/>
            <a:ext cx="10260330" cy="248729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400" b="0" cap="none" dirty="0">
                <a:solidFill>
                  <a:srgbClr val="454545"/>
                </a:solidFill>
              </a:rPr>
              <a:t>亚硝酸盐的急救与治疗方法：</a:t>
            </a:r>
            <a:endParaRPr lang="en-US" altLang="zh-CN" sz="2400" b="0" cap="none" dirty="0">
              <a:solidFill>
                <a:srgbClr val="454545"/>
              </a:solidFill>
            </a:endParaRPr>
          </a:p>
          <a:p>
            <a:pPr marL="0" indent="0" algn="l" defTabSz="457200" fontAlgn="auto" latinLnBrk="0">
              <a:lnSpc>
                <a:spcPct val="150000"/>
              </a:lnSpc>
              <a:spcBef>
                <a:spcPts val="600"/>
              </a:spcBef>
              <a:spcAft>
                <a:spcPts val="0"/>
              </a:spcAft>
              <a:buFontTx/>
              <a:buNone/>
            </a:pPr>
            <a:r>
              <a:rPr lang="zh-CN" altLang="en-US" sz="2400" dirty="0">
                <a:solidFill>
                  <a:srgbClr val="454545"/>
                </a:solidFill>
              </a:rPr>
              <a:t>轻症一般不需要治疗，较重者要催吐、洗胃、导泄。</a:t>
            </a:r>
            <a:endParaRPr lang="en-US" altLang="zh-CN" sz="2400" dirty="0">
              <a:solidFill>
                <a:srgbClr val="454545"/>
              </a:solidFill>
            </a:endParaRPr>
          </a:p>
          <a:p>
            <a:pPr marL="0" indent="0" algn="l" defTabSz="457200" fontAlgn="auto" latinLnBrk="0">
              <a:lnSpc>
                <a:spcPct val="150000"/>
              </a:lnSpc>
              <a:spcBef>
                <a:spcPts val="600"/>
              </a:spcBef>
              <a:spcAft>
                <a:spcPts val="0"/>
              </a:spcAft>
              <a:buFontTx/>
              <a:buNone/>
            </a:pPr>
            <a:r>
              <a:rPr lang="zh-CN" altLang="en-US" sz="2400" b="0" cap="none" dirty="0">
                <a:solidFill>
                  <a:srgbClr val="454545"/>
                </a:solidFill>
              </a:rPr>
              <a:t>解毒治疗一般可静脉注射或口服</a:t>
            </a:r>
            <a:r>
              <a:rPr lang="en-US" altLang="zh-CN" sz="2400" b="0" cap="none" dirty="0">
                <a:solidFill>
                  <a:srgbClr val="454545"/>
                </a:solidFill>
              </a:rPr>
              <a:t>1%</a:t>
            </a:r>
            <a:r>
              <a:rPr lang="zh-CN" altLang="en-US" sz="2400" b="0" cap="none" dirty="0">
                <a:solidFill>
                  <a:srgbClr val="454545"/>
                </a:solidFill>
              </a:rPr>
              <a:t>亚甲蓝溶液。另外给予大剂量维生素</a:t>
            </a:r>
            <a:r>
              <a:rPr lang="en-US" altLang="zh-CN" sz="2400" b="0" cap="none" dirty="0">
                <a:solidFill>
                  <a:srgbClr val="454545"/>
                </a:solidFill>
              </a:rPr>
              <a:t>C</a:t>
            </a:r>
            <a:r>
              <a:rPr lang="zh-CN" altLang="en-US" sz="2400" b="0" cap="none" dirty="0">
                <a:solidFill>
                  <a:srgbClr val="454545"/>
                </a:solidFill>
              </a:rPr>
              <a:t>和葡萄糖。</a:t>
            </a:r>
            <a:endParaRPr lang="zh-CN" altLang="en-US" sz="24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981075" y="186055"/>
            <a:ext cx="5015230" cy="55054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三、鱼胆中毒应急处理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981075" y="1299845"/>
            <a:ext cx="10741660" cy="331787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000" b="0" cap="none" dirty="0">
                <a:solidFill>
                  <a:srgbClr val="454545"/>
                </a:solidFill>
              </a:rPr>
              <a:t>       鱼胆中毒时患者大多有恶心、呕吐、上腹部疼痛、腹泻。肝脏肿大、有触痛、并有黄疸、肝功能异常、严重者有腹水，甚至发生昏迷。</a:t>
            </a:r>
            <a:endParaRPr lang="en-US" altLang="zh-CN" sz="2000" b="0" cap="none" dirty="0">
              <a:solidFill>
                <a:srgbClr val="454545"/>
              </a:solidFill>
            </a:endParaRPr>
          </a:p>
          <a:p>
            <a:pPr marL="0" indent="0" algn="l" defTabSz="457200" fontAlgn="auto" latinLnBrk="0">
              <a:lnSpc>
                <a:spcPct val="150000"/>
              </a:lnSpc>
              <a:spcBef>
                <a:spcPts val="600"/>
              </a:spcBef>
              <a:spcAft>
                <a:spcPts val="0"/>
              </a:spcAft>
              <a:buFontTx/>
              <a:buNone/>
            </a:pPr>
            <a:r>
              <a:rPr lang="zh-CN" altLang="en-US" sz="2000" dirty="0">
                <a:solidFill>
                  <a:srgbClr val="454545"/>
                </a:solidFill>
              </a:rPr>
              <a:t>       肝脏损害多在食后</a:t>
            </a:r>
            <a:r>
              <a:rPr lang="en-US" altLang="zh-CN" sz="2000" dirty="0">
                <a:solidFill>
                  <a:srgbClr val="454545"/>
                </a:solidFill>
              </a:rPr>
              <a:t>1~3</a:t>
            </a:r>
            <a:r>
              <a:rPr lang="zh-CN" altLang="en-US" sz="2000" dirty="0">
                <a:solidFill>
                  <a:srgbClr val="454545"/>
                </a:solidFill>
              </a:rPr>
              <a:t>天发生。全身浮肿，少尿，血压上升，严重者可发生尿闭或尿毒症。</a:t>
            </a:r>
            <a:endParaRPr lang="en-US" altLang="zh-CN" sz="2000" dirty="0">
              <a:solidFill>
                <a:srgbClr val="454545"/>
              </a:solidFill>
            </a:endParaRPr>
          </a:p>
          <a:p>
            <a:pPr marL="0" indent="0" algn="l" defTabSz="457200" fontAlgn="auto" latinLnBrk="0">
              <a:lnSpc>
                <a:spcPct val="150000"/>
              </a:lnSpc>
              <a:spcBef>
                <a:spcPts val="600"/>
              </a:spcBef>
              <a:spcAft>
                <a:spcPts val="0"/>
              </a:spcAft>
              <a:buFontTx/>
              <a:buNone/>
            </a:pPr>
            <a:r>
              <a:rPr lang="en-US" altLang="zh-CN" sz="2000" dirty="0">
                <a:solidFill>
                  <a:srgbClr val="454545"/>
                </a:solidFill>
              </a:rPr>
              <a:t>       </a:t>
            </a:r>
            <a:r>
              <a:rPr lang="zh-CN" altLang="en-US" sz="2000" dirty="0">
                <a:solidFill>
                  <a:srgbClr val="454545"/>
                </a:solidFill>
              </a:rPr>
              <a:t>肾脏损害通常发生在食用鱼胆后的</a:t>
            </a:r>
            <a:r>
              <a:rPr lang="en-US" altLang="zh-CN" sz="2000" dirty="0">
                <a:solidFill>
                  <a:srgbClr val="454545"/>
                </a:solidFill>
              </a:rPr>
              <a:t>3</a:t>
            </a:r>
            <a:r>
              <a:rPr lang="zh-CN" altLang="en-US" sz="2000" dirty="0">
                <a:solidFill>
                  <a:srgbClr val="454545"/>
                </a:solidFill>
              </a:rPr>
              <a:t>天之后，严重者可发生急性溶血，便血以及皮肤出血点。部分患者有头痛、低热、嗜睡、四肢发麻、眼球震颤，严重可发生抽搐甚至昏迷。</a:t>
            </a:r>
            <a:endParaRPr lang="en-US" altLang="zh-CN" sz="2000" dirty="0">
              <a:solidFill>
                <a:srgbClr val="454545"/>
              </a:solidFill>
            </a:endParaRPr>
          </a:p>
          <a:p>
            <a:pPr marL="0" indent="0" algn="l" defTabSz="457200" fontAlgn="auto" latinLnBrk="0">
              <a:lnSpc>
                <a:spcPct val="150000"/>
              </a:lnSpc>
              <a:spcBef>
                <a:spcPts val="600"/>
              </a:spcBef>
              <a:spcAft>
                <a:spcPts val="0"/>
              </a:spcAft>
              <a:buFontTx/>
              <a:buNone/>
            </a:pPr>
            <a:r>
              <a:rPr lang="en-US" altLang="zh-CN" sz="2000" dirty="0">
                <a:solidFill>
                  <a:srgbClr val="454545"/>
                </a:solidFill>
              </a:rPr>
              <a:t>      </a:t>
            </a:r>
            <a:r>
              <a:rPr lang="zh-CN" altLang="en-US" sz="2000" dirty="0">
                <a:solidFill>
                  <a:srgbClr val="454545"/>
                </a:solidFill>
              </a:rPr>
              <a:t>  由于鱼胆在胃里停留时间较长，就诊患者均应给予洗胃等排毒措施。</a:t>
            </a:r>
            <a:endParaRPr lang="en-US" altLang="zh-CN" sz="2000"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00125" y="243205"/>
            <a:ext cx="5374640" cy="48450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四、生豆浆中毒应急处理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00125" y="1346835"/>
            <a:ext cx="10410825" cy="243014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400" b="0" cap="none" dirty="0">
                <a:solidFill>
                  <a:srgbClr val="454545"/>
                </a:solidFill>
              </a:rPr>
              <a:t>生豆浆中含有一种胰蛋白酶抑制剂，进入机体抑制体内胰蛋白酶正常活性，并对胃肠有刺激作用。一般在食用生豆浆数分钟到</a:t>
            </a:r>
            <a:r>
              <a:rPr lang="en-US" altLang="zh-CN" sz="2400" b="0" cap="none" dirty="0">
                <a:solidFill>
                  <a:srgbClr val="454545"/>
                </a:solidFill>
              </a:rPr>
              <a:t>1</a:t>
            </a:r>
            <a:r>
              <a:rPr lang="zh-CN" altLang="en-US" sz="2400" b="0" cap="none" dirty="0">
                <a:solidFill>
                  <a:srgbClr val="454545"/>
                </a:solidFill>
              </a:rPr>
              <a:t>小时内，出现恶心呕吐、腹痛腹胀等胃肠炎症。和豆角中毒类似，一般无需治疗，很快自愈。预防措施是豆浆一定要煮熟。</a:t>
            </a:r>
            <a:endParaRPr lang="zh-CN" altLang="en-US" sz="24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047750" y="167640"/>
            <a:ext cx="4835525" cy="56896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dirty="0">
                <a:latin typeface="叶根友毛笔行书2.0版" panose="02010601030101010101" charset="-122"/>
                <a:ea typeface="叶根友毛笔行书2.0版" panose="02010601030101010101" charset="-122"/>
                <a:cs typeface="叶根友毛笔行书2.0版" panose="02010601030101010101" charset="-122"/>
              </a:rPr>
              <a:t>五、贝类中毒应急处理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047750" y="1186815"/>
            <a:ext cx="10704195" cy="2930525"/>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zh-CN" altLang="en-US" sz="2400" b="0" cap="none" dirty="0">
                <a:solidFill>
                  <a:srgbClr val="454545"/>
                </a:solidFill>
              </a:rPr>
              <a:t>常见的导致中毒的贝类有蚬子、花蛤、香螺、织纹螺等。</a:t>
            </a:r>
            <a:endParaRPr lang="en-US" altLang="zh-CN" sz="2400" b="0" cap="none" dirty="0">
              <a:solidFill>
                <a:srgbClr val="454545"/>
              </a:solidFill>
            </a:endParaRPr>
          </a:p>
          <a:p>
            <a:pPr marL="0" indent="0" algn="l" defTabSz="457200" fontAlgn="auto" latinLnBrk="0">
              <a:lnSpc>
                <a:spcPct val="150000"/>
              </a:lnSpc>
              <a:spcBef>
                <a:spcPts val="600"/>
              </a:spcBef>
              <a:spcAft>
                <a:spcPts val="0"/>
              </a:spcAft>
              <a:buFontTx/>
              <a:buNone/>
            </a:pPr>
            <a:r>
              <a:rPr lang="zh-CN" altLang="en-US" sz="2400" dirty="0">
                <a:solidFill>
                  <a:srgbClr val="454545"/>
                </a:solidFill>
              </a:rPr>
              <a:t>使用者中毒后表现为突然发病，唇舌麻木，肢端麻痹，头晕恶心，胸闷乏力。重症者则昏迷，呼吸困难，最后因呼吸衰竭而死。</a:t>
            </a:r>
            <a:endParaRPr lang="en-US" altLang="zh-CN" sz="2400" dirty="0">
              <a:solidFill>
                <a:srgbClr val="454545"/>
              </a:solidFill>
            </a:endParaRPr>
          </a:p>
          <a:p>
            <a:pPr marL="0" indent="0" algn="l" defTabSz="457200" fontAlgn="auto" latinLnBrk="0">
              <a:lnSpc>
                <a:spcPct val="150000"/>
              </a:lnSpc>
              <a:spcBef>
                <a:spcPts val="600"/>
              </a:spcBef>
              <a:spcAft>
                <a:spcPts val="0"/>
              </a:spcAft>
              <a:buFontTx/>
              <a:buNone/>
            </a:pPr>
            <a:r>
              <a:rPr lang="zh-CN" altLang="en-US" sz="2400" b="0" cap="none" dirty="0">
                <a:solidFill>
                  <a:srgbClr val="454545"/>
                </a:solidFill>
              </a:rPr>
              <a:t>贝类毒素主要集聚于内脏。如</a:t>
            </a:r>
            <a:r>
              <a:rPr lang="zh-CN" altLang="en-US" sz="2400" dirty="0">
                <a:solidFill>
                  <a:srgbClr val="454545"/>
                </a:solidFill>
              </a:rPr>
              <a:t>除去</a:t>
            </a:r>
            <a:r>
              <a:rPr lang="zh-CN" altLang="en-US" sz="2400" b="0" cap="none" dirty="0">
                <a:solidFill>
                  <a:srgbClr val="454545"/>
                </a:solidFill>
              </a:rPr>
              <a:t>内脏，洗净，水煮，捞肉弃汤，可使毒素降到最低。</a:t>
            </a:r>
            <a:endParaRPr lang="zh-CN" altLang="en-US" sz="2400" b="0" cap="none"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13155" y="158115"/>
            <a:ext cx="4845050" cy="56959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dirty="0">
                <a:latin typeface="叶根友毛笔行书2.0版" panose="02010601030101010101" charset="-122"/>
                <a:ea typeface="叶根友毛笔行书2.0版" panose="02010601030101010101" charset="-122"/>
                <a:cs typeface="叶根友毛笔行书2.0版" panose="02010601030101010101" charset="-122"/>
              </a:rPr>
              <a:t>六、蘑菇中毒应急处理</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13155" y="1215390"/>
            <a:ext cx="10524490" cy="4329430"/>
          </a:xfrm>
          <a:prstGeom prst="rect">
            <a:avLst/>
          </a:prstGeom>
          <a:solidFill>
            <a:schemeClr val="bg1"/>
          </a:solidFill>
        </p:spPr>
        <p:txBody>
          <a:bodyPr vert="horz" wrap="square" lIns="0" tIns="0" rIns="0" bIns="0" anchor="t">
            <a:noAutofit/>
          </a:bodyPr>
          <a:lstStyle/>
          <a:p>
            <a:pPr>
              <a:lnSpc>
                <a:spcPct val="150000"/>
              </a:lnSpc>
            </a:pPr>
            <a:r>
              <a:rPr lang="zh-CN" altLang="en-US" sz="2000" b="0" cap="none" dirty="0">
                <a:solidFill>
                  <a:srgbClr val="454545"/>
                </a:solidFill>
              </a:rPr>
              <a:t>我国毒蘑菇有</a:t>
            </a:r>
            <a:r>
              <a:rPr lang="en-US" altLang="zh-CN" sz="2000" b="0" cap="none" dirty="0">
                <a:solidFill>
                  <a:srgbClr val="454545"/>
                </a:solidFill>
              </a:rPr>
              <a:t>100</a:t>
            </a:r>
            <a:r>
              <a:rPr lang="zh-CN" altLang="en-US" sz="2000" b="0" cap="none" dirty="0">
                <a:solidFill>
                  <a:srgbClr val="454545"/>
                </a:solidFill>
              </a:rPr>
              <a:t>种左右，常引起人严重中毒的有</a:t>
            </a:r>
            <a:r>
              <a:rPr lang="en-US" altLang="zh-CN" sz="2000" b="0" cap="none" dirty="0">
                <a:solidFill>
                  <a:srgbClr val="454545"/>
                </a:solidFill>
              </a:rPr>
              <a:t>10</a:t>
            </a:r>
            <a:r>
              <a:rPr lang="zh-CN" altLang="en-US" sz="2000" b="0" cap="none" dirty="0">
                <a:solidFill>
                  <a:srgbClr val="454545"/>
                </a:solidFill>
              </a:rPr>
              <a:t>种，分别是：褐鳞环柄菇</a:t>
            </a:r>
            <a:r>
              <a:rPr lang="zh-CN" altLang="en-US" sz="2000" dirty="0">
                <a:solidFill>
                  <a:srgbClr val="454545"/>
                </a:solidFill>
              </a:rPr>
              <a:t>、肉褐鳞环柄菇、白毒伞、鳞柄白毒伞、毒伞、秋生盔孢伞、鹿花菌、包脚黑褶伞、毒粉褶菌、残托斑毒伞。</a:t>
            </a:r>
            <a:endParaRPr lang="en-US" altLang="zh-CN" sz="2000" dirty="0">
              <a:solidFill>
                <a:srgbClr val="454545"/>
              </a:solidFill>
            </a:endParaRPr>
          </a:p>
          <a:p>
            <a:pPr>
              <a:lnSpc>
                <a:spcPct val="150000"/>
              </a:lnSpc>
            </a:pPr>
            <a:r>
              <a:rPr lang="zh-CN" altLang="en-US" sz="2000" b="0" cap="none" dirty="0">
                <a:solidFill>
                  <a:srgbClr val="454545"/>
                </a:solidFill>
              </a:rPr>
              <a:t>中毒表现一般有：</a:t>
            </a:r>
            <a:endParaRPr lang="en-US" altLang="zh-CN" sz="2000" b="0" cap="none" dirty="0">
              <a:solidFill>
                <a:srgbClr val="454545"/>
              </a:solidFill>
            </a:endParaRPr>
          </a:p>
          <a:p>
            <a:pPr marL="457200" indent="-457200">
              <a:lnSpc>
                <a:spcPct val="150000"/>
              </a:lnSpc>
              <a:buAutoNum type="arabicPeriod"/>
            </a:pPr>
            <a:r>
              <a:rPr lang="zh-CN" altLang="en-US" sz="2000" dirty="0">
                <a:solidFill>
                  <a:srgbClr val="454545"/>
                </a:solidFill>
              </a:rPr>
              <a:t>胃肠炎症</a:t>
            </a:r>
            <a:endParaRPr lang="en-US" altLang="zh-CN" sz="2000" dirty="0">
              <a:solidFill>
                <a:srgbClr val="454545"/>
              </a:solidFill>
            </a:endParaRPr>
          </a:p>
          <a:p>
            <a:pPr marL="457200" indent="-457200">
              <a:lnSpc>
                <a:spcPct val="150000"/>
              </a:lnSpc>
              <a:buAutoNum type="arabicPeriod"/>
            </a:pPr>
            <a:r>
              <a:rPr lang="zh-CN" altLang="en-US" sz="2000" b="0" cap="none" dirty="0">
                <a:solidFill>
                  <a:srgbClr val="454545"/>
                </a:solidFill>
              </a:rPr>
              <a:t>神经精神型</a:t>
            </a:r>
            <a:endParaRPr lang="en-US" altLang="zh-CN" sz="2000" b="0" cap="none" dirty="0">
              <a:solidFill>
                <a:srgbClr val="454545"/>
              </a:solidFill>
            </a:endParaRPr>
          </a:p>
          <a:p>
            <a:pPr marL="457200" indent="-457200">
              <a:lnSpc>
                <a:spcPct val="150000"/>
              </a:lnSpc>
              <a:buAutoNum type="arabicPeriod"/>
            </a:pPr>
            <a:r>
              <a:rPr lang="zh-CN" altLang="en-US" sz="2000" dirty="0">
                <a:solidFill>
                  <a:srgbClr val="454545"/>
                </a:solidFill>
              </a:rPr>
              <a:t>溶血型</a:t>
            </a:r>
            <a:endParaRPr lang="en-US" altLang="zh-CN" sz="2000" dirty="0">
              <a:solidFill>
                <a:srgbClr val="454545"/>
              </a:solidFill>
            </a:endParaRPr>
          </a:p>
          <a:p>
            <a:pPr marL="457200" indent="-457200">
              <a:lnSpc>
                <a:spcPct val="150000"/>
              </a:lnSpc>
              <a:buAutoNum type="arabicPeriod"/>
            </a:pPr>
            <a:r>
              <a:rPr lang="zh-CN" altLang="en-US" sz="2000" dirty="0">
                <a:solidFill>
                  <a:srgbClr val="454545"/>
                </a:solidFill>
              </a:rPr>
              <a:t>多脏器损伤型</a:t>
            </a:r>
            <a:endParaRPr lang="en-US" altLang="zh-CN" sz="2000" dirty="0">
              <a:solidFill>
                <a:srgbClr val="454545"/>
              </a:solidFill>
            </a:endParaRPr>
          </a:p>
          <a:p>
            <a:pPr marL="457200" indent="-457200">
              <a:lnSpc>
                <a:spcPct val="150000"/>
              </a:lnSpc>
            </a:pPr>
            <a:r>
              <a:rPr lang="zh-CN" altLang="en-US" sz="2000" dirty="0">
                <a:solidFill>
                  <a:srgbClr val="454545"/>
                </a:solidFill>
              </a:rPr>
              <a:t>发生蘑菇中毒要及时到医院救治。进食后要及时催吐，到医后及时洗胃。</a:t>
            </a:r>
            <a:endParaRPr lang="en-US" altLang="zh-CN" sz="2000" dirty="0">
              <a:solidFill>
                <a:srgbClr val="454545"/>
              </a:solidFill>
            </a:endParaRPr>
          </a:p>
        </p:txBody>
      </p:sp>
      <p:sp>
        <p:nvSpPr>
          <p:cNvPr id="6" name="幻灯片编号占位符 5"/>
          <p:cNvSpPr txBox="1">
            <a:spLocks noGrp="1"/>
          </p:cNvSpPr>
          <p:nvPr>
            <p:ph type="sldNum" idx="4"/>
          </p:nvPr>
        </p:nvSpPr>
        <p:spPr>
          <a:xfrm>
            <a:off x="10019030" y="6355080"/>
            <a:ext cx="220980" cy="421640"/>
          </a:xfrm>
          <a:prstGeom prst="rect">
            <a:avLst/>
          </a:prstGeom>
        </p:spPr>
        <p:txBody>
          <a:bodyPr vert="horz" wrap="square" lIns="0" tIns="0" rIns="0" bIns="0" anchor="t">
            <a:noAutofit/>
          </a:bodyPr>
          <a:lstStyle/>
          <a:p>
            <a:pPr marL="0" indent="0" algn="r" defTabSz="457200" eaLnBrk="0" fontAlgn="auto" latinLnBrk="0">
              <a:lnSpc>
                <a:spcPct val="100000"/>
              </a:lnSpc>
              <a:spcBef>
                <a:spcPts val="0"/>
              </a:spcBef>
              <a:spcAft>
                <a:spcPts val="0"/>
              </a:spcAft>
              <a:buFontTx/>
              <a:buNone/>
            </a:pPr>
            <a:fld id="{B9320F77-B9A0-41C5-862A-B4B631284C64}" type="slidenum">
              <a:rPr lang="en-US" altLang="ko-KR" sz="900" b="0" cap="none" dirty="0" smtClean="0">
                <a:solidFill>
                  <a:srgbClr val="454545"/>
                </a:solidFill>
              </a:rPr>
            </a:fld>
            <a:endParaRPr lang="ko-KR" altLang="en-US" sz="900" b="0" cap="none" dirty="0">
              <a:solidFill>
                <a:srgbClr val="45454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60145" y="195580"/>
            <a:ext cx="4231005" cy="56070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骨折的急救方法 -2</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60145" y="1545590"/>
            <a:ext cx="3834130" cy="3272155"/>
          </a:xfrm>
          <a:prstGeom prst="rect">
            <a:avLst/>
          </a:prstGeom>
        </p:spPr>
        <p:txBody>
          <a:bodyPr vert="horz" wrap="square" lIns="0" tIns="0" rIns="0" bIns="0" anchor="t">
            <a:noAutofit/>
          </a:bodyPr>
          <a:lstStyle/>
          <a:p>
            <a:pPr marL="254000" indent="-254000" algn="l" defTabSz="457200" fontAlgn="auto" latinLnBrk="0">
              <a:lnSpc>
                <a:spcPct val="150000"/>
              </a:lnSpc>
              <a:spcBef>
                <a:spcPts val="600"/>
              </a:spcBef>
              <a:spcAft>
                <a:spcPts val="0"/>
              </a:spcAft>
              <a:buClr>
                <a:srgbClr val="454545"/>
              </a:buClr>
              <a:buFont typeface="+mj-lt"/>
              <a:buAutoNum type="arabicPeriod" startAt="2"/>
            </a:pPr>
            <a:r>
              <a:rPr lang="en-US" altLang="ko-KR" sz="2000" b="0" cap="none" dirty="0">
                <a:solidFill>
                  <a:srgbClr val="454545"/>
                </a:solidFill>
              </a:rPr>
              <a:t> 腿部骨折的应急处理</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     腿部骨折利用健侧肢进行</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固定。腿部骨折处理所需物品：</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4条三角巾和3条毛巾。</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假设病人大腿中段骨折，</a:t>
            </a:r>
            <a:endParaRPr lang="ko-KR" altLang="en-US" sz="2000" b="0" cap="none" dirty="0">
              <a:solidFill>
                <a:srgbClr val="454545"/>
              </a:solidFill>
            </a:endParaRPr>
          </a:p>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具体步骤如右图：</a:t>
            </a:r>
            <a:endParaRPr lang="ko-KR" altLang="en-US" sz="2000" b="0" cap="none" dirty="0">
              <a:solidFill>
                <a:srgbClr val="454545"/>
              </a:solidFill>
            </a:endParaRPr>
          </a:p>
        </p:txBody>
      </p:sp>
      <p:pic>
        <p:nvPicPr>
          <p:cNvPr id="7" name="图片 6" descr="C:/Users/Administrator/AppData/Roaming/JisuOffice/ETemp/5016_5801960/fImage1262271267106.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5476875" y="1176020"/>
            <a:ext cx="4763135" cy="45059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236345" y="205105"/>
            <a:ext cx="5894705" cy="53149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二、发现有人昏迷时怎么办</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236345" y="1507490"/>
            <a:ext cx="10005060" cy="2686050"/>
          </a:xfrm>
          <a:prstGeom prst="rect">
            <a:avLst/>
          </a:prstGeom>
          <a:solidFill>
            <a:schemeClr val="bg1"/>
          </a:solidFill>
        </p:spPr>
        <p:txBody>
          <a:bodyPr vert="horz" wrap="square" lIns="0" tIns="0" rIns="0" bIns="0" anchor="t">
            <a:noAutofit/>
          </a:bodyPr>
          <a:lstStyle/>
          <a:p>
            <a:pPr marL="0" indent="0" algn="l" defTabSz="457200" fontAlgn="auto" latinLnBrk="0">
              <a:lnSpc>
                <a:spcPct val="150000"/>
              </a:lnSpc>
              <a:spcBef>
                <a:spcPts val="600"/>
              </a:spcBef>
              <a:spcAft>
                <a:spcPts val="0"/>
              </a:spcAft>
              <a:buFontTx/>
              <a:buNone/>
            </a:pPr>
            <a:r>
              <a:rPr lang="en-US" altLang="ko-KR" sz="2000" b="0" cap="none" dirty="0">
                <a:solidFill>
                  <a:srgbClr val="454545"/>
                </a:solidFill>
              </a:rPr>
              <a:t>昏迷病人由于舌根后坠，容易堵塞呼吸道。因此一般建议大家在拨打紧急电话同时，将患者摆成复原卧式。具体方法如下：</a:t>
            </a:r>
            <a:endParaRPr lang="ko-KR" altLang="en-US" sz="2000" b="0" cap="none" dirty="0">
              <a:solidFill>
                <a:srgbClr val="454545"/>
              </a:solidFill>
            </a:endParaRPr>
          </a:p>
          <a:p>
            <a:pPr marL="0" indent="0" algn="l" fontAlgn="auto" latinLnBrk="0">
              <a:lnSpc>
                <a:spcPct val="150000"/>
              </a:lnSpc>
              <a:buNone/>
            </a:pPr>
            <a:r>
              <a:rPr lang="zh-CN" altLang="en-US" sz="2000" dirty="0">
                <a:solidFill>
                  <a:srgbClr val="454545"/>
                </a:solidFill>
              </a:rPr>
              <a:t>首先将患者一侧上肢向上摆成直角， 把对侧的下肢掖在另外一侧下肢的膝盖以下，另一只胳膊放在病人的脸颊边，然后把病人反过来，这个叫做稳定的侧卧位。它的好处是病人的口腔向下，昏迷的病人容易呕吐，这样呕吐物会顺利地流出来，不会造成气道的堵塞。</a:t>
            </a:r>
            <a:endParaRPr lang="ko-KR" altLang="en-US" sz="2000" b="0" cap="none" dirty="0">
              <a:solidFill>
                <a:srgbClr val="45454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132205" y="167005"/>
            <a:ext cx="5213985" cy="550545"/>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三、怎样进行人工呼吸</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132205" y="1380490"/>
            <a:ext cx="10203180" cy="3384550"/>
          </a:xfrm>
          <a:prstGeom prst="rect">
            <a:avLst/>
          </a:prstGeom>
        </p:spPr>
        <p:txBody>
          <a:bodyPr vert="horz" wrap="square" lIns="0" tIns="0" rIns="0" bIns="0" anchor="t">
            <a:noAutofit/>
          </a:bodyPr>
          <a:lstStyle/>
          <a:p>
            <a:pPr marL="0" indent="0" algn="l" defTabSz="457200" fontAlgn="auto" latinLnBrk="0">
              <a:lnSpc>
                <a:spcPct val="100000"/>
              </a:lnSpc>
              <a:spcBef>
                <a:spcPts val="600"/>
              </a:spcBef>
              <a:spcAft>
                <a:spcPts val="0"/>
              </a:spcAft>
              <a:buFontTx/>
              <a:buNone/>
            </a:pPr>
            <a:r>
              <a:rPr lang="en-US" altLang="ko-KR" sz="2000" b="0" cap="none" dirty="0">
                <a:solidFill>
                  <a:srgbClr val="454545"/>
                </a:solidFill>
              </a:rPr>
              <a:t>在做人工呼吸前首先应观察病人所处状态，其次要明确何种状态需要做人工呼吸。</a:t>
            </a: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a:p>
            <a:pPr marL="0" indent="0" algn="l" defTabSz="457200" fontAlgn="auto" latinLnBrk="0">
              <a:lnSpc>
                <a:spcPct val="100000"/>
              </a:lnSpc>
              <a:spcBef>
                <a:spcPts val="600"/>
              </a:spcBef>
              <a:spcAft>
                <a:spcPts val="0"/>
              </a:spcAft>
              <a:buFontTx/>
              <a:buNone/>
            </a:pPr>
            <a:endParaRPr lang="ko-KR" altLang="en-US" sz="2000" b="0" cap="none" dirty="0">
              <a:solidFill>
                <a:srgbClr val="454545"/>
              </a:solidFill>
            </a:endParaRPr>
          </a:p>
        </p:txBody>
      </p:sp>
      <p:pic>
        <p:nvPicPr>
          <p:cNvPr id="7" name="图片 6" descr="C:/Users/Administrator/AppData/Roaming/JisuOffice/ETemp/5016_5801960/fImage4191412689040.png"/>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1132205" y="2210435"/>
            <a:ext cx="7128510" cy="24796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a:spLocks noGrp="1"/>
          </p:cNvSpPr>
          <p:nvPr>
            <p:ph type="title"/>
          </p:nvPr>
        </p:nvSpPr>
        <p:spPr>
          <a:xfrm>
            <a:off x="1273810" y="205105"/>
            <a:ext cx="2426335" cy="427990"/>
          </a:xfrm>
          <a:prstGeom prst="rect">
            <a:avLst/>
          </a:prstGeom>
        </p:spPr>
        <p:txBody>
          <a:bodyPr vert="horz" wrap="square" lIns="0" tIns="0" rIns="0" bIns="0" anchor="t">
            <a:noAutofit/>
          </a:bodyPr>
          <a:lstStyle/>
          <a:p>
            <a:pPr marL="0" algn="l" defTabSz="457200" fontAlgn="auto" latinLnBrk="0">
              <a:lnSpc>
                <a:spcPct val="90000"/>
              </a:lnSpc>
              <a:spcBef>
                <a:spcPts val="0"/>
              </a:spcBef>
              <a:buClrTx/>
              <a:buSzTx/>
              <a:buFontTx/>
              <a:buNone/>
            </a:pPr>
            <a:r>
              <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rPr>
              <a:t>人工呼吸</a:t>
            </a:r>
            <a:endParaRPr lang="zh-CN" altLang="en-US" sz="3600" b="1" cap="none" dirty="0">
              <a:latin typeface="叶根友毛笔行书2.0版" panose="02010601030101010101" charset="-122"/>
              <a:ea typeface="叶根友毛笔行书2.0版" panose="02010601030101010101" charset="-122"/>
              <a:cs typeface="叶根友毛笔行书2.0版" panose="02010601030101010101" charset="-122"/>
            </a:endParaRPr>
          </a:p>
        </p:txBody>
      </p:sp>
      <p:sp>
        <p:nvSpPr>
          <p:cNvPr id="3" name="文本占位符 2"/>
          <p:cNvSpPr txBox="1">
            <a:spLocks noGrp="1"/>
          </p:cNvSpPr>
          <p:nvPr>
            <p:ph type="body" idx="10"/>
          </p:nvPr>
        </p:nvSpPr>
        <p:spPr>
          <a:xfrm>
            <a:off x="1273810" y="1316990"/>
            <a:ext cx="10457815" cy="3866515"/>
          </a:xfrm>
          <a:prstGeom prst="rect">
            <a:avLst/>
          </a:prstGeom>
          <a:solidFill>
            <a:schemeClr val="bg1"/>
          </a:solidFill>
        </p:spPr>
        <p:txBody>
          <a:bodyPr vert="horz" wrap="square" lIns="0" tIns="0" rIns="0" bIns="0" anchor="t">
            <a:noAutofit/>
          </a:bodyPr>
          <a:lstStyle/>
          <a:p>
            <a:pPr marL="254000" indent="-254000">
              <a:lnSpc>
                <a:spcPct val="150000"/>
              </a:lnSpc>
              <a:buClr>
                <a:srgbClr val="454545"/>
              </a:buClr>
              <a:buFont typeface="+mj-ea"/>
              <a:buAutoNum type="circleNumDbPlain"/>
            </a:pPr>
            <a:r>
              <a:rPr lang="en-US" altLang="ko-KR" sz="2000" b="1" cap="none" dirty="0">
                <a:solidFill>
                  <a:srgbClr val="FF0000"/>
                </a:solidFill>
              </a:rPr>
              <a:t>打开气道。</a:t>
            </a:r>
            <a:r>
              <a:rPr lang="en-US" altLang="ko-KR" sz="2000" dirty="0">
                <a:solidFill>
                  <a:srgbClr val="454545"/>
                </a:solidFill>
              </a:rPr>
              <a:t>压额提颚法</a:t>
            </a:r>
            <a:r>
              <a:rPr lang="en-US" altLang="ko-KR" sz="2000" b="0" cap="none" dirty="0">
                <a:solidFill>
                  <a:srgbClr val="454545"/>
                </a:solidFill>
              </a:rPr>
              <a:t>，具体做法：用一只手掌的外侧压住患者的前额，用另外一只手的食指和中指的指尖放在病人的下颚骨的骨心部位向上抬，使病人的头后仰。</a:t>
            </a:r>
            <a:endParaRPr lang="ko-KR" altLang="en-US" sz="2000" b="0" cap="none" dirty="0">
              <a:solidFill>
                <a:srgbClr val="454545"/>
              </a:solidFill>
            </a:endParaRPr>
          </a:p>
          <a:p>
            <a:pPr marL="254000" indent="-254000" algn="l" defTabSz="457200" fontAlgn="auto" latinLnBrk="0">
              <a:lnSpc>
                <a:spcPct val="150000"/>
              </a:lnSpc>
              <a:spcBef>
                <a:spcPts val="600"/>
              </a:spcBef>
              <a:spcAft>
                <a:spcPts val="0"/>
              </a:spcAft>
              <a:buClr>
                <a:srgbClr val="454545"/>
              </a:buClr>
              <a:buFont typeface="+mj-ea"/>
              <a:buAutoNum type="circleNumDbPlain"/>
            </a:pPr>
            <a:r>
              <a:rPr lang="en-US" altLang="ko-KR" sz="2000" b="1" cap="none" dirty="0">
                <a:solidFill>
                  <a:srgbClr val="FF0000"/>
                </a:solidFill>
              </a:rPr>
              <a:t>判断患者有没有呼吸</a:t>
            </a:r>
            <a:r>
              <a:rPr lang="en-US" altLang="ko-KR" sz="2000" b="0" cap="none" dirty="0">
                <a:solidFill>
                  <a:srgbClr val="454545"/>
                </a:solidFill>
              </a:rPr>
              <a:t>。头探下去，眼光平视病人的胸廓。观察10秒后发现病人没有正常的呼吸，就开始两次人工通气。</a:t>
            </a:r>
            <a:endParaRPr lang="ko-KR" altLang="en-US" sz="2000" b="0" cap="none" dirty="0">
              <a:solidFill>
                <a:srgbClr val="454545"/>
              </a:solidFill>
            </a:endParaRPr>
          </a:p>
          <a:p>
            <a:pPr marL="254000" indent="-254000">
              <a:lnSpc>
                <a:spcPct val="150000"/>
              </a:lnSpc>
              <a:buClr>
                <a:srgbClr val="454545"/>
              </a:buClr>
              <a:buFont typeface="+mj-ea"/>
              <a:buAutoNum type="circleNumDbPlain"/>
            </a:pPr>
            <a:r>
              <a:rPr lang="en-US" altLang="ko-KR" sz="2000" b="1" dirty="0">
                <a:solidFill>
                  <a:srgbClr val="FF0000"/>
                </a:solidFill>
              </a:rPr>
              <a:t>进行人工通气，捏住病人的鼻孔，</a:t>
            </a:r>
            <a:r>
              <a:rPr lang="zh-CN" altLang="en-US" sz="2000" dirty="0">
                <a:solidFill>
                  <a:srgbClr val="454545"/>
                </a:solidFill>
              </a:rPr>
              <a:t>保持气道通畅的位置，用自己的嘴包住病人的嘴向内吹气。吹气持续的时间是每次</a:t>
            </a:r>
            <a:r>
              <a:rPr lang="en-US" altLang="zh-CN" sz="2000" dirty="0">
                <a:solidFill>
                  <a:srgbClr val="454545"/>
                </a:solidFill>
              </a:rPr>
              <a:t>2</a:t>
            </a:r>
            <a:r>
              <a:rPr lang="zh-CN" altLang="en-US" sz="2000" dirty="0">
                <a:solidFill>
                  <a:srgbClr val="454545"/>
                </a:solidFill>
              </a:rPr>
              <a:t>秒，吹气容量成人是</a:t>
            </a:r>
            <a:r>
              <a:rPr lang="en-US" altLang="zh-CN" sz="2000" dirty="0">
                <a:solidFill>
                  <a:srgbClr val="454545"/>
                </a:solidFill>
              </a:rPr>
              <a:t>700~1000</a:t>
            </a:r>
            <a:r>
              <a:rPr lang="zh-CN" altLang="en-US" sz="2000" dirty="0">
                <a:solidFill>
                  <a:srgbClr val="454545"/>
                </a:solidFill>
              </a:rPr>
              <a:t>毫升。吹完两口气后，检查病人的颈动脉，同时判断病人的循环体征。如果</a:t>
            </a:r>
            <a:r>
              <a:rPr lang="en-US" altLang="zh-CN" sz="2000" dirty="0">
                <a:solidFill>
                  <a:srgbClr val="454545"/>
                </a:solidFill>
              </a:rPr>
              <a:t>10</a:t>
            </a:r>
            <a:r>
              <a:rPr lang="zh-CN" altLang="en-US" sz="2000" dirty="0">
                <a:solidFill>
                  <a:srgbClr val="454545"/>
                </a:solidFill>
              </a:rPr>
              <a:t>秒后病人既没有颈动脉搏动，也没有任何反应，说明病人的心跳已经停止，这时可以开始胸外按压。</a:t>
            </a:r>
            <a:endParaRPr lang="ko-KR" altLang="en-US" sz="2000" b="0" cap="none" dirty="0">
              <a:solidFill>
                <a:srgbClr val="454545"/>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commondata" val="eyJoZGlkIjoiM2Q4Y2M0MTAxMGRmZTZkMWUzZjg0NGZmZDVmMDc3NjU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博富特">
  <a:themeElements>
    <a:clrScheme name="GE_2013_GREEN">
      <a:dk1>
        <a:srgbClr val="454545"/>
      </a:dk1>
      <a:lt1>
        <a:sysClr val="window" lastClr="FFFFFF"/>
      </a:lt1>
      <a:dk2>
        <a:srgbClr val="2B931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7442</Words>
  <Application>WPS 演示</Application>
  <PresentationFormat>全屏显示(4:3)</PresentationFormat>
  <Paragraphs>464</Paragraphs>
  <Slides>58</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58</vt:i4>
      </vt:variant>
    </vt:vector>
  </HeadingPairs>
  <TitlesOfParts>
    <vt:vector size="80" baseType="lpstr">
      <vt:lpstr>Arial</vt:lpstr>
      <vt:lpstr>宋体</vt:lpstr>
      <vt:lpstr>Wingdings</vt:lpstr>
      <vt:lpstr>微软雅黑</vt:lpstr>
      <vt:lpstr>Arial</vt:lpstr>
      <vt:lpstr>Lucida Grande</vt:lpstr>
      <vt:lpstr>GE Inspira Pitch</vt:lpstr>
      <vt:lpstr>Segoe Print</vt:lpstr>
      <vt:lpstr>汉仪旗黑-85S</vt:lpstr>
      <vt:lpstr>黑体</vt:lpstr>
      <vt:lpstr>楷体</vt:lpstr>
      <vt:lpstr>U.S. 101</vt:lpstr>
      <vt:lpstr>Roboto</vt:lpstr>
      <vt:lpstr>Times New Roman</vt:lpstr>
      <vt:lpstr>叶根友毛笔行书2.0版</vt:lpstr>
      <vt:lpstr>Aller Light</vt:lpstr>
      <vt:lpstr>DejaVu Math TeX Gyre</vt:lpstr>
      <vt:lpstr>等线</vt:lpstr>
      <vt:lpstr>Arial Unicode MS</vt:lpstr>
      <vt:lpstr>Calibri</vt:lpstr>
      <vt:lpstr>Malgun Gothic</vt:lpstr>
      <vt:lpstr>博富特</vt:lpstr>
      <vt:lpstr>安全管理必备 工具--TPM概论</vt:lpstr>
      <vt:lpstr>PowerPoint 演示文稿</vt:lpstr>
      <vt:lpstr>PowerPoint 演示文稿</vt:lpstr>
      <vt:lpstr>第四篇 家庭遇险紧急救援</vt:lpstr>
      <vt:lpstr>第一章 骨折、昏迷、气道梗阻的急救方法</vt:lpstr>
      <vt:lpstr>骨折的急救方法 -2</vt:lpstr>
      <vt:lpstr>二、发现有人昏迷时怎么办</vt:lpstr>
      <vt:lpstr>三、怎样进行人工呼吸</vt:lpstr>
      <vt:lpstr>人工呼吸</vt:lpstr>
      <vt:lpstr>PowerPoint 演示文稿</vt:lpstr>
      <vt:lpstr>四、如何进行胸外心脏按压</vt:lpstr>
      <vt:lpstr>四、如何进行胸外心脏按压</vt:lpstr>
      <vt:lpstr>五、气道梗阻的紧急救治</vt:lpstr>
      <vt:lpstr>气道梗阻的紧急救治</vt:lpstr>
      <vt:lpstr>气道梗阻的紧急救治</vt:lpstr>
      <vt:lpstr>PowerPoint 演示文稿</vt:lpstr>
      <vt:lpstr>第二章 火灾、煤气、触电事故的急救方法</vt:lpstr>
      <vt:lpstr>一、导致家庭安全事故发生的主要原因</vt:lpstr>
      <vt:lpstr>二、家中发生火灾的常见原因</vt:lpstr>
      <vt:lpstr>PowerPoint 演示文稿</vt:lpstr>
      <vt:lpstr>PowerPoint 演示文稿</vt:lpstr>
      <vt:lpstr>三、家中火灾发生时如何自救</vt:lpstr>
      <vt:lpstr>四、有人身上着火、烧伤时的应急措施</vt:lpstr>
      <vt:lpstr>PowerPoint 演示文稿</vt:lpstr>
      <vt:lpstr>五、在浓烟中该如何自救</vt:lpstr>
      <vt:lpstr>六、发生煤气泄露怎么办？</vt:lpstr>
      <vt:lpstr>七、发现有人煤气中毒时如何处理</vt:lpstr>
      <vt:lpstr>八、如何预防触电</vt:lpstr>
      <vt:lpstr>九、发现有人触电怎么办</vt:lpstr>
      <vt:lpstr>十、如何预防雷电击伤</vt:lpstr>
      <vt:lpstr>PowerPoint 演示文稿</vt:lpstr>
      <vt:lpstr>第三章 创伤出血和烫伤的急救方法</vt:lpstr>
      <vt:lpstr>二、指压止血法</vt:lpstr>
      <vt:lpstr>PowerPoint 演示文稿</vt:lpstr>
      <vt:lpstr>PowerPoint 演示文稿</vt:lpstr>
      <vt:lpstr>PowerPoint 演示文稿</vt:lpstr>
      <vt:lpstr>三、止血带止血法</vt:lpstr>
      <vt:lpstr>PowerPoint 演示文稿</vt:lpstr>
      <vt:lpstr>四、严重出血时的止血措施</vt:lpstr>
      <vt:lpstr>PowerPoint 演示文稿</vt:lpstr>
      <vt:lpstr>五、烧烫伤可以采取哪些紧急措施</vt:lpstr>
      <vt:lpstr>PowerPoint 演示文稿</vt:lpstr>
      <vt:lpstr>第四章 家庭突发心脑血管病的急救方法</vt:lpstr>
      <vt:lpstr>三、脑血管病能预防吗</vt:lpstr>
      <vt:lpstr>四、什么是冠心病</vt:lpstr>
      <vt:lpstr>五、冠心病有哪些常见症状</vt:lpstr>
      <vt:lpstr>六、周围有人可能发生冠心病时该怎么办</vt:lpstr>
      <vt:lpstr>七、高血压急症的急救方法</vt:lpstr>
      <vt:lpstr>八、家庭急救八戒</vt:lpstr>
      <vt:lpstr>第五章 食物中毒紧急救援</vt:lpstr>
      <vt:lpstr>一、豆角中毒应急处理</vt:lpstr>
      <vt:lpstr>二、亚硝酸盐食物中毒应急处理</vt:lpstr>
      <vt:lpstr>PowerPoint 演示文稿</vt:lpstr>
      <vt:lpstr>三、鱼胆中毒应急处理</vt:lpstr>
      <vt:lpstr>四、生豆浆中毒应急处理</vt:lpstr>
      <vt:lpstr>五、贝类中毒应急处理</vt:lpstr>
      <vt:lpstr>六、蘑菇中毒应急处理</vt:lpstr>
      <vt:lpstr>感谢聆听</vt:lpstr>
    </vt:vector>
  </TitlesOfParts>
  <Company>GE</Company>
  <LinksUpToDate>false</LinksUpToDate>
  <SharedDoc>false</SharedDoc>
  <HyperlinksChanged>false</HyperlinksChanged>
  <AppVersion>14.0000</AppVersion>
  <Pages>154</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Services Priorities -  GE Capital &amp; GE Treasury</dc:title>
  <dc:creator>Ilan Jacobs</dc:creator>
  <cp:lastModifiedBy>玲俐</cp:lastModifiedBy>
  <cp:revision>64</cp:revision>
  <dcterms:created xsi:type="dcterms:W3CDTF">2019-05-20T06:49:00Z</dcterms:created>
  <dcterms:modified xsi:type="dcterms:W3CDTF">2024-06-28T04:58:13Z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43BFC55D24DC4B46A3DCB39E5D869BD5_13</vt:lpwstr>
  </property>
</Properties>
</file>