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86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</p:sldIdLst>
  <p:sldSz cx="9144000" cy="6858000" type="screen4x3"/>
  <p:notesSz cx="6858000" cy="9144000"/>
  <p:custDataLst>
    <p:tags r:id="rId3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21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5A4F02-C187-49E6-B747-97929085934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D449F8-06B6-4264-8750-5F300D7CD0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96" y="18843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57.jpeg"/><Relationship Id="rId4" Type="http://schemas.openxmlformats.org/officeDocument/2006/relationships/tags" Target="../tags/tag18.xml"/><Relationship Id="rId3" Type="http://schemas.openxmlformats.org/officeDocument/2006/relationships/image" Target="../media/image56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730" y="1831975"/>
            <a:ext cx="5022850" cy="13195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施工现场管理可视化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952149" y="3627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1614649" y="456344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2546985" y="456390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479321" y="456344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0244" name="TextBox 12"/>
          <p:cNvSpPr txBox="1"/>
          <p:nvPr/>
        </p:nvSpPr>
        <p:spPr>
          <a:xfrm>
            <a:off x="5072063" y="1428750"/>
            <a:ext cx="3143250" cy="3046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安全镜、茶水亭设置管理可视化：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在工地出入口左侧显眼位置设置高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米、宽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米的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安全警示镜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。凡进入工地人员应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着装整洁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防护用具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应佩戴齐备。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在施工现场显眼位置设置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茶水亭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，内设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吸烟处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茶水供应区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（必须加锁），茶水亭内张贴施工现场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安全文明管理条例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及相关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规章制度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，总包应有专人负责茶水供应及现场卫生管理，相关责任人员姓名及联系方式张贴于茶水亭。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5" name="图片 5" descr="区域名牌标识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3571875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6" descr="CIMG62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268" name="TextBox 12"/>
          <p:cNvSpPr txBox="1"/>
          <p:nvPr/>
        </p:nvSpPr>
        <p:spPr>
          <a:xfrm>
            <a:off x="5072063" y="928688"/>
            <a:ext cx="3143250" cy="4524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施工现场布置要求管理可视化：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现场场地和道路要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平坦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通畅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，保证进出现场及建筑物内的通道为硬化路面，无泥污、无积水，并设置相应的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安全防护设施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安全标志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，道路上不得堆放建筑材料或其它杂物。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木工房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钢筋加工场地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搅拌站场地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砌块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其它材料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堆放场地必须硬化，其余部分可考虑碎石垫层或矿煤渣硬化；道路硬化厚度不低于</a:t>
            </a:r>
            <a:r>
              <a:rPr lang="en-US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在主要施工道路加设活动铁围栏或活动铁板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分隔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施工范围与施工道路。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施工现场入口显眼处要求张贴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施工通道导向示意图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，现场施工通道标注明确、划分清晰合理。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7" descr="CIMG630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3571875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9" descr="IMG_0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857250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2292" name="TextBox 12"/>
          <p:cNvSpPr txBox="1"/>
          <p:nvPr/>
        </p:nvSpPr>
        <p:spPr>
          <a:xfrm>
            <a:off x="5072063" y="1428750"/>
            <a:ext cx="314325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施工现场导向管理可视化：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施工现场有明显的不间断通道、区域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导视指引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3" name="图片 6" descr="CIMG630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7" descr="CIMG6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3316" name="TextBox 12"/>
          <p:cNvSpPr txBox="1"/>
          <p:nvPr/>
        </p:nvSpPr>
        <p:spPr>
          <a:xfrm>
            <a:off x="5072063" y="1428750"/>
            <a:ext cx="3143250" cy="2432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施工样板可视化：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样板先行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，各工序大面积施工展开前在指定地点做样板，待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甲方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监理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总包（分包）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共同现场签字确认后进行大面积施工，将施工样板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及施工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工艺工法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张贴于样板旁。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13317" name="图片 7" descr="施工样板及施工控制要点标识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9" descr="CIMG6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319" name="Object 12"/>
          <p:cNvGraphicFramePr>
            <a:graphicFrameLocks noChangeAspect="1"/>
          </p:cNvGraphicFramePr>
          <p:nvPr/>
        </p:nvGraphicFramePr>
        <p:xfrm>
          <a:off x="6643688" y="5143500"/>
          <a:ext cx="14287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showAsIcon="1" r:id="rId3" imgW="914400" imgH="685800" progId="Word.Document.8">
                  <p:embed/>
                </p:oleObj>
              </mc:Choice>
              <mc:Fallback>
                <p:oleObj name="" showAsIcon="1" r:id="rId3" imgW="914400" imgH="68580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3688" y="5143500"/>
                        <a:ext cx="1428750" cy="1071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Box 13"/>
          <p:cNvSpPr txBox="1"/>
          <p:nvPr/>
        </p:nvSpPr>
        <p:spPr>
          <a:xfrm>
            <a:off x="8072438" y="5286375"/>
            <a:ext cx="285750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4340" name="TextBox 12"/>
          <p:cNvSpPr txBox="1"/>
          <p:nvPr/>
        </p:nvSpPr>
        <p:spPr>
          <a:xfrm>
            <a:off x="5072063" y="1428750"/>
            <a:ext cx="3143250" cy="2678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人行施工通道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结构首层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的出入口必须搭设双层防护棚，两层间相隔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米，并设置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警示牌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禁止烟火、禁止吸烟、禁止攀登、禁止停留、必须戴安全帽、必须系安全带、当心落物、当心坠落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等警示）。两侧用密目安全网封闭。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14341" name="图片 11" descr="CIMG629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" descr="IMG_0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5364" name="TextBox 12"/>
          <p:cNvSpPr txBox="1"/>
          <p:nvPr/>
        </p:nvSpPr>
        <p:spPr>
          <a:xfrm>
            <a:off x="5072063" y="1428750"/>
            <a:ext cx="3143250" cy="2924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施工现场材料堆放和机具设备安放应符合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现场平面布置图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确定的位置；材料堆码要整齐，摆放有序，并挂置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定型标牌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（标牌尺寸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标牌内容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：产品名称、规格、型号、检验状态和产地等）；标牌挂置要牢固，方向一致，高度相同。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15365" name="图片 7" descr="照片 0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9" descr="照片 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6388" name="TextBox 12"/>
          <p:cNvSpPr txBox="1"/>
          <p:nvPr/>
        </p:nvSpPr>
        <p:spPr>
          <a:xfrm>
            <a:off x="5072063" y="1428750"/>
            <a:ext cx="3143250" cy="4400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应当在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施工起重机械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临时用电设施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脚手架、出入通道口、楼梯口、电梯井口、孔洞口、桥梁口、隧道口、基坑边沿、爆破物及有害危险气体和液体存放处等危险部位，设置明显的安全警示标志、安全文明施工制度及责任管理标识牌。安全警示标识必须符合国家标准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四口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（通道口、预留洞口、楼梯口、电梯井口）和阳台、楼板、屋面等临边部位必须设有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安全防护围栏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盖板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16389" name="图片 5" descr="CIMG63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6" descr="CIMG6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7412" name="TextBox 12"/>
          <p:cNvSpPr txBox="1"/>
          <p:nvPr/>
        </p:nvSpPr>
        <p:spPr>
          <a:xfrm>
            <a:off x="5072063" y="1428750"/>
            <a:ext cx="3143250" cy="4400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应当在施工起重机械、临时用电设施、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脚手架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出入通道口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、楼梯口、电梯井口、孔洞口、桥梁口、隧道口、基坑边沿、爆破物及有害危险气体和液体存放处等危险部位，设置明显的安全警示标志、安全文明施工制度及责任管理标识牌。安全警示标识必须符合国家标准。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四口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（通道口、预留洞口、楼梯口、电梯井口）和阳台、楼板、屋面等临边部位必须设有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安全防护围栏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盖板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17413" name="图片 9" descr="CIMG63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1" descr="IMG_0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8436" name="TextBox 12"/>
          <p:cNvSpPr txBox="1"/>
          <p:nvPr/>
        </p:nvSpPr>
        <p:spPr>
          <a:xfrm>
            <a:off x="5072063" y="1428750"/>
            <a:ext cx="3143250" cy="4648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应当在施工起重机械、临时用电设施、脚手架、出入通道口、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施工电梯口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电梯井口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、孔洞口、桥梁口、隧道口、基坑边沿、爆破物及有害危险气体和液体存放处等危险部位，设置明显的安全警示标志、安全文明施工制度及责任管理标识牌。安全警示标识必须符合国家标准。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四口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（通道口、预留洞口、楼梯口、电梯井口）和阳台、楼板、屋面等临边部位必须设有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安全防护围栏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盖板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18437" name="图片 13" descr="施工电梯标识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4" descr="电梯洞口严密防护标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9460" name="TextBox 12"/>
          <p:cNvSpPr txBox="1"/>
          <p:nvPr/>
        </p:nvSpPr>
        <p:spPr>
          <a:xfrm>
            <a:off x="5072063" y="1428750"/>
            <a:ext cx="3143250" cy="21859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施工现场区域名牌标识：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加工区域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区域名牌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制度规范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、相关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责任人姓名及联系方式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张贴上墙。其中混凝土搅拌机房须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密闭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、张贴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傻瓜配合比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19461" name="图片 6" descr="CIMG63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3571875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9" descr="IMG_04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857250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4909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414909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215900" y="26082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655" y="1160780"/>
            <a:ext cx="5364480" cy="2501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 algn="just">
              <a:lnSpc>
                <a:spcPct val="140000"/>
              </a:lnSpc>
            </a:pP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0484" name="TextBox 12"/>
          <p:cNvSpPr txBox="1"/>
          <p:nvPr/>
        </p:nvSpPr>
        <p:spPr>
          <a:xfrm>
            <a:off x="5072063" y="1428750"/>
            <a:ext cx="3143250" cy="1692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施工现场区域管理人员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张贴于楼栋入口处。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0485" name="图片 7" descr="照片 0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1000125"/>
            <a:ext cx="360045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1508" name="TextBox 12"/>
          <p:cNvSpPr txBox="1"/>
          <p:nvPr/>
        </p:nvSpPr>
        <p:spPr>
          <a:xfrm>
            <a:off x="5072063" y="1428750"/>
            <a:ext cx="3143250" cy="2432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施工电梯楼层编号标识：楼层施工电梯出口保持关闭（专人开锁）、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标识楼层号码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警示标识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、相关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责任人员姓名及联系方式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1509" name="图片 11" descr="施工电梯设施标识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571875" cy="271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15" descr="DVCI05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00450" cy="263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2532" name="TextBox 12"/>
          <p:cNvSpPr txBox="1"/>
          <p:nvPr/>
        </p:nvSpPr>
        <p:spPr>
          <a:xfrm>
            <a:off x="5072063" y="1428750"/>
            <a:ext cx="3143250" cy="2924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房间标识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、房间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户型图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实测实量数据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施工工序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动态信息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上墙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：所有房间按照建筑施工图为依据进行房间编号、房间户型图标识、实测实量数据表格、施工工序信息表格。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2533" name="图片 7" descr="户型标注及实测实量标识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3571875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9" descr="照片 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3556" name="TextBox 12"/>
          <p:cNvSpPr txBox="1"/>
          <p:nvPr/>
        </p:nvSpPr>
        <p:spPr>
          <a:xfrm>
            <a:off x="5072063" y="1428750"/>
            <a:ext cx="3143250" cy="2432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施工区域管理可视化：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对施工现场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临时物资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标识原位置定点堆放，确保使用完毕后归还原处。将责任人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张贴于临时物资堆放处。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对施工现场垃圾进行分类定点丢弃，粘贴垃圾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分类标识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3557" name="图片 11" descr="D:\VK\photo\管理可视化\物品定点堆放标识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43313" cy="271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13" descr="D:\VK\photo\管理可视化\垃圾分类标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43313" cy="271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4580" name="TextBox 12"/>
          <p:cNvSpPr txBox="1"/>
          <p:nvPr/>
        </p:nvSpPr>
        <p:spPr>
          <a:xfrm>
            <a:off x="5072063" y="1428750"/>
            <a:ext cx="314325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施工区域管理可视化：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作业图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上墙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458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8" y="2000250"/>
            <a:ext cx="3717925" cy="233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5604" name="TextBox 12"/>
          <p:cNvSpPr txBox="1"/>
          <p:nvPr/>
        </p:nvSpPr>
        <p:spPr>
          <a:xfrm>
            <a:off x="5072063" y="1428750"/>
            <a:ext cx="3143250" cy="14462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施工区域管理可视化：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甲供材料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乙供材料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管理流程可视化资料上墙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5605" name="图片 7" descr="材料管理可视化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9" descr="材料管理可视化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6628" name="TextBox 12"/>
          <p:cNvSpPr txBox="1"/>
          <p:nvPr/>
        </p:nvSpPr>
        <p:spPr>
          <a:xfrm>
            <a:off x="5072063" y="1428750"/>
            <a:ext cx="314325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施工区域管理可视化：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精装修现场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施工工序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施工进度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6629" name="图片 5" descr="施工工序可视化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图片 6" descr="施工进度可视化.JPG"/>
          <p:cNvPicPr>
            <a:picLocks noChangeAspect="1"/>
          </p:cNvPicPr>
          <p:nvPr/>
        </p:nvPicPr>
        <p:blipFill>
          <a:blip r:embed="rId2"/>
          <a:srcRect r="-6267"/>
          <a:stretch>
            <a:fillRect/>
          </a:stretch>
        </p:blipFill>
        <p:spPr>
          <a:xfrm>
            <a:off x="785813" y="3571875"/>
            <a:ext cx="3643312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7652" name="TextBox 12"/>
          <p:cNvSpPr txBox="1"/>
          <p:nvPr/>
        </p:nvSpPr>
        <p:spPr>
          <a:xfrm>
            <a:off x="5072063" y="1428750"/>
            <a:ext cx="3143250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施工区域管理可视化：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工艺工法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7653" name="图片 5" descr="工艺工法可视化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8" y="1714500"/>
            <a:ext cx="3703637" cy="306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8676" name="TextBox 12"/>
          <p:cNvSpPr txBox="1"/>
          <p:nvPr/>
        </p:nvSpPr>
        <p:spPr>
          <a:xfrm>
            <a:off x="5072063" y="1428750"/>
            <a:ext cx="314325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施工区域管理可视化：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现场加工成品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定点加工、分区堆放</a:t>
            </a:r>
            <a:endParaRPr lang="zh-CN" altLang="en-US" sz="2400" b="1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8677" name="图片 5" descr="材料定点分区堆放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图片 6" descr="木材定点加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9700" name="TextBox 12"/>
          <p:cNvSpPr txBox="1"/>
          <p:nvPr/>
        </p:nvSpPr>
        <p:spPr>
          <a:xfrm>
            <a:off x="5072063" y="1428750"/>
            <a:ext cx="3143250" cy="1692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施工区域管理可视化：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公共区域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土建移交表格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精装修质量检查表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上墙，实时监控现场跟进完成情况。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29701" name="图片 5" descr="现场施工可视化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8" y="857250"/>
            <a:ext cx="3651250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6" descr="现场施工可视化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3357563"/>
            <a:ext cx="364490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pic>
        <p:nvPicPr>
          <p:cNvPr id="3076" name="图片 11" descr="IMG_037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1857375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12"/>
          <p:cNvSpPr txBox="1"/>
          <p:nvPr/>
        </p:nvSpPr>
        <p:spPr>
          <a:xfrm>
            <a:off x="5072063" y="1071563"/>
            <a:ext cx="3143250" cy="5016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项目入口临时大门管理可视化：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施工现场大门采用有门柱式的双开大门，规格：门宽≥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6000mm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，高度≥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2000mm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，门扇等分，其中一扇设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800mm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宽人行小门，或者单独设置人行通道，进行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人车分流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材质：大门采用金属角钢做框，做除锈处理，双面包镀锌铁皮。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颜色：大门底色采用白色。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文字组合及其它：门上书写“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万科地产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”等标准字体，采用标准色，字尺寸约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600mm×600mm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（高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宽）。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门柱截面积建议采用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500mm×500mm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，高度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2500mm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，其中柱帽高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200mm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078" name="Object 11"/>
          <p:cNvGraphicFramePr>
            <a:graphicFrameLocks noChangeAspect="1"/>
          </p:cNvGraphicFramePr>
          <p:nvPr/>
        </p:nvGraphicFramePr>
        <p:xfrm>
          <a:off x="6929438" y="5143500"/>
          <a:ext cx="1600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showAsIcon="1" r:id="rId2" imgW="914400" imgH="685800" progId="Word.Document.8">
                  <p:embed/>
                </p:oleObj>
              </mc:Choice>
              <mc:Fallback>
                <p:oleObj name="" showAsIcon="1" r:id="rId2" imgW="914400" imgH="685800" progId="Word.Document.8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29438" y="5143500"/>
                        <a:ext cx="160020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0724" name="TextBox 12"/>
          <p:cNvSpPr txBox="1"/>
          <p:nvPr/>
        </p:nvSpPr>
        <p:spPr>
          <a:xfrm>
            <a:off x="5072063" y="1428750"/>
            <a:ext cx="3143250" cy="1938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施工区域管理可视化：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户内区域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土建移交表格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精装修质量检查表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户型图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实测实量表格</a:t>
            </a:r>
            <a:r>
              <a:rPr lang="zh-CN" altLang="en-US" sz="2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上墙，实时监控现场跟进完成情况。</a:t>
            </a:r>
            <a:endParaRPr lang="zh-CN" altLang="en-US" sz="2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bg1"/>
              </a:solidFill>
              <a:latin typeface="华文中宋" pitchFamily="2" charset="-122"/>
              <a:ea typeface="宋体" panose="02010600030101010101" pitchFamily="2" charset="-122"/>
            </a:endParaRPr>
          </a:p>
        </p:txBody>
      </p:sp>
      <p:pic>
        <p:nvPicPr>
          <p:cNvPr id="30725" name="图片 7" descr="现场施工可视化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8" y="857250"/>
            <a:ext cx="24003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图片 9" descr="现场施工可视化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3357563"/>
            <a:ext cx="2160587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11" descr="现场施工可视化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3" y="2214563"/>
            <a:ext cx="2400300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4100" name="TextBox 12"/>
          <p:cNvSpPr txBox="1"/>
          <p:nvPr/>
        </p:nvSpPr>
        <p:spPr>
          <a:xfrm>
            <a:off x="5072063" y="1143000"/>
            <a:ext cx="3143250" cy="4032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施工围挡管理可视化：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工程施工现场周边应设置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连续、密闭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的围挡。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围挡高度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。使用的材料应保证围挡稳固、整齐、美观，可采用砖砌、留垛、设变形缝，或角钢与镀锌铁皮制成，不得使用石棉瓦或其它危害健康的材料（围墙广告由营销设计或要求） 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施工作业区、材料堆放区与生活办公区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间应相互分开。隔离措施应采用钢管架，高度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不得低于</a:t>
            </a:r>
            <a:r>
              <a:rPr lang="en-US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，各区应有明显的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标志牌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，由生活区进入施工作业区的出入口要悬挂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安全警示标志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图片 6" descr="IMG_04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7" descr="CIMG62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124" name="TextBox 12"/>
          <p:cNvSpPr txBox="1"/>
          <p:nvPr/>
        </p:nvSpPr>
        <p:spPr>
          <a:xfrm>
            <a:off x="5072063" y="1143000"/>
            <a:ext cx="3143250" cy="3786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施工入口形象管理可视化：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入口处应设置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告示牌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，例如工程概况牌、文明施工牌、项目组织架构牌、安全生产牌、消防保卫牌、施工总平面布置图等。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标牌尺寸：标牌应设置为长方形，最小尺寸为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1800mm×900mm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，可选用钢管和角钢支撑，或镶嵌于墙体内。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标牌的材质：面板采用有机板，框采用铝合金或不锈钢。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大门口必须作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硬地处理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，车辆出入口位置设车辆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冲洗装置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排水沟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，保证带有泥土的车辆经冲洗后才能驶入城市街道。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5" name="图片 9" descr="IMG_037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857250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13" descr="IMG_0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75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6148" name="TextBox 12"/>
          <p:cNvSpPr txBox="1"/>
          <p:nvPr/>
        </p:nvSpPr>
        <p:spPr>
          <a:xfrm>
            <a:off x="5072063" y="1428750"/>
            <a:ext cx="3143250" cy="3046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施工入口形象管理可视化：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入口处必须设置坚固、美观的门卫室，门卫室应悬挂经万科项目经理部批准的“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施工现场车辆管理和人员参观管理办法及门卫岗位制度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”。并配备办公桌椅、登记本、值班表、紧急联络电话表及警钟系统等，门卫人员要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统一着装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并佩戴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执勤袖标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入口处应设立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安全帽存放区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，确保每个进入施工现场的人员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包括访客</a:t>
            </a:r>
            <a:r>
              <a:rPr lang="en-US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必须佩戴安全帽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9" name="图片 5" descr="IMG_048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1857375"/>
            <a:ext cx="3614738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7172" name="TextBox 12"/>
          <p:cNvSpPr txBox="1"/>
          <p:nvPr/>
        </p:nvSpPr>
        <p:spPr>
          <a:xfrm>
            <a:off x="5072063" y="928688"/>
            <a:ext cx="3143250" cy="4524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现场人员形象管理可视化：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施工现场管理人员和作业人员宜穿企业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统一制式工作服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，管理人员与作业人员的服装应有颜色区别。施工现场全体人员应佩戴企业统一制作的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工作卡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（工作卡内容：照片、姓名、职务、工种、单位及编号）等。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施工现场全体人员必须佩戴符合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国家标准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安全帽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。管理人员安全帽为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，特种作业人员安全帽为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黄色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，其它施工人员安全帽为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白色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。严禁佩戴不符合国家标准及无出厂合格证、无检测检验合格证的安全帽。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万科项目经理部工作人员必须佩戴公司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统一标准的安全帽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安全鞋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工作牌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工程师标准配置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173" name="Object 10"/>
          <p:cNvGraphicFramePr>
            <a:graphicFrameLocks noChangeAspect="1"/>
          </p:cNvGraphicFramePr>
          <p:nvPr/>
        </p:nvGraphicFramePr>
        <p:xfrm>
          <a:off x="5143500" y="5286375"/>
          <a:ext cx="1524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showAsIcon="1" r:id="rId1" imgW="914400" imgH="685800" progId="">
                  <p:embed/>
                </p:oleObj>
              </mc:Choice>
              <mc:Fallback>
                <p:oleObj name="" showAsIcon="1" r:id="rId1" imgW="914400" imgH="685800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43500" y="5286375"/>
                        <a:ext cx="1524000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图片 7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643063"/>
            <a:ext cx="3600450" cy="2700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8196" name="TextBox 12"/>
          <p:cNvSpPr txBox="1"/>
          <p:nvPr/>
        </p:nvSpPr>
        <p:spPr>
          <a:xfrm>
            <a:off x="5072063" y="1428750"/>
            <a:ext cx="3143250" cy="181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万科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CI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标识管理可视化：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塔吊：塔吊的配重臂上双面悬挂万科标志和“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万科地产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”字样的组合标志，字间距及尺寸视塔吊情况决定。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建筑物悬挂公司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统一宣传标语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（由营销管理部设计或要求）。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7" name="图片 5" descr="IMG_048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1785938"/>
            <a:ext cx="3614738" cy="2700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/>
          <p:nvPr/>
        </p:nvSpPr>
        <p:spPr>
          <a:xfrm>
            <a:off x="0" y="0"/>
            <a:ext cx="9144000" cy="630238"/>
          </a:xfrm>
          <a:prstGeom prst="rect">
            <a:avLst/>
          </a:prstGeom>
          <a:gradFill rotWithShape="1">
            <a:gsLst>
              <a:gs pos="0">
                <a:srgbClr val="9B0000"/>
              </a:gs>
              <a:gs pos="50000">
                <a:srgbClr val="CC0000"/>
              </a:gs>
              <a:gs pos="100000">
                <a:srgbClr val="9B0000"/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marL="228600" indent="-2286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施工现场管理可视化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938" y="857250"/>
            <a:ext cx="3714750" cy="54006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86313" y="857250"/>
            <a:ext cx="3714750" cy="54006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9220" name="TextBox 12"/>
          <p:cNvSpPr txBox="1"/>
          <p:nvPr/>
        </p:nvSpPr>
        <p:spPr>
          <a:xfrm>
            <a:off x="5072063" y="1428750"/>
            <a:ext cx="3143250" cy="2800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现场安全、质量动态警示管理可视化：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在项目现场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主要通道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部位设置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周罚款告示牌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当日危险源告示牌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；在项目部设置安全及质量检查部门，对质量及安全进行检查，其中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安全隐患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的检查是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每日检查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每日公示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，罚款是每周公示，对不正确的事情进行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，有效的提高工人的质量和安全意识。</a:t>
            </a:r>
            <a:endParaRPr lang="zh-CN" altLang="en-US" sz="2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1" name="图片 5" descr="IMG_04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1785938"/>
            <a:ext cx="3614738" cy="2700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3740</Words>
  <Application>WPS 演示</Application>
  <PresentationFormat>全屏显示(4:3)</PresentationFormat>
  <Paragraphs>242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汉仪旗黑-85S</vt:lpstr>
      <vt:lpstr>黑体</vt:lpstr>
      <vt:lpstr>微软雅黑</vt:lpstr>
      <vt:lpstr>楷体</vt:lpstr>
      <vt:lpstr>华文中宋</vt:lpstr>
      <vt:lpstr>Arial Unicode MS</vt:lpstr>
      <vt:lpstr>默认设计模板</vt:lpstr>
      <vt:lpstr>Word.Document.8</vt:lpstr>
      <vt:lpstr>Word.Document.8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张金明</dc:creator>
  <cp:lastModifiedBy>玲俐</cp:lastModifiedBy>
  <cp:revision>7</cp:revision>
  <dcterms:created xsi:type="dcterms:W3CDTF">2011-07-23T09:02:00Z</dcterms:created>
  <dcterms:modified xsi:type="dcterms:W3CDTF">2024-06-28T03:58:00Z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CEC254CAFB0143C39CA4680E1FAB927C_13</vt:lpwstr>
  </property>
</Properties>
</file>