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6"/>
  </p:notesMasterIdLst>
  <p:sldIdLst>
    <p:sldId id="2888" r:id="rId3"/>
    <p:sldId id="2889" r:id="rId4"/>
    <p:sldId id="2745" r:id="rId5"/>
    <p:sldId id="2746" r:id="rId7"/>
    <p:sldId id="2747" r:id="rId8"/>
    <p:sldId id="2830" r:id="rId9"/>
    <p:sldId id="2805" r:id="rId10"/>
    <p:sldId id="2769" r:id="rId11"/>
    <p:sldId id="2822" r:id="rId12"/>
    <p:sldId id="2823" r:id="rId13"/>
    <p:sldId id="2824" r:id="rId14"/>
    <p:sldId id="2825" r:id="rId15"/>
    <p:sldId id="2826" r:id="rId16"/>
    <p:sldId id="2831" r:id="rId17"/>
    <p:sldId id="2827" r:id="rId18"/>
    <p:sldId id="2828" r:id="rId19"/>
    <p:sldId id="2829" r:id="rId20"/>
    <p:sldId id="2832" r:id="rId21"/>
    <p:sldId id="2833" r:id="rId22"/>
    <p:sldId id="2834" r:id="rId23"/>
    <p:sldId id="2835" r:id="rId24"/>
    <p:sldId id="2836" r:id="rId25"/>
    <p:sldId id="2837" r:id="rId26"/>
    <p:sldId id="2838" r:id="rId27"/>
    <p:sldId id="2839" r:id="rId28"/>
    <p:sldId id="2840" r:id="rId29"/>
    <p:sldId id="2841" r:id="rId30"/>
    <p:sldId id="2842" r:id="rId31"/>
    <p:sldId id="2843" r:id="rId32"/>
    <p:sldId id="2844" r:id="rId33"/>
    <p:sldId id="2806" r:id="rId34"/>
    <p:sldId id="2807" r:id="rId35"/>
    <p:sldId id="2808" r:id="rId36"/>
    <p:sldId id="2809" r:id="rId37"/>
    <p:sldId id="2810" r:id="rId38"/>
    <p:sldId id="2811" r:id="rId39"/>
    <p:sldId id="2812" r:id="rId40"/>
    <p:sldId id="2813" r:id="rId41"/>
    <p:sldId id="2814" r:id="rId42"/>
    <p:sldId id="2815" r:id="rId43"/>
    <p:sldId id="2816" r:id="rId44"/>
    <p:sldId id="2817" r:id="rId45"/>
    <p:sldId id="2818" r:id="rId46"/>
    <p:sldId id="2819" r:id="rId47"/>
    <p:sldId id="2820" r:id="rId48"/>
    <p:sldId id="2821" r:id="rId49"/>
    <p:sldId id="2845" r:id="rId50"/>
    <p:sldId id="2846" r:id="rId51"/>
    <p:sldId id="2847" r:id="rId52"/>
    <p:sldId id="2848" r:id="rId53"/>
    <p:sldId id="2849" r:id="rId54"/>
    <p:sldId id="2850" r:id="rId55"/>
    <p:sldId id="2851" r:id="rId56"/>
    <p:sldId id="2852" r:id="rId57"/>
    <p:sldId id="2853" r:id="rId58"/>
    <p:sldId id="2862" r:id="rId59"/>
    <p:sldId id="2854" r:id="rId60"/>
    <p:sldId id="2855" r:id="rId61"/>
    <p:sldId id="2856" r:id="rId62"/>
    <p:sldId id="2857" r:id="rId63"/>
    <p:sldId id="2858" r:id="rId64"/>
    <p:sldId id="2859" r:id="rId65"/>
    <p:sldId id="2890" r:id="rId66"/>
  </p:sldIdLst>
  <p:sldSz cx="12858750" cy="7232650"/>
  <p:notesSz cx="6858000" cy="9144000"/>
  <p:custDataLst>
    <p:tags r:id="rId71"/>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80" userDrawn="1">
          <p15:clr>
            <a:srgbClr val="A4A3A4"/>
          </p15:clr>
        </p15:guide>
        <p15:guide id="2" orient="horz" pos="4183" userDrawn="1">
          <p15:clr>
            <a:srgbClr val="A4A3A4"/>
          </p15:clr>
        </p15:guide>
        <p15:guide id="3" pos="4050" userDrawn="1">
          <p15:clr>
            <a:srgbClr val="A4A3A4"/>
          </p15:clr>
        </p15:guide>
        <p15:guide id="4" pos="504" userDrawn="1">
          <p15:clr>
            <a:srgbClr val="A4A3A4"/>
          </p15:clr>
        </p15:guide>
        <p15:guide id="5" pos="758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BFBFBF"/>
    <a:srgbClr val="212E3C"/>
    <a:srgbClr val="FBBF09"/>
    <a:srgbClr val="EF4232"/>
    <a:srgbClr val="03A9F0"/>
    <a:srgbClr val="FFFFFF"/>
    <a:srgbClr val="FABCA8"/>
    <a:srgbClr val="57562F"/>
    <a:srgbClr val="FBCD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189" autoAdjust="0"/>
    <p:restoredTop sz="92986" autoAdjust="0"/>
  </p:normalViewPr>
  <p:slideViewPr>
    <p:cSldViewPr showGuides="1">
      <p:cViewPr varScale="1">
        <p:scale>
          <a:sx n="67" d="100"/>
          <a:sy n="67" d="100"/>
        </p:scale>
        <p:origin x="-918" y="-96"/>
      </p:cViewPr>
      <p:guideLst>
        <p:guide orient="horz" pos="380"/>
        <p:guide orient="horz" pos="4183"/>
        <p:guide pos="4050"/>
        <p:guide pos="504"/>
        <p:guide pos="7588"/>
      </p:guideLst>
    </p:cSldViewPr>
  </p:slideViewPr>
  <p:outlineViewPr>
    <p:cViewPr>
      <p:scale>
        <a:sx n="100" d="100"/>
        <a:sy n="100" d="100"/>
      </p:scale>
      <p:origin x="0" y="-14412"/>
    </p:cViewPr>
  </p:outlineViewPr>
  <p:notesTextViewPr>
    <p:cViewPr>
      <p:scale>
        <a:sx n="1" d="1"/>
        <a:sy n="1" d="1"/>
      </p:scale>
      <p:origin x="0" y="0"/>
    </p:cViewPr>
  </p:notesTextViewPr>
  <p:sorterViewPr>
    <p:cViewPr>
      <p:scale>
        <a:sx n="25" d="100"/>
        <a:sy n="2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1" Type="http://schemas.openxmlformats.org/officeDocument/2006/relationships/tags" Target="tags/tag137.xml"/><Relationship Id="rId70" Type="http://schemas.openxmlformats.org/officeDocument/2006/relationships/commentAuthors" Target="commentAuthors.xml"/><Relationship Id="rId7" Type="http://schemas.openxmlformats.org/officeDocument/2006/relationships/slide" Target="slides/slide4.xml"/><Relationship Id="rId69" Type="http://schemas.openxmlformats.org/officeDocument/2006/relationships/tableStyles" Target="tableStyles.xml"/><Relationship Id="rId68" Type="http://schemas.openxmlformats.org/officeDocument/2006/relationships/viewProps" Target="viewProps.xml"/><Relationship Id="rId67" Type="http://schemas.openxmlformats.org/officeDocument/2006/relationships/presProps" Target="presProps.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notesMaster" Target="notesMasters/notesMaster1.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3765" rtl="0" eaLnBrk="1" latinLnBrk="0" hangingPunct="1">
      <a:defRPr sz="1300" kern="1200">
        <a:solidFill>
          <a:schemeClr val="tx1"/>
        </a:solidFill>
        <a:latin typeface="+mn-lt"/>
        <a:ea typeface="+mn-ea"/>
        <a:cs typeface="+mn-cs"/>
      </a:defRPr>
    </a:lvl6pPr>
    <a:lvl7pPr marL="2742565" algn="l" defTabSz="913765" rtl="0" eaLnBrk="1" latinLnBrk="0" hangingPunct="1">
      <a:defRPr sz="1300" kern="1200">
        <a:solidFill>
          <a:schemeClr val="tx1"/>
        </a:solidFill>
        <a:latin typeface="+mn-lt"/>
        <a:ea typeface="+mn-ea"/>
        <a:cs typeface="+mn-cs"/>
      </a:defRPr>
    </a:lvl7pPr>
    <a:lvl8pPr marL="3199765" algn="l" defTabSz="913765" rtl="0" eaLnBrk="1" latinLnBrk="0" hangingPunct="1">
      <a:defRPr sz="1300" kern="1200">
        <a:solidFill>
          <a:schemeClr val="tx1"/>
        </a:solidFill>
        <a:latin typeface="+mn-lt"/>
        <a:ea typeface="+mn-ea"/>
        <a:cs typeface="+mn-cs"/>
      </a:defRPr>
    </a:lvl8pPr>
    <a:lvl9pPr marL="3656965" algn="l" defTabSz="91376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13.xml"/><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84039" y="6703596"/>
            <a:ext cx="2893219" cy="386187"/>
          </a:xfrm>
          <a:prstGeom prst="rect">
            <a:avLst/>
          </a:prstGeom>
        </p:spPr>
        <p:txBody>
          <a:bodyPr/>
          <a:lstStyle/>
          <a:p>
            <a:fld id="{E3AD87B8-9A4B-45E2-BBE5-FB86ADE287A3}" type="datetimeFigureOut">
              <a:rPr lang="zh-CN" altLang="en-US" smtClean="0"/>
            </a:fld>
            <a:endParaRPr lang="zh-CN" altLang="en-US"/>
          </a:p>
        </p:txBody>
      </p:sp>
      <p:sp>
        <p:nvSpPr>
          <p:cNvPr id="3" name="页脚占位符 2"/>
          <p:cNvSpPr>
            <a:spLocks noGrp="1"/>
          </p:cNvSpPr>
          <p:nvPr>
            <p:ph type="ftr" sz="quarter" idx="11"/>
          </p:nvPr>
        </p:nvSpPr>
        <p:spPr>
          <a:xfrm>
            <a:off x="4259461" y="6703596"/>
            <a:ext cx="4339828" cy="386187"/>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9081492" y="6703596"/>
            <a:ext cx="2893219" cy="386187"/>
          </a:xfrm>
          <a:prstGeom prst="rect">
            <a:avLst/>
          </a:prstGeom>
        </p:spPr>
        <p:txBody>
          <a:bodyPr/>
          <a:lstStyle/>
          <a:p>
            <a:fld id="{37AAA611-6692-4583-86AB-5AB9B972BD4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43395" y="399661"/>
            <a:ext cx="6479604" cy="6479249"/>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7" rIns="96435" bIns="48217" numCol="1" spcCol="0" rtlCol="0" fromWordArt="0" anchor="ctr" anchorCtr="0" forceAA="0" compatLnSpc="1">
            <a:noAutofit/>
          </a:bodyPr>
          <a:lstStyle/>
          <a:p>
            <a:pPr algn="ctr"/>
            <a:endParaRPr lang="zh-CN" altLang="en-US" sz="100">
              <a:solidFill>
                <a:schemeClr val="lt1"/>
              </a:solidFill>
            </a:endParaRPr>
          </a:p>
        </p:txBody>
      </p:sp>
      <p:sp>
        <p:nvSpPr>
          <p:cNvPr id="2" name="标题 1"/>
          <p:cNvSpPr>
            <a:spLocks noGrp="1"/>
          </p:cNvSpPr>
          <p:nvPr>
            <p:ph type="ctrTitle" hasCustomPrompt="1"/>
            <p:custDataLst>
              <p:tags r:id="rId3"/>
            </p:custDataLst>
          </p:nvPr>
        </p:nvSpPr>
        <p:spPr>
          <a:xfrm>
            <a:off x="1210247" y="2203632"/>
            <a:ext cx="5656672" cy="1105074"/>
          </a:xfrm>
        </p:spPr>
        <p:txBody>
          <a:bodyPr lIns="90000" tIns="46800" rIns="90000" bIns="0" anchor="b" anchorCtr="0">
            <a:normAutofit/>
          </a:bodyPr>
          <a:lstStyle>
            <a:lvl1pPr algn="ctr">
              <a:defRPr sz="422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208981" y="3384504"/>
            <a:ext cx="5656672" cy="551235"/>
          </a:xfrm>
        </p:spPr>
        <p:txBody>
          <a:bodyPr lIns="90000" tIns="0" rIns="90000" bIns="46800">
            <a:normAutofit/>
          </a:bodyPr>
          <a:lstStyle>
            <a:lvl1pPr marL="0" indent="0" algn="ctr" eaLnBrk="1" fontAlgn="auto" latinLnBrk="0" hangingPunct="1">
              <a:lnSpc>
                <a:spcPct val="100000"/>
              </a:lnSpc>
              <a:buNone/>
              <a:defRPr sz="2530" u="none" strike="noStrike" kern="1200" cap="none" spc="200" normalizeH="0" baseline="0">
                <a:solidFill>
                  <a:schemeClr val="tx1">
                    <a:lumMod val="85000"/>
                    <a:lumOff val="15000"/>
                  </a:schemeClr>
                </a:solidFill>
                <a:uFillTx/>
              </a:defRPr>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1095" indent="0" algn="ctr">
              <a:buNone/>
              <a:defRPr sz="1685"/>
            </a:lvl6pPr>
            <a:lvl7pPr marL="2893060" indent="0" algn="ctr">
              <a:buNone/>
              <a:defRPr sz="1685"/>
            </a:lvl7pPr>
            <a:lvl8pPr marL="3375025" indent="0" algn="ctr">
              <a:buNone/>
              <a:defRPr sz="1685"/>
            </a:lvl8pPr>
            <a:lvl9pPr marL="3857625" indent="0" algn="ctr">
              <a:buNone/>
              <a:defRPr sz="1685"/>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a:xfrm>
            <a:off x="808368" y="6696722"/>
            <a:ext cx="2847656" cy="334107"/>
          </a:xfrm>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a:xfrm>
            <a:off x="9081492" y="6696722"/>
            <a:ext cx="2847656" cy="334107"/>
          </a:xfrm>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209811" y="4017151"/>
            <a:ext cx="5655841" cy="866052"/>
          </a:xfrm>
        </p:spPr>
        <p:txBody>
          <a:bodyPr lIns="90000" tIns="46800" rIns="90000" bIns="46800">
            <a:normAutofit/>
          </a:bodyPr>
          <a:lstStyle>
            <a:lvl1pPr marL="0" indent="0" algn="ctr">
              <a:buNone/>
              <a:defRPr sz="1475"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1005420" y="847993"/>
            <a:ext cx="5697703" cy="56973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10" name="弧形 9"/>
          <p:cNvSpPr/>
          <p:nvPr userDrawn="1">
            <p:custDataLst>
              <p:tags r:id="rId3"/>
            </p:custDataLst>
          </p:nvPr>
        </p:nvSpPr>
        <p:spPr>
          <a:xfrm>
            <a:off x="4430328" y="1898722"/>
            <a:ext cx="3773065" cy="3772858"/>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0"/>
          </a:p>
        </p:txBody>
      </p:sp>
      <p:sp>
        <p:nvSpPr>
          <p:cNvPr id="2" name="标题 1"/>
          <p:cNvSpPr>
            <a:spLocks noGrp="1"/>
          </p:cNvSpPr>
          <p:nvPr>
            <p:ph type="title" hasCustomPrompt="1"/>
            <p:custDataLst>
              <p:tags r:id="rId4"/>
            </p:custDataLst>
          </p:nvPr>
        </p:nvSpPr>
        <p:spPr>
          <a:xfrm>
            <a:off x="1129734" y="2808119"/>
            <a:ext cx="5573390" cy="1244048"/>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595"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808368" y="6696722"/>
            <a:ext cx="2847656" cy="334107"/>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4341094" y="6696722"/>
            <a:ext cx="4176563" cy="334107"/>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9081492" y="6696722"/>
            <a:ext cx="2847656" cy="334107"/>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129734" y="4166180"/>
            <a:ext cx="5573390" cy="863901"/>
          </a:xfrm>
        </p:spPr>
        <p:txBody>
          <a:bodyPr lIns="90000" tIns="46800" rIns="90000" bIns="46800"/>
          <a:lstStyle>
            <a:lvl1pPr marL="0" indent="0" algn="ctr">
              <a:buNone/>
              <a:defRPr baseline="0"/>
            </a:lvl1pPr>
            <a:lvl2pPr marL="481965" indent="0">
              <a:buNone/>
              <a:defRPr/>
            </a:lvl2pPr>
          </a:lstStyle>
          <a:p>
            <a:pPr lvl="0"/>
            <a:r>
              <a:rPr lang="zh-CN" altLang="en-US" dirty="0"/>
              <a:t>单击此处编辑文本</a:t>
            </a:r>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1.pn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93722" y="198898"/>
            <a:ext cx="1262878" cy="63777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xml"/><Relationship Id="rId3" Type="http://schemas.openxmlformats.org/officeDocument/2006/relationships/image" Target="../media/image6.jpeg"/><Relationship Id="rId2" Type="http://schemas.openxmlformats.org/officeDocument/2006/relationships/tags" Target="../tags/tag31.xml"/><Relationship Id="rId1" Type="http://schemas.openxmlformats.org/officeDocument/2006/relationships/tags" Target="../tags/tag30.xm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xml"/><Relationship Id="rId3" Type="http://schemas.openxmlformats.org/officeDocument/2006/relationships/image" Target="../media/image7.jpeg"/><Relationship Id="rId2" Type="http://schemas.openxmlformats.org/officeDocument/2006/relationships/tags" Target="../tags/tag33.xml"/><Relationship Id="rId1" Type="http://schemas.openxmlformats.org/officeDocument/2006/relationships/tags" Target="../tags/tag32.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xml"/><Relationship Id="rId3" Type="http://schemas.openxmlformats.org/officeDocument/2006/relationships/image" Target="../media/image8.jpeg"/><Relationship Id="rId2" Type="http://schemas.openxmlformats.org/officeDocument/2006/relationships/tags" Target="../tags/tag35.xml"/><Relationship Id="rId1" Type="http://schemas.openxmlformats.org/officeDocument/2006/relationships/tags" Target="../tags/tag34.xml"/></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1.xml"/><Relationship Id="rId3" Type="http://schemas.openxmlformats.org/officeDocument/2006/relationships/image" Target="../media/image9.png"/><Relationship Id="rId2" Type="http://schemas.openxmlformats.org/officeDocument/2006/relationships/tags" Target="../tags/tag37.xml"/><Relationship Id="rId1" Type="http://schemas.openxmlformats.org/officeDocument/2006/relationships/tags" Target="../tags/tag3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1.xml"/><Relationship Id="rId3" Type="http://schemas.openxmlformats.org/officeDocument/2006/relationships/image" Target="../media/image10.jpeg"/><Relationship Id="rId2" Type="http://schemas.openxmlformats.org/officeDocument/2006/relationships/tags" Target="../tags/tag39.xml"/><Relationship Id="rId1" Type="http://schemas.openxmlformats.org/officeDocument/2006/relationships/tags" Target="../tags/tag38.xml"/></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xml"/><Relationship Id="rId2" Type="http://schemas.openxmlformats.org/officeDocument/2006/relationships/tags" Target="../tags/tag41.xml"/><Relationship Id="rId1" Type="http://schemas.openxmlformats.org/officeDocument/2006/relationships/tags" Target="../tags/tag40.xml"/></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xml"/><Relationship Id="rId2" Type="http://schemas.openxmlformats.org/officeDocument/2006/relationships/tags" Target="../tags/tag43.xml"/><Relationship Id="rId1" Type="http://schemas.openxmlformats.org/officeDocument/2006/relationships/tags" Target="../tags/tag42.xml"/></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xml"/><Relationship Id="rId2" Type="http://schemas.openxmlformats.org/officeDocument/2006/relationships/tags" Target="../tags/tag45.xml"/><Relationship Id="rId1" Type="http://schemas.openxmlformats.org/officeDocument/2006/relationships/tags" Target="../tags/tag44.xml"/></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1.xml"/><Relationship Id="rId3" Type="http://schemas.openxmlformats.org/officeDocument/2006/relationships/image" Target="../media/image11.emf"/><Relationship Id="rId2" Type="http://schemas.openxmlformats.org/officeDocument/2006/relationships/tags" Target="../tags/tag47.xml"/><Relationship Id="rId1" Type="http://schemas.openxmlformats.org/officeDocument/2006/relationships/tags" Target="../tags/tag46.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1.xml"/><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tags" Target="../tags/tag20.xml"/></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1.xml"/><Relationship Id="rId3" Type="http://schemas.openxmlformats.org/officeDocument/2006/relationships/image" Target="../media/image12.jpeg"/><Relationship Id="rId2" Type="http://schemas.openxmlformats.org/officeDocument/2006/relationships/tags" Target="../tags/tag49.xml"/><Relationship Id="rId1" Type="http://schemas.openxmlformats.org/officeDocument/2006/relationships/tags" Target="../tags/tag48.xml"/></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1.xml"/><Relationship Id="rId3" Type="http://schemas.openxmlformats.org/officeDocument/2006/relationships/image" Target="../media/image13.jpeg"/><Relationship Id="rId2" Type="http://schemas.openxmlformats.org/officeDocument/2006/relationships/tags" Target="../tags/tag51.xml"/><Relationship Id="rId1" Type="http://schemas.openxmlformats.org/officeDocument/2006/relationships/tags" Target="../tags/tag50.xml"/></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1.xml"/><Relationship Id="rId3" Type="http://schemas.openxmlformats.org/officeDocument/2006/relationships/image" Target="../media/image11.emf"/><Relationship Id="rId2" Type="http://schemas.openxmlformats.org/officeDocument/2006/relationships/tags" Target="../tags/tag53.xml"/><Relationship Id="rId1" Type="http://schemas.openxmlformats.org/officeDocument/2006/relationships/tags" Target="../tags/tag52.xml"/></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1.xml"/><Relationship Id="rId2" Type="http://schemas.openxmlformats.org/officeDocument/2006/relationships/tags" Target="../tags/tag55.xml"/><Relationship Id="rId1" Type="http://schemas.openxmlformats.org/officeDocument/2006/relationships/tags" Target="../tags/tag54.xml"/></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1.xml"/><Relationship Id="rId2" Type="http://schemas.openxmlformats.org/officeDocument/2006/relationships/tags" Target="../tags/tag57.xml"/><Relationship Id="rId1" Type="http://schemas.openxmlformats.org/officeDocument/2006/relationships/tags" Target="../tags/tag56.xml"/></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1.xml"/><Relationship Id="rId2" Type="http://schemas.openxmlformats.org/officeDocument/2006/relationships/tags" Target="../tags/tag59.xml"/><Relationship Id="rId1" Type="http://schemas.openxmlformats.org/officeDocument/2006/relationships/tags" Target="../tags/tag58.xml"/></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1.xml"/><Relationship Id="rId3" Type="http://schemas.openxmlformats.org/officeDocument/2006/relationships/image" Target="../media/image14.emf"/><Relationship Id="rId2" Type="http://schemas.openxmlformats.org/officeDocument/2006/relationships/tags" Target="../tags/tag61.xml"/><Relationship Id="rId1" Type="http://schemas.openxmlformats.org/officeDocument/2006/relationships/tags" Target="../tags/tag60.xml"/></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1.xml"/><Relationship Id="rId3" Type="http://schemas.openxmlformats.org/officeDocument/2006/relationships/image" Target="../media/image15.jpeg"/><Relationship Id="rId2" Type="http://schemas.openxmlformats.org/officeDocument/2006/relationships/tags" Target="../tags/tag63.xml"/><Relationship Id="rId1" Type="http://schemas.openxmlformats.org/officeDocument/2006/relationships/tags" Target="../tags/tag62.xml"/></Relationships>
</file>

<file path=ppt/slides/_rels/slide28.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slideLayout" Target="../slideLayouts/slideLayout1.xml"/><Relationship Id="rId3" Type="http://schemas.openxmlformats.org/officeDocument/2006/relationships/image" Target="../media/image16.emf"/><Relationship Id="rId2" Type="http://schemas.openxmlformats.org/officeDocument/2006/relationships/tags" Target="../tags/tag65.xml"/><Relationship Id="rId1" Type="http://schemas.openxmlformats.org/officeDocument/2006/relationships/tags" Target="../tags/tag64.xml"/></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1.xml"/><Relationship Id="rId2" Type="http://schemas.openxmlformats.org/officeDocument/2006/relationships/tags" Target="../tags/tag67.xml"/><Relationship Id="rId1" Type="http://schemas.openxmlformats.org/officeDocument/2006/relationships/tags" Target="../tags/tag6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5" Type="http://schemas.openxmlformats.org/officeDocument/2006/relationships/notesSlide" Target="../notesSlides/notesSlide28.xml"/><Relationship Id="rId4" Type="http://schemas.openxmlformats.org/officeDocument/2006/relationships/slideLayout" Target="../slideLayouts/slideLayout1.xml"/><Relationship Id="rId3" Type="http://schemas.openxmlformats.org/officeDocument/2006/relationships/image" Target="../media/image17.png"/><Relationship Id="rId2" Type="http://schemas.openxmlformats.org/officeDocument/2006/relationships/tags" Target="../tags/tag69.xml"/><Relationship Id="rId1" Type="http://schemas.openxmlformats.org/officeDocument/2006/relationships/tags" Target="../tags/tag68.xml"/></Relationships>
</file>

<file path=ppt/slides/_rels/slide31.xml.rels><?xml version="1.0" encoding="UTF-8" standalone="yes"?>
<Relationships xmlns="http://schemas.openxmlformats.org/package/2006/relationships"><Relationship Id="rId5" Type="http://schemas.openxmlformats.org/officeDocument/2006/relationships/notesSlide" Target="../notesSlides/notesSlide29.xml"/><Relationship Id="rId4" Type="http://schemas.openxmlformats.org/officeDocument/2006/relationships/slideLayout" Target="../slideLayouts/slideLayout1.xml"/><Relationship Id="rId3" Type="http://schemas.openxmlformats.org/officeDocument/2006/relationships/image" Target="../media/image18.emf"/><Relationship Id="rId2" Type="http://schemas.openxmlformats.org/officeDocument/2006/relationships/tags" Target="../tags/tag71.xml"/><Relationship Id="rId1" Type="http://schemas.openxmlformats.org/officeDocument/2006/relationships/tags" Target="../tags/tag70.xml"/></Relationships>
</file>

<file path=ppt/slides/_rels/slide32.xml.rels><?xml version="1.0" encoding="UTF-8" standalone="yes"?>
<Relationships xmlns="http://schemas.openxmlformats.org/package/2006/relationships"><Relationship Id="rId5" Type="http://schemas.openxmlformats.org/officeDocument/2006/relationships/notesSlide" Target="../notesSlides/notesSlide30.xml"/><Relationship Id="rId4" Type="http://schemas.openxmlformats.org/officeDocument/2006/relationships/slideLayout" Target="../slideLayouts/slideLayout1.xml"/><Relationship Id="rId3" Type="http://schemas.openxmlformats.org/officeDocument/2006/relationships/image" Target="../media/image19.png"/><Relationship Id="rId2" Type="http://schemas.openxmlformats.org/officeDocument/2006/relationships/tags" Target="../tags/tag73.xml"/><Relationship Id="rId1" Type="http://schemas.openxmlformats.org/officeDocument/2006/relationships/tags" Target="../tags/tag72.xml"/></Relationships>
</file>

<file path=ppt/slides/_rels/slide33.xml.rels><?xml version="1.0" encoding="UTF-8" standalone="yes"?>
<Relationships xmlns="http://schemas.openxmlformats.org/package/2006/relationships"><Relationship Id="rId5" Type="http://schemas.openxmlformats.org/officeDocument/2006/relationships/notesSlide" Target="../notesSlides/notesSlide31.xml"/><Relationship Id="rId4" Type="http://schemas.openxmlformats.org/officeDocument/2006/relationships/slideLayout" Target="../slideLayouts/slideLayout1.xml"/><Relationship Id="rId3" Type="http://schemas.openxmlformats.org/officeDocument/2006/relationships/image" Target="../media/image20.jpeg"/><Relationship Id="rId2" Type="http://schemas.openxmlformats.org/officeDocument/2006/relationships/tags" Target="../tags/tag75.xml"/><Relationship Id="rId1" Type="http://schemas.openxmlformats.org/officeDocument/2006/relationships/tags" Target="../tags/tag74.xml"/></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32.xml"/><Relationship Id="rId3" Type="http://schemas.openxmlformats.org/officeDocument/2006/relationships/slideLayout" Target="../slideLayouts/slideLayout1.xml"/><Relationship Id="rId2" Type="http://schemas.openxmlformats.org/officeDocument/2006/relationships/tags" Target="../tags/tag77.xml"/><Relationship Id="rId1" Type="http://schemas.openxmlformats.org/officeDocument/2006/relationships/tags" Target="../tags/tag76.xml"/></Relationships>
</file>

<file path=ppt/slides/_rels/slide35.xml.rels><?xml version="1.0" encoding="UTF-8" standalone="yes"?>
<Relationships xmlns="http://schemas.openxmlformats.org/package/2006/relationships"><Relationship Id="rId4" Type="http://schemas.openxmlformats.org/officeDocument/2006/relationships/notesSlide" Target="../notesSlides/notesSlide33.xml"/><Relationship Id="rId3" Type="http://schemas.openxmlformats.org/officeDocument/2006/relationships/slideLayout" Target="../slideLayouts/slideLayout1.xml"/><Relationship Id="rId2" Type="http://schemas.openxmlformats.org/officeDocument/2006/relationships/tags" Target="../tags/tag79.xml"/><Relationship Id="rId1" Type="http://schemas.openxmlformats.org/officeDocument/2006/relationships/tags" Target="../tags/tag78.xml"/></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34.xml"/><Relationship Id="rId3" Type="http://schemas.openxmlformats.org/officeDocument/2006/relationships/slideLayout" Target="../slideLayouts/slideLayout1.xml"/><Relationship Id="rId2" Type="http://schemas.openxmlformats.org/officeDocument/2006/relationships/tags" Target="../tags/tag81.xml"/><Relationship Id="rId1" Type="http://schemas.openxmlformats.org/officeDocument/2006/relationships/tags" Target="../tags/tag80.xml"/></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35.xml"/><Relationship Id="rId3" Type="http://schemas.openxmlformats.org/officeDocument/2006/relationships/slideLayout" Target="../slideLayouts/slideLayout1.xml"/><Relationship Id="rId2" Type="http://schemas.openxmlformats.org/officeDocument/2006/relationships/tags" Target="../tags/tag83.xml"/><Relationship Id="rId1" Type="http://schemas.openxmlformats.org/officeDocument/2006/relationships/tags" Target="../tags/tag82.xml"/></Relationships>
</file>

<file path=ppt/slides/_rels/slide38.xml.rels><?xml version="1.0" encoding="UTF-8" standalone="yes"?>
<Relationships xmlns="http://schemas.openxmlformats.org/package/2006/relationships"><Relationship Id="rId5" Type="http://schemas.openxmlformats.org/officeDocument/2006/relationships/notesSlide" Target="../notesSlides/notesSlide36.xml"/><Relationship Id="rId4" Type="http://schemas.openxmlformats.org/officeDocument/2006/relationships/slideLayout" Target="../slideLayouts/slideLayout1.xml"/><Relationship Id="rId3" Type="http://schemas.openxmlformats.org/officeDocument/2006/relationships/image" Target="../media/image11.emf"/><Relationship Id="rId2" Type="http://schemas.openxmlformats.org/officeDocument/2006/relationships/tags" Target="../tags/tag85.xml"/><Relationship Id="rId1" Type="http://schemas.openxmlformats.org/officeDocument/2006/relationships/tags" Target="../tags/tag84.xml"/></Relationships>
</file>

<file path=ppt/slides/_rels/slide39.xml.rels><?xml version="1.0" encoding="UTF-8" standalone="yes"?>
<Relationships xmlns="http://schemas.openxmlformats.org/package/2006/relationships"><Relationship Id="rId5" Type="http://schemas.openxmlformats.org/officeDocument/2006/relationships/notesSlide" Target="../notesSlides/notesSlide37.xml"/><Relationship Id="rId4" Type="http://schemas.openxmlformats.org/officeDocument/2006/relationships/slideLayout" Target="../slideLayouts/slideLayout1.xml"/><Relationship Id="rId3" Type="http://schemas.openxmlformats.org/officeDocument/2006/relationships/image" Target="../media/image21.emf"/><Relationship Id="rId2" Type="http://schemas.openxmlformats.org/officeDocument/2006/relationships/tags" Target="../tags/tag87.xml"/><Relationship Id="rId1" Type="http://schemas.openxmlformats.org/officeDocument/2006/relationships/tags" Target="../tags/tag8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5" Type="http://schemas.openxmlformats.org/officeDocument/2006/relationships/notesSlide" Target="../notesSlides/notesSlide38.xml"/><Relationship Id="rId4" Type="http://schemas.openxmlformats.org/officeDocument/2006/relationships/slideLayout" Target="../slideLayouts/slideLayout1.xml"/><Relationship Id="rId3" Type="http://schemas.openxmlformats.org/officeDocument/2006/relationships/image" Target="../media/image22.emf"/><Relationship Id="rId2" Type="http://schemas.openxmlformats.org/officeDocument/2006/relationships/tags" Target="../tags/tag89.xml"/><Relationship Id="rId1" Type="http://schemas.openxmlformats.org/officeDocument/2006/relationships/tags" Target="../tags/tag88.xml"/></Relationships>
</file>

<file path=ppt/slides/_rels/slide41.xml.rels><?xml version="1.0" encoding="UTF-8" standalone="yes"?>
<Relationships xmlns="http://schemas.openxmlformats.org/package/2006/relationships"><Relationship Id="rId4" Type="http://schemas.openxmlformats.org/officeDocument/2006/relationships/notesSlide" Target="../notesSlides/notesSlide39.xml"/><Relationship Id="rId3" Type="http://schemas.openxmlformats.org/officeDocument/2006/relationships/slideLayout" Target="../slideLayouts/slideLayout1.xml"/><Relationship Id="rId2" Type="http://schemas.openxmlformats.org/officeDocument/2006/relationships/tags" Target="../tags/tag91.xml"/><Relationship Id="rId1" Type="http://schemas.openxmlformats.org/officeDocument/2006/relationships/tags" Target="../tags/tag90.xml"/></Relationships>
</file>

<file path=ppt/slides/_rels/slide42.xml.rels><?xml version="1.0" encoding="UTF-8" standalone="yes"?>
<Relationships xmlns="http://schemas.openxmlformats.org/package/2006/relationships"><Relationship Id="rId5" Type="http://schemas.openxmlformats.org/officeDocument/2006/relationships/notesSlide" Target="../notesSlides/notesSlide40.xml"/><Relationship Id="rId4" Type="http://schemas.openxmlformats.org/officeDocument/2006/relationships/slideLayout" Target="../slideLayouts/slideLayout1.xml"/><Relationship Id="rId3" Type="http://schemas.openxmlformats.org/officeDocument/2006/relationships/image" Target="../media/image23.emf"/><Relationship Id="rId2" Type="http://schemas.openxmlformats.org/officeDocument/2006/relationships/tags" Target="../tags/tag93.xml"/><Relationship Id="rId1" Type="http://schemas.openxmlformats.org/officeDocument/2006/relationships/tags" Target="../tags/tag92.xml"/></Relationships>
</file>

<file path=ppt/slides/_rels/slide43.xml.rels><?xml version="1.0" encoding="UTF-8" standalone="yes"?>
<Relationships xmlns="http://schemas.openxmlformats.org/package/2006/relationships"><Relationship Id="rId4" Type="http://schemas.openxmlformats.org/officeDocument/2006/relationships/notesSlide" Target="../notesSlides/notesSlide41.xml"/><Relationship Id="rId3" Type="http://schemas.openxmlformats.org/officeDocument/2006/relationships/slideLayout" Target="../slideLayouts/slideLayout1.xml"/><Relationship Id="rId2" Type="http://schemas.openxmlformats.org/officeDocument/2006/relationships/tags" Target="../tags/tag95.xml"/><Relationship Id="rId1" Type="http://schemas.openxmlformats.org/officeDocument/2006/relationships/tags" Target="../tags/tag94.xml"/></Relationships>
</file>

<file path=ppt/slides/_rels/slide44.xml.rels><?xml version="1.0" encoding="UTF-8" standalone="yes"?>
<Relationships xmlns="http://schemas.openxmlformats.org/package/2006/relationships"><Relationship Id="rId4" Type="http://schemas.openxmlformats.org/officeDocument/2006/relationships/notesSlide" Target="../notesSlides/notesSlide42.xml"/><Relationship Id="rId3" Type="http://schemas.openxmlformats.org/officeDocument/2006/relationships/slideLayout" Target="../slideLayouts/slideLayout1.xml"/><Relationship Id="rId2" Type="http://schemas.openxmlformats.org/officeDocument/2006/relationships/tags" Target="../tags/tag97.xml"/><Relationship Id="rId1" Type="http://schemas.openxmlformats.org/officeDocument/2006/relationships/tags" Target="../tags/tag96.xml"/></Relationships>
</file>

<file path=ppt/slides/_rels/slide45.xml.rels><?xml version="1.0" encoding="UTF-8" standalone="yes"?>
<Relationships xmlns="http://schemas.openxmlformats.org/package/2006/relationships"><Relationship Id="rId4" Type="http://schemas.openxmlformats.org/officeDocument/2006/relationships/notesSlide" Target="../notesSlides/notesSlide43.xml"/><Relationship Id="rId3" Type="http://schemas.openxmlformats.org/officeDocument/2006/relationships/slideLayout" Target="../slideLayouts/slideLayout1.xml"/><Relationship Id="rId2" Type="http://schemas.openxmlformats.org/officeDocument/2006/relationships/tags" Target="../tags/tag99.xml"/><Relationship Id="rId1" Type="http://schemas.openxmlformats.org/officeDocument/2006/relationships/tags" Target="../tags/tag98.xml"/></Relationships>
</file>

<file path=ppt/slides/_rels/slide46.xml.rels><?xml version="1.0" encoding="UTF-8" standalone="yes"?>
<Relationships xmlns="http://schemas.openxmlformats.org/package/2006/relationships"><Relationship Id="rId4" Type="http://schemas.openxmlformats.org/officeDocument/2006/relationships/notesSlide" Target="../notesSlides/notesSlide44.xml"/><Relationship Id="rId3" Type="http://schemas.openxmlformats.org/officeDocument/2006/relationships/slideLayout" Target="../slideLayouts/slideLayout1.xml"/><Relationship Id="rId2" Type="http://schemas.openxmlformats.org/officeDocument/2006/relationships/tags" Target="../tags/tag101.xml"/><Relationship Id="rId1" Type="http://schemas.openxmlformats.org/officeDocument/2006/relationships/tags" Target="../tags/tag100.xml"/></Relationships>
</file>

<file path=ppt/slides/_rels/slide47.xml.rels><?xml version="1.0" encoding="UTF-8" standalone="yes"?>
<Relationships xmlns="http://schemas.openxmlformats.org/package/2006/relationships"><Relationship Id="rId4" Type="http://schemas.openxmlformats.org/officeDocument/2006/relationships/notesSlide" Target="../notesSlides/notesSlide45.xml"/><Relationship Id="rId3" Type="http://schemas.openxmlformats.org/officeDocument/2006/relationships/slideLayout" Target="../slideLayouts/slideLayout1.xml"/><Relationship Id="rId2" Type="http://schemas.openxmlformats.org/officeDocument/2006/relationships/tags" Target="../tags/tag103.xml"/><Relationship Id="rId1" Type="http://schemas.openxmlformats.org/officeDocument/2006/relationships/tags" Target="../tags/tag102.xml"/></Relationships>
</file>

<file path=ppt/slides/_rels/slide48.xml.rels><?xml version="1.0" encoding="UTF-8" standalone="yes"?>
<Relationships xmlns="http://schemas.openxmlformats.org/package/2006/relationships"><Relationship Id="rId5" Type="http://schemas.openxmlformats.org/officeDocument/2006/relationships/notesSlide" Target="../notesSlides/notesSlide46.xml"/><Relationship Id="rId4" Type="http://schemas.openxmlformats.org/officeDocument/2006/relationships/slideLayout" Target="../slideLayouts/slideLayout1.xml"/><Relationship Id="rId3" Type="http://schemas.openxmlformats.org/officeDocument/2006/relationships/image" Target="../media/image24.emf"/><Relationship Id="rId2" Type="http://schemas.openxmlformats.org/officeDocument/2006/relationships/tags" Target="../tags/tag105.xml"/><Relationship Id="rId1" Type="http://schemas.openxmlformats.org/officeDocument/2006/relationships/tags" Target="../tags/tag104.xml"/></Relationships>
</file>

<file path=ppt/slides/_rels/slide49.xml.rels><?xml version="1.0" encoding="UTF-8" standalone="yes"?>
<Relationships xmlns="http://schemas.openxmlformats.org/package/2006/relationships"><Relationship Id="rId4" Type="http://schemas.openxmlformats.org/officeDocument/2006/relationships/notesSlide" Target="../notesSlides/notesSlide47.xml"/><Relationship Id="rId3" Type="http://schemas.openxmlformats.org/officeDocument/2006/relationships/slideLayout" Target="../slideLayouts/slideLayout1.xml"/><Relationship Id="rId2" Type="http://schemas.openxmlformats.org/officeDocument/2006/relationships/tags" Target="../tags/tag107.xml"/><Relationship Id="rId1" Type="http://schemas.openxmlformats.org/officeDocument/2006/relationships/tags" Target="../tags/tag10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4" Type="http://schemas.openxmlformats.org/officeDocument/2006/relationships/notesSlide" Target="../notesSlides/notesSlide48.xml"/><Relationship Id="rId3" Type="http://schemas.openxmlformats.org/officeDocument/2006/relationships/slideLayout" Target="../slideLayouts/slideLayout1.xml"/><Relationship Id="rId2" Type="http://schemas.openxmlformats.org/officeDocument/2006/relationships/tags" Target="../tags/tag109.xml"/><Relationship Id="rId1" Type="http://schemas.openxmlformats.org/officeDocument/2006/relationships/tags" Target="../tags/tag108.xml"/></Relationships>
</file>

<file path=ppt/slides/_rels/slide51.xml.rels><?xml version="1.0" encoding="UTF-8" standalone="yes"?>
<Relationships xmlns="http://schemas.openxmlformats.org/package/2006/relationships"><Relationship Id="rId4" Type="http://schemas.openxmlformats.org/officeDocument/2006/relationships/notesSlide" Target="../notesSlides/notesSlide49.xml"/><Relationship Id="rId3" Type="http://schemas.openxmlformats.org/officeDocument/2006/relationships/slideLayout" Target="../slideLayouts/slideLayout1.xml"/><Relationship Id="rId2" Type="http://schemas.openxmlformats.org/officeDocument/2006/relationships/tags" Target="../tags/tag111.xml"/><Relationship Id="rId1" Type="http://schemas.openxmlformats.org/officeDocument/2006/relationships/tags" Target="../tags/tag110.xml"/></Relationships>
</file>

<file path=ppt/slides/_rels/slide52.xml.rels><?xml version="1.0" encoding="UTF-8" standalone="yes"?>
<Relationships xmlns="http://schemas.openxmlformats.org/package/2006/relationships"><Relationship Id="rId5" Type="http://schemas.openxmlformats.org/officeDocument/2006/relationships/notesSlide" Target="../notesSlides/notesSlide50.xml"/><Relationship Id="rId4" Type="http://schemas.openxmlformats.org/officeDocument/2006/relationships/slideLayout" Target="../slideLayouts/slideLayout1.xml"/><Relationship Id="rId3" Type="http://schemas.openxmlformats.org/officeDocument/2006/relationships/image" Target="../media/image25.png"/><Relationship Id="rId2" Type="http://schemas.openxmlformats.org/officeDocument/2006/relationships/tags" Target="../tags/tag113.xml"/><Relationship Id="rId1" Type="http://schemas.openxmlformats.org/officeDocument/2006/relationships/tags" Target="../tags/tag112.xml"/></Relationships>
</file>

<file path=ppt/slides/_rels/slide53.xml.rels><?xml version="1.0" encoding="UTF-8" standalone="yes"?>
<Relationships xmlns="http://schemas.openxmlformats.org/package/2006/relationships"><Relationship Id="rId5" Type="http://schemas.openxmlformats.org/officeDocument/2006/relationships/notesSlide" Target="../notesSlides/notesSlide51.xml"/><Relationship Id="rId4" Type="http://schemas.openxmlformats.org/officeDocument/2006/relationships/slideLayout" Target="../slideLayouts/slideLayout1.xml"/><Relationship Id="rId3" Type="http://schemas.openxmlformats.org/officeDocument/2006/relationships/image" Target="../media/image11.emf"/><Relationship Id="rId2" Type="http://schemas.openxmlformats.org/officeDocument/2006/relationships/tags" Target="../tags/tag115.xml"/><Relationship Id="rId1" Type="http://schemas.openxmlformats.org/officeDocument/2006/relationships/tags" Target="../tags/tag114.xml"/></Relationships>
</file>

<file path=ppt/slides/_rels/slide54.xml.rels><?xml version="1.0" encoding="UTF-8" standalone="yes"?>
<Relationships xmlns="http://schemas.openxmlformats.org/package/2006/relationships"><Relationship Id="rId5" Type="http://schemas.openxmlformats.org/officeDocument/2006/relationships/notesSlide" Target="../notesSlides/notesSlide52.xml"/><Relationship Id="rId4" Type="http://schemas.openxmlformats.org/officeDocument/2006/relationships/slideLayout" Target="../slideLayouts/slideLayout1.xml"/><Relationship Id="rId3" Type="http://schemas.openxmlformats.org/officeDocument/2006/relationships/image" Target="../media/image26.emf"/><Relationship Id="rId2" Type="http://schemas.openxmlformats.org/officeDocument/2006/relationships/tags" Target="../tags/tag117.xml"/><Relationship Id="rId1" Type="http://schemas.openxmlformats.org/officeDocument/2006/relationships/tags" Target="../tags/tag116.xml"/></Relationships>
</file>

<file path=ppt/slides/_rels/slide55.xml.rels><?xml version="1.0" encoding="UTF-8" standalone="yes"?>
<Relationships xmlns="http://schemas.openxmlformats.org/package/2006/relationships"><Relationship Id="rId5" Type="http://schemas.openxmlformats.org/officeDocument/2006/relationships/notesSlide" Target="../notesSlides/notesSlide53.xml"/><Relationship Id="rId4" Type="http://schemas.openxmlformats.org/officeDocument/2006/relationships/slideLayout" Target="../slideLayouts/slideLayout1.xml"/><Relationship Id="rId3" Type="http://schemas.openxmlformats.org/officeDocument/2006/relationships/image" Target="../media/image27.emf"/><Relationship Id="rId2" Type="http://schemas.openxmlformats.org/officeDocument/2006/relationships/tags" Target="../tags/tag119.xml"/><Relationship Id="rId1" Type="http://schemas.openxmlformats.org/officeDocument/2006/relationships/tags" Target="../tags/tag11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4" Type="http://schemas.openxmlformats.org/officeDocument/2006/relationships/notesSlide" Target="../notesSlides/notesSlide55.xml"/><Relationship Id="rId3" Type="http://schemas.openxmlformats.org/officeDocument/2006/relationships/slideLayout" Target="../slideLayouts/slideLayout1.xml"/><Relationship Id="rId2" Type="http://schemas.openxmlformats.org/officeDocument/2006/relationships/tags" Target="../tags/tag121.xml"/><Relationship Id="rId1" Type="http://schemas.openxmlformats.org/officeDocument/2006/relationships/tags" Target="../tags/tag120.xml"/></Relationships>
</file>

<file path=ppt/slides/_rels/slide58.xml.rels><?xml version="1.0" encoding="UTF-8" standalone="yes"?>
<Relationships xmlns="http://schemas.openxmlformats.org/package/2006/relationships"><Relationship Id="rId4" Type="http://schemas.openxmlformats.org/officeDocument/2006/relationships/notesSlide" Target="../notesSlides/notesSlide56.xml"/><Relationship Id="rId3" Type="http://schemas.openxmlformats.org/officeDocument/2006/relationships/slideLayout" Target="../slideLayouts/slideLayout1.xml"/><Relationship Id="rId2" Type="http://schemas.openxmlformats.org/officeDocument/2006/relationships/tags" Target="../tags/tag123.xml"/><Relationship Id="rId1" Type="http://schemas.openxmlformats.org/officeDocument/2006/relationships/tags" Target="../tags/tag122.xml"/></Relationships>
</file>

<file path=ppt/slides/_rels/slide59.xml.rels><?xml version="1.0" encoding="UTF-8" standalone="yes"?>
<Relationships xmlns="http://schemas.openxmlformats.org/package/2006/relationships"><Relationship Id="rId4" Type="http://schemas.openxmlformats.org/officeDocument/2006/relationships/notesSlide" Target="../notesSlides/notesSlide57.xml"/><Relationship Id="rId3" Type="http://schemas.openxmlformats.org/officeDocument/2006/relationships/slideLayout" Target="../slideLayouts/slideLayout1.xml"/><Relationship Id="rId2" Type="http://schemas.openxmlformats.org/officeDocument/2006/relationships/tags" Target="../tags/tag125.xml"/><Relationship Id="rId1" Type="http://schemas.openxmlformats.org/officeDocument/2006/relationships/tags" Target="../tags/tag124.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tags" Target="../tags/tag23.xml"/><Relationship Id="rId1" Type="http://schemas.openxmlformats.org/officeDocument/2006/relationships/tags" Target="../tags/tag22.xml"/></Relationships>
</file>

<file path=ppt/slides/_rels/slide60.xml.rels><?xml version="1.0" encoding="UTF-8" standalone="yes"?>
<Relationships xmlns="http://schemas.openxmlformats.org/package/2006/relationships"><Relationship Id="rId4" Type="http://schemas.openxmlformats.org/officeDocument/2006/relationships/notesSlide" Target="../notesSlides/notesSlide58.xml"/><Relationship Id="rId3" Type="http://schemas.openxmlformats.org/officeDocument/2006/relationships/slideLayout" Target="../slideLayouts/slideLayout1.xml"/><Relationship Id="rId2" Type="http://schemas.openxmlformats.org/officeDocument/2006/relationships/tags" Target="../tags/tag127.xml"/><Relationship Id="rId1" Type="http://schemas.openxmlformats.org/officeDocument/2006/relationships/tags" Target="../tags/tag126.xml"/></Relationships>
</file>

<file path=ppt/slides/_rels/slide61.xml.rels><?xml version="1.0" encoding="UTF-8" standalone="yes"?>
<Relationships xmlns="http://schemas.openxmlformats.org/package/2006/relationships"><Relationship Id="rId5" Type="http://schemas.openxmlformats.org/officeDocument/2006/relationships/notesSlide" Target="../notesSlides/notesSlide59.xml"/><Relationship Id="rId4" Type="http://schemas.openxmlformats.org/officeDocument/2006/relationships/slideLayout" Target="../slideLayouts/slideLayout1.xml"/><Relationship Id="rId3" Type="http://schemas.openxmlformats.org/officeDocument/2006/relationships/image" Target="../media/image28.png"/><Relationship Id="rId2" Type="http://schemas.openxmlformats.org/officeDocument/2006/relationships/tags" Target="../tags/tag129.xml"/><Relationship Id="rId1" Type="http://schemas.openxmlformats.org/officeDocument/2006/relationships/tags" Target="../tags/tag128.xml"/></Relationships>
</file>

<file path=ppt/slides/_rels/slide62.xml.rels><?xml version="1.0" encoding="UTF-8" standalone="yes"?>
<Relationships xmlns="http://schemas.openxmlformats.org/package/2006/relationships"><Relationship Id="rId5" Type="http://schemas.openxmlformats.org/officeDocument/2006/relationships/notesSlide" Target="../notesSlides/notesSlide60.xml"/><Relationship Id="rId4" Type="http://schemas.openxmlformats.org/officeDocument/2006/relationships/slideLayout" Target="../slideLayouts/slideLayout1.xml"/><Relationship Id="rId3" Type="http://schemas.openxmlformats.org/officeDocument/2006/relationships/image" Target="../media/image29.png"/><Relationship Id="rId2" Type="http://schemas.openxmlformats.org/officeDocument/2006/relationships/tags" Target="../tags/tag131.xml"/><Relationship Id="rId1" Type="http://schemas.openxmlformats.org/officeDocument/2006/relationships/tags" Target="../tags/tag130.xml"/></Relationships>
</file>

<file path=ppt/slides/_rels/slide63.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tags" Target="../tags/tag136.xml"/><Relationship Id="rId7" Type="http://schemas.openxmlformats.org/officeDocument/2006/relationships/hyperlink" Target="http://www.bofety.com/" TargetMode="External"/><Relationship Id="rId6" Type="http://schemas.openxmlformats.org/officeDocument/2006/relationships/tags" Target="../tags/tag135.xml"/><Relationship Id="rId5" Type="http://schemas.openxmlformats.org/officeDocument/2006/relationships/image" Target="../media/image31.jpeg"/><Relationship Id="rId4" Type="http://schemas.openxmlformats.org/officeDocument/2006/relationships/tags" Target="../tags/tag134.xml"/><Relationship Id="rId3" Type="http://schemas.openxmlformats.org/officeDocument/2006/relationships/image" Target="../media/image30.jpeg"/><Relationship Id="rId2" Type="http://schemas.openxmlformats.org/officeDocument/2006/relationships/tags" Target="../tags/tag133.xml"/><Relationship Id="rId1" Type="http://schemas.openxmlformats.org/officeDocument/2006/relationships/tags" Target="../tags/tag132.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tags" Target="../tags/tag25.xml"/><Relationship Id="rId1" Type="http://schemas.openxmlformats.org/officeDocument/2006/relationships/tags" Target="../tags/tag24.xml"/></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tags" Target="../tags/tag27.xml"/><Relationship Id="rId1" Type="http://schemas.openxmlformats.org/officeDocument/2006/relationships/tags" Target="../tags/tag26.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xml"/><Relationship Id="rId3" Type="http://schemas.openxmlformats.org/officeDocument/2006/relationships/image" Target="../media/image5.jpeg"/><Relationship Id="rId2" Type="http://schemas.openxmlformats.org/officeDocument/2006/relationships/tags" Target="../tags/tag29.xml"/><Relationship Id="rId1" Type="http://schemas.openxmlformats.org/officeDocument/2006/relationships/tags" Target="../tags/tag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891710" y="1370855"/>
            <a:ext cx="6329908" cy="1855041"/>
          </a:xfrm>
        </p:spPr>
        <p:txBody>
          <a:bodyPr>
            <a:noAutofit/>
          </a:bodyPr>
          <a:lstStyle/>
          <a:p>
            <a:pPr marL="0" indent="0" algn="ctr">
              <a:lnSpc>
                <a:spcPct val="110000"/>
              </a:lnSpc>
              <a:spcBef>
                <a:spcPts val="0"/>
              </a:spcBef>
              <a:spcAft>
                <a:spcPts val="0"/>
              </a:spcAft>
              <a:buSzPct val="100000"/>
              <a:buNone/>
            </a:pPr>
            <a:r>
              <a:rPr lang="zh-CN" altLang="en-US" sz="5400" smtClean="0">
                <a:solidFill>
                  <a:srgbClr val="1E6FAD"/>
                </a:solidFill>
                <a:latin typeface="微软雅黑" panose="020B0503020204020204" pitchFamily="34" charset="-122"/>
                <a:ea typeface="微软雅黑" panose="020B0503020204020204" pitchFamily="34" charset="-122"/>
                <a:cs typeface="+mn-cs"/>
              </a:rPr>
              <a:t>管理绩效方案策划</a:t>
            </a:r>
            <a:endParaRPr lang="zh-CN" altLang="en-US" sz="5400" smtClean="0">
              <a:solidFill>
                <a:srgbClr val="1E6FAD"/>
              </a:solidFill>
              <a:latin typeface="微软雅黑" panose="020B0503020204020204" pitchFamily="34" charset="-122"/>
              <a:ea typeface="微软雅黑" panose="020B0503020204020204" pitchFamily="34" charset="-122"/>
              <a:cs typeface="+mn-cs"/>
            </a:endParaRPr>
          </a:p>
        </p:txBody>
      </p:sp>
      <p:sp>
        <p:nvSpPr>
          <p:cNvPr id="3" name="文本框 2" descr="7b0a2020202022776f7264617274223a20227b5c2269645c223a32353030343531362c5c227469645c223a31333439377d220a7d0a"/>
          <p:cNvSpPr txBox="1"/>
          <p:nvPr>
            <p:custDataLst>
              <p:tags r:id="rId2"/>
            </p:custDataLst>
          </p:nvPr>
        </p:nvSpPr>
        <p:spPr>
          <a:xfrm>
            <a:off x="2745411" y="3895444"/>
            <a:ext cx="2493925" cy="503607"/>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53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530" b="1" dirty="0">
                <a:solidFill>
                  <a:schemeClr val="lt1"/>
                </a:solidFill>
                <a:effectLst/>
                <a:latin typeface="微软雅黑" panose="020B0503020204020204" pitchFamily="34" charset="-122"/>
                <a:ea typeface="微软雅黑" panose="020B0503020204020204" pitchFamily="34" charset="-122"/>
              </a:rPr>
              <a:t> </a:t>
            </a:r>
            <a:endParaRPr lang="en-US" altLang="zh-CN" sz="2530" b="1" dirty="0">
              <a:solidFill>
                <a:schemeClr val="lt1"/>
              </a:solidFill>
              <a:effectLst/>
              <a:latin typeface="微软雅黑" panose="020B0503020204020204" pitchFamily="34" charset="-122"/>
              <a:ea typeface="微软雅黑" panose="020B0503020204020204" pitchFamily="34" charset="-122"/>
            </a:endParaRPr>
          </a:p>
        </p:txBody>
      </p:sp>
      <p:sp>
        <p:nvSpPr>
          <p:cNvPr id="4" name="椭圆 3"/>
          <p:cNvSpPr/>
          <p:nvPr>
            <p:custDataLst>
              <p:tags r:id="rId3"/>
            </p:custDataLst>
          </p:nvPr>
        </p:nvSpPr>
        <p:spPr>
          <a:xfrm>
            <a:off x="2152865" y="4941592"/>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accent1">
                    <a:lumMod val="20000"/>
                    <a:lumOff val="80000"/>
                  </a:schemeClr>
                </a:solidFill>
              </a:rPr>
              <a:t>全面</a:t>
            </a:r>
            <a:endParaRPr lang="zh-CN" altLang="en-US" b="1">
              <a:solidFill>
                <a:schemeClr val="accent1">
                  <a:lumMod val="20000"/>
                  <a:lumOff val="80000"/>
                </a:schemeClr>
              </a:solidFill>
            </a:endParaRPr>
          </a:p>
        </p:txBody>
      </p:sp>
      <p:sp>
        <p:nvSpPr>
          <p:cNvPr id="5" name="椭圆 4"/>
          <p:cNvSpPr/>
          <p:nvPr>
            <p:custDataLst>
              <p:tags r:id="rId4"/>
            </p:custDataLst>
          </p:nvPr>
        </p:nvSpPr>
        <p:spPr>
          <a:xfrm>
            <a:off x="3395980" y="4942205"/>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accent1">
                    <a:lumMod val="20000"/>
                    <a:lumOff val="80000"/>
                  </a:schemeClr>
                </a:solidFill>
              </a:rPr>
              <a:t>专业</a:t>
            </a:r>
            <a:endParaRPr lang="zh-CN" altLang="en-US" b="1">
              <a:solidFill>
                <a:schemeClr val="accent1">
                  <a:lumMod val="20000"/>
                  <a:lumOff val="80000"/>
                </a:schemeClr>
              </a:solidFill>
            </a:endParaRPr>
          </a:p>
        </p:txBody>
      </p:sp>
      <p:sp>
        <p:nvSpPr>
          <p:cNvPr id="6" name="椭圆 5"/>
          <p:cNvSpPr/>
          <p:nvPr>
            <p:custDataLst>
              <p:tags r:id="rId5"/>
            </p:custDataLst>
          </p:nvPr>
        </p:nvSpPr>
        <p:spPr>
          <a:xfrm>
            <a:off x="4639095" y="4941592"/>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accent1">
                    <a:lumMod val="20000"/>
                    <a:lumOff val="80000"/>
                  </a:schemeClr>
                </a:solidFill>
              </a:rPr>
              <a:t>实用</a:t>
            </a:r>
            <a:endParaRPr lang="zh-CN" altLang="en-US" b="1">
              <a:solidFill>
                <a:schemeClr val="accent1">
                  <a:lumMod val="20000"/>
                  <a:lumOff val="80000"/>
                </a:schemeClr>
              </a:solidFill>
            </a:endParaRPr>
          </a:p>
        </p:txBody>
      </p:sp>
    </p:spTree>
    <p:custDataLst>
      <p:tags r:id="rId6"/>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矩形 3"/>
          <p:cNvSpPr/>
          <p:nvPr/>
        </p:nvSpPr>
        <p:spPr>
          <a:xfrm>
            <a:off x="733423" y="143485"/>
            <a:ext cx="4831856" cy="461665"/>
          </a:xfrm>
          <a:prstGeom prst="rect">
            <a:avLst/>
          </a:prstGeom>
        </p:spPr>
        <p:txBody>
          <a:bodyPr wrap="square">
            <a:spAutoFit/>
          </a:bodyPr>
          <a:lstStyle/>
          <a:p>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一、国际</a:t>
            </a:r>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先进</a:t>
            </a:r>
            <a:r>
              <a:rPr lang="en-US" altLang="zh-CN" sz="2400" b="1" dirty="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管理</a:t>
            </a:r>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理念介绍</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rcRect t="38760" b="18871"/>
          <a:stretch>
            <a:fillRect/>
          </a:stretch>
        </p:blipFill>
        <p:spPr bwMode="auto">
          <a:xfrm>
            <a:off x="0" y="1378000"/>
            <a:ext cx="12858749"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bwMode="auto">
          <a:xfrm>
            <a:off x="1" y="3970387"/>
            <a:ext cx="12858748" cy="3262263"/>
          </a:xfrm>
          <a:prstGeom prst="rect">
            <a:avLst/>
          </a:prstGeom>
          <a:solidFill>
            <a:schemeClr val="accent1">
              <a:lumMod val="50000"/>
              <a:alpha val="91000"/>
            </a:schemeClr>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7" name="Rectangle 2"/>
          <p:cNvSpPr>
            <a:spLocks noGrp="1" noChangeArrowheads="1"/>
          </p:cNvSpPr>
          <p:nvPr/>
        </p:nvSpPr>
        <p:spPr>
          <a:xfrm>
            <a:off x="733423" y="814438"/>
            <a:ext cx="7162800" cy="563562"/>
          </a:xfrm>
          <a:prstGeom prst="rect">
            <a:avLst/>
          </a:prstGeom>
        </p:spPr>
        <p:txBody>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en-US" altLang="zh-CN" sz="2800" dirty="0">
                <a:solidFill>
                  <a:schemeClr val="tx2">
                    <a:lumMod val="50000"/>
                  </a:schemeClr>
                </a:solidFill>
                <a:latin typeface="华文中宋" panose="02010600040101010101" pitchFamily="2" charset="-122"/>
                <a:ea typeface="华文中宋" panose="02010600040101010101" pitchFamily="2" charset="-122"/>
              </a:rPr>
              <a:t>HSE</a:t>
            </a:r>
            <a:r>
              <a:rPr lang="zh-CN" altLang="en-US" sz="2800" dirty="0">
                <a:solidFill>
                  <a:schemeClr val="tx2">
                    <a:lumMod val="50000"/>
                  </a:schemeClr>
                </a:solidFill>
                <a:latin typeface="华文中宋" panose="02010600040101010101" pitchFamily="2" charset="-122"/>
                <a:ea typeface="华文中宋" panose="02010600040101010101" pitchFamily="2" charset="-122"/>
              </a:rPr>
              <a:t>绩效管理方案设计的前提</a:t>
            </a:r>
            <a:endParaRPr lang="en-US" altLang="zh-CN" sz="2800" dirty="0">
              <a:solidFill>
                <a:schemeClr val="tx2">
                  <a:lumMod val="50000"/>
                </a:schemeClr>
              </a:solidFill>
              <a:latin typeface="华文中宋" panose="02010600040101010101" pitchFamily="2" charset="-122"/>
              <a:ea typeface="华文中宋" panose="02010600040101010101" pitchFamily="2" charset="-122"/>
            </a:endParaRPr>
          </a:p>
        </p:txBody>
      </p:sp>
      <p:sp>
        <p:nvSpPr>
          <p:cNvPr id="8" name="矩形 7"/>
          <p:cNvSpPr>
            <a:spLocks noChangeArrowheads="1"/>
          </p:cNvSpPr>
          <p:nvPr/>
        </p:nvSpPr>
        <p:spPr bwMode="auto">
          <a:xfrm>
            <a:off x="582352" y="4120381"/>
            <a:ext cx="712946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20000"/>
              </a:lnSpc>
              <a:buFont typeface="Wingdings" panose="05000000000000000000" pitchFamily="2" charset="2"/>
              <a:buNone/>
            </a:pPr>
            <a:r>
              <a:rPr lang="en-US" altLang="zh-CN" sz="2000">
                <a:solidFill>
                  <a:schemeClr val="bg1"/>
                </a:solidFill>
                <a:latin typeface="微软雅黑" panose="020B0503020204020204" pitchFamily="34" charset="-122"/>
                <a:ea typeface="微软雅黑" panose="020B0503020204020204" pitchFamily="34" charset="-122"/>
              </a:rPr>
              <a:t>《</a:t>
            </a:r>
            <a:r>
              <a:rPr lang="zh-CN" altLang="en-US" sz="2000">
                <a:solidFill>
                  <a:schemeClr val="bg1"/>
                </a:solidFill>
                <a:latin typeface="微软雅黑" panose="020B0503020204020204" pitchFamily="34" charset="-122"/>
                <a:ea typeface="微软雅黑" panose="020B0503020204020204" pitchFamily="34" charset="-122"/>
              </a:rPr>
              <a:t>中国石油</a:t>
            </a:r>
            <a:r>
              <a:rPr lang="en-US" altLang="zh-CN" sz="2000">
                <a:solidFill>
                  <a:schemeClr val="bg1"/>
                </a:solidFill>
                <a:latin typeface="微软雅黑" panose="020B0503020204020204" pitchFamily="34" charset="-122"/>
                <a:ea typeface="微软雅黑" panose="020B0503020204020204" pitchFamily="34" charset="-122"/>
              </a:rPr>
              <a:t>HSE</a:t>
            </a:r>
            <a:r>
              <a:rPr lang="zh-CN" altLang="en-US" sz="2000">
                <a:solidFill>
                  <a:schemeClr val="bg1"/>
                </a:solidFill>
                <a:latin typeface="微软雅黑" panose="020B0503020204020204" pitchFamily="34" charset="-122"/>
                <a:ea typeface="微软雅黑" panose="020B0503020204020204" pitchFamily="34" charset="-122"/>
              </a:rPr>
              <a:t>绩效管理指南</a:t>
            </a:r>
            <a:r>
              <a:rPr lang="en-US" altLang="zh-CN" sz="2000">
                <a:solidFill>
                  <a:schemeClr val="bg1"/>
                </a:solidFill>
                <a:latin typeface="微软雅黑" panose="020B0503020204020204" pitchFamily="34" charset="-122"/>
                <a:ea typeface="微软雅黑" panose="020B0503020204020204" pitchFamily="34" charset="-122"/>
              </a:rPr>
              <a:t>》 </a:t>
            </a:r>
            <a:r>
              <a:rPr lang="zh-CN" altLang="en-US" sz="2000">
                <a:solidFill>
                  <a:schemeClr val="bg1"/>
                </a:solidFill>
                <a:latin typeface="微软雅黑" panose="020B0503020204020204" pitchFamily="34" charset="-122"/>
                <a:ea typeface="微软雅黑" panose="020B0503020204020204" pitchFamily="34" charset="-122"/>
              </a:rPr>
              <a:t>明确</a:t>
            </a:r>
            <a:r>
              <a:rPr lang="en-US" altLang="zh-CN" sz="2000">
                <a:solidFill>
                  <a:schemeClr val="bg1"/>
                </a:solidFill>
                <a:latin typeface="微软雅黑" panose="020B0503020204020204" pitchFamily="34" charset="-122"/>
                <a:ea typeface="微软雅黑" panose="020B0503020204020204" pitchFamily="34" charset="-122"/>
              </a:rPr>
              <a:t>“</a:t>
            </a:r>
            <a:r>
              <a:rPr lang="zh-CN" altLang="en-US" sz="2000">
                <a:solidFill>
                  <a:schemeClr val="bg1"/>
                </a:solidFill>
                <a:latin typeface="微软雅黑" panose="020B0503020204020204" pitchFamily="34" charset="-122"/>
                <a:ea typeface="微软雅黑" panose="020B0503020204020204" pitchFamily="34" charset="-122"/>
              </a:rPr>
              <a:t>责任主体” ：</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9" name="Rectangle 3"/>
          <p:cNvSpPr>
            <a:spLocks noGrp="1" noChangeArrowheads="1"/>
          </p:cNvSpPr>
          <p:nvPr/>
        </p:nvSpPr>
        <p:spPr bwMode="auto">
          <a:xfrm>
            <a:off x="771521" y="4550593"/>
            <a:ext cx="8362950" cy="25860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panose="020B0604020202020204" pitchFamily="34" charset="0"/>
              </a:defRPr>
            </a:lvl6pPr>
            <a:lvl7pPr marL="2971800" indent="-228600" algn="l" rtl="0" fontAlgn="base">
              <a:spcBef>
                <a:spcPct val="20000"/>
              </a:spcBef>
              <a:spcAft>
                <a:spcPct val="0"/>
              </a:spcAft>
              <a:buChar char="»"/>
              <a:defRPr sz="2000">
                <a:solidFill>
                  <a:schemeClr val="tx1"/>
                </a:solidFill>
                <a:latin typeface="Arial" panose="020B0604020202020204" pitchFamily="34" charset="0"/>
              </a:defRPr>
            </a:lvl7pPr>
            <a:lvl8pPr marL="3429000" indent="-228600" algn="l" rtl="0" fontAlgn="base">
              <a:spcBef>
                <a:spcPct val="20000"/>
              </a:spcBef>
              <a:spcAft>
                <a:spcPct val="0"/>
              </a:spcAft>
              <a:buChar char="»"/>
              <a:defRPr sz="2000">
                <a:solidFill>
                  <a:schemeClr val="tx1"/>
                </a:solidFill>
                <a:latin typeface="Arial" panose="020B0604020202020204" pitchFamily="34" charset="0"/>
              </a:defRPr>
            </a:lvl8pPr>
            <a:lvl9pPr marL="3886200" indent="-228600" algn="l" rtl="0" fontAlgn="base">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buClr>
                <a:schemeClr val="bg1"/>
              </a:buClr>
              <a:buFont typeface="Wingdings" panose="05000000000000000000" pitchFamily="2" charset="2"/>
              <a:buChar char="Ø"/>
            </a:pPr>
            <a:r>
              <a:rPr lang="zh-CN" altLang="en-US" sz="1800" smtClean="0">
                <a:solidFill>
                  <a:schemeClr val="bg1"/>
                </a:solidFill>
                <a:latin typeface="微软雅黑" panose="020B0503020204020204" pitchFamily="34" charset="-122"/>
                <a:ea typeface="微软雅黑" panose="020B0503020204020204" pitchFamily="34" charset="-122"/>
              </a:rPr>
              <a:t>集团公司安全环保部组织制定、管理和维护本指南。</a:t>
            </a:r>
            <a:endParaRPr lang="zh-CN" altLang="en-US" sz="1800" smtClean="0">
              <a:solidFill>
                <a:schemeClr val="bg1"/>
              </a:solidFill>
              <a:latin typeface="微软雅黑" panose="020B0503020204020204" pitchFamily="34" charset="-122"/>
              <a:ea typeface="微软雅黑" panose="020B0503020204020204" pitchFamily="34" charset="-122"/>
            </a:endParaRPr>
          </a:p>
          <a:p>
            <a:pPr eaLnBrk="1" hangingPunct="1">
              <a:lnSpc>
                <a:spcPct val="150000"/>
              </a:lnSpc>
              <a:spcBef>
                <a:spcPct val="0"/>
              </a:spcBef>
              <a:buClr>
                <a:schemeClr val="bg1"/>
              </a:buClr>
              <a:buFont typeface="Wingdings" panose="05000000000000000000" pitchFamily="2" charset="2"/>
              <a:buChar char="Ø"/>
            </a:pPr>
            <a:r>
              <a:rPr lang="zh-CN" altLang="en-US" sz="1800" smtClean="0">
                <a:solidFill>
                  <a:schemeClr val="bg1"/>
                </a:solidFill>
                <a:latin typeface="微软雅黑" panose="020B0503020204020204" pitchFamily="34" charset="-122"/>
                <a:ea typeface="微软雅黑" panose="020B0503020204020204" pitchFamily="34" charset="-122"/>
              </a:rPr>
              <a:t>集团公司人事部门组织推行、实施本指南，并提供资源保障。</a:t>
            </a:r>
            <a:endParaRPr lang="zh-CN" altLang="en-US" sz="1800" smtClean="0">
              <a:solidFill>
                <a:schemeClr val="bg1"/>
              </a:solidFill>
              <a:latin typeface="微软雅黑" panose="020B0503020204020204" pitchFamily="34" charset="-122"/>
              <a:ea typeface="微软雅黑" panose="020B0503020204020204" pitchFamily="34" charset="-122"/>
            </a:endParaRPr>
          </a:p>
          <a:p>
            <a:pPr eaLnBrk="1" hangingPunct="1">
              <a:lnSpc>
                <a:spcPct val="150000"/>
              </a:lnSpc>
              <a:spcBef>
                <a:spcPct val="0"/>
              </a:spcBef>
              <a:buClr>
                <a:schemeClr val="bg1"/>
              </a:buClr>
              <a:buFont typeface="Wingdings" panose="05000000000000000000" pitchFamily="2" charset="2"/>
              <a:buChar char="Ø"/>
            </a:pPr>
            <a:r>
              <a:rPr lang="zh-CN" altLang="en-US" sz="1800" smtClean="0">
                <a:solidFill>
                  <a:schemeClr val="bg1"/>
                </a:solidFill>
                <a:latin typeface="微软雅黑" panose="020B0503020204020204" pitchFamily="34" charset="-122"/>
                <a:ea typeface="微软雅黑" panose="020B0503020204020204" pitchFamily="34" charset="-122"/>
              </a:rPr>
              <a:t>企业根据本指南制定、管理和维护本单位的</a:t>
            </a:r>
            <a:r>
              <a:rPr lang="en-US" altLang="zh-CN" sz="1800" smtClean="0">
                <a:solidFill>
                  <a:schemeClr val="bg1"/>
                </a:solidFill>
                <a:latin typeface="微软雅黑" panose="020B0503020204020204" pitchFamily="34" charset="-122"/>
                <a:ea typeface="微软雅黑" panose="020B0503020204020204" pitchFamily="34" charset="-122"/>
              </a:rPr>
              <a:t>HSE</a:t>
            </a:r>
            <a:r>
              <a:rPr lang="zh-CN" altLang="en-US" sz="1800" smtClean="0">
                <a:solidFill>
                  <a:schemeClr val="bg1"/>
                </a:solidFill>
                <a:latin typeface="微软雅黑" panose="020B0503020204020204" pitchFamily="34" charset="-122"/>
                <a:ea typeface="微软雅黑" panose="020B0503020204020204" pitchFamily="34" charset="-122"/>
              </a:rPr>
              <a:t>绩效管理制度，企业相关职能部门负责本单位绩效管理制度的执行，并提供培训、监督。</a:t>
            </a:r>
            <a:endParaRPr lang="zh-CN" altLang="en-US" sz="1800" smtClean="0">
              <a:solidFill>
                <a:schemeClr val="bg1"/>
              </a:solidFill>
              <a:latin typeface="微软雅黑" panose="020B0503020204020204" pitchFamily="34" charset="-122"/>
              <a:ea typeface="微软雅黑" panose="020B0503020204020204" pitchFamily="34" charset="-122"/>
            </a:endParaRPr>
          </a:p>
          <a:p>
            <a:pPr eaLnBrk="1" hangingPunct="1">
              <a:lnSpc>
                <a:spcPct val="150000"/>
              </a:lnSpc>
              <a:spcBef>
                <a:spcPct val="0"/>
              </a:spcBef>
              <a:buClr>
                <a:schemeClr val="bg1"/>
              </a:buClr>
              <a:buFont typeface="Wingdings" panose="05000000000000000000" pitchFamily="2" charset="2"/>
              <a:buChar char="Ø"/>
            </a:pPr>
            <a:r>
              <a:rPr lang="zh-CN" altLang="en-US" sz="1800" smtClean="0">
                <a:solidFill>
                  <a:schemeClr val="bg1"/>
                </a:solidFill>
                <a:latin typeface="微软雅黑" panose="020B0503020204020204" pitchFamily="34" charset="-122"/>
                <a:ea typeface="微软雅黑" panose="020B0503020204020204" pitchFamily="34" charset="-122"/>
              </a:rPr>
              <a:t>企业</a:t>
            </a:r>
            <a:r>
              <a:rPr lang="en-US" altLang="zh-CN" sz="1800" smtClean="0">
                <a:solidFill>
                  <a:schemeClr val="bg1"/>
                </a:solidFill>
                <a:latin typeface="微软雅黑" panose="020B0503020204020204" pitchFamily="34" charset="-122"/>
                <a:ea typeface="微软雅黑" panose="020B0503020204020204" pitchFamily="34" charset="-122"/>
              </a:rPr>
              <a:t>HSE</a:t>
            </a:r>
            <a:r>
              <a:rPr lang="zh-CN" altLang="en-US" sz="1800" smtClean="0">
                <a:solidFill>
                  <a:schemeClr val="bg1"/>
                </a:solidFill>
                <a:latin typeface="微软雅黑" panose="020B0503020204020204" pitchFamily="34" charset="-122"/>
                <a:ea typeface="微软雅黑" panose="020B0503020204020204" pitchFamily="34" charset="-122"/>
              </a:rPr>
              <a:t>部门对</a:t>
            </a:r>
            <a:r>
              <a:rPr lang="en-US" altLang="zh-CN" sz="1800" smtClean="0">
                <a:solidFill>
                  <a:schemeClr val="bg1"/>
                </a:solidFill>
                <a:latin typeface="微软雅黑" panose="020B0503020204020204" pitchFamily="34" charset="-122"/>
                <a:ea typeface="微软雅黑" panose="020B0503020204020204" pitchFamily="34" charset="-122"/>
              </a:rPr>
              <a:t>HSE</a:t>
            </a:r>
            <a:r>
              <a:rPr lang="zh-CN" altLang="en-US" sz="1800" smtClean="0">
                <a:solidFill>
                  <a:schemeClr val="bg1"/>
                </a:solidFill>
                <a:latin typeface="微软雅黑" panose="020B0503020204020204" pitchFamily="34" charset="-122"/>
                <a:ea typeface="微软雅黑" panose="020B0503020204020204" pitchFamily="34" charset="-122"/>
              </a:rPr>
              <a:t>绩效管理制度的执行提供咨询、支持和审核。</a:t>
            </a:r>
            <a:endParaRPr lang="zh-CN" altLang="en-US" sz="1800" smtClean="0">
              <a:solidFill>
                <a:schemeClr val="bg1"/>
              </a:solidFill>
              <a:latin typeface="微软雅黑" panose="020B0503020204020204" pitchFamily="34" charset="-122"/>
              <a:ea typeface="微软雅黑" panose="020B0503020204020204" pitchFamily="34" charset="-122"/>
            </a:endParaRPr>
          </a:p>
          <a:p>
            <a:pPr eaLnBrk="1" hangingPunct="1">
              <a:lnSpc>
                <a:spcPct val="150000"/>
              </a:lnSpc>
              <a:spcBef>
                <a:spcPct val="0"/>
              </a:spcBef>
              <a:buClr>
                <a:schemeClr val="bg1"/>
              </a:buClr>
              <a:buFont typeface="Wingdings" panose="05000000000000000000" pitchFamily="2" charset="2"/>
              <a:buChar char="Ø"/>
            </a:pPr>
            <a:r>
              <a:rPr lang="zh-CN" altLang="en-US" sz="1800" smtClean="0">
                <a:solidFill>
                  <a:schemeClr val="bg1"/>
                </a:solidFill>
                <a:latin typeface="微软雅黑" panose="020B0503020204020204" pitchFamily="34" charset="-122"/>
                <a:ea typeface="微软雅黑" panose="020B0503020204020204" pitchFamily="34" charset="-122"/>
              </a:rPr>
              <a:t>企业基层单位按要求执行本单位的</a:t>
            </a:r>
            <a:r>
              <a:rPr lang="en-US" altLang="zh-CN" sz="1800" smtClean="0">
                <a:solidFill>
                  <a:schemeClr val="bg1"/>
                </a:solidFill>
                <a:latin typeface="微软雅黑" panose="020B0503020204020204" pitchFamily="34" charset="-122"/>
                <a:ea typeface="微软雅黑" panose="020B0503020204020204" pitchFamily="34" charset="-122"/>
              </a:rPr>
              <a:t>HSE</a:t>
            </a:r>
            <a:r>
              <a:rPr lang="zh-CN" altLang="en-US" sz="1800" smtClean="0">
                <a:solidFill>
                  <a:schemeClr val="bg1"/>
                </a:solidFill>
                <a:latin typeface="微软雅黑" panose="020B0503020204020204" pitchFamily="34" charset="-122"/>
                <a:ea typeface="微软雅黑" panose="020B0503020204020204" pitchFamily="34" charset="-122"/>
              </a:rPr>
              <a:t>绩效管理制度，并提出改进建议。</a:t>
            </a:r>
            <a:endParaRPr lang="zh-CN" altLang="en-US" sz="180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矩形 3"/>
          <p:cNvSpPr/>
          <p:nvPr/>
        </p:nvSpPr>
        <p:spPr>
          <a:xfrm>
            <a:off x="733423" y="143485"/>
            <a:ext cx="4831856" cy="461665"/>
          </a:xfrm>
          <a:prstGeom prst="rect">
            <a:avLst/>
          </a:prstGeom>
        </p:spPr>
        <p:txBody>
          <a:bodyPr wrap="square">
            <a:spAutoFit/>
          </a:bodyPr>
          <a:lstStyle/>
          <a:p>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一、国际</a:t>
            </a:r>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先进</a:t>
            </a:r>
            <a:r>
              <a:rPr lang="en-US" altLang="zh-CN" sz="2400" b="1" dirty="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管理</a:t>
            </a:r>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理念介绍</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pic>
        <p:nvPicPr>
          <p:cNvPr id="15" name="图片 14"/>
          <p:cNvPicPr>
            <a:picLocks noChangeAspect="1"/>
          </p:cNvPicPr>
          <p:nvPr/>
        </p:nvPicPr>
        <p:blipFill>
          <a:blip r:embed="rId3">
            <a:extLst>
              <a:ext uri="{28A0092B-C50C-407E-A947-70E740481C1C}">
                <a14:useLocalDpi xmlns:a14="http://schemas.microsoft.com/office/drawing/2010/main" val="0"/>
              </a:ext>
            </a:extLst>
          </a:blip>
          <a:srcRect l="8105" r="38464" b="11296"/>
          <a:stretch>
            <a:fillRect/>
          </a:stretch>
        </p:blipFill>
        <p:spPr bwMode="auto">
          <a:xfrm>
            <a:off x="2113583" y="2591270"/>
            <a:ext cx="3946525"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图文框 15"/>
          <p:cNvSpPr/>
          <p:nvPr/>
        </p:nvSpPr>
        <p:spPr bwMode="auto">
          <a:xfrm>
            <a:off x="1928267" y="2343944"/>
            <a:ext cx="8893596" cy="3744912"/>
          </a:xfrm>
          <a:prstGeom prst="frame">
            <a:avLst>
              <a:gd name="adj1" fmla="val 1816"/>
            </a:avLst>
          </a:prstGeom>
          <a:solidFill>
            <a:schemeClr val="accent1">
              <a:lumMod val="50000"/>
            </a:schemeClr>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7" name="矩形 16"/>
          <p:cNvSpPr/>
          <p:nvPr/>
        </p:nvSpPr>
        <p:spPr bwMode="auto">
          <a:xfrm>
            <a:off x="5283200" y="1816125"/>
            <a:ext cx="5329238" cy="4570413"/>
          </a:xfrm>
          <a:prstGeom prst="rect">
            <a:avLst/>
          </a:prstGeom>
          <a:solidFill>
            <a:schemeClr val="accent2"/>
          </a:solidFill>
          <a:ln w="38100" cap="flat" cmpd="sng" algn="ctr">
            <a:noFill/>
            <a:prstDash val="solid"/>
            <a:round/>
            <a:headEnd type="none" w="med" len="med"/>
            <a:tailEnd type="none" w="med" len="med"/>
          </a:ln>
          <a:effectLst>
            <a:outerShdw blurRad="88900" dist="50800" dir="8100000" algn="tr" rotWithShape="0">
              <a:prstClr val="black">
                <a:alpha val="49000"/>
              </a:prstClr>
            </a:outerShdw>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8" name="Rectangle 3"/>
          <p:cNvSpPr>
            <a:spLocks noGrp="1" noChangeArrowheads="1"/>
          </p:cNvSpPr>
          <p:nvPr/>
        </p:nvSpPr>
        <p:spPr bwMode="auto">
          <a:xfrm>
            <a:off x="5327303" y="2660650"/>
            <a:ext cx="5133975" cy="3111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panose="020B0604020202020204" pitchFamily="34" charset="0"/>
              </a:defRPr>
            </a:lvl6pPr>
            <a:lvl7pPr marL="2971800" indent="-228600" algn="l" rtl="0" fontAlgn="base">
              <a:spcBef>
                <a:spcPct val="20000"/>
              </a:spcBef>
              <a:spcAft>
                <a:spcPct val="0"/>
              </a:spcAft>
              <a:buChar char="»"/>
              <a:defRPr sz="2000">
                <a:solidFill>
                  <a:schemeClr val="tx1"/>
                </a:solidFill>
                <a:latin typeface="Arial" panose="020B0604020202020204" pitchFamily="34" charset="0"/>
              </a:defRPr>
            </a:lvl7pPr>
            <a:lvl8pPr marL="3429000" indent="-228600" algn="l" rtl="0" fontAlgn="base">
              <a:spcBef>
                <a:spcPct val="20000"/>
              </a:spcBef>
              <a:spcAft>
                <a:spcPct val="0"/>
              </a:spcAft>
              <a:buChar char="»"/>
              <a:defRPr sz="2000">
                <a:solidFill>
                  <a:schemeClr val="tx1"/>
                </a:solidFill>
                <a:latin typeface="Arial" panose="020B0604020202020204" pitchFamily="34" charset="0"/>
              </a:defRPr>
            </a:lvl8pPr>
            <a:lvl9pPr marL="3886200" indent="-228600" algn="l" rtl="0" fontAlgn="base">
              <a:spcBef>
                <a:spcPct val="20000"/>
              </a:spcBef>
              <a:spcAft>
                <a:spcPct val="0"/>
              </a:spcAft>
              <a:buChar char="»"/>
              <a:defRPr sz="2000">
                <a:solidFill>
                  <a:schemeClr val="tx1"/>
                </a:solidFill>
                <a:latin typeface="Arial" panose="020B0604020202020204" pitchFamily="34" charset="0"/>
              </a:defRPr>
            </a:lvl9pPr>
          </a:lstStyle>
          <a:p>
            <a:pPr marL="579755" lvl="1" indent="-476250" algn="just" eaLnBrk="1" hangingPunct="1">
              <a:lnSpc>
                <a:spcPct val="150000"/>
              </a:lnSpc>
              <a:buClr>
                <a:schemeClr val="bg1"/>
              </a:buClr>
              <a:buFont typeface="Wingdings" panose="05000000000000000000" pitchFamily="2" charset="2"/>
              <a:buAutoNum type="arabicPeriod"/>
            </a:pPr>
            <a:r>
              <a:rPr lang="en-US" altLang="en-US" sz="1800" dirty="0" err="1" smtClean="0">
                <a:solidFill>
                  <a:schemeClr val="bg1"/>
                </a:solidFill>
                <a:latin typeface="微软雅黑" panose="020B0503020204020204" pitchFamily="34" charset="-122"/>
                <a:ea typeface="微软雅黑" panose="020B0503020204020204" pitchFamily="34" charset="-122"/>
              </a:rPr>
              <a:t>HSE绩效管理必须融入全面的绩效管理系统，而不可被割裂、孤立存在</a:t>
            </a:r>
            <a:r>
              <a:rPr lang="en-US" altLang="en-US" sz="1800" dirty="0" smtClean="0">
                <a:solidFill>
                  <a:schemeClr val="bg1"/>
                </a:solidFill>
                <a:latin typeface="微软雅黑" panose="020B0503020204020204" pitchFamily="34" charset="-122"/>
                <a:ea typeface="微软雅黑" panose="020B0503020204020204" pitchFamily="34" charset="-122"/>
              </a:rPr>
              <a:t>。</a:t>
            </a:r>
            <a:endParaRPr lang="zh-CN" altLang="en-US" sz="1800" dirty="0" smtClean="0">
              <a:solidFill>
                <a:schemeClr val="bg1"/>
              </a:solidFill>
              <a:latin typeface="微软雅黑" panose="020B0503020204020204" pitchFamily="34" charset="-122"/>
              <a:ea typeface="微软雅黑" panose="020B0503020204020204" pitchFamily="34" charset="-122"/>
            </a:endParaRPr>
          </a:p>
          <a:p>
            <a:pPr marL="579755" lvl="1" indent="-476250" algn="just" eaLnBrk="1" hangingPunct="1">
              <a:lnSpc>
                <a:spcPct val="150000"/>
              </a:lnSpc>
              <a:buClr>
                <a:schemeClr val="bg1"/>
              </a:buClr>
              <a:buFont typeface="Wingdings" panose="05000000000000000000" pitchFamily="2" charset="2"/>
              <a:buAutoNum type="arabicPeriod"/>
            </a:pPr>
            <a:r>
              <a:rPr lang="en-US" altLang="en-US" sz="1800" dirty="0" err="1" smtClean="0">
                <a:solidFill>
                  <a:schemeClr val="bg1"/>
                </a:solidFill>
                <a:latin typeface="微软雅黑" panose="020B0503020204020204" pitchFamily="34" charset="-122"/>
                <a:ea typeface="微软雅黑" panose="020B0503020204020204" pitchFamily="34" charset="-122"/>
              </a:rPr>
              <a:t>绩效考核是激励、引导和约束员工行为的一种手段，奖惩只是组织实现目标的保障措施之一，不是最终目的</a:t>
            </a:r>
            <a:r>
              <a:rPr lang="en-US" altLang="en-US" sz="1800" dirty="0" smtClean="0">
                <a:solidFill>
                  <a:schemeClr val="bg1"/>
                </a:solidFill>
                <a:latin typeface="微软雅黑" panose="020B0503020204020204" pitchFamily="34" charset="-122"/>
                <a:ea typeface="微软雅黑" panose="020B0503020204020204" pitchFamily="34" charset="-122"/>
              </a:rPr>
              <a:t>。</a:t>
            </a:r>
            <a:endParaRPr lang="zh-CN" altLang="en-US" sz="1800" dirty="0" smtClean="0">
              <a:solidFill>
                <a:schemeClr val="bg1"/>
              </a:solidFill>
              <a:latin typeface="微软雅黑" panose="020B0503020204020204" pitchFamily="34" charset="-122"/>
              <a:ea typeface="微软雅黑" panose="020B0503020204020204" pitchFamily="34" charset="-122"/>
            </a:endParaRPr>
          </a:p>
          <a:p>
            <a:pPr marL="579755" lvl="1" indent="-476250" algn="just" eaLnBrk="1" hangingPunct="1">
              <a:lnSpc>
                <a:spcPct val="150000"/>
              </a:lnSpc>
              <a:buClr>
                <a:schemeClr val="bg1"/>
              </a:buClr>
              <a:buFont typeface="Wingdings" panose="05000000000000000000" pitchFamily="2" charset="2"/>
              <a:buAutoNum type="arabicPeriod"/>
            </a:pPr>
            <a:r>
              <a:rPr lang="zh-CN" altLang="en-US" sz="1800" dirty="0" smtClean="0">
                <a:solidFill>
                  <a:schemeClr val="bg1"/>
                </a:solidFill>
                <a:latin typeface="微软雅黑" panose="020B0503020204020204" pitchFamily="34" charset="-122"/>
                <a:ea typeface="微软雅黑" panose="020B0503020204020204" pitchFamily="34" charset="-122"/>
              </a:rPr>
              <a:t>主管不仅要为自身的绩效负责，也要为其下属的绩效负责。</a:t>
            </a:r>
            <a:endParaRPr lang="zh-CN" altLang="en-US" sz="1800" dirty="0" smtClean="0">
              <a:solidFill>
                <a:schemeClr val="bg1"/>
              </a:solidFill>
              <a:latin typeface="微软雅黑" panose="020B0503020204020204" pitchFamily="34" charset="-122"/>
              <a:ea typeface="微软雅黑" panose="020B0503020204020204" pitchFamily="34" charset="-122"/>
            </a:endParaRPr>
          </a:p>
        </p:txBody>
      </p:sp>
      <p:sp>
        <p:nvSpPr>
          <p:cNvPr id="19" name="矩形 18"/>
          <p:cNvSpPr>
            <a:spLocks noChangeArrowheads="1"/>
          </p:cNvSpPr>
          <p:nvPr/>
        </p:nvSpPr>
        <p:spPr bwMode="auto">
          <a:xfrm>
            <a:off x="5211763" y="1889968"/>
            <a:ext cx="547211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20000"/>
              </a:lnSpc>
              <a:buFont typeface="Wingdings" panose="05000000000000000000" pitchFamily="2" charset="2"/>
              <a:buNone/>
            </a:pPr>
            <a:r>
              <a:rPr lang="zh-CN" altLang="en-US" sz="2000" dirty="0">
                <a:solidFill>
                  <a:schemeClr val="bg1"/>
                </a:solidFill>
                <a:latin typeface="微软雅黑" panose="020B0503020204020204" pitchFamily="34" charset="-122"/>
                <a:ea typeface="微软雅黑" panose="020B0503020204020204" pitchFamily="34" charset="-122"/>
              </a:rPr>
              <a:t>集团公司</a:t>
            </a:r>
            <a:r>
              <a:rPr lang="en-US" altLang="zh-CN" sz="2000" dirty="0">
                <a:solidFill>
                  <a:schemeClr val="bg1"/>
                </a:solidFill>
                <a:latin typeface="微软雅黑" panose="020B0503020204020204" pitchFamily="34" charset="-122"/>
                <a:ea typeface="微软雅黑" panose="020B0503020204020204" pitchFamily="34" charset="-122"/>
              </a:rPr>
              <a:t>《</a:t>
            </a:r>
            <a:r>
              <a:rPr lang="en-US" altLang="en-US" sz="2000" dirty="0" err="1">
                <a:solidFill>
                  <a:schemeClr val="bg1"/>
                </a:solidFill>
                <a:latin typeface="微软雅黑" panose="020B0503020204020204" pitchFamily="34" charset="-122"/>
                <a:ea typeface="微软雅黑" panose="020B0503020204020204" pitchFamily="34" charset="-122"/>
              </a:rPr>
              <a:t>HSE绩效管理指南</a:t>
            </a: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中“基本原则”</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20" name="Rectangle 2"/>
          <p:cNvSpPr>
            <a:spLocks noGrp="1" noChangeArrowheads="1"/>
          </p:cNvSpPr>
          <p:nvPr/>
        </p:nvSpPr>
        <p:spPr bwMode="auto">
          <a:xfrm>
            <a:off x="755353" y="880021"/>
            <a:ext cx="7162800" cy="565150"/>
          </a:xfrm>
          <a:prstGeom prst="rect">
            <a:avLst/>
          </a:prstGeom>
        </p:spPr>
        <p:txBody>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en-US" altLang="zh-CN" sz="2800" dirty="0">
                <a:solidFill>
                  <a:schemeClr val="tx2">
                    <a:lumMod val="50000"/>
                  </a:schemeClr>
                </a:solidFill>
                <a:latin typeface="华文中宋" panose="02010600040101010101" pitchFamily="2" charset="-122"/>
                <a:ea typeface="华文中宋" panose="02010600040101010101" pitchFamily="2" charset="-122"/>
              </a:rPr>
              <a:t>HSE</a:t>
            </a:r>
            <a:r>
              <a:rPr lang="zh-CN" altLang="en-US" sz="2800" dirty="0">
                <a:solidFill>
                  <a:schemeClr val="tx2">
                    <a:lumMod val="50000"/>
                  </a:schemeClr>
                </a:solidFill>
                <a:latin typeface="华文中宋" panose="02010600040101010101" pitchFamily="2" charset="-122"/>
                <a:ea typeface="华文中宋" panose="02010600040101010101" pitchFamily="2" charset="-122"/>
              </a:rPr>
              <a:t>绩效管理实施的原则</a:t>
            </a:r>
            <a:endParaRPr lang="zh-CN" altLang="en-US" sz="2800" dirty="0">
              <a:solidFill>
                <a:schemeClr val="tx2">
                  <a:lumMod val="50000"/>
                </a:schemeClr>
              </a:solidFill>
              <a:latin typeface="华文中宋" panose="02010600040101010101" pitchFamily="2" charset="-122"/>
              <a:ea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矩形 3"/>
          <p:cNvSpPr/>
          <p:nvPr/>
        </p:nvSpPr>
        <p:spPr>
          <a:xfrm>
            <a:off x="733423" y="143485"/>
            <a:ext cx="4831856" cy="461665"/>
          </a:xfrm>
          <a:prstGeom prst="rect">
            <a:avLst/>
          </a:prstGeom>
        </p:spPr>
        <p:txBody>
          <a:bodyPr wrap="square">
            <a:spAutoFit/>
          </a:bodyPr>
          <a:lstStyle/>
          <a:p>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一、国际</a:t>
            </a:r>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先进</a:t>
            </a:r>
            <a:r>
              <a:rPr lang="en-US" altLang="zh-CN" sz="2400" b="1" dirty="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管理</a:t>
            </a:r>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理念介绍</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rcRect l="38464" r="8105" b="11296"/>
          <a:stretch>
            <a:fillRect/>
          </a:stretch>
        </p:blipFill>
        <p:spPr bwMode="auto">
          <a:xfrm>
            <a:off x="6810375" y="2156619"/>
            <a:ext cx="3946525"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图文框 5"/>
          <p:cNvSpPr/>
          <p:nvPr/>
        </p:nvSpPr>
        <p:spPr bwMode="auto">
          <a:xfrm>
            <a:off x="2101850" y="1743869"/>
            <a:ext cx="8655050" cy="3744912"/>
          </a:xfrm>
          <a:prstGeom prst="frame">
            <a:avLst>
              <a:gd name="adj1" fmla="val 1816"/>
            </a:avLst>
          </a:prstGeom>
          <a:solidFill>
            <a:schemeClr val="accent1">
              <a:lumMod val="50000"/>
            </a:schemeClr>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7" name="矩形 6"/>
          <p:cNvSpPr/>
          <p:nvPr/>
        </p:nvSpPr>
        <p:spPr bwMode="auto">
          <a:xfrm>
            <a:off x="2262188" y="1331119"/>
            <a:ext cx="5327650" cy="4570412"/>
          </a:xfrm>
          <a:prstGeom prst="rect">
            <a:avLst/>
          </a:prstGeom>
          <a:solidFill>
            <a:schemeClr val="accent2"/>
          </a:solidFill>
          <a:ln w="38100" cap="flat" cmpd="sng" algn="ctr">
            <a:noFill/>
            <a:prstDash val="solid"/>
            <a:round/>
            <a:headEnd type="none" w="med" len="med"/>
            <a:tailEnd type="none" w="med" len="med"/>
          </a:ln>
          <a:effectLst>
            <a:outerShdw blurRad="50800" dist="38100" dir="18900000" algn="bl" rotWithShape="0">
              <a:prstClr val="black">
                <a:alpha val="40000"/>
              </a:prstClr>
            </a:outerShdw>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8" name="Rectangle 3"/>
          <p:cNvSpPr>
            <a:spLocks noGrp="1" noChangeArrowheads="1"/>
          </p:cNvSpPr>
          <p:nvPr/>
        </p:nvSpPr>
        <p:spPr bwMode="auto">
          <a:xfrm>
            <a:off x="2265363" y="1437481"/>
            <a:ext cx="5184775" cy="42465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panose="020B0604020202020204" pitchFamily="34" charset="0"/>
              </a:defRPr>
            </a:lvl6pPr>
            <a:lvl7pPr marL="2971800" indent="-228600" algn="l" rtl="0" fontAlgn="base">
              <a:spcBef>
                <a:spcPct val="20000"/>
              </a:spcBef>
              <a:spcAft>
                <a:spcPct val="0"/>
              </a:spcAft>
              <a:buChar char="»"/>
              <a:defRPr sz="2000">
                <a:solidFill>
                  <a:schemeClr val="tx1"/>
                </a:solidFill>
                <a:latin typeface="Arial" panose="020B0604020202020204" pitchFamily="34" charset="0"/>
              </a:defRPr>
            </a:lvl7pPr>
            <a:lvl8pPr marL="3429000" indent="-228600" algn="l" rtl="0" fontAlgn="base">
              <a:spcBef>
                <a:spcPct val="20000"/>
              </a:spcBef>
              <a:spcAft>
                <a:spcPct val="0"/>
              </a:spcAft>
              <a:buChar char="»"/>
              <a:defRPr sz="2000">
                <a:solidFill>
                  <a:schemeClr val="tx1"/>
                </a:solidFill>
                <a:latin typeface="Arial" panose="020B0604020202020204" pitchFamily="34" charset="0"/>
              </a:defRPr>
            </a:lvl8pPr>
            <a:lvl9pPr marL="3886200" indent="-228600" algn="l" rtl="0" fontAlgn="base">
              <a:spcBef>
                <a:spcPct val="20000"/>
              </a:spcBef>
              <a:spcAft>
                <a:spcPct val="0"/>
              </a:spcAft>
              <a:buChar char="»"/>
              <a:defRPr sz="2000">
                <a:solidFill>
                  <a:schemeClr val="tx1"/>
                </a:solidFill>
                <a:latin typeface="Arial" panose="020B0604020202020204" pitchFamily="34" charset="0"/>
              </a:defRPr>
            </a:lvl9pPr>
          </a:lstStyle>
          <a:p>
            <a:pPr marL="358775" lvl="1" indent="-358775" algn="just" eaLnBrk="1" hangingPunct="1">
              <a:lnSpc>
                <a:spcPct val="150000"/>
              </a:lnSpc>
              <a:spcBef>
                <a:spcPct val="0"/>
              </a:spcBef>
              <a:buClr>
                <a:schemeClr val="bg1"/>
              </a:buClr>
              <a:buFont typeface="Verdana" panose="020B0604030504040204" pitchFamily="34" charset="0"/>
              <a:buAutoNum type="arabicPeriod" startAt="4"/>
            </a:pPr>
            <a:r>
              <a:rPr lang="zh-CN" altLang="en-US" sz="1800" smtClean="0">
                <a:solidFill>
                  <a:schemeClr val="bg1"/>
                </a:solidFill>
                <a:latin typeface="微软雅黑" panose="020B0503020204020204" pitchFamily="34" charset="-122"/>
                <a:ea typeface="微软雅黑" panose="020B0503020204020204" pitchFamily="34" charset="-122"/>
              </a:rPr>
              <a:t>绩效管理不仅考核结果，同样注重对管理过程的考核。</a:t>
            </a:r>
            <a:endParaRPr lang="en-US" altLang="zh-CN" sz="1800" smtClean="0">
              <a:solidFill>
                <a:schemeClr val="bg1"/>
              </a:solidFill>
              <a:latin typeface="微软雅黑" panose="020B0503020204020204" pitchFamily="34" charset="-122"/>
              <a:ea typeface="微软雅黑" panose="020B0503020204020204" pitchFamily="34" charset="-122"/>
            </a:endParaRPr>
          </a:p>
          <a:p>
            <a:pPr marL="358775" lvl="1" indent="-358775" algn="just" eaLnBrk="1" hangingPunct="1">
              <a:lnSpc>
                <a:spcPct val="150000"/>
              </a:lnSpc>
              <a:spcBef>
                <a:spcPct val="0"/>
              </a:spcBef>
              <a:buClr>
                <a:schemeClr val="bg1"/>
              </a:buClr>
              <a:buFont typeface="Verdana" panose="020B0604030504040204" pitchFamily="34" charset="0"/>
              <a:buAutoNum type="arabicPeriod" startAt="4"/>
            </a:pPr>
            <a:r>
              <a:rPr lang="en-US" altLang="en-US" sz="1800" smtClean="0">
                <a:solidFill>
                  <a:schemeClr val="bg1"/>
                </a:solidFill>
                <a:latin typeface="微软雅黑" panose="020B0503020204020204" pitchFamily="34" charset="-122"/>
                <a:ea typeface="微软雅黑" panose="020B0503020204020204" pitchFamily="34" charset="-122"/>
              </a:rPr>
              <a:t>绩效管理应有连续性和前瞻性，要长远规划，不应仅仅局限在对过去工作的关注，更应将前一阶段的绩效与下一阶段的工作联系起来。</a:t>
            </a:r>
            <a:endParaRPr lang="en-US" altLang="zh-CN" sz="1800" smtClean="0">
              <a:solidFill>
                <a:schemeClr val="bg1"/>
              </a:solidFill>
              <a:latin typeface="微软雅黑" panose="020B0503020204020204" pitchFamily="34" charset="-122"/>
              <a:ea typeface="微软雅黑" panose="020B0503020204020204" pitchFamily="34" charset="-122"/>
            </a:endParaRPr>
          </a:p>
          <a:p>
            <a:pPr marL="358775" lvl="1" indent="-358775" algn="just" eaLnBrk="1" hangingPunct="1">
              <a:lnSpc>
                <a:spcPct val="150000"/>
              </a:lnSpc>
              <a:spcBef>
                <a:spcPct val="0"/>
              </a:spcBef>
              <a:buClr>
                <a:schemeClr val="bg1"/>
              </a:buClr>
              <a:buFont typeface="Verdana" panose="020B0604030504040204" pitchFamily="34" charset="0"/>
              <a:buAutoNum type="arabicPeriod" startAt="4"/>
            </a:pPr>
            <a:r>
              <a:rPr lang="zh-CN" altLang="en-US" sz="1800" smtClean="0">
                <a:solidFill>
                  <a:schemeClr val="bg1"/>
                </a:solidFill>
                <a:latin typeface="微软雅黑" panose="020B0503020204020204" pitchFamily="34" charset="-122"/>
                <a:ea typeface="微软雅黑" panose="020B0503020204020204" pitchFamily="34" charset="-122"/>
              </a:rPr>
              <a:t>绩效管理强调每位员工的个人贡献，以及个人目标与组织整体目标和方向的一致性，目标层层分解时，指标的设定必须与其岗位职责相对应，不同岗位的目标和指标的设定应根据岗位特点的不同而有所不同。</a:t>
            </a:r>
            <a:endParaRPr lang="zh-CN" altLang="en-US" sz="180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矩形 3"/>
          <p:cNvSpPr/>
          <p:nvPr/>
        </p:nvSpPr>
        <p:spPr>
          <a:xfrm>
            <a:off x="733423" y="143485"/>
            <a:ext cx="4831856" cy="461665"/>
          </a:xfrm>
          <a:prstGeom prst="rect">
            <a:avLst/>
          </a:prstGeom>
        </p:spPr>
        <p:txBody>
          <a:bodyPr wrap="square">
            <a:spAutoFit/>
          </a:bodyPr>
          <a:lstStyle/>
          <a:p>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一、国际</a:t>
            </a:r>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先进</a:t>
            </a:r>
            <a:r>
              <a:rPr lang="en-US" altLang="zh-CN" sz="2400" b="1" dirty="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管理</a:t>
            </a:r>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理念介绍</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8975" y="1384077"/>
            <a:ext cx="5940425"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Grp="1" noChangeArrowheads="1"/>
          </p:cNvSpPr>
          <p:nvPr/>
        </p:nvSpPr>
        <p:spPr bwMode="auto">
          <a:xfrm>
            <a:off x="721442" y="818927"/>
            <a:ext cx="7162800" cy="565150"/>
          </a:xfrm>
          <a:prstGeom prst="rect">
            <a:avLst/>
          </a:prstGeom>
        </p:spPr>
        <p:txBody>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dirty="0">
                <a:solidFill>
                  <a:schemeClr val="tx2">
                    <a:lumMod val="50000"/>
                  </a:schemeClr>
                </a:solidFill>
                <a:latin typeface="华文中宋" panose="02010600040101010101" pitchFamily="2" charset="-122"/>
                <a:ea typeface="华文中宋" panose="02010600040101010101" pitchFamily="2" charset="-122"/>
              </a:rPr>
              <a:t>杜邦的</a:t>
            </a:r>
            <a:r>
              <a:rPr lang="en-US" altLang="zh-CN" sz="2800" dirty="0">
                <a:solidFill>
                  <a:schemeClr val="tx2">
                    <a:lumMod val="50000"/>
                  </a:schemeClr>
                </a:solidFill>
                <a:latin typeface="华文中宋" panose="02010600040101010101" pitchFamily="2" charset="-122"/>
                <a:ea typeface="华文中宋" panose="02010600040101010101" pitchFamily="2" charset="-122"/>
              </a:rPr>
              <a:t>HSE</a:t>
            </a:r>
            <a:r>
              <a:rPr lang="zh-CN" altLang="en-US" sz="2800" dirty="0">
                <a:solidFill>
                  <a:schemeClr val="tx2">
                    <a:lumMod val="50000"/>
                  </a:schemeClr>
                </a:solidFill>
                <a:latin typeface="华文中宋" panose="02010600040101010101" pitchFamily="2" charset="-122"/>
                <a:ea typeface="华文中宋" panose="02010600040101010101" pitchFamily="2" charset="-122"/>
              </a:rPr>
              <a:t>绩效管理的基本流程</a:t>
            </a:r>
            <a:endParaRPr lang="zh-CN" altLang="en-US" sz="2800" dirty="0">
              <a:solidFill>
                <a:schemeClr val="tx2">
                  <a:lumMod val="50000"/>
                </a:schemeClr>
              </a:solidFill>
              <a:latin typeface="华文中宋" panose="02010600040101010101" pitchFamily="2" charset="-122"/>
              <a:ea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48"/>
          <p:cNvSpPr txBox="1"/>
          <p:nvPr/>
        </p:nvSpPr>
        <p:spPr>
          <a:xfrm>
            <a:off x="4557167" y="2530396"/>
            <a:ext cx="8214236" cy="1661993"/>
          </a:xfrm>
          <a:prstGeom prst="rect">
            <a:avLst/>
          </a:prstGeom>
          <a:noFill/>
        </p:spPr>
        <p:txBody>
          <a:bodyPr wrap="square" lIns="0" tIns="0" rIns="0" bIns="0" rtlCol="0">
            <a:spAutoFit/>
          </a:bodyPr>
          <a:lstStyle/>
          <a:p>
            <a:pPr algn="ctr"/>
            <a:r>
              <a:rPr lang="en-US" altLang="zh-CN" sz="5400" dirty="0" smtClean="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5400" dirty="0" smtClean="0">
                <a:solidFill>
                  <a:schemeClr val="accent1"/>
                </a:solidFill>
                <a:latin typeface="微软雅黑" panose="020B0503020204020204" pitchFamily="34" charset="-122"/>
                <a:ea typeface="微软雅黑" panose="020B0503020204020204" pitchFamily="34" charset="-122"/>
                <a:cs typeface="+mn-ea"/>
                <a:sym typeface="+mn-lt"/>
              </a:rPr>
              <a:t>绩效管理流程各阶段分析方法应用</a:t>
            </a:r>
            <a:endParaRPr lang="en-US" altLang="zh-CN" sz="5400" dirty="0" smtClean="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15" name="矩形 259"/>
          <p:cNvSpPr>
            <a:spLocks noChangeArrowheads="1"/>
          </p:cNvSpPr>
          <p:nvPr/>
        </p:nvSpPr>
        <p:spPr bwMode="auto">
          <a:xfrm>
            <a:off x="1964879" y="2143395"/>
            <a:ext cx="2196442" cy="186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1500" b="1" cap="all" spc="300" dirty="0" smtClean="0">
                <a:solidFill>
                  <a:schemeClr val="accent1"/>
                </a:solidFill>
                <a:latin typeface="+mj-ea"/>
                <a:ea typeface="+mj-ea"/>
                <a:cs typeface="Arial" panose="020B0604020202020204" pitchFamily="34" charset="0"/>
              </a:rPr>
              <a:t>02</a:t>
            </a:r>
            <a:endParaRPr lang="en-US" altLang="zh-CN" sz="11500" b="1" cap="all" spc="300" dirty="0">
              <a:solidFill>
                <a:schemeClr val="accent1"/>
              </a:solidFill>
              <a:latin typeface="+mj-ea"/>
              <a:ea typeface="+mj-ea"/>
              <a:cs typeface="Arial" panose="020B0604020202020204" pitchFamily="34" charset="0"/>
            </a:endParaRPr>
          </a:p>
        </p:txBody>
      </p:sp>
      <p:sp>
        <p:nvSpPr>
          <p:cNvPr id="6" name="Freeform 6"/>
          <p:cNvSpPr/>
          <p:nvPr/>
        </p:nvSpPr>
        <p:spPr bwMode="auto">
          <a:xfrm>
            <a:off x="354" y="5397910"/>
            <a:ext cx="12858044" cy="1834739"/>
          </a:xfrm>
          <a:custGeom>
            <a:avLst/>
            <a:gdLst>
              <a:gd name="T0" fmla="*/ 1115 w 5702"/>
              <a:gd name="T1" fmla="*/ 0 h 1219"/>
              <a:gd name="T2" fmla="*/ 1277 w 5702"/>
              <a:gd name="T3" fmla="*/ 0 h 1219"/>
              <a:gd name="T4" fmla="*/ 1428 w 5702"/>
              <a:gd name="T5" fmla="*/ 2 h 1219"/>
              <a:gd name="T6" fmla="*/ 1569 w 5702"/>
              <a:gd name="T7" fmla="*/ 2 h 1219"/>
              <a:gd name="T8" fmla="*/ 1698 w 5702"/>
              <a:gd name="T9" fmla="*/ 4 h 1219"/>
              <a:gd name="T10" fmla="*/ 1816 w 5702"/>
              <a:gd name="T11" fmla="*/ 6 h 1219"/>
              <a:gd name="T12" fmla="*/ 1922 w 5702"/>
              <a:gd name="T13" fmla="*/ 7 h 1219"/>
              <a:gd name="T14" fmla="*/ 2018 w 5702"/>
              <a:gd name="T15" fmla="*/ 11 h 1219"/>
              <a:gd name="T16" fmla="*/ 2102 w 5702"/>
              <a:gd name="T17" fmla="*/ 14 h 1219"/>
              <a:gd name="T18" fmla="*/ 2201 w 5702"/>
              <a:gd name="T19" fmla="*/ 20 h 1219"/>
              <a:gd name="T20" fmla="*/ 2293 w 5702"/>
              <a:gd name="T21" fmla="*/ 32 h 1219"/>
              <a:gd name="T22" fmla="*/ 2375 w 5702"/>
              <a:gd name="T23" fmla="*/ 46 h 1219"/>
              <a:gd name="T24" fmla="*/ 2452 w 5702"/>
              <a:gd name="T25" fmla="*/ 63 h 1219"/>
              <a:gd name="T26" fmla="*/ 2518 w 5702"/>
              <a:gd name="T27" fmla="*/ 84 h 1219"/>
              <a:gd name="T28" fmla="*/ 2579 w 5702"/>
              <a:gd name="T29" fmla="*/ 107 h 1219"/>
              <a:gd name="T30" fmla="*/ 2633 w 5702"/>
              <a:gd name="T31" fmla="*/ 131 h 1219"/>
              <a:gd name="T32" fmla="*/ 2680 w 5702"/>
              <a:gd name="T33" fmla="*/ 157 h 1219"/>
              <a:gd name="T34" fmla="*/ 2722 w 5702"/>
              <a:gd name="T35" fmla="*/ 185 h 1219"/>
              <a:gd name="T36" fmla="*/ 2756 w 5702"/>
              <a:gd name="T37" fmla="*/ 213 h 1219"/>
              <a:gd name="T38" fmla="*/ 2788 w 5702"/>
              <a:gd name="T39" fmla="*/ 241 h 1219"/>
              <a:gd name="T40" fmla="*/ 2812 w 5702"/>
              <a:gd name="T41" fmla="*/ 269 h 1219"/>
              <a:gd name="T42" fmla="*/ 2835 w 5702"/>
              <a:gd name="T43" fmla="*/ 295 h 1219"/>
              <a:gd name="T44" fmla="*/ 2852 w 5702"/>
              <a:gd name="T45" fmla="*/ 319 h 1219"/>
              <a:gd name="T46" fmla="*/ 2868 w 5702"/>
              <a:gd name="T47" fmla="*/ 295 h 1219"/>
              <a:gd name="T48" fmla="*/ 2891 w 5702"/>
              <a:gd name="T49" fmla="*/ 269 h 1219"/>
              <a:gd name="T50" fmla="*/ 2915 w 5702"/>
              <a:gd name="T51" fmla="*/ 241 h 1219"/>
              <a:gd name="T52" fmla="*/ 2946 w 5702"/>
              <a:gd name="T53" fmla="*/ 213 h 1219"/>
              <a:gd name="T54" fmla="*/ 2981 w 5702"/>
              <a:gd name="T55" fmla="*/ 185 h 1219"/>
              <a:gd name="T56" fmla="*/ 3023 w 5702"/>
              <a:gd name="T57" fmla="*/ 157 h 1219"/>
              <a:gd name="T58" fmla="*/ 3070 w 5702"/>
              <a:gd name="T59" fmla="*/ 131 h 1219"/>
              <a:gd name="T60" fmla="*/ 3124 w 5702"/>
              <a:gd name="T61" fmla="*/ 107 h 1219"/>
              <a:gd name="T62" fmla="*/ 3185 w 5702"/>
              <a:gd name="T63" fmla="*/ 84 h 1219"/>
              <a:gd name="T64" fmla="*/ 3253 w 5702"/>
              <a:gd name="T65" fmla="*/ 63 h 1219"/>
              <a:gd name="T66" fmla="*/ 3328 w 5702"/>
              <a:gd name="T67" fmla="*/ 46 h 1219"/>
              <a:gd name="T68" fmla="*/ 3409 w 5702"/>
              <a:gd name="T69" fmla="*/ 32 h 1219"/>
              <a:gd name="T70" fmla="*/ 3502 w 5702"/>
              <a:gd name="T71" fmla="*/ 20 h 1219"/>
              <a:gd name="T72" fmla="*/ 3601 w 5702"/>
              <a:gd name="T73" fmla="*/ 14 h 1219"/>
              <a:gd name="T74" fmla="*/ 3684 w 5702"/>
              <a:gd name="T75" fmla="*/ 11 h 1219"/>
              <a:gd name="T76" fmla="*/ 3780 w 5702"/>
              <a:gd name="T77" fmla="*/ 7 h 1219"/>
              <a:gd name="T78" fmla="*/ 3886 w 5702"/>
              <a:gd name="T79" fmla="*/ 6 h 1219"/>
              <a:gd name="T80" fmla="*/ 4005 w 5702"/>
              <a:gd name="T81" fmla="*/ 4 h 1219"/>
              <a:gd name="T82" fmla="*/ 4134 w 5702"/>
              <a:gd name="T83" fmla="*/ 2 h 1219"/>
              <a:gd name="T84" fmla="*/ 4275 w 5702"/>
              <a:gd name="T85" fmla="*/ 2 h 1219"/>
              <a:gd name="T86" fmla="*/ 4426 w 5702"/>
              <a:gd name="T87" fmla="*/ 0 h 1219"/>
              <a:gd name="T88" fmla="*/ 4588 w 5702"/>
              <a:gd name="T89" fmla="*/ 0 h 1219"/>
              <a:gd name="T90" fmla="*/ 4799 w 5702"/>
              <a:gd name="T91" fmla="*/ 0 h 1219"/>
              <a:gd name="T92" fmla="*/ 4999 w 5702"/>
              <a:gd name="T93" fmla="*/ 2 h 1219"/>
              <a:gd name="T94" fmla="*/ 5189 w 5702"/>
              <a:gd name="T95" fmla="*/ 4 h 1219"/>
              <a:gd name="T96" fmla="*/ 5368 w 5702"/>
              <a:gd name="T97" fmla="*/ 6 h 1219"/>
              <a:gd name="T98" fmla="*/ 5541 w 5702"/>
              <a:gd name="T99" fmla="*/ 7 h 1219"/>
              <a:gd name="T100" fmla="*/ 5702 w 5702"/>
              <a:gd name="T101" fmla="*/ 9 h 1219"/>
              <a:gd name="T102" fmla="*/ 5702 w 5702"/>
              <a:gd name="T103" fmla="*/ 1219 h 1219"/>
              <a:gd name="T104" fmla="*/ 0 w 5702"/>
              <a:gd name="T105" fmla="*/ 1219 h 1219"/>
              <a:gd name="T106" fmla="*/ 0 w 5702"/>
              <a:gd name="T107" fmla="*/ 9 h 1219"/>
              <a:gd name="T108" fmla="*/ 164 w 5702"/>
              <a:gd name="T109" fmla="*/ 7 h 1219"/>
              <a:gd name="T110" fmla="*/ 335 w 5702"/>
              <a:gd name="T111" fmla="*/ 6 h 1219"/>
              <a:gd name="T112" fmla="*/ 514 w 5702"/>
              <a:gd name="T113" fmla="*/ 4 h 1219"/>
              <a:gd name="T114" fmla="*/ 704 w 5702"/>
              <a:gd name="T115" fmla="*/ 2 h 1219"/>
              <a:gd name="T116" fmla="*/ 904 w 5702"/>
              <a:gd name="T117" fmla="*/ 0 h 1219"/>
              <a:gd name="T118" fmla="*/ 1115 w 5702"/>
              <a:gd name="T119" fmla="*/ 0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02" h="1219">
                <a:moveTo>
                  <a:pt x="1115" y="0"/>
                </a:moveTo>
                <a:lnTo>
                  <a:pt x="1277" y="0"/>
                </a:lnTo>
                <a:lnTo>
                  <a:pt x="1428" y="2"/>
                </a:lnTo>
                <a:lnTo>
                  <a:pt x="1569" y="2"/>
                </a:lnTo>
                <a:lnTo>
                  <a:pt x="1698" y="4"/>
                </a:lnTo>
                <a:lnTo>
                  <a:pt x="1816" y="6"/>
                </a:lnTo>
                <a:lnTo>
                  <a:pt x="1922" y="7"/>
                </a:lnTo>
                <a:lnTo>
                  <a:pt x="2018" y="11"/>
                </a:lnTo>
                <a:lnTo>
                  <a:pt x="2102" y="14"/>
                </a:lnTo>
                <a:lnTo>
                  <a:pt x="2201" y="20"/>
                </a:lnTo>
                <a:lnTo>
                  <a:pt x="2293" y="32"/>
                </a:lnTo>
                <a:lnTo>
                  <a:pt x="2375" y="46"/>
                </a:lnTo>
                <a:lnTo>
                  <a:pt x="2452" y="63"/>
                </a:lnTo>
                <a:lnTo>
                  <a:pt x="2518" y="84"/>
                </a:lnTo>
                <a:lnTo>
                  <a:pt x="2579" y="107"/>
                </a:lnTo>
                <a:lnTo>
                  <a:pt x="2633" y="131"/>
                </a:lnTo>
                <a:lnTo>
                  <a:pt x="2680" y="157"/>
                </a:lnTo>
                <a:lnTo>
                  <a:pt x="2722" y="185"/>
                </a:lnTo>
                <a:lnTo>
                  <a:pt x="2756" y="213"/>
                </a:lnTo>
                <a:lnTo>
                  <a:pt x="2788" y="241"/>
                </a:lnTo>
                <a:lnTo>
                  <a:pt x="2812" y="269"/>
                </a:lnTo>
                <a:lnTo>
                  <a:pt x="2835" y="295"/>
                </a:lnTo>
                <a:lnTo>
                  <a:pt x="2852" y="319"/>
                </a:lnTo>
                <a:lnTo>
                  <a:pt x="2868" y="295"/>
                </a:lnTo>
                <a:lnTo>
                  <a:pt x="2891" y="269"/>
                </a:lnTo>
                <a:lnTo>
                  <a:pt x="2915" y="241"/>
                </a:lnTo>
                <a:lnTo>
                  <a:pt x="2946" y="213"/>
                </a:lnTo>
                <a:lnTo>
                  <a:pt x="2981" y="185"/>
                </a:lnTo>
                <a:lnTo>
                  <a:pt x="3023" y="157"/>
                </a:lnTo>
                <a:lnTo>
                  <a:pt x="3070" y="131"/>
                </a:lnTo>
                <a:lnTo>
                  <a:pt x="3124" y="107"/>
                </a:lnTo>
                <a:lnTo>
                  <a:pt x="3185" y="84"/>
                </a:lnTo>
                <a:lnTo>
                  <a:pt x="3253" y="63"/>
                </a:lnTo>
                <a:lnTo>
                  <a:pt x="3328" y="46"/>
                </a:lnTo>
                <a:lnTo>
                  <a:pt x="3409" y="32"/>
                </a:lnTo>
                <a:lnTo>
                  <a:pt x="3502" y="20"/>
                </a:lnTo>
                <a:lnTo>
                  <a:pt x="3601" y="14"/>
                </a:lnTo>
                <a:lnTo>
                  <a:pt x="3684" y="11"/>
                </a:lnTo>
                <a:lnTo>
                  <a:pt x="3780" y="7"/>
                </a:lnTo>
                <a:lnTo>
                  <a:pt x="3886" y="6"/>
                </a:lnTo>
                <a:lnTo>
                  <a:pt x="4005" y="4"/>
                </a:lnTo>
                <a:lnTo>
                  <a:pt x="4134" y="2"/>
                </a:lnTo>
                <a:lnTo>
                  <a:pt x="4275" y="2"/>
                </a:lnTo>
                <a:lnTo>
                  <a:pt x="4426" y="0"/>
                </a:lnTo>
                <a:lnTo>
                  <a:pt x="4588" y="0"/>
                </a:lnTo>
                <a:lnTo>
                  <a:pt x="4799" y="0"/>
                </a:lnTo>
                <a:lnTo>
                  <a:pt x="4999" y="2"/>
                </a:lnTo>
                <a:lnTo>
                  <a:pt x="5189" y="4"/>
                </a:lnTo>
                <a:lnTo>
                  <a:pt x="5368" y="6"/>
                </a:lnTo>
                <a:lnTo>
                  <a:pt x="5541" y="7"/>
                </a:lnTo>
                <a:lnTo>
                  <a:pt x="5702" y="9"/>
                </a:lnTo>
                <a:lnTo>
                  <a:pt x="5702" y="1219"/>
                </a:lnTo>
                <a:lnTo>
                  <a:pt x="0" y="1219"/>
                </a:lnTo>
                <a:lnTo>
                  <a:pt x="0" y="9"/>
                </a:lnTo>
                <a:lnTo>
                  <a:pt x="164" y="7"/>
                </a:lnTo>
                <a:lnTo>
                  <a:pt x="335" y="6"/>
                </a:lnTo>
                <a:lnTo>
                  <a:pt x="514" y="4"/>
                </a:lnTo>
                <a:lnTo>
                  <a:pt x="704" y="2"/>
                </a:lnTo>
                <a:lnTo>
                  <a:pt x="904" y="0"/>
                </a:lnTo>
                <a:lnTo>
                  <a:pt x="1115"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p>
        </p:txBody>
      </p:sp>
      <p:sp>
        <p:nvSpPr>
          <p:cNvPr id="7" name="Freeform 7"/>
          <p:cNvSpPr/>
          <p:nvPr/>
        </p:nvSpPr>
        <p:spPr bwMode="auto">
          <a:xfrm>
            <a:off x="354" y="5128493"/>
            <a:ext cx="12858044" cy="593017"/>
          </a:xfrm>
          <a:custGeom>
            <a:avLst/>
            <a:gdLst>
              <a:gd name="T0" fmla="*/ 1184 w 5702"/>
              <a:gd name="T1" fmla="*/ 0 h 394"/>
              <a:gd name="T2" fmla="*/ 1492 w 5702"/>
              <a:gd name="T3" fmla="*/ 2 h 394"/>
              <a:gd name="T4" fmla="*/ 1754 w 5702"/>
              <a:gd name="T5" fmla="*/ 5 h 394"/>
              <a:gd name="T6" fmla="*/ 1968 w 5702"/>
              <a:gd name="T7" fmla="*/ 11 h 394"/>
              <a:gd name="T8" fmla="*/ 2156 w 5702"/>
              <a:gd name="T9" fmla="*/ 19 h 394"/>
              <a:gd name="T10" fmla="*/ 2333 w 5702"/>
              <a:gd name="T11" fmla="*/ 42 h 394"/>
              <a:gd name="T12" fmla="*/ 2480 w 5702"/>
              <a:gd name="T13" fmla="*/ 78 h 394"/>
              <a:gd name="T14" fmla="*/ 2598 w 5702"/>
              <a:gd name="T15" fmla="*/ 122 h 394"/>
              <a:gd name="T16" fmla="*/ 2690 w 5702"/>
              <a:gd name="T17" fmla="*/ 172 h 394"/>
              <a:gd name="T18" fmla="*/ 2763 w 5702"/>
              <a:gd name="T19" fmla="*/ 225 h 394"/>
              <a:gd name="T20" fmla="*/ 2816 w 5702"/>
              <a:gd name="T21" fmla="*/ 277 h 394"/>
              <a:gd name="T22" fmla="*/ 2852 w 5702"/>
              <a:gd name="T23" fmla="*/ 326 h 394"/>
              <a:gd name="T24" fmla="*/ 2887 w 5702"/>
              <a:gd name="T25" fmla="*/ 277 h 394"/>
              <a:gd name="T26" fmla="*/ 2939 w 5702"/>
              <a:gd name="T27" fmla="*/ 225 h 394"/>
              <a:gd name="T28" fmla="*/ 3012 w 5702"/>
              <a:gd name="T29" fmla="*/ 172 h 394"/>
              <a:gd name="T30" fmla="*/ 3105 w 5702"/>
              <a:gd name="T31" fmla="*/ 122 h 394"/>
              <a:gd name="T32" fmla="*/ 3223 w 5702"/>
              <a:gd name="T33" fmla="*/ 78 h 394"/>
              <a:gd name="T34" fmla="*/ 3369 w 5702"/>
              <a:gd name="T35" fmla="*/ 42 h 394"/>
              <a:gd name="T36" fmla="*/ 3547 w 5702"/>
              <a:gd name="T37" fmla="*/ 19 h 394"/>
              <a:gd name="T38" fmla="*/ 3735 w 5702"/>
              <a:gd name="T39" fmla="*/ 11 h 394"/>
              <a:gd name="T40" fmla="*/ 3949 w 5702"/>
              <a:gd name="T41" fmla="*/ 5 h 394"/>
              <a:gd name="T42" fmla="*/ 4210 w 5702"/>
              <a:gd name="T43" fmla="*/ 2 h 394"/>
              <a:gd name="T44" fmla="*/ 4519 w 5702"/>
              <a:gd name="T45" fmla="*/ 0 h 394"/>
              <a:gd name="T46" fmla="*/ 4907 w 5702"/>
              <a:gd name="T47" fmla="*/ 0 h 394"/>
              <a:gd name="T48" fmla="*/ 5318 w 5702"/>
              <a:gd name="T49" fmla="*/ 2 h 394"/>
              <a:gd name="T50" fmla="*/ 5702 w 5702"/>
              <a:gd name="T51" fmla="*/ 5 h 394"/>
              <a:gd name="T52" fmla="*/ 5513 w 5702"/>
              <a:gd name="T53" fmla="*/ 72 h 394"/>
              <a:gd name="T54" fmla="*/ 5116 w 5702"/>
              <a:gd name="T55" fmla="*/ 70 h 394"/>
              <a:gd name="T56" fmla="*/ 4689 w 5702"/>
              <a:gd name="T57" fmla="*/ 68 h 394"/>
              <a:gd name="T58" fmla="*/ 4358 w 5702"/>
              <a:gd name="T59" fmla="*/ 70 h 394"/>
              <a:gd name="T60" fmla="*/ 4073 w 5702"/>
              <a:gd name="T61" fmla="*/ 72 h 394"/>
              <a:gd name="T62" fmla="*/ 3836 w 5702"/>
              <a:gd name="T63" fmla="*/ 75 h 394"/>
              <a:gd name="T64" fmla="*/ 3648 w 5702"/>
              <a:gd name="T65" fmla="*/ 80 h 394"/>
              <a:gd name="T66" fmla="*/ 3455 w 5702"/>
              <a:gd name="T67" fmla="*/ 98 h 394"/>
              <a:gd name="T68" fmla="*/ 3293 w 5702"/>
              <a:gd name="T69" fmla="*/ 127 h 394"/>
              <a:gd name="T70" fmla="*/ 3162 w 5702"/>
              <a:gd name="T71" fmla="*/ 167 h 394"/>
              <a:gd name="T72" fmla="*/ 3056 w 5702"/>
              <a:gd name="T73" fmla="*/ 214 h 394"/>
              <a:gd name="T74" fmla="*/ 2974 w 5702"/>
              <a:gd name="T75" fmla="*/ 266 h 394"/>
              <a:gd name="T76" fmla="*/ 2911 w 5702"/>
              <a:gd name="T77" fmla="*/ 320 h 394"/>
              <a:gd name="T78" fmla="*/ 2868 w 5702"/>
              <a:gd name="T79" fmla="*/ 371 h 394"/>
              <a:gd name="T80" fmla="*/ 2835 w 5702"/>
              <a:gd name="T81" fmla="*/ 371 h 394"/>
              <a:gd name="T82" fmla="*/ 2791 w 5702"/>
              <a:gd name="T83" fmla="*/ 320 h 394"/>
              <a:gd name="T84" fmla="*/ 2730 w 5702"/>
              <a:gd name="T85" fmla="*/ 266 h 394"/>
              <a:gd name="T86" fmla="*/ 2647 w 5702"/>
              <a:gd name="T87" fmla="*/ 214 h 394"/>
              <a:gd name="T88" fmla="*/ 2542 w 5702"/>
              <a:gd name="T89" fmla="*/ 167 h 394"/>
              <a:gd name="T90" fmla="*/ 2410 w 5702"/>
              <a:gd name="T91" fmla="*/ 127 h 394"/>
              <a:gd name="T92" fmla="*/ 2248 w 5702"/>
              <a:gd name="T93" fmla="*/ 98 h 394"/>
              <a:gd name="T94" fmla="*/ 2055 w 5702"/>
              <a:gd name="T95" fmla="*/ 80 h 394"/>
              <a:gd name="T96" fmla="*/ 1867 w 5702"/>
              <a:gd name="T97" fmla="*/ 75 h 394"/>
              <a:gd name="T98" fmla="*/ 1630 w 5702"/>
              <a:gd name="T99" fmla="*/ 72 h 394"/>
              <a:gd name="T100" fmla="*/ 1344 w 5702"/>
              <a:gd name="T101" fmla="*/ 70 h 394"/>
              <a:gd name="T102" fmla="*/ 1014 w 5702"/>
              <a:gd name="T103" fmla="*/ 68 h 394"/>
              <a:gd name="T104" fmla="*/ 587 w 5702"/>
              <a:gd name="T105" fmla="*/ 70 h 394"/>
              <a:gd name="T106" fmla="*/ 190 w 5702"/>
              <a:gd name="T107" fmla="*/ 72 h 394"/>
              <a:gd name="T108" fmla="*/ 0 w 5702"/>
              <a:gd name="T109" fmla="*/ 5 h 394"/>
              <a:gd name="T110" fmla="*/ 385 w 5702"/>
              <a:gd name="T111" fmla="*/ 2 h 394"/>
              <a:gd name="T112" fmla="*/ 796 w 5702"/>
              <a:gd name="T113"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02" h="394">
                <a:moveTo>
                  <a:pt x="1014" y="0"/>
                </a:moveTo>
                <a:lnTo>
                  <a:pt x="1184" y="0"/>
                </a:lnTo>
                <a:lnTo>
                  <a:pt x="1344" y="0"/>
                </a:lnTo>
                <a:lnTo>
                  <a:pt x="1492" y="2"/>
                </a:lnTo>
                <a:lnTo>
                  <a:pt x="1630" y="4"/>
                </a:lnTo>
                <a:lnTo>
                  <a:pt x="1754" y="5"/>
                </a:lnTo>
                <a:lnTo>
                  <a:pt x="1867" y="7"/>
                </a:lnTo>
                <a:lnTo>
                  <a:pt x="1968" y="11"/>
                </a:lnTo>
                <a:lnTo>
                  <a:pt x="2055" y="12"/>
                </a:lnTo>
                <a:lnTo>
                  <a:pt x="2156" y="19"/>
                </a:lnTo>
                <a:lnTo>
                  <a:pt x="2248" y="30"/>
                </a:lnTo>
                <a:lnTo>
                  <a:pt x="2333" y="42"/>
                </a:lnTo>
                <a:lnTo>
                  <a:pt x="2410" y="59"/>
                </a:lnTo>
                <a:lnTo>
                  <a:pt x="2480" y="78"/>
                </a:lnTo>
                <a:lnTo>
                  <a:pt x="2542" y="99"/>
                </a:lnTo>
                <a:lnTo>
                  <a:pt x="2598" y="122"/>
                </a:lnTo>
                <a:lnTo>
                  <a:pt x="2647" y="146"/>
                </a:lnTo>
                <a:lnTo>
                  <a:pt x="2690" y="172"/>
                </a:lnTo>
                <a:lnTo>
                  <a:pt x="2730" y="199"/>
                </a:lnTo>
                <a:lnTo>
                  <a:pt x="2763" y="225"/>
                </a:lnTo>
                <a:lnTo>
                  <a:pt x="2791" y="253"/>
                </a:lnTo>
                <a:lnTo>
                  <a:pt x="2816" y="277"/>
                </a:lnTo>
                <a:lnTo>
                  <a:pt x="2835" y="303"/>
                </a:lnTo>
                <a:lnTo>
                  <a:pt x="2852" y="326"/>
                </a:lnTo>
                <a:lnTo>
                  <a:pt x="2868" y="303"/>
                </a:lnTo>
                <a:lnTo>
                  <a:pt x="2887" y="277"/>
                </a:lnTo>
                <a:lnTo>
                  <a:pt x="2911" y="253"/>
                </a:lnTo>
                <a:lnTo>
                  <a:pt x="2939" y="225"/>
                </a:lnTo>
                <a:lnTo>
                  <a:pt x="2974" y="199"/>
                </a:lnTo>
                <a:lnTo>
                  <a:pt x="3012" y="172"/>
                </a:lnTo>
                <a:lnTo>
                  <a:pt x="3056" y="146"/>
                </a:lnTo>
                <a:lnTo>
                  <a:pt x="3105" y="122"/>
                </a:lnTo>
                <a:lnTo>
                  <a:pt x="3162" y="99"/>
                </a:lnTo>
                <a:lnTo>
                  <a:pt x="3223" y="78"/>
                </a:lnTo>
                <a:lnTo>
                  <a:pt x="3293" y="59"/>
                </a:lnTo>
                <a:lnTo>
                  <a:pt x="3369" y="42"/>
                </a:lnTo>
                <a:lnTo>
                  <a:pt x="3455" y="30"/>
                </a:lnTo>
                <a:lnTo>
                  <a:pt x="3547" y="19"/>
                </a:lnTo>
                <a:lnTo>
                  <a:pt x="3648" y="12"/>
                </a:lnTo>
                <a:lnTo>
                  <a:pt x="3735" y="11"/>
                </a:lnTo>
                <a:lnTo>
                  <a:pt x="3836" y="7"/>
                </a:lnTo>
                <a:lnTo>
                  <a:pt x="3949" y="5"/>
                </a:lnTo>
                <a:lnTo>
                  <a:pt x="4073" y="4"/>
                </a:lnTo>
                <a:lnTo>
                  <a:pt x="4210" y="2"/>
                </a:lnTo>
                <a:lnTo>
                  <a:pt x="4358" y="0"/>
                </a:lnTo>
                <a:lnTo>
                  <a:pt x="4519" y="0"/>
                </a:lnTo>
                <a:lnTo>
                  <a:pt x="4689" y="0"/>
                </a:lnTo>
                <a:lnTo>
                  <a:pt x="4907" y="0"/>
                </a:lnTo>
                <a:lnTo>
                  <a:pt x="5116" y="2"/>
                </a:lnTo>
                <a:lnTo>
                  <a:pt x="5318" y="2"/>
                </a:lnTo>
                <a:lnTo>
                  <a:pt x="5513" y="4"/>
                </a:lnTo>
                <a:lnTo>
                  <a:pt x="5702" y="5"/>
                </a:lnTo>
                <a:lnTo>
                  <a:pt x="5702" y="73"/>
                </a:lnTo>
                <a:lnTo>
                  <a:pt x="5513" y="72"/>
                </a:lnTo>
                <a:lnTo>
                  <a:pt x="5318" y="70"/>
                </a:lnTo>
                <a:lnTo>
                  <a:pt x="5116" y="70"/>
                </a:lnTo>
                <a:lnTo>
                  <a:pt x="4907" y="68"/>
                </a:lnTo>
                <a:lnTo>
                  <a:pt x="4689" y="68"/>
                </a:lnTo>
                <a:lnTo>
                  <a:pt x="4519" y="68"/>
                </a:lnTo>
                <a:lnTo>
                  <a:pt x="4358" y="70"/>
                </a:lnTo>
                <a:lnTo>
                  <a:pt x="4210" y="70"/>
                </a:lnTo>
                <a:lnTo>
                  <a:pt x="4073" y="72"/>
                </a:lnTo>
                <a:lnTo>
                  <a:pt x="3949" y="73"/>
                </a:lnTo>
                <a:lnTo>
                  <a:pt x="3836" y="75"/>
                </a:lnTo>
                <a:lnTo>
                  <a:pt x="3735" y="78"/>
                </a:lnTo>
                <a:lnTo>
                  <a:pt x="3648" y="80"/>
                </a:lnTo>
                <a:lnTo>
                  <a:pt x="3547" y="87"/>
                </a:lnTo>
                <a:lnTo>
                  <a:pt x="3455" y="98"/>
                </a:lnTo>
                <a:lnTo>
                  <a:pt x="3369" y="110"/>
                </a:lnTo>
                <a:lnTo>
                  <a:pt x="3293" y="127"/>
                </a:lnTo>
                <a:lnTo>
                  <a:pt x="3223" y="146"/>
                </a:lnTo>
                <a:lnTo>
                  <a:pt x="3162" y="167"/>
                </a:lnTo>
                <a:lnTo>
                  <a:pt x="3105" y="190"/>
                </a:lnTo>
                <a:lnTo>
                  <a:pt x="3056" y="214"/>
                </a:lnTo>
                <a:lnTo>
                  <a:pt x="3012" y="240"/>
                </a:lnTo>
                <a:lnTo>
                  <a:pt x="2974" y="266"/>
                </a:lnTo>
                <a:lnTo>
                  <a:pt x="2939" y="293"/>
                </a:lnTo>
                <a:lnTo>
                  <a:pt x="2911" y="320"/>
                </a:lnTo>
                <a:lnTo>
                  <a:pt x="2887" y="345"/>
                </a:lnTo>
                <a:lnTo>
                  <a:pt x="2868" y="371"/>
                </a:lnTo>
                <a:lnTo>
                  <a:pt x="2852" y="394"/>
                </a:lnTo>
                <a:lnTo>
                  <a:pt x="2835" y="371"/>
                </a:lnTo>
                <a:lnTo>
                  <a:pt x="2816" y="345"/>
                </a:lnTo>
                <a:lnTo>
                  <a:pt x="2791" y="320"/>
                </a:lnTo>
                <a:lnTo>
                  <a:pt x="2763" y="293"/>
                </a:lnTo>
                <a:lnTo>
                  <a:pt x="2730" y="266"/>
                </a:lnTo>
                <a:lnTo>
                  <a:pt x="2690" y="240"/>
                </a:lnTo>
                <a:lnTo>
                  <a:pt x="2647" y="214"/>
                </a:lnTo>
                <a:lnTo>
                  <a:pt x="2598" y="190"/>
                </a:lnTo>
                <a:lnTo>
                  <a:pt x="2542" y="167"/>
                </a:lnTo>
                <a:lnTo>
                  <a:pt x="2480" y="146"/>
                </a:lnTo>
                <a:lnTo>
                  <a:pt x="2410" y="127"/>
                </a:lnTo>
                <a:lnTo>
                  <a:pt x="2333" y="110"/>
                </a:lnTo>
                <a:lnTo>
                  <a:pt x="2248" y="98"/>
                </a:lnTo>
                <a:lnTo>
                  <a:pt x="2156" y="87"/>
                </a:lnTo>
                <a:lnTo>
                  <a:pt x="2055" y="80"/>
                </a:lnTo>
                <a:lnTo>
                  <a:pt x="1968" y="78"/>
                </a:lnTo>
                <a:lnTo>
                  <a:pt x="1867" y="75"/>
                </a:lnTo>
                <a:lnTo>
                  <a:pt x="1754" y="73"/>
                </a:lnTo>
                <a:lnTo>
                  <a:pt x="1630" y="72"/>
                </a:lnTo>
                <a:lnTo>
                  <a:pt x="1492" y="70"/>
                </a:lnTo>
                <a:lnTo>
                  <a:pt x="1344" y="70"/>
                </a:lnTo>
                <a:lnTo>
                  <a:pt x="1184" y="68"/>
                </a:lnTo>
                <a:lnTo>
                  <a:pt x="1014" y="68"/>
                </a:lnTo>
                <a:lnTo>
                  <a:pt x="796" y="68"/>
                </a:lnTo>
                <a:lnTo>
                  <a:pt x="587" y="70"/>
                </a:lnTo>
                <a:lnTo>
                  <a:pt x="385" y="70"/>
                </a:lnTo>
                <a:lnTo>
                  <a:pt x="190" y="72"/>
                </a:lnTo>
                <a:lnTo>
                  <a:pt x="0" y="73"/>
                </a:lnTo>
                <a:lnTo>
                  <a:pt x="0" y="5"/>
                </a:lnTo>
                <a:lnTo>
                  <a:pt x="190" y="4"/>
                </a:lnTo>
                <a:lnTo>
                  <a:pt x="385" y="2"/>
                </a:lnTo>
                <a:lnTo>
                  <a:pt x="587" y="2"/>
                </a:lnTo>
                <a:lnTo>
                  <a:pt x="796" y="0"/>
                </a:lnTo>
                <a:lnTo>
                  <a:pt x="1014"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p>
        </p:txBody>
      </p:sp>
    </p:spTree>
  </p:cSld>
  <p:clrMapOvr>
    <a:masterClrMapping/>
  </p:clrMapOvr>
  <p:transition spd="slow" advTm="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矩形 3"/>
          <p:cNvSpPr/>
          <p:nvPr/>
        </p:nvSpPr>
        <p:spPr>
          <a:xfrm>
            <a:off x="733423" y="143485"/>
            <a:ext cx="8072216"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二</a:t>
            </a:r>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a:t>
            </a:r>
            <a:r>
              <a:rPr lang="en-US" altLang="zh-CN" sz="2400" b="1" dirty="0" smtClean="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绩效管理流程各阶段分析方法应用</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5" name="Rectangle 2"/>
          <p:cNvSpPr>
            <a:spLocks noGrp="1" noChangeArrowheads="1"/>
          </p:cNvSpPr>
          <p:nvPr/>
        </p:nvSpPr>
        <p:spPr bwMode="auto">
          <a:xfrm>
            <a:off x="778743" y="818927"/>
            <a:ext cx="7162800" cy="565150"/>
          </a:xfrm>
          <a:prstGeom prst="rect">
            <a:avLst/>
          </a:prstGeom>
        </p:spPr>
        <p:txBody>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dirty="0" smtClean="0">
                <a:solidFill>
                  <a:schemeClr val="tx2">
                    <a:lumMod val="50000"/>
                  </a:schemeClr>
                </a:solidFill>
                <a:latin typeface="华文中宋" panose="02010600040101010101" pitchFamily="2" charset="-122"/>
                <a:ea typeface="华文中宋" panose="02010600040101010101" pitchFamily="2" charset="-122"/>
              </a:rPr>
              <a:t>目标和指标设定阶段</a:t>
            </a:r>
            <a:endParaRPr lang="zh-CN" altLang="en-US" sz="2800" dirty="0">
              <a:solidFill>
                <a:schemeClr val="tx2">
                  <a:lumMod val="50000"/>
                </a:schemeClr>
              </a:solidFill>
              <a:latin typeface="华文中宋" panose="02010600040101010101" pitchFamily="2" charset="-122"/>
              <a:ea typeface="华文中宋" panose="02010600040101010101" pitchFamily="2" charset="-122"/>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rcRect t="13010" b="33783"/>
          <a:stretch>
            <a:fillRect/>
          </a:stretch>
        </p:blipFill>
        <p:spPr bwMode="auto">
          <a:xfrm>
            <a:off x="-20664" y="1456085"/>
            <a:ext cx="12858751" cy="3630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a:spLocks noGrp="1" noChangeArrowheads="1"/>
          </p:cNvSpPr>
          <p:nvPr/>
        </p:nvSpPr>
        <p:spPr bwMode="auto">
          <a:xfrm>
            <a:off x="2180903" y="5530849"/>
            <a:ext cx="7705725" cy="11398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panose="020B0604020202020204" pitchFamily="34" charset="0"/>
              </a:defRPr>
            </a:lvl6pPr>
            <a:lvl7pPr marL="2971800" indent="-228600" algn="l" rtl="0" fontAlgn="base">
              <a:spcBef>
                <a:spcPct val="20000"/>
              </a:spcBef>
              <a:spcAft>
                <a:spcPct val="0"/>
              </a:spcAft>
              <a:buChar char="»"/>
              <a:defRPr sz="2000">
                <a:solidFill>
                  <a:schemeClr val="tx1"/>
                </a:solidFill>
                <a:latin typeface="Arial" panose="020B0604020202020204" pitchFamily="34" charset="0"/>
              </a:defRPr>
            </a:lvl7pPr>
            <a:lvl8pPr marL="3429000" indent="-228600" algn="l" rtl="0" fontAlgn="base">
              <a:spcBef>
                <a:spcPct val="20000"/>
              </a:spcBef>
              <a:spcAft>
                <a:spcPct val="0"/>
              </a:spcAft>
              <a:buChar char="»"/>
              <a:defRPr sz="2000">
                <a:solidFill>
                  <a:schemeClr val="tx1"/>
                </a:solidFill>
                <a:latin typeface="Arial" panose="020B0604020202020204" pitchFamily="34" charset="0"/>
              </a:defRPr>
            </a:lvl8pPr>
            <a:lvl9pPr marL="3886200" indent="-228600" algn="l" rtl="0" fontAlgn="base">
              <a:spcBef>
                <a:spcPct val="20000"/>
              </a:spcBef>
              <a:spcAft>
                <a:spcPct val="0"/>
              </a:spcAft>
              <a:buChar char="»"/>
              <a:defRPr sz="2000">
                <a:solidFill>
                  <a:schemeClr val="tx1"/>
                </a:solidFill>
                <a:latin typeface="Arial" panose="020B0604020202020204" pitchFamily="34" charset="0"/>
              </a:defRPr>
            </a:lvl9pPr>
          </a:lstStyle>
          <a:p>
            <a:pPr marL="0" indent="0" algn="just" eaLnBrk="1" hangingPunct="1">
              <a:lnSpc>
                <a:spcPct val="170000"/>
              </a:lnSpc>
              <a:buFont typeface="Wingdings" panose="05000000000000000000" pitchFamily="2" charset="2"/>
              <a:buNone/>
              <a:defRPr/>
            </a:pPr>
            <a:r>
              <a:rPr lang="zh-CN" altLang="en-US" sz="2000" b="1" dirty="0" smtClean="0">
                <a:solidFill>
                  <a:schemeClr val="bg2">
                    <a:lumMod val="25000"/>
                  </a:schemeClr>
                </a:solidFill>
                <a:latin typeface="微软雅黑" panose="020B0503020204020204" pitchFamily="34" charset="-122"/>
                <a:ea typeface="微软雅黑" panose="020B0503020204020204" pitchFamily="34" charset="-122"/>
              </a:rPr>
              <a:t>作为一个内部安全管理顾问（专业人员），今天要指导某个基层单位的直线组织领导建立一套</a:t>
            </a:r>
            <a:r>
              <a:rPr lang="en-US" altLang="zh-CN" sz="2000" b="1" dirty="0" smtClean="0">
                <a:solidFill>
                  <a:schemeClr val="bg2">
                    <a:lumMod val="25000"/>
                  </a:schemeClr>
                </a:solidFill>
                <a:latin typeface="微软雅黑" panose="020B0503020204020204" pitchFamily="34" charset="-122"/>
                <a:ea typeface="微软雅黑" panose="020B0503020204020204" pitchFamily="34" charset="-122"/>
              </a:rPr>
              <a:t>HSE</a:t>
            </a:r>
            <a:r>
              <a:rPr lang="zh-CN" altLang="en-US" sz="2000" b="1" dirty="0" smtClean="0">
                <a:solidFill>
                  <a:schemeClr val="bg2">
                    <a:lumMod val="25000"/>
                  </a:schemeClr>
                </a:solidFill>
                <a:latin typeface="微软雅黑" panose="020B0503020204020204" pitchFamily="34" charset="-122"/>
                <a:ea typeface="微软雅黑" panose="020B0503020204020204" pitchFamily="34" charset="-122"/>
              </a:rPr>
              <a:t>绩效管理方案，我们应该怎么做？</a:t>
            </a:r>
            <a:endParaRPr lang="en-US" altLang="zh-CN" sz="2000" b="1" dirty="0" smtClean="0">
              <a:solidFill>
                <a:schemeClr val="bg2">
                  <a:lumMod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矩形 4"/>
          <p:cNvSpPr>
            <a:spLocks noChangeArrowheads="1"/>
          </p:cNvSpPr>
          <p:nvPr/>
        </p:nvSpPr>
        <p:spPr bwMode="auto">
          <a:xfrm>
            <a:off x="6429375" y="2382838"/>
            <a:ext cx="4572000" cy="3455987"/>
          </a:xfrm>
          <a:prstGeom prst="rect">
            <a:avLst/>
          </a:prstGeom>
          <a:solidFill>
            <a:schemeClr val="accent2"/>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6" name="矩形 5"/>
          <p:cNvSpPr/>
          <p:nvPr/>
        </p:nvSpPr>
        <p:spPr bwMode="auto">
          <a:xfrm>
            <a:off x="7292975" y="2409825"/>
            <a:ext cx="3024188" cy="503238"/>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7" name="矩形 6"/>
          <p:cNvSpPr/>
          <p:nvPr/>
        </p:nvSpPr>
        <p:spPr bwMode="auto">
          <a:xfrm>
            <a:off x="1857375" y="2382838"/>
            <a:ext cx="4572000" cy="3455987"/>
          </a:xfrm>
          <a:prstGeom prst="rect">
            <a:avLst/>
          </a:prstGeom>
          <a:solidFill>
            <a:schemeClr val="bg1">
              <a:lumMod val="75000"/>
            </a:schemeClr>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8" name="Rectangle 3"/>
          <p:cNvSpPr>
            <a:spLocks noGrp="1" noChangeArrowheads="1"/>
          </p:cNvSpPr>
          <p:nvPr/>
        </p:nvSpPr>
        <p:spPr bwMode="auto">
          <a:xfrm>
            <a:off x="6837363" y="2952750"/>
            <a:ext cx="4144962" cy="286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panose="020B0604020202020204" pitchFamily="34" charset="0"/>
              </a:defRPr>
            </a:lvl6pPr>
            <a:lvl7pPr marL="2971800" indent="-228600" algn="l" rtl="0" fontAlgn="base">
              <a:spcBef>
                <a:spcPct val="20000"/>
              </a:spcBef>
              <a:spcAft>
                <a:spcPct val="0"/>
              </a:spcAft>
              <a:buChar char="»"/>
              <a:defRPr sz="2000">
                <a:solidFill>
                  <a:schemeClr val="tx1"/>
                </a:solidFill>
                <a:latin typeface="Arial" panose="020B0604020202020204" pitchFamily="34" charset="0"/>
              </a:defRPr>
            </a:lvl7pPr>
            <a:lvl8pPr marL="3429000" indent="-228600" algn="l" rtl="0" fontAlgn="base">
              <a:spcBef>
                <a:spcPct val="20000"/>
              </a:spcBef>
              <a:spcAft>
                <a:spcPct val="0"/>
              </a:spcAft>
              <a:buChar char="»"/>
              <a:defRPr sz="2000">
                <a:solidFill>
                  <a:schemeClr val="tx1"/>
                </a:solidFill>
                <a:latin typeface="Arial" panose="020B0604020202020204" pitchFamily="34" charset="0"/>
              </a:defRPr>
            </a:lvl8pPr>
            <a:lvl9pPr marL="3886200" indent="-228600" algn="l" rtl="0" fontAlgn="base">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buClr>
                <a:schemeClr val="bg1"/>
              </a:buClr>
              <a:buFont typeface="Wingdings" panose="05000000000000000000" pitchFamily="2" charset="2"/>
              <a:buChar char="Ø"/>
            </a:pPr>
            <a:r>
              <a:rPr lang="zh-CN" altLang="en-US" sz="1800" smtClean="0">
                <a:solidFill>
                  <a:schemeClr val="bg1"/>
                </a:solidFill>
                <a:latin typeface="微软雅黑" panose="020B0503020204020204" pitchFamily="34" charset="-122"/>
                <a:ea typeface="微软雅黑" panose="020B0503020204020204" pitchFamily="34" charset="-122"/>
              </a:rPr>
              <a:t>了解管理的主要内容和阶段</a:t>
            </a:r>
            <a:endParaRPr lang="zh-CN" altLang="en-US" sz="1800" smtClean="0">
              <a:solidFill>
                <a:schemeClr val="bg1"/>
              </a:solidFill>
              <a:latin typeface="微软雅黑" panose="020B0503020204020204" pitchFamily="34" charset="-122"/>
              <a:ea typeface="微软雅黑" panose="020B0503020204020204" pitchFamily="34" charset="-122"/>
            </a:endParaRPr>
          </a:p>
          <a:p>
            <a:pPr eaLnBrk="1" hangingPunct="1">
              <a:lnSpc>
                <a:spcPct val="150000"/>
              </a:lnSpc>
              <a:buClr>
                <a:schemeClr val="bg1"/>
              </a:buClr>
              <a:buFont typeface="Wingdings" panose="05000000000000000000" pitchFamily="2" charset="2"/>
              <a:buChar char="Ø"/>
            </a:pPr>
            <a:r>
              <a:rPr lang="zh-CN" altLang="en-US" sz="1800" smtClean="0">
                <a:solidFill>
                  <a:schemeClr val="bg1"/>
                </a:solidFill>
                <a:latin typeface="微软雅黑" panose="020B0503020204020204" pitchFamily="34" charset="-122"/>
                <a:ea typeface="微软雅黑" panose="020B0503020204020204" pitchFamily="34" charset="-122"/>
              </a:rPr>
              <a:t>了解关键的衡量环节</a:t>
            </a:r>
            <a:endParaRPr lang="en-US" altLang="zh-CN" sz="1800" smtClean="0">
              <a:solidFill>
                <a:schemeClr val="bg1"/>
              </a:solidFill>
              <a:latin typeface="微软雅黑" panose="020B0503020204020204" pitchFamily="34" charset="-122"/>
              <a:ea typeface="微软雅黑" panose="020B0503020204020204" pitchFamily="34" charset="-122"/>
            </a:endParaRPr>
          </a:p>
          <a:p>
            <a:pPr eaLnBrk="1" hangingPunct="1">
              <a:lnSpc>
                <a:spcPct val="150000"/>
              </a:lnSpc>
              <a:buClr>
                <a:schemeClr val="bg1"/>
              </a:buClr>
              <a:buFont typeface="Wingdings" panose="05000000000000000000" pitchFamily="2" charset="2"/>
              <a:buChar char="Ø"/>
            </a:pPr>
            <a:r>
              <a:rPr lang="zh-CN" altLang="en-US" sz="1800" smtClean="0">
                <a:solidFill>
                  <a:schemeClr val="bg1"/>
                </a:solidFill>
                <a:latin typeface="微软雅黑" panose="020B0503020204020204" pitchFamily="34" charset="-122"/>
                <a:ea typeface="微软雅黑" panose="020B0503020204020204" pitchFamily="34" charset="-122"/>
              </a:rPr>
              <a:t>了解各个管理行为的责任部门或人</a:t>
            </a:r>
            <a:endParaRPr lang="zh-CN" altLang="en-US" sz="1800" smtClean="0">
              <a:solidFill>
                <a:schemeClr val="bg1"/>
              </a:solidFill>
              <a:latin typeface="微软雅黑" panose="020B0503020204020204" pitchFamily="34" charset="-122"/>
              <a:ea typeface="微软雅黑" panose="020B0503020204020204" pitchFamily="34" charset="-122"/>
            </a:endParaRPr>
          </a:p>
          <a:p>
            <a:pPr eaLnBrk="1" hangingPunct="1">
              <a:lnSpc>
                <a:spcPct val="150000"/>
              </a:lnSpc>
              <a:buClr>
                <a:schemeClr val="bg1"/>
              </a:buClr>
              <a:buFont typeface="Wingdings" panose="05000000000000000000" pitchFamily="2" charset="2"/>
              <a:buChar char="Ø"/>
            </a:pPr>
            <a:r>
              <a:rPr lang="zh-CN" altLang="en-US" sz="1800" smtClean="0">
                <a:solidFill>
                  <a:schemeClr val="bg1"/>
                </a:solidFill>
                <a:latin typeface="微软雅黑" panose="020B0503020204020204" pitchFamily="34" charset="-122"/>
                <a:ea typeface="微软雅黑" panose="020B0503020204020204" pitchFamily="34" charset="-122"/>
              </a:rPr>
              <a:t>识别管理行为</a:t>
            </a:r>
            <a:r>
              <a:rPr lang="en-US" altLang="zh-CN" sz="1800" smtClean="0">
                <a:solidFill>
                  <a:schemeClr val="bg1"/>
                </a:solidFill>
                <a:latin typeface="微软雅黑" panose="020B0503020204020204" pitchFamily="34" charset="-122"/>
                <a:ea typeface="微软雅黑" panose="020B0503020204020204" pitchFamily="34" charset="-122"/>
              </a:rPr>
              <a:t>(</a:t>
            </a:r>
            <a:r>
              <a:rPr lang="zh-CN" altLang="en-US" sz="1800" smtClean="0">
                <a:solidFill>
                  <a:schemeClr val="bg1"/>
                </a:solidFill>
                <a:latin typeface="微软雅黑" panose="020B0503020204020204" pitchFamily="34" charset="-122"/>
                <a:ea typeface="微软雅黑" panose="020B0503020204020204" pitchFamily="34" charset="-122"/>
              </a:rPr>
              <a:t>或活动</a:t>
            </a:r>
            <a:r>
              <a:rPr lang="en-US" altLang="zh-CN" sz="1800" smtClean="0">
                <a:solidFill>
                  <a:schemeClr val="bg1"/>
                </a:solidFill>
                <a:latin typeface="微软雅黑" panose="020B0503020204020204" pitchFamily="34" charset="-122"/>
                <a:ea typeface="微软雅黑" panose="020B0503020204020204" pitchFamily="34" charset="-122"/>
              </a:rPr>
              <a:t>)</a:t>
            </a:r>
            <a:r>
              <a:rPr lang="zh-CN" altLang="en-US" sz="1800" smtClean="0">
                <a:solidFill>
                  <a:schemeClr val="bg1"/>
                </a:solidFill>
                <a:latin typeface="微软雅黑" panose="020B0503020204020204" pitchFamily="34" charset="-122"/>
                <a:ea typeface="微软雅黑" panose="020B0503020204020204" pitchFamily="34" charset="-122"/>
              </a:rPr>
              <a:t>的逻辑关系</a:t>
            </a:r>
            <a:endParaRPr lang="zh-CN" altLang="en-US" sz="1800" smtClean="0">
              <a:solidFill>
                <a:schemeClr val="bg1"/>
              </a:solidFill>
              <a:latin typeface="微软雅黑" panose="020B0503020204020204" pitchFamily="34" charset="-122"/>
              <a:ea typeface="微软雅黑" panose="020B0503020204020204" pitchFamily="34" charset="-122"/>
            </a:endParaRPr>
          </a:p>
          <a:p>
            <a:pPr eaLnBrk="1" hangingPunct="1">
              <a:lnSpc>
                <a:spcPct val="150000"/>
              </a:lnSpc>
              <a:buClr>
                <a:schemeClr val="bg1"/>
              </a:buClr>
              <a:buFont typeface="Wingdings" panose="05000000000000000000" pitchFamily="2" charset="2"/>
              <a:buChar char="Ø"/>
            </a:pPr>
            <a:r>
              <a:rPr lang="zh-CN" altLang="en-US" sz="1800" smtClean="0">
                <a:solidFill>
                  <a:schemeClr val="bg1"/>
                </a:solidFill>
                <a:latin typeface="微软雅黑" panose="020B0503020204020204" pitchFamily="34" charset="-122"/>
                <a:ea typeface="微软雅黑" panose="020B0503020204020204" pitchFamily="34" charset="-122"/>
              </a:rPr>
              <a:t>了解各环节相关的支持文件</a:t>
            </a:r>
            <a:endParaRPr lang="zh-CN" altLang="en-US" sz="1800" smtClean="0">
              <a:solidFill>
                <a:schemeClr val="bg1"/>
              </a:solidFill>
              <a:latin typeface="微软雅黑" panose="020B0503020204020204" pitchFamily="34" charset="-122"/>
              <a:ea typeface="微软雅黑" panose="020B0503020204020204" pitchFamily="34" charset="-122"/>
            </a:endParaRPr>
          </a:p>
          <a:p>
            <a:pPr eaLnBrk="1" hangingPunct="1">
              <a:lnSpc>
                <a:spcPct val="150000"/>
              </a:lnSpc>
              <a:buClr>
                <a:schemeClr val="bg1"/>
              </a:buClr>
              <a:buFont typeface="Wingdings" panose="05000000000000000000" pitchFamily="2" charset="2"/>
              <a:buChar char="Ø"/>
            </a:pPr>
            <a:r>
              <a:rPr lang="zh-CN" altLang="en-US" sz="1800" smtClean="0">
                <a:solidFill>
                  <a:schemeClr val="bg1"/>
                </a:solidFill>
                <a:latin typeface="微软雅黑" panose="020B0503020204020204" pitchFamily="34" charset="-122"/>
                <a:ea typeface="微软雅黑" panose="020B0503020204020204" pitchFamily="34" charset="-122"/>
              </a:rPr>
              <a:t>发现现行流程中急需改进的内容</a:t>
            </a:r>
            <a:endParaRPr lang="zh-CN" altLang="en-US" sz="1800" smtClean="0">
              <a:solidFill>
                <a:schemeClr val="bg1"/>
              </a:solidFill>
              <a:latin typeface="微软雅黑" panose="020B0503020204020204" pitchFamily="34" charset="-122"/>
              <a:ea typeface="微软雅黑" panose="020B0503020204020204" pitchFamily="34" charset="-122"/>
            </a:endParaRPr>
          </a:p>
        </p:txBody>
      </p:sp>
      <p:sp>
        <p:nvSpPr>
          <p:cNvPr id="9" name="矩形 8"/>
          <p:cNvSpPr>
            <a:spLocks noChangeArrowheads="1"/>
          </p:cNvSpPr>
          <p:nvPr/>
        </p:nvSpPr>
        <p:spPr bwMode="auto">
          <a:xfrm>
            <a:off x="7429500" y="2455863"/>
            <a:ext cx="2749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buClr>
                <a:schemeClr val="tx2"/>
              </a:buClr>
              <a:buFont typeface="Wingdings" panose="05000000000000000000" pitchFamily="2" charset="2"/>
              <a:buNone/>
            </a:pPr>
            <a:r>
              <a:rPr lang="zh-CN" altLang="en-US" sz="2000">
                <a:solidFill>
                  <a:schemeClr val="bg1"/>
                </a:solidFill>
                <a:latin typeface="微软雅黑" panose="020B0503020204020204" pitchFamily="34" charset="-122"/>
                <a:ea typeface="微软雅黑" panose="020B0503020204020204" pitchFamily="34" charset="-122"/>
              </a:rPr>
              <a:t>通过绘制流程图可以</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3765550" y="1393825"/>
            <a:ext cx="5543550" cy="554038"/>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50000"/>
              </a:lnSpc>
              <a:buClr>
                <a:schemeClr val="tx2"/>
              </a:buClr>
              <a:buFont typeface="Wingdings" panose="05000000000000000000" pitchFamily="2" charset="2"/>
              <a:buNone/>
              <a:defRPr/>
            </a:pPr>
            <a:r>
              <a:rPr lang="zh-CN" altLang="en-US" sz="2000" dirty="0">
                <a:solidFill>
                  <a:schemeClr val="bg2">
                    <a:lumMod val="25000"/>
                  </a:schemeClr>
                </a:solidFill>
                <a:latin typeface="微软雅黑" panose="020B0503020204020204" pitchFamily="34" charset="-122"/>
                <a:ea typeface="微软雅黑" panose="020B0503020204020204" pitchFamily="34" charset="-122"/>
              </a:rPr>
              <a:t>主要有两类流程图：简约的和详细的流程图</a:t>
            </a:r>
            <a:endParaRPr lang="zh-CN" altLang="en-US" sz="20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11" name="矩形 10"/>
          <p:cNvSpPr/>
          <p:nvPr/>
        </p:nvSpPr>
        <p:spPr bwMode="auto">
          <a:xfrm>
            <a:off x="2193925" y="3165475"/>
            <a:ext cx="590550" cy="1803400"/>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2" name="左中括号 11"/>
          <p:cNvSpPr/>
          <p:nvPr/>
        </p:nvSpPr>
        <p:spPr bwMode="auto">
          <a:xfrm>
            <a:off x="2973388" y="2873375"/>
            <a:ext cx="379412" cy="2376488"/>
          </a:xfrm>
          <a:prstGeom prst="leftBracket">
            <a:avLst>
              <a:gd name="adj" fmla="val 0"/>
            </a:avLst>
          </a:prstGeom>
          <a:noFill/>
          <a:ln w="25400" cap="flat" cmpd="sng" algn="ctr">
            <a:solidFill>
              <a:schemeClr val="bg2">
                <a:lumMod val="50000"/>
              </a:schemeClr>
            </a:solid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3" name="矩形 12"/>
          <p:cNvSpPr>
            <a:spLocks noChangeArrowheads="1"/>
          </p:cNvSpPr>
          <p:nvPr/>
        </p:nvSpPr>
        <p:spPr bwMode="auto">
          <a:xfrm>
            <a:off x="3352800" y="2605088"/>
            <a:ext cx="2076450" cy="560387"/>
          </a:xfrm>
          <a:prstGeom prst="rect">
            <a:avLst/>
          </a:prstGeom>
          <a:solidFill>
            <a:schemeClr val="accent2"/>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14" name="矩形 13"/>
          <p:cNvSpPr>
            <a:spLocks noChangeArrowheads="1"/>
          </p:cNvSpPr>
          <p:nvPr/>
        </p:nvSpPr>
        <p:spPr bwMode="auto">
          <a:xfrm>
            <a:off x="3352800" y="4968875"/>
            <a:ext cx="2076450" cy="561975"/>
          </a:xfrm>
          <a:prstGeom prst="rect">
            <a:avLst/>
          </a:prstGeom>
          <a:solidFill>
            <a:schemeClr val="accent2"/>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cxnSp>
        <p:nvCxnSpPr>
          <p:cNvPr id="15" name="直接连接符 14"/>
          <p:cNvCxnSpPr>
            <a:endCxn id="12" idx="1"/>
          </p:cNvCxnSpPr>
          <p:nvPr/>
        </p:nvCxnSpPr>
        <p:spPr bwMode="auto">
          <a:xfrm>
            <a:off x="2784475" y="4060825"/>
            <a:ext cx="188913" cy="0"/>
          </a:xfrm>
          <a:prstGeom prst="line">
            <a:avLst/>
          </a:prstGeom>
          <a:noFill/>
          <a:ln w="25400" cap="flat" cmpd="sng" algn="ctr">
            <a:solidFill>
              <a:schemeClr val="bg2">
                <a:lumMod val="50000"/>
              </a:schemeClr>
            </a:solidFill>
            <a:prstDash val="solid"/>
            <a:round/>
            <a:headEnd type="none" w="med" len="med"/>
            <a:tailEnd type="none" w="med" len="med"/>
          </a:ln>
          <a:effectLst/>
        </p:spPr>
      </p:cxnSp>
      <p:sp>
        <p:nvSpPr>
          <p:cNvPr id="16" name="矩形 15"/>
          <p:cNvSpPr/>
          <p:nvPr/>
        </p:nvSpPr>
        <p:spPr>
          <a:xfrm>
            <a:off x="2212975" y="3209925"/>
            <a:ext cx="493713" cy="1758950"/>
          </a:xfrm>
          <a:prstGeom prst="rect">
            <a:avLst/>
          </a:prstGeom>
        </p:spPr>
        <p:txBody>
          <a:bodyPr vert="eaVert" wrap="none">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defRPr/>
            </a:pPr>
            <a:r>
              <a:rPr lang="zh-CN" altLang="en-US" sz="2000" spc="600" dirty="0">
                <a:solidFill>
                  <a:schemeClr val="bg1"/>
                </a:solidFill>
                <a:latin typeface="微软雅黑" panose="020B0503020204020204" pitchFamily="34" charset="-122"/>
                <a:ea typeface="微软雅黑" panose="020B0503020204020204" pitchFamily="34" charset="-122"/>
              </a:rPr>
              <a:t>两类流程图</a:t>
            </a:r>
            <a:endParaRPr lang="zh-CN" altLang="en-US" sz="2000" spc="600" dirty="0">
              <a:solidFill>
                <a:schemeClr val="bg1"/>
              </a:solidFill>
              <a:latin typeface="Arial" panose="020B0604020202020204" pitchFamily="34" charset="0"/>
            </a:endParaRPr>
          </a:p>
        </p:txBody>
      </p:sp>
      <p:sp>
        <p:nvSpPr>
          <p:cNvPr id="17" name="矩形 16"/>
          <p:cNvSpPr>
            <a:spLocks noChangeArrowheads="1"/>
          </p:cNvSpPr>
          <p:nvPr/>
        </p:nvSpPr>
        <p:spPr bwMode="auto">
          <a:xfrm>
            <a:off x="3619500" y="2689225"/>
            <a:ext cx="15700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r>
              <a:rPr lang="zh-CN" altLang="en-US" sz="1800">
                <a:solidFill>
                  <a:schemeClr val="bg1"/>
                </a:solidFill>
                <a:latin typeface="微软雅黑" panose="020B0503020204020204" pitchFamily="34" charset="-122"/>
                <a:ea typeface="微软雅黑" panose="020B0503020204020204" pitchFamily="34" charset="-122"/>
              </a:rPr>
              <a:t>简约的流程图</a:t>
            </a:r>
            <a:endParaRPr lang="zh-CN" altLang="en-US" sz="1800">
              <a:solidFill>
                <a:schemeClr val="bg1"/>
              </a:solidFill>
            </a:endParaRPr>
          </a:p>
        </p:txBody>
      </p:sp>
      <p:sp>
        <p:nvSpPr>
          <p:cNvPr id="18" name="矩形 17"/>
          <p:cNvSpPr>
            <a:spLocks noChangeArrowheads="1"/>
          </p:cNvSpPr>
          <p:nvPr/>
        </p:nvSpPr>
        <p:spPr bwMode="auto">
          <a:xfrm>
            <a:off x="3606800" y="5064125"/>
            <a:ext cx="1568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r>
              <a:rPr lang="zh-CN" altLang="en-US" sz="1800">
                <a:solidFill>
                  <a:schemeClr val="bg1"/>
                </a:solidFill>
                <a:latin typeface="微软雅黑" panose="020B0503020204020204" pitchFamily="34" charset="-122"/>
                <a:ea typeface="微软雅黑" panose="020B0503020204020204" pitchFamily="34" charset="-122"/>
              </a:rPr>
              <a:t>详细的流程图</a:t>
            </a:r>
            <a:endParaRPr lang="zh-CN" altLang="en-US" sz="1800">
              <a:solidFill>
                <a:schemeClr val="bg1"/>
              </a:solidFill>
            </a:endParaRPr>
          </a:p>
        </p:txBody>
      </p:sp>
      <p:sp>
        <p:nvSpPr>
          <p:cNvPr id="19" name="Rectangle 2"/>
          <p:cNvSpPr>
            <a:spLocks noGrp="1" noChangeArrowheads="1"/>
          </p:cNvSpPr>
          <p:nvPr/>
        </p:nvSpPr>
        <p:spPr bwMode="auto">
          <a:xfrm>
            <a:off x="778743" y="818927"/>
            <a:ext cx="7162800" cy="565150"/>
          </a:xfrm>
          <a:prstGeom prst="rect">
            <a:avLst/>
          </a:prstGeom>
        </p:spPr>
        <p:txBody>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dirty="0" smtClean="0">
                <a:solidFill>
                  <a:schemeClr val="tx2">
                    <a:lumMod val="50000"/>
                  </a:schemeClr>
                </a:solidFill>
                <a:latin typeface="华文中宋" panose="02010600040101010101" pitchFamily="2" charset="-122"/>
                <a:ea typeface="华文中宋" panose="02010600040101010101" pitchFamily="2" charset="-122"/>
              </a:rPr>
              <a:t>流程图</a:t>
            </a:r>
            <a:endParaRPr lang="zh-CN" altLang="en-US" sz="2800" dirty="0">
              <a:solidFill>
                <a:schemeClr val="tx2">
                  <a:lumMod val="50000"/>
                </a:schemeClr>
              </a:solidFill>
              <a:latin typeface="华文中宋" panose="02010600040101010101" pitchFamily="2" charset="-122"/>
              <a:ea typeface="华文中宋" panose="02010600040101010101" pitchFamily="2" charset="-122"/>
            </a:endParaRPr>
          </a:p>
        </p:txBody>
      </p:sp>
      <p:sp>
        <p:nvSpPr>
          <p:cNvPr id="20" name="矩形 19"/>
          <p:cNvSpPr/>
          <p:nvPr/>
        </p:nvSpPr>
        <p:spPr>
          <a:xfrm>
            <a:off x="733423" y="143485"/>
            <a:ext cx="8072216"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二</a:t>
            </a:r>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a:t>
            </a:r>
            <a:r>
              <a:rPr lang="en-US" altLang="zh-CN" sz="2400" b="1" dirty="0" smtClean="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绩效管理流程各阶段分析方法应用</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矩形 4"/>
          <p:cNvSpPr>
            <a:spLocks noChangeArrowheads="1"/>
          </p:cNvSpPr>
          <p:nvPr/>
        </p:nvSpPr>
        <p:spPr bwMode="auto">
          <a:xfrm>
            <a:off x="1393254" y="2032149"/>
            <a:ext cx="9144000" cy="4248150"/>
          </a:xfrm>
          <a:prstGeom prst="rect">
            <a:avLst/>
          </a:prstGeom>
          <a:solidFill>
            <a:schemeClr val="accent2">
              <a:alpha val="7607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6" name="Rectangle 3"/>
          <p:cNvSpPr>
            <a:spLocks noGrp="1" noChangeArrowheads="1"/>
          </p:cNvSpPr>
          <p:nvPr/>
        </p:nvSpPr>
        <p:spPr bwMode="auto">
          <a:xfrm>
            <a:off x="1860772" y="2248049"/>
            <a:ext cx="8208963" cy="38163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panose="020B0604020202020204" pitchFamily="34" charset="0"/>
              </a:defRPr>
            </a:lvl6pPr>
            <a:lvl7pPr marL="2971800" indent="-228600" algn="l" rtl="0" fontAlgn="base">
              <a:spcBef>
                <a:spcPct val="20000"/>
              </a:spcBef>
              <a:spcAft>
                <a:spcPct val="0"/>
              </a:spcAft>
              <a:buChar char="»"/>
              <a:defRPr sz="2000">
                <a:solidFill>
                  <a:schemeClr val="tx1"/>
                </a:solidFill>
                <a:latin typeface="Arial" panose="020B0604020202020204" pitchFamily="34" charset="0"/>
              </a:defRPr>
            </a:lvl7pPr>
            <a:lvl8pPr marL="3429000" indent="-228600" algn="l" rtl="0" fontAlgn="base">
              <a:spcBef>
                <a:spcPct val="20000"/>
              </a:spcBef>
              <a:spcAft>
                <a:spcPct val="0"/>
              </a:spcAft>
              <a:buChar char="»"/>
              <a:defRPr sz="2000">
                <a:solidFill>
                  <a:schemeClr val="tx1"/>
                </a:solidFill>
                <a:latin typeface="Arial" panose="020B0604020202020204" pitchFamily="34" charset="0"/>
              </a:defRPr>
            </a:lvl8pPr>
            <a:lvl9pPr marL="3886200" indent="-228600" algn="l" rtl="0" fontAlgn="base">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50000"/>
              </a:lnSpc>
              <a:spcBef>
                <a:spcPct val="0"/>
              </a:spcBef>
              <a:buClr>
                <a:schemeClr val="bg1"/>
              </a:buClr>
              <a:buFont typeface="Wingdings" panose="05000000000000000000" pitchFamily="2" charset="2"/>
              <a:buChar char="Ø"/>
            </a:pPr>
            <a:r>
              <a:rPr lang="en-US" altLang="zh-CN" sz="1800" smtClean="0">
                <a:solidFill>
                  <a:schemeClr val="bg1"/>
                </a:solidFill>
                <a:latin typeface="微软雅黑" panose="020B0503020204020204" pitchFamily="34" charset="-122"/>
                <a:ea typeface="微软雅黑" panose="020B0503020204020204" pitchFamily="34" charset="-122"/>
              </a:rPr>
              <a:t>HSE</a:t>
            </a:r>
            <a:r>
              <a:rPr lang="zh-CN" altLang="en-US" sz="1800" smtClean="0">
                <a:solidFill>
                  <a:schemeClr val="bg1"/>
                </a:solidFill>
                <a:latin typeface="微软雅黑" panose="020B0503020204020204" pitchFamily="34" charset="-122"/>
                <a:ea typeface="微软雅黑" panose="020B0503020204020204" pitchFamily="34" charset="-122"/>
              </a:rPr>
              <a:t>目标和指标的设定围绕中国石油的经营目标和发展方向，遵照企业的</a:t>
            </a:r>
            <a:r>
              <a:rPr lang="en-US" altLang="zh-CN" sz="1800" smtClean="0">
                <a:solidFill>
                  <a:schemeClr val="bg1"/>
                </a:solidFill>
                <a:latin typeface="微软雅黑" panose="020B0503020204020204" pitchFamily="34" charset="-122"/>
                <a:ea typeface="微软雅黑" panose="020B0503020204020204" pitchFamily="34" charset="-122"/>
              </a:rPr>
              <a:t>HSE</a:t>
            </a:r>
            <a:r>
              <a:rPr lang="zh-CN" altLang="en-US" sz="1800" smtClean="0">
                <a:solidFill>
                  <a:schemeClr val="bg1"/>
                </a:solidFill>
                <a:latin typeface="微软雅黑" panose="020B0503020204020204" pitchFamily="34" charset="-122"/>
                <a:ea typeface="微软雅黑" panose="020B0503020204020204" pitchFamily="34" charset="-122"/>
              </a:rPr>
              <a:t>原则和政策。</a:t>
            </a:r>
            <a:endParaRPr lang="zh-CN" altLang="en-US" sz="1800" smtClean="0">
              <a:solidFill>
                <a:schemeClr val="bg1"/>
              </a:solidFill>
              <a:latin typeface="微软雅黑" panose="020B0503020204020204" pitchFamily="34" charset="-122"/>
              <a:ea typeface="微软雅黑" panose="020B0503020204020204" pitchFamily="34" charset="-122"/>
            </a:endParaRPr>
          </a:p>
          <a:p>
            <a:pPr algn="just" eaLnBrk="1" hangingPunct="1">
              <a:lnSpc>
                <a:spcPct val="150000"/>
              </a:lnSpc>
              <a:spcBef>
                <a:spcPct val="0"/>
              </a:spcBef>
              <a:buClr>
                <a:schemeClr val="bg1"/>
              </a:buClr>
              <a:buFont typeface="Wingdings" panose="05000000000000000000" pitchFamily="2" charset="2"/>
              <a:buChar char="Ø"/>
            </a:pPr>
            <a:r>
              <a:rPr lang="zh-CN" altLang="en-US" sz="1800" smtClean="0">
                <a:solidFill>
                  <a:schemeClr val="bg1"/>
                </a:solidFill>
                <a:latin typeface="微软雅黑" panose="020B0503020204020204" pitchFamily="34" charset="-122"/>
                <a:ea typeface="微软雅黑" panose="020B0503020204020204" pitchFamily="34" charset="-122"/>
              </a:rPr>
              <a:t>通过岗位职责描述的方法明确个人的工作内容，岗位职责说明书中既包括岗位一般职责，也包括</a:t>
            </a:r>
            <a:r>
              <a:rPr lang="en-US" altLang="zh-CN" sz="1800" smtClean="0">
                <a:solidFill>
                  <a:schemeClr val="bg1"/>
                </a:solidFill>
                <a:latin typeface="微软雅黑" panose="020B0503020204020204" pitchFamily="34" charset="-122"/>
                <a:ea typeface="微软雅黑" panose="020B0503020204020204" pitchFamily="34" charset="-122"/>
              </a:rPr>
              <a:t>HSE</a:t>
            </a:r>
            <a:r>
              <a:rPr lang="zh-CN" altLang="en-US" sz="1800" smtClean="0">
                <a:solidFill>
                  <a:schemeClr val="bg1"/>
                </a:solidFill>
                <a:latin typeface="微软雅黑" panose="020B0503020204020204" pitchFamily="34" charset="-122"/>
                <a:ea typeface="微软雅黑" panose="020B0503020204020204" pitchFamily="34" charset="-122"/>
              </a:rPr>
              <a:t>职责。</a:t>
            </a:r>
            <a:endParaRPr lang="zh-CN" altLang="en-US" sz="1800" smtClean="0">
              <a:solidFill>
                <a:schemeClr val="bg1"/>
              </a:solidFill>
              <a:latin typeface="微软雅黑" panose="020B0503020204020204" pitchFamily="34" charset="-122"/>
              <a:ea typeface="微软雅黑" panose="020B0503020204020204" pitchFamily="34" charset="-122"/>
            </a:endParaRPr>
          </a:p>
          <a:p>
            <a:pPr algn="just" eaLnBrk="1" hangingPunct="1">
              <a:lnSpc>
                <a:spcPct val="150000"/>
              </a:lnSpc>
              <a:spcBef>
                <a:spcPct val="0"/>
              </a:spcBef>
              <a:buClr>
                <a:schemeClr val="bg1"/>
              </a:buClr>
              <a:buFont typeface="Wingdings" panose="05000000000000000000" pitchFamily="2" charset="2"/>
              <a:buChar char="Ø"/>
            </a:pPr>
            <a:r>
              <a:rPr lang="zh-CN" altLang="en-US" sz="1800" smtClean="0">
                <a:solidFill>
                  <a:schemeClr val="bg1"/>
                </a:solidFill>
                <a:latin typeface="微软雅黑" panose="020B0503020204020204" pitchFamily="34" charset="-122"/>
                <a:ea typeface="微软雅黑" panose="020B0503020204020204" pitchFamily="34" charset="-122"/>
              </a:rPr>
              <a:t>在确保个人和组织目标一致的前提下， “因岗、因人、因时、因地”制定</a:t>
            </a:r>
            <a:r>
              <a:rPr lang="en-US" altLang="zh-CN" sz="1800" smtClean="0">
                <a:solidFill>
                  <a:schemeClr val="bg1"/>
                </a:solidFill>
                <a:latin typeface="微软雅黑" panose="020B0503020204020204" pitchFamily="34" charset="-122"/>
                <a:ea typeface="微软雅黑" panose="020B0503020204020204" pitchFamily="34" charset="-122"/>
              </a:rPr>
              <a:t>HSE</a:t>
            </a:r>
            <a:r>
              <a:rPr lang="zh-CN" altLang="en-US" sz="1800" smtClean="0">
                <a:solidFill>
                  <a:schemeClr val="bg1"/>
                </a:solidFill>
                <a:latin typeface="微软雅黑" panose="020B0503020204020204" pitchFamily="34" charset="-122"/>
                <a:ea typeface="微软雅黑" panose="020B0503020204020204" pitchFamily="34" charset="-122"/>
              </a:rPr>
              <a:t>目标和指标，以及对应的考核办法。</a:t>
            </a:r>
            <a:endParaRPr lang="zh-CN" altLang="en-US" sz="1800" smtClean="0">
              <a:solidFill>
                <a:schemeClr val="bg1"/>
              </a:solidFill>
              <a:latin typeface="微软雅黑" panose="020B0503020204020204" pitchFamily="34" charset="-122"/>
              <a:ea typeface="微软雅黑" panose="020B0503020204020204" pitchFamily="34" charset="-122"/>
            </a:endParaRPr>
          </a:p>
          <a:p>
            <a:pPr algn="just" eaLnBrk="1" hangingPunct="1">
              <a:lnSpc>
                <a:spcPct val="150000"/>
              </a:lnSpc>
              <a:spcBef>
                <a:spcPct val="0"/>
              </a:spcBef>
              <a:buClr>
                <a:schemeClr val="bg1"/>
              </a:buClr>
              <a:buFont typeface="Wingdings" panose="05000000000000000000" pitchFamily="2" charset="2"/>
              <a:buChar char="Ø"/>
            </a:pPr>
            <a:r>
              <a:rPr lang="zh-CN" altLang="en-US" sz="1800" smtClean="0">
                <a:solidFill>
                  <a:schemeClr val="bg1"/>
                </a:solidFill>
                <a:latin typeface="微软雅黑" panose="020B0503020204020204" pitchFamily="34" charset="-122"/>
                <a:ea typeface="微软雅黑" panose="020B0503020204020204" pitchFamily="34" charset="-122"/>
              </a:rPr>
              <a:t>不同程度地加大了</a:t>
            </a:r>
            <a:r>
              <a:rPr lang="en-US" altLang="zh-CN" sz="1800" smtClean="0">
                <a:solidFill>
                  <a:schemeClr val="bg1"/>
                </a:solidFill>
                <a:latin typeface="微软雅黑" panose="020B0503020204020204" pitchFamily="34" charset="-122"/>
                <a:ea typeface="微软雅黑" panose="020B0503020204020204" pitchFamily="34" charset="-122"/>
              </a:rPr>
              <a:t>HSE</a:t>
            </a:r>
            <a:r>
              <a:rPr lang="zh-CN" altLang="en-US" sz="1800" smtClean="0">
                <a:solidFill>
                  <a:schemeClr val="bg1"/>
                </a:solidFill>
                <a:latin typeface="微软雅黑" panose="020B0503020204020204" pitchFamily="34" charset="-122"/>
                <a:ea typeface="微软雅黑" panose="020B0503020204020204" pitchFamily="34" charset="-122"/>
              </a:rPr>
              <a:t>绩效考核的权重。</a:t>
            </a:r>
            <a:endParaRPr lang="zh-CN" altLang="en-US" sz="1800" smtClean="0">
              <a:solidFill>
                <a:schemeClr val="bg1"/>
              </a:solidFill>
              <a:latin typeface="微软雅黑" panose="020B0503020204020204" pitchFamily="34" charset="-122"/>
              <a:ea typeface="微软雅黑" panose="020B0503020204020204" pitchFamily="34" charset="-122"/>
            </a:endParaRPr>
          </a:p>
          <a:p>
            <a:pPr algn="just" eaLnBrk="1" hangingPunct="1">
              <a:lnSpc>
                <a:spcPct val="150000"/>
              </a:lnSpc>
              <a:spcBef>
                <a:spcPct val="0"/>
              </a:spcBef>
              <a:buClr>
                <a:schemeClr val="bg1"/>
              </a:buClr>
              <a:buFont typeface="Wingdings" panose="05000000000000000000" pitchFamily="2" charset="2"/>
              <a:buChar char="Ø"/>
            </a:pPr>
            <a:r>
              <a:rPr lang="zh-CN" altLang="en-US" sz="1800" smtClean="0">
                <a:solidFill>
                  <a:schemeClr val="bg1"/>
                </a:solidFill>
                <a:latin typeface="微软雅黑" panose="020B0503020204020204" pitchFamily="34" charset="-122"/>
                <a:ea typeface="微软雅黑" panose="020B0503020204020204" pitchFamily="34" charset="-122"/>
              </a:rPr>
              <a:t>以各级领导签订</a:t>
            </a:r>
            <a:r>
              <a:rPr lang="en-US" altLang="zh-CN" sz="1800" smtClean="0">
                <a:solidFill>
                  <a:schemeClr val="bg1"/>
                </a:solidFill>
                <a:latin typeface="微软雅黑" panose="020B0503020204020204" pitchFamily="34" charset="-122"/>
                <a:ea typeface="微软雅黑" panose="020B0503020204020204" pitchFamily="34" charset="-122"/>
              </a:rPr>
              <a:t>《</a:t>
            </a:r>
            <a:r>
              <a:rPr lang="zh-CN" altLang="en-US" sz="1800" smtClean="0">
                <a:solidFill>
                  <a:schemeClr val="bg1"/>
                </a:solidFill>
                <a:latin typeface="微软雅黑" panose="020B0503020204020204" pitchFamily="34" charset="-122"/>
                <a:ea typeface="微软雅黑" panose="020B0503020204020204" pitchFamily="34" charset="-122"/>
              </a:rPr>
              <a:t>业绩合同和安全责任状</a:t>
            </a:r>
            <a:r>
              <a:rPr lang="en-US" altLang="zh-CN" sz="1800" smtClean="0">
                <a:solidFill>
                  <a:schemeClr val="bg1"/>
                </a:solidFill>
                <a:latin typeface="微软雅黑" panose="020B0503020204020204" pitchFamily="34" charset="-122"/>
                <a:ea typeface="微软雅黑" panose="020B0503020204020204" pitchFamily="34" charset="-122"/>
              </a:rPr>
              <a:t>》</a:t>
            </a:r>
            <a:r>
              <a:rPr lang="zh-CN" altLang="en-US" sz="1800" smtClean="0">
                <a:solidFill>
                  <a:schemeClr val="bg1"/>
                </a:solidFill>
                <a:latin typeface="微软雅黑" panose="020B0503020204020204" pitchFamily="34" charset="-122"/>
                <a:ea typeface="微软雅黑" panose="020B0503020204020204" pitchFamily="34" charset="-122"/>
              </a:rPr>
              <a:t>的形式明确了“管工作就要管安全”，领导要为下属的</a:t>
            </a:r>
            <a:r>
              <a:rPr lang="en-US" altLang="zh-CN" sz="1800" smtClean="0">
                <a:solidFill>
                  <a:schemeClr val="bg1"/>
                </a:solidFill>
                <a:latin typeface="微软雅黑" panose="020B0503020204020204" pitchFamily="34" charset="-122"/>
                <a:ea typeface="微软雅黑" panose="020B0503020204020204" pitchFamily="34" charset="-122"/>
              </a:rPr>
              <a:t>HSE</a:t>
            </a:r>
            <a:r>
              <a:rPr lang="zh-CN" altLang="en-US" sz="1800" smtClean="0">
                <a:solidFill>
                  <a:schemeClr val="bg1"/>
                </a:solidFill>
                <a:latin typeface="微软雅黑" panose="020B0503020204020204" pitchFamily="34" charset="-122"/>
                <a:ea typeface="微软雅黑" panose="020B0503020204020204" pitchFamily="34" charset="-122"/>
              </a:rPr>
              <a:t>安全绩效负责。</a:t>
            </a:r>
            <a:endParaRPr lang="zh-CN" altLang="en-US" sz="1800" smtClean="0">
              <a:solidFill>
                <a:schemeClr val="bg1"/>
              </a:solidFill>
              <a:latin typeface="微软雅黑" panose="020B0503020204020204" pitchFamily="34" charset="-122"/>
              <a:ea typeface="微软雅黑" panose="020B0503020204020204" pitchFamily="34" charset="-122"/>
            </a:endParaRPr>
          </a:p>
        </p:txBody>
      </p:sp>
      <p:sp>
        <p:nvSpPr>
          <p:cNvPr id="7" name="Rectangle 2"/>
          <p:cNvSpPr>
            <a:spLocks noGrp="1" noChangeArrowheads="1"/>
          </p:cNvSpPr>
          <p:nvPr/>
        </p:nvSpPr>
        <p:spPr bwMode="auto">
          <a:xfrm>
            <a:off x="733423" y="1024037"/>
            <a:ext cx="7993063" cy="523875"/>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en-US" altLang="zh-CN" sz="2800" dirty="0" smtClean="0">
                <a:solidFill>
                  <a:schemeClr val="tx2">
                    <a:lumMod val="50000"/>
                  </a:schemeClr>
                </a:solidFill>
                <a:latin typeface="华文中宋" panose="02010600040101010101" pitchFamily="2" charset="-122"/>
                <a:ea typeface="华文中宋" panose="02010600040101010101" pitchFamily="2" charset="-122"/>
              </a:rPr>
              <a:t>HSE</a:t>
            </a:r>
            <a:r>
              <a:rPr lang="zh-CN" altLang="en-US" sz="2800" dirty="0">
                <a:solidFill>
                  <a:schemeClr val="tx2">
                    <a:lumMod val="50000"/>
                  </a:schemeClr>
                </a:solidFill>
                <a:latin typeface="华文中宋" panose="02010600040101010101" pitchFamily="2" charset="-122"/>
                <a:ea typeface="华文中宋" panose="02010600040101010101" pitchFamily="2" charset="-122"/>
              </a:rPr>
              <a:t>绩效管理在目标和指标制定阶段的主要</a:t>
            </a:r>
            <a:r>
              <a:rPr lang="zh-CN" altLang="en-US" sz="2800" dirty="0" smtClean="0">
                <a:solidFill>
                  <a:schemeClr val="tx2">
                    <a:lumMod val="50000"/>
                  </a:schemeClr>
                </a:solidFill>
                <a:latin typeface="华文中宋" panose="02010600040101010101" pitchFamily="2" charset="-122"/>
                <a:ea typeface="华文中宋" panose="02010600040101010101" pitchFamily="2" charset="-122"/>
              </a:rPr>
              <a:t>优势</a:t>
            </a:r>
            <a:endParaRPr lang="en-US" altLang="zh-CN" sz="2800" dirty="0">
              <a:solidFill>
                <a:schemeClr val="tx2">
                  <a:lumMod val="50000"/>
                </a:schemeClr>
              </a:solidFill>
              <a:latin typeface="华文中宋" panose="02010600040101010101" pitchFamily="2" charset="-122"/>
              <a:ea typeface="华文中宋" panose="02010600040101010101" pitchFamily="2" charset="-122"/>
            </a:endParaRPr>
          </a:p>
        </p:txBody>
      </p:sp>
      <p:sp>
        <p:nvSpPr>
          <p:cNvPr id="8" name="矩形 7"/>
          <p:cNvSpPr/>
          <p:nvPr/>
        </p:nvSpPr>
        <p:spPr>
          <a:xfrm>
            <a:off x="733423" y="143485"/>
            <a:ext cx="8072216"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二</a:t>
            </a:r>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a:t>
            </a:r>
            <a:r>
              <a:rPr lang="en-US" altLang="zh-CN" sz="2400" b="1" dirty="0" smtClean="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绩效管理流程各阶段分析方法应用</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Rectangle 3"/>
          <p:cNvSpPr>
            <a:spLocks noGrp="1" noChangeArrowheads="1"/>
          </p:cNvSpPr>
          <p:nvPr/>
        </p:nvSpPr>
        <p:spPr bwMode="auto">
          <a:xfrm>
            <a:off x="2036887" y="2104157"/>
            <a:ext cx="8208963" cy="3816350"/>
          </a:xfrm>
          <a:prstGeom prst="rect">
            <a:avLst/>
          </a:prstGeom>
          <a:solidFill>
            <a:schemeClr val="accent2"/>
          </a:solidFill>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panose="020B0604020202020204" pitchFamily="34" charset="0"/>
              </a:defRPr>
            </a:lvl6pPr>
            <a:lvl7pPr marL="2971800" indent="-228600" algn="l" rtl="0" fontAlgn="base">
              <a:spcBef>
                <a:spcPct val="20000"/>
              </a:spcBef>
              <a:spcAft>
                <a:spcPct val="0"/>
              </a:spcAft>
              <a:buChar char="»"/>
              <a:defRPr sz="2000">
                <a:solidFill>
                  <a:schemeClr val="tx1"/>
                </a:solidFill>
                <a:latin typeface="Arial" panose="020B0604020202020204" pitchFamily="34" charset="0"/>
              </a:defRPr>
            </a:lvl7pPr>
            <a:lvl8pPr marL="3429000" indent="-228600" algn="l" rtl="0" fontAlgn="base">
              <a:spcBef>
                <a:spcPct val="20000"/>
              </a:spcBef>
              <a:spcAft>
                <a:spcPct val="0"/>
              </a:spcAft>
              <a:buChar char="»"/>
              <a:defRPr sz="2000">
                <a:solidFill>
                  <a:schemeClr val="tx1"/>
                </a:solidFill>
                <a:latin typeface="Arial" panose="020B0604020202020204" pitchFamily="34" charset="0"/>
              </a:defRPr>
            </a:lvl8pPr>
            <a:lvl9pPr marL="3886200" indent="-228600" algn="l" rtl="0" fontAlgn="base">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50000"/>
              </a:lnSpc>
              <a:spcBef>
                <a:spcPct val="0"/>
              </a:spcBef>
              <a:buClr>
                <a:schemeClr val="bg1"/>
              </a:buClr>
              <a:buFont typeface="Wingdings" panose="05000000000000000000" pitchFamily="2" charset="2"/>
              <a:buChar char="Ø"/>
            </a:pPr>
            <a:endParaRPr lang="zh-CN" altLang="en-US" sz="1800" dirty="0" smtClean="0">
              <a:solidFill>
                <a:schemeClr val="bg1"/>
              </a:solidFill>
              <a:latin typeface="微软雅黑" panose="020B0503020204020204" pitchFamily="34" charset="-122"/>
              <a:ea typeface="微软雅黑" panose="020B0503020204020204" pitchFamily="34" charset="-122"/>
            </a:endParaRPr>
          </a:p>
        </p:txBody>
      </p:sp>
      <p:sp>
        <p:nvSpPr>
          <p:cNvPr id="7" name="Rectangle 2"/>
          <p:cNvSpPr>
            <a:spLocks noGrp="1" noChangeArrowheads="1"/>
          </p:cNvSpPr>
          <p:nvPr/>
        </p:nvSpPr>
        <p:spPr bwMode="auto">
          <a:xfrm>
            <a:off x="733423" y="1024037"/>
            <a:ext cx="7993063" cy="523875"/>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en-US" altLang="zh-CN" sz="2800" dirty="0" smtClean="0">
                <a:solidFill>
                  <a:schemeClr val="tx2">
                    <a:lumMod val="50000"/>
                  </a:schemeClr>
                </a:solidFill>
                <a:latin typeface="华文中宋" panose="02010600040101010101" pitchFamily="2" charset="-122"/>
                <a:ea typeface="华文中宋" panose="02010600040101010101" pitchFamily="2" charset="-122"/>
              </a:rPr>
              <a:t>HSE</a:t>
            </a:r>
            <a:r>
              <a:rPr lang="zh-CN" altLang="en-US" sz="2800" dirty="0">
                <a:solidFill>
                  <a:schemeClr val="tx2">
                    <a:lumMod val="50000"/>
                  </a:schemeClr>
                </a:solidFill>
                <a:latin typeface="华文中宋" panose="02010600040101010101" pitchFamily="2" charset="-122"/>
                <a:ea typeface="华文中宋" panose="02010600040101010101" pitchFamily="2" charset="-122"/>
              </a:rPr>
              <a:t>绩效管理在目标和指标制定阶段的主要</a:t>
            </a:r>
            <a:r>
              <a:rPr lang="zh-CN" altLang="en-US" sz="2800" dirty="0" smtClean="0">
                <a:solidFill>
                  <a:schemeClr val="tx2">
                    <a:lumMod val="50000"/>
                  </a:schemeClr>
                </a:solidFill>
                <a:latin typeface="华文中宋" panose="02010600040101010101" pitchFamily="2" charset="-122"/>
                <a:ea typeface="华文中宋" panose="02010600040101010101" pitchFamily="2" charset="-122"/>
              </a:rPr>
              <a:t>优势</a:t>
            </a:r>
            <a:endParaRPr lang="en-US" altLang="zh-CN" sz="2800" dirty="0">
              <a:solidFill>
                <a:schemeClr val="tx2">
                  <a:lumMod val="50000"/>
                </a:schemeClr>
              </a:solidFill>
              <a:latin typeface="华文中宋" panose="02010600040101010101" pitchFamily="2" charset="-122"/>
              <a:ea typeface="华文中宋" panose="02010600040101010101" pitchFamily="2" charset="-122"/>
            </a:endParaRPr>
          </a:p>
        </p:txBody>
      </p:sp>
      <p:sp>
        <p:nvSpPr>
          <p:cNvPr id="8" name="矩形 7"/>
          <p:cNvSpPr/>
          <p:nvPr/>
        </p:nvSpPr>
        <p:spPr>
          <a:xfrm>
            <a:off x="733423" y="143485"/>
            <a:ext cx="8072216"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二</a:t>
            </a:r>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a:t>
            </a:r>
            <a:r>
              <a:rPr lang="en-US" altLang="zh-CN" sz="2400" b="1" dirty="0" smtClean="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绩效管理流程各阶段分析方法应用</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11" name="Rectangle 3"/>
          <p:cNvSpPr>
            <a:spLocks noGrp="1" noChangeArrowheads="1"/>
          </p:cNvSpPr>
          <p:nvPr/>
        </p:nvSpPr>
        <p:spPr bwMode="auto">
          <a:xfrm>
            <a:off x="2704483" y="2324100"/>
            <a:ext cx="6169025" cy="2584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panose="020B0604020202020204" pitchFamily="34" charset="0"/>
              </a:defRPr>
            </a:lvl6pPr>
            <a:lvl7pPr marL="2971800" indent="-228600" algn="l" rtl="0" fontAlgn="base">
              <a:spcBef>
                <a:spcPct val="20000"/>
              </a:spcBef>
              <a:spcAft>
                <a:spcPct val="0"/>
              </a:spcAft>
              <a:buChar char="»"/>
              <a:defRPr sz="2000">
                <a:solidFill>
                  <a:schemeClr val="tx1"/>
                </a:solidFill>
                <a:latin typeface="Arial" panose="020B0604020202020204" pitchFamily="34" charset="0"/>
              </a:defRPr>
            </a:lvl7pPr>
            <a:lvl8pPr marL="3429000" indent="-228600" algn="l" rtl="0" fontAlgn="base">
              <a:spcBef>
                <a:spcPct val="20000"/>
              </a:spcBef>
              <a:spcAft>
                <a:spcPct val="0"/>
              </a:spcAft>
              <a:buChar char="»"/>
              <a:defRPr sz="2000">
                <a:solidFill>
                  <a:schemeClr val="tx1"/>
                </a:solidFill>
                <a:latin typeface="Arial" panose="020B0604020202020204" pitchFamily="34" charset="0"/>
              </a:defRPr>
            </a:lvl8pPr>
            <a:lvl9pPr marL="3886200" indent="-228600" algn="l" rtl="0" fontAlgn="base">
              <a:spcBef>
                <a:spcPct val="20000"/>
              </a:spcBef>
              <a:spcAft>
                <a:spcPct val="0"/>
              </a:spcAft>
              <a:buChar char="»"/>
              <a:defRPr sz="2000">
                <a:solidFill>
                  <a:schemeClr val="tx1"/>
                </a:solidFill>
                <a:latin typeface="Arial" panose="020B0604020202020204" pitchFamily="34" charset="0"/>
              </a:defRPr>
            </a:lvl9pPr>
          </a:lstStyle>
          <a:p>
            <a:pPr marL="358775" lvl="1" indent="-358775">
              <a:lnSpc>
                <a:spcPct val="150000"/>
              </a:lnSpc>
              <a:spcBef>
                <a:spcPct val="0"/>
              </a:spcBef>
              <a:buClr>
                <a:schemeClr val="bg1"/>
              </a:buClr>
              <a:buFont typeface="Wingdings" panose="05000000000000000000" pitchFamily="2" charset="2"/>
              <a:buChar char="Ø"/>
            </a:pPr>
            <a:r>
              <a:rPr lang="en-US" altLang="zh-CN" sz="1800" smtClean="0">
                <a:solidFill>
                  <a:schemeClr val="bg1"/>
                </a:solidFill>
                <a:latin typeface="微软雅黑" panose="020B0503020204020204" pitchFamily="34" charset="-122"/>
                <a:ea typeface="微软雅黑" panose="020B0503020204020204" pitchFamily="34" charset="-122"/>
              </a:rPr>
              <a:t>领导签订</a:t>
            </a:r>
            <a:r>
              <a:rPr lang="zh-CN" altLang="en-US" sz="1800" smtClean="0">
                <a:solidFill>
                  <a:schemeClr val="bg1"/>
                </a:solidFill>
                <a:latin typeface="微软雅黑" panose="020B0503020204020204" pitchFamily="34" charset="-122"/>
                <a:ea typeface="微软雅黑" panose="020B0503020204020204" pitchFamily="34" charset="-122"/>
              </a:rPr>
              <a:t>年度</a:t>
            </a:r>
            <a:r>
              <a:rPr lang="en-US" altLang="zh-CN" sz="1800" smtClean="0">
                <a:solidFill>
                  <a:schemeClr val="bg1"/>
                </a:solidFill>
                <a:latin typeface="微软雅黑" panose="020B0503020204020204" pitchFamily="34" charset="-122"/>
                <a:ea typeface="微软雅黑" panose="020B0503020204020204" pitchFamily="34" charset="-122"/>
              </a:rPr>
              <a:t>《</a:t>
            </a:r>
            <a:r>
              <a:rPr lang="zh-CN" altLang="en-US" sz="1800" smtClean="0">
                <a:solidFill>
                  <a:schemeClr val="bg1"/>
                </a:solidFill>
                <a:latin typeface="微软雅黑" panose="020B0503020204020204" pitchFamily="34" charset="-122"/>
                <a:ea typeface="微软雅黑" panose="020B0503020204020204" pitchFamily="34" charset="-122"/>
              </a:rPr>
              <a:t>绩效合同</a:t>
            </a:r>
            <a:r>
              <a:rPr lang="en-US" altLang="zh-CN" sz="1800" smtClean="0">
                <a:solidFill>
                  <a:schemeClr val="bg1"/>
                </a:solidFill>
                <a:latin typeface="微软雅黑" panose="020B0503020204020204" pitchFamily="34" charset="-122"/>
                <a:ea typeface="微软雅黑" panose="020B0503020204020204" pitchFamily="34" charset="-122"/>
              </a:rPr>
              <a:t>》</a:t>
            </a:r>
            <a:r>
              <a:rPr lang="zh-CN" altLang="en-US" sz="1800" smtClean="0">
                <a:solidFill>
                  <a:schemeClr val="bg1"/>
                </a:solidFill>
                <a:latin typeface="微软雅黑" panose="020B0503020204020204" pitchFamily="34" charset="-122"/>
                <a:ea typeface="微软雅黑" panose="020B0503020204020204" pitchFamily="34" charset="-122"/>
              </a:rPr>
              <a:t>和</a:t>
            </a:r>
            <a:r>
              <a:rPr lang="en-US" altLang="zh-CN" sz="1800" smtClean="0">
                <a:solidFill>
                  <a:schemeClr val="bg1"/>
                </a:solidFill>
                <a:latin typeface="微软雅黑" panose="020B0503020204020204" pitchFamily="34" charset="-122"/>
                <a:ea typeface="微软雅黑" panose="020B0503020204020204" pitchFamily="34" charset="-122"/>
              </a:rPr>
              <a:t>《</a:t>
            </a:r>
            <a:r>
              <a:rPr lang="zh-CN" altLang="en-US" sz="1800" smtClean="0">
                <a:solidFill>
                  <a:schemeClr val="bg1"/>
                </a:solidFill>
                <a:latin typeface="微软雅黑" panose="020B0503020204020204" pitchFamily="34" charset="-122"/>
                <a:ea typeface="微软雅黑" panose="020B0503020204020204" pitchFamily="34" charset="-122"/>
              </a:rPr>
              <a:t>健康安全环保责任书</a:t>
            </a:r>
            <a:r>
              <a:rPr lang="en-US" altLang="zh-CN" sz="1800" smtClean="0">
                <a:solidFill>
                  <a:schemeClr val="bg1"/>
                </a:solidFill>
                <a:latin typeface="微软雅黑" panose="020B0503020204020204" pitchFamily="34" charset="-122"/>
                <a:ea typeface="微软雅黑" panose="020B0503020204020204" pitchFamily="34" charset="-122"/>
              </a:rPr>
              <a:t>》</a:t>
            </a:r>
            <a:endParaRPr lang="en-US" altLang="zh-CN" sz="1800" smtClean="0">
              <a:solidFill>
                <a:schemeClr val="bg1"/>
              </a:solidFill>
              <a:latin typeface="微软雅黑" panose="020B0503020204020204" pitchFamily="34" charset="-122"/>
              <a:ea typeface="微软雅黑" panose="020B0503020204020204" pitchFamily="34" charset="-122"/>
            </a:endParaRPr>
          </a:p>
          <a:p>
            <a:pPr marL="358775" lvl="1" indent="-358775">
              <a:lnSpc>
                <a:spcPct val="150000"/>
              </a:lnSpc>
              <a:spcBef>
                <a:spcPct val="0"/>
              </a:spcBef>
              <a:buClr>
                <a:schemeClr val="bg1"/>
              </a:buClr>
              <a:buFont typeface="Wingdings" panose="05000000000000000000" pitchFamily="2" charset="2"/>
              <a:buChar char="Ø"/>
            </a:pPr>
            <a:r>
              <a:rPr lang="zh-CN" altLang="en-US" sz="1800" smtClean="0">
                <a:solidFill>
                  <a:schemeClr val="bg1"/>
                </a:solidFill>
                <a:latin typeface="微软雅黑" panose="020B0503020204020204" pitchFamily="34" charset="-122"/>
                <a:ea typeface="微软雅黑" panose="020B0503020204020204" pitchFamily="34" charset="-122"/>
              </a:rPr>
              <a:t>各级人员都有岗位责任描述，其中包括</a:t>
            </a:r>
            <a:r>
              <a:rPr lang="en-US" altLang="zh-CN" sz="1800" smtClean="0">
                <a:solidFill>
                  <a:schemeClr val="bg1"/>
                </a:solidFill>
                <a:latin typeface="微软雅黑" panose="020B0503020204020204" pitchFamily="34" charset="-122"/>
                <a:ea typeface="微软雅黑" panose="020B0503020204020204" pitchFamily="34" charset="-122"/>
              </a:rPr>
              <a:t>HSE</a:t>
            </a:r>
            <a:r>
              <a:rPr lang="zh-CN" altLang="en-US" sz="1800" smtClean="0">
                <a:solidFill>
                  <a:schemeClr val="bg1"/>
                </a:solidFill>
                <a:latin typeface="微软雅黑" panose="020B0503020204020204" pitchFamily="34" charset="-122"/>
                <a:ea typeface="微软雅黑" panose="020B0503020204020204" pitchFamily="34" charset="-122"/>
              </a:rPr>
              <a:t>的工作内容</a:t>
            </a:r>
            <a:endParaRPr lang="en-US" altLang="zh-CN" sz="1800" smtClean="0">
              <a:solidFill>
                <a:schemeClr val="bg1"/>
              </a:solidFill>
              <a:latin typeface="微软雅黑" panose="020B0503020204020204" pitchFamily="34" charset="-122"/>
              <a:ea typeface="微软雅黑" panose="020B0503020204020204" pitchFamily="34" charset="-122"/>
            </a:endParaRPr>
          </a:p>
          <a:p>
            <a:pPr marL="358775" lvl="1" indent="-358775">
              <a:lnSpc>
                <a:spcPct val="150000"/>
              </a:lnSpc>
              <a:spcBef>
                <a:spcPct val="0"/>
              </a:spcBef>
              <a:buClr>
                <a:schemeClr val="bg1"/>
              </a:buClr>
              <a:buFont typeface="Wingdings" panose="05000000000000000000" pitchFamily="2" charset="2"/>
              <a:buChar char="Ø"/>
            </a:pPr>
            <a:r>
              <a:rPr lang="zh-CN" altLang="en-US" sz="1800" smtClean="0">
                <a:solidFill>
                  <a:schemeClr val="bg1"/>
                </a:solidFill>
                <a:latin typeface="微软雅黑" panose="020B0503020204020204" pitchFamily="34" charset="-122"/>
                <a:ea typeface="微软雅黑" panose="020B0503020204020204" pitchFamily="34" charset="-122"/>
              </a:rPr>
              <a:t>从上到下逐级进行</a:t>
            </a:r>
            <a:r>
              <a:rPr lang="en-US" altLang="zh-CN" sz="1800" smtClean="0">
                <a:solidFill>
                  <a:schemeClr val="bg1"/>
                </a:solidFill>
                <a:latin typeface="微软雅黑" panose="020B0503020204020204" pitchFamily="34" charset="-122"/>
                <a:ea typeface="微软雅黑" panose="020B0503020204020204" pitchFamily="34" charset="-122"/>
              </a:rPr>
              <a:t>HSE</a:t>
            </a:r>
            <a:r>
              <a:rPr lang="zh-CN" altLang="en-US" sz="1800" smtClean="0">
                <a:solidFill>
                  <a:schemeClr val="bg1"/>
                </a:solidFill>
                <a:latin typeface="微软雅黑" panose="020B0503020204020204" pitchFamily="34" charset="-122"/>
                <a:ea typeface="微软雅黑" panose="020B0503020204020204" pitchFamily="34" charset="-122"/>
              </a:rPr>
              <a:t>指标分解</a:t>
            </a:r>
            <a:endParaRPr lang="zh-CN" altLang="en-US" sz="1800" smtClean="0">
              <a:solidFill>
                <a:schemeClr val="bg1"/>
              </a:solidFill>
              <a:latin typeface="微软雅黑" panose="020B0503020204020204" pitchFamily="34" charset="-122"/>
              <a:ea typeface="微软雅黑" panose="020B0503020204020204" pitchFamily="34" charset="-122"/>
            </a:endParaRPr>
          </a:p>
          <a:p>
            <a:pPr marL="358775" lvl="1" indent="-358775">
              <a:lnSpc>
                <a:spcPct val="150000"/>
              </a:lnSpc>
              <a:spcBef>
                <a:spcPct val="0"/>
              </a:spcBef>
              <a:buClr>
                <a:schemeClr val="bg1"/>
              </a:buClr>
              <a:buFont typeface="Wingdings" panose="05000000000000000000" pitchFamily="2" charset="2"/>
              <a:buChar char="Ø"/>
            </a:pPr>
            <a:r>
              <a:rPr lang="zh-CN" altLang="en-US" sz="1800" smtClean="0">
                <a:solidFill>
                  <a:schemeClr val="bg1"/>
                </a:solidFill>
                <a:latin typeface="微软雅黑" panose="020B0503020204020204" pitchFamily="34" charset="-122"/>
                <a:ea typeface="微软雅黑" panose="020B0503020204020204" pitchFamily="34" charset="-122"/>
              </a:rPr>
              <a:t>制定</a:t>
            </a:r>
            <a:r>
              <a:rPr lang="en-US" altLang="zh-CN" sz="1800" smtClean="0">
                <a:solidFill>
                  <a:schemeClr val="bg1"/>
                </a:solidFill>
                <a:latin typeface="微软雅黑" panose="020B0503020204020204" pitchFamily="34" charset="-122"/>
                <a:ea typeface="微软雅黑" panose="020B0503020204020204" pitchFamily="34" charset="-122"/>
              </a:rPr>
              <a:t>《</a:t>
            </a:r>
            <a:r>
              <a:rPr lang="zh-CN" altLang="en-US" sz="1800" smtClean="0">
                <a:solidFill>
                  <a:schemeClr val="bg1"/>
                </a:solidFill>
                <a:latin typeface="微软雅黑" panose="020B0503020204020204" pitchFamily="34" charset="-122"/>
                <a:ea typeface="微软雅黑" panose="020B0503020204020204" pitchFamily="34" charset="-122"/>
              </a:rPr>
              <a:t>机关员工</a:t>
            </a:r>
            <a:r>
              <a:rPr lang="en-US" altLang="zh-CN" sz="1800" smtClean="0">
                <a:solidFill>
                  <a:schemeClr val="bg1"/>
                </a:solidFill>
                <a:latin typeface="微软雅黑" panose="020B0503020204020204" pitchFamily="34" charset="-122"/>
                <a:ea typeface="微软雅黑" panose="020B0503020204020204" pitchFamily="34" charset="-122"/>
              </a:rPr>
              <a:t>HSE</a:t>
            </a:r>
            <a:r>
              <a:rPr lang="zh-CN" altLang="en-US" sz="1800" smtClean="0">
                <a:solidFill>
                  <a:schemeClr val="bg1"/>
                </a:solidFill>
                <a:latin typeface="微软雅黑" panose="020B0503020204020204" pitchFamily="34" charset="-122"/>
                <a:ea typeface="微软雅黑" panose="020B0503020204020204" pitchFamily="34" charset="-122"/>
              </a:rPr>
              <a:t>绩效管理实施方案</a:t>
            </a:r>
            <a:r>
              <a:rPr lang="en-US" altLang="zh-CN" sz="1800" smtClean="0">
                <a:solidFill>
                  <a:schemeClr val="bg1"/>
                </a:solidFill>
                <a:latin typeface="微软雅黑" panose="020B0503020204020204" pitchFamily="34" charset="-122"/>
                <a:ea typeface="微软雅黑" panose="020B0503020204020204" pitchFamily="34" charset="-122"/>
              </a:rPr>
              <a:t>》</a:t>
            </a:r>
            <a:endParaRPr lang="en-US" altLang="zh-CN" sz="1800" smtClean="0">
              <a:solidFill>
                <a:schemeClr val="bg1"/>
              </a:solidFill>
              <a:latin typeface="微软雅黑" panose="020B0503020204020204" pitchFamily="34" charset="-122"/>
              <a:ea typeface="微软雅黑" panose="020B0503020204020204" pitchFamily="34" charset="-122"/>
            </a:endParaRPr>
          </a:p>
          <a:p>
            <a:pPr marL="358775" lvl="1" indent="-358775">
              <a:lnSpc>
                <a:spcPct val="150000"/>
              </a:lnSpc>
              <a:spcBef>
                <a:spcPct val="0"/>
              </a:spcBef>
              <a:buClr>
                <a:schemeClr val="bg1"/>
              </a:buClr>
              <a:buFont typeface="Wingdings" panose="05000000000000000000" pitchFamily="2" charset="2"/>
              <a:buChar char="Ø"/>
            </a:pPr>
            <a:r>
              <a:rPr lang="zh-CN" altLang="en-US" sz="1800" smtClean="0">
                <a:solidFill>
                  <a:schemeClr val="bg1"/>
                </a:solidFill>
                <a:latin typeface="微软雅黑" panose="020B0503020204020204" pitchFamily="34" charset="-122"/>
                <a:ea typeface="微软雅黑" panose="020B0503020204020204" pitchFamily="34" charset="-122"/>
              </a:rPr>
              <a:t>领导制定</a:t>
            </a:r>
            <a:r>
              <a:rPr lang="en-US" altLang="zh-CN" sz="1800" smtClean="0">
                <a:solidFill>
                  <a:schemeClr val="bg1"/>
                </a:solidFill>
                <a:latin typeface="微软雅黑" panose="020B0503020204020204" pitchFamily="34" charset="-122"/>
                <a:ea typeface="微软雅黑" panose="020B0503020204020204" pitchFamily="34" charset="-122"/>
              </a:rPr>
              <a:t>《</a:t>
            </a:r>
            <a:r>
              <a:rPr lang="zh-CN" altLang="en-US" sz="1800" smtClean="0">
                <a:solidFill>
                  <a:schemeClr val="bg1"/>
                </a:solidFill>
                <a:latin typeface="微软雅黑" panose="020B0503020204020204" pitchFamily="34" charset="-122"/>
                <a:ea typeface="微软雅黑" panose="020B0503020204020204" pitchFamily="34" charset="-122"/>
              </a:rPr>
              <a:t>个人行动计划</a:t>
            </a:r>
            <a:r>
              <a:rPr lang="en-US" altLang="zh-CN" sz="1800" smtClean="0">
                <a:solidFill>
                  <a:schemeClr val="bg1"/>
                </a:solidFill>
                <a:latin typeface="微软雅黑" panose="020B0503020204020204" pitchFamily="34" charset="-122"/>
                <a:ea typeface="微软雅黑" panose="020B0503020204020204" pitchFamily="34" charset="-122"/>
              </a:rPr>
              <a:t>》</a:t>
            </a:r>
            <a:endParaRPr lang="en-US" altLang="zh-CN" sz="1800" smtClean="0">
              <a:solidFill>
                <a:schemeClr val="bg1"/>
              </a:solidFill>
              <a:latin typeface="微软雅黑" panose="020B0503020204020204" pitchFamily="34" charset="-122"/>
              <a:ea typeface="微软雅黑" panose="020B0503020204020204" pitchFamily="34" charset="-122"/>
            </a:endParaRPr>
          </a:p>
          <a:p>
            <a:pPr marL="358775" lvl="1" indent="-358775">
              <a:lnSpc>
                <a:spcPct val="150000"/>
              </a:lnSpc>
              <a:spcBef>
                <a:spcPct val="0"/>
              </a:spcBef>
              <a:buClr>
                <a:schemeClr val="bg1"/>
              </a:buClr>
              <a:buFont typeface="Wingdings" panose="05000000000000000000" pitchFamily="2" charset="2"/>
              <a:buChar char="Ø"/>
            </a:pPr>
            <a:r>
              <a:rPr lang="zh-CN" altLang="en-US" sz="1800" smtClean="0">
                <a:solidFill>
                  <a:schemeClr val="bg1"/>
                </a:solidFill>
                <a:latin typeface="微软雅黑" panose="020B0503020204020204" pitchFamily="34" charset="-122"/>
                <a:ea typeface="微软雅黑" panose="020B0503020204020204" pitchFamily="34" charset="-122"/>
              </a:rPr>
              <a:t>基层有分解到个人的任务并签订个人任务书</a:t>
            </a:r>
            <a:endParaRPr lang="en-US" altLang="zh-CN" sz="180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p:cNvSpPr/>
          <p:nvPr/>
        </p:nvSpPr>
        <p:spPr>
          <a:xfrm>
            <a:off x="733423" y="143485"/>
            <a:ext cx="8072216"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二</a:t>
            </a:r>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a:t>
            </a:r>
            <a:r>
              <a:rPr lang="en-US" altLang="zh-CN" sz="2400" b="1" dirty="0" smtClean="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绩效管理流程各阶段分析方法应用</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pic>
        <p:nvPicPr>
          <p:cNvPr id="9" name="Picture 3"/>
          <p:cNvPicPr>
            <a:picLocks noGrp="1" noChangeAspect="1" noChangeArrowheads="1"/>
          </p:cNvPicPr>
          <p:nvPr/>
        </p:nvPicPr>
        <p:blipFill>
          <a:blip r:embed="rId3"/>
          <a:srcRect/>
          <a:stretch>
            <a:fillRect/>
          </a:stretch>
        </p:blipFill>
        <p:spPr bwMode="auto">
          <a:xfrm>
            <a:off x="733423" y="1672109"/>
            <a:ext cx="10808520" cy="5256584"/>
          </a:xfrm>
          <a:prstGeom prst="rect">
            <a:avLst/>
          </a:prstGeom>
          <a:solidFill>
            <a:schemeClr val="bg1"/>
          </a:solidFill>
          <a:ln w="47625">
            <a:solidFill>
              <a:schemeClr val="accent2">
                <a:lumMod val="40000"/>
                <a:lumOff val="60000"/>
              </a:schemeClr>
            </a:solidFill>
            <a:miter lim="800000"/>
            <a:headEnd/>
            <a:tailEnd/>
          </a:ln>
        </p:spPr>
      </p:pic>
      <p:sp>
        <p:nvSpPr>
          <p:cNvPr id="10" name="Rectangle 2"/>
          <p:cNvSpPr>
            <a:spLocks noGrp="1" noChangeArrowheads="1"/>
          </p:cNvSpPr>
          <p:nvPr/>
        </p:nvSpPr>
        <p:spPr bwMode="auto">
          <a:xfrm>
            <a:off x="733423" y="881062"/>
            <a:ext cx="5113338" cy="533400"/>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dirty="0">
                <a:solidFill>
                  <a:schemeClr val="tx2">
                    <a:lumMod val="50000"/>
                  </a:schemeClr>
                </a:solidFill>
                <a:latin typeface="华文中宋" panose="02010600040101010101" pitchFamily="2" charset="-122"/>
                <a:ea typeface="华文中宋" panose="02010600040101010101" pitchFamily="2" charset="-122"/>
              </a:rPr>
              <a:t>试点单位</a:t>
            </a:r>
            <a:r>
              <a:rPr lang="en-US" altLang="zh-CN" sz="2800" dirty="0">
                <a:solidFill>
                  <a:schemeClr val="tx2">
                    <a:lumMod val="50000"/>
                  </a:schemeClr>
                </a:solidFill>
                <a:latin typeface="华文中宋" panose="02010600040101010101" pitchFamily="2" charset="-122"/>
                <a:ea typeface="华文中宋" panose="02010600040101010101" pitchFamily="2" charset="-122"/>
              </a:rPr>
              <a:t>HSE</a:t>
            </a:r>
            <a:r>
              <a:rPr lang="zh-CN" altLang="en-US" sz="2800" dirty="0">
                <a:solidFill>
                  <a:schemeClr val="tx2">
                    <a:lumMod val="50000"/>
                  </a:schemeClr>
                </a:solidFill>
                <a:latin typeface="华文中宋" panose="02010600040101010101" pitchFamily="2" charset="-122"/>
                <a:ea typeface="华文中宋" panose="02010600040101010101" pitchFamily="2" charset="-122"/>
              </a:rPr>
              <a:t>绩效管理流程图</a:t>
            </a:r>
            <a:endParaRPr lang="en-US" altLang="zh-CN" sz="2800" dirty="0">
              <a:solidFill>
                <a:schemeClr val="tx2">
                  <a:lumMod val="50000"/>
                </a:schemeClr>
              </a:solidFill>
              <a:latin typeface="华文中宋" panose="02010600040101010101" pitchFamily="2" charset="-122"/>
              <a:ea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4822119" y="4580678"/>
            <a:ext cx="7240017" cy="1551305"/>
          </a:xfrm>
          <a:prstGeom prst="rect">
            <a:avLst/>
          </a:prstGeom>
          <a:noFill/>
        </p:spPr>
        <p:txBody>
          <a:bodyPr wrap="square" rtlCol="0" anchor="t">
            <a:spAutoFit/>
          </a:bodyPr>
          <a:lstStyle/>
          <a:p>
            <a:pPr>
              <a:lnSpc>
                <a:spcPct val="150000"/>
              </a:lnSpc>
            </a:pPr>
            <a:r>
              <a:rPr lang="en-US" altLang="zh-CN" sz="100" b="1" dirty="0">
                <a:solidFill>
                  <a:schemeClr val="dk1"/>
                </a:solidFill>
                <a:latin typeface="+mn-ea"/>
                <a:cs typeface="楷体" panose="02010609060101010101" charset="-122"/>
                <a:sym typeface="+mn-ea"/>
              </a:rPr>
              <a:t>   </a:t>
            </a:r>
            <a:r>
              <a:rPr lang="zh-CN" altLang="en-US" sz="2110" b="1" dirty="0">
                <a:solidFill>
                  <a:schemeClr val="dk1"/>
                </a:solidFill>
                <a:latin typeface="+mn-ea"/>
                <a:cs typeface="宋体" panose="02010600030101010101" pitchFamily="2" charset="-122"/>
                <a:sym typeface="+mn-ea"/>
              </a:rPr>
              <a:t>博富特认为：一个好的培训课程起始于一个好的设计</a:t>
            </a:r>
            <a:r>
              <a:rPr lang="en-US" altLang="zh-CN" sz="2110" b="1" dirty="0">
                <a:solidFill>
                  <a:schemeClr val="dk1"/>
                </a:solidFill>
                <a:latin typeface="+mn-ea"/>
                <a:cs typeface="宋体" panose="02010600030101010101" pitchFamily="2" charset="-122"/>
                <a:sym typeface="+mn-ea"/>
              </a:rPr>
              <a:t>,</a:t>
            </a:r>
            <a:r>
              <a:rPr lang="zh-CN" altLang="en-US" sz="211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11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506036" y="4178864"/>
            <a:ext cx="3969252" cy="2645543"/>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578745" y="1205442"/>
            <a:ext cx="3950500" cy="2633220"/>
          </a:xfrm>
          <a:prstGeom prst="rect">
            <a:avLst/>
          </a:prstGeom>
        </p:spPr>
      </p:pic>
      <p:sp>
        <p:nvSpPr>
          <p:cNvPr id="6" name="标题 3"/>
          <p:cNvSpPr txBox="1"/>
          <p:nvPr/>
        </p:nvSpPr>
        <p:spPr>
          <a:xfrm>
            <a:off x="126254" y="198898"/>
            <a:ext cx="7187781" cy="629508"/>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955"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955" dirty="0">
              <a:solidFill>
                <a:schemeClr val="accent1">
                  <a:lumMod val="75000"/>
                </a:schemeClr>
              </a:solidFill>
              <a:latin typeface="微软雅黑" panose="020B0503020204020204" pitchFamily="34" charset="-122"/>
              <a:sym typeface="宋体" panose="02010600030101010101" pitchFamily="2" charset="-122"/>
            </a:endParaRPr>
          </a:p>
        </p:txBody>
      </p:sp>
      <p:sp>
        <p:nvSpPr>
          <p:cNvPr id="7" name="文本框 6"/>
          <p:cNvSpPr txBox="1"/>
          <p:nvPr/>
        </p:nvSpPr>
        <p:spPr>
          <a:xfrm>
            <a:off x="147956" y="1014095"/>
            <a:ext cx="7421880" cy="241490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Tree>
    <p:custDataLst>
      <p:tags r:id="rId4"/>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p:cNvSpPr/>
          <p:nvPr/>
        </p:nvSpPr>
        <p:spPr>
          <a:xfrm>
            <a:off x="733423" y="143485"/>
            <a:ext cx="8072216"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二</a:t>
            </a:r>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a:t>
            </a:r>
            <a:r>
              <a:rPr lang="en-US" altLang="zh-CN" sz="2400" b="1" dirty="0" smtClean="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绩效管理流程各阶段分析方法应用</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9" name="Rectangle 2"/>
          <p:cNvSpPr>
            <a:spLocks noGrp="1" noChangeArrowheads="1"/>
          </p:cNvSpPr>
          <p:nvPr/>
        </p:nvSpPr>
        <p:spPr bwMode="auto">
          <a:xfrm>
            <a:off x="577217" y="952029"/>
            <a:ext cx="8732477" cy="523220"/>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en-US" altLang="zh-CN" sz="2800" dirty="0">
                <a:solidFill>
                  <a:schemeClr val="tx2">
                    <a:lumMod val="50000"/>
                  </a:schemeClr>
                </a:solidFill>
                <a:latin typeface="华文中宋" panose="02010600040101010101" pitchFamily="2" charset="-122"/>
                <a:ea typeface="华文中宋" panose="02010600040101010101" pitchFamily="2" charset="-122"/>
              </a:rPr>
              <a:t>HSE</a:t>
            </a:r>
            <a:r>
              <a:rPr lang="zh-CN" altLang="en-US" sz="2800" dirty="0">
                <a:solidFill>
                  <a:schemeClr val="tx2">
                    <a:lumMod val="50000"/>
                  </a:schemeClr>
                </a:solidFill>
                <a:latin typeface="华文中宋" panose="02010600040101010101" pitchFamily="2" charset="-122"/>
                <a:ea typeface="华文中宋" panose="02010600040101010101" pitchFamily="2" charset="-122"/>
              </a:rPr>
              <a:t>绩效管理在目标和指标制定阶段的主要改善机会</a:t>
            </a:r>
            <a:endParaRPr lang="en-US" altLang="zh-CN" sz="2800" dirty="0">
              <a:solidFill>
                <a:schemeClr val="tx2">
                  <a:lumMod val="50000"/>
                </a:schemeClr>
              </a:solidFill>
              <a:latin typeface="华文中宋" panose="02010600040101010101" pitchFamily="2" charset="-122"/>
              <a:ea typeface="华文中宋" panose="02010600040101010101" pitchFamily="2" charset="-122"/>
            </a:endParaRPr>
          </a:p>
        </p:txBody>
      </p:sp>
      <p:sp>
        <p:nvSpPr>
          <p:cNvPr id="11" name="Rectangle 3"/>
          <p:cNvSpPr>
            <a:spLocks noGrp="1" noChangeArrowheads="1"/>
          </p:cNvSpPr>
          <p:nvPr/>
        </p:nvSpPr>
        <p:spPr bwMode="auto">
          <a:xfrm>
            <a:off x="740743" y="1600101"/>
            <a:ext cx="10733484" cy="19034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panose="020B0604020202020204" pitchFamily="34" charset="0"/>
              </a:defRPr>
            </a:lvl6pPr>
            <a:lvl7pPr marL="2971800" indent="-228600" algn="l" rtl="0" fontAlgn="base">
              <a:spcBef>
                <a:spcPct val="20000"/>
              </a:spcBef>
              <a:spcAft>
                <a:spcPct val="0"/>
              </a:spcAft>
              <a:buChar char="»"/>
              <a:defRPr sz="2000">
                <a:solidFill>
                  <a:schemeClr val="tx1"/>
                </a:solidFill>
                <a:latin typeface="Arial" panose="020B0604020202020204" pitchFamily="34" charset="0"/>
              </a:defRPr>
            </a:lvl7pPr>
            <a:lvl8pPr marL="3429000" indent="-228600" algn="l" rtl="0" fontAlgn="base">
              <a:spcBef>
                <a:spcPct val="20000"/>
              </a:spcBef>
              <a:spcAft>
                <a:spcPct val="0"/>
              </a:spcAft>
              <a:buChar char="»"/>
              <a:defRPr sz="2000">
                <a:solidFill>
                  <a:schemeClr val="tx1"/>
                </a:solidFill>
                <a:latin typeface="Arial" panose="020B0604020202020204" pitchFamily="34" charset="0"/>
              </a:defRPr>
            </a:lvl8pPr>
            <a:lvl9pPr marL="3886200" indent="-228600" algn="l" rtl="0" fontAlgn="base">
              <a:spcBef>
                <a:spcPct val="20000"/>
              </a:spcBef>
              <a:spcAft>
                <a:spcPct val="0"/>
              </a:spcAft>
              <a:buChar char="»"/>
              <a:defRPr sz="2000">
                <a:solidFill>
                  <a:schemeClr val="tx1"/>
                </a:solidFill>
                <a:latin typeface="Arial" panose="020B0604020202020204" pitchFamily="34" charset="0"/>
              </a:defRPr>
            </a:lvl9pPr>
          </a:lstStyle>
          <a:p>
            <a:pPr marL="358775" lvl="1" indent="-358775" algn="just" eaLnBrk="1" hangingPunct="1">
              <a:lnSpc>
                <a:spcPct val="150000"/>
              </a:lnSpc>
              <a:spcBef>
                <a:spcPct val="0"/>
              </a:spcBef>
              <a:buClr>
                <a:schemeClr val="bg1"/>
              </a:buClr>
              <a:buFont typeface="Wingdings" panose="05000000000000000000" pitchFamily="2" charset="2"/>
              <a:buChar char="Ø"/>
            </a:pPr>
            <a:r>
              <a:rPr lang="en-US" altLang="zh-CN" sz="1800" dirty="0" smtClean="0">
                <a:latin typeface="微软雅黑" panose="020B0503020204020204" pitchFamily="34" charset="-122"/>
                <a:ea typeface="微软雅黑" panose="020B0503020204020204" pitchFamily="34" charset="-122"/>
              </a:rPr>
              <a:t>HSE</a:t>
            </a:r>
            <a:r>
              <a:rPr lang="zh-CN" altLang="en-US" sz="1800" dirty="0" smtClean="0">
                <a:latin typeface="微软雅黑" panose="020B0503020204020204" pitchFamily="34" charset="-122"/>
                <a:ea typeface="微软雅黑" panose="020B0503020204020204" pitchFamily="34" charset="-122"/>
              </a:rPr>
              <a:t>绩效管理的责任主体不是直线组织</a:t>
            </a:r>
            <a:endParaRPr lang="zh-CN" altLang="en-US" sz="1800" dirty="0" smtClean="0">
              <a:latin typeface="微软雅黑" panose="020B0503020204020204" pitchFamily="34" charset="-122"/>
              <a:ea typeface="微软雅黑" panose="020B0503020204020204" pitchFamily="34" charset="-122"/>
            </a:endParaRPr>
          </a:p>
          <a:p>
            <a:pPr marL="358775" lvl="1" indent="-358775" algn="just" eaLnBrk="1" hangingPunct="1">
              <a:lnSpc>
                <a:spcPct val="150000"/>
              </a:lnSpc>
              <a:spcBef>
                <a:spcPct val="0"/>
              </a:spcBef>
              <a:buClr>
                <a:schemeClr val="bg1"/>
              </a:buClr>
              <a:buFont typeface="Wingdings" panose="05000000000000000000" pitchFamily="2" charset="2"/>
              <a:buChar char="Ø"/>
            </a:pPr>
            <a:r>
              <a:rPr lang="zh-CN" altLang="en-US" sz="1800" dirty="0" smtClean="0">
                <a:latin typeface="微软雅黑" panose="020B0503020204020204" pitchFamily="34" charset="-122"/>
                <a:ea typeface="微软雅黑" panose="020B0503020204020204" pitchFamily="34" charset="-122"/>
              </a:rPr>
              <a:t>绩效目标设定的重点是围绕人或者岗位，而不是针对过程的管理</a:t>
            </a:r>
            <a:endParaRPr lang="zh-CN" altLang="en-US" sz="1800" dirty="0" smtClean="0">
              <a:latin typeface="微软雅黑" panose="020B0503020204020204" pitchFamily="34" charset="-122"/>
              <a:ea typeface="微软雅黑" panose="020B0503020204020204" pitchFamily="34" charset="-122"/>
            </a:endParaRPr>
          </a:p>
          <a:p>
            <a:pPr marL="358775" lvl="1" indent="-358775" algn="just" eaLnBrk="1" hangingPunct="1">
              <a:lnSpc>
                <a:spcPct val="150000"/>
              </a:lnSpc>
              <a:spcBef>
                <a:spcPct val="0"/>
              </a:spcBef>
              <a:buClr>
                <a:schemeClr val="bg1"/>
              </a:buClr>
              <a:buFont typeface="Wingdings" panose="05000000000000000000" pitchFamily="2" charset="2"/>
              <a:buChar char="Ø"/>
            </a:pPr>
            <a:r>
              <a:rPr lang="zh-CN" altLang="en-US" sz="1800" dirty="0" smtClean="0">
                <a:latin typeface="微软雅黑" panose="020B0503020204020204" pitchFamily="34" charset="-122"/>
                <a:ea typeface="微软雅黑" panose="020B0503020204020204" pitchFamily="34" charset="-122"/>
              </a:rPr>
              <a:t>目标设定的依据由安全部门提供，目标的层层分解也是由安全部门制定，直线组织领导并没有机会主动识别出自己工作任务中和安全有关的内容</a:t>
            </a:r>
            <a:endParaRPr lang="en-US" altLang="zh-CN" sz="1800" dirty="0" smtClean="0">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rotWithShape="1">
          <a:blip r:embed="rId3"/>
          <a:srcRect t="12405" b="30659"/>
          <a:stretch>
            <a:fillRect/>
          </a:stretch>
        </p:blipFill>
        <p:spPr>
          <a:xfrm>
            <a:off x="1" y="3561804"/>
            <a:ext cx="12858749" cy="3670845"/>
          </a:xfrm>
          <a:prstGeom prst="rect">
            <a:avLst/>
          </a:prstGeom>
          <a:effectLst>
            <a:outerShdw blurRad="101600" dist="50800" dir="16200000"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p:cNvSpPr/>
          <p:nvPr/>
        </p:nvSpPr>
        <p:spPr>
          <a:xfrm>
            <a:off x="733423" y="143485"/>
            <a:ext cx="8072216"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二</a:t>
            </a:r>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a:t>
            </a:r>
            <a:r>
              <a:rPr lang="en-US" altLang="zh-CN" sz="2400" b="1" dirty="0" smtClean="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绩效管理流程各阶段分析方法应用</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9" name="Rectangle 2"/>
          <p:cNvSpPr>
            <a:spLocks noGrp="1" noChangeArrowheads="1"/>
          </p:cNvSpPr>
          <p:nvPr/>
        </p:nvSpPr>
        <p:spPr bwMode="auto">
          <a:xfrm>
            <a:off x="733423" y="880021"/>
            <a:ext cx="7162800" cy="523875"/>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dirty="0">
                <a:solidFill>
                  <a:schemeClr val="tx2">
                    <a:lumMod val="50000"/>
                  </a:schemeClr>
                </a:solidFill>
                <a:latin typeface="华文中宋" panose="02010600040101010101" pitchFamily="2" charset="-122"/>
                <a:ea typeface="华文中宋" panose="02010600040101010101" pitchFamily="2" charset="-122"/>
              </a:rPr>
              <a:t>改善方向：目标及指标的设定阶段</a:t>
            </a:r>
            <a:endParaRPr lang="zh-CN" altLang="en-US" sz="2800" dirty="0">
              <a:solidFill>
                <a:schemeClr val="tx2">
                  <a:lumMod val="50000"/>
                </a:schemeClr>
              </a:solidFill>
              <a:latin typeface="华文中宋" panose="02010600040101010101" pitchFamily="2" charset="-122"/>
              <a:ea typeface="华文中宋" panose="02010600040101010101" pitchFamily="2" charset="-122"/>
            </a:endParaRPr>
          </a:p>
        </p:txBody>
      </p:sp>
      <p:sp>
        <p:nvSpPr>
          <p:cNvPr id="10" name="矩形 9"/>
          <p:cNvSpPr/>
          <p:nvPr/>
        </p:nvSpPr>
        <p:spPr bwMode="auto">
          <a:xfrm>
            <a:off x="3705223" y="2536205"/>
            <a:ext cx="6181725" cy="4243388"/>
          </a:xfrm>
          <a:prstGeom prst="rect">
            <a:avLst/>
          </a:prstGeom>
          <a:solidFill>
            <a:schemeClr val="accent2">
              <a:lumMod val="40000"/>
              <a:lumOff val="60000"/>
            </a:schemeClr>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1" name="Rectangle 3"/>
          <p:cNvSpPr>
            <a:spLocks noGrp="1" noChangeArrowheads="1"/>
          </p:cNvSpPr>
          <p:nvPr/>
        </p:nvSpPr>
        <p:spPr bwMode="auto">
          <a:xfrm>
            <a:off x="3870970" y="3071812"/>
            <a:ext cx="5854700" cy="389731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panose="020B0604020202020204" pitchFamily="34" charset="0"/>
              </a:defRPr>
            </a:lvl6pPr>
            <a:lvl7pPr marL="2971800" indent="-228600" algn="l" rtl="0" fontAlgn="base">
              <a:spcBef>
                <a:spcPct val="20000"/>
              </a:spcBef>
              <a:spcAft>
                <a:spcPct val="0"/>
              </a:spcAft>
              <a:buChar char="»"/>
              <a:defRPr sz="2000">
                <a:solidFill>
                  <a:schemeClr val="tx1"/>
                </a:solidFill>
                <a:latin typeface="Arial" panose="020B0604020202020204" pitchFamily="34" charset="0"/>
              </a:defRPr>
            </a:lvl7pPr>
            <a:lvl8pPr marL="3429000" indent="-228600" algn="l" rtl="0" fontAlgn="base">
              <a:spcBef>
                <a:spcPct val="20000"/>
              </a:spcBef>
              <a:spcAft>
                <a:spcPct val="0"/>
              </a:spcAft>
              <a:buChar char="»"/>
              <a:defRPr sz="2000">
                <a:solidFill>
                  <a:schemeClr val="tx1"/>
                </a:solidFill>
                <a:latin typeface="Arial" panose="020B0604020202020204" pitchFamily="34" charset="0"/>
              </a:defRPr>
            </a:lvl8pPr>
            <a:lvl9pPr marL="3886200" indent="-228600" algn="l" rtl="0" fontAlgn="base">
              <a:spcBef>
                <a:spcPct val="20000"/>
              </a:spcBef>
              <a:spcAft>
                <a:spcPct val="0"/>
              </a:spcAft>
              <a:buChar char="»"/>
              <a:defRPr sz="2000">
                <a:solidFill>
                  <a:schemeClr val="tx1"/>
                </a:solidFill>
                <a:latin typeface="Arial" panose="020B0604020202020204" pitchFamily="34" charset="0"/>
              </a:defRPr>
            </a:lvl9pPr>
          </a:lstStyle>
          <a:p>
            <a:pPr marL="360045" lvl="2" indent="-360045" eaLnBrk="1" hangingPunct="1">
              <a:lnSpc>
                <a:spcPct val="150000"/>
              </a:lnSpc>
              <a:spcBef>
                <a:spcPts val="0"/>
              </a:spcBef>
              <a:buClr>
                <a:schemeClr val="bg2">
                  <a:lumMod val="25000"/>
                </a:schemeClr>
              </a:buClr>
              <a:buFont typeface="Wingdings" panose="05000000000000000000" pitchFamily="2" charset="2"/>
              <a:buChar char="Ø"/>
              <a:defRPr/>
            </a:pPr>
            <a:r>
              <a:rPr lang="zh-CN" altLang="en-US" sz="1800" dirty="0" smtClean="0">
                <a:solidFill>
                  <a:schemeClr val="bg2">
                    <a:lumMod val="25000"/>
                  </a:schemeClr>
                </a:solidFill>
                <a:latin typeface="微软雅黑" panose="020B0503020204020204" pitchFamily="34" charset="-122"/>
                <a:ea typeface="微软雅黑" panose="020B0503020204020204" pitchFamily="34" charset="-122"/>
              </a:rPr>
              <a:t>总体目标决定了各级组织的具体管理任务</a:t>
            </a:r>
            <a:endParaRPr lang="zh-CN" altLang="en-US" sz="1800" dirty="0" smtClean="0">
              <a:solidFill>
                <a:schemeClr val="bg2">
                  <a:lumMod val="25000"/>
                </a:schemeClr>
              </a:solidFill>
              <a:latin typeface="微软雅黑" panose="020B0503020204020204" pitchFamily="34" charset="-122"/>
              <a:ea typeface="微软雅黑" panose="020B0503020204020204" pitchFamily="34" charset="-122"/>
            </a:endParaRPr>
          </a:p>
          <a:p>
            <a:pPr marL="360045" lvl="2" indent="-360045" eaLnBrk="1" hangingPunct="1">
              <a:lnSpc>
                <a:spcPct val="150000"/>
              </a:lnSpc>
              <a:spcBef>
                <a:spcPts val="0"/>
              </a:spcBef>
              <a:buClr>
                <a:schemeClr val="bg2">
                  <a:lumMod val="25000"/>
                </a:schemeClr>
              </a:buClr>
              <a:buFont typeface="Wingdings" panose="05000000000000000000" pitchFamily="2" charset="2"/>
              <a:buChar char="Ø"/>
              <a:defRPr/>
            </a:pPr>
            <a:r>
              <a:rPr lang="zh-CN" altLang="en-US" sz="1800" dirty="0" smtClean="0">
                <a:solidFill>
                  <a:schemeClr val="bg2">
                    <a:lumMod val="25000"/>
                  </a:schemeClr>
                </a:solidFill>
                <a:latin typeface="微软雅黑" panose="020B0503020204020204" pitchFamily="34" charset="-122"/>
                <a:ea typeface="微软雅黑" panose="020B0503020204020204" pitchFamily="34" charset="-122"/>
              </a:rPr>
              <a:t>对应管理任务，有具体的</a:t>
            </a:r>
            <a:r>
              <a:rPr lang="en-US" altLang="zh-CN" sz="1800" dirty="0" smtClean="0">
                <a:solidFill>
                  <a:schemeClr val="bg2">
                    <a:lumMod val="25000"/>
                  </a:schemeClr>
                </a:solidFill>
                <a:latin typeface="微软雅黑" panose="020B0503020204020204" pitchFamily="34" charset="-122"/>
                <a:ea typeface="微软雅黑" panose="020B0503020204020204" pitchFamily="34" charset="-122"/>
              </a:rPr>
              <a:t>HSE</a:t>
            </a:r>
            <a:r>
              <a:rPr lang="zh-CN" altLang="en-US" sz="1800" dirty="0" smtClean="0">
                <a:solidFill>
                  <a:schemeClr val="bg2">
                    <a:lumMod val="25000"/>
                  </a:schemeClr>
                </a:solidFill>
                <a:latin typeface="微软雅黑" panose="020B0503020204020204" pitchFamily="34" charset="-122"/>
                <a:ea typeface="微软雅黑" panose="020B0503020204020204" pitchFamily="34" charset="-122"/>
              </a:rPr>
              <a:t>指标，并且层层分解到各层级</a:t>
            </a:r>
            <a:endParaRPr lang="zh-CN" altLang="en-US" sz="1800" dirty="0" smtClean="0">
              <a:solidFill>
                <a:schemeClr val="bg2">
                  <a:lumMod val="25000"/>
                </a:schemeClr>
              </a:solidFill>
              <a:latin typeface="微软雅黑" panose="020B0503020204020204" pitchFamily="34" charset="-122"/>
              <a:ea typeface="微软雅黑" panose="020B0503020204020204" pitchFamily="34" charset="-122"/>
            </a:endParaRPr>
          </a:p>
          <a:p>
            <a:pPr marL="360045" lvl="2" indent="-360045" eaLnBrk="1" hangingPunct="1">
              <a:lnSpc>
                <a:spcPct val="150000"/>
              </a:lnSpc>
              <a:spcBef>
                <a:spcPts val="0"/>
              </a:spcBef>
              <a:buClr>
                <a:schemeClr val="bg2">
                  <a:lumMod val="25000"/>
                </a:schemeClr>
              </a:buClr>
              <a:buFont typeface="Wingdings" panose="05000000000000000000" pitchFamily="2" charset="2"/>
              <a:buChar char="Ø"/>
              <a:defRPr/>
            </a:pPr>
            <a:r>
              <a:rPr lang="en-US" altLang="zh-CN" sz="1800" dirty="0" smtClean="0">
                <a:solidFill>
                  <a:schemeClr val="bg2">
                    <a:lumMod val="25000"/>
                  </a:schemeClr>
                </a:solidFill>
                <a:latin typeface="微软雅黑" panose="020B0503020204020204" pitchFamily="34" charset="-122"/>
                <a:ea typeface="微软雅黑" panose="020B0503020204020204" pitchFamily="34" charset="-122"/>
              </a:rPr>
              <a:t>HSE</a:t>
            </a:r>
            <a:r>
              <a:rPr lang="zh-CN" altLang="en-US" sz="1800" dirty="0" smtClean="0">
                <a:solidFill>
                  <a:schemeClr val="bg2">
                    <a:lumMod val="25000"/>
                  </a:schemeClr>
                </a:solidFill>
                <a:latin typeface="微软雅黑" panose="020B0503020204020204" pitchFamily="34" charset="-122"/>
                <a:ea typeface="微软雅黑" panose="020B0503020204020204" pitchFamily="34" charset="-122"/>
              </a:rPr>
              <a:t>目标和指标可以统一员工的意识和行动，员工也可以通过</a:t>
            </a:r>
            <a:r>
              <a:rPr lang="en-US" altLang="zh-CN" sz="1800" dirty="0" smtClean="0">
                <a:solidFill>
                  <a:schemeClr val="bg2">
                    <a:lumMod val="25000"/>
                  </a:schemeClr>
                </a:solidFill>
                <a:latin typeface="微软雅黑" panose="020B0503020204020204" pitchFamily="34" charset="-122"/>
                <a:ea typeface="微软雅黑" panose="020B0503020204020204" pitchFamily="34" charset="-122"/>
              </a:rPr>
              <a:t>HSE</a:t>
            </a:r>
            <a:r>
              <a:rPr lang="zh-CN" altLang="en-US" sz="1800" dirty="0" smtClean="0">
                <a:solidFill>
                  <a:schemeClr val="bg2">
                    <a:lumMod val="25000"/>
                  </a:schemeClr>
                </a:solidFill>
                <a:latin typeface="微软雅黑" panose="020B0503020204020204" pitchFamily="34" charset="-122"/>
                <a:ea typeface="微软雅黑" panose="020B0503020204020204" pitchFamily="34" charset="-122"/>
              </a:rPr>
              <a:t>目标和指标了解领导的期望和要求。</a:t>
            </a:r>
            <a:endParaRPr lang="zh-CN" altLang="en-US" sz="1800" dirty="0" smtClean="0">
              <a:solidFill>
                <a:schemeClr val="bg2">
                  <a:lumMod val="25000"/>
                </a:schemeClr>
              </a:solidFill>
              <a:latin typeface="微软雅黑" panose="020B0503020204020204" pitchFamily="34" charset="-122"/>
              <a:ea typeface="微软雅黑" panose="020B0503020204020204" pitchFamily="34" charset="-122"/>
            </a:endParaRPr>
          </a:p>
          <a:p>
            <a:pPr marL="360045" lvl="2" indent="-360045" eaLnBrk="1" hangingPunct="1">
              <a:lnSpc>
                <a:spcPct val="150000"/>
              </a:lnSpc>
              <a:spcBef>
                <a:spcPts val="0"/>
              </a:spcBef>
              <a:buClr>
                <a:schemeClr val="bg2">
                  <a:lumMod val="25000"/>
                </a:schemeClr>
              </a:buClr>
              <a:buFont typeface="Wingdings" panose="05000000000000000000" pitchFamily="2" charset="2"/>
              <a:buChar char="Ø"/>
              <a:defRPr/>
            </a:pPr>
            <a:r>
              <a:rPr lang="zh-CN" altLang="en-US" sz="1800" dirty="0" smtClean="0">
                <a:solidFill>
                  <a:schemeClr val="bg2">
                    <a:lumMod val="25000"/>
                  </a:schemeClr>
                </a:solidFill>
                <a:latin typeface="微软雅黑" panose="020B0503020204020204" pitchFamily="34" charset="-122"/>
                <a:ea typeface="微软雅黑" panose="020B0503020204020204" pitchFamily="34" charset="-122"/>
              </a:rPr>
              <a:t>指标分解到个人，使得每位员工都朝着</a:t>
            </a:r>
            <a:r>
              <a:rPr lang="en-US" altLang="zh-CN" sz="1800" dirty="0" smtClean="0">
                <a:solidFill>
                  <a:schemeClr val="bg2">
                    <a:lumMod val="25000"/>
                  </a:schemeClr>
                </a:solidFill>
                <a:latin typeface="微软雅黑" panose="020B0503020204020204" pitchFamily="34" charset="-122"/>
                <a:ea typeface="微软雅黑" panose="020B0503020204020204" pitchFamily="34" charset="-122"/>
              </a:rPr>
              <a:t>HSE</a:t>
            </a:r>
            <a:r>
              <a:rPr lang="zh-CN" altLang="en-US" sz="1800" dirty="0" smtClean="0">
                <a:solidFill>
                  <a:schemeClr val="bg2">
                    <a:lumMod val="25000"/>
                  </a:schemeClr>
                </a:solidFill>
                <a:latin typeface="微软雅黑" panose="020B0503020204020204" pitchFamily="34" charset="-122"/>
                <a:ea typeface="微软雅黑" panose="020B0503020204020204" pitchFamily="34" charset="-122"/>
              </a:rPr>
              <a:t>的目标努力并为</a:t>
            </a:r>
            <a:r>
              <a:rPr lang="en-US" altLang="zh-CN" sz="1800" dirty="0" smtClean="0">
                <a:solidFill>
                  <a:schemeClr val="bg2">
                    <a:lumMod val="25000"/>
                  </a:schemeClr>
                </a:solidFill>
                <a:latin typeface="微软雅黑" panose="020B0503020204020204" pitchFamily="34" charset="-122"/>
                <a:ea typeface="微软雅黑" panose="020B0503020204020204" pitchFamily="34" charset="-122"/>
              </a:rPr>
              <a:t>HSE</a:t>
            </a:r>
            <a:r>
              <a:rPr lang="zh-CN" altLang="en-US" sz="1800" dirty="0" smtClean="0">
                <a:solidFill>
                  <a:schemeClr val="bg2">
                    <a:lumMod val="25000"/>
                  </a:schemeClr>
                </a:solidFill>
                <a:latin typeface="微软雅黑" panose="020B0503020204020204" pitchFamily="34" charset="-122"/>
                <a:ea typeface="微软雅黑" panose="020B0503020204020204" pitchFamily="34" charset="-122"/>
              </a:rPr>
              <a:t>结果承担责任。</a:t>
            </a:r>
            <a:endParaRPr lang="zh-CN" altLang="en-US" sz="1800" dirty="0" smtClean="0">
              <a:solidFill>
                <a:schemeClr val="bg2">
                  <a:lumMod val="25000"/>
                </a:schemeClr>
              </a:solidFill>
              <a:latin typeface="微软雅黑" panose="020B0503020204020204" pitchFamily="34" charset="-122"/>
              <a:ea typeface="微软雅黑" panose="020B0503020204020204" pitchFamily="34" charset="-122"/>
            </a:endParaRPr>
          </a:p>
          <a:p>
            <a:pPr marL="360045" lvl="2" indent="-360045" eaLnBrk="1" hangingPunct="1">
              <a:lnSpc>
                <a:spcPct val="150000"/>
              </a:lnSpc>
              <a:spcBef>
                <a:spcPts val="0"/>
              </a:spcBef>
              <a:buClr>
                <a:schemeClr val="bg2">
                  <a:lumMod val="25000"/>
                </a:schemeClr>
              </a:buClr>
              <a:buFont typeface="Wingdings" panose="05000000000000000000" pitchFamily="2" charset="2"/>
              <a:buChar char="Ø"/>
              <a:defRPr/>
            </a:pPr>
            <a:r>
              <a:rPr lang="zh-CN" altLang="en-US" sz="1800" dirty="0" smtClean="0">
                <a:solidFill>
                  <a:schemeClr val="bg2">
                    <a:lumMod val="25000"/>
                  </a:schemeClr>
                </a:solidFill>
                <a:latin typeface="微软雅黑" panose="020B0503020204020204" pitchFamily="34" charset="-122"/>
                <a:ea typeface="微软雅黑" panose="020B0503020204020204" pitchFamily="34" charset="-122"/>
              </a:rPr>
              <a:t>只有当</a:t>
            </a:r>
            <a:r>
              <a:rPr lang="en-US" altLang="zh-CN" sz="1800" dirty="0" smtClean="0">
                <a:solidFill>
                  <a:schemeClr val="bg2">
                    <a:lumMod val="25000"/>
                  </a:schemeClr>
                </a:solidFill>
                <a:latin typeface="微软雅黑" panose="020B0503020204020204" pitchFamily="34" charset="-122"/>
                <a:ea typeface="微软雅黑" panose="020B0503020204020204" pitchFamily="34" charset="-122"/>
              </a:rPr>
              <a:t>HSE</a:t>
            </a:r>
            <a:r>
              <a:rPr lang="zh-CN" altLang="en-US" sz="1800" dirty="0" smtClean="0">
                <a:solidFill>
                  <a:schemeClr val="bg2">
                    <a:lumMod val="25000"/>
                  </a:schemeClr>
                </a:solidFill>
                <a:latin typeface="微软雅黑" panose="020B0503020204020204" pitchFamily="34" charset="-122"/>
                <a:ea typeface="微软雅黑" panose="020B0503020204020204" pitchFamily="34" charset="-122"/>
              </a:rPr>
              <a:t>目标和指标的设定与日常的工作职责相结合时，才能够保证员工严格遵照执行，而不流于形式。</a:t>
            </a:r>
            <a:endParaRPr lang="en-US" altLang="zh-CN" sz="1800" dirty="0" smtClean="0">
              <a:solidFill>
                <a:schemeClr val="bg2">
                  <a:lumMod val="25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733423" y="1739900"/>
            <a:ext cx="10081120" cy="553998"/>
          </a:xfrm>
          <a:prstGeom prst="rect">
            <a:avLst/>
          </a:prstGeom>
        </p:spPr>
        <p:txBody>
          <a:bodyPr wrap="square">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2">
              <a:lnSpc>
                <a:spcPct val="150000"/>
              </a:lnSpc>
              <a:defRPr/>
            </a:pPr>
            <a:r>
              <a:rPr lang="zh-CN" altLang="en-US" sz="2000" b="0" dirty="0">
                <a:solidFill>
                  <a:schemeClr val="bg2">
                    <a:lumMod val="25000"/>
                  </a:schemeClr>
                </a:solidFill>
                <a:latin typeface="微软雅黑" panose="020B0503020204020204" pitchFamily="34" charset="-122"/>
                <a:ea typeface="微软雅黑" panose="020B0503020204020204" pitchFamily="34" charset="-122"/>
              </a:rPr>
              <a:t>公司的</a:t>
            </a:r>
            <a:r>
              <a:rPr lang="en-US" altLang="zh-CN" sz="2000" b="0" dirty="0">
                <a:solidFill>
                  <a:schemeClr val="bg2">
                    <a:lumMod val="25000"/>
                  </a:schemeClr>
                </a:solidFill>
                <a:latin typeface="微软雅黑" panose="020B0503020204020204" pitchFamily="34" charset="-122"/>
                <a:ea typeface="微软雅黑" panose="020B0503020204020204" pitchFamily="34" charset="-122"/>
              </a:rPr>
              <a:t>HSE</a:t>
            </a:r>
            <a:r>
              <a:rPr lang="zh-CN" altLang="en-US" sz="2000" b="0" dirty="0">
                <a:solidFill>
                  <a:schemeClr val="bg2">
                    <a:lumMod val="25000"/>
                  </a:schemeClr>
                </a:solidFill>
                <a:latin typeface="微软雅黑" panose="020B0503020204020204" pitchFamily="34" charset="-122"/>
                <a:ea typeface="微软雅黑" panose="020B0503020204020204" pitchFamily="34" charset="-122"/>
              </a:rPr>
              <a:t>愿景是</a:t>
            </a:r>
            <a:r>
              <a:rPr lang="en-US" altLang="zh-CN" sz="2000" b="0" dirty="0">
                <a:solidFill>
                  <a:schemeClr val="bg2">
                    <a:lumMod val="25000"/>
                  </a:schemeClr>
                </a:solidFill>
                <a:latin typeface="微软雅黑" panose="020B0503020204020204" pitchFamily="34" charset="-122"/>
                <a:ea typeface="微软雅黑" panose="020B0503020204020204" pitchFamily="34" charset="-122"/>
              </a:rPr>
              <a:t>HSE</a:t>
            </a:r>
            <a:r>
              <a:rPr lang="zh-CN" altLang="en-US" sz="2000" b="0" dirty="0">
                <a:solidFill>
                  <a:schemeClr val="bg2">
                    <a:lumMod val="25000"/>
                  </a:schemeClr>
                </a:solidFill>
                <a:latin typeface="微软雅黑" panose="020B0503020204020204" pitchFamily="34" charset="-122"/>
                <a:ea typeface="微软雅黑" panose="020B0503020204020204" pitchFamily="34" charset="-122"/>
              </a:rPr>
              <a:t>绩效管理的出发点，按照持续改进的原则转化成公司的</a:t>
            </a:r>
            <a:r>
              <a:rPr lang="en-US" altLang="zh-CN" sz="2000" b="0" dirty="0">
                <a:solidFill>
                  <a:schemeClr val="bg2">
                    <a:lumMod val="25000"/>
                  </a:schemeClr>
                </a:solidFill>
                <a:latin typeface="微软雅黑" panose="020B0503020204020204" pitchFamily="34" charset="-122"/>
                <a:ea typeface="微软雅黑" panose="020B0503020204020204" pitchFamily="34" charset="-122"/>
              </a:rPr>
              <a:t>HSE</a:t>
            </a:r>
            <a:r>
              <a:rPr lang="zh-CN" altLang="en-US" sz="2000" b="0" dirty="0">
                <a:solidFill>
                  <a:schemeClr val="bg2">
                    <a:lumMod val="25000"/>
                  </a:schemeClr>
                </a:solidFill>
                <a:latin typeface="微软雅黑" panose="020B0503020204020204" pitchFamily="34" charset="-122"/>
                <a:ea typeface="微软雅黑" panose="020B0503020204020204" pitchFamily="34" charset="-122"/>
              </a:rPr>
              <a:t>目标</a:t>
            </a:r>
            <a:endParaRPr lang="zh-CN" altLang="en-US" sz="2000" b="0" dirty="0">
              <a:solidFill>
                <a:schemeClr val="bg2">
                  <a:lumMod val="25000"/>
                </a:schemeClr>
              </a:solidFill>
              <a:latin typeface="微软雅黑" panose="020B0503020204020204" pitchFamily="34" charset="-122"/>
              <a:ea typeface="微软雅黑" panose="020B0503020204020204" pitchFamily="34" charset="-122"/>
            </a:endParaRPr>
          </a:p>
        </p:txBody>
      </p:sp>
      <p:pic>
        <p:nvPicPr>
          <p:cNvPr id="13" name="图片 12"/>
          <p:cNvPicPr>
            <a:picLocks noChangeAspect="1"/>
          </p:cNvPicPr>
          <p:nvPr/>
        </p:nvPicPr>
        <p:blipFill>
          <a:blip r:embed="rId3">
            <a:extLst>
              <a:ext uri="{28A0092B-C50C-407E-A947-70E740481C1C}">
                <a14:useLocalDpi xmlns:a14="http://schemas.microsoft.com/office/drawing/2010/main" val="0"/>
              </a:ext>
            </a:extLst>
          </a:blip>
          <a:srcRect l="17702" r="36157"/>
          <a:stretch>
            <a:fillRect/>
          </a:stretch>
        </p:blipFill>
        <p:spPr bwMode="auto">
          <a:xfrm>
            <a:off x="733423" y="2536205"/>
            <a:ext cx="2900363" cy="424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397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p:cNvSpPr/>
          <p:nvPr/>
        </p:nvSpPr>
        <p:spPr>
          <a:xfrm>
            <a:off x="733423" y="143485"/>
            <a:ext cx="8072216"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二</a:t>
            </a:r>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a:t>
            </a:r>
            <a:r>
              <a:rPr lang="en-US" altLang="zh-CN" sz="2400" b="1" dirty="0" smtClean="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绩效管理流程各阶段分析方法应用</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75" y="1672109"/>
            <a:ext cx="10873208" cy="5328592"/>
          </a:xfrm>
          <a:prstGeom prst="rect">
            <a:avLst/>
          </a:prstGeom>
          <a:solidFill>
            <a:schemeClr val="bg1"/>
          </a:solidFill>
          <a:extLst>
            <a:ext uri="{91240B29-F687-4F45-9708-019B960494DF}">
              <a14:hiddenLine xmlns:a14="http://schemas.microsoft.com/office/drawing/2010/main" w="9525">
                <a:solidFill>
                  <a:srgbClr val="000000"/>
                </a:solidFill>
                <a:miter lim="800000"/>
                <a:headEnd/>
                <a:tailEnd/>
              </a14:hiddenLine>
            </a:ext>
          </a:extLst>
        </p:spPr>
      </p:pic>
      <p:sp>
        <p:nvSpPr>
          <p:cNvPr id="10" name="Rectangle 2"/>
          <p:cNvSpPr>
            <a:spLocks noGrp="1" noChangeArrowheads="1"/>
          </p:cNvSpPr>
          <p:nvPr/>
        </p:nvSpPr>
        <p:spPr bwMode="auto">
          <a:xfrm>
            <a:off x="733423" y="880021"/>
            <a:ext cx="7874000" cy="533400"/>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a:solidFill>
                  <a:schemeClr val="tx2">
                    <a:lumMod val="50000"/>
                  </a:schemeClr>
                </a:solidFill>
                <a:latin typeface="华文中宋" panose="02010600040101010101" pitchFamily="2" charset="-122"/>
                <a:ea typeface="华文中宋" panose="02010600040101010101" pitchFamily="2" charset="-122"/>
              </a:rPr>
              <a:t>试点单位目标及指标的设定阶段的流程图</a:t>
            </a:r>
            <a:endParaRPr lang="zh-CN" altLang="en-US" sz="2800">
              <a:solidFill>
                <a:schemeClr val="tx2">
                  <a:lumMod val="50000"/>
                </a:schemeClr>
              </a:solidFill>
              <a:latin typeface="华文中宋" panose="02010600040101010101" pitchFamily="2" charset="-122"/>
              <a:ea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p:cNvSpPr/>
          <p:nvPr/>
        </p:nvSpPr>
        <p:spPr>
          <a:xfrm>
            <a:off x="733423" y="143485"/>
            <a:ext cx="8072216"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二</a:t>
            </a:r>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a:t>
            </a:r>
            <a:r>
              <a:rPr lang="en-US" altLang="zh-CN" sz="2400" b="1" dirty="0" smtClean="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绩效管理流程各阶段分析方法应用</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9" name="任意多边形 8"/>
          <p:cNvSpPr/>
          <p:nvPr/>
        </p:nvSpPr>
        <p:spPr bwMode="auto">
          <a:xfrm>
            <a:off x="2936081" y="2578895"/>
            <a:ext cx="676275" cy="1362075"/>
          </a:xfrm>
          <a:custGeom>
            <a:avLst/>
            <a:gdLst>
              <a:gd name="T0" fmla="*/ 0 w 676275"/>
              <a:gd name="T1" fmla="*/ 1362075 h 1362075"/>
              <a:gd name="T2" fmla="*/ 209550 w 676275"/>
              <a:gd name="T3" fmla="*/ 114300 h 1362075"/>
              <a:gd name="T4" fmla="*/ 676275 w 676275"/>
              <a:gd name="T5" fmla="*/ 0 h 1362075"/>
              <a:gd name="T6" fmla="*/ 0 60000 65536"/>
              <a:gd name="T7" fmla="*/ 0 60000 65536"/>
              <a:gd name="T8" fmla="*/ 0 60000 65536"/>
            </a:gdLst>
            <a:ahLst/>
            <a:cxnLst>
              <a:cxn ang="T6">
                <a:pos x="T0" y="T1"/>
              </a:cxn>
              <a:cxn ang="T7">
                <a:pos x="T2" y="T3"/>
              </a:cxn>
              <a:cxn ang="T8">
                <a:pos x="T4" y="T5"/>
              </a:cxn>
            </a:cxnLst>
            <a:rect l="0" t="0" r="r" b="b"/>
            <a:pathLst>
              <a:path w="676275" h="1362075">
                <a:moveTo>
                  <a:pt x="0" y="1362075"/>
                </a:moveTo>
                <a:lnTo>
                  <a:pt x="209550" y="114300"/>
                </a:lnTo>
                <a:lnTo>
                  <a:pt x="676275" y="0"/>
                </a:lnTo>
              </a:path>
            </a:pathLst>
          </a:custGeom>
          <a:noFill/>
          <a:ln w="25400" cap="flat" cmpd="sng" algn="ctr">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10" name="任意多边形 9"/>
          <p:cNvSpPr/>
          <p:nvPr/>
        </p:nvSpPr>
        <p:spPr bwMode="auto">
          <a:xfrm>
            <a:off x="3012281" y="3093245"/>
            <a:ext cx="581025" cy="895350"/>
          </a:xfrm>
          <a:custGeom>
            <a:avLst/>
            <a:gdLst>
              <a:gd name="T0" fmla="*/ 0 w 581025"/>
              <a:gd name="T1" fmla="*/ 895350 h 895350"/>
              <a:gd name="T2" fmla="*/ 323850 w 581025"/>
              <a:gd name="T3" fmla="*/ 76200 h 895350"/>
              <a:gd name="T4" fmla="*/ 581025 w 581025"/>
              <a:gd name="T5" fmla="*/ 0 h 895350"/>
              <a:gd name="T6" fmla="*/ 0 60000 65536"/>
              <a:gd name="T7" fmla="*/ 0 60000 65536"/>
              <a:gd name="T8" fmla="*/ 0 60000 65536"/>
            </a:gdLst>
            <a:ahLst/>
            <a:cxnLst>
              <a:cxn ang="T6">
                <a:pos x="T0" y="T1"/>
              </a:cxn>
              <a:cxn ang="T7">
                <a:pos x="T2" y="T3"/>
              </a:cxn>
              <a:cxn ang="T8">
                <a:pos x="T4" y="T5"/>
              </a:cxn>
            </a:cxnLst>
            <a:rect l="0" t="0" r="r" b="b"/>
            <a:pathLst>
              <a:path w="581025" h="895350">
                <a:moveTo>
                  <a:pt x="0" y="895350"/>
                </a:moveTo>
                <a:lnTo>
                  <a:pt x="323850" y="76200"/>
                </a:lnTo>
                <a:lnTo>
                  <a:pt x="581025" y="0"/>
                </a:lnTo>
              </a:path>
            </a:pathLst>
          </a:custGeom>
          <a:noFill/>
          <a:ln w="25400" cap="flat" cmpd="sng" algn="ctr">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11" name="任意多边形 10"/>
          <p:cNvSpPr/>
          <p:nvPr/>
        </p:nvSpPr>
        <p:spPr bwMode="auto">
          <a:xfrm>
            <a:off x="3031331" y="3731420"/>
            <a:ext cx="581025" cy="361950"/>
          </a:xfrm>
          <a:custGeom>
            <a:avLst/>
            <a:gdLst>
              <a:gd name="T0" fmla="*/ 0 w 581025"/>
              <a:gd name="T1" fmla="*/ 361950 h 361950"/>
              <a:gd name="T2" fmla="*/ 381000 w 581025"/>
              <a:gd name="T3" fmla="*/ 66675 h 361950"/>
              <a:gd name="T4" fmla="*/ 581025 w 581025"/>
              <a:gd name="T5" fmla="*/ 0 h 361950"/>
              <a:gd name="T6" fmla="*/ 0 60000 65536"/>
              <a:gd name="T7" fmla="*/ 0 60000 65536"/>
              <a:gd name="T8" fmla="*/ 0 60000 65536"/>
            </a:gdLst>
            <a:ahLst/>
            <a:cxnLst>
              <a:cxn ang="T6">
                <a:pos x="T0" y="T1"/>
              </a:cxn>
              <a:cxn ang="T7">
                <a:pos x="T2" y="T3"/>
              </a:cxn>
              <a:cxn ang="T8">
                <a:pos x="T4" y="T5"/>
              </a:cxn>
            </a:cxnLst>
            <a:rect l="0" t="0" r="r" b="b"/>
            <a:pathLst>
              <a:path w="581025" h="361950">
                <a:moveTo>
                  <a:pt x="0" y="361950"/>
                </a:moveTo>
                <a:lnTo>
                  <a:pt x="381000" y="66675"/>
                </a:lnTo>
                <a:lnTo>
                  <a:pt x="581025" y="0"/>
                </a:lnTo>
              </a:path>
            </a:pathLst>
          </a:custGeom>
          <a:noFill/>
          <a:ln w="25400" cap="flat" cmpd="sng" algn="ctr">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12" name="任意多边形 11"/>
          <p:cNvSpPr/>
          <p:nvPr/>
        </p:nvSpPr>
        <p:spPr bwMode="auto">
          <a:xfrm>
            <a:off x="3050381" y="4217195"/>
            <a:ext cx="561975" cy="0"/>
          </a:xfrm>
          <a:custGeom>
            <a:avLst/>
            <a:gdLst>
              <a:gd name="T0" fmla="*/ 0 w 561975"/>
              <a:gd name="T1" fmla="*/ 561975 w 561975"/>
              <a:gd name="T2" fmla="*/ 0 60000 65536"/>
              <a:gd name="T3" fmla="*/ 0 60000 65536"/>
            </a:gdLst>
            <a:ahLst/>
            <a:cxnLst>
              <a:cxn ang="T2">
                <a:pos x="T0" y="0"/>
              </a:cxn>
              <a:cxn ang="T3">
                <a:pos x="T1" y="0"/>
              </a:cxn>
            </a:cxnLst>
            <a:rect l="0" t="0" r="r" b="b"/>
            <a:pathLst>
              <a:path w="561975">
                <a:moveTo>
                  <a:pt x="0" y="0"/>
                </a:moveTo>
                <a:lnTo>
                  <a:pt x="561975" y="0"/>
                </a:lnTo>
              </a:path>
            </a:pathLst>
          </a:custGeom>
          <a:noFill/>
          <a:ln w="25400" cap="flat" cmpd="sng" algn="ctr">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13" name="任意多边形 12"/>
          <p:cNvSpPr/>
          <p:nvPr/>
        </p:nvSpPr>
        <p:spPr bwMode="auto">
          <a:xfrm flipV="1">
            <a:off x="2886869" y="4520407"/>
            <a:ext cx="703262" cy="1419225"/>
          </a:xfrm>
          <a:custGeom>
            <a:avLst/>
            <a:gdLst>
              <a:gd name="T0" fmla="*/ 0 w 676275"/>
              <a:gd name="T1" fmla="*/ 1672181 h 1362075"/>
              <a:gd name="T2" fmla="*/ 255237 w 676275"/>
              <a:gd name="T3" fmla="*/ 140323 h 1362075"/>
              <a:gd name="T4" fmla="*/ 823719 w 676275"/>
              <a:gd name="T5" fmla="*/ 0 h 1362075"/>
              <a:gd name="T6" fmla="*/ 0 60000 65536"/>
              <a:gd name="T7" fmla="*/ 0 60000 65536"/>
              <a:gd name="T8" fmla="*/ 0 60000 65536"/>
            </a:gdLst>
            <a:ahLst/>
            <a:cxnLst>
              <a:cxn ang="T6">
                <a:pos x="T0" y="T1"/>
              </a:cxn>
              <a:cxn ang="T7">
                <a:pos x="T2" y="T3"/>
              </a:cxn>
              <a:cxn ang="T8">
                <a:pos x="T4" y="T5"/>
              </a:cxn>
            </a:cxnLst>
            <a:rect l="0" t="0" r="r" b="b"/>
            <a:pathLst>
              <a:path w="676275" h="1362075">
                <a:moveTo>
                  <a:pt x="0" y="1362075"/>
                </a:moveTo>
                <a:lnTo>
                  <a:pt x="209550" y="114300"/>
                </a:lnTo>
                <a:lnTo>
                  <a:pt x="676275" y="0"/>
                </a:lnTo>
              </a:path>
            </a:pathLst>
          </a:custGeom>
          <a:noFill/>
          <a:ln w="25400" cap="flat" cmpd="sng" algn="ctr">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14" name="任意多边形 13"/>
          <p:cNvSpPr/>
          <p:nvPr/>
        </p:nvSpPr>
        <p:spPr bwMode="auto">
          <a:xfrm flipV="1">
            <a:off x="2936081" y="4372770"/>
            <a:ext cx="647700" cy="996950"/>
          </a:xfrm>
          <a:custGeom>
            <a:avLst/>
            <a:gdLst>
              <a:gd name="T0" fmla="*/ 0 w 581025"/>
              <a:gd name="T1" fmla="*/ 1534245 h 895350"/>
              <a:gd name="T2" fmla="*/ 557494 w 581025"/>
              <a:gd name="T3" fmla="*/ 130574 h 895350"/>
              <a:gd name="T4" fmla="*/ 1000210 w 581025"/>
              <a:gd name="T5" fmla="*/ 0 h 895350"/>
              <a:gd name="T6" fmla="*/ 0 60000 65536"/>
              <a:gd name="T7" fmla="*/ 0 60000 65536"/>
              <a:gd name="T8" fmla="*/ 0 60000 65536"/>
            </a:gdLst>
            <a:ahLst/>
            <a:cxnLst>
              <a:cxn ang="T6">
                <a:pos x="T0" y="T1"/>
              </a:cxn>
              <a:cxn ang="T7">
                <a:pos x="T2" y="T3"/>
              </a:cxn>
              <a:cxn ang="T8">
                <a:pos x="T4" y="T5"/>
              </a:cxn>
            </a:cxnLst>
            <a:rect l="0" t="0" r="r" b="b"/>
            <a:pathLst>
              <a:path w="581025" h="895350">
                <a:moveTo>
                  <a:pt x="0" y="895350"/>
                </a:moveTo>
                <a:lnTo>
                  <a:pt x="323850" y="76200"/>
                </a:lnTo>
                <a:lnTo>
                  <a:pt x="581025" y="0"/>
                </a:lnTo>
              </a:path>
            </a:pathLst>
          </a:custGeom>
          <a:noFill/>
          <a:ln w="25400" cap="flat" cmpd="sng" algn="ctr">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15" name="任意多边形 14"/>
          <p:cNvSpPr/>
          <p:nvPr/>
        </p:nvSpPr>
        <p:spPr bwMode="auto">
          <a:xfrm flipV="1">
            <a:off x="3012281" y="4396582"/>
            <a:ext cx="628650" cy="392113"/>
          </a:xfrm>
          <a:custGeom>
            <a:avLst/>
            <a:gdLst>
              <a:gd name="T0" fmla="*/ 0 w 581025"/>
              <a:gd name="T1" fmla="*/ 539561 h 361950"/>
              <a:gd name="T2" fmla="*/ 565097 w 581025"/>
              <a:gd name="T3" fmla="*/ 99394 h 361950"/>
              <a:gd name="T4" fmla="*/ 861774 w 581025"/>
              <a:gd name="T5" fmla="*/ 0 h 361950"/>
              <a:gd name="T6" fmla="*/ 0 60000 65536"/>
              <a:gd name="T7" fmla="*/ 0 60000 65536"/>
              <a:gd name="T8" fmla="*/ 0 60000 65536"/>
            </a:gdLst>
            <a:ahLst/>
            <a:cxnLst>
              <a:cxn ang="T6">
                <a:pos x="T0" y="T1"/>
              </a:cxn>
              <a:cxn ang="T7">
                <a:pos x="T2" y="T3"/>
              </a:cxn>
              <a:cxn ang="T8">
                <a:pos x="T4" y="T5"/>
              </a:cxn>
            </a:cxnLst>
            <a:rect l="0" t="0" r="r" b="b"/>
            <a:pathLst>
              <a:path w="581025" h="361950">
                <a:moveTo>
                  <a:pt x="0" y="361950"/>
                </a:moveTo>
                <a:lnTo>
                  <a:pt x="381000" y="66675"/>
                </a:lnTo>
                <a:lnTo>
                  <a:pt x="581025" y="0"/>
                </a:lnTo>
              </a:path>
            </a:pathLst>
          </a:custGeom>
          <a:noFill/>
          <a:ln w="25400" cap="flat" cmpd="sng" algn="ctr">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16" name="同心圆 15"/>
          <p:cNvSpPr/>
          <p:nvPr/>
        </p:nvSpPr>
        <p:spPr bwMode="auto">
          <a:xfrm>
            <a:off x="3598069" y="2318545"/>
            <a:ext cx="360362" cy="360362"/>
          </a:xfrm>
          <a:prstGeom prst="donut">
            <a:avLst>
              <a:gd name="adj" fmla="val 11958"/>
            </a:avLst>
          </a:prstGeom>
          <a:solidFill>
            <a:schemeClr val="accent2"/>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7" name="同心圆 16"/>
          <p:cNvSpPr/>
          <p:nvPr/>
        </p:nvSpPr>
        <p:spPr bwMode="auto">
          <a:xfrm>
            <a:off x="3598069" y="2894807"/>
            <a:ext cx="360362" cy="358775"/>
          </a:xfrm>
          <a:prstGeom prst="donut">
            <a:avLst>
              <a:gd name="adj" fmla="val 11958"/>
            </a:avLst>
          </a:prstGeom>
          <a:solidFill>
            <a:schemeClr val="accent2"/>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8" name="同心圆 17"/>
          <p:cNvSpPr/>
          <p:nvPr/>
        </p:nvSpPr>
        <p:spPr bwMode="auto">
          <a:xfrm>
            <a:off x="3598069" y="3469482"/>
            <a:ext cx="360362" cy="360363"/>
          </a:xfrm>
          <a:prstGeom prst="donut">
            <a:avLst>
              <a:gd name="adj" fmla="val 11958"/>
            </a:avLst>
          </a:prstGeom>
          <a:solidFill>
            <a:schemeClr val="accent2"/>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9" name="同心圆 18"/>
          <p:cNvSpPr/>
          <p:nvPr/>
        </p:nvSpPr>
        <p:spPr bwMode="auto">
          <a:xfrm>
            <a:off x="3598069" y="4045745"/>
            <a:ext cx="360362" cy="360362"/>
          </a:xfrm>
          <a:prstGeom prst="donut">
            <a:avLst>
              <a:gd name="adj" fmla="val 11958"/>
            </a:avLst>
          </a:prstGeom>
          <a:solidFill>
            <a:schemeClr val="accent2"/>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20" name="同心圆 19"/>
          <p:cNvSpPr/>
          <p:nvPr/>
        </p:nvSpPr>
        <p:spPr bwMode="auto">
          <a:xfrm>
            <a:off x="3598069" y="4620420"/>
            <a:ext cx="360362" cy="360362"/>
          </a:xfrm>
          <a:prstGeom prst="donut">
            <a:avLst>
              <a:gd name="adj" fmla="val 11958"/>
            </a:avLst>
          </a:prstGeom>
          <a:solidFill>
            <a:schemeClr val="accent2"/>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21" name="同心圆 20"/>
          <p:cNvSpPr/>
          <p:nvPr/>
        </p:nvSpPr>
        <p:spPr bwMode="auto">
          <a:xfrm>
            <a:off x="3598069" y="5196682"/>
            <a:ext cx="360362" cy="360363"/>
          </a:xfrm>
          <a:prstGeom prst="donut">
            <a:avLst>
              <a:gd name="adj" fmla="val 11958"/>
            </a:avLst>
          </a:prstGeom>
          <a:solidFill>
            <a:schemeClr val="accent2"/>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22" name="同心圆 21"/>
          <p:cNvSpPr/>
          <p:nvPr/>
        </p:nvSpPr>
        <p:spPr bwMode="auto">
          <a:xfrm>
            <a:off x="3598069" y="5771357"/>
            <a:ext cx="360362" cy="360363"/>
          </a:xfrm>
          <a:prstGeom prst="donut">
            <a:avLst>
              <a:gd name="adj" fmla="val 11958"/>
            </a:avLst>
          </a:prstGeom>
          <a:solidFill>
            <a:schemeClr val="accent2"/>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23" name="矩形 22"/>
          <p:cNvSpPr/>
          <p:nvPr/>
        </p:nvSpPr>
        <p:spPr>
          <a:xfrm>
            <a:off x="4029869" y="2291557"/>
            <a:ext cx="6030912" cy="369888"/>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损工事故发生率（月）： </a:t>
            </a: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前</a:t>
            </a:r>
            <a:r>
              <a:rPr lang="en-US" altLang="zh-CN" sz="1800" b="0" dirty="0">
                <a:solidFill>
                  <a:schemeClr val="bg2">
                    <a:lumMod val="25000"/>
                  </a:schemeClr>
                </a:solidFill>
                <a:latin typeface="微软雅黑" panose="020B0503020204020204" pitchFamily="34" charset="-122"/>
                <a:ea typeface="微软雅黑" panose="020B0503020204020204" pitchFamily="34" charset="-122"/>
              </a:rPr>
              <a:t>12</a:t>
            </a: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个月损工件数</a:t>
            </a:r>
            <a:r>
              <a:rPr lang="en-US" altLang="zh-CN" sz="1800" b="0" dirty="0">
                <a:solidFill>
                  <a:schemeClr val="bg2">
                    <a:lumMod val="25000"/>
                  </a:schemeClr>
                </a:solidFill>
                <a:latin typeface="微软雅黑" panose="020B0503020204020204" pitchFamily="34" charset="-122"/>
                <a:ea typeface="微软雅黑" panose="020B0503020204020204" pitchFamily="34" charset="-122"/>
              </a:rPr>
              <a:t>/</a:t>
            </a: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百万工时</a:t>
            </a:r>
            <a:endParaRPr lang="en-US" altLang="zh-CN" sz="1800" b="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4029869" y="2885282"/>
            <a:ext cx="4572000" cy="368300"/>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医疗处理事故发生率（月）：</a:t>
            </a: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件</a:t>
            </a:r>
            <a:r>
              <a:rPr lang="en-US" altLang="zh-CN" sz="1800" b="0" dirty="0">
                <a:solidFill>
                  <a:schemeClr val="bg2">
                    <a:lumMod val="25000"/>
                  </a:schemeClr>
                </a:solidFill>
                <a:latin typeface="微软雅黑" panose="020B0503020204020204" pitchFamily="34" charset="-122"/>
                <a:ea typeface="微软雅黑" panose="020B0503020204020204" pitchFamily="34" charset="-122"/>
              </a:rPr>
              <a:t>/</a:t>
            </a: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人数</a:t>
            </a:r>
            <a:endParaRPr lang="en-US" altLang="zh-CN" sz="1800" b="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25" name="弧形 24"/>
          <p:cNvSpPr/>
          <p:nvPr/>
        </p:nvSpPr>
        <p:spPr bwMode="auto">
          <a:xfrm>
            <a:off x="2421731" y="3956845"/>
            <a:ext cx="481013" cy="481012"/>
          </a:xfrm>
          <a:prstGeom prst="arc">
            <a:avLst>
              <a:gd name="adj1" fmla="val 3735059"/>
              <a:gd name="adj2" fmla="val 19549657"/>
            </a:avLst>
          </a:prstGeom>
          <a:noFill/>
          <a:ln w="53975" cap="flat" cmpd="sng" algn="ctr">
            <a:solidFill>
              <a:schemeClr val="accent1">
                <a:lumMod val="50000"/>
              </a:schemeClr>
            </a:solid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26" name="弧形 25"/>
          <p:cNvSpPr/>
          <p:nvPr/>
        </p:nvSpPr>
        <p:spPr bwMode="auto">
          <a:xfrm>
            <a:off x="2294731" y="3829845"/>
            <a:ext cx="736600" cy="736600"/>
          </a:xfrm>
          <a:prstGeom prst="arc">
            <a:avLst>
              <a:gd name="adj1" fmla="val 18220014"/>
              <a:gd name="adj2" fmla="val 5645107"/>
            </a:avLst>
          </a:prstGeom>
          <a:noFill/>
          <a:ln w="53975" cap="flat" cmpd="sng" algn="ctr">
            <a:solidFill>
              <a:schemeClr val="accent1">
                <a:lumMod val="50000"/>
              </a:schemeClr>
            </a:solid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27" name="矩形 26"/>
          <p:cNvSpPr/>
          <p:nvPr/>
        </p:nvSpPr>
        <p:spPr>
          <a:xfrm>
            <a:off x="4029869" y="3471070"/>
            <a:ext cx="2262187" cy="369887"/>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工天数（月）：</a:t>
            </a: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天数</a:t>
            </a:r>
            <a:endParaRPr lang="zh-CN" altLang="en-US" sz="1800" b="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4029869" y="4058445"/>
            <a:ext cx="4572000" cy="368300"/>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未遂事件（月）：</a:t>
            </a: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件数</a:t>
            </a:r>
            <a:endParaRPr lang="zh-CN" altLang="en-US" sz="1800" b="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4029869" y="4644232"/>
            <a:ext cx="2262187" cy="369888"/>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车辆事故（月）：</a:t>
            </a: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件</a:t>
            </a:r>
            <a:endParaRPr lang="en-US" altLang="zh-CN" sz="1800" b="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30" name="矩形 29"/>
          <p:cNvSpPr/>
          <p:nvPr/>
        </p:nvSpPr>
        <p:spPr>
          <a:xfrm>
            <a:off x="4029869" y="5199857"/>
            <a:ext cx="4572000" cy="369888"/>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距上次损工事件天数（月）：</a:t>
            </a: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累积天数</a:t>
            </a:r>
            <a:endParaRPr lang="en-US" altLang="zh-CN" sz="1800" b="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4029869" y="5804695"/>
            <a:ext cx="1338262" cy="369887"/>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其他。。。</a:t>
            </a:r>
            <a:endParaRPr lang="en-US" altLang="zh-CN" sz="18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32" name="Rectangle 2"/>
          <p:cNvSpPr>
            <a:spLocks noGrp="1" noChangeArrowheads="1"/>
          </p:cNvSpPr>
          <p:nvPr/>
        </p:nvSpPr>
        <p:spPr bwMode="auto">
          <a:xfrm>
            <a:off x="602915" y="1024037"/>
            <a:ext cx="7162800" cy="523875"/>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a:solidFill>
                  <a:schemeClr val="tx2">
                    <a:lumMod val="50000"/>
                  </a:schemeClr>
                </a:solidFill>
                <a:latin typeface="华文中宋" panose="02010600040101010101" pitchFamily="2" charset="-122"/>
                <a:ea typeface="华文中宋" panose="02010600040101010101" pitchFamily="2" charset="-122"/>
              </a:rPr>
              <a:t>指标的设定：结果性指标</a:t>
            </a:r>
            <a:endParaRPr lang="en-US" altLang="zh-CN" sz="2800">
              <a:solidFill>
                <a:schemeClr val="tx2">
                  <a:lumMod val="50000"/>
                </a:schemeClr>
              </a:solidFill>
              <a:latin typeface="华文中宋" panose="02010600040101010101" pitchFamily="2" charset="-122"/>
              <a:ea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p:cNvSpPr/>
          <p:nvPr/>
        </p:nvSpPr>
        <p:spPr>
          <a:xfrm>
            <a:off x="733423" y="143485"/>
            <a:ext cx="8072216"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二</a:t>
            </a:r>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a:t>
            </a:r>
            <a:r>
              <a:rPr lang="en-US" altLang="zh-CN" sz="2400" b="1" dirty="0" smtClean="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绩效管理流程各阶段分析方法应用</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33" name="Rectangle 3"/>
          <p:cNvSpPr>
            <a:spLocks noGrp="1" noChangeArrowheads="1"/>
          </p:cNvSpPr>
          <p:nvPr/>
        </p:nvSpPr>
        <p:spPr bwMode="auto">
          <a:xfrm>
            <a:off x="3627436" y="5514975"/>
            <a:ext cx="2305050" cy="458788"/>
          </a:xfrm>
          <a:prstGeom prst="rect">
            <a:avLst/>
          </a:prstGeom>
        </p:spPr>
        <p:txBody>
          <a:bodyPr wrap="squar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panose="020B0604020202020204" pitchFamily="34" charset="0"/>
              </a:defRPr>
            </a:lvl6pPr>
            <a:lvl7pPr marL="2971800" indent="-228600" algn="l" rtl="0" fontAlgn="base">
              <a:spcBef>
                <a:spcPct val="20000"/>
              </a:spcBef>
              <a:spcAft>
                <a:spcPct val="0"/>
              </a:spcAft>
              <a:buChar char="»"/>
              <a:defRPr sz="2000">
                <a:solidFill>
                  <a:schemeClr val="tx1"/>
                </a:solidFill>
                <a:latin typeface="Arial" panose="020B0604020202020204" pitchFamily="34" charset="0"/>
              </a:defRPr>
            </a:lvl7pPr>
            <a:lvl8pPr marL="3429000" indent="-228600" algn="l" rtl="0" fontAlgn="base">
              <a:spcBef>
                <a:spcPct val="20000"/>
              </a:spcBef>
              <a:spcAft>
                <a:spcPct val="0"/>
              </a:spcAft>
              <a:buChar char="»"/>
              <a:defRPr sz="2000">
                <a:solidFill>
                  <a:schemeClr val="tx1"/>
                </a:solidFill>
                <a:latin typeface="Arial" panose="020B0604020202020204" pitchFamily="34" charset="0"/>
              </a:defRPr>
            </a:lvl8pPr>
            <a:lvl9pPr marL="3886200" indent="-228600" algn="l" rtl="0" fontAlgn="base">
              <a:spcBef>
                <a:spcPct val="20000"/>
              </a:spcBef>
              <a:spcAft>
                <a:spcPct val="0"/>
              </a:spcAft>
              <a:buChar char="»"/>
              <a:defRPr sz="2000">
                <a:solidFill>
                  <a:schemeClr val="tx1"/>
                </a:solidFill>
                <a:latin typeface="Arial" panose="020B0604020202020204" pitchFamily="34" charset="0"/>
              </a:defRPr>
            </a:lvl9pPr>
          </a:lstStyle>
          <a:p>
            <a:pPr marL="0" indent="0" eaLnBrk="1" hangingPunct="1">
              <a:lnSpc>
                <a:spcPct val="150000"/>
              </a:lnSpc>
              <a:spcBef>
                <a:spcPct val="0"/>
              </a:spcBef>
              <a:buFont typeface="Wingdings" panose="05000000000000000000" pitchFamily="2" charset="2"/>
              <a:buNone/>
              <a:defRPr/>
            </a:pPr>
            <a:r>
              <a:rPr lang="zh-CN" altLang="en-US" sz="1800" b="1" kern="1200" dirty="0">
                <a:solidFill>
                  <a:schemeClr val="bg2">
                    <a:lumMod val="25000"/>
                  </a:schemeClr>
                </a:solidFill>
                <a:latin typeface="微软雅黑" panose="020B0503020204020204" pitchFamily="34" charset="-122"/>
                <a:ea typeface="微软雅黑" panose="020B0503020204020204" pitchFamily="34" charset="-122"/>
              </a:rPr>
              <a:t>其他。。。</a:t>
            </a:r>
            <a:endParaRPr lang="en-US" altLang="zh-CN" sz="1800" b="1" kern="12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34" name="任意多边形 33"/>
          <p:cNvSpPr/>
          <p:nvPr/>
        </p:nvSpPr>
        <p:spPr bwMode="auto">
          <a:xfrm>
            <a:off x="2511423" y="2078038"/>
            <a:ext cx="676275" cy="1362075"/>
          </a:xfrm>
          <a:custGeom>
            <a:avLst/>
            <a:gdLst>
              <a:gd name="T0" fmla="*/ 0 w 676275"/>
              <a:gd name="T1" fmla="*/ 1362075 h 1362075"/>
              <a:gd name="T2" fmla="*/ 209550 w 676275"/>
              <a:gd name="T3" fmla="*/ 114300 h 1362075"/>
              <a:gd name="T4" fmla="*/ 676275 w 676275"/>
              <a:gd name="T5" fmla="*/ 0 h 1362075"/>
              <a:gd name="T6" fmla="*/ 0 60000 65536"/>
              <a:gd name="T7" fmla="*/ 0 60000 65536"/>
              <a:gd name="T8" fmla="*/ 0 60000 65536"/>
            </a:gdLst>
            <a:ahLst/>
            <a:cxnLst>
              <a:cxn ang="T6">
                <a:pos x="T0" y="T1"/>
              </a:cxn>
              <a:cxn ang="T7">
                <a:pos x="T2" y="T3"/>
              </a:cxn>
              <a:cxn ang="T8">
                <a:pos x="T4" y="T5"/>
              </a:cxn>
            </a:cxnLst>
            <a:rect l="0" t="0" r="r" b="b"/>
            <a:pathLst>
              <a:path w="676275" h="1362075">
                <a:moveTo>
                  <a:pt x="0" y="1362075"/>
                </a:moveTo>
                <a:lnTo>
                  <a:pt x="209550" y="114300"/>
                </a:lnTo>
                <a:lnTo>
                  <a:pt x="676275" y="0"/>
                </a:lnTo>
              </a:path>
            </a:pathLst>
          </a:custGeom>
          <a:noFill/>
          <a:ln w="25400" cap="flat" cmpd="sng" algn="ctr">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35" name="任意多边形 34"/>
          <p:cNvSpPr/>
          <p:nvPr/>
        </p:nvSpPr>
        <p:spPr bwMode="auto">
          <a:xfrm>
            <a:off x="2587623" y="2592388"/>
            <a:ext cx="581025" cy="895350"/>
          </a:xfrm>
          <a:custGeom>
            <a:avLst/>
            <a:gdLst>
              <a:gd name="T0" fmla="*/ 0 w 581025"/>
              <a:gd name="T1" fmla="*/ 895350 h 895350"/>
              <a:gd name="T2" fmla="*/ 323850 w 581025"/>
              <a:gd name="T3" fmla="*/ 76200 h 895350"/>
              <a:gd name="T4" fmla="*/ 581025 w 581025"/>
              <a:gd name="T5" fmla="*/ 0 h 895350"/>
              <a:gd name="T6" fmla="*/ 0 60000 65536"/>
              <a:gd name="T7" fmla="*/ 0 60000 65536"/>
              <a:gd name="T8" fmla="*/ 0 60000 65536"/>
            </a:gdLst>
            <a:ahLst/>
            <a:cxnLst>
              <a:cxn ang="T6">
                <a:pos x="T0" y="T1"/>
              </a:cxn>
              <a:cxn ang="T7">
                <a:pos x="T2" y="T3"/>
              </a:cxn>
              <a:cxn ang="T8">
                <a:pos x="T4" y="T5"/>
              </a:cxn>
            </a:cxnLst>
            <a:rect l="0" t="0" r="r" b="b"/>
            <a:pathLst>
              <a:path w="581025" h="895350">
                <a:moveTo>
                  <a:pt x="0" y="895350"/>
                </a:moveTo>
                <a:lnTo>
                  <a:pt x="323850" y="76200"/>
                </a:lnTo>
                <a:lnTo>
                  <a:pt x="581025" y="0"/>
                </a:lnTo>
              </a:path>
            </a:pathLst>
          </a:custGeom>
          <a:noFill/>
          <a:ln w="25400" cap="flat" cmpd="sng" algn="ctr">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36" name="任意多边形 35"/>
          <p:cNvSpPr/>
          <p:nvPr/>
        </p:nvSpPr>
        <p:spPr bwMode="auto">
          <a:xfrm>
            <a:off x="2606673" y="3230563"/>
            <a:ext cx="581025" cy="361950"/>
          </a:xfrm>
          <a:custGeom>
            <a:avLst/>
            <a:gdLst>
              <a:gd name="T0" fmla="*/ 0 w 581025"/>
              <a:gd name="T1" fmla="*/ 361950 h 361950"/>
              <a:gd name="T2" fmla="*/ 381000 w 581025"/>
              <a:gd name="T3" fmla="*/ 66675 h 361950"/>
              <a:gd name="T4" fmla="*/ 581025 w 581025"/>
              <a:gd name="T5" fmla="*/ 0 h 361950"/>
              <a:gd name="T6" fmla="*/ 0 60000 65536"/>
              <a:gd name="T7" fmla="*/ 0 60000 65536"/>
              <a:gd name="T8" fmla="*/ 0 60000 65536"/>
            </a:gdLst>
            <a:ahLst/>
            <a:cxnLst>
              <a:cxn ang="T6">
                <a:pos x="T0" y="T1"/>
              </a:cxn>
              <a:cxn ang="T7">
                <a:pos x="T2" y="T3"/>
              </a:cxn>
              <a:cxn ang="T8">
                <a:pos x="T4" y="T5"/>
              </a:cxn>
            </a:cxnLst>
            <a:rect l="0" t="0" r="r" b="b"/>
            <a:pathLst>
              <a:path w="581025" h="361950">
                <a:moveTo>
                  <a:pt x="0" y="361950"/>
                </a:moveTo>
                <a:lnTo>
                  <a:pt x="381000" y="66675"/>
                </a:lnTo>
                <a:lnTo>
                  <a:pt x="581025" y="0"/>
                </a:lnTo>
              </a:path>
            </a:pathLst>
          </a:custGeom>
          <a:noFill/>
          <a:ln w="25400" cap="flat" cmpd="sng" algn="ctr">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37" name="任意多边形 36"/>
          <p:cNvSpPr/>
          <p:nvPr/>
        </p:nvSpPr>
        <p:spPr bwMode="auto">
          <a:xfrm>
            <a:off x="2625723" y="3716338"/>
            <a:ext cx="561975" cy="0"/>
          </a:xfrm>
          <a:custGeom>
            <a:avLst/>
            <a:gdLst>
              <a:gd name="T0" fmla="*/ 0 w 561975"/>
              <a:gd name="T1" fmla="*/ 561975 w 561975"/>
              <a:gd name="T2" fmla="*/ 0 60000 65536"/>
              <a:gd name="T3" fmla="*/ 0 60000 65536"/>
            </a:gdLst>
            <a:ahLst/>
            <a:cxnLst>
              <a:cxn ang="T2">
                <a:pos x="T0" y="0"/>
              </a:cxn>
              <a:cxn ang="T3">
                <a:pos x="T1" y="0"/>
              </a:cxn>
            </a:cxnLst>
            <a:rect l="0" t="0" r="r" b="b"/>
            <a:pathLst>
              <a:path w="561975">
                <a:moveTo>
                  <a:pt x="0" y="0"/>
                </a:moveTo>
                <a:lnTo>
                  <a:pt x="561975" y="0"/>
                </a:lnTo>
              </a:path>
            </a:pathLst>
          </a:custGeom>
          <a:noFill/>
          <a:ln w="25400" cap="flat" cmpd="sng" algn="ctr">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38" name="任意多边形 37"/>
          <p:cNvSpPr/>
          <p:nvPr/>
        </p:nvSpPr>
        <p:spPr bwMode="auto">
          <a:xfrm flipV="1">
            <a:off x="2462211" y="4019550"/>
            <a:ext cx="725487" cy="1760538"/>
          </a:xfrm>
          <a:custGeom>
            <a:avLst/>
            <a:gdLst>
              <a:gd name="T0" fmla="*/ 0 w 676275"/>
              <a:gd name="T1" fmla="*/ 4911898 h 1362075"/>
              <a:gd name="T2" fmla="*/ 297655 w 676275"/>
              <a:gd name="T3" fmla="*/ 412186 h 1362075"/>
              <a:gd name="T4" fmla="*/ 960613 w 676275"/>
              <a:gd name="T5" fmla="*/ 0 h 1362075"/>
              <a:gd name="T6" fmla="*/ 0 60000 65536"/>
              <a:gd name="T7" fmla="*/ 0 60000 65536"/>
              <a:gd name="T8" fmla="*/ 0 60000 65536"/>
            </a:gdLst>
            <a:ahLst/>
            <a:cxnLst>
              <a:cxn ang="T6">
                <a:pos x="T0" y="T1"/>
              </a:cxn>
              <a:cxn ang="T7">
                <a:pos x="T2" y="T3"/>
              </a:cxn>
              <a:cxn ang="T8">
                <a:pos x="T4" y="T5"/>
              </a:cxn>
            </a:cxnLst>
            <a:rect l="0" t="0" r="r" b="b"/>
            <a:pathLst>
              <a:path w="676275" h="1362075">
                <a:moveTo>
                  <a:pt x="0" y="1362075"/>
                </a:moveTo>
                <a:lnTo>
                  <a:pt x="209550" y="114300"/>
                </a:lnTo>
                <a:lnTo>
                  <a:pt x="676275" y="0"/>
                </a:lnTo>
              </a:path>
            </a:pathLst>
          </a:custGeom>
          <a:noFill/>
          <a:ln w="25400" cap="flat" cmpd="sng" algn="ctr">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39" name="任意多边形 38"/>
          <p:cNvSpPr/>
          <p:nvPr/>
        </p:nvSpPr>
        <p:spPr bwMode="auto">
          <a:xfrm flipV="1">
            <a:off x="2511423" y="3917950"/>
            <a:ext cx="661988" cy="1214438"/>
          </a:xfrm>
          <a:custGeom>
            <a:avLst/>
            <a:gdLst>
              <a:gd name="T0" fmla="*/ 0 w 581025"/>
              <a:gd name="T1" fmla="*/ 4107894 h 895350"/>
              <a:gd name="T2" fmla="*/ 622442 w 581025"/>
              <a:gd name="T3" fmla="*/ 349607 h 895350"/>
              <a:gd name="T4" fmla="*/ 1116737 w 581025"/>
              <a:gd name="T5" fmla="*/ 0 h 895350"/>
              <a:gd name="T6" fmla="*/ 0 60000 65536"/>
              <a:gd name="T7" fmla="*/ 0 60000 65536"/>
              <a:gd name="T8" fmla="*/ 0 60000 65536"/>
            </a:gdLst>
            <a:ahLst/>
            <a:cxnLst>
              <a:cxn ang="T6">
                <a:pos x="T0" y="T1"/>
              </a:cxn>
              <a:cxn ang="T7">
                <a:pos x="T2" y="T3"/>
              </a:cxn>
              <a:cxn ang="T8">
                <a:pos x="T4" y="T5"/>
              </a:cxn>
            </a:cxnLst>
            <a:rect l="0" t="0" r="r" b="b"/>
            <a:pathLst>
              <a:path w="581025" h="895350">
                <a:moveTo>
                  <a:pt x="0" y="895350"/>
                </a:moveTo>
                <a:lnTo>
                  <a:pt x="323850" y="76200"/>
                </a:lnTo>
                <a:lnTo>
                  <a:pt x="581025" y="0"/>
                </a:lnTo>
              </a:path>
            </a:pathLst>
          </a:custGeom>
          <a:noFill/>
          <a:ln w="25400" cap="flat" cmpd="sng" algn="ctr">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40" name="任意多边形 39"/>
          <p:cNvSpPr/>
          <p:nvPr/>
        </p:nvSpPr>
        <p:spPr bwMode="auto">
          <a:xfrm flipV="1">
            <a:off x="2587623" y="3895725"/>
            <a:ext cx="628650" cy="392113"/>
          </a:xfrm>
          <a:custGeom>
            <a:avLst/>
            <a:gdLst>
              <a:gd name="T0" fmla="*/ 0 w 581025"/>
              <a:gd name="T1" fmla="*/ 539561 h 361950"/>
              <a:gd name="T2" fmla="*/ 565097 w 581025"/>
              <a:gd name="T3" fmla="*/ 99394 h 361950"/>
              <a:gd name="T4" fmla="*/ 861774 w 581025"/>
              <a:gd name="T5" fmla="*/ 0 h 361950"/>
              <a:gd name="T6" fmla="*/ 0 60000 65536"/>
              <a:gd name="T7" fmla="*/ 0 60000 65536"/>
              <a:gd name="T8" fmla="*/ 0 60000 65536"/>
            </a:gdLst>
            <a:ahLst/>
            <a:cxnLst>
              <a:cxn ang="T6">
                <a:pos x="T0" y="T1"/>
              </a:cxn>
              <a:cxn ang="T7">
                <a:pos x="T2" y="T3"/>
              </a:cxn>
              <a:cxn ang="T8">
                <a:pos x="T4" y="T5"/>
              </a:cxn>
            </a:cxnLst>
            <a:rect l="0" t="0" r="r" b="b"/>
            <a:pathLst>
              <a:path w="581025" h="361950">
                <a:moveTo>
                  <a:pt x="0" y="361950"/>
                </a:moveTo>
                <a:lnTo>
                  <a:pt x="381000" y="66675"/>
                </a:lnTo>
                <a:lnTo>
                  <a:pt x="581025" y="0"/>
                </a:lnTo>
              </a:path>
            </a:pathLst>
          </a:custGeom>
          <a:noFill/>
          <a:ln w="25400" cap="flat" cmpd="sng" algn="ctr">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41" name="同心圆 40"/>
          <p:cNvSpPr/>
          <p:nvPr/>
        </p:nvSpPr>
        <p:spPr bwMode="auto">
          <a:xfrm>
            <a:off x="3173411" y="1817688"/>
            <a:ext cx="360362" cy="360362"/>
          </a:xfrm>
          <a:prstGeom prst="donut">
            <a:avLst>
              <a:gd name="adj" fmla="val 11958"/>
            </a:avLst>
          </a:prstGeom>
          <a:solidFill>
            <a:schemeClr val="accent2"/>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42" name="同心圆 41"/>
          <p:cNvSpPr/>
          <p:nvPr/>
        </p:nvSpPr>
        <p:spPr bwMode="auto">
          <a:xfrm>
            <a:off x="3173411" y="2393950"/>
            <a:ext cx="360362" cy="358775"/>
          </a:xfrm>
          <a:prstGeom prst="donut">
            <a:avLst>
              <a:gd name="adj" fmla="val 11958"/>
            </a:avLst>
          </a:prstGeom>
          <a:solidFill>
            <a:schemeClr val="accent2"/>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43" name="同心圆 42"/>
          <p:cNvSpPr/>
          <p:nvPr/>
        </p:nvSpPr>
        <p:spPr bwMode="auto">
          <a:xfrm>
            <a:off x="3173411" y="2968625"/>
            <a:ext cx="360362" cy="360363"/>
          </a:xfrm>
          <a:prstGeom prst="donut">
            <a:avLst>
              <a:gd name="adj" fmla="val 11958"/>
            </a:avLst>
          </a:prstGeom>
          <a:solidFill>
            <a:schemeClr val="accent2"/>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44" name="同心圆 43"/>
          <p:cNvSpPr/>
          <p:nvPr/>
        </p:nvSpPr>
        <p:spPr bwMode="auto">
          <a:xfrm>
            <a:off x="3173411" y="3544888"/>
            <a:ext cx="360362" cy="360362"/>
          </a:xfrm>
          <a:prstGeom prst="donut">
            <a:avLst>
              <a:gd name="adj" fmla="val 11958"/>
            </a:avLst>
          </a:prstGeom>
          <a:solidFill>
            <a:schemeClr val="accent2"/>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45" name="同心圆 44"/>
          <p:cNvSpPr/>
          <p:nvPr/>
        </p:nvSpPr>
        <p:spPr bwMode="auto">
          <a:xfrm>
            <a:off x="3173411" y="4119563"/>
            <a:ext cx="360362" cy="360362"/>
          </a:xfrm>
          <a:prstGeom prst="donut">
            <a:avLst>
              <a:gd name="adj" fmla="val 11958"/>
            </a:avLst>
          </a:prstGeom>
          <a:solidFill>
            <a:schemeClr val="accent2"/>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46" name="同心圆 45"/>
          <p:cNvSpPr/>
          <p:nvPr/>
        </p:nvSpPr>
        <p:spPr bwMode="auto">
          <a:xfrm>
            <a:off x="3173411" y="4987925"/>
            <a:ext cx="360362" cy="360363"/>
          </a:xfrm>
          <a:prstGeom prst="donut">
            <a:avLst>
              <a:gd name="adj" fmla="val 11958"/>
            </a:avLst>
          </a:prstGeom>
          <a:solidFill>
            <a:schemeClr val="accent2"/>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47" name="同心圆 46"/>
          <p:cNvSpPr/>
          <p:nvPr/>
        </p:nvSpPr>
        <p:spPr bwMode="auto">
          <a:xfrm>
            <a:off x="3173411" y="5564188"/>
            <a:ext cx="360362" cy="360362"/>
          </a:xfrm>
          <a:prstGeom prst="donut">
            <a:avLst>
              <a:gd name="adj" fmla="val 11958"/>
            </a:avLst>
          </a:prstGeom>
          <a:solidFill>
            <a:schemeClr val="accent2"/>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48" name="弧形 47"/>
          <p:cNvSpPr/>
          <p:nvPr/>
        </p:nvSpPr>
        <p:spPr bwMode="auto">
          <a:xfrm>
            <a:off x="1997073" y="3455988"/>
            <a:ext cx="481013" cy="481012"/>
          </a:xfrm>
          <a:prstGeom prst="arc">
            <a:avLst>
              <a:gd name="adj1" fmla="val 3735059"/>
              <a:gd name="adj2" fmla="val 19549657"/>
            </a:avLst>
          </a:prstGeom>
          <a:noFill/>
          <a:ln w="53975" cap="flat" cmpd="sng" algn="ctr">
            <a:solidFill>
              <a:schemeClr val="accent1">
                <a:lumMod val="50000"/>
              </a:schemeClr>
            </a:solid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49" name="弧形 48"/>
          <p:cNvSpPr/>
          <p:nvPr/>
        </p:nvSpPr>
        <p:spPr bwMode="auto">
          <a:xfrm>
            <a:off x="1870073" y="3328988"/>
            <a:ext cx="736600" cy="736600"/>
          </a:xfrm>
          <a:prstGeom prst="arc">
            <a:avLst>
              <a:gd name="adj1" fmla="val 18220014"/>
              <a:gd name="adj2" fmla="val 5645107"/>
            </a:avLst>
          </a:prstGeom>
          <a:noFill/>
          <a:ln w="53975" cap="flat" cmpd="sng" algn="ctr">
            <a:solidFill>
              <a:schemeClr val="accent1">
                <a:lumMod val="50000"/>
              </a:schemeClr>
            </a:solid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50" name="矩形 49"/>
          <p:cNvSpPr/>
          <p:nvPr/>
        </p:nvSpPr>
        <p:spPr>
          <a:xfrm>
            <a:off x="3627436" y="1747838"/>
            <a:ext cx="6337300" cy="368300"/>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安全会议召开率（月）：</a:t>
            </a: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实际召开次数</a:t>
            </a:r>
            <a:r>
              <a:rPr lang="en-US" altLang="zh-CN" sz="1800" b="0" dirty="0">
                <a:solidFill>
                  <a:schemeClr val="bg2">
                    <a:lumMod val="25000"/>
                  </a:schemeClr>
                </a:solidFill>
                <a:latin typeface="微软雅黑" panose="020B0503020204020204" pitchFamily="34" charset="-122"/>
                <a:ea typeface="微软雅黑" panose="020B0503020204020204" pitchFamily="34" charset="-122"/>
              </a:rPr>
              <a:t>/</a:t>
            </a: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计划召开次数 </a:t>
            </a:r>
            <a:r>
              <a:rPr lang="en-US" altLang="zh-CN" sz="1800" b="0" dirty="0">
                <a:solidFill>
                  <a:schemeClr val="bg2">
                    <a:lumMod val="25000"/>
                  </a:schemeClr>
                </a:solidFill>
                <a:latin typeface="微软雅黑" panose="020B0503020204020204" pitchFamily="34" charset="-122"/>
                <a:ea typeface="微软雅黑" panose="020B0503020204020204" pitchFamily="34" charset="-122"/>
              </a:rPr>
              <a:t>%</a:t>
            </a:r>
            <a:endParaRPr lang="en-US" altLang="zh-CN" sz="1800" b="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51" name="矩形 50"/>
          <p:cNvSpPr/>
          <p:nvPr/>
        </p:nvSpPr>
        <p:spPr>
          <a:xfrm>
            <a:off x="3627436" y="2379663"/>
            <a:ext cx="5976937" cy="369887"/>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安全会议出席率（月）：实到人数</a:t>
            </a:r>
            <a:r>
              <a:rPr lang="en-US" altLang="zh-CN" sz="1800" dirty="0">
                <a:solidFill>
                  <a:schemeClr val="bg2">
                    <a:lumMod val="25000"/>
                  </a:schemeClr>
                </a:solidFill>
                <a:latin typeface="微软雅黑" panose="020B0503020204020204" pitchFamily="34" charset="-122"/>
                <a:ea typeface="微软雅黑" panose="020B0503020204020204" pitchFamily="34" charset="-122"/>
              </a:rPr>
              <a:t>/</a:t>
            </a:r>
            <a:r>
              <a:rPr lang="zh-CN" altLang="en-US" sz="1800" dirty="0">
                <a:solidFill>
                  <a:schemeClr val="bg2">
                    <a:lumMod val="25000"/>
                  </a:schemeClr>
                </a:solidFill>
                <a:latin typeface="微软雅黑" panose="020B0503020204020204" pitchFamily="34" charset="-122"/>
                <a:ea typeface="微软雅黑" panose="020B0503020204020204" pitchFamily="34" charset="-122"/>
              </a:rPr>
              <a:t>应到人数 </a:t>
            </a:r>
            <a:r>
              <a:rPr lang="en-US" altLang="zh-CN" sz="1800" dirty="0">
                <a:solidFill>
                  <a:schemeClr val="bg2">
                    <a:lumMod val="25000"/>
                  </a:schemeClr>
                </a:solidFill>
                <a:latin typeface="微软雅黑" panose="020B0503020204020204" pitchFamily="34" charset="-122"/>
                <a:ea typeface="微软雅黑" panose="020B0503020204020204" pitchFamily="34" charset="-122"/>
              </a:rPr>
              <a:t>%</a:t>
            </a:r>
            <a:endParaRPr lang="en-US" altLang="zh-CN" sz="18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52" name="矩形 51"/>
          <p:cNvSpPr/>
          <p:nvPr/>
        </p:nvSpPr>
        <p:spPr>
          <a:xfrm>
            <a:off x="3627436" y="2968625"/>
            <a:ext cx="6967537" cy="369888"/>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审核计划完成率（月）：</a:t>
            </a: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实际审核次数</a:t>
            </a:r>
            <a:r>
              <a:rPr lang="en-US" altLang="zh-CN" sz="1800" b="0" dirty="0">
                <a:solidFill>
                  <a:schemeClr val="bg2">
                    <a:lumMod val="25000"/>
                  </a:schemeClr>
                </a:solidFill>
                <a:latin typeface="微软雅黑" panose="020B0503020204020204" pitchFamily="34" charset="-122"/>
                <a:ea typeface="微软雅黑" panose="020B0503020204020204" pitchFamily="34" charset="-122"/>
              </a:rPr>
              <a:t>/</a:t>
            </a: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计划审核次数 </a:t>
            </a:r>
            <a:r>
              <a:rPr lang="en-US" altLang="zh-CN" sz="1800" b="0" dirty="0">
                <a:solidFill>
                  <a:schemeClr val="bg2">
                    <a:lumMod val="25000"/>
                  </a:schemeClr>
                </a:solidFill>
                <a:latin typeface="微软雅黑" panose="020B0503020204020204" pitchFamily="34" charset="-122"/>
                <a:ea typeface="微软雅黑" panose="020B0503020204020204" pitchFamily="34" charset="-122"/>
              </a:rPr>
              <a:t>%</a:t>
            </a:r>
            <a:endParaRPr lang="en-US" altLang="zh-CN" sz="1800" b="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53" name="矩形 52"/>
          <p:cNvSpPr/>
          <p:nvPr/>
        </p:nvSpPr>
        <p:spPr>
          <a:xfrm>
            <a:off x="3627436" y="3535363"/>
            <a:ext cx="5976937" cy="369887"/>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培训计划完成率（月）：</a:t>
            </a: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实际培训人次</a:t>
            </a:r>
            <a:r>
              <a:rPr lang="en-US" altLang="zh-CN" sz="1800" b="0" dirty="0">
                <a:solidFill>
                  <a:schemeClr val="bg2">
                    <a:lumMod val="25000"/>
                  </a:schemeClr>
                </a:solidFill>
                <a:latin typeface="微软雅黑" panose="020B0503020204020204" pitchFamily="34" charset="-122"/>
                <a:ea typeface="微软雅黑" panose="020B0503020204020204" pitchFamily="34" charset="-122"/>
              </a:rPr>
              <a:t>/</a:t>
            </a: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计划培训人次 </a:t>
            </a:r>
            <a:r>
              <a:rPr lang="en-US" altLang="zh-CN" sz="1800" b="0" dirty="0">
                <a:solidFill>
                  <a:schemeClr val="bg2">
                    <a:lumMod val="25000"/>
                  </a:schemeClr>
                </a:solidFill>
                <a:latin typeface="微软雅黑" panose="020B0503020204020204" pitchFamily="34" charset="-122"/>
                <a:ea typeface="微软雅黑" panose="020B0503020204020204" pitchFamily="34" charset="-122"/>
              </a:rPr>
              <a:t>%</a:t>
            </a:r>
            <a:endParaRPr lang="en-US" altLang="zh-CN" sz="1800" b="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54" name="矩形 53"/>
          <p:cNvSpPr/>
          <p:nvPr/>
        </p:nvSpPr>
        <p:spPr>
          <a:xfrm>
            <a:off x="3627436" y="3871913"/>
            <a:ext cx="6337300" cy="922337"/>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50000"/>
              </a:lnSpc>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安全审核改进项目累积完成率（月）：</a:t>
            </a: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当月完成改进项目个数</a:t>
            </a:r>
            <a:r>
              <a:rPr lang="en-US" altLang="zh-CN" sz="1800" b="0" dirty="0">
                <a:solidFill>
                  <a:schemeClr val="bg2">
                    <a:lumMod val="25000"/>
                  </a:schemeClr>
                </a:solidFill>
                <a:latin typeface="微软雅黑" panose="020B0503020204020204" pitchFamily="34" charset="-122"/>
                <a:ea typeface="微软雅黑" panose="020B0503020204020204" pitchFamily="34" charset="-122"/>
              </a:rPr>
              <a:t>/</a:t>
            </a: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当年计划改进项目个数 </a:t>
            </a:r>
            <a:r>
              <a:rPr lang="en-US" altLang="zh-CN" sz="1800" b="0" dirty="0">
                <a:solidFill>
                  <a:schemeClr val="bg2">
                    <a:lumMod val="25000"/>
                  </a:schemeClr>
                </a:solidFill>
                <a:latin typeface="微软雅黑" panose="020B0503020204020204" pitchFamily="34" charset="-122"/>
                <a:ea typeface="微软雅黑" panose="020B0503020204020204" pitchFamily="34" charset="-122"/>
              </a:rPr>
              <a:t>%</a:t>
            </a:r>
            <a:endParaRPr lang="en-US" altLang="zh-CN" sz="1800" b="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55" name="矩形 54"/>
          <p:cNvSpPr/>
          <p:nvPr/>
        </p:nvSpPr>
        <p:spPr>
          <a:xfrm>
            <a:off x="3627436" y="4710113"/>
            <a:ext cx="6264275" cy="923925"/>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50000"/>
              </a:lnSpc>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安全审核改进项未按时目完成率（月）：</a:t>
            </a: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当月未按计划完成项目个数</a:t>
            </a:r>
            <a:r>
              <a:rPr lang="en-US" altLang="zh-CN" sz="1800" b="0" dirty="0">
                <a:solidFill>
                  <a:schemeClr val="bg2">
                    <a:lumMod val="25000"/>
                  </a:schemeClr>
                </a:solidFill>
                <a:latin typeface="微软雅黑" panose="020B0503020204020204" pitchFamily="34" charset="-122"/>
                <a:ea typeface="微软雅黑" panose="020B0503020204020204" pitchFamily="34" charset="-122"/>
              </a:rPr>
              <a:t>/</a:t>
            </a: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当月计划完成项目个数 </a:t>
            </a:r>
            <a:r>
              <a:rPr lang="en-US" altLang="zh-CN" sz="1800" b="0" dirty="0">
                <a:solidFill>
                  <a:schemeClr val="bg2">
                    <a:lumMod val="25000"/>
                  </a:schemeClr>
                </a:solidFill>
                <a:latin typeface="微软雅黑" panose="020B0503020204020204" pitchFamily="34" charset="-122"/>
                <a:ea typeface="微软雅黑" panose="020B0503020204020204" pitchFamily="34" charset="-122"/>
              </a:rPr>
              <a:t>%</a:t>
            </a:r>
            <a:endParaRPr lang="en-US" altLang="zh-CN" sz="1800" b="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56" name="Rectangle 2"/>
          <p:cNvSpPr>
            <a:spLocks noGrp="1" noChangeArrowheads="1"/>
          </p:cNvSpPr>
          <p:nvPr/>
        </p:nvSpPr>
        <p:spPr bwMode="auto">
          <a:xfrm>
            <a:off x="741410" y="952029"/>
            <a:ext cx="7162800" cy="523875"/>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a:solidFill>
                  <a:schemeClr val="tx2">
                    <a:lumMod val="50000"/>
                  </a:schemeClr>
                </a:solidFill>
                <a:latin typeface="华文中宋" panose="02010600040101010101" pitchFamily="2" charset="-122"/>
                <a:ea typeface="华文中宋" panose="02010600040101010101" pitchFamily="2" charset="-122"/>
              </a:rPr>
              <a:t>指标的设定：过程性指标</a:t>
            </a:r>
            <a:endParaRPr lang="en-US" altLang="zh-CN" sz="2800">
              <a:solidFill>
                <a:schemeClr val="tx2">
                  <a:lumMod val="50000"/>
                </a:schemeClr>
              </a:solidFill>
              <a:latin typeface="华文中宋" panose="02010600040101010101" pitchFamily="2" charset="-122"/>
              <a:ea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p:cNvSpPr/>
          <p:nvPr/>
        </p:nvSpPr>
        <p:spPr>
          <a:xfrm>
            <a:off x="733423" y="143485"/>
            <a:ext cx="8072216"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二</a:t>
            </a:r>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a:t>
            </a:r>
            <a:r>
              <a:rPr lang="en-US" altLang="zh-CN" sz="2400" b="1" dirty="0" smtClean="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绩效管理流程各阶段分析方法应用</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33" name="任意多边形 32"/>
          <p:cNvSpPr/>
          <p:nvPr/>
        </p:nvSpPr>
        <p:spPr bwMode="auto">
          <a:xfrm>
            <a:off x="3352006" y="2481263"/>
            <a:ext cx="581025" cy="895350"/>
          </a:xfrm>
          <a:custGeom>
            <a:avLst/>
            <a:gdLst>
              <a:gd name="T0" fmla="*/ 0 w 581025"/>
              <a:gd name="T1" fmla="*/ 895350 h 895350"/>
              <a:gd name="T2" fmla="*/ 323850 w 581025"/>
              <a:gd name="T3" fmla="*/ 76200 h 895350"/>
              <a:gd name="T4" fmla="*/ 581025 w 581025"/>
              <a:gd name="T5" fmla="*/ 0 h 895350"/>
              <a:gd name="T6" fmla="*/ 0 60000 65536"/>
              <a:gd name="T7" fmla="*/ 0 60000 65536"/>
              <a:gd name="T8" fmla="*/ 0 60000 65536"/>
            </a:gdLst>
            <a:ahLst/>
            <a:cxnLst>
              <a:cxn ang="T6">
                <a:pos x="T0" y="T1"/>
              </a:cxn>
              <a:cxn ang="T7">
                <a:pos x="T2" y="T3"/>
              </a:cxn>
              <a:cxn ang="T8">
                <a:pos x="T4" y="T5"/>
              </a:cxn>
            </a:cxnLst>
            <a:rect l="0" t="0" r="r" b="b"/>
            <a:pathLst>
              <a:path w="581025" h="895350">
                <a:moveTo>
                  <a:pt x="0" y="895350"/>
                </a:moveTo>
                <a:lnTo>
                  <a:pt x="323850" y="76200"/>
                </a:lnTo>
                <a:lnTo>
                  <a:pt x="581025" y="0"/>
                </a:lnTo>
              </a:path>
            </a:pathLst>
          </a:custGeom>
          <a:noFill/>
          <a:ln w="25400" cap="flat" cmpd="sng" algn="ctr">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34" name="任意多边形 33"/>
          <p:cNvSpPr/>
          <p:nvPr/>
        </p:nvSpPr>
        <p:spPr bwMode="auto">
          <a:xfrm>
            <a:off x="3371056" y="3119438"/>
            <a:ext cx="581025" cy="361950"/>
          </a:xfrm>
          <a:custGeom>
            <a:avLst/>
            <a:gdLst>
              <a:gd name="T0" fmla="*/ 0 w 581025"/>
              <a:gd name="T1" fmla="*/ 361950 h 361950"/>
              <a:gd name="T2" fmla="*/ 381000 w 581025"/>
              <a:gd name="T3" fmla="*/ 66675 h 361950"/>
              <a:gd name="T4" fmla="*/ 581025 w 581025"/>
              <a:gd name="T5" fmla="*/ 0 h 361950"/>
              <a:gd name="T6" fmla="*/ 0 60000 65536"/>
              <a:gd name="T7" fmla="*/ 0 60000 65536"/>
              <a:gd name="T8" fmla="*/ 0 60000 65536"/>
            </a:gdLst>
            <a:ahLst/>
            <a:cxnLst>
              <a:cxn ang="T6">
                <a:pos x="T0" y="T1"/>
              </a:cxn>
              <a:cxn ang="T7">
                <a:pos x="T2" y="T3"/>
              </a:cxn>
              <a:cxn ang="T8">
                <a:pos x="T4" y="T5"/>
              </a:cxn>
            </a:cxnLst>
            <a:rect l="0" t="0" r="r" b="b"/>
            <a:pathLst>
              <a:path w="581025" h="361950">
                <a:moveTo>
                  <a:pt x="0" y="361950"/>
                </a:moveTo>
                <a:lnTo>
                  <a:pt x="381000" y="66675"/>
                </a:lnTo>
                <a:lnTo>
                  <a:pt x="581025" y="0"/>
                </a:lnTo>
              </a:path>
            </a:pathLst>
          </a:custGeom>
          <a:noFill/>
          <a:ln w="25400" cap="flat" cmpd="sng" algn="ctr">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35" name="任意多边形 34"/>
          <p:cNvSpPr/>
          <p:nvPr/>
        </p:nvSpPr>
        <p:spPr bwMode="auto">
          <a:xfrm flipV="1">
            <a:off x="3275806" y="3760788"/>
            <a:ext cx="647700" cy="996950"/>
          </a:xfrm>
          <a:custGeom>
            <a:avLst/>
            <a:gdLst>
              <a:gd name="T0" fmla="*/ 0 w 581025"/>
              <a:gd name="T1" fmla="*/ 1534245 h 895350"/>
              <a:gd name="T2" fmla="*/ 557494 w 581025"/>
              <a:gd name="T3" fmla="*/ 130574 h 895350"/>
              <a:gd name="T4" fmla="*/ 1000210 w 581025"/>
              <a:gd name="T5" fmla="*/ 0 h 895350"/>
              <a:gd name="T6" fmla="*/ 0 60000 65536"/>
              <a:gd name="T7" fmla="*/ 0 60000 65536"/>
              <a:gd name="T8" fmla="*/ 0 60000 65536"/>
            </a:gdLst>
            <a:ahLst/>
            <a:cxnLst>
              <a:cxn ang="T6">
                <a:pos x="T0" y="T1"/>
              </a:cxn>
              <a:cxn ang="T7">
                <a:pos x="T2" y="T3"/>
              </a:cxn>
              <a:cxn ang="T8">
                <a:pos x="T4" y="T5"/>
              </a:cxn>
            </a:cxnLst>
            <a:rect l="0" t="0" r="r" b="b"/>
            <a:pathLst>
              <a:path w="581025" h="895350">
                <a:moveTo>
                  <a:pt x="0" y="895350"/>
                </a:moveTo>
                <a:lnTo>
                  <a:pt x="323850" y="76200"/>
                </a:lnTo>
                <a:lnTo>
                  <a:pt x="581025" y="0"/>
                </a:lnTo>
              </a:path>
            </a:pathLst>
          </a:custGeom>
          <a:noFill/>
          <a:ln w="25400" cap="flat" cmpd="sng" algn="ctr">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36" name="任意多边形 35"/>
          <p:cNvSpPr/>
          <p:nvPr/>
        </p:nvSpPr>
        <p:spPr bwMode="auto">
          <a:xfrm flipV="1">
            <a:off x="3352006" y="3784600"/>
            <a:ext cx="628650" cy="392113"/>
          </a:xfrm>
          <a:custGeom>
            <a:avLst/>
            <a:gdLst>
              <a:gd name="T0" fmla="*/ 0 w 581025"/>
              <a:gd name="T1" fmla="*/ 539561 h 361950"/>
              <a:gd name="T2" fmla="*/ 565097 w 581025"/>
              <a:gd name="T3" fmla="*/ 99394 h 361950"/>
              <a:gd name="T4" fmla="*/ 861774 w 581025"/>
              <a:gd name="T5" fmla="*/ 0 h 361950"/>
              <a:gd name="T6" fmla="*/ 0 60000 65536"/>
              <a:gd name="T7" fmla="*/ 0 60000 65536"/>
              <a:gd name="T8" fmla="*/ 0 60000 65536"/>
            </a:gdLst>
            <a:ahLst/>
            <a:cxnLst>
              <a:cxn ang="T6">
                <a:pos x="T0" y="T1"/>
              </a:cxn>
              <a:cxn ang="T7">
                <a:pos x="T2" y="T3"/>
              </a:cxn>
              <a:cxn ang="T8">
                <a:pos x="T4" y="T5"/>
              </a:cxn>
            </a:cxnLst>
            <a:rect l="0" t="0" r="r" b="b"/>
            <a:pathLst>
              <a:path w="581025" h="361950">
                <a:moveTo>
                  <a:pt x="0" y="361950"/>
                </a:moveTo>
                <a:lnTo>
                  <a:pt x="381000" y="66675"/>
                </a:lnTo>
                <a:lnTo>
                  <a:pt x="581025" y="0"/>
                </a:lnTo>
              </a:path>
            </a:pathLst>
          </a:custGeom>
          <a:noFill/>
          <a:ln w="25400" cap="flat" cmpd="sng" algn="ctr">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37" name="同心圆 36"/>
          <p:cNvSpPr/>
          <p:nvPr/>
        </p:nvSpPr>
        <p:spPr bwMode="auto">
          <a:xfrm>
            <a:off x="3937794" y="2282825"/>
            <a:ext cx="360362" cy="358775"/>
          </a:xfrm>
          <a:prstGeom prst="donut">
            <a:avLst>
              <a:gd name="adj" fmla="val 11958"/>
            </a:avLst>
          </a:prstGeom>
          <a:solidFill>
            <a:schemeClr val="accent2"/>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38" name="同心圆 37"/>
          <p:cNvSpPr/>
          <p:nvPr/>
        </p:nvSpPr>
        <p:spPr bwMode="auto">
          <a:xfrm>
            <a:off x="3937794" y="2857500"/>
            <a:ext cx="360362" cy="360363"/>
          </a:xfrm>
          <a:prstGeom prst="donut">
            <a:avLst>
              <a:gd name="adj" fmla="val 11958"/>
            </a:avLst>
          </a:prstGeom>
          <a:solidFill>
            <a:schemeClr val="accent2"/>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39" name="同心圆 38"/>
          <p:cNvSpPr/>
          <p:nvPr/>
        </p:nvSpPr>
        <p:spPr bwMode="auto">
          <a:xfrm>
            <a:off x="3937794" y="4008438"/>
            <a:ext cx="360362" cy="360362"/>
          </a:xfrm>
          <a:prstGeom prst="donut">
            <a:avLst>
              <a:gd name="adj" fmla="val 11958"/>
            </a:avLst>
          </a:prstGeom>
          <a:solidFill>
            <a:schemeClr val="accent2"/>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40" name="同心圆 39"/>
          <p:cNvSpPr/>
          <p:nvPr/>
        </p:nvSpPr>
        <p:spPr bwMode="auto">
          <a:xfrm>
            <a:off x="3937794" y="4584700"/>
            <a:ext cx="360362" cy="360363"/>
          </a:xfrm>
          <a:prstGeom prst="donut">
            <a:avLst>
              <a:gd name="adj" fmla="val 11958"/>
            </a:avLst>
          </a:prstGeom>
          <a:solidFill>
            <a:schemeClr val="accent2"/>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41" name="弧形 40"/>
          <p:cNvSpPr/>
          <p:nvPr/>
        </p:nvSpPr>
        <p:spPr bwMode="auto">
          <a:xfrm>
            <a:off x="2761456" y="3344863"/>
            <a:ext cx="481013" cy="481012"/>
          </a:xfrm>
          <a:prstGeom prst="arc">
            <a:avLst>
              <a:gd name="adj1" fmla="val 3735059"/>
              <a:gd name="adj2" fmla="val 19549657"/>
            </a:avLst>
          </a:prstGeom>
          <a:noFill/>
          <a:ln w="53975" cap="flat" cmpd="sng" algn="ctr">
            <a:solidFill>
              <a:schemeClr val="accent1">
                <a:lumMod val="50000"/>
              </a:schemeClr>
            </a:solid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42" name="弧形 41"/>
          <p:cNvSpPr/>
          <p:nvPr/>
        </p:nvSpPr>
        <p:spPr bwMode="auto">
          <a:xfrm>
            <a:off x="2634456" y="3217863"/>
            <a:ext cx="736600" cy="736600"/>
          </a:xfrm>
          <a:prstGeom prst="arc">
            <a:avLst>
              <a:gd name="adj1" fmla="val 18220014"/>
              <a:gd name="adj2" fmla="val 5645107"/>
            </a:avLst>
          </a:prstGeom>
          <a:noFill/>
          <a:ln w="53975" cap="flat" cmpd="sng" algn="ctr">
            <a:solidFill>
              <a:schemeClr val="accent1">
                <a:lumMod val="50000"/>
              </a:schemeClr>
            </a:solid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43" name="矩形 42"/>
          <p:cNvSpPr/>
          <p:nvPr/>
        </p:nvSpPr>
        <p:spPr>
          <a:xfrm>
            <a:off x="4293394" y="2270125"/>
            <a:ext cx="5930900" cy="369888"/>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不安全行为指数（月）：</a:t>
            </a: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不安全行为数</a:t>
            </a:r>
            <a:r>
              <a:rPr lang="en-US" altLang="zh-CN" sz="1800" b="0" dirty="0">
                <a:solidFill>
                  <a:schemeClr val="bg2">
                    <a:lumMod val="25000"/>
                  </a:schemeClr>
                </a:solidFill>
                <a:latin typeface="微软雅黑" panose="020B0503020204020204" pitchFamily="34" charset="-122"/>
                <a:ea typeface="微软雅黑" panose="020B0503020204020204" pitchFamily="34" charset="-122"/>
              </a:rPr>
              <a:t>/</a:t>
            </a: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审核小时数</a:t>
            </a:r>
            <a:endParaRPr lang="zh-CN" altLang="en-US" sz="1800" b="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44" name="矩形 43"/>
          <p:cNvSpPr/>
          <p:nvPr/>
        </p:nvSpPr>
        <p:spPr>
          <a:xfrm>
            <a:off x="4293394" y="2855913"/>
            <a:ext cx="5283200" cy="368300"/>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安全行为指数（月）：</a:t>
            </a: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安全行为数</a:t>
            </a:r>
            <a:r>
              <a:rPr lang="en-US" altLang="zh-CN" sz="1800" b="0" dirty="0">
                <a:solidFill>
                  <a:schemeClr val="bg2">
                    <a:lumMod val="25000"/>
                  </a:schemeClr>
                </a:solidFill>
                <a:latin typeface="微软雅黑" panose="020B0503020204020204" pitchFamily="34" charset="-122"/>
                <a:ea typeface="微软雅黑" panose="020B0503020204020204" pitchFamily="34" charset="-122"/>
              </a:rPr>
              <a:t>/</a:t>
            </a: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审核小时数</a:t>
            </a:r>
            <a:endParaRPr lang="en-US" altLang="zh-CN" sz="1800" b="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45" name="矩形 44"/>
          <p:cNvSpPr/>
          <p:nvPr/>
        </p:nvSpPr>
        <p:spPr>
          <a:xfrm>
            <a:off x="4298156" y="4002088"/>
            <a:ext cx="4572000" cy="369887"/>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安全观察完成数量（月）：</a:t>
            </a: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件</a:t>
            </a:r>
            <a:endParaRPr lang="zh-CN" altLang="en-US" sz="1800" b="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46" name="矩形 45"/>
          <p:cNvSpPr/>
          <p:nvPr/>
        </p:nvSpPr>
        <p:spPr>
          <a:xfrm>
            <a:off x="4298156" y="4592638"/>
            <a:ext cx="4572000" cy="369887"/>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未遂事件报告数（月）：</a:t>
            </a: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件</a:t>
            </a:r>
            <a:endParaRPr lang="zh-CN" altLang="en-US" sz="1800" b="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47" name="Rectangle 2"/>
          <p:cNvSpPr>
            <a:spLocks noGrp="1" noChangeArrowheads="1"/>
          </p:cNvSpPr>
          <p:nvPr/>
        </p:nvSpPr>
        <p:spPr bwMode="auto">
          <a:xfrm>
            <a:off x="711994" y="952029"/>
            <a:ext cx="7162800" cy="523875"/>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a:solidFill>
                  <a:schemeClr val="tx2">
                    <a:lumMod val="50000"/>
                  </a:schemeClr>
                </a:solidFill>
                <a:latin typeface="华文中宋" panose="02010600040101010101" pitchFamily="2" charset="-122"/>
                <a:ea typeface="华文中宋" panose="02010600040101010101" pitchFamily="2" charset="-122"/>
              </a:rPr>
              <a:t>指标的设定：先导性指标</a:t>
            </a:r>
            <a:endParaRPr lang="en-US" altLang="zh-CN" sz="2800">
              <a:solidFill>
                <a:schemeClr val="tx2">
                  <a:lumMod val="50000"/>
                </a:schemeClr>
              </a:solidFill>
              <a:latin typeface="华文中宋" panose="02010600040101010101" pitchFamily="2" charset="-122"/>
              <a:ea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p:cNvSpPr/>
          <p:nvPr/>
        </p:nvSpPr>
        <p:spPr>
          <a:xfrm>
            <a:off x="733423" y="143485"/>
            <a:ext cx="8072216"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二</a:t>
            </a:r>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a:t>
            </a:r>
            <a:r>
              <a:rPr lang="en-US" altLang="zh-CN" sz="2400" b="1" dirty="0" smtClean="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绩效管理流程各阶段分析方法应用</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2493" y="2082800"/>
            <a:ext cx="7186613"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4"/>
          <p:cNvSpPr>
            <a:spLocks noChangeArrowheads="1"/>
          </p:cNvSpPr>
          <p:nvPr/>
        </p:nvSpPr>
        <p:spPr bwMode="auto">
          <a:xfrm>
            <a:off x="1375568" y="1916112"/>
            <a:ext cx="1200150" cy="409575"/>
          </a:xfrm>
          <a:prstGeom prst="wedgeRectCallout">
            <a:avLst>
              <a:gd name="adj1" fmla="val 59787"/>
              <a:gd name="adj2" fmla="val 91083"/>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20000"/>
              </a:lnSpc>
            </a:pPr>
            <a:r>
              <a:rPr lang="zh-CN" altLang="en-US" sz="900">
                <a:solidFill>
                  <a:schemeClr val="bg1"/>
                </a:solidFill>
              </a:rPr>
              <a:t>员工信息：姓名</a:t>
            </a:r>
            <a:r>
              <a:rPr lang="en-US" altLang="zh-CN" sz="900">
                <a:solidFill>
                  <a:schemeClr val="bg1"/>
                </a:solidFill>
              </a:rPr>
              <a:t>/</a:t>
            </a:r>
            <a:r>
              <a:rPr lang="zh-CN" altLang="en-US" sz="900">
                <a:solidFill>
                  <a:schemeClr val="bg1"/>
                </a:solidFill>
              </a:rPr>
              <a:t>岗位</a:t>
            </a:r>
            <a:r>
              <a:rPr lang="en-US" altLang="zh-CN" sz="900">
                <a:solidFill>
                  <a:schemeClr val="bg1"/>
                </a:solidFill>
              </a:rPr>
              <a:t>/</a:t>
            </a:r>
            <a:r>
              <a:rPr lang="zh-CN" altLang="en-US" sz="900">
                <a:solidFill>
                  <a:schemeClr val="bg1"/>
                </a:solidFill>
              </a:rPr>
              <a:t>职位</a:t>
            </a:r>
            <a:r>
              <a:rPr lang="en-US" altLang="zh-CN" sz="900">
                <a:solidFill>
                  <a:schemeClr val="bg1"/>
                </a:solidFill>
              </a:rPr>
              <a:t>/</a:t>
            </a:r>
            <a:r>
              <a:rPr lang="zh-CN" altLang="en-US" sz="900">
                <a:solidFill>
                  <a:schemeClr val="bg1"/>
                </a:solidFill>
              </a:rPr>
              <a:t>工作年限等</a:t>
            </a:r>
            <a:endParaRPr lang="en-US" altLang="zh-CN" sz="900">
              <a:solidFill>
                <a:schemeClr val="bg1"/>
              </a:solidFill>
            </a:endParaRPr>
          </a:p>
        </p:txBody>
      </p:sp>
      <p:sp>
        <p:nvSpPr>
          <p:cNvPr id="7" name="AutoShape 5"/>
          <p:cNvSpPr>
            <a:spLocks noChangeArrowheads="1"/>
          </p:cNvSpPr>
          <p:nvPr/>
        </p:nvSpPr>
        <p:spPr bwMode="auto">
          <a:xfrm>
            <a:off x="5147468" y="1906587"/>
            <a:ext cx="1200150" cy="409575"/>
          </a:xfrm>
          <a:prstGeom prst="wedgeRectCallout">
            <a:avLst>
              <a:gd name="adj1" fmla="val -99736"/>
              <a:gd name="adj2" fmla="val 142250"/>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20000"/>
              </a:lnSpc>
            </a:pPr>
            <a:r>
              <a:rPr lang="zh-CN" altLang="en-US" sz="900">
                <a:solidFill>
                  <a:schemeClr val="bg1"/>
                </a:solidFill>
              </a:rPr>
              <a:t>沟通信息：沟通日期</a:t>
            </a:r>
            <a:r>
              <a:rPr lang="en-US" altLang="zh-CN" sz="900">
                <a:solidFill>
                  <a:schemeClr val="bg1"/>
                </a:solidFill>
              </a:rPr>
              <a:t>/</a:t>
            </a:r>
            <a:r>
              <a:rPr lang="zh-CN" altLang="en-US" sz="900">
                <a:solidFill>
                  <a:schemeClr val="bg1"/>
                </a:solidFill>
              </a:rPr>
              <a:t>上级姓名等</a:t>
            </a:r>
            <a:endParaRPr lang="zh-CN" altLang="en-US" sz="900">
              <a:solidFill>
                <a:schemeClr val="bg1"/>
              </a:solidFill>
            </a:endParaRPr>
          </a:p>
        </p:txBody>
      </p:sp>
      <p:sp>
        <p:nvSpPr>
          <p:cNvPr id="9" name="AutoShape 6"/>
          <p:cNvSpPr>
            <a:spLocks noChangeArrowheads="1"/>
          </p:cNvSpPr>
          <p:nvPr/>
        </p:nvSpPr>
        <p:spPr bwMode="auto">
          <a:xfrm>
            <a:off x="2604293" y="4449762"/>
            <a:ext cx="1390650" cy="409575"/>
          </a:xfrm>
          <a:prstGeom prst="wedgeRectCallout">
            <a:avLst>
              <a:gd name="adj1" fmla="val 32190"/>
              <a:gd name="adj2" fmla="val -260852"/>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20000"/>
              </a:lnSpc>
            </a:pPr>
            <a:r>
              <a:rPr lang="zh-CN" altLang="en-US" sz="900">
                <a:solidFill>
                  <a:schemeClr val="bg1"/>
                </a:solidFill>
              </a:rPr>
              <a:t>关键工作任务</a:t>
            </a:r>
            <a:r>
              <a:rPr lang="en-US" altLang="zh-CN" sz="900">
                <a:solidFill>
                  <a:schemeClr val="bg1"/>
                </a:solidFill>
              </a:rPr>
              <a:t>/</a:t>
            </a:r>
            <a:r>
              <a:rPr lang="zh-CN" altLang="en-US" sz="900">
                <a:solidFill>
                  <a:schemeClr val="bg1"/>
                </a:solidFill>
              </a:rPr>
              <a:t>目标和指标</a:t>
            </a:r>
            <a:r>
              <a:rPr lang="en-US" altLang="zh-CN" sz="900">
                <a:solidFill>
                  <a:schemeClr val="bg1"/>
                </a:solidFill>
              </a:rPr>
              <a:t>/</a:t>
            </a:r>
            <a:r>
              <a:rPr lang="zh-CN" altLang="en-US" sz="900">
                <a:solidFill>
                  <a:schemeClr val="bg1"/>
                </a:solidFill>
              </a:rPr>
              <a:t>进展情况概要</a:t>
            </a:r>
            <a:endParaRPr lang="en-US" altLang="zh-CN" sz="900">
              <a:solidFill>
                <a:schemeClr val="bg1"/>
              </a:solidFill>
            </a:endParaRPr>
          </a:p>
        </p:txBody>
      </p:sp>
      <p:sp>
        <p:nvSpPr>
          <p:cNvPr id="10" name="AutoShape 7"/>
          <p:cNvSpPr>
            <a:spLocks noChangeArrowheads="1"/>
          </p:cNvSpPr>
          <p:nvPr/>
        </p:nvSpPr>
        <p:spPr bwMode="auto">
          <a:xfrm>
            <a:off x="4182268" y="4630737"/>
            <a:ext cx="869950" cy="333375"/>
          </a:xfrm>
          <a:prstGeom prst="wedgeRectCallout">
            <a:avLst>
              <a:gd name="adj1" fmla="val -118611"/>
              <a:gd name="adj2" fmla="val 186190"/>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20000"/>
              </a:lnSpc>
            </a:pPr>
            <a:r>
              <a:rPr lang="zh-CN" altLang="en-US" sz="900">
                <a:solidFill>
                  <a:schemeClr val="bg1"/>
                </a:solidFill>
              </a:rPr>
              <a:t>其他重点工作和评价</a:t>
            </a:r>
            <a:endParaRPr lang="en-US" altLang="zh-CN" sz="900">
              <a:solidFill>
                <a:schemeClr val="bg1"/>
              </a:solidFill>
            </a:endParaRPr>
          </a:p>
        </p:txBody>
      </p:sp>
      <p:sp>
        <p:nvSpPr>
          <p:cNvPr id="11" name="AutoShape 8"/>
          <p:cNvSpPr>
            <a:spLocks noChangeArrowheads="1"/>
          </p:cNvSpPr>
          <p:nvPr/>
        </p:nvSpPr>
        <p:spPr bwMode="auto">
          <a:xfrm>
            <a:off x="9046368" y="2097087"/>
            <a:ext cx="1200150" cy="409575"/>
          </a:xfrm>
          <a:prstGeom prst="wedgeRectCallout">
            <a:avLst>
              <a:gd name="adj1" fmla="val -106083"/>
              <a:gd name="adj2" fmla="val 165505"/>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20000"/>
              </a:lnSpc>
            </a:pPr>
            <a:r>
              <a:rPr lang="zh-CN" altLang="en-US" sz="900">
                <a:solidFill>
                  <a:schemeClr val="bg1"/>
                </a:solidFill>
              </a:rPr>
              <a:t>沟通信息：沟通日期</a:t>
            </a:r>
            <a:r>
              <a:rPr lang="en-US" altLang="zh-CN" sz="900">
                <a:solidFill>
                  <a:schemeClr val="bg1"/>
                </a:solidFill>
              </a:rPr>
              <a:t>/</a:t>
            </a:r>
            <a:r>
              <a:rPr lang="zh-CN" altLang="en-US" sz="900">
                <a:solidFill>
                  <a:schemeClr val="bg1"/>
                </a:solidFill>
              </a:rPr>
              <a:t>上级姓名等</a:t>
            </a:r>
            <a:endParaRPr lang="zh-CN" altLang="en-US" sz="900">
              <a:solidFill>
                <a:schemeClr val="bg1"/>
              </a:solidFill>
            </a:endParaRPr>
          </a:p>
        </p:txBody>
      </p:sp>
      <p:sp>
        <p:nvSpPr>
          <p:cNvPr id="12" name="AutoShape 9"/>
          <p:cNvSpPr>
            <a:spLocks noChangeArrowheads="1"/>
          </p:cNvSpPr>
          <p:nvPr/>
        </p:nvSpPr>
        <p:spPr bwMode="auto">
          <a:xfrm>
            <a:off x="5712618" y="2411412"/>
            <a:ext cx="876300" cy="660400"/>
          </a:xfrm>
          <a:prstGeom prst="wedgeRectCallout">
            <a:avLst>
              <a:gd name="adj1" fmla="val -1088"/>
              <a:gd name="adj2" fmla="val 69148"/>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20000"/>
              </a:lnSpc>
            </a:pPr>
            <a:r>
              <a:rPr lang="zh-CN" altLang="en-US" sz="900">
                <a:solidFill>
                  <a:schemeClr val="bg1"/>
                </a:solidFill>
              </a:rPr>
              <a:t>员工信息：姓名</a:t>
            </a:r>
            <a:r>
              <a:rPr lang="en-US" altLang="zh-CN" sz="900">
                <a:solidFill>
                  <a:schemeClr val="bg1"/>
                </a:solidFill>
              </a:rPr>
              <a:t>/</a:t>
            </a:r>
            <a:r>
              <a:rPr lang="zh-CN" altLang="en-US" sz="900">
                <a:solidFill>
                  <a:schemeClr val="bg1"/>
                </a:solidFill>
              </a:rPr>
              <a:t>岗位</a:t>
            </a:r>
            <a:r>
              <a:rPr lang="en-US" altLang="zh-CN" sz="900">
                <a:solidFill>
                  <a:schemeClr val="bg1"/>
                </a:solidFill>
              </a:rPr>
              <a:t>/</a:t>
            </a:r>
            <a:r>
              <a:rPr lang="zh-CN" altLang="en-US" sz="900">
                <a:solidFill>
                  <a:schemeClr val="bg1"/>
                </a:solidFill>
              </a:rPr>
              <a:t>职位</a:t>
            </a:r>
            <a:r>
              <a:rPr lang="en-US" altLang="zh-CN" sz="900">
                <a:solidFill>
                  <a:schemeClr val="bg1"/>
                </a:solidFill>
              </a:rPr>
              <a:t>/</a:t>
            </a:r>
            <a:r>
              <a:rPr lang="zh-CN" altLang="en-US" sz="900">
                <a:solidFill>
                  <a:schemeClr val="bg1"/>
                </a:solidFill>
              </a:rPr>
              <a:t>工作年限等</a:t>
            </a:r>
            <a:endParaRPr lang="en-US" altLang="zh-CN" sz="900">
              <a:solidFill>
                <a:schemeClr val="bg1"/>
              </a:solidFill>
            </a:endParaRPr>
          </a:p>
        </p:txBody>
      </p:sp>
      <p:sp>
        <p:nvSpPr>
          <p:cNvPr id="13" name="AutoShape 10"/>
          <p:cNvSpPr>
            <a:spLocks noChangeArrowheads="1"/>
          </p:cNvSpPr>
          <p:nvPr/>
        </p:nvSpPr>
        <p:spPr bwMode="auto">
          <a:xfrm>
            <a:off x="5928518" y="3948112"/>
            <a:ext cx="1257300" cy="390525"/>
          </a:xfrm>
          <a:prstGeom prst="wedgeRectCallout">
            <a:avLst>
              <a:gd name="adj1" fmla="val 1769"/>
              <a:gd name="adj2" fmla="val -121546"/>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20000"/>
              </a:lnSpc>
            </a:pPr>
            <a:r>
              <a:rPr lang="zh-CN" altLang="en-US" sz="900">
                <a:solidFill>
                  <a:schemeClr val="bg1"/>
                </a:solidFill>
              </a:rPr>
              <a:t>工作成果小结，包括完成事项和主要贡献</a:t>
            </a:r>
            <a:endParaRPr lang="en-US" altLang="zh-CN" sz="900">
              <a:solidFill>
                <a:schemeClr val="bg1"/>
              </a:solidFill>
            </a:endParaRPr>
          </a:p>
        </p:txBody>
      </p:sp>
      <p:sp>
        <p:nvSpPr>
          <p:cNvPr id="14" name="AutoShape 11"/>
          <p:cNvSpPr>
            <a:spLocks noChangeArrowheads="1"/>
          </p:cNvSpPr>
          <p:nvPr/>
        </p:nvSpPr>
        <p:spPr bwMode="auto">
          <a:xfrm>
            <a:off x="7122318" y="4456112"/>
            <a:ext cx="1257300" cy="390525"/>
          </a:xfrm>
          <a:prstGeom prst="wedgeRectCallout">
            <a:avLst>
              <a:gd name="adj1" fmla="val -81565"/>
              <a:gd name="adj2" fmla="val -32116"/>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20000"/>
              </a:lnSpc>
            </a:pPr>
            <a:r>
              <a:rPr lang="zh-CN" altLang="en-US" sz="900">
                <a:solidFill>
                  <a:schemeClr val="bg1"/>
                </a:solidFill>
              </a:rPr>
              <a:t>员工和上司双方的补充要点</a:t>
            </a:r>
            <a:endParaRPr lang="en-US" altLang="zh-CN" sz="900">
              <a:solidFill>
                <a:schemeClr val="bg1"/>
              </a:solidFill>
            </a:endParaRPr>
          </a:p>
        </p:txBody>
      </p:sp>
      <p:sp>
        <p:nvSpPr>
          <p:cNvPr id="15" name="AutoShape 12"/>
          <p:cNvSpPr>
            <a:spLocks noChangeArrowheads="1"/>
          </p:cNvSpPr>
          <p:nvPr/>
        </p:nvSpPr>
        <p:spPr bwMode="auto">
          <a:xfrm>
            <a:off x="7128668" y="4964112"/>
            <a:ext cx="1257300" cy="352425"/>
          </a:xfrm>
          <a:prstGeom prst="wedgeRectCallout">
            <a:avLst>
              <a:gd name="adj1" fmla="val -82069"/>
              <a:gd name="adj2" fmla="val 130181"/>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20000"/>
              </a:lnSpc>
            </a:pPr>
            <a:r>
              <a:rPr lang="zh-CN" altLang="en-US" sz="900">
                <a:solidFill>
                  <a:schemeClr val="bg1"/>
                </a:solidFill>
              </a:rPr>
              <a:t>员工和上司双方的签字和日期</a:t>
            </a:r>
            <a:endParaRPr lang="en-US" altLang="zh-CN" sz="900">
              <a:solidFill>
                <a:schemeClr val="bg1"/>
              </a:solidFill>
            </a:endParaRPr>
          </a:p>
        </p:txBody>
      </p:sp>
      <p:sp>
        <p:nvSpPr>
          <p:cNvPr id="16" name="Rectangle 2"/>
          <p:cNvSpPr>
            <a:spLocks noGrp="1" noChangeArrowheads="1"/>
          </p:cNvSpPr>
          <p:nvPr/>
        </p:nvSpPr>
        <p:spPr bwMode="auto">
          <a:xfrm>
            <a:off x="756441" y="952029"/>
            <a:ext cx="7874000" cy="533400"/>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dirty="0">
                <a:solidFill>
                  <a:schemeClr val="tx2">
                    <a:lumMod val="50000"/>
                  </a:schemeClr>
                </a:solidFill>
                <a:latin typeface="华文中宋" panose="02010600040101010101" pitchFamily="2" charset="-122"/>
                <a:ea typeface="华文中宋" panose="02010600040101010101" pitchFamily="2" charset="-122"/>
              </a:rPr>
              <a:t>改善</a:t>
            </a:r>
            <a:r>
              <a:rPr lang="zh-CN" altLang="en-US" sz="2800" dirty="0" smtClean="0">
                <a:solidFill>
                  <a:schemeClr val="tx2">
                    <a:lumMod val="50000"/>
                  </a:schemeClr>
                </a:solidFill>
                <a:latin typeface="华文中宋" panose="02010600040101010101" pitchFamily="2" charset="-122"/>
                <a:ea typeface="华文中宋" panose="02010600040101010101" pitchFamily="2" charset="-122"/>
              </a:rPr>
              <a:t>实践：</a:t>
            </a:r>
            <a:r>
              <a:rPr lang="zh-CN" altLang="en-US" sz="2800" dirty="0">
                <a:solidFill>
                  <a:schemeClr val="tx2">
                    <a:lumMod val="50000"/>
                  </a:schemeClr>
                </a:solidFill>
                <a:latin typeface="华文中宋" panose="02010600040101010101" pitchFamily="2" charset="-122"/>
                <a:ea typeface="华文中宋" panose="02010600040101010101" pitchFamily="2" charset="-122"/>
              </a:rPr>
              <a:t>目标分解书</a:t>
            </a:r>
            <a:endParaRPr lang="zh-CN" altLang="en-US" sz="2800" dirty="0">
              <a:solidFill>
                <a:schemeClr val="tx2">
                  <a:lumMod val="50000"/>
                </a:schemeClr>
              </a:solidFill>
              <a:latin typeface="华文中宋" panose="02010600040101010101" pitchFamily="2" charset="-122"/>
              <a:ea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p:cNvSpPr/>
          <p:nvPr/>
        </p:nvSpPr>
        <p:spPr>
          <a:xfrm>
            <a:off x="733423" y="143485"/>
            <a:ext cx="8072216"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二</a:t>
            </a:r>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a:t>
            </a:r>
            <a:r>
              <a:rPr lang="en-US" altLang="zh-CN" sz="2400" b="1" dirty="0" smtClean="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绩效管理流程各阶段分析方法应用</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rcRect l="29236" r="26929"/>
          <a:stretch>
            <a:fillRect/>
          </a:stretch>
        </p:blipFill>
        <p:spPr bwMode="auto">
          <a:xfrm>
            <a:off x="1409700" y="2205038"/>
            <a:ext cx="2900363"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图文框 5"/>
          <p:cNvSpPr/>
          <p:nvPr/>
        </p:nvSpPr>
        <p:spPr bwMode="auto">
          <a:xfrm>
            <a:off x="1374775" y="2133600"/>
            <a:ext cx="9144000" cy="4537075"/>
          </a:xfrm>
          <a:prstGeom prst="frame">
            <a:avLst>
              <a:gd name="adj1" fmla="val 1792"/>
            </a:avLst>
          </a:prstGeom>
          <a:solidFill>
            <a:schemeClr val="accent1">
              <a:lumMod val="50000"/>
            </a:schemeClr>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7" name="五边形 6"/>
          <p:cNvSpPr/>
          <p:nvPr/>
        </p:nvSpPr>
        <p:spPr bwMode="auto">
          <a:xfrm>
            <a:off x="4156075" y="2571750"/>
            <a:ext cx="504825" cy="360363"/>
          </a:xfrm>
          <a:prstGeom prst="homePlate">
            <a:avLst/>
          </a:prstGeom>
          <a:solidFill>
            <a:schemeClr val="accent2"/>
          </a:solidFill>
          <a:ln w="381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9" name="五边形 8"/>
          <p:cNvSpPr/>
          <p:nvPr/>
        </p:nvSpPr>
        <p:spPr bwMode="auto">
          <a:xfrm>
            <a:off x="4156075" y="3179763"/>
            <a:ext cx="504825" cy="360362"/>
          </a:xfrm>
          <a:prstGeom prst="homePlate">
            <a:avLst/>
          </a:prstGeom>
          <a:solidFill>
            <a:schemeClr val="accent2"/>
          </a:solidFill>
          <a:ln w="381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0" name="五边形 9"/>
          <p:cNvSpPr/>
          <p:nvPr/>
        </p:nvSpPr>
        <p:spPr bwMode="auto">
          <a:xfrm>
            <a:off x="4156075" y="3970338"/>
            <a:ext cx="504825" cy="358775"/>
          </a:xfrm>
          <a:prstGeom prst="homePlate">
            <a:avLst/>
          </a:prstGeom>
          <a:solidFill>
            <a:schemeClr val="accent2"/>
          </a:solidFill>
          <a:ln w="381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1" name="五边形 10"/>
          <p:cNvSpPr/>
          <p:nvPr/>
        </p:nvSpPr>
        <p:spPr bwMode="auto">
          <a:xfrm>
            <a:off x="4156075" y="4579938"/>
            <a:ext cx="504825" cy="360362"/>
          </a:xfrm>
          <a:prstGeom prst="homePlate">
            <a:avLst/>
          </a:prstGeom>
          <a:solidFill>
            <a:schemeClr val="accent2"/>
          </a:solidFill>
          <a:ln w="381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2" name="五边形 11"/>
          <p:cNvSpPr/>
          <p:nvPr/>
        </p:nvSpPr>
        <p:spPr bwMode="auto">
          <a:xfrm>
            <a:off x="4156075" y="5187950"/>
            <a:ext cx="504825" cy="360363"/>
          </a:xfrm>
          <a:prstGeom prst="homePlate">
            <a:avLst/>
          </a:prstGeom>
          <a:solidFill>
            <a:schemeClr val="accent2"/>
          </a:solidFill>
          <a:ln w="381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3" name="五边形 12"/>
          <p:cNvSpPr/>
          <p:nvPr/>
        </p:nvSpPr>
        <p:spPr bwMode="auto">
          <a:xfrm>
            <a:off x="4156075" y="5795963"/>
            <a:ext cx="504825" cy="360362"/>
          </a:xfrm>
          <a:prstGeom prst="homePlate">
            <a:avLst/>
          </a:prstGeom>
          <a:solidFill>
            <a:schemeClr val="accent2"/>
          </a:solidFill>
          <a:ln w="381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4" name="矩形 13"/>
          <p:cNvSpPr/>
          <p:nvPr/>
        </p:nvSpPr>
        <p:spPr>
          <a:xfrm>
            <a:off x="4794250" y="2586038"/>
            <a:ext cx="1339850" cy="369887"/>
          </a:xfrm>
          <a:prstGeom prst="rect">
            <a:avLst/>
          </a:prstGeom>
        </p:spPr>
        <p:txBody>
          <a:bodyPr wrap="none">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1" eaLnBrk="1" hangingPunct="1">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cs typeface="Tahoma" panose="020B0604030504040204" pitchFamily="34" charset="0"/>
              </a:rPr>
              <a:t>岗位的类别</a:t>
            </a:r>
            <a:endParaRPr lang="zh-CN" altLang="en-US" sz="1800" dirty="0">
              <a:solidFill>
                <a:schemeClr val="bg2">
                  <a:lumMod val="25000"/>
                </a:schemeClr>
              </a:solidFill>
              <a:latin typeface="微软雅黑" panose="020B0503020204020204" pitchFamily="34" charset="-122"/>
              <a:ea typeface="微软雅黑" panose="020B0503020204020204" pitchFamily="34" charset="-122"/>
              <a:cs typeface="Tahoma" panose="020B0604030504040204" pitchFamily="34" charset="0"/>
            </a:endParaRPr>
          </a:p>
        </p:txBody>
      </p:sp>
      <p:sp>
        <p:nvSpPr>
          <p:cNvPr id="15" name="矩形 14"/>
          <p:cNvSpPr/>
          <p:nvPr/>
        </p:nvSpPr>
        <p:spPr>
          <a:xfrm>
            <a:off x="4794250" y="2971800"/>
            <a:ext cx="5473700" cy="874713"/>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1" eaLnBrk="1" hangingPunct="1">
              <a:lnSpc>
                <a:spcPct val="150000"/>
              </a:lnSpc>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cs typeface="Tahoma" panose="020B0604030504040204" pitchFamily="34" charset="0"/>
              </a:rPr>
              <a:t>该岗位的组织关系：直接隶属上级、直接隶属下级、工作职责</a:t>
            </a:r>
            <a:endParaRPr lang="zh-CN" altLang="en-US" sz="1800" dirty="0">
              <a:solidFill>
                <a:schemeClr val="bg2">
                  <a:lumMod val="25000"/>
                </a:schemeClr>
              </a:solidFill>
              <a:latin typeface="微软雅黑" panose="020B0503020204020204" pitchFamily="34" charset="-122"/>
              <a:ea typeface="微软雅黑" panose="020B0503020204020204" pitchFamily="34" charset="-122"/>
              <a:cs typeface="Tahoma" panose="020B0604030504040204" pitchFamily="34" charset="0"/>
            </a:endParaRPr>
          </a:p>
        </p:txBody>
      </p:sp>
      <p:sp>
        <p:nvSpPr>
          <p:cNvPr id="16" name="矩形 15"/>
          <p:cNvSpPr/>
          <p:nvPr/>
        </p:nvSpPr>
        <p:spPr>
          <a:xfrm>
            <a:off x="4794250" y="3905250"/>
            <a:ext cx="5329238" cy="508000"/>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1" eaLnBrk="1" hangingPunct="1">
              <a:lnSpc>
                <a:spcPct val="150000"/>
              </a:lnSpc>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cs typeface="Tahoma" panose="020B0604030504040204" pitchFamily="34" charset="0"/>
              </a:rPr>
              <a:t>工作职责中既包括岗位一般职责，也包括</a:t>
            </a:r>
            <a:r>
              <a:rPr lang="en-US" altLang="zh-CN" sz="1800" dirty="0">
                <a:solidFill>
                  <a:schemeClr val="bg2">
                    <a:lumMod val="25000"/>
                  </a:schemeClr>
                </a:solidFill>
                <a:latin typeface="微软雅黑" panose="020B0503020204020204" pitchFamily="34" charset="-122"/>
                <a:ea typeface="微软雅黑" panose="020B0503020204020204" pitchFamily="34" charset="-122"/>
                <a:cs typeface="Tahoma" panose="020B0604030504040204" pitchFamily="34" charset="0"/>
              </a:rPr>
              <a:t>HSE</a:t>
            </a:r>
            <a:r>
              <a:rPr lang="zh-CN" altLang="en-US" sz="1800" dirty="0">
                <a:solidFill>
                  <a:schemeClr val="bg2">
                    <a:lumMod val="25000"/>
                  </a:schemeClr>
                </a:solidFill>
                <a:latin typeface="微软雅黑" panose="020B0503020204020204" pitchFamily="34" charset="-122"/>
                <a:ea typeface="微软雅黑" panose="020B0503020204020204" pitchFamily="34" charset="-122"/>
                <a:cs typeface="Tahoma" panose="020B0604030504040204" pitchFamily="34" charset="0"/>
              </a:rPr>
              <a:t>职责</a:t>
            </a:r>
            <a:endParaRPr lang="zh-CN" altLang="en-US" sz="1800" dirty="0">
              <a:solidFill>
                <a:schemeClr val="bg2">
                  <a:lumMod val="25000"/>
                </a:schemeClr>
              </a:solidFill>
              <a:latin typeface="微软雅黑" panose="020B0503020204020204" pitchFamily="34" charset="-122"/>
              <a:ea typeface="微软雅黑" panose="020B0503020204020204" pitchFamily="34" charset="-122"/>
              <a:cs typeface="Tahoma" panose="020B0604030504040204" pitchFamily="34" charset="0"/>
            </a:endParaRPr>
          </a:p>
        </p:txBody>
      </p:sp>
      <p:sp>
        <p:nvSpPr>
          <p:cNvPr id="17" name="矩形 16"/>
          <p:cNvSpPr/>
          <p:nvPr/>
        </p:nvSpPr>
        <p:spPr>
          <a:xfrm>
            <a:off x="4794250" y="4597400"/>
            <a:ext cx="1108075" cy="369888"/>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1" eaLnBrk="1" hangingPunct="1">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cs typeface="Tahoma" panose="020B0604030504040204" pitchFamily="34" charset="0"/>
              </a:rPr>
              <a:t>岗位权限</a:t>
            </a:r>
            <a:endParaRPr lang="zh-CN" altLang="en-US" sz="1800" dirty="0">
              <a:solidFill>
                <a:schemeClr val="bg2">
                  <a:lumMod val="25000"/>
                </a:schemeClr>
              </a:solidFill>
              <a:latin typeface="微软雅黑" panose="020B0503020204020204" pitchFamily="34" charset="-122"/>
              <a:ea typeface="微软雅黑" panose="020B0503020204020204" pitchFamily="34" charset="-122"/>
              <a:cs typeface="Tahoma" panose="020B0604030504040204" pitchFamily="34" charset="0"/>
            </a:endParaRPr>
          </a:p>
        </p:txBody>
      </p:sp>
      <p:sp>
        <p:nvSpPr>
          <p:cNvPr id="18" name="矩形 17"/>
          <p:cNvSpPr/>
          <p:nvPr/>
        </p:nvSpPr>
        <p:spPr>
          <a:xfrm>
            <a:off x="4794250" y="5180013"/>
            <a:ext cx="4572000" cy="368300"/>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1" eaLnBrk="1" hangingPunct="1">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cs typeface="Tahoma" panose="020B0604030504040204" pitchFamily="34" charset="0"/>
              </a:rPr>
              <a:t>业绩指标：包括</a:t>
            </a:r>
            <a:r>
              <a:rPr lang="en-US" altLang="zh-CN" sz="1800" dirty="0">
                <a:solidFill>
                  <a:schemeClr val="bg2">
                    <a:lumMod val="25000"/>
                  </a:schemeClr>
                </a:solidFill>
                <a:latin typeface="微软雅黑" panose="020B0503020204020204" pitchFamily="34" charset="-122"/>
                <a:ea typeface="微软雅黑" panose="020B0503020204020204" pitchFamily="34" charset="-122"/>
                <a:cs typeface="Tahoma" panose="020B0604030504040204" pitchFamily="34" charset="0"/>
              </a:rPr>
              <a:t>HSE</a:t>
            </a:r>
            <a:r>
              <a:rPr lang="zh-CN" altLang="en-US" sz="1800" dirty="0">
                <a:solidFill>
                  <a:schemeClr val="bg2">
                    <a:lumMod val="25000"/>
                  </a:schemeClr>
                </a:solidFill>
                <a:latin typeface="微软雅黑" panose="020B0503020204020204" pitchFamily="34" charset="-122"/>
                <a:ea typeface="微软雅黑" panose="020B0503020204020204" pitchFamily="34" charset="-122"/>
                <a:cs typeface="Tahoma" panose="020B0604030504040204" pitchFamily="34" charset="0"/>
              </a:rPr>
              <a:t>指标</a:t>
            </a:r>
            <a:endParaRPr lang="zh-CN" altLang="en-US" sz="1800" dirty="0">
              <a:solidFill>
                <a:schemeClr val="bg2">
                  <a:lumMod val="25000"/>
                </a:schemeClr>
              </a:solidFill>
              <a:latin typeface="微软雅黑" panose="020B0503020204020204" pitchFamily="34" charset="-122"/>
              <a:ea typeface="微软雅黑" panose="020B0503020204020204" pitchFamily="34" charset="-122"/>
              <a:cs typeface="Tahoma" panose="020B0604030504040204" pitchFamily="34" charset="0"/>
            </a:endParaRPr>
          </a:p>
        </p:txBody>
      </p:sp>
      <p:sp>
        <p:nvSpPr>
          <p:cNvPr id="19" name="矩形 18"/>
          <p:cNvSpPr/>
          <p:nvPr/>
        </p:nvSpPr>
        <p:spPr>
          <a:xfrm>
            <a:off x="4794250" y="5795963"/>
            <a:ext cx="1570038" cy="369887"/>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1" eaLnBrk="1" hangingPunct="1">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cs typeface="Tahoma" panose="020B0604030504040204" pitchFamily="34" charset="0"/>
              </a:rPr>
              <a:t>任职条件要求</a:t>
            </a:r>
            <a:endParaRPr lang="zh-CN" altLang="en-US" sz="1800" dirty="0">
              <a:solidFill>
                <a:schemeClr val="bg2">
                  <a:lumMod val="25000"/>
                </a:schemeClr>
              </a:solidFill>
              <a:latin typeface="微软雅黑" panose="020B0503020204020204" pitchFamily="34" charset="-122"/>
              <a:ea typeface="微软雅黑" panose="020B0503020204020204" pitchFamily="34" charset="-122"/>
              <a:cs typeface="Tahoma" panose="020B0604030504040204" pitchFamily="34" charset="0"/>
            </a:endParaRPr>
          </a:p>
        </p:txBody>
      </p:sp>
      <p:sp>
        <p:nvSpPr>
          <p:cNvPr id="20" name="Rectangle 2"/>
          <p:cNvSpPr>
            <a:spLocks noGrp="1" noChangeArrowheads="1"/>
          </p:cNvSpPr>
          <p:nvPr/>
        </p:nvSpPr>
        <p:spPr bwMode="auto">
          <a:xfrm>
            <a:off x="756441" y="952029"/>
            <a:ext cx="7874000" cy="533400"/>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dirty="0">
                <a:solidFill>
                  <a:schemeClr val="tx2">
                    <a:lumMod val="50000"/>
                  </a:schemeClr>
                </a:solidFill>
                <a:latin typeface="华文中宋" panose="02010600040101010101" pitchFamily="2" charset="-122"/>
                <a:ea typeface="华文中宋" panose="02010600040101010101" pitchFamily="2" charset="-122"/>
              </a:rPr>
              <a:t>改善</a:t>
            </a:r>
            <a:r>
              <a:rPr lang="zh-CN" altLang="en-US" sz="2800" dirty="0" smtClean="0">
                <a:solidFill>
                  <a:schemeClr val="tx2">
                    <a:lumMod val="50000"/>
                  </a:schemeClr>
                </a:solidFill>
                <a:latin typeface="华文中宋" panose="02010600040101010101" pitchFamily="2" charset="-122"/>
                <a:ea typeface="华文中宋" panose="02010600040101010101" pitchFamily="2" charset="-122"/>
              </a:rPr>
              <a:t>实践：岗位职责描述</a:t>
            </a:r>
            <a:endParaRPr lang="zh-CN" altLang="en-US" sz="2800" dirty="0">
              <a:solidFill>
                <a:schemeClr val="tx2">
                  <a:lumMod val="50000"/>
                </a:schemeClr>
              </a:solidFill>
              <a:latin typeface="华文中宋" panose="02010600040101010101" pitchFamily="2" charset="-122"/>
              <a:ea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p:cNvSpPr/>
          <p:nvPr/>
        </p:nvSpPr>
        <p:spPr>
          <a:xfrm>
            <a:off x="733423" y="143485"/>
            <a:ext cx="8072216"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二</a:t>
            </a:r>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a:t>
            </a:r>
            <a:r>
              <a:rPr lang="en-US" altLang="zh-CN" sz="2400" b="1" dirty="0" smtClean="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绩效管理流程各阶段分析方法应用</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5" name="矩形 4"/>
          <p:cNvSpPr>
            <a:spLocks noChangeArrowheads="1"/>
          </p:cNvSpPr>
          <p:nvPr/>
        </p:nvSpPr>
        <p:spPr bwMode="auto">
          <a:xfrm rot="20930746">
            <a:off x="913268" y="2906737"/>
            <a:ext cx="10590213" cy="2592388"/>
          </a:xfrm>
          <a:prstGeom prst="rect">
            <a:avLst/>
          </a:prstGeom>
          <a:solidFill>
            <a:schemeClr val="accent2"/>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r="2547" b="37814"/>
          <a:stretch>
            <a:fillRect/>
          </a:stretch>
        </p:blipFill>
        <p:spPr bwMode="auto">
          <a:xfrm>
            <a:off x="3707269" y="1816125"/>
            <a:ext cx="5278437" cy="5011737"/>
          </a:xfrm>
          <a:prstGeom prst="rect">
            <a:avLst/>
          </a:prstGeom>
          <a:solidFill>
            <a:schemeClr val="bg1"/>
          </a:solidFill>
          <a:ln w="9525">
            <a:solidFill>
              <a:srgbClr val="000000"/>
            </a:solidFill>
            <a:miter lim="800000"/>
            <a:headEnd/>
            <a:tailEnd/>
          </a:ln>
        </p:spPr>
      </p:pic>
      <p:sp>
        <p:nvSpPr>
          <p:cNvPr id="7" name="Rectangle 2"/>
          <p:cNvSpPr>
            <a:spLocks noGrp="1" noChangeArrowheads="1"/>
          </p:cNvSpPr>
          <p:nvPr/>
        </p:nvSpPr>
        <p:spPr bwMode="auto">
          <a:xfrm>
            <a:off x="762542" y="1024037"/>
            <a:ext cx="7162800" cy="523875"/>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en-US" altLang="zh-CN" sz="2800">
                <a:solidFill>
                  <a:schemeClr val="tx2">
                    <a:lumMod val="50000"/>
                  </a:schemeClr>
                </a:solidFill>
                <a:latin typeface="华文中宋" panose="02010600040101010101" pitchFamily="2" charset="-122"/>
                <a:ea typeface="华文中宋" panose="02010600040101010101" pitchFamily="2" charset="-122"/>
              </a:rPr>
              <a:t>《</a:t>
            </a:r>
            <a:r>
              <a:rPr lang="zh-CN" altLang="en-US" sz="2800">
                <a:solidFill>
                  <a:schemeClr val="tx2">
                    <a:lumMod val="50000"/>
                  </a:schemeClr>
                </a:solidFill>
                <a:latin typeface="华文中宋" panose="02010600040101010101" pitchFamily="2" charset="-122"/>
                <a:ea typeface="华文中宋" panose="02010600040101010101" pitchFamily="2" charset="-122"/>
              </a:rPr>
              <a:t>岗位职责描述</a:t>
            </a:r>
            <a:r>
              <a:rPr lang="en-US" altLang="zh-CN" sz="2800">
                <a:solidFill>
                  <a:schemeClr val="tx2">
                    <a:lumMod val="50000"/>
                  </a:schemeClr>
                </a:solidFill>
                <a:latin typeface="华文中宋" panose="02010600040101010101" pitchFamily="2" charset="-122"/>
                <a:ea typeface="华文中宋" panose="02010600040101010101" pitchFamily="2" charset="-122"/>
              </a:rPr>
              <a:t>》</a:t>
            </a:r>
            <a:r>
              <a:rPr lang="zh-CN" altLang="en-US" sz="2800">
                <a:solidFill>
                  <a:schemeClr val="tx2">
                    <a:lumMod val="50000"/>
                  </a:schemeClr>
                </a:solidFill>
                <a:latin typeface="华文中宋" panose="02010600040101010101" pitchFamily="2" charset="-122"/>
                <a:ea typeface="华文中宋" panose="02010600040101010101" pitchFamily="2" charset="-122"/>
              </a:rPr>
              <a:t>的示例</a:t>
            </a:r>
            <a:endParaRPr lang="zh-CN" altLang="en-US" sz="2800">
              <a:solidFill>
                <a:schemeClr val="tx2">
                  <a:lumMod val="50000"/>
                </a:schemeClr>
              </a:solidFill>
              <a:latin typeface="华文中宋" panose="02010600040101010101" pitchFamily="2" charset="-122"/>
              <a:ea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p:cNvSpPr/>
          <p:nvPr/>
        </p:nvSpPr>
        <p:spPr>
          <a:xfrm>
            <a:off x="733423" y="143485"/>
            <a:ext cx="8072216"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二</a:t>
            </a:r>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a:t>
            </a:r>
            <a:r>
              <a:rPr lang="en-US" altLang="zh-CN" sz="2400" b="1" dirty="0" smtClean="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绩效管理流程各阶段分析方法应用</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5" name="Rectangle 3"/>
          <p:cNvSpPr>
            <a:spLocks noGrp="1" noChangeArrowheads="1"/>
          </p:cNvSpPr>
          <p:nvPr/>
        </p:nvSpPr>
        <p:spPr bwMode="auto">
          <a:xfrm>
            <a:off x="733423" y="4571206"/>
            <a:ext cx="7748588" cy="922338"/>
          </a:xfrm>
          <a:prstGeom prst="rect">
            <a:avLst/>
          </a:prstGeom>
        </p:spPr>
        <p:txBody>
          <a:bodyPr wrap="squar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panose="020B0604020202020204" pitchFamily="34" charset="0"/>
              </a:defRPr>
            </a:lvl6pPr>
            <a:lvl7pPr marL="2971800" indent="-228600" algn="l" rtl="0" fontAlgn="base">
              <a:spcBef>
                <a:spcPct val="20000"/>
              </a:spcBef>
              <a:spcAft>
                <a:spcPct val="0"/>
              </a:spcAft>
              <a:buChar char="»"/>
              <a:defRPr sz="2000">
                <a:solidFill>
                  <a:schemeClr val="tx1"/>
                </a:solidFill>
                <a:latin typeface="Arial" panose="020B0604020202020204" pitchFamily="34" charset="0"/>
              </a:defRPr>
            </a:lvl7pPr>
            <a:lvl8pPr marL="3429000" indent="-228600" algn="l" rtl="0" fontAlgn="base">
              <a:spcBef>
                <a:spcPct val="20000"/>
              </a:spcBef>
              <a:spcAft>
                <a:spcPct val="0"/>
              </a:spcAft>
              <a:buChar char="»"/>
              <a:defRPr sz="2000">
                <a:solidFill>
                  <a:schemeClr val="tx1"/>
                </a:solidFill>
                <a:latin typeface="Arial" panose="020B0604020202020204" pitchFamily="34" charset="0"/>
              </a:defRPr>
            </a:lvl8pPr>
            <a:lvl9pPr marL="3886200" indent="-228600" algn="l" rtl="0" fontAlgn="base">
              <a:spcBef>
                <a:spcPct val="20000"/>
              </a:spcBef>
              <a:spcAft>
                <a:spcPct val="0"/>
              </a:spcAft>
              <a:buChar char="»"/>
              <a:defRPr sz="2000">
                <a:solidFill>
                  <a:schemeClr val="tx1"/>
                </a:solidFill>
                <a:latin typeface="Arial" panose="020B0604020202020204" pitchFamily="34" charset="0"/>
              </a:defRPr>
            </a:lvl9pPr>
          </a:lstStyle>
          <a:p>
            <a:pPr marL="360045" lvl="1" indent="-360045" eaLnBrk="1" hangingPunct="1">
              <a:lnSpc>
                <a:spcPct val="150000"/>
              </a:lnSpc>
              <a:spcBef>
                <a:spcPct val="0"/>
              </a:spcBef>
              <a:buClr>
                <a:schemeClr val="bg2">
                  <a:lumMod val="25000"/>
                </a:schemeClr>
              </a:buClr>
              <a:buFont typeface="Wingdings" panose="05000000000000000000" pitchFamily="2" charset="2"/>
              <a:buChar char="Ø"/>
              <a:defRPr/>
            </a:pPr>
            <a:r>
              <a:rPr lang="zh-CN" altLang="en-US" sz="1800" b="1" kern="1200" dirty="0">
                <a:solidFill>
                  <a:schemeClr val="bg2">
                    <a:lumMod val="25000"/>
                  </a:schemeClr>
                </a:solidFill>
                <a:latin typeface="微软雅黑" panose="020B0503020204020204" pitchFamily="34" charset="-122"/>
                <a:ea typeface="微软雅黑" panose="020B0503020204020204" pitchFamily="34" charset="-122"/>
                <a:cs typeface="+mn-cs"/>
              </a:rPr>
              <a:t>过程性指标：与管理活动有关的内容，例如，为直接下属组织编制培训计划、安全观察与沟通的频率等</a:t>
            </a:r>
            <a:endParaRPr lang="zh-CN" altLang="en-US" sz="1800" b="1" kern="1200" dirty="0">
              <a:solidFill>
                <a:schemeClr val="bg2">
                  <a:lumMod val="25000"/>
                </a:schemeClr>
              </a:solidFill>
              <a:latin typeface="微软雅黑" panose="020B0503020204020204" pitchFamily="34" charset="-122"/>
              <a:ea typeface="微软雅黑" panose="020B0503020204020204" pitchFamily="34" charset="-122"/>
              <a:cs typeface="+mn-cs"/>
            </a:endParaRPr>
          </a:p>
        </p:txBody>
      </p:sp>
      <p:sp>
        <p:nvSpPr>
          <p:cNvPr id="6" name="矩形 5"/>
          <p:cNvSpPr/>
          <p:nvPr/>
        </p:nvSpPr>
        <p:spPr>
          <a:xfrm>
            <a:off x="733423" y="2080419"/>
            <a:ext cx="7397750" cy="341312"/>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360045" lvl="1" indent="-360045" eaLnBrk="1" hangingPunct="1">
              <a:lnSpc>
                <a:spcPct val="90000"/>
              </a:lnSpc>
              <a:buFont typeface="Wingdings" panose="05000000000000000000" pitchFamily="2" charset="2"/>
              <a:buChar char="Ø"/>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结果性指标：例如，损工伤害率、可记录伤害</a:t>
            </a:r>
            <a:r>
              <a:rPr lang="en-US" altLang="zh-CN" sz="1800" dirty="0">
                <a:solidFill>
                  <a:schemeClr val="bg2">
                    <a:lumMod val="25000"/>
                  </a:schemeClr>
                </a:solidFill>
                <a:latin typeface="微软雅黑" panose="020B0503020204020204" pitchFamily="34" charset="-122"/>
                <a:ea typeface="微软雅黑" panose="020B0503020204020204" pitchFamily="34" charset="-122"/>
              </a:rPr>
              <a:t>(</a:t>
            </a:r>
            <a:r>
              <a:rPr lang="zh-CN" altLang="en-US" sz="1800" dirty="0">
                <a:solidFill>
                  <a:schemeClr val="bg2">
                    <a:lumMod val="25000"/>
                  </a:schemeClr>
                </a:solidFill>
                <a:latin typeface="微软雅黑" panose="020B0503020204020204" pitchFamily="34" charset="-122"/>
                <a:ea typeface="微软雅黑" panose="020B0503020204020204" pitchFamily="34" charset="-122"/>
              </a:rPr>
              <a:t>医疗事件</a:t>
            </a:r>
            <a:r>
              <a:rPr lang="en-US" altLang="zh-CN" sz="1800" dirty="0">
                <a:solidFill>
                  <a:schemeClr val="bg2">
                    <a:lumMod val="25000"/>
                  </a:schemeClr>
                </a:solidFill>
                <a:latin typeface="微软雅黑" panose="020B0503020204020204" pitchFamily="34" charset="-122"/>
                <a:ea typeface="微软雅黑" panose="020B0503020204020204" pitchFamily="34" charset="-122"/>
              </a:rPr>
              <a:t>)</a:t>
            </a:r>
            <a:r>
              <a:rPr lang="zh-CN" altLang="en-US" sz="1800" dirty="0">
                <a:solidFill>
                  <a:schemeClr val="bg2">
                    <a:lumMod val="25000"/>
                  </a:schemeClr>
                </a:solidFill>
                <a:latin typeface="微软雅黑" panose="020B0503020204020204" pitchFamily="34" charset="-122"/>
                <a:ea typeface="微软雅黑" panose="020B0503020204020204" pitchFamily="34" charset="-122"/>
              </a:rPr>
              <a:t>件数等</a:t>
            </a:r>
            <a:endParaRPr lang="zh-CN" altLang="en-US" sz="18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733423" y="2685256"/>
            <a:ext cx="6462713" cy="341313"/>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360045" lvl="1" indent="-360045" eaLnBrk="1" hangingPunct="1">
              <a:lnSpc>
                <a:spcPct val="90000"/>
              </a:lnSpc>
              <a:buFont typeface="Wingdings" panose="05000000000000000000" pitchFamily="2" charset="2"/>
              <a:buChar char="Ø"/>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否决性指标：例如，</a:t>
            </a:r>
            <a:endParaRPr lang="zh-CN" altLang="en-US" sz="18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9" name="矩形 8"/>
          <p:cNvSpPr/>
          <p:nvPr/>
        </p:nvSpPr>
        <p:spPr>
          <a:xfrm>
            <a:off x="1012823" y="3082131"/>
            <a:ext cx="4572000" cy="1338263"/>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2" eaLnBrk="1" hangingPunct="1">
              <a:lnSpc>
                <a:spcPct val="150000"/>
              </a:lnSpc>
              <a:buFont typeface="Wingdings" panose="05000000000000000000" pitchFamily="2" charset="2"/>
              <a:buChar char="Ø"/>
              <a:defRPr/>
            </a:pP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伪造或隐瞒</a:t>
            </a:r>
            <a:r>
              <a:rPr lang="en-US" altLang="zh-CN" sz="1800" b="0" dirty="0">
                <a:solidFill>
                  <a:schemeClr val="bg2">
                    <a:lumMod val="25000"/>
                  </a:schemeClr>
                </a:solidFill>
                <a:latin typeface="微软雅黑" panose="020B0503020204020204" pitchFamily="34" charset="-122"/>
                <a:ea typeface="微软雅黑" panose="020B0503020204020204" pitchFamily="34" charset="-122"/>
              </a:rPr>
              <a:t>HSE</a:t>
            </a: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考核事实</a:t>
            </a:r>
            <a:endParaRPr lang="zh-CN" altLang="en-US" sz="1800" b="0" dirty="0">
              <a:solidFill>
                <a:schemeClr val="bg2">
                  <a:lumMod val="25000"/>
                </a:schemeClr>
              </a:solidFill>
              <a:latin typeface="微软雅黑" panose="020B0503020204020204" pitchFamily="34" charset="-122"/>
              <a:ea typeface="微软雅黑" panose="020B0503020204020204" pitchFamily="34" charset="-122"/>
            </a:endParaRPr>
          </a:p>
          <a:p>
            <a:pPr marL="0" lvl="2" eaLnBrk="1" hangingPunct="1">
              <a:lnSpc>
                <a:spcPct val="150000"/>
              </a:lnSpc>
              <a:buFont typeface="Wingdings" panose="05000000000000000000" pitchFamily="2" charset="2"/>
              <a:buChar char="Ø"/>
              <a:defRPr/>
            </a:pP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违反集团公司反违章六条禁令</a:t>
            </a:r>
            <a:endParaRPr lang="zh-CN" altLang="en-US" sz="1800" b="0" dirty="0">
              <a:solidFill>
                <a:schemeClr val="bg2">
                  <a:lumMod val="25000"/>
                </a:schemeClr>
              </a:solidFill>
              <a:latin typeface="微软雅黑" panose="020B0503020204020204" pitchFamily="34" charset="-122"/>
              <a:ea typeface="微软雅黑" panose="020B0503020204020204" pitchFamily="34" charset="-122"/>
            </a:endParaRPr>
          </a:p>
          <a:p>
            <a:pPr marL="0" lvl="2" eaLnBrk="1" hangingPunct="1">
              <a:lnSpc>
                <a:spcPct val="150000"/>
              </a:lnSpc>
              <a:buFont typeface="Wingdings" panose="05000000000000000000" pitchFamily="2" charset="2"/>
              <a:buChar char="Ø"/>
              <a:defRPr/>
            </a:pP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重大伤亡</a:t>
            </a:r>
            <a:endParaRPr lang="zh-CN" altLang="en-US" sz="1800" b="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10" name="Rectangle 2"/>
          <p:cNvSpPr>
            <a:spLocks noGrp="1" noChangeArrowheads="1"/>
          </p:cNvSpPr>
          <p:nvPr/>
        </p:nvSpPr>
        <p:spPr bwMode="auto">
          <a:xfrm>
            <a:off x="733423" y="1024037"/>
            <a:ext cx="7162800" cy="523875"/>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dirty="0">
                <a:solidFill>
                  <a:schemeClr val="tx2">
                    <a:lumMod val="50000"/>
                  </a:schemeClr>
                </a:solidFill>
                <a:latin typeface="华文中宋" panose="02010600040101010101" pitchFamily="2" charset="-122"/>
                <a:ea typeface="华文中宋" panose="02010600040101010101" pitchFamily="2" charset="-122"/>
              </a:rPr>
              <a:t>改善</a:t>
            </a:r>
            <a:r>
              <a:rPr lang="zh-CN" altLang="en-US" sz="2800" dirty="0" smtClean="0">
                <a:solidFill>
                  <a:schemeClr val="tx2">
                    <a:lumMod val="50000"/>
                  </a:schemeClr>
                </a:solidFill>
                <a:latin typeface="华文中宋" panose="02010600040101010101" pitchFamily="2" charset="-122"/>
                <a:ea typeface="华文中宋" panose="02010600040101010101" pitchFamily="2" charset="-122"/>
              </a:rPr>
              <a:t>实践：</a:t>
            </a:r>
            <a:r>
              <a:rPr lang="zh-CN" altLang="en-US" sz="2800" dirty="0">
                <a:solidFill>
                  <a:schemeClr val="tx2">
                    <a:lumMod val="50000"/>
                  </a:schemeClr>
                </a:solidFill>
                <a:latin typeface="华文中宋" panose="02010600040101010101" pitchFamily="2" charset="-122"/>
                <a:ea typeface="华文中宋" panose="02010600040101010101" pitchFamily="2" charset="-122"/>
              </a:rPr>
              <a:t>典型岗位考核指标</a:t>
            </a:r>
            <a:endParaRPr lang="zh-CN" altLang="en-US" sz="2800" dirty="0">
              <a:solidFill>
                <a:schemeClr val="tx2">
                  <a:lumMod val="50000"/>
                </a:schemeClr>
              </a:solidFill>
              <a:latin typeface="华文中宋" panose="02010600040101010101" pitchFamily="2" charset="-122"/>
              <a:ea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59"/>
          <p:cNvSpPr>
            <a:spLocks noChangeArrowheads="1"/>
          </p:cNvSpPr>
          <p:nvPr/>
        </p:nvSpPr>
        <p:spPr bwMode="auto">
          <a:xfrm>
            <a:off x="3036253" y="2643505"/>
            <a:ext cx="6785610" cy="676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4400" b="1" cap="all" dirty="0" smtClean="0">
                <a:solidFill>
                  <a:schemeClr val="accent1"/>
                </a:solidFill>
                <a:cs typeface="Arial" panose="020B0604020202020204" pitchFamily="34" charset="0"/>
              </a:rPr>
              <a:t>EHS</a:t>
            </a:r>
            <a:r>
              <a:rPr lang="zh-CN" altLang="en-US" sz="4400" b="1" cap="all" dirty="0" smtClean="0">
                <a:solidFill>
                  <a:schemeClr val="accent1"/>
                </a:solidFill>
                <a:cs typeface="Arial" panose="020B0604020202020204" pitchFamily="34" charset="0"/>
              </a:rPr>
              <a:t>绩效管理方案策划</a:t>
            </a:r>
            <a:endParaRPr lang="zh-CN" altLang="en-US" sz="1600" cap="all" dirty="0">
              <a:solidFill>
                <a:schemeClr val="accent1"/>
              </a:solidFill>
              <a:cs typeface="Arial" panose="020B0604020202020204" pitchFamily="34" charset="0"/>
            </a:endParaRPr>
          </a:p>
        </p:txBody>
      </p:sp>
      <p:sp>
        <p:nvSpPr>
          <p:cNvPr id="13" name="矩形 259"/>
          <p:cNvSpPr>
            <a:spLocks noChangeArrowheads="1"/>
          </p:cNvSpPr>
          <p:nvPr/>
        </p:nvSpPr>
        <p:spPr bwMode="auto">
          <a:xfrm>
            <a:off x="5631180" y="3898265"/>
            <a:ext cx="1595755" cy="1115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just">
              <a:lnSpc>
                <a:spcPct val="150000"/>
              </a:lnSpc>
              <a:buNone/>
            </a:pPr>
            <a:r>
              <a:rPr lang="zh-CN" altLang="en-US" sz="2400" b="1" dirty="0">
                <a:solidFill>
                  <a:schemeClr val="accent1"/>
                </a:solidFill>
                <a:latin typeface="Arial" panose="020B0604020202020204" pitchFamily="34" charset="0"/>
                <a:cs typeface="Arial" panose="020B0604020202020204" pitchFamily="34" charset="0"/>
              </a:rPr>
              <a:t>培训</a:t>
            </a:r>
            <a:r>
              <a:rPr lang="zh-CN" altLang="en-US" sz="2400" b="1" dirty="0" smtClean="0">
                <a:solidFill>
                  <a:schemeClr val="accent1"/>
                </a:solidFill>
                <a:latin typeface="Arial" panose="020B0604020202020204" pitchFamily="34" charset="0"/>
                <a:cs typeface="Arial" panose="020B0604020202020204" pitchFamily="34" charset="0"/>
              </a:rPr>
              <a:t>讲师：</a:t>
            </a:r>
            <a:endParaRPr lang="en-US" altLang="zh-CN" sz="2400" b="1" dirty="0" smtClean="0">
              <a:solidFill>
                <a:schemeClr val="accent1"/>
              </a:solidFill>
              <a:latin typeface="Arial" panose="020B0604020202020204" pitchFamily="34" charset="0"/>
              <a:cs typeface="Arial" panose="020B0604020202020204" pitchFamily="34" charset="0"/>
            </a:endParaRPr>
          </a:p>
          <a:p>
            <a:pPr algn="just">
              <a:lnSpc>
                <a:spcPct val="150000"/>
              </a:lnSpc>
              <a:buNone/>
            </a:pPr>
            <a:r>
              <a:rPr lang="zh-CN" altLang="en-US" sz="2400" b="1" dirty="0">
                <a:solidFill>
                  <a:schemeClr val="accent1"/>
                </a:solidFill>
                <a:latin typeface="Arial" panose="020B0604020202020204" pitchFamily="34" charset="0"/>
                <a:cs typeface="Arial" panose="020B0604020202020204" pitchFamily="34" charset="0"/>
              </a:rPr>
              <a:t>培训</a:t>
            </a:r>
            <a:r>
              <a:rPr lang="zh-CN" altLang="en-US" sz="2400" b="1" dirty="0" smtClean="0">
                <a:solidFill>
                  <a:schemeClr val="accent1"/>
                </a:solidFill>
                <a:latin typeface="Arial" panose="020B0604020202020204" pitchFamily="34" charset="0"/>
                <a:cs typeface="Arial" panose="020B0604020202020204" pitchFamily="34" charset="0"/>
              </a:rPr>
              <a:t>时间：</a:t>
            </a:r>
            <a:endParaRPr lang="zh-CN" altLang="en-US" sz="2400" b="1" dirty="0">
              <a:solidFill>
                <a:schemeClr val="accent1"/>
              </a:solidFill>
              <a:latin typeface="Arial" panose="020B0604020202020204" pitchFamily="34" charset="0"/>
              <a:cs typeface="Arial" panose="020B0604020202020204" pitchFamily="34" charset="0"/>
            </a:endParaRPr>
          </a:p>
        </p:txBody>
      </p:sp>
      <p:sp>
        <p:nvSpPr>
          <p:cNvPr id="9" name="Freeform 6"/>
          <p:cNvSpPr/>
          <p:nvPr/>
        </p:nvSpPr>
        <p:spPr bwMode="auto">
          <a:xfrm>
            <a:off x="354" y="5397910"/>
            <a:ext cx="12858044" cy="1834739"/>
          </a:xfrm>
          <a:custGeom>
            <a:avLst/>
            <a:gdLst>
              <a:gd name="T0" fmla="*/ 1115 w 5702"/>
              <a:gd name="T1" fmla="*/ 0 h 1219"/>
              <a:gd name="T2" fmla="*/ 1277 w 5702"/>
              <a:gd name="T3" fmla="*/ 0 h 1219"/>
              <a:gd name="T4" fmla="*/ 1428 w 5702"/>
              <a:gd name="T5" fmla="*/ 2 h 1219"/>
              <a:gd name="T6" fmla="*/ 1569 w 5702"/>
              <a:gd name="T7" fmla="*/ 2 h 1219"/>
              <a:gd name="T8" fmla="*/ 1698 w 5702"/>
              <a:gd name="T9" fmla="*/ 4 h 1219"/>
              <a:gd name="T10" fmla="*/ 1816 w 5702"/>
              <a:gd name="T11" fmla="*/ 6 h 1219"/>
              <a:gd name="T12" fmla="*/ 1922 w 5702"/>
              <a:gd name="T13" fmla="*/ 7 h 1219"/>
              <a:gd name="T14" fmla="*/ 2018 w 5702"/>
              <a:gd name="T15" fmla="*/ 11 h 1219"/>
              <a:gd name="T16" fmla="*/ 2102 w 5702"/>
              <a:gd name="T17" fmla="*/ 14 h 1219"/>
              <a:gd name="T18" fmla="*/ 2201 w 5702"/>
              <a:gd name="T19" fmla="*/ 20 h 1219"/>
              <a:gd name="T20" fmla="*/ 2293 w 5702"/>
              <a:gd name="T21" fmla="*/ 32 h 1219"/>
              <a:gd name="T22" fmla="*/ 2375 w 5702"/>
              <a:gd name="T23" fmla="*/ 46 h 1219"/>
              <a:gd name="T24" fmla="*/ 2452 w 5702"/>
              <a:gd name="T25" fmla="*/ 63 h 1219"/>
              <a:gd name="T26" fmla="*/ 2518 w 5702"/>
              <a:gd name="T27" fmla="*/ 84 h 1219"/>
              <a:gd name="T28" fmla="*/ 2579 w 5702"/>
              <a:gd name="T29" fmla="*/ 107 h 1219"/>
              <a:gd name="T30" fmla="*/ 2633 w 5702"/>
              <a:gd name="T31" fmla="*/ 131 h 1219"/>
              <a:gd name="T32" fmla="*/ 2680 w 5702"/>
              <a:gd name="T33" fmla="*/ 157 h 1219"/>
              <a:gd name="T34" fmla="*/ 2722 w 5702"/>
              <a:gd name="T35" fmla="*/ 185 h 1219"/>
              <a:gd name="T36" fmla="*/ 2756 w 5702"/>
              <a:gd name="T37" fmla="*/ 213 h 1219"/>
              <a:gd name="T38" fmla="*/ 2788 w 5702"/>
              <a:gd name="T39" fmla="*/ 241 h 1219"/>
              <a:gd name="T40" fmla="*/ 2812 w 5702"/>
              <a:gd name="T41" fmla="*/ 269 h 1219"/>
              <a:gd name="T42" fmla="*/ 2835 w 5702"/>
              <a:gd name="T43" fmla="*/ 295 h 1219"/>
              <a:gd name="T44" fmla="*/ 2852 w 5702"/>
              <a:gd name="T45" fmla="*/ 319 h 1219"/>
              <a:gd name="T46" fmla="*/ 2868 w 5702"/>
              <a:gd name="T47" fmla="*/ 295 h 1219"/>
              <a:gd name="T48" fmla="*/ 2891 w 5702"/>
              <a:gd name="T49" fmla="*/ 269 h 1219"/>
              <a:gd name="T50" fmla="*/ 2915 w 5702"/>
              <a:gd name="T51" fmla="*/ 241 h 1219"/>
              <a:gd name="T52" fmla="*/ 2946 w 5702"/>
              <a:gd name="T53" fmla="*/ 213 h 1219"/>
              <a:gd name="T54" fmla="*/ 2981 w 5702"/>
              <a:gd name="T55" fmla="*/ 185 h 1219"/>
              <a:gd name="T56" fmla="*/ 3023 w 5702"/>
              <a:gd name="T57" fmla="*/ 157 h 1219"/>
              <a:gd name="T58" fmla="*/ 3070 w 5702"/>
              <a:gd name="T59" fmla="*/ 131 h 1219"/>
              <a:gd name="T60" fmla="*/ 3124 w 5702"/>
              <a:gd name="T61" fmla="*/ 107 h 1219"/>
              <a:gd name="T62" fmla="*/ 3185 w 5702"/>
              <a:gd name="T63" fmla="*/ 84 h 1219"/>
              <a:gd name="T64" fmla="*/ 3253 w 5702"/>
              <a:gd name="T65" fmla="*/ 63 h 1219"/>
              <a:gd name="T66" fmla="*/ 3328 w 5702"/>
              <a:gd name="T67" fmla="*/ 46 h 1219"/>
              <a:gd name="T68" fmla="*/ 3409 w 5702"/>
              <a:gd name="T69" fmla="*/ 32 h 1219"/>
              <a:gd name="T70" fmla="*/ 3502 w 5702"/>
              <a:gd name="T71" fmla="*/ 20 h 1219"/>
              <a:gd name="T72" fmla="*/ 3601 w 5702"/>
              <a:gd name="T73" fmla="*/ 14 h 1219"/>
              <a:gd name="T74" fmla="*/ 3684 w 5702"/>
              <a:gd name="T75" fmla="*/ 11 h 1219"/>
              <a:gd name="T76" fmla="*/ 3780 w 5702"/>
              <a:gd name="T77" fmla="*/ 7 h 1219"/>
              <a:gd name="T78" fmla="*/ 3886 w 5702"/>
              <a:gd name="T79" fmla="*/ 6 h 1219"/>
              <a:gd name="T80" fmla="*/ 4005 w 5702"/>
              <a:gd name="T81" fmla="*/ 4 h 1219"/>
              <a:gd name="T82" fmla="*/ 4134 w 5702"/>
              <a:gd name="T83" fmla="*/ 2 h 1219"/>
              <a:gd name="T84" fmla="*/ 4275 w 5702"/>
              <a:gd name="T85" fmla="*/ 2 h 1219"/>
              <a:gd name="T86" fmla="*/ 4426 w 5702"/>
              <a:gd name="T87" fmla="*/ 0 h 1219"/>
              <a:gd name="T88" fmla="*/ 4588 w 5702"/>
              <a:gd name="T89" fmla="*/ 0 h 1219"/>
              <a:gd name="T90" fmla="*/ 4799 w 5702"/>
              <a:gd name="T91" fmla="*/ 0 h 1219"/>
              <a:gd name="T92" fmla="*/ 4999 w 5702"/>
              <a:gd name="T93" fmla="*/ 2 h 1219"/>
              <a:gd name="T94" fmla="*/ 5189 w 5702"/>
              <a:gd name="T95" fmla="*/ 4 h 1219"/>
              <a:gd name="T96" fmla="*/ 5368 w 5702"/>
              <a:gd name="T97" fmla="*/ 6 h 1219"/>
              <a:gd name="T98" fmla="*/ 5541 w 5702"/>
              <a:gd name="T99" fmla="*/ 7 h 1219"/>
              <a:gd name="T100" fmla="*/ 5702 w 5702"/>
              <a:gd name="T101" fmla="*/ 9 h 1219"/>
              <a:gd name="T102" fmla="*/ 5702 w 5702"/>
              <a:gd name="T103" fmla="*/ 1219 h 1219"/>
              <a:gd name="T104" fmla="*/ 0 w 5702"/>
              <a:gd name="T105" fmla="*/ 1219 h 1219"/>
              <a:gd name="T106" fmla="*/ 0 w 5702"/>
              <a:gd name="T107" fmla="*/ 9 h 1219"/>
              <a:gd name="T108" fmla="*/ 164 w 5702"/>
              <a:gd name="T109" fmla="*/ 7 h 1219"/>
              <a:gd name="T110" fmla="*/ 335 w 5702"/>
              <a:gd name="T111" fmla="*/ 6 h 1219"/>
              <a:gd name="T112" fmla="*/ 514 w 5702"/>
              <a:gd name="T113" fmla="*/ 4 h 1219"/>
              <a:gd name="T114" fmla="*/ 704 w 5702"/>
              <a:gd name="T115" fmla="*/ 2 h 1219"/>
              <a:gd name="T116" fmla="*/ 904 w 5702"/>
              <a:gd name="T117" fmla="*/ 0 h 1219"/>
              <a:gd name="T118" fmla="*/ 1115 w 5702"/>
              <a:gd name="T119" fmla="*/ 0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02" h="1219">
                <a:moveTo>
                  <a:pt x="1115" y="0"/>
                </a:moveTo>
                <a:lnTo>
                  <a:pt x="1277" y="0"/>
                </a:lnTo>
                <a:lnTo>
                  <a:pt x="1428" y="2"/>
                </a:lnTo>
                <a:lnTo>
                  <a:pt x="1569" y="2"/>
                </a:lnTo>
                <a:lnTo>
                  <a:pt x="1698" y="4"/>
                </a:lnTo>
                <a:lnTo>
                  <a:pt x="1816" y="6"/>
                </a:lnTo>
                <a:lnTo>
                  <a:pt x="1922" y="7"/>
                </a:lnTo>
                <a:lnTo>
                  <a:pt x="2018" y="11"/>
                </a:lnTo>
                <a:lnTo>
                  <a:pt x="2102" y="14"/>
                </a:lnTo>
                <a:lnTo>
                  <a:pt x="2201" y="20"/>
                </a:lnTo>
                <a:lnTo>
                  <a:pt x="2293" y="32"/>
                </a:lnTo>
                <a:lnTo>
                  <a:pt x="2375" y="46"/>
                </a:lnTo>
                <a:lnTo>
                  <a:pt x="2452" y="63"/>
                </a:lnTo>
                <a:lnTo>
                  <a:pt x="2518" y="84"/>
                </a:lnTo>
                <a:lnTo>
                  <a:pt x="2579" y="107"/>
                </a:lnTo>
                <a:lnTo>
                  <a:pt x="2633" y="131"/>
                </a:lnTo>
                <a:lnTo>
                  <a:pt x="2680" y="157"/>
                </a:lnTo>
                <a:lnTo>
                  <a:pt x="2722" y="185"/>
                </a:lnTo>
                <a:lnTo>
                  <a:pt x="2756" y="213"/>
                </a:lnTo>
                <a:lnTo>
                  <a:pt x="2788" y="241"/>
                </a:lnTo>
                <a:lnTo>
                  <a:pt x="2812" y="269"/>
                </a:lnTo>
                <a:lnTo>
                  <a:pt x="2835" y="295"/>
                </a:lnTo>
                <a:lnTo>
                  <a:pt x="2852" y="319"/>
                </a:lnTo>
                <a:lnTo>
                  <a:pt x="2868" y="295"/>
                </a:lnTo>
                <a:lnTo>
                  <a:pt x="2891" y="269"/>
                </a:lnTo>
                <a:lnTo>
                  <a:pt x="2915" y="241"/>
                </a:lnTo>
                <a:lnTo>
                  <a:pt x="2946" y="213"/>
                </a:lnTo>
                <a:lnTo>
                  <a:pt x="2981" y="185"/>
                </a:lnTo>
                <a:lnTo>
                  <a:pt x="3023" y="157"/>
                </a:lnTo>
                <a:lnTo>
                  <a:pt x="3070" y="131"/>
                </a:lnTo>
                <a:lnTo>
                  <a:pt x="3124" y="107"/>
                </a:lnTo>
                <a:lnTo>
                  <a:pt x="3185" y="84"/>
                </a:lnTo>
                <a:lnTo>
                  <a:pt x="3253" y="63"/>
                </a:lnTo>
                <a:lnTo>
                  <a:pt x="3328" y="46"/>
                </a:lnTo>
                <a:lnTo>
                  <a:pt x="3409" y="32"/>
                </a:lnTo>
                <a:lnTo>
                  <a:pt x="3502" y="20"/>
                </a:lnTo>
                <a:lnTo>
                  <a:pt x="3601" y="14"/>
                </a:lnTo>
                <a:lnTo>
                  <a:pt x="3684" y="11"/>
                </a:lnTo>
                <a:lnTo>
                  <a:pt x="3780" y="7"/>
                </a:lnTo>
                <a:lnTo>
                  <a:pt x="3886" y="6"/>
                </a:lnTo>
                <a:lnTo>
                  <a:pt x="4005" y="4"/>
                </a:lnTo>
                <a:lnTo>
                  <a:pt x="4134" y="2"/>
                </a:lnTo>
                <a:lnTo>
                  <a:pt x="4275" y="2"/>
                </a:lnTo>
                <a:lnTo>
                  <a:pt x="4426" y="0"/>
                </a:lnTo>
                <a:lnTo>
                  <a:pt x="4588" y="0"/>
                </a:lnTo>
                <a:lnTo>
                  <a:pt x="4799" y="0"/>
                </a:lnTo>
                <a:lnTo>
                  <a:pt x="4999" y="2"/>
                </a:lnTo>
                <a:lnTo>
                  <a:pt x="5189" y="4"/>
                </a:lnTo>
                <a:lnTo>
                  <a:pt x="5368" y="6"/>
                </a:lnTo>
                <a:lnTo>
                  <a:pt x="5541" y="7"/>
                </a:lnTo>
                <a:lnTo>
                  <a:pt x="5702" y="9"/>
                </a:lnTo>
                <a:lnTo>
                  <a:pt x="5702" y="1219"/>
                </a:lnTo>
                <a:lnTo>
                  <a:pt x="0" y="1219"/>
                </a:lnTo>
                <a:lnTo>
                  <a:pt x="0" y="9"/>
                </a:lnTo>
                <a:lnTo>
                  <a:pt x="164" y="7"/>
                </a:lnTo>
                <a:lnTo>
                  <a:pt x="335" y="6"/>
                </a:lnTo>
                <a:lnTo>
                  <a:pt x="514" y="4"/>
                </a:lnTo>
                <a:lnTo>
                  <a:pt x="704" y="2"/>
                </a:lnTo>
                <a:lnTo>
                  <a:pt x="904" y="0"/>
                </a:lnTo>
                <a:lnTo>
                  <a:pt x="1115"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p>
        </p:txBody>
      </p:sp>
      <p:sp>
        <p:nvSpPr>
          <p:cNvPr id="10" name="Freeform 7"/>
          <p:cNvSpPr/>
          <p:nvPr/>
        </p:nvSpPr>
        <p:spPr bwMode="auto">
          <a:xfrm>
            <a:off x="354" y="5128493"/>
            <a:ext cx="12858044" cy="593017"/>
          </a:xfrm>
          <a:custGeom>
            <a:avLst/>
            <a:gdLst>
              <a:gd name="T0" fmla="*/ 1184 w 5702"/>
              <a:gd name="T1" fmla="*/ 0 h 394"/>
              <a:gd name="T2" fmla="*/ 1492 w 5702"/>
              <a:gd name="T3" fmla="*/ 2 h 394"/>
              <a:gd name="T4" fmla="*/ 1754 w 5702"/>
              <a:gd name="T5" fmla="*/ 5 h 394"/>
              <a:gd name="T6" fmla="*/ 1968 w 5702"/>
              <a:gd name="T7" fmla="*/ 11 h 394"/>
              <a:gd name="T8" fmla="*/ 2156 w 5702"/>
              <a:gd name="T9" fmla="*/ 19 h 394"/>
              <a:gd name="T10" fmla="*/ 2333 w 5702"/>
              <a:gd name="T11" fmla="*/ 42 h 394"/>
              <a:gd name="T12" fmla="*/ 2480 w 5702"/>
              <a:gd name="T13" fmla="*/ 78 h 394"/>
              <a:gd name="T14" fmla="*/ 2598 w 5702"/>
              <a:gd name="T15" fmla="*/ 122 h 394"/>
              <a:gd name="T16" fmla="*/ 2690 w 5702"/>
              <a:gd name="T17" fmla="*/ 172 h 394"/>
              <a:gd name="T18" fmla="*/ 2763 w 5702"/>
              <a:gd name="T19" fmla="*/ 225 h 394"/>
              <a:gd name="T20" fmla="*/ 2816 w 5702"/>
              <a:gd name="T21" fmla="*/ 277 h 394"/>
              <a:gd name="T22" fmla="*/ 2852 w 5702"/>
              <a:gd name="T23" fmla="*/ 326 h 394"/>
              <a:gd name="T24" fmla="*/ 2887 w 5702"/>
              <a:gd name="T25" fmla="*/ 277 h 394"/>
              <a:gd name="T26" fmla="*/ 2939 w 5702"/>
              <a:gd name="T27" fmla="*/ 225 h 394"/>
              <a:gd name="T28" fmla="*/ 3012 w 5702"/>
              <a:gd name="T29" fmla="*/ 172 h 394"/>
              <a:gd name="T30" fmla="*/ 3105 w 5702"/>
              <a:gd name="T31" fmla="*/ 122 h 394"/>
              <a:gd name="T32" fmla="*/ 3223 w 5702"/>
              <a:gd name="T33" fmla="*/ 78 h 394"/>
              <a:gd name="T34" fmla="*/ 3369 w 5702"/>
              <a:gd name="T35" fmla="*/ 42 h 394"/>
              <a:gd name="T36" fmla="*/ 3547 w 5702"/>
              <a:gd name="T37" fmla="*/ 19 h 394"/>
              <a:gd name="T38" fmla="*/ 3735 w 5702"/>
              <a:gd name="T39" fmla="*/ 11 h 394"/>
              <a:gd name="T40" fmla="*/ 3949 w 5702"/>
              <a:gd name="T41" fmla="*/ 5 h 394"/>
              <a:gd name="T42" fmla="*/ 4210 w 5702"/>
              <a:gd name="T43" fmla="*/ 2 h 394"/>
              <a:gd name="T44" fmla="*/ 4519 w 5702"/>
              <a:gd name="T45" fmla="*/ 0 h 394"/>
              <a:gd name="T46" fmla="*/ 4907 w 5702"/>
              <a:gd name="T47" fmla="*/ 0 h 394"/>
              <a:gd name="T48" fmla="*/ 5318 w 5702"/>
              <a:gd name="T49" fmla="*/ 2 h 394"/>
              <a:gd name="T50" fmla="*/ 5702 w 5702"/>
              <a:gd name="T51" fmla="*/ 5 h 394"/>
              <a:gd name="T52" fmla="*/ 5513 w 5702"/>
              <a:gd name="T53" fmla="*/ 72 h 394"/>
              <a:gd name="T54" fmla="*/ 5116 w 5702"/>
              <a:gd name="T55" fmla="*/ 70 h 394"/>
              <a:gd name="T56" fmla="*/ 4689 w 5702"/>
              <a:gd name="T57" fmla="*/ 68 h 394"/>
              <a:gd name="T58" fmla="*/ 4358 w 5702"/>
              <a:gd name="T59" fmla="*/ 70 h 394"/>
              <a:gd name="T60" fmla="*/ 4073 w 5702"/>
              <a:gd name="T61" fmla="*/ 72 h 394"/>
              <a:gd name="T62" fmla="*/ 3836 w 5702"/>
              <a:gd name="T63" fmla="*/ 75 h 394"/>
              <a:gd name="T64" fmla="*/ 3648 w 5702"/>
              <a:gd name="T65" fmla="*/ 80 h 394"/>
              <a:gd name="T66" fmla="*/ 3455 w 5702"/>
              <a:gd name="T67" fmla="*/ 98 h 394"/>
              <a:gd name="T68" fmla="*/ 3293 w 5702"/>
              <a:gd name="T69" fmla="*/ 127 h 394"/>
              <a:gd name="T70" fmla="*/ 3162 w 5702"/>
              <a:gd name="T71" fmla="*/ 167 h 394"/>
              <a:gd name="T72" fmla="*/ 3056 w 5702"/>
              <a:gd name="T73" fmla="*/ 214 h 394"/>
              <a:gd name="T74" fmla="*/ 2974 w 5702"/>
              <a:gd name="T75" fmla="*/ 266 h 394"/>
              <a:gd name="T76" fmla="*/ 2911 w 5702"/>
              <a:gd name="T77" fmla="*/ 320 h 394"/>
              <a:gd name="T78" fmla="*/ 2868 w 5702"/>
              <a:gd name="T79" fmla="*/ 371 h 394"/>
              <a:gd name="T80" fmla="*/ 2835 w 5702"/>
              <a:gd name="T81" fmla="*/ 371 h 394"/>
              <a:gd name="T82" fmla="*/ 2791 w 5702"/>
              <a:gd name="T83" fmla="*/ 320 h 394"/>
              <a:gd name="T84" fmla="*/ 2730 w 5702"/>
              <a:gd name="T85" fmla="*/ 266 h 394"/>
              <a:gd name="T86" fmla="*/ 2647 w 5702"/>
              <a:gd name="T87" fmla="*/ 214 h 394"/>
              <a:gd name="T88" fmla="*/ 2542 w 5702"/>
              <a:gd name="T89" fmla="*/ 167 h 394"/>
              <a:gd name="T90" fmla="*/ 2410 w 5702"/>
              <a:gd name="T91" fmla="*/ 127 h 394"/>
              <a:gd name="T92" fmla="*/ 2248 w 5702"/>
              <a:gd name="T93" fmla="*/ 98 h 394"/>
              <a:gd name="T94" fmla="*/ 2055 w 5702"/>
              <a:gd name="T95" fmla="*/ 80 h 394"/>
              <a:gd name="T96" fmla="*/ 1867 w 5702"/>
              <a:gd name="T97" fmla="*/ 75 h 394"/>
              <a:gd name="T98" fmla="*/ 1630 w 5702"/>
              <a:gd name="T99" fmla="*/ 72 h 394"/>
              <a:gd name="T100" fmla="*/ 1344 w 5702"/>
              <a:gd name="T101" fmla="*/ 70 h 394"/>
              <a:gd name="T102" fmla="*/ 1014 w 5702"/>
              <a:gd name="T103" fmla="*/ 68 h 394"/>
              <a:gd name="T104" fmla="*/ 587 w 5702"/>
              <a:gd name="T105" fmla="*/ 70 h 394"/>
              <a:gd name="T106" fmla="*/ 190 w 5702"/>
              <a:gd name="T107" fmla="*/ 72 h 394"/>
              <a:gd name="T108" fmla="*/ 0 w 5702"/>
              <a:gd name="T109" fmla="*/ 5 h 394"/>
              <a:gd name="T110" fmla="*/ 385 w 5702"/>
              <a:gd name="T111" fmla="*/ 2 h 394"/>
              <a:gd name="T112" fmla="*/ 796 w 5702"/>
              <a:gd name="T113"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02" h="394">
                <a:moveTo>
                  <a:pt x="1014" y="0"/>
                </a:moveTo>
                <a:lnTo>
                  <a:pt x="1184" y="0"/>
                </a:lnTo>
                <a:lnTo>
                  <a:pt x="1344" y="0"/>
                </a:lnTo>
                <a:lnTo>
                  <a:pt x="1492" y="2"/>
                </a:lnTo>
                <a:lnTo>
                  <a:pt x="1630" y="4"/>
                </a:lnTo>
                <a:lnTo>
                  <a:pt x="1754" y="5"/>
                </a:lnTo>
                <a:lnTo>
                  <a:pt x="1867" y="7"/>
                </a:lnTo>
                <a:lnTo>
                  <a:pt x="1968" y="11"/>
                </a:lnTo>
                <a:lnTo>
                  <a:pt x="2055" y="12"/>
                </a:lnTo>
                <a:lnTo>
                  <a:pt x="2156" y="19"/>
                </a:lnTo>
                <a:lnTo>
                  <a:pt x="2248" y="30"/>
                </a:lnTo>
                <a:lnTo>
                  <a:pt x="2333" y="42"/>
                </a:lnTo>
                <a:lnTo>
                  <a:pt x="2410" y="59"/>
                </a:lnTo>
                <a:lnTo>
                  <a:pt x="2480" y="78"/>
                </a:lnTo>
                <a:lnTo>
                  <a:pt x="2542" y="99"/>
                </a:lnTo>
                <a:lnTo>
                  <a:pt x="2598" y="122"/>
                </a:lnTo>
                <a:lnTo>
                  <a:pt x="2647" y="146"/>
                </a:lnTo>
                <a:lnTo>
                  <a:pt x="2690" y="172"/>
                </a:lnTo>
                <a:lnTo>
                  <a:pt x="2730" y="199"/>
                </a:lnTo>
                <a:lnTo>
                  <a:pt x="2763" y="225"/>
                </a:lnTo>
                <a:lnTo>
                  <a:pt x="2791" y="253"/>
                </a:lnTo>
                <a:lnTo>
                  <a:pt x="2816" y="277"/>
                </a:lnTo>
                <a:lnTo>
                  <a:pt x="2835" y="303"/>
                </a:lnTo>
                <a:lnTo>
                  <a:pt x="2852" y="326"/>
                </a:lnTo>
                <a:lnTo>
                  <a:pt x="2868" y="303"/>
                </a:lnTo>
                <a:lnTo>
                  <a:pt x="2887" y="277"/>
                </a:lnTo>
                <a:lnTo>
                  <a:pt x="2911" y="253"/>
                </a:lnTo>
                <a:lnTo>
                  <a:pt x="2939" y="225"/>
                </a:lnTo>
                <a:lnTo>
                  <a:pt x="2974" y="199"/>
                </a:lnTo>
                <a:lnTo>
                  <a:pt x="3012" y="172"/>
                </a:lnTo>
                <a:lnTo>
                  <a:pt x="3056" y="146"/>
                </a:lnTo>
                <a:lnTo>
                  <a:pt x="3105" y="122"/>
                </a:lnTo>
                <a:lnTo>
                  <a:pt x="3162" y="99"/>
                </a:lnTo>
                <a:lnTo>
                  <a:pt x="3223" y="78"/>
                </a:lnTo>
                <a:lnTo>
                  <a:pt x="3293" y="59"/>
                </a:lnTo>
                <a:lnTo>
                  <a:pt x="3369" y="42"/>
                </a:lnTo>
                <a:lnTo>
                  <a:pt x="3455" y="30"/>
                </a:lnTo>
                <a:lnTo>
                  <a:pt x="3547" y="19"/>
                </a:lnTo>
                <a:lnTo>
                  <a:pt x="3648" y="12"/>
                </a:lnTo>
                <a:lnTo>
                  <a:pt x="3735" y="11"/>
                </a:lnTo>
                <a:lnTo>
                  <a:pt x="3836" y="7"/>
                </a:lnTo>
                <a:lnTo>
                  <a:pt x="3949" y="5"/>
                </a:lnTo>
                <a:lnTo>
                  <a:pt x="4073" y="4"/>
                </a:lnTo>
                <a:lnTo>
                  <a:pt x="4210" y="2"/>
                </a:lnTo>
                <a:lnTo>
                  <a:pt x="4358" y="0"/>
                </a:lnTo>
                <a:lnTo>
                  <a:pt x="4519" y="0"/>
                </a:lnTo>
                <a:lnTo>
                  <a:pt x="4689" y="0"/>
                </a:lnTo>
                <a:lnTo>
                  <a:pt x="4907" y="0"/>
                </a:lnTo>
                <a:lnTo>
                  <a:pt x="5116" y="2"/>
                </a:lnTo>
                <a:lnTo>
                  <a:pt x="5318" y="2"/>
                </a:lnTo>
                <a:lnTo>
                  <a:pt x="5513" y="4"/>
                </a:lnTo>
                <a:lnTo>
                  <a:pt x="5702" y="5"/>
                </a:lnTo>
                <a:lnTo>
                  <a:pt x="5702" y="73"/>
                </a:lnTo>
                <a:lnTo>
                  <a:pt x="5513" y="72"/>
                </a:lnTo>
                <a:lnTo>
                  <a:pt x="5318" y="70"/>
                </a:lnTo>
                <a:lnTo>
                  <a:pt x="5116" y="70"/>
                </a:lnTo>
                <a:lnTo>
                  <a:pt x="4907" y="68"/>
                </a:lnTo>
                <a:lnTo>
                  <a:pt x="4689" y="68"/>
                </a:lnTo>
                <a:lnTo>
                  <a:pt x="4519" y="68"/>
                </a:lnTo>
                <a:lnTo>
                  <a:pt x="4358" y="70"/>
                </a:lnTo>
                <a:lnTo>
                  <a:pt x="4210" y="70"/>
                </a:lnTo>
                <a:lnTo>
                  <a:pt x="4073" y="72"/>
                </a:lnTo>
                <a:lnTo>
                  <a:pt x="3949" y="73"/>
                </a:lnTo>
                <a:lnTo>
                  <a:pt x="3836" y="75"/>
                </a:lnTo>
                <a:lnTo>
                  <a:pt x="3735" y="78"/>
                </a:lnTo>
                <a:lnTo>
                  <a:pt x="3648" y="80"/>
                </a:lnTo>
                <a:lnTo>
                  <a:pt x="3547" y="87"/>
                </a:lnTo>
                <a:lnTo>
                  <a:pt x="3455" y="98"/>
                </a:lnTo>
                <a:lnTo>
                  <a:pt x="3369" y="110"/>
                </a:lnTo>
                <a:lnTo>
                  <a:pt x="3293" y="127"/>
                </a:lnTo>
                <a:lnTo>
                  <a:pt x="3223" y="146"/>
                </a:lnTo>
                <a:lnTo>
                  <a:pt x="3162" y="167"/>
                </a:lnTo>
                <a:lnTo>
                  <a:pt x="3105" y="190"/>
                </a:lnTo>
                <a:lnTo>
                  <a:pt x="3056" y="214"/>
                </a:lnTo>
                <a:lnTo>
                  <a:pt x="3012" y="240"/>
                </a:lnTo>
                <a:lnTo>
                  <a:pt x="2974" y="266"/>
                </a:lnTo>
                <a:lnTo>
                  <a:pt x="2939" y="293"/>
                </a:lnTo>
                <a:lnTo>
                  <a:pt x="2911" y="320"/>
                </a:lnTo>
                <a:lnTo>
                  <a:pt x="2887" y="345"/>
                </a:lnTo>
                <a:lnTo>
                  <a:pt x="2868" y="371"/>
                </a:lnTo>
                <a:lnTo>
                  <a:pt x="2852" y="394"/>
                </a:lnTo>
                <a:lnTo>
                  <a:pt x="2835" y="371"/>
                </a:lnTo>
                <a:lnTo>
                  <a:pt x="2816" y="345"/>
                </a:lnTo>
                <a:lnTo>
                  <a:pt x="2791" y="320"/>
                </a:lnTo>
                <a:lnTo>
                  <a:pt x="2763" y="293"/>
                </a:lnTo>
                <a:lnTo>
                  <a:pt x="2730" y="266"/>
                </a:lnTo>
                <a:lnTo>
                  <a:pt x="2690" y="240"/>
                </a:lnTo>
                <a:lnTo>
                  <a:pt x="2647" y="214"/>
                </a:lnTo>
                <a:lnTo>
                  <a:pt x="2598" y="190"/>
                </a:lnTo>
                <a:lnTo>
                  <a:pt x="2542" y="167"/>
                </a:lnTo>
                <a:lnTo>
                  <a:pt x="2480" y="146"/>
                </a:lnTo>
                <a:lnTo>
                  <a:pt x="2410" y="127"/>
                </a:lnTo>
                <a:lnTo>
                  <a:pt x="2333" y="110"/>
                </a:lnTo>
                <a:lnTo>
                  <a:pt x="2248" y="98"/>
                </a:lnTo>
                <a:lnTo>
                  <a:pt x="2156" y="87"/>
                </a:lnTo>
                <a:lnTo>
                  <a:pt x="2055" y="80"/>
                </a:lnTo>
                <a:lnTo>
                  <a:pt x="1968" y="78"/>
                </a:lnTo>
                <a:lnTo>
                  <a:pt x="1867" y="75"/>
                </a:lnTo>
                <a:lnTo>
                  <a:pt x="1754" y="73"/>
                </a:lnTo>
                <a:lnTo>
                  <a:pt x="1630" y="72"/>
                </a:lnTo>
                <a:lnTo>
                  <a:pt x="1492" y="70"/>
                </a:lnTo>
                <a:lnTo>
                  <a:pt x="1344" y="70"/>
                </a:lnTo>
                <a:lnTo>
                  <a:pt x="1184" y="68"/>
                </a:lnTo>
                <a:lnTo>
                  <a:pt x="1014" y="68"/>
                </a:lnTo>
                <a:lnTo>
                  <a:pt x="796" y="68"/>
                </a:lnTo>
                <a:lnTo>
                  <a:pt x="587" y="70"/>
                </a:lnTo>
                <a:lnTo>
                  <a:pt x="385" y="70"/>
                </a:lnTo>
                <a:lnTo>
                  <a:pt x="190" y="72"/>
                </a:lnTo>
                <a:lnTo>
                  <a:pt x="0" y="73"/>
                </a:lnTo>
                <a:lnTo>
                  <a:pt x="0" y="5"/>
                </a:lnTo>
                <a:lnTo>
                  <a:pt x="190" y="4"/>
                </a:lnTo>
                <a:lnTo>
                  <a:pt x="385" y="2"/>
                </a:lnTo>
                <a:lnTo>
                  <a:pt x="587" y="2"/>
                </a:lnTo>
                <a:lnTo>
                  <a:pt x="796" y="0"/>
                </a:lnTo>
                <a:lnTo>
                  <a:pt x="1014"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p>
        </p:txBody>
      </p:sp>
      <p:cxnSp>
        <p:nvCxnSpPr>
          <p:cNvPr id="6" name="直接连接符 5"/>
          <p:cNvCxnSpPr/>
          <p:nvPr/>
        </p:nvCxnSpPr>
        <p:spPr>
          <a:xfrm>
            <a:off x="3992245" y="3568065"/>
            <a:ext cx="4873625" cy="0"/>
          </a:xfrm>
          <a:prstGeom prst="line">
            <a:avLst/>
          </a:prstGeom>
          <a:ln w="9525">
            <a:solidFill>
              <a:srgbClr val="003366"/>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00" advTm="0">
        <p:dissolve/>
      </p:transition>
    </mc:Choice>
    <mc:Fallback>
      <p:transition spd="slow" advTm="0">
        <p:dissolv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p:cNvSpPr/>
          <p:nvPr/>
        </p:nvSpPr>
        <p:spPr>
          <a:xfrm>
            <a:off x="733423" y="143485"/>
            <a:ext cx="8072216"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二</a:t>
            </a:r>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a:t>
            </a:r>
            <a:r>
              <a:rPr lang="en-US" altLang="zh-CN" sz="2400" b="1" dirty="0" smtClean="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绩效管理流程各阶段分析方法应用</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l="6396" t="18185" r="8237" b="11740"/>
          <a:stretch>
            <a:fillRect/>
          </a:stretch>
        </p:blipFill>
        <p:spPr bwMode="auto">
          <a:xfrm>
            <a:off x="626155" y="1672109"/>
            <a:ext cx="11059803" cy="525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noChangeArrowheads="1"/>
          </p:cNvSpPr>
          <p:nvPr/>
        </p:nvSpPr>
        <p:spPr bwMode="auto">
          <a:xfrm>
            <a:off x="742946" y="932210"/>
            <a:ext cx="7162800" cy="523875"/>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dirty="0">
                <a:solidFill>
                  <a:schemeClr val="tx2">
                    <a:lumMod val="50000"/>
                  </a:schemeClr>
                </a:solidFill>
                <a:latin typeface="华文中宋" panose="02010600040101010101" pitchFamily="2" charset="-122"/>
                <a:ea typeface="华文中宋" panose="02010600040101010101" pitchFamily="2" charset="-122"/>
              </a:rPr>
              <a:t>典型岗位考核指标的示例</a:t>
            </a:r>
            <a:endParaRPr lang="en-US" altLang="zh-CN" sz="2800" dirty="0">
              <a:solidFill>
                <a:schemeClr val="tx2">
                  <a:lumMod val="50000"/>
                </a:schemeClr>
              </a:solidFill>
              <a:latin typeface="华文中宋" panose="02010600040101010101" pitchFamily="2" charset="-122"/>
              <a:ea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矩形 5"/>
          <p:cNvSpPr/>
          <p:nvPr/>
        </p:nvSpPr>
        <p:spPr bwMode="auto">
          <a:xfrm>
            <a:off x="1849958" y="1797843"/>
            <a:ext cx="9144000" cy="2016125"/>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7" name="矩形 6"/>
          <p:cNvSpPr/>
          <p:nvPr/>
        </p:nvSpPr>
        <p:spPr bwMode="auto">
          <a:xfrm>
            <a:off x="1849958" y="4641055"/>
            <a:ext cx="9144000" cy="2016125"/>
          </a:xfrm>
          <a:prstGeom prst="rect">
            <a:avLst/>
          </a:prstGeom>
          <a:solidFill>
            <a:schemeClr val="accent2">
              <a:lumMod val="40000"/>
              <a:lumOff val="60000"/>
            </a:schemeClr>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7846" y="4877593"/>
            <a:ext cx="749935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燕尾形 8"/>
          <p:cNvSpPr/>
          <p:nvPr/>
        </p:nvSpPr>
        <p:spPr bwMode="auto">
          <a:xfrm rot="16200000" flipV="1">
            <a:off x="6262415" y="3816349"/>
            <a:ext cx="319087" cy="466725"/>
          </a:xfrm>
          <a:prstGeom prst="chevron">
            <a:avLst>
              <a:gd name="adj" fmla="val 64942"/>
            </a:avLst>
          </a:prstGeom>
          <a:solidFill>
            <a:schemeClr val="bg2">
              <a:lumMod val="50000"/>
            </a:schemeClr>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0" name="燕尾形 9"/>
          <p:cNvSpPr/>
          <p:nvPr/>
        </p:nvSpPr>
        <p:spPr bwMode="auto">
          <a:xfrm rot="5400000">
            <a:off x="6263209" y="4191792"/>
            <a:ext cx="317500" cy="466725"/>
          </a:xfrm>
          <a:prstGeom prst="chevron">
            <a:avLst>
              <a:gd name="adj" fmla="val 64942"/>
            </a:avLst>
          </a:prstGeom>
          <a:solidFill>
            <a:schemeClr val="bg2">
              <a:lumMod val="50000"/>
            </a:schemeClr>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9" name="Rectangle 3"/>
          <p:cNvSpPr>
            <a:spLocks noGrp="1" noChangeArrowheads="1"/>
          </p:cNvSpPr>
          <p:nvPr/>
        </p:nvSpPr>
        <p:spPr bwMode="auto">
          <a:xfrm>
            <a:off x="2394991" y="2325686"/>
            <a:ext cx="8039100" cy="9604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panose="020B0604020202020204" pitchFamily="34" charset="0"/>
              </a:defRPr>
            </a:lvl6pPr>
            <a:lvl7pPr marL="2971800" indent="-228600" algn="l" rtl="0" fontAlgn="base">
              <a:spcBef>
                <a:spcPct val="20000"/>
              </a:spcBef>
              <a:spcAft>
                <a:spcPct val="0"/>
              </a:spcAft>
              <a:buChar char="»"/>
              <a:defRPr sz="2000">
                <a:solidFill>
                  <a:schemeClr val="tx1"/>
                </a:solidFill>
                <a:latin typeface="Arial" panose="020B0604020202020204" pitchFamily="34" charset="0"/>
              </a:defRPr>
            </a:lvl7pPr>
            <a:lvl8pPr marL="3429000" indent="-228600" algn="l" rtl="0" fontAlgn="base">
              <a:spcBef>
                <a:spcPct val="20000"/>
              </a:spcBef>
              <a:spcAft>
                <a:spcPct val="0"/>
              </a:spcAft>
              <a:buChar char="»"/>
              <a:defRPr sz="2000">
                <a:solidFill>
                  <a:schemeClr val="tx1"/>
                </a:solidFill>
                <a:latin typeface="Arial" panose="020B0604020202020204" pitchFamily="34" charset="0"/>
              </a:defRPr>
            </a:lvl8pPr>
            <a:lvl9pPr marL="3886200" indent="-228600" algn="l" rtl="0" fontAlgn="base">
              <a:spcBef>
                <a:spcPct val="20000"/>
              </a:spcBef>
              <a:spcAft>
                <a:spcPct val="0"/>
              </a:spcAft>
              <a:buChar char="»"/>
              <a:defRPr sz="2000">
                <a:solidFill>
                  <a:schemeClr val="tx1"/>
                </a:solidFill>
                <a:latin typeface="Arial" panose="020B0604020202020204" pitchFamily="34" charset="0"/>
              </a:defRPr>
            </a:lvl9pPr>
          </a:lstStyle>
          <a:p>
            <a:pPr marL="0" indent="0" eaLnBrk="1" hangingPunct="1">
              <a:lnSpc>
                <a:spcPct val="150000"/>
              </a:lnSpc>
              <a:spcBef>
                <a:spcPct val="0"/>
              </a:spcBef>
              <a:buFont typeface="Wingdings" panose="05000000000000000000" pitchFamily="2" charset="2"/>
              <a:buNone/>
            </a:pPr>
            <a:r>
              <a:rPr lang="zh-CN" altLang="en-US" sz="2000" b="1" smtClean="0">
                <a:solidFill>
                  <a:schemeClr val="bg1"/>
                </a:solidFill>
                <a:latin typeface="微软雅黑" panose="020B0503020204020204" pitchFamily="34" charset="-122"/>
                <a:ea typeface="微软雅黑" panose="020B0503020204020204" pitchFamily="34" charset="-122"/>
              </a:rPr>
              <a:t>某单位</a:t>
            </a:r>
            <a:r>
              <a:rPr lang="en-US" altLang="zh-CN" sz="2000" b="1" smtClean="0">
                <a:solidFill>
                  <a:schemeClr val="bg1"/>
                </a:solidFill>
                <a:latin typeface="微软雅黑" panose="020B0503020204020204" pitchFamily="34" charset="-122"/>
                <a:ea typeface="微软雅黑" panose="020B0503020204020204" pitchFamily="34" charset="-122"/>
              </a:rPr>
              <a:t>HSE</a:t>
            </a:r>
            <a:r>
              <a:rPr lang="zh-CN" altLang="en-US" sz="2000" b="1" smtClean="0">
                <a:solidFill>
                  <a:schemeClr val="bg1"/>
                </a:solidFill>
                <a:latin typeface="微软雅黑" panose="020B0503020204020204" pitchFamily="34" charset="-122"/>
                <a:ea typeface="微软雅黑" panose="020B0503020204020204" pitchFamily="34" charset="-122"/>
              </a:rPr>
              <a:t>绩效考核的权重在“绩效考核奖励挂钩指标”中所占的比例最高。在奖金的部分与国际先进企业的权重（</a:t>
            </a:r>
            <a:r>
              <a:rPr lang="en-US" altLang="zh-CN" sz="2000" b="1" smtClean="0">
                <a:solidFill>
                  <a:schemeClr val="bg1"/>
                </a:solidFill>
                <a:latin typeface="微软雅黑" panose="020B0503020204020204" pitchFamily="34" charset="-122"/>
                <a:ea typeface="微软雅黑" panose="020B0503020204020204" pitchFamily="34" charset="-122"/>
              </a:rPr>
              <a:t>10%-30%</a:t>
            </a:r>
            <a:r>
              <a:rPr lang="zh-CN" altLang="en-US" sz="2000" b="1" smtClean="0">
                <a:solidFill>
                  <a:schemeClr val="bg1"/>
                </a:solidFill>
                <a:latin typeface="微软雅黑" panose="020B0503020204020204" pitchFamily="34" charset="-122"/>
                <a:ea typeface="微软雅黑" panose="020B0503020204020204" pitchFamily="34" charset="-122"/>
              </a:rPr>
              <a:t>）比较接近。 </a:t>
            </a:r>
            <a:endParaRPr lang="zh-CN" altLang="en-US" sz="2000" b="1" smtClean="0">
              <a:solidFill>
                <a:schemeClr val="bg1"/>
              </a:solidFill>
              <a:latin typeface="微软雅黑" panose="020B0503020204020204" pitchFamily="34" charset="-122"/>
              <a:ea typeface="微软雅黑" panose="020B0503020204020204" pitchFamily="34" charset="-122"/>
            </a:endParaRPr>
          </a:p>
        </p:txBody>
      </p:sp>
      <p:sp>
        <p:nvSpPr>
          <p:cNvPr id="20" name="Rectangle 2"/>
          <p:cNvSpPr>
            <a:spLocks noGrp="1" noChangeArrowheads="1"/>
          </p:cNvSpPr>
          <p:nvPr/>
        </p:nvSpPr>
        <p:spPr bwMode="auto">
          <a:xfrm>
            <a:off x="734589" y="952029"/>
            <a:ext cx="7632700" cy="523875"/>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dirty="0">
                <a:solidFill>
                  <a:schemeClr val="tx2">
                    <a:lumMod val="50000"/>
                  </a:schemeClr>
                </a:solidFill>
                <a:latin typeface="华文中宋" panose="02010600040101010101" pitchFamily="2" charset="-122"/>
                <a:ea typeface="华文中宋" panose="02010600040101010101" pitchFamily="2" charset="-122"/>
              </a:rPr>
              <a:t>改善</a:t>
            </a:r>
            <a:r>
              <a:rPr lang="zh-CN" altLang="en-US" sz="2800" dirty="0" smtClean="0">
                <a:solidFill>
                  <a:schemeClr val="tx2">
                    <a:lumMod val="50000"/>
                  </a:schemeClr>
                </a:solidFill>
                <a:latin typeface="华文中宋" panose="02010600040101010101" pitchFamily="2" charset="-122"/>
                <a:ea typeface="华文中宋" panose="02010600040101010101" pitchFamily="2" charset="-122"/>
              </a:rPr>
              <a:t>实践：</a:t>
            </a:r>
            <a:r>
              <a:rPr lang="zh-CN" altLang="en-US" sz="2800" dirty="0">
                <a:solidFill>
                  <a:schemeClr val="tx2">
                    <a:lumMod val="50000"/>
                  </a:schemeClr>
                </a:solidFill>
                <a:latin typeface="华文中宋" panose="02010600040101010101" pitchFamily="2" charset="-122"/>
                <a:ea typeface="华文中宋" panose="02010600040101010101" pitchFamily="2" charset="-122"/>
              </a:rPr>
              <a:t>调整</a:t>
            </a:r>
            <a:r>
              <a:rPr lang="en-US" altLang="zh-CN" sz="2800" dirty="0">
                <a:solidFill>
                  <a:schemeClr val="tx2">
                    <a:lumMod val="50000"/>
                  </a:schemeClr>
                </a:solidFill>
                <a:latin typeface="华文中宋" panose="02010600040101010101" pitchFamily="2" charset="-122"/>
                <a:ea typeface="华文中宋" panose="02010600040101010101" pitchFamily="2" charset="-122"/>
              </a:rPr>
              <a:t>HSE</a:t>
            </a:r>
            <a:r>
              <a:rPr lang="zh-CN" altLang="en-US" sz="2800" dirty="0">
                <a:solidFill>
                  <a:schemeClr val="tx2">
                    <a:lumMod val="50000"/>
                  </a:schemeClr>
                </a:solidFill>
                <a:latin typeface="华文中宋" panose="02010600040101010101" pitchFamily="2" charset="-122"/>
                <a:ea typeface="华文中宋" panose="02010600040101010101" pitchFamily="2" charset="-122"/>
              </a:rPr>
              <a:t>绩效考核的权重</a:t>
            </a:r>
            <a:endParaRPr lang="en-US" altLang="zh-CN" sz="2800" dirty="0">
              <a:solidFill>
                <a:schemeClr val="tx2">
                  <a:lumMod val="50000"/>
                </a:schemeClr>
              </a:solidFill>
              <a:latin typeface="华文中宋" panose="02010600040101010101" pitchFamily="2" charset="-122"/>
              <a:ea typeface="华文中宋" panose="02010600040101010101" pitchFamily="2" charset="-122"/>
            </a:endParaRPr>
          </a:p>
        </p:txBody>
      </p:sp>
      <p:sp>
        <p:nvSpPr>
          <p:cNvPr id="21" name="矩形 20"/>
          <p:cNvSpPr/>
          <p:nvPr/>
        </p:nvSpPr>
        <p:spPr>
          <a:xfrm>
            <a:off x="733423" y="143485"/>
            <a:ext cx="8072216"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二</a:t>
            </a:r>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a:t>
            </a:r>
            <a:r>
              <a:rPr lang="en-US" altLang="zh-CN" sz="2400" b="1" dirty="0" smtClean="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绩效管理流程各阶段分析方法应用</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Rectangle 2"/>
          <p:cNvSpPr>
            <a:spLocks noGrp="1" noChangeArrowheads="1"/>
          </p:cNvSpPr>
          <p:nvPr/>
        </p:nvSpPr>
        <p:spPr bwMode="auto">
          <a:xfrm>
            <a:off x="714571" y="1079500"/>
            <a:ext cx="7162800" cy="523875"/>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en-US" altLang="zh-CN" sz="2800">
                <a:solidFill>
                  <a:schemeClr val="tx2">
                    <a:lumMod val="50000"/>
                  </a:schemeClr>
                </a:solidFill>
                <a:latin typeface="华文中宋" panose="02010600040101010101" pitchFamily="2" charset="-122"/>
                <a:ea typeface="华文中宋" panose="02010600040101010101" pitchFamily="2" charset="-122"/>
              </a:rPr>
              <a:t>HSE</a:t>
            </a:r>
            <a:r>
              <a:rPr lang="zh-CN" altLang="en-US" sz="2800">
                <a:solidFill>
                  <a:schemeClr val="tx2">
                    <a:lumMod val="50000"/>
                  </a:schemeClr>
                </a:solidFill>
                <a:latin typeface="华文中宋" panose="02010600040101010101" pitchFamily="2" charset="-122"/>
                <a:ea typeface="华文中宋" panose="02010600040101010101" pitchFamily="2" charset="-122"/>
              </a:rPr>
              <a:t>绩效考核的权重示例</a:t>
            </a:r>
            <a:endParaRPr lang="en-US" altLang="zh-CN" sz="2800">
              <a:solidFill>
                <a:schemeClr val="tx2">
                  <a:lumMod val="50000"/>
                </a:schemeClr>
              </a:solidFill>
              <a:latin typeface="华文中宋" panose="02010600040101010101" pitchFamily="2" charset="-122"/>
              <a:ea typeface="华文中宋" panose="02010600040101010101" pitchFamily="2" charset="-122"/>
            </a:endParaRP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l="23860" t="7205" r="24561" b="20270"/>
          <a:stretch>
            <a:fillRect/>
          </a:stretch>
        </p:blipFill>
        <p:spPr bwMode="auto">
          <a:xfrm>
            <a:off x="2396927" y="1888133"/>
            <a:ext cx="4921250" cy="5191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733423" y="143485"/>
            <a:ext cx="8072216"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二</a:t>
            </a:r>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a:t>
            </a:r>
            <a:r>
              <a:rPr lang="en-US" altLang="zh-CN" sz="2400" b="1" dirty="0" smtClean="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绩效管理流程各阶段分析方法应用</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Rectangle 2"/>
          <p:cNvSpPr>
            <a:spLocks noGrp="1" noChangeArrowheads="1"/>
          </p:cNvSpPr>
          <p:nvPr/>
        </p:nvSpPr>
        <p:spPr bwMode="auto">
          <a:xfrm>
            <a:off x="647027" y="952029"/>
            <a:ext cx="7162800" cy="523875"/>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dirty="0">
                <a:solidFill>
                  <a:schemeClr val="tx2">
                    <a:lumMod val="50000"/>
                  </a:schemeClr>
                </a:solidFill>
                <a:latin typeface="华文中宋" panose="02010600040101010101" pitchFamily="2" charset="-122"/>
                <a:ea typeface="华文中宋" panose="02010600040101010101" pitchFamily="2" charset="-122"/>
              </a:rPr>
              <a:t>改善</a:t>
            </a:r>
            <a:r>
              <a:rPr lang="zh-CN" altLang="en-US" sz="2800" dirty="0" smtClean="0">
                <a:solidFill>
                  <a:schemeClr val="tx2">
                    <a:lumMod val="50000"/>
                  </a:schemeClr>
                </a:solidFill>
                <a:latin typeface="华文中宋" panose="02010600040101010101" pitchFamily="2" charset="-122"/>
                <a:ea typeface="华文中宋" panose="02010600040101010101" pitchFamily="2" charset="-122"/>
              </a:rPr>
              <a:t>实践：</a:t>
            </a:r>
            <a:r>
              <a:rPr lang="en-US" altLang="en-US" sz="2800" dirty="0">
                <a:solidFill>
                  <a:schemeClr val="tx2">
                    <a:lumMod val="50000"/>
                  </a:schemeClr>
                </a:solidFill>
                <a:latin typeface="华文中宋" panose="02010600040101010101" pitchFamily="2" charset="-122"/>
                <a:ea typeface="华文中宋" panose="02010600040101010101" pitchFamily="2" charset="-122"/>
              </a:rPr>
              <a:t>《</a:t>
            </a:r>
            <a:r>
              <a:rPr lang="en-US" altLang="en-US" sz="2800" dirty="0" err="1">
                <a:solidFill>
                  <a:schemeClr val="tx2">
                    <a:lumMod val="50000"/>
                  </a:schemeClr>
                </a:solidFill>
                <a:latin typeface="华文中宋" panose="02010600040101010101" pitchFamily="2" charset="-122"/>
                <a:ea typeface="华文中宋" panose="02010600040101010101" pitchFamily="2" charset="-122"/>
              </a:rPr>
              <a:t>领导HSE责任书</a:t>
            </a:r>
            <a:r>
              <a:rPr lang="en-US" altLang="en-US" sz="2800" dirty="0">
                <a:solidFill>
                  <a:schemeClr val="tx2">
                    <a:lumMod val="50000"/>
                  </a:schemeClr>
                </a:solidFill>
                <a:latin typeface="华文中宋" panose="02010600040101010101" pitchFamily="2" charset="-122"/>
                <a:ea typeface="华文中宋" panose="02010600040101010101" pitchFamily="2" charset="-122"/>
              </a:rPr>
              <a:t>》</a:t>
            </a:r>
            <a:endParaRPr lang="en-US" altLang="zh-CN" sz="2800" dirty="0">
              <a:solidFill>
                <a:schemeClr val="tx2">
                  <a:lumMod val="50000"/>
                </a:schemeClr>
              </a:solidFill>
              <a:latin typeface="华文中宋" panose="02010600040101010101" pitchFamily="2" charset="-122"/>
              <a:ea typeface="华文中宋" panose="02010600040101010101" pitchFamily="2" charset="-122"/>
            </a:endParaRPr>
          </a:p>
        </p:txBody>
      </p:sp>
      <p:sp>
        <p:nvSpPr>
          <p:cNvPr id="6" name="矩形 5"/>
          <p:cNvSpPr/>
          <p:nvPr/>
        </p:nvSpPr>
        <p:spPr>
          <a:xfrm>
            <a:off x="733423" y="143485"/>
            <a:ext cx="8072216"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二</a:t>
            </a:r>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a:t>
            </a:r>
            <a:r>
              <a:rPr lang="en-US" altLang="zh-CN" sz="2400" b="1" dirty="0" smtClean="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绩效管理流程各阶段分析方法应用</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7" name="矩形 6"/>
          <p:cNvSpPr/>
          <p:nvPr/>
        </p:nvSpPr>
        <p:spPr bwMode="auto">
          <a:xfrm>
            <a:off x="21678" y="5958401"/>
            <a:ext cx="12837071" cy="1011237"/>
          </a:xfrm>
          <a:prstGeom prst="rect">
            <a:avLst/>
          </a:prstGeom>
          <a:solidFill>
            <a:schemeClr val="accent2">
              <a:lumMod val="60000"/>
              <a:lumOff val="40000"/>
            </a:schemeClr>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8" name="任意多边形 7"/>
          <p:cNvSpPr/>
          <p:nvPr/>
        </p:nvSpPr>
        <p:spPr bwMode="auto">
          <a:xfrm>
            <a:off x="1583418" y="1484827"/>
            <a:ext cx="3024188" cy="4305300"/>
          </a:xfrm>
          <a:custGeom>
            <a:avLst/>
            <a:gdLst>
              <a:gd name="connsiteX0" fmla="*/ 1360718 w 2721436"/>
              <a:gd name="connsiteY0" fmla="*/ 0 h 3873375"/>
              <a:gd name="connsiteX1" fmla="*/ 2714411 w 2721436"/>
              <a:gd name="connsiteY1" fmla="*/ 1233798 h 3873375"/>
              <a:gd name="connsiteX2" fmla="*/ 2719743 w 2721436"/>
              <a:gd name="connsiteY2" fmla="*/ 1340446 h 3873375"/>
              <a:gd name="connsiteX3" fmla="*/ 2721436 w 2721436"/>
              <a:gd name="connsiteY3" fmla="*/ 1340446 h 3873375"/>
              <a:gd name="connsiteX4" fmla="*/ 2721436 w 2721436"/>
              <a:gd name="connsiteY4" fmla="*/ 1374314 h 3873375"/>
              <a:gd name="connsiteX5" fmla="*/ 2721436 w 2721436"/>
              <a:gd name="connsiteY5" fmla="*/ 3873375 h 3873375"/>
              <a:gd name="connsiteX6" fmla="*/ 1 w 2721436"/>
              <a:gd name="connsiteY6" fmla="*/ 3873375 h 3873375"/>
              <a:gd name="connsiteX7" fmla="*/ 1 w 2721436"/>
              <a:gd name="connsiteY7" fmla="*/ 1374334 h 3873375"/>
              <a:gd name="connsiteX8" fmla="*/ 0 w 2721436"/>
              <a:gd name="connsiteY8" fmla="*/ 1374314 h 3873375"/>
              <a:gd name="connsiteX9" fmla="*/ 1 w 2721436"/>
              <a:gd name="connsiteY9" fmla="*/ 1374294 h 3873375"/>
              <a:gd name="connsiteX10" fmla="*/ 1 w 2721436"/>
              <a:gd name="connsiteY10" fmla="*/ 1340446 h 3873375"/>
              <a:gd name="connsiteX11" fmla="*/ 1694 w 2721436"/>
              <a:gd name="connsiteY11" fmla="*/ 1340446 h 3873375"/>
              <a:gd name="connsiteX12" fmla="*/ 7026 w 2721436"/>
              <a:gd name="connsiteY12" fmla="*/ 1233798 h 3873375"/>
              <a:gd name="connsiteX13" fmla="*/ 1360718 w 2721436"/>
              <a:gd name="connsiteY13" fmla="*/ 0 h 387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21436" h="3873375">
                <a:moveTo>
                  <a:pt x="1360718" y="0"/>
                </a:moveTo>
                <a:cubicBezTo>
                  <a:pt x="2065253" y="0"/>
                  <a:pt x="2644729" y="540792"/>
                  <a:pt x="2714411" y="1233798"/>
                </a:cubicBezTo>
                <a:lnTo>
                  <a:pt x="2719743" y="1340446"/>
                </a:lnTo>
                <a:lnTo>
                  <a:pt x="2721436" y="1340446"/>
                </a:lnTo>
                <a:lnTo>
                  <a:pt x="2721436" y="1374314"/>
                </a:lnTo>
                <a:lnTo>
                  <a:pt x="2721436" y="3873375"/>
                </a:lnTo>
                <a:lnTo>
                  <a:pt x="1" y="3873375"/>
                </a:lnTo>
                <a:lnTo>
                  <a:pt x="1" y="1374334"/>
                </a:lnTo>
                <a:lnTo>
                  <a:pt x="0" y="1374314"/>
                </a:lnTo>
                <a:lnTo>
                  <a:pt x="1" y="1374294"/>
                </a:lnTo>
                <a:lnTo>
                  <a:pt x="1" y="1340446"/>
                </a:lnTo>
                <a:lnTo>
                  <a:pt x="1694" y="1340446"/>
                </a:lnTo>
                <a:lnTo>
                  <a:pt x="7026" y="1233798"/>
                </a:lnTo>
                <a:cubicBezTo>
                  <a:pt x="76708" y="540792"/>
                  <a:pt x="656183" y="0"/>
                  <a:pt x="1360718" y="0"/>
                </a:cubicBezTo>
                <a:close/>
              </a:path>
            </a:pathLst>
          </a:custGeom>
          <a:solidFill>
            <a:schemeClr val="accent1">
              <a:lumMod val="50000"/>
            </a:schemeClr>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pic>
        <p:nvPicPr>
          <p:cNvPr id="9" name="图片 8"/>
          <p:cNvPicPr>
            <a:picLocks noChangeAspect="1"/>
          </p:cNvPicPr>
          <p:nvPr/>
        </p:nvPicPr>
        <p:blipFill rotWithShape="1">
          <a:blip r:embed="rId3" cstate="print">
            <a:extLst>
              <a:ext uri="{28A0092B-C50C-407E-A947-70E740481C1C}">
                <a14:useLocalDpi xmlns:a14="http://schemas.microsoft.com/office/drawing/2010/main" val="0"/>
              </a:ext>
            </a:extLst>
          </a:blip>
          <a:srcRect l="24273" t="909" r="29134"/>
          <a:stretch>
            <a:fillRect/>
          </a:stretch>
        </p:blipFill>
        <p:spPr>
          <a:xfrm flipH="1">
            <a:off x="1583418" y="1640338"/>
            <a:ext cx="3024336" cy="4290002"/>
          </a:xfrm>
          <a:custGeom>
            <a:avLst/>
            <a:gdLst>
              <a:gd name="connsiteX0" fmla="*/ 1512168 w 3024336"/>
              <a:gd name="connsiteY0" fmla="*/ 0 h 4290002"/>
              <a:gd name="connsiteX1" fmla="*/ 3016529 w 3024336"/>
              <a:gd name="connsiteY1" fmla="*/ 1371122 h 4290002"/>
              <a:gd name="connsiteX2" fmla="*/ 3022455 w 3024336"/>
              <a:gd name="connsiteY2" fmla="*/ 1489640 h 4290002"/>
              <a:gd name="connsiteX3" fmla="*/ 3024336 w 3024336"/>
              <a:gd name="connsiteY3" fmla="*/ 1489640 h 4290002"/>
              <a:gd name="connsiteX4" fmla="*/ 3024336 w 3024336"/>
              <a:gd name="connsiteY4" fmla="*/ 1527278 h 4290002"/>
              <a:gd name="connsiteX5" fmla="*/ 3024336 w 3024336"/>
              <a:gd name="connsiteY5" fmla="*/ 4290002 h 4290002"/>
              <a:gd name="connsiteX6" fmla="*/ 1 w 3024336"/>
              <a:gd name="connsiteY6" fmla="*/ 4290002 h 4290002"/>
              <a:gd name="connsiteX7" fmla="*/ 1 w 3024336"/>
              <a:gd name="connsiteY7" fmla="*/ 1527300 h 4290002"/>
              <a:gd name="connsiteX8" fmla="*/ 0 w 3024336"/>
              <a:gd name="connsiteY8" fmla="*/ 1527278 h 4290002"/>
              <a:gd name="connsiteX9" fmla="*/ 1 w 3024336"/>
              <a:gd name="connsiteY9" fmla="*/ 1527255 h 4290002"/>
              <a:gd name="connsiteX10" fmla="*/ 1 w 3024336"/>
              <a:gd name="connsiteY10" fmla="*/ 1489640 h 4290002"/>
              <a:gd name="connsiteX11" fmla="*/ 1883 w 3024336"/>
              <a:gd name="connsiteY11" fmla="*/ 1489640 h 4290002"/>
              <a:gd name="connsiteX12" fmla="*/ 7808 w 3024336"/>
              <a:gd name="connsiteY12" fmla="*/ 1371122 h 4290002"/>
              <a:gd name="connsiteX13" fmla="*/ 1512168 w 3024336"/>
              <a:gd name="connsiteY13" fmla="*/ 0 h 429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336" h="4290002">
                <a:moveTo>
                  <a:pt x="1512168" y="0"/>
                </a:moveTo>
                <a:cubicBezTo>
                  <a:pt x="2295119" y="0"/>
                  <a:pt x="2939092" y="600983"/>
                  <a:pt x="3016529" y="1371122"/>
                </a:cubicBezTo>
                <a:lnTo>
                  <a:pt x="3022455" y="1489640"/>
                </a:lnTo>
                <a:lnTo>
                  <a:pt x="3024336" y="1489640"/>
                </a:lnTo>
                <a:lnTo>
                  <a:pt x="3024336" y="1527278"/>
                </a:lnTo>
                <a:lnTo>
                  <a:pt x="3024336" y="4290002"/>
                </a:lnTo>
                <a:lnTo>
                  <a:pt x="1" y="4290002"/>
                </a:lnTo>
                <a:lnTo>
                  <a:pt x="1" y="1527300"/>
                </a:lnTo>
                <a:lnTo>
                  <a:pt x="0" y="1527278"/>
                </a:lnTo>
                <a:lnTo>
                  <a:pt x="1" y="1527255"/>
                </a:lnTo>
                <a:lnTo>
                  <a:pt x="1" y="1489640"/>
                </a:lnTo>
                <a:lnTo>
                  <a:pt x="1883" y="1489640"/>
                </a:lnTo>
                <a:lnTo>
                  <a:pt x="7808" y="1371122"/>
                </a:lnTo>
                <a:cubicBezTo>
                  <a:pt x="85246" y="600983"/>
                  <a:pt x="729217" y="0"/>
                  <a:pt x="1512168" y="0"/>
                </a:cubicBezTo>
                <a:close/>
              </a:path>
            </a:pathLst>
          </a:custGeom>
        </p:spPr>
      </p:pic>
      <p:sp>
        <p:nvSpPr>
          <p:cNvPr id="10" name="Rectangle 5"/>
          <p:cNvSpPr>
            <a:spLocks noChangeArrowheads="1"/>
          </p:cNvSpPr>
          <p:nvPr/>
        </p:nvSpPr>
        <p:spPr bwMode="auto">
          <a:xfrm>
            <a:off x="3477047" y="6251708"/>
            <a:ext cx="5724644" cy="525657"/>
          </a:xfrm>
          <a:prstGeom prst="rect">
            <a:avLst/>
          </a:prstGeom>
          <a:noFill/>
          <a:ln w="9525" algn="ctr">
            <a:noFill/>
            <a:miter lim="800000"/>
          </a:ln>
          <a:effectLst/>
        </p:spPr>
        <p:txBody>
          <a:bodyPr wrap="none" anchor="ct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nSpc>
                <a:spcPct val="130000"/>
              </a:lnSpc>
              <a:buClr>
                <a:srgbClr val="FF0000"/>
              </a:buClr>
              <a:buSzPct val="60000"/>
              <a:defRPr/>
            </a:pPr>
            <a:r>
              <a:rPr lang="zh-CN" altLang="en-US" sz="2400" dirty="0">
                <a:solidFill>
                  <a:schemeClr val="accent1">
                    <a:lumMod val="50000"/>
                  </a:schemeClr>
                </a:solidFill>
                <a:latin typeface="微软雅黑" panose="020B0503020204020204" pitchFamily="34" charset="-122"/>
                <a:ea typeface="微软雅黑" panose="020B0503020204020204" pitchFamily="34" charset="-122"/>
              </a:rPr>
              <a:t>各种指标很重要，更重要的是“如何”管</a:t>
            </a:r>
            <a:endParaRPr lang="zh-CN" altLang="en-US" sz="2400"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5507718" y="2026164"/>
            <a:ext cx="954088" cy="400050"/>
          </a:xfrm>
          <a:prstGeom prst="rect">
            <a:avLst/>
          </a:prstGeom>
        </p:spPr>
        <p:txBody>
          <a:bodyPr wrap="none">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buClr>
                <a:schemeClr val="tx2"/>
              </a:buClr>
              <a:defRPr/>
            </a:pPr>
            <a:r>
              <a:rPr lang="zh-CN" altLang="en-US" sz="2000" dirty="0">
                <a:solidFill>
                  <a:schemeClr val="bg2">
                    <a:lumMod val="25000"/>
                  </a:schemeClr>
                </a:solidFill>
                <a:latin typeface="微软雅黑" panose="020B0503020204020204" pitchFamily="34" charset="-122"/>
                <a:ea typeface="微软雅黑" panose="020B0503020204020204" pitchFamily="34" charset="-122"/>
              </a:rPr>
              <a:t>责任人</a:t>
            </a:r>
            <a:endParaRPr lang="zh-CN" altLang="en-US" sz="20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5510893" y="2629414"/>
            <a:ext cx="4387850" cy="1016000"/>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50000"/>
              </a:lnSpc>
              <a:buClr>
                <a:schemeClr val="tx2"/>
              </a:buClr>
              <a:defRPr/>
            </a:pPr>
            <a:r>
              <a:rPr lang="zh-CN" altLang="en-US" sz="2000" dirty="0">
                <a:solidFill>
                  <a:schemeClr val="bg2">
                    <a:lumMod val="25000"/>
                  </a:schemeClr>
                </a:solidFill>
                <a:latin typeface="微软雅黑" panose="020B0503020204020204" pitchFamily="34" charset="-122"/>
                <a:ea typeface="微软雅黑" panose="020B0503020204020204" pitchFamily="34" charset="-122"/>
              </a:rPr>
              <a:t>责任指标：否决性指标、结果性指标、过程性指标等</a:t>
            </a:r>
            <a:endParaRPr lang="zh-CN" altLang="en-US" sz="20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5504543" y="3845439"/>
            <a:ext cx="1981200" cy="400050"/>
          </a:xfrm>
          <a:prstGeom prst="rect">
            <a:avLst/>
          </a:prstGeom>
        </p:spPr>
        <p:txBody>
          <a:bodyPr wrap="none">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buClr>
                <a:schemeClr val="tx2"/>
              </a:buClr>
              <a:defRPr/>
            </a:pPr>
            <a:r>
              <a:rPr lang="zh-CN" altLang="en-US" sz="2000" dirty="0">
                <a:solidFill>
                  <a:schemeClr val="bg2">
                    <a:lumMod val="25000"/>
                  </a:schemeClr>
                </a:solidFill>
                <a:latin typeface="微软雅黑" panose="020B0503020204020204" pitchFamily="34" charset="-122"/>
                <a:ea typeface="微软雅黑" panose="020B0503020204020204" pitchFamily="34" charset="-122"/>
              </a:rPr>
              <a:t>指标考核的标准</a:t>
            </a:r>
            <a:endParaRPr lang="zh-CN" altLang="en-US" sz="20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14" name="矩形 13"/>
          <p:cNvSpPr/>
          <p:nvPr/>
        </p:nvSpPr>
        <p:spPr>
          <a:xfrm>
            <a:off x="5504543" y="4524889"/>
            <a:ext cx="954088" cy="400050"/>
          </a:xfrm>
          <a:prstGeom prst="rect">
            <a:avLst/>
          </a:prstGeom>
        </p:spPr>
        <p:txBody>
          <a:bodyPr wrap="none">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buClr>
                <a:schemeClr val="tx2"/>
              </a:buClr>
              <a:defRPr/>
            </a:pPr>
            <a:r>
              <a:rPr lang="zh-CN" altLang="en-US" sz="2000" dirty="0">
                <a:solidFill>
                  <a:schemeClr val="bg2">
                    <a:lumMod val="25000"/>
                  </a:schemeClr>
                </a:solidFill>
                <a:latin typeface="微软雅黑" panose="020B0503020204020204" pitchFamily="34" charset="-122"/>
                <a:ea typeface="微软雅黑" panose="020B0503020204020204" pitchFamily="34" charset="-122"/>
              </a:rPr>
              <a:t>有效期</a:t>
            </a:r>
            <a:endParaRPr lang="zh-CN" altLang="en-US" sz="20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15" name="五边形 14"/>
          <p:cNvSpPr/>
          <p:nvPr/>
        </p:nvSpPr>
        <p:spPr bwMode="auto">
          <a:xfrm>
            <a:off x="5206093" y="2118239"/>
            <a:ext cx="280988" cy="273050"/>
          </a:xfrm>
          <a:prstGeom prst="homePlate">
            <a:avLst>
              <a:gd name="adj" fmla="val 32595"/>
            </a:avLst>
          </a:prstGeom>
          <a:solidFill>
            <a:schemeClr val="accent1">
              <a:lumMod val="5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6" name="五边形 15"/>
          <p:cNvSpPr/>
          <p:nvPr/>
        </p:nvSpPr>
        <p:spPr bwMode="auto">
          <a:xfrm>
            <a:off x="5202918" y="2810389"/>
            <a:ext cx="280988" cy="273050"/>
          </a:xfrm>
          <a:prstGeom prst="homePlate">
            <a:avLst>
              <a:gd name="adj" fmla="val 32595"/>
            </a:avLst>
          </a:prstGeom>
          <a:solidFill>
            <a:schemeClr val="accent1">
              <a:lumMod val="5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7" name="五边形 16"/>
          <p:cNvSpPr/>
          <p:nvPr/>
        </p:nvSpPr>
        <p:spPr bwMode="auto">
          <a:xfrm>
            <a:off x="5206093" y="3913702"/>
            <a:ext cx="280988" cy="273050"/>
          </a:xfrm>
          <a:prstGeom prst="homePlate">
            <a:avLst>
              <a:gd name="adj" fmla="val 32595"/>
            </a:avLst>
          </a:prstGeom>
          <a:solidFill>
            <a:schemeClr val="accent1">
              <a:lumMod val="5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8" name="五边形 17"/>
          <p:cNvSpPr/>
          <p:nvPr/>
        </p:nvSpPr>
        <p:spPr bwMode="auto">
          <a:xfrm>
            <a:off x="5202918" y="4605852"/>
            <a:ext cx="280988" cy="273050"/>
          </a:xfrm>
          <a:prstGeom prst="homePlate">
            <a:avLst>
              <a:gd name="adj" fmla="val 32595"/>
            </a:avLst>
          </a:prstGeom>
          <a:solidFill>
            <a:schemeClr val="accent1">
              <a:lumMod val="5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矩形 4"/>
          <p:cNvSpPr/>
          <p:nvPr/>
        </p:nvSpPr>
        <p:spPr>
          <a:xfrm>
            <a:off x="733423" y="143485"/>
            <a:ext cx="8072216"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二</a:t>
            </a:r>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a:t>
            </a:r>
            <a:r>
              <a:rPr lang="en-US" altLang="zh-CN" sz="2400" b="1" dirty="0" smtClean="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绩效管理流程各阶段分析方法应用</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6" name="Rectangle 2"/>
          <p:cNvSpPr>
            <a:spLocks noGrp="1" noChangeArrowheads="1"/>
          </p:cNvSpPr>
          <p:nvPr/>
        </p:nvSpPr>
        <p:spPr bwMode="auto">
          <a:xfrm>
            <a:off x="581211" y="1024037"/>
            <a:ext cx="7874000" cy="523875"/>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en-US" altLang="zh-CN" sz="2800" dirty="0" smtClean="0">
                <a:solidFill>
                  <a:schemeClr val="tx2">
                    <a:lumMod val="50000"/>
                  </a:schemeClr>
                </a:solidFill>
                <a:latin typeface="华文中宋" panose="02010600040101010101" pitchFamily="2" charset="-122"/>
                <a:ea typeface="华文中宋" panose="02010600040101010101" pitchFamily="2" charset="-122"/>
              </a:rPr>
              <a:t>EHS</a:t>
            </a:r>
            <a:r>
              <a:rPr lang="zh-CN" altLang="en-US" sz="2800" dirty="0" smtClean="0">
                <a:solidFill>
                  <a:schemeClr val="tx2">
                    <a:lumMod val="50000"/>
                  </a:schemeClr>
                </a:solidFill>
                <a:latin typeface="华文中宋" panose="02010600040101010101" pitchFamily="2" charset="-122"/>
                <a:ea typeface="华文中宋" panose="02010600040101010101" pitchFamily="2" charset="-122"/>
              </a:rPr>
              <a:t>绩效</a:t>
            </a:r>
            <a:r>
              <a:rPr lang="zh-CN" altLang="en-US" sz="2800" dirty="0">
                <a:solidFill>
                  <a:schemeClr val="tx2">
                    <a:lumMod val="50000"/>
                  </a:schemeClr>
                </a:solidFill>
                <a:latin typeface="华文中宋" panose="02010600040101010101" pitchFamily="2" charset="-122"/>
                <a:ea typeface="华文中宋" panose="02010600040101010101" pitchFamily="2" charset="-122"/>
              </a:rPr>
              <a:t>日常跟踪及定期回顾阶段的主要</a:t>
            </a:r>
            <a:r>
              <a:rPr lang="zh-CN" altLang="en-US" sz="2800" dirty="0" smtClean="0">
                <a:solidFill>
                  <a:schemeClr val="tx2">
                    <a:lumMod val="50000"/>
                  </a:schemeClr>
                </a:solidFill>
                <a:latin typeface="华文中宋" panose="02010600040101010101" pitchFamily="2" charset="-122"/>
                <a:ea typeface="华文中宋" panose="02010600040101010101" pitchFamily="2" charset="-122"/>
              </a:rPr>
              <a:t>优势</a:t>
            </a:r>
            <a:endParaRPr lang="en-US" altLang="zh-CN" sz="2800" dirty="0">
              <a:solidFill>
                <a:schemeClr val="tx2">
                  <a:lumMod val="50000"/>
                </a:schemeClr>
              </a:solidFill>
              <a:latin typeface="华文中宋" panose="02010600040101010101" pitchFamily="2" charset="-122"/>
              <a:ea typeface="华文中宋" panose="02010600040101010101" pitchFamily="2" charset="-122"/>
            </a:endParaRPr>
          </a:p>
        </p:txBody>
      </p:sp>
      <p:sp>
        <p:nvSpPr>
          <p:cNvPr id="7" name="矩形 6"/>
          <p:cNvSpPr>
            <a:spLocks noChangeArrowheads="1"/>
          </p:cNvSpPr>
          <p:nvPr/>
        </p:nvSpPr>
        <p:spPr bwMode="auto">
          <a:xfrm>
            <a:off x="733423" y="2104157"/>
            <a:ext cx="9144000" cy="3743325"/>
          </a:xfrm>
          <a:prstGeom prst="rect">
            <a:avLst/>
          </a:prstGeom>
          <a:solidFill>
            <a:schemeClr val="accent2"/>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8" name="Rectangle 3"/>
          <p:cNvSpPr>
            <a:spLocks noGrp="1" noChangeArrowheads="1"/>
          </p:cNvSpPr>
          <p:nvPr/>
        </p:nvSpPr>
        <p:spPr bwMode="auto">
          <a:xfrm>
            <a:off x="733423" y="2267669"/>
            <a:ext cx="6264275" cy="3416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panose="020B0604020202020204" pitchFamily="34" charset="0"/>
              </a:defRPr>
            </a:lvl6pPr>
            <a:lvl7pPr marL="2971800" indent="-228600" algn="l" rtl="0" fontAlgn="base">
              <a:spcBef>
                <a:spcPct val="20000"/>
              </a:spcBef>
              <a:spcAft>
                <a:spcPct val="0"/>
              </a:spcAft>
              <a:buChar char="»"/>
              <a:defRPr sz="2000">
                <a:solidFill>
                  <a:schemeClr val="tx1"/>
                </a:solidFill>
                <a:latin typeface="Arial" panose="020B0604020202020204" pitchFamily="34" charset="0"/>
              </a:defRPr>
            </a:lvl7pPr>
            <a:lvl8pPr marL="3429000" indent="-228600" algn="l" rtl="0" fontAlgn="base">
              <a:spcBef>
                <a:spcPct val="20000"/>
              </a:spcBef>
              <a:spcAft>
                <a:spcPct val="0"/>
              </a:spcAft>
              <a:buChar char="»"/>
              <a:defRPr sz="2000">
                <a:solidFill>
                  <a:schemeClr val="tx1"/>
                </a:solidFill>
                <a:latin typeface="Arial" panose="020B0604020202020204" pitchFamily="34" charset="0"/>
              </a:defRPr>
            </a:lvl8pPr>
            <a:lvl9pPr marL="3886200" indent="-228600" algn="l" rtl="0" fontAlgn="base">
              <a:spcBef>
                <a:spcPct val="20000"/>
              </a:spcBef>
              <a:spcAft>
                <a:spcPct val="0"/>
              </a:spcAft>
              <a:buChar char="»"/>
              <a:defRPr sz="2000">
                <a:solidFill>
                  <a:schemeClr val="tx1"/>
                </a:solidFill>
                <a:latin typeface="Arial" panose="020B0604020202020204" pitchFamily="34" charset="0"/>
              </a:defRPr>
            </a:lvl9pPr>
          </a:lstStyle>
          <a:p>
            <a:pPr>
              <a:lnSpc>
                <a:spcPct val="150000"/>
              </a:lnSpc>
              <a:spcBef>
                <a:spcPct val="0"/>
              </a:spcBef>
              <a:buClr>
                <a:schemeClr val="bg1"/>
              </a:buClr>
              <a:buFont typeface="Wingdings" panose="05000000000000000000" pitchFamily="2" charset="2"/>
              <a:buChar char="Ø"/>
            </a:pPr>
            <a:r>
              <a:rPr lang="zh-CN" altLang="en-US" sz="1800" b="1" smtClean="0">
                <a:solidFill>
                  <a:schemeClr val="bg1"/>
                </a:solidFill>
                <a:latin typeface="微软雅黑" panose="020B0503020204020204" pitchFamily="34" charset="-122"/>
                <a:ea typeface="微软雅黑" panose="020B0503020204020204" pitchFamily="34" charset="-122"/>
              </a:rPr>
              <a:t>强调过程管理，跟踪过程指标。</a:t>
            </a:r>
            <a:endParaRPr lang="zh-CN" altLang="en-US" sz="1800" b="1" smtClean="0">
              <a:solidFill>
                <a:schemeClr val="bg1"/>
              </a:solidFill>
              <a:latin typeface="微软雅黑" panose="020B0503020204020204" pitchFamily="34" charset="-122"/>
              <a:ea typeface="微软雅黑" panose="020B0503020204020204" pitchFamily="34" charset="-122"/>
            </a:endParaRPr>
          </a:p>
          <a:p>
            <a:pPr>
              <a:lnSpc>
                <a:spcPct val="150000"/>
              </a:lnSpc>
              <a:spcBef>
                <a:spcPct val="0"/>
              </a:spcBef>
              <a:buClr>
                <a:schemeClr val="bg1"/>
              </a:buClr>
              <a:buFont typeface="Wingdings" panose="05000000000000000000" pitchFamily="2" charset="2"/>
              <a:buChar char="Ø"/>
            </a:pPr>
            <a:r>
              <a:rPr lang="zh-CN" altLang="en-US" sz="1800" b="1" smtClean="0">
                <a:solidFill>
                  <a:schemeClr val="bg1"/>
                </a:solidFill>
                <a:latin typeface="微软雅黑" panose="020B0503020204020204" pitchFamily="34" charset="-122"/>
                <a:ea typeface="微软雅黑" panose="020B0503020204020204" pitchFamily="34" charset="-122"/>
              </a:rPr>
              <a:t>考核中奖励与惩罚并重，不一味偏重于处罚。</a:t>
            </a:r>
            <a:endParaRPr lang="zh-CN" altLang="en-US" sz="1800" b="1" smtClean="0">
              <a:solidFill>
                <a:schemeClr val="bg1"/>
              </a:solidFill>
              <a:latin typeface="微软雅黑" panose="020B0503020204020204" pitchFamily="34" charset="-122"/>
              <a:ea typeface="微软雅黑" panose="020B0503020204020204" pitchFamily="34" charset="-122"/>
            </a:endParaRPr>
          </a:p>
          <a:p>
            <a:pPr>
              <a:lnSpc>
                <a:spcPct val="150000"/>
              </a:lnSpc>
              <a:spcBef>
                <a:spcPct val="0"/>
              </a:spcBef>
              <a:buClr>
                <a:schemeClr val="bg1"/>
              </a:buClr>
              <a:buFont typeface="Wingdings" panose="05000000000000000000" pitchFamily="2" charset="2"/>
              <a:buChar char="Ø"/>
            </a:pPr>
            <a:r>
              <a:rPr lang="zh-CN" altLang="en-US" sz="1800" b="1" smtClean="0">
                <a:solidFill>
                  <a:schemeClr val="bg1"/>
                </a:solidFill>
                <a:latin typeface="微软雅黑" panose="020B0503020204020204" pitchFamily="34" charset="-122"/>
                <a:ea typeface="微软雅黑" panose="020B0503020204020204" pitchFamily="34" charset="-122"/>
              </a:rPr>
              <a:t>制定各种管理办法，确保</a:t>
            </a:r>
            <a:r>
              <a:rPr lang="en-US" altLang="zh-CN" sz="1800" b="1" smtClean="0">
                <a:solidFill>
                  <a:schemeClr val="bg1"/>
                </a:solidFill>
                <a:latin typeface="微软雅黑" panose="020B0503020204020204" pitchFamily="34" charset="-122"/>
                <a:ea typeface="微软雅黑" panose="020B0503020204020204" pitchFamily="34" charset="-122"/>
              </a:rPr>
              <a:t>HSE</a:t>
            </a:r>
            <a:r>
              <a:rPr lang="zh-CN" altLang="en-US" sz="1800" b="1" smtClean="0">
                <a:solidFill>
                  <a:schemeClr val="bg1"/>
                </a:solidFill>
                <a:latin typeface="微软雅黑" panose="020B0503020204020204" pitchFamily="34" charset="-122"/>
                <a:ea typeface="微软雅黑" panose="020B0503020204020204" pitchFamily="34" charset="-122"/>
              </a:rPr>
              <a:t>绩效考核依据统一的标准。</a:t>
            </a:r>
            <a:endParaRPr lang="zh-CN" altLang="en-US" sz="1800" b="1" smtClean="0">
              <a:solidFill>
                <a:schemeClr val="bg1"/>
              </a:solidFill>
              <a:latin typeface="微软雅黑" panose="020B0503020204020204" pitchFamily="34" charset="-122"/>
              <a:ea typeface="微软雅黑" panose="020B0503020204020204" pitchFamily="34" charset="-122"/>
            </a:endParaRPr>
          </a:p>
          <a:p>
            <a:pPr>
              <a:lnSpc>
                <a:spcPct val="150000"/>
              </a:lnSpc>
              <a:spcBef>
                <a:spcPct val="0"/>
              </a:spcBef>
              <a:buClr>
                <a:schemeClr val="bg1"/>
              </a:buClr>
              <a:buFont typeface="Wingdings" panose="05000000000000000000" pitchFamily="2" charset="2"/>
              <a:buChar char="Ø"/>
            </a:pPr>
            <a:r>
              <a:rPr lang="zh-CN" altLang="en-US" sz="1800" b="1" smtClean="0">
                <a:solidFill>
                  <a:schemeClr val="bg1"/>
                </a:solidFill>
                <a:latin typeface="微软雅黑" panose="020B0503020204020204" pitchFamily="34" charset="-122"/>
                <a:ea typeface="微软雅黑" panose="020B0503020204020204" pitchFamily="34" charset="-122"/>
              </a:rPr>
              <a:t>一些机关和基层不同程度地应用了领导对下属“</a:t>
            </a:r>
            <a:r>
              <a:rPr lang="en-US" altLang="zh-CN" sz="1800" b="1" smtClean="0">
                <a:solidFill>
                  <a:schemeClr val="bg1"/>
                </a:solidFill>
                <a:latin typeface="微软雅黑" panose="020B0503020204020204" pitchFamily="34" charset="-122"/>
                <a:ea typeface="微软雅黑" panose="020B0503020204020204" pitchFamily="34" charset="-122"/>
              </a:rPr>
              <a:t>1</a:t>
            </a:r>
            <a:r>
              <a:rPr lang="zh-CN" altLang="en-US" sz="1800" b="1" smtClean="0">
                <a:solidFill>
                  <a:schemeClr val="bg1"/>
                </a:solidFill>
                <a:latin typeface="微软雅黑" panose="020B0503020204020204" pitchFamily="34" charset="-122"/>
                <a:ea typeface="微软雅黑" panose="020B0503020204020204" pitchFamily="34" charset="-122"/>
              </a:rPr>
              <a:t>对</a:t>
            </a:r>
            <a:r>
              <a:rPr lang="en-US" altLang="zh-CN" sz="1800" b="1" smtClean="0">
                <a:solidFill>
                  <a:schemeClr val="bg1"/>
                </a:solidFill>
                <a:latin typeface="微软雅黑" panose="020B0503020204020204" pitchFamily="34" charset="-122"/>
                <a:ea typeface="微软雅黑" panose="020B0503020204020204" pitchFamily="34" charset="-122"/>
              </a:rPr>
              <a:t>1”</a:t>
            </a:r>
            <a:r>
              <a:rPr lang="zh-CN" altLang="en-US" sz="1800" b="1" smtClean="0">
                <a:solidFill>
                  <a:schemeClr val="bg1"/>
                </a:solidFill>
                <a:latin typeface="微软雅黑" panose="020B0503020204020204" pitchFamily="34" charset="-122"/>
                <a:ea typeface="微软雅黑" panose="020B0503020204020204" pitchFamily="34" charset="-122"/>
              </a:rPr>
              <a:t>面谈的方法，以实现对员工的及时激励和</a:t>
            </a:r>
            <a:r>
              <a:rPr lang="en-US" altLang="zh-CN" sz="1800" b="1" smtClean="0">
                <a:solidFill>
                  <a:schemeClr val="bg1"/>
                </a:solidFill>
                <a:latin typeface="微软雅黑" panose="020B0503020204020204" pitchFamily="34" charset="-122"/>
                <a:ea typeface="微软雅黑" panose="020B0503020204020204" pitchFamily="34" charset="-122"/>
              </a:rPr>
              <a:t>“</a:t>
            </a:r>
            <a:r>
              <a:rPr lang="zh-CN" altLang="en-US" sz="1800" b="1" smtClean="0">
                <a:solidFill>
                  <a:schemeClr val="bg1"/>
                </a:solidFill>
                <a:latin typeface="微软雅黑" panose="020B0503020204020204" pitchFamily="34" charset="-122"/>
                <a:ea typeface="微软雅黑" panose="020B0503020204020204" pitchFamily="34" charset="-122"/>
              </a:rPr>
              <a:t>偏离管理”。</a:t>
            </a:r>
            <a:endParaRPr lang="zh-CN" altLang="en-US" sz="1800" b="1" smtClean="0">
              <a:solidFill>
                <a:schemeClr val="bg1"/>
              </a:solidFill>
              <a:latin typeface="微软雅黑" panose="020B0503020204020204" pitchFamily="34" charset="-122"/>
              <a:ea typeface="微软雅黑" panose="020B0503020204020204" pitchFamily="34" charset="-122"/>
            </a:endParaRPr>
          </a:p>
          <a:p>
            <a:pPr>
              <a:lnSpc>
                <a:spcPct val="150000"/>
              </a:lnSpc>
              <a:spcBef>
                <a:spcPct val="0"/>
              </a:spcBef>
              <a:buClr>
                <a:schemeClr val="bg1"/>
              </a:buClr>
              <a:buFont typeface="Wingdings" panose="05000000000000000000" pitchFamily="2" charset="2"/>
              <a:buChar char="Ø"/>
            </a:pPr>
            <a:r>
              <a:rPr lang="zh-CN" altLang="en-US" sz="1800" b="1" smtClean="0">
                <a:solidFill>
                  <a:schemeClr val="bg1"/>
                </a:solidFill>
                <a:latin typeface="微软雅黑" panose="020B0503020204020204" pitchFamily="34" charset="-122"/>
                <a:ea typeface="微软雅黑" panose="020B0503020204020204" pitchFamily="34" charset="-122"/>
              </a:rPr>
              <a:t>安全部门定期发行与安全管理有关的信息，对过程指标和结果指标进行统计分析，为</a:t>
            </a:r>
            <a:r>
              <a:rPr lang="en-US" altLang="zh-CN" sz="1800" b="1" smtClean="0">
                <a:solidFill>
                  <a:schemeClr val="bg1"/>
                </a:solidFill>
                <a:latin typeface="微软雅黑" panose="020B0503020204020204" pitchFamily="34" charset="-122"/>
                <a:ea typeface="微软雅黑" panose="020B0503020204020204" pitchFamily="34" charset="-122"/>
              </a:rPr>
              <a:t>HSE</a:t>
            </a:r>
            <a:r>
              <a:rPr lang="zh-CN" altLang="en-US" sz="1800" b="1" smtClean="0">
                <a:solidFill>
                  <a:schemeClr val="bg1"/>
                </a:solidFill>
                <a:latin typeface="微软雅黑" panose="020B0503020204020204" pitchFamily="34" charset="-122"/>
                <a:ea typeface="微软雅黑" panose="020B0503020204020204" pitchFamily="34" charset="-122"/>
              </a:rPr>
              <a:t>绩效的过程管理奠定了基础，使领导和员工掌握最近的动态。</a:t>
            </a:r>
            <a:endParaRPr lang="zh-CN" altLang="en-US" sz="1800" b="1"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矩形 4"/>
          <p:cNvSpPr/>
          <p:nvPr/>
        </p:nvSpPr>
        <p:spPr>
          <a:xfrm>
            <a:off x="733423" y="143485"/>
            <a:ext cx="8072216"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二</a:t>
            </a:r>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a:t>
            </a:r>
            <a:r>
              <a:rPr lang="en-US" altLang="zh-CN" sz="2400" b="1" dirty="0" smtClean="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绩效管理流程各阶段分析方法应用</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6" name="矩形 5"/>
          <p:cNvSpPr/>
          <p:nvPr/>
        </p:nvSpPr>
        <p:spPr bwMode="auto">
          <a:xfrm>
            <a:off x="751108" y="1888629"/>
            <a:ext cx="9144000" cy="3743325"/>
          </a:xfrm>
          <a:prstGeom prst="rect">
            <a:avLst/>
          </a:prstGeom>
          <a:solidFill>
            <a:schemeClr val="accent2"/>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7" name="Rectangle 3"/>
          <p:cNvSpPr>
            <a:spLocks noGrp="1" noChangeArrowheads="1"/>
          </p:cNvSpPr>
          <p:nvPr/>
        </p:nvSpPr>
        <p:spPr bwMode="auto">
          <a:xfrm>
            <a:off x="1316807" y="2000225"/>
            <a:ext cx="5329237" cy="3416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panose="020B0604020202020204" pitchFamily="34" charset="0"/>
              </a:defRPr>
            </a:lvl6pPr>
            <a:lvl7pPr marL="2971800" indent="-228600" algn="l" rtl="0" fontAlgn="base">
              <a:spcBef>
                <a:spcPct val="20000"/>
              </a:spcBef>
              <a:spcAft>
                <a:spcPct val="0"/>
              </a:spcAft>
              <a:buChar char="»"/>
              <a:defRPr sz="2000">
                <a:solidFill>
                  <a:schemeClr val="tx1"/>
                </a:solidFill>
                <a:latin typeface="Arial" panose="020B0604020202020204" pitchFamily="34" charset="0"/>
              </a:defRPr>
            </a:lvl7pPr>
            <a:lvl8pPr marL="3429000" indent="-228600" algn="l" rtl="0" fontAlgn="base">
              <a:spcBef>
                <a:spcPct val="20000"/>
              </a:spcBef>
              <a:spcAft>
                <a:spcPct val="0"/>
              </a:spcAft>
              <a:buChar char="»"/>
              <a:defRPr sz="2000">
                <a:solidFill>
                  <a:schemeClr val="tx1"/>
                </a:solidFill>
                <a:latin typeface="Arial" panose="020B0604020202020204" pitchFamily="34" charset="0"/>
              </a:defRPr>
            </a:lvl8pPr>
            <a:lvl9pPr marL="3886200" indent="-228600" algn="l" rtl="0" fontAlgn="base">
              <a:spcBef>
                <a:spcPct val="20000"/>
              </a:spcBef>
              <a:spcAft>
                <a:spcPct val="0"/>
              </a:spcAft>
              <a:buChar char="»"/>
              <a:defRPr sz="2000">
                <a:solidFill>
                  <a:schemeClr val="tx1"/>
                </a:solidFill>
                <a:latin typeface="Arial" panose="020B0604020202020204" pitchFamily="34" charset="0"/>
              </a:defRPr>
            </a:lvl9pPr>
          </a:lstStyle>
          <a:p>
            <a:pPr marL="358775" lvl="1" indent="-358775">
              <a:lnSpc>
                <a:spcPct val="150000"/>
              </a:lnSpc>
              <a:spcBef>
                <a:spcPct val="0"/>
              </a:spcBef>
              <a:buClr>
                <a:schemeClr val="bg1"/>
              </a:buClr>
              <a:buFont typeface="Wingdings" panose="05000000000000000000" pitchFamily="2" charset="2"/>
              <a:buChar char="Ø"/>
            </a:pPr>
            <a:r>
              <a:rPr lang="zh-CN" altLang="en-US" sz="1800" b="1" dirty="0" smtClean="0">
                <a:solidFill>
                  <a:schemeClr val="bg1"/>
                </a:solidFill>
                <a:latin typeface="微软雅黑" panose="020B0503020204020204" pitchFamily="34" charset="-122"/>
                <a:ea typeface="微软雅黑" panose="020B0503020204020204" pitchFamily="34" charset="-122"/>
              </a:rPr>
              <a:t>领导落实</a:t>
            </a:r>
            <a:r>
              <a:rPr lang="en-US" altLang="zh-CN" sz="1800" b="1" dirty="0" smtClean="0">
                <a:solidFill>
                  <a:schemeClr val="bg1"/>
                </a:solidFill>
                <a:latin typeface="微软雅黑" panose="020B0503020204020204" pitchFamily="34" charset="-122"/>
                <a:ea typeface="微软雅黑" panose="020B0503020204020204" pitchFamily="34" charset="-122"/>
              </a:rPr>
              <a:t>《</a:t>
            </a:r>
            <a:r>
              <a:rPr lang="zh-CN" altLang="en-US" sz="1800" b="1" dirty="0" smtClean="0">
                <a:solidFill>
                  <a:schemeClr val="bg1"/>
                </a:solidFill>
                <a:latin typeface="微软雅黑" panose="020B0503020204020204" pitchFamily="34" charset="-122"/>
                <a:ea typeface="微软雅黑" panose="020B0503020204020204" pitchFamily="34" charset="-122"/>
              </a:rPr>
              <a:t>个人行动计划</a:t>
            </a:r>
            <a:r>
              <a:rPr lang="en-US" altLang="zh-CN" sz="1800" b="1" dirty="0" smtClean="0">
                <a:solidFill>
                  <a:schemeClr val="bg1"/>
                </a:solidFill>
                <a:latin typeface="微软雅黑" panose="020B0503020204020204" pitchFamily="34" charset="-122"/>
                <a:ea typeface="微软雅黑" panose="020B0503020204020204" pitchFamily="34" charset="-122"/>
              </a:rPr>
              <a:t>》</a:t>
            </a:r>
            <a:endParaRPr lang="en-US" altLang="zh-CN" sz="1800" b="1" dirty="0" smtClean="0">
              <a:solidFill>
                <a:schemeClr val="bg1"/>
              </a:solidFill>
              <a:latin typeface="微软雅黑" panose="020B0503020204020204" pitchFamily="34" charset="-122"/>
              <a:ea typeface="微软雅黑" panose="020B0503020204020204" pitchFamily="34" charset="-122"/>
            </a:endParaRPr>
          </a:p>
          <a:p>
            <a:pPr marL="358775" lvl="1" indent="-358775">
              <a:lnSpc>
                <a:spcPct val="150000"/>
              </a:lnSpc>
              <a:spcBef>
                <a:spcPct val="0"/>
              </a:spcBef>
              <a:buClr>
                <a:schemeClr val="bg1"/>
              </a:buClr>
              <a:buFont typeface="Wingdings" panose="05000000000000000000" pitchFamily="2" charset="2"/>
              <a:buChar char="Ø"/>
            </a:pPr>
            <a:r>
              <a:rPr lang="zh-CN" altLang="en-US" sz="1800" b="1" dirty="0" smtClean="0">
                <a:solidFill>
                  <a:schemeClr val="bg1"/>
                </a:solidFill>
                <a:latin typeface="微软雅黑" panose="020B0503020204020204" pitchFamily="34" charset="-122"/>
                <a:ea typeface="微软雅黑" panose="020B0503020204020204" pitchFamily="34" charset="-122"/>
              </a:rPr>
              <a:t>安全部门监督检查并提供报告</a:t>
            </a:r>
            <a:endParaRPr lang="zh-CN" altLang="en-US" sz="1800" b="1" dirty="0" smtClean="0">
              <a:solidFill>
                <a:schemeClr val="bg1"/>
              </a:solidFill>
              <a:latin typeface="微软雅黑" panose="020B0503020204020204" pitchFamily="34" charset="-122"/>
              <a:ea typeface="微软雅黑" panose="020B0503020204020204" pitchFamily="34" charset="-122"/>
            </a:endParaRPr>
          </a:p>
          <a:p>
            <a:pPr marL="358775" lvl="1" indent="-358775">
              <a:lnSpc>
                <a:spcPct val="150000"/>
              </a:lnSpc>
              <a:spcBef>
                <a:spcPct val="0"/>
              </a:spcBef>
              <a:buClr>
                <a:schemeClr val="bg1"/>
              </a:buClr>
              <a:buFont typeface="Wingdings" panose="05000000000000000000" pitchFamily="2" charset="2"/>
              <a:buChar char="Ø"/>
            </a:pPr>
            <a:r>
              <a:rPr lang="zh-CN" altLang="en-US" sz="1800" b="1" dirty="0" smtClean="0">
                <a:solidFill>
                  <a:schemeClr val="bg1"/>
                </a:solidFill>
                <a:latin typeface="微软雅黑" panose="020B0503020204020204" pitchFamily="34" charset="-122"/>
                <a:ea typeface="微软雅黑" panose="020B0503020204020204" pitchFamily="34" charset="-122"/>
              </a:rPr>
              <a:t>定期实施考核和兑现</a:t>
            </a:r>
            <a:endParaRPr lang="zh-CN" altLang="en-US" sz="1800" b="1" dirty="0" smtClean="0">
              <a:solidFill>
                <a:schemeClr val="bg1"/>
              </a:solidFill>
              <a:latin typeface="微软雅黑" panose="020B0503020204020204" pitchFamily="34" charset="-122"/>
              <a:ea typeface="微软雅黑" panose="020B0503020204020204" pitchFamily="34" charset="-122"/>
            </a:endParaRPr>
          </a:p>
          <a:p>
            <a:pPr marL="358775" lvl="1" indent="-358775">
              <a:lnSpc>
                <a:spcPct val="150000"/>
              </a:lnSpc>
              <a:spcBef>
                <a:spcPct val="0"/>
              </a:spcBef>
              <a:buClr>
                <a:schemeClr val="bg1"/>
              </a:buClr>
              <a:buFont typeface="Wingdings" panose="05000000000000000000" pitchFamily="2" charset="2"/>
              <a:buChar char="Ø"/>
            </a:pPr>
            <a:r>
              <a:rPr lang="zh-CN" altLang="en-US" sz="1800" b="1" dirty="0" smtClean="0">
                <a:solidFill>
                  <a:schemeClr val="bg1"/>
                </a:solidFill>
                <a:latin typeface="微软雅黑" panose="020B0503020204020204" pitchFamily="34" charset="-122"/>
                <a:ea typeface="微软雅黑" panose="020B0503020204020204" pitchFamily="34" charset="-122"/>
              </a:rPr>
              <a:t>建立了</a:t>
            </a:r>
            <a:r>
              <a:rPr lang="en-US" altLang="zh-CN" sz="1800" b="1" dirty="0" smtClean="0">
                <a:solidFill>
                  <a:schemeClr val="bg1"/>
                </a:solidFill>
                <a:latin typeface="微软雅黑" panose="020B0503020204020204" pitchFamily="34" charset="-122"/>
                <a:ea typeface="微软雅黑" panose="020B0503020204020204" pitchFamily="34" charset="-122"/>
              </a:rPr>
              <a:t>HSE</a:t>
            </a:r>
            <a:r>
              <a:rPr lang="zh-CN" altLang="en-US" sz="1800" b="1" dirty="0" smtClean="0">
                <a:solidFill>
                  <a:schemeClr val="bg1"/>
                </a:solidFill>
                <a:latin typeface="微软雅黑" panose="020B0503020204020204" pitchFamily="34" charset="-122"/>
                <a:ea typeface="微软雅黑" panose="020B0503020204020204" pitchFamily="34" charset="-122"/>
              </a:rPr>
              <a:t>信息管理系统</a:t>
            </a:r>
            <a:endParaRPr lang="zh-CN" altLang="en-US" sz="1800" b="1" dirty="0" smtClean="0">
              <a:solidFill>
                <a:schemeClr val="bg1"/>
              </a:solidFill>
              <a:latin typeface="微软雅黑" panose="020B0503020204020204" pitchFamily="34" charset="-122"/>
              <a:ea typeface="微软雅黑" panose="020B0503020204020204" pitchFamily="34" charset="-122"/>
            </a:endParaRPr>
          </a:p>
          <a:p>
            <a:pPr marL="358775" lvl="1" indent="-358775">
              <a:lnSpc>
                <a:spcPct val="150000"/>
              </a:lnSpc>
              <a:spcBef>
                <a:spcPct val="0"/>
              </a:spcBef>
              <a:buClr>
                <a:schemeClr val="bg1"/>
              </a:buClr>
              <a:buFont typeface="Wingdings" panose="05000000000000000000" pitchFamily="2" charset="2"/>
              <a:buChar char="Ø"/>
            </a:pPr>
            <a:r>
              <a:rPr lang="zh-CN" altLang="en-US" sz="1800" b="1" dirty="0" smtClean="0">
                <a:solidFill>
                  <a:schemeClr val="bg1"/>
                </a:solidFill>
                <a:latin typeface="微软雅黑" panose="020B0503020204020204" pitchFamily="34" charset="-122"/>
                <a:ea typeface="微软雅黑" panose="020B0503020204020204" pitchFamily="34" charset="-122"/>
              </a:rPr>
              <a:t>直线组织已经开始在现场应用“看板”的方式管理日常员工的不安全行为</a:t>
            </a:r>
            <a:endParaRPr lang="zh-CN" altLang="en-US" sz="1800" b="1" dirty="0" smtClean="0">
              <a:solidFill>
                <a:schemeClr val="bg1"/>
              </a:solidFill>
              <a:latin typeface="微软雅黑" panose="020B0503020204020204" pitchFamily="34" charset="-122"/>
              <a:ea typeface="微软雅黑" panose="020B0503020204020204" pitchFamily="34" charset="-122"/>
            </a:endParaRPr>
          </a:p>
          <a:p>
            <a:pPr marL="358775" lvl="1" indent="-358775">
              <a:lnSpc>
                <a:spcPct val="150000"/>
              </a:lnSpc>
              <a:spcBef>
                <a:spcPct val="0"/>
              </a:spcBef>
              <a:buClr>
                <a:schemeClr val="bg1"/>
              </a:buClr>
              <a:buFont typeface="Wingdings" panose="05000000000000000000" pitchFamily="2" charset="2"/>
              <a:buChar char="Ø"/>
            </a:pPr>
            <a:r>
              <a:rPr lang="zh-CN" altLang="en-US" sz="1800" b="1" dirty="0" smtClean="0">
                <a:solidFill>
                  <a:schemeClr val="bg1"/>
                </a:solidFill>
                <a:latin typeface="微软雅黑" panose="020B0503020204020204" pitchFamily="34" charset="-122"/>
                <a:ea typeface="微软雅黑" panose="020B0503020204020204" pitchFamily="34" charset="-122"/>
              </a:rPr>
              <a:t>当下属</a:t>
            </a:r>
            <a:r>
              <a:rPr lang="en-US" altLang="zh-CN" sz="1800" b="1" dirty="0" smtClean="0">
                <a:solidFill>
                  <a:schemeClr val="bg1"/>
                </a:solidFill>
                <a:latin typeface="微软雅黑" panose="020B0503020204020204" pitchFamily="34" charset="-122"/>
                <a:ea typeface="微软雅黑" panose="020B0503020204020204" pitchFamily="34" charset="-122"/>
              </a:rPr>
              <a:t>HSE</a:t>
            </a:r>
            <a:r>
              <a:rPr lang="zh-CN" altLang="en-US" sz="1800" b="1" dirty="0" smtClean="0">
                <a:solidFill>
                  <a:schemeClr val="bg1"/>
                </a:solidFill>
                <a:latin typeface="微软雅黑" panose="020B0503020204020204" pitchFamily="34" charset="-122"/>
                <a:ea typeface="微软雅黑" panose="020B0503020204020204" pitchFamily="34" charset="-122"/>
              </a:rPr>
              <a:t>绩效出现问题时，其主管将承担连带责任 </a:t>
            </a:r>
            <a:endParaRPr lang="en-US" altLang="zh-CN" sz="1800" b="1" dirty="0" smtClean="0">
              <a:solidFill>
                <a:schemeClr val="bg1"/>
              </a:solidFill>
              <a:latin typeface="微软雅黑" panose="020B0503020204020204" pitchFamily="34" charset="-122"/>
              <a:ea typeface="微软雅黑" panose="020B0503020204020204" pitchFamily="34" charset="-122"/>
            </a:endParaRPr>
          </a:p>
        </p:txBody>
      </p:sp>
      <p:sp>
        <p:nvSpPr>
          <p:cNvPr id="8" name="Rectangle 2"/>
          <p:cNvSpPr>
            <a:spLocks noGrp="1" noChangeArrowheads="1"/>
          </p:cNvSpPr>
          <p:nvPr/>
        </p:nvSpPr>
        <p:spPr bwMode="auto">
          <a:xfrm>
            <a:off x="581211" y="1024037"/>
            <a:ext cx="7874000" cy="523875"/>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en-US" altLang="zh-CN" sz="2800" dirty="0" smtClean="0">
                <a:solidFill>
                  <a:schemeClr val="tx2">
                    <a:lumMod val="50000"/>
                  </a:schemeClr>
                </a:solidFill>
                <a:latin typeface="华文中宋" panose="02010600040101010101" pitchFamily="2" charset="-122"/>
                <a:ea typeface="华文中宋" panose="02010600040101010101" pitchFamily="2" charset="-122"/>
              </a:rPr>
              <a:t>EHS</a:t>
            </a:r>
            <a:r>
              <a:rPr lang="zh-CN" altLang="en-US" sz="2800" dirty="0" smtClean="0">
                <a:solidFill>
                  <a:schemeClr val="tx2">
                    <a:lumMod val="50000"/>
                  </a:schemeClr>
                </a:solidFill>
                <a:latin typeface="华文中宋" panose="02010600040101010101" pitchFamily="2" charset="-122"/>
                <a:ea typeface="华文中宋" panose="02010600040101010101" pitchFamily="2" charset="-122"/>
              </a:rPr>
              <a:t>绩效</a:t>
            </a:r>
            <a:r>
              <a:rPr lang="zh-CN" altLang="en-US" sz="2800" dirty="0">
                <a:solidFill>
                  <a:schemeClr val="tx2">
                    <a:lumMod val="50000"/>
                  </a:schemeClr>
                </a:solidFill>
                <a:latin typeface="华文中宋" panose="02010600040101010101" pitchFamily="2" charset="-122"/>
                <a:ea typeface="华文中宋" panose="02010600040101010101" pitchFamily="2" charset="-122"/>
              </a:rPr>
              <a:t>日常跟踪及定期回顾阶段的主要</a:t>
            </a:r>
            <a:r>
              <a:rPr lang="zh-CN" altLang="en-US" sz="2800" dirty="0" smtClean="0">
                <a:solidFill>
                  <a:schemeClr val="tx2">
                    <a:lumMod val="50000"/>
                  </a:schemeClr>
                </a:solidFill>
                <a:latin typeface="华文中宋" panose="02010600040101010101" pitchFamily="2" charset="-122"/>
                <a:ea typeface="华文中宋" panose="02010600040101010101" pitchFamily="2" charset="-122"/>
              </a:rPr>
              <a:t>优势</a:t>
            </a:r>
            <a:endParaRPr lang="en-US" altLang="zh-CN" sz="2800" dirty="0">
              <a:solidFill>
                <a:schemeClr val="tx2">
                  <a:lumMod val="50000"/>
                </a:schemeClr>
              </a:solidFill>
              <a:latin typeface="华文中宋" panose="02010600040101010101" pitchFamily="2" charset="-122"/>
              <a:ea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矩形 4"/>
          <p:cNvSpPr/>
          <p:nvPr/>
        </p:nvSpPr>
        <p:spPr>
          <a:xfrm>
            <a:off x="733423" y="143485"/>
            <a:ext cx="8072216"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二</a:t>
            </a:r>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a:t>
            </a:r>
            <a:r>
              <a:rPr lang="en-US" altLang="zh-CN" sz="2400" b="1" dirty="0" smtClean="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绩效管理流程各阶段分析方法应用</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6" name="Rectangle 2"/>
          <p:cNvSpPr>
            <a:spLocks noGrp="1" noChangeArrowheads="1"/>
          </p:cNvSpPr>
          <p:nvPr/>
        </p:nvSpPr>
        <p:spPr bwMode="auto">
          <a:xfrm>
            <a:off x="733423" y="952029"/>
            <a:ext cx="7874000" cy="974725"/>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dirty="0">
                <a:solidFill>
                  <a:schemeClr val="tx2">
                    <a:lumMod val="50000"/>
                  </a:schemeClr>
                </a:solidFill>
                <a:latin typeface="华文中宋" panose="02010600040101010101" pitchFamily="2" charset="-122"/>
                <a:ea typeface="华文中宋" panose="02010600040101010101" pitchFamily="2" charset="-122"/>
              </a:rPr>
              <a:t>试点单位</a:t>
            </a:r>
            <a:r>
              <a:rPr lang="en-US" altLang="zh-CN" sz="2800" dirty="0">
                <a:solidFill>
                  <a:schemeClr val="tx2">
                    <a:lumMod val="50000"/>
                  </a:schemeClr>
                </a:solidFill>
                <a:latin typeface="华文中宋" panose="02010600040101010101" pitchFamily="2" charset="-122"/>
                <a:ea typeface="华文中宋" panose="02010600040101010101" pitchFamily="2" charset="-122"/>
              </a:rPr>
              <a:t>HSE</a:t>
            </a:r>
            <a:r>
              <a:rPr lang="zh-CN" altLang="en-US" sz="2800" dirty="0">
                <a:solidFill>
                  <a:schemeClr val="tx2">
                    <a:lumMod val="50000"/>
                  </a:schemeClr>
                </a:solidFill>
                <a:latin typeface="华文中宋" panose="02010600040101010101" pitchFamily="2" charset="-122"/>
                <a:ea typeface="华文中宋" panose="02010600040101010101" pitchFamily="2" charset="-122"/>
              </a:rPr>
              <a:t>绩效管理在日常跟踪和定期回顾阶段的主要改善机会</a:t>
            </a:r>
            <a:endParaRPr lang="en-US" altLang="zh-CN" sz="2800" dirty="0">
              <a:solidFill>
                <a:schemeClr val="tx2">
                  <a:lumMod val="50000"/>
                </a:schemeClr>
              </a:solidFill>
              <a:latin typeface="华文中宋" panose="02010600040101010101" pitchFamily="2" charset="-122"/>
              <a:ea typeface="华文中宋" panose="02010600040101010101" pitchFamily="2" charset="-122"/>
            </a:endParaRPr>
          </a:p>
        </p:txBody>
      </p:sp>
      <p:sp>
        <p:nvSpPr>
          <p:cNvPr id="8" name="Rectangle 3"/>
          <p:cNvSpPr>
            <a:spLocks noGrp="1" noChangeArrowheads="1"/>
          </p:cNvSpPr>
          <p:nvPr/>
        </p:nvSpPr>
        <p:spPr bwMode="auto">
          <a:xfrm>
            <a:off x="884759" y="2608213"/>
            <a:ext cx="8496300" cy="30019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panose="020B0604020202020204" pitchFamily="34" charset="0"/>
              </a:defRPr>
            </a:lvl6pPr>
            <a:lvl7pPr marL="2971800" indent="-228600" algn="l" rtl="0" fontAlgn="base">
              <a:spcBef>
                <a:spcPct val="20000"/>
              </a:spcBef>
              <a:spcAft>
                <a:spcPct val="0"/>
              </a:spcAft>
              <a:buChar char="»"/>
              <a:defRPr sz="2000">
                <a:solidFill>
                  <a:schemeClr val="tx1"/>
                </a:solidFill>
                <a:latin typeface="Arial" panose="020B0604020202020204" pitchFamily="34" charset="0"/>
              </a:defRPr>
            </a:lvl7pPr>
            <a:lvl8pPr marL="3429000" indent="-228600" algn="l" rtl="0" fontAlgn="base">
              <a:spcBef>
                <a:spcPct val="20000"/>
              </a:spcBef>
              <a:spcAft>
                <a:spcPct val="0"/>
              </a:spcAft>
              <a:buChar char="»"/>
              <a:defRPr sz="2000">
                <a:solidFill>
                  <a:schemeClr val="tx1"/>
                </a:solidFill>
                <a:latin typeface="Arial" panose="020B0604020202020204" pitchFamily="34" charset="0"/>
              </a:defRPr>
            </a:lvl8pPr>
            <a:lvl9pPr marL="3886200" indent="-228600" algn="l" rtl="0" fontAlgn="base">
              <a:spcBef>
                <a:spcPct val="20000"/>
              </a:spcBef>
              <a:spcAft>
                <a:spcPct val="0"/>
              </a:spcAft>
              <a:buChar char="»"/>
              <a:defRPr sz="2000">
                <a:solidFill>
                  <a:schemeClr val="tx1"/>
                </a:solidFill>
                <a:latin typeface="Arial" panose="020B0604020202020204" pitchFamily="34" charset="0"/>
              </a:defRPr>
            </a:lvl9pPr>
          </a:lstStyle>
          <a:p>
            <a:pPr marL="358775" lvl="1" indent="-358775">
              <a:lnSpc>
                <a:spcPct val="150000"/>
              </a:lnSpc>
              <a:spcBef>
                <a:spcPct val="0"/>
              </a:spcBef>
              <a:buClr>
                <a:schemeClr val="bg1"/>
              </a:buClr>
              <a:buFont typeface="Wingdings" panose="05000000000000000000" pitchFamily="2" charset="2"/>
              <a:buChar char="Ø"/>
            </a:pPr>
            <a:r>
              <a:rPr lang="en-US" altLang="zh-CN" sz="1800" b="1" smtClean="0">
                <a:latin typeface="微软雅黑" panose="020B0503020204020204" pitchFamily="34" charset="-122"/>
                <a:ea typeface="微软雅黑" panose="020B0503020204020204" pitchFamily="34" charset="-122"/>
              </a:rPr>
              <a:t>HSE</a:t>
            </a:r>
            <a:r>
              <a:rPr lang="zh-CN" altLang="en-US" sz="1800" b="1" smtClean="0">
                <a:latin typeface="微软雅黑" panose="020B0503020204020204" pitchFamily="34" charset="-122"/>
                <a:ea typeface="微软雅黑" panose="020B0503020204020204" pitchFamily="34" charset="-122"/>
              </a:rPr>
              <a:t>绩效管理的主体不是直线组织，考核的依据是安全部门或领导检查所收集到的数据 </a:t>
            </a:r>
            <a:endParaRPr lang="zh-CN" altLang="en-US" sz="1800" b="1" smtClean="0">
              <a:latin typeface="微软雅黑" panose="020B0503020204020204" pitchFamily="34" charset="-122"/>
              <a:ea typeface="微软雅黑" panose="020B0503020204020204" pitchFamily="34" charset="-122"/>
            </a:endParaRPr>
          </a:p>
          <a:p>
            <a:pPr marL="358775" lvl="1" indent="-358775">
              <a:lnSpc>
                <a:spcPct val="150000"/>
              </a:lnSpc>
              <a:spcBef>
                <a:spcPct val="0"/>
              </a:spcBef>
              <a:buClr>
                <a:schemeClr val="bg1"/>
              </a:buClr>
              <a:buFont typeface="Wingdings" panose="05000000000000000000" pitchFamily="2" charset="2"/>
              <a:buChar char="Ø"/>
            </a:pPr>
            <a:r>
              <a:rPr lang="zh-CN" altLang="en-US" sz="1800" b="1" smtClean="0">
                <a:latin typeface="微软雅黑" panose="020B0503020204020204" pitchFamily="34" charset="-122"/>
                <a:ea typeface="微软雅黑" panose="020B0503020204020204" pitchFamily="34" charset="-122"/>
              </a:rPr>
              <a:t>由安全部门大量制定</a:t>
            </a:r>
            <a:r>
              <a:rPr lang="en-US" altLang="zh-CN" sz="1800" b="1" smtClean="0">
                <a:latin typeface="微软雅黑" panose="020B0503020204020204" pitchFamily="34" charset="-122"/>
                <a:ea typeface="微软雅黑" panose="020B0503020204020204" pitchFamily="34" charset="-122"/>
              </a:rPr>
              <a:t>HSE</a:t>
            </a:r>
            <a:r>
              <a:rPr lang="zh-CN" altLang="en-US" sz="1800" b="1" smtClean="0">
                <a:latin typeface="微软雅黑" panose="020B0503020204020204" pitchFamily="34" charset="-122"/>
                <a:ea typeface="微软雅黑" panose="020B0503020204020204" pitchFamily="34" charset="-122"/>
              </a:rPr>
              <a:t>绩效管理和考核办法的做法在执行过程中收效甚微</a:t>
            </a:r>
            <a:endParaRPr lang="zh-CN" altLang="en-US" sz="1800" b="1" smtClean="0">
              <a:latin typeface="微软雅黑" panose="020B0503020204020204" pitchFamily="34" charset="-122"/>
              <a:ea typeface="微软雅黑" panose="020B0503020204020204" pitchFamily="34" charset="-122"/>
            </a:endParaRPr>
          </a:p>
          <a:p>
            <a:pPr marL="358775" lvl="1" indent="-358775">
              <a:lnSpc>
                <a:spcPct val="150000"/>
              </a:lnSpc>
              <a:spcBef>
                <a:spcPct val="0"/>
              </a:spcBef>
              <a:buClr>
                <a:schemeClr val="bg1"/>
              </a:buClr>
              <a:buFont typeface="Wingdings" panose="05000000000000000000" pitchFamily="2" charset="2"/>
              <a:buChar char="Ø"/>
            </a:pPr>
            <a:r>
              <a:rPr lang="zh-CN" altLang="en-US" sz="1800" b="1" smtClean="0">
                <a:latin typeface="微软雅黑" panose="020B0503020204020204" pitchFamily="34" charset="-122"/>
                <a:ea typeface="微软雅黑" panose="020B0503020204020204" pitchFamily="34" charset="-122"/>
              </a:rPr>
              <a:t>安全部门和领导审核的重点没有关注直线组织所设定的</a:t>
            </a:r>
            <a:r>
              <a:rPr lang="en-US" altLang="zh-CN" sz="1800" b="1" smtClean="0">
                <a:latin typeface="微软雅黑" panose="020B0503020204020204" pitchFamily="34" charset="-122"/>
                <a:ea typeface="微软雅黑" panose="020B0503020204020204" pitchFamily="34" charset="-122"/>
              </a:rPr>
              <a:t>HSE</a:t>
            </a:r>
            <a:r>
              <a:rPr lang="zh-CN" altLang="en-US" sz="1800" b="1" smtClean="0">
                <a:latin typeface="微软雅黑" panose="020B0503020204020204" pitchFamily="34" charset="-122"/>
                <a:ea typeface="微软雅黑" panose="020B0503020204020204" pitchFamily="34" charset="-122"/>
              </a:rPr>
              <a:t>目标的合理性，执行过程中是否真实准确收集结果指标和过程管理指标相关数据</a:t>
            </a:r>
            <a:endParaRPr lang="zh-CN" altLang="en-US" sz="1800" b="1" smtClean="0">
              <a:latin typeface="微软雅黑" panose="020B0503020204020204" pitchFamily="34" charset="-122"/>
              <a:ea typeface="微软雅黑" panose="020B0503020204020204" pitchFamily="34" charset="-122"/>
            </a:endParaRPr>
          </a:p>
          <a:p>
            <a:pPr marL="358775" lvl="1" indent="-358775">
              <a:lnSpc>
                <a:spcPct val="150000"/>
              </a:lnSpc>
              <a:spcBef>
                <a:spcPct val="0"/>
              </a:spcBef>
              <a:buClr>
                <a:schemeClr val="bg1"/>
              </a:buClr>
              <a:buFont typeface="Wingdings" panose="05000000000000000000" pitchFamily="2" charset="2"/>
              <a:buChar char="Ø"/>
            </a:pPr>
            <a:r>
              <a:rPr lang="en-US" altLang="zh-CN" sz="1800" b="1" smtClean="0">
                <a:latin typeface="微软雅黑" panose="020B0503020204020204" pitchFamily="34" charset="-122"/>
                <a:ea typeface="微软雅黑" panose="020B0503020204020204" pitchFamily="34" charset="-122"/>
              </a:rPr>
              <a:t>HSE</a:t>
            </a:r>
            <a:r>
              <a:rPr lang="zh-CN" altLang="en-US" sz="1800" b="1" smtClean="0">
                <a:latin typeface="微软雅黑" panose="020B0503020204020204" pitchFamily="34" charset="-122"/>
                <a:ea typeface="微软雅黑" panose="020B0503020204020204" pitchFamily="34" charset="-122"/>
              </a:rPr>
              <a:t>信息系统是由安全部门管理使用，</a:t>
            </a:r>
            <a:r>
              <a:rPr lang="en-US" altLang="zh-CN" sz="1800" b="1" smtClean="0">
                <a:latin typeface="微软雅黑" panose="020B0503020204020204" pitchFamily="34" charset="-122"/>
                <a:ea typeface="微软雅黑" panose="020B0503020204020204" pitchFamily="34" charset="-122"/>
              </a:rPr>
              <a:t>“</a:t>
            </a:r>
            <a:r>
              <a:rPr lang="zh-CN" altLang="en-US" sz="1800" b="1" smtClean="0">
                <a:latin typeface="微软雅黑" panose="020B0503020204020204" pitchFamily="34" charset="-122"/>
                <a:ea typeface="微软雅黑" panose="020B0503020204020204" pitchFamily="34" charset="-122"/>
              </a:rPr>
              <a:t>看板”管理等日常现场</a:t>
            </a:r>
            <a:r>
              <a:rPr lang="en-US" altLang="zh-CN" sz="1800" b="1" smtClean="0">
                <a:latin typeface="微软雅黑" panose="020B0503020204020204" pitchFamily="34" charset="-122"/>
                <a:ea typeface="微软雅黑" panose="020B0503020204020204" pitchFamily="34" charset="-122"/>
              </a:rPr>
              <a:t>HSE</a:t>
            </a:r>
            <a:r>
              <a:rPr lang="zh-CN" altLang="en-US" sz="1800" b="1" smtClean="0">
                <a:latin typeface="微软雅黑" panose="020B0503020204020204" pitchFamily="34" charset="-122"/>
                <a:ea typeface="微软雅黑" panose="020B0503020204020204" pitchFamily="34" charset="-122"/>
              </a:rPr>
              <a:t>过程管理的数据没有录入</a:t>
            </a:r>
            <a:r>
              <a:rPr lang="en-US" altLang="zh-CN" sz="1800" b="1" smtClean="0">
                <a:latin typeface="微软雅黑" panose="020B0503020204020204" pitchFamily="34" charset="-122"/>
                <a:ea typeface="微软雅黑" panose="020B0503020204020204" pitchFamily="34" charset="-122"/>
              </a:rPr>
              <a:t>HSE</a:t>
            </a:r>
            <a:r>
              <a:rPr lang="zh-CN" altLang="en-US" sz="1800" b="1" smtClean="0">
                <a:latin typeface="微软雅黑" panose="020B0503020204020204" pitchFamily="34" charset="-122"/>
                <a:ea typeface="微软雅黑" panose="020B0503020204020204" pitchFamily="34" charset="-122"/>
              </a:rPr>
              <a:t>信息系统</a:t>
            </a:r>
            <a:r>
              <a:rPr lang="en-US" altLang="zh-CN" sz="1800" b="1" smtClean="0">
                <a:latin typeface="微软雅黑" panose="020B0503020204020204" pitchFamily="34" charset="-122"/>
                <a:ea typeface="微软雅黑" panose="020B0503020204020204" pitchFamily="34" charset="-122"/>
              </a:rPr>
              <a:t> </a:t>
            </a:r>
            <a:endParaRPr lang="en-US" altLang="zh-CN" sz="1800" b="1" smtClean="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矩形 4"/>
          <p:cNvSpPr/>
          <p:nvPr/>
        </p:nvSpPr>
        <p:spPr>
          <a:xfrm>
            <a:off x="733423" y="143485"/>
            <a:ext cx="8072216"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二</a:t>
            </a:r>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a:t>
            </a:r>
            <a:r>
              <a:rPr lang="en-US" altLang="zh-CN" sz="2400" b="1" dirty="0" smtClean="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绩效管理流程各阶段分析方法应用</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6" name="任意多边形 5"/>
          <p:cNvSpPr/>
          <p:nvPr/>
        </p:nvSpPr>
        <p:spPr bwMode="auto">
          <a:xfrm>
            <a:off x="3040062" y="2003425"/>
            <a:ext cx="5543550" cy="754062"/>
          </a:xfrm>
          <a:custGeom>
            <a:avLst/>
            <a:gdLst>
              <a:gd name="connsiteX0" fmla="*/ 0 w 5544616"/>
              <a:gd name="connsiteY0" fmla="*/ 0 h 753963"/>
              <a:gd name="connsiteX1" fmla="*/ 5544616 w 5544616"/>
              <a:gd name="connsiteY1" fmla="*/ 0 h 753963"/>
              <a:gd name="connsiteX2" fmla="*/ 5544616 w 5544616"/>
              <a:gd name="connsiteY2" fmla="*/ 753963 h 753963"/>
              <a:gd name="connsiteX3" fmla="*/ 0 w 5544616"/>
              <a:gd name="connsiteY3" fmla="*/ 753963 h 753963"/>
              <a:gd name="connsiteX4" fmla="*/ 0 w 5544616"/>
              <a:gd name="connsiteY4" fmla="*/ 520997 h 753963"/>
              <a:gd name="connsiteX5" fmla="*/ 94245 w 5544616"/>
              <a:gd name="connsiteY5" fmla="*/ 520997 h 753963"/>
              <a:gd name="connsiteX6" fmla="*/ 94245 w 5544616"/>
              <a:gd name="connsiteY6" fmla="*/ 659718 h 753963"/>
              <a:gd name="connsiteX7" fmla="*/ 5450371 w 5544616"/>
              <a:gd name="connsiteY7" fmla="*/ 659718 h 753963"/>
              <a:gd name="connsiteX8" fmla="*/ 5450371 w 5544616"/>
              <a:gd name="connsiteY8" fmla="*/ 94245 h 753963"/>
              <a:gd name="connsiteX9" fmla="*/ 94245 w 5544616"/>
              <a:gd name="connsiteY9" fmla="*/ 94245 h 753963"/>
              <a:gd name="connsiteX10" fmla="*/ 94245 w 5544616"/>
              <a:gd name="connsiteY10" fmla="*/ 232965 h 753963"/>
              <a:gd name="connsiteX11" fmla="*/ 0 w 5544616"/>
              <a:gd name="connsiteY11" fmla="*/ 232965 h 75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44616" h="753963">
                <a:moveTo>
                  <a:pt x="0" y="0"/>
                </a:moveTo>
                <a:lnTo>
                  <a:pt x="5544616" y="0"/>
                </a:lnTo>
                <a:lnTo>
                  <a:pt x="5544616" y="753963"/>
                </a:lnTo>
                <a:lnTo>
                  <a:pt x="0" y="753963"/>
                </a:lnTo>
                <a:lnTo>
                  <a:pt x="0" y="520997"/>
                </a:lnTo>
                <a:lnTo>
                  <a:pt x="94245" y="520997"/>
                </a:lnTo>
                <a:lnTo>
                  <a:pt x="94245" y="659718"/>
                </a:lnTo>
                <a:lnTo>
                  <a:pt x="5450371" y="659718"/>
                </a:lnTo>
                <a:lnTo>
                  <a:pt x="5450371" y="94245"/>
                </a:lnTo>
                <a:lnTo>
                  <a:pt x="94245" y="94245"/>
                </a:lnTo>
                <a:lnTo>
                  <a:pt x="94245" y="232965"/>
                </a:lnTo>
                <a:lnTo>
                  <a:pt x="0" y="232965"/>
                </a:lnTo>
                <a:close/>
              </a:path>
            </a:pathLst>
          </a:custGeom>
          <a:solidFill>
            <a:schemeClr val="accent1">
              <a:lumMod val="50000"/>
            </a:schemeClr>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7" name="矩形 6"/>
          <p:cNvSpPr/>
          <p:nvPr/>
        </p:nvSpPr>
        <p:spPr>
          <a:xfrm>
            <a:off x="3327399" y="2181225"/>
            <a:ext cx="4572000" cy="400050"/>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2" eaLnBrk="1" hangingPunct="1">
              <a:buClr>
                <a:schemeClr val="tx2"/>
              </a:buClr>
              <a:defRPr/>
            </a:pPr>
            <a:r>
              <a:rPr lang="zh-CN" altLang="en-US" sz="2000" dirty="0">
                <a:solidFill>
                  <a:schemeClr val="bg2">
                    <a:lumMod val="25000"/>
                  </a:schemeClr>
                </a:solidFill>
                <a:latin typeface="微软雅黑" panose="020B0503020204020204" pitchFamily="34" charset="-122"/>
                <a:ea typeface="微软雅黑" panose="020B0503020204020204" pitchFamily="34" charset="-122"/>
              </a:rPr>
              <a:t>各级主管的日常管理</a:t>
            </a:r>
            <a:endParaRPr lang="zh-CN" altLang="en-US" sz="20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8" name="任意多边形 7"/>
          <p:cNvSpPr/>
          <p:nvPr/>
        </p:nvSpPr>
        <p:spPr bwMode="auto">
          <a:xfrm>
            <a:off x="3040062" y="4562475"/>
            <a:ext cx="5543550" cy="754062"/>
          </a:xfrm>
          <a:custGeom>
            <a:avLst/>
            <a:gdLst>
              <a:gd name="connsiteX0" fmla="*/ 0 w 5544616"/>
              <a:gd name="connsiteY0" fmla="*/ 0 h 753963"/>
              <a:gd name="connsiteX1" fmla="*/ 5544616 w 5544616"/>
              <a:gd name="connsiteY1" fmla="*/ 0 h 753963"/>
              <a:gd name="connsiteX2" fmla="*/ 5544616 w 5544616"/>
              <a:gd name="connsiteY2" fmla="*/ 753963 h 753963"/>
              <a:gd name="connsiteX3" fmla="*/ 0 w 5544616"/>
              <a:gd name="connsiteY3" fmla="*/ 753963 h 753963"/>
              <a:gd name="connsiteX4" fmla="*/ 0 w 5544616"/>
              <a:gd name="connsiteY4" fmla="*/ 520997 h 753963"/>
              <a:gd name="connsiteX5" fmla="*/ 94245 w 5544616"/>
              <a:gd name="connsiteY5" fmla="*/ 520997 h 753963"/>
              <a:gd name="connsiteX6" fmla="*/ 94245 w 5544616"/>
              <a:gd name="connsiteY6" fmla="*/ 659718 h 753963"/>
              <a:gd name="connsiteX7" fmla="*/ 5450371 w 5544616"/>
              <a:gd name="connsiteY7" fmla="*/ 659718 h 753963"/>
              <a:gd name="connsiteX8" fmla="*/ 5450371 w 5544616"/>
              <a:gd name="connsiteY8" fmla="*/ 94245 h 753963"/>
              <a:gd name="connsiteX9" fmla="*/ 94245 w 5544616"/>
              <a:gd name="connsiteY9" fmla="*/ 94245 h 753963"/>
              <a:gd name="connsiteX10" fmla="*/ 94245 w 5544616"/>
              <a:gd name="connsiteY10" fmla="*/ 232965 h 753963"/>
              <a:gd name="connsiteX11" fmla="*/ 0 w 5544616"/>
              <a:gd name="connsiteY11" fmla="*/ 232965 h 75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44616" h="753963">
                <a:moveTo>
                  <a:pt x="0" y="0"/>
                </a:moveTo>
                <a:lnTo>
                  <a:pt x="5544616" y="0"/>
                </a:lnTo>
                <a:lnTo>
                  <a:pt x="5544616" y="753963"/>
                </a:lnTo>
                <a:lnTo>
                  <a:pt x="0" y="753963"/>
                </a:lnTo>
                <a:lnTo>
                  <a:pt x="0" y="520997"/>
                </a:lnTo>
                <a:lnTo>
                  <a:pt x="94245" y="520997"/>
                </a:lnTo>
                <a:lnTo>
                  <a:pt x="94245" y="659718"/>
                </a:lnTo>
                <a:lnTo>
                  <a:pt x="5450371" y="659718"/>
                </a:lnTo>
                <a:lnTo>
                  <a:pt x="5450371" y="94245"/>
                </a:lnTo>
                <a:lnTo>
                  <a:pt x="94245" y="94245"/>
                </a:lnTo>
                <a:lnTo>
                  <a:pt x="94245" y="232965"/>
                </a:lnTo>
                <a:lnTo>
                  <a:pt x="0" y="232965"/>
                </a:lnTo>
                <a:close/>
              </a:path>
            </a:pathLst>
          </a:custGeom>
          <a:solidFill>
            <a:schemeClr val="accent1">
              <a:lumMod val="50000"/>
            </a:schemeClr>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9" name="矩形 8"/>
          <p:cNvSpPr/>
          <p:nvPr/>
        </p:nvSpPr>
        <p:spPr>
          <a:xfrm>
            <a:off x="3349624" y="4738687"/>
            <a:ext cx="4572000" cy="400050"/>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2" eaLnBrk="1" hangingPunct="1">
              <a:buClr>
                <a:schemeClr val="tx2"/>
              </a:buClr>
              <a:defRPr/>
            </a:pPr>
            <a:r>
              <a:rPr lang="zh-CN" altLang="en-US" sz="2000" dirty="0">
                <a:solidFill>
                  <a:schemeClr val="bg2">
                    <a:lumMod val="25000"/>
                  </a:schemeClr>
                </a:solidFill>
                <a:latin typeface="微软雅黑" panose="020B0503020204020204" pitchFamily="34" charset="-122"/>
                <a:ea typeface="微软雅黑" panose="020B0503020204020204" pitchFamily="34" charset="-122"/>
              </a:rPr>
              <a:t>定期的、正式的阶段性回顾可以</a:t>
            </a:r>
            <a:endParaRPr lang="zh-CN" altLang="en-US" sz="20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10" name="矩形 9"/>
          <p:cNvSpPr/>
          <p:nvPr/>
        </p:nvSpPr>
        <p:spPr>
          <a:xfrm>
            <a:off x="3040062" y="2662237"/>
            <a:ext cx="5903912" cy="1754188"/>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360045" lvl="3" indent="-360045" eaLnBrk="1" hangingPunct="1">
              <a:lnSpc>
                <a:spcPct val="150000"/>
              </a:lnSpc>
              <a:buClr>
                <a:schemeClr val="bg2">
                  <a:lumMod val="25000"/>
                </a:schemeClr>
              </a:buClr>
              <a:buFont typeface="Wingdings" panose="05000000000000000000" pitchFamily="2" charset="2"/>
              <a:buChar char="Ø"/>
              <a:defRPr/>
            </a:pP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密切关注员工的表现</a:t>
            </a:r>
            <a:endParaRPr lang="zh-CN" altLang="en-US" sz="1800" b="0" dirty="0">
              <a:solidFill>
                <a:schemeClr val="bg2">
                  <a:lumMod val="25000"/>
                </a:schemeClr>
              </a:solidFill>
              <a:latin typeface="微软雅黑" panose="020B0503020204020204" pitchFamily="34" charset="-122"/>
              <a:ea typeface="微软雅黑" panose="020B0503020204020204" pitchFamily="34" charset="-122"/>
            </a:endParaRPr>
          </a:p>
          <a:p>
            <a:pPr marL="360045" lvl="3" indent="-360045" eaLnBrk="1" hangingPunct="1">
              <a:lnSpc>
                <a:spcPct val="150000"/>
              </a:lnSpc>
              <a:buClr>
                <a:schemeClr val="bg2">
                  <a:lumMod val="25000"/>
                </a:schemeClr>
              </a:buClr>
              <a:buFont typeface="Wingdings" panose="05000000000000000000" pitchFamily="2" charset="2"/>
              <a:buChar char="Ø"/>
              <a:defRPr/>
            </a:pP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提供及时的反馈意见</a:t>
            </a:r>
            <a:endParaRPr lang="zh-CN" altLang="en-US" sz="1800" b="0" dirty="0">
              <a:solidFill>
                <a:schemeClr val="bg2">
                  <a:lumMod val="25000"/>
                </a:schemeClr>
              </a:solidFill>
              <a:latin typeface="微软雅黑" panose="020B0503020204020204" pitchFamily="34" charset="-122"/>
              <a:ea typeface="微软雅黑" panose="020B0503020204020204" pitchFamily="34" charset="-122"/>
            </a:endParaRPr>
          </a:p>
          <a:p>
            <a:pPr marL="360045" lvl="3" indent="-360045" eaLnBrk="1" hangingPunct="1">
              <a:lnSpc>
                <a:spcPct val="150000"/>
              </a:lnSpc>
              <a:buClr>
                <a:schemeClr val="bg2">
                  <a:lumMod val="25000"/>
                </a:schemeClr>
              </a:buClr>
              <a:buFont typeface="Wingdings" panose="05000000000000000000" pitchFamily="2" charset="2"/>
              <a:buChar char="Ø"/>
              <a:defRPr/>
            </a:pP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对于表现符合公司期望值的员工给与即时肯定或奖励</a:t>
            </a:r>
            <a:endParaRPr lang="zh-CN" altLang="en-US" sz="1800" b="0" dirty="0">
              <a:solidFill>
                <a:schemeClr val="bg2">
                  <a:lumMod val="25000"/>
                </a:schemeClr>
              </a:solidFill>
              <a:latin typeface="微软雅黑" panose="020B0503020204020204" pitchFamily="34" charset="-122"/>
              <a:ea typeface="微软雅黑" panose="020B0503020204020204" pitchFamily="34" charset="-122"/>
            </a:endParaRPr>
          </a:p>
          <a:p>
            <a:pPr marL="360045" lvl="3" indent="-360045" eaLnBrk="1" hangingPunct="1">
              <a:lnSpc>
                <a:spcPct val="150000"/>
              </a:lnSpc>
              <a:buClr>
                <a:schemeClr val="bg2">
                  <a:lumMod val="25000"/>
                </a:schemeClr>
              </a:buClr>
              <a:buFont typeface="Wingdings" panose="05000000000000000000" pitchFamily="2" charset="2"/>
              <a:buChar char="Ø"/>
              <a:defRPr/>
            </a:pP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若员工行为出现偏差，应立即制止并加以纠正  </a:t>
            </a:r>
            <a:endParaRPr lang="zh-CN" altLang="en-US" sz="1800" b="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3040062" y="5356225"/>
            <a:ext cx="4572000" cy="1338262"/>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360045" lvl="3" indent="-360045" eaLnBrk="1" hangingPunct="1">
              <a:lnSpc>
                <a:spcPct val="150000"/>
              </a:lnSpc>
              <a:buClr>
                <a:schemeClr val="bg2">
                  <a:lumMod val="25000"/>
                </a:schemeClr>
              </a:buClr>
              <a:buFont typeface="Wingdings" panose="05000000000000000000" pitchFamily="2" charset="2"/>
              <a:buChar char="Ø"/>
              <a:defRPr/>
            </a:pP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及时指导、修正工作方向</a:t>
            </a:r>
            <a:endParaRPr lang="zh-CN" altLang="en-US" sz="1800" b="0" dirty="0">
              <a:solidFill>
                <a:schemeClr val="bg2">
                  <a:lumMod val="25000"/>
                </a:schemeClr>
              </a:solidFill>
              <a:latin typeface="微软雅黑" panose="020B0503020204020204" pitchFamily="34" charset="-122"/>
              <a:ea typeface="微软雅黑" panose="020B0503020204020204" pitchFamily="34" charset="-122"/>
            </a:endParaRPr>
          </a:p>
          <a:p>
            <a:pPr marL="360045" lvl="3" indent="-360045" eaLnBrk="1" hangingPunct="1">
              <a:lnSpc>
                <a:spcPct val="150000"/>
              </a:lnSpc>
              <a:buClr>
                <a:schemeClr val="bg2">
                  <a:lumMod val="25000"/>
                </a:schemeClr>
              </a:buClr>
              <a:buFont typeface="Wingdings" panose="05000000000000000000" pitchFamily="2" charset="2"/>
              <a:buChar char="Ø"/>
              <a:defRPr/>
            </a:pP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提供相应的协助 </a:t>
            </a:r>
            <a:endParaRPr lang="zh-CN" altLang="en-US" sz="1800" b="0" dirty="0">
              <a:solidFill>
                <a:schemeClr val="bg2">
                  <a:lumMod val="25000"/>
                </a:schemeClr>
              </a:solidFill>
              <a:latin typeface="微软雅黑" panose="020B0503020204020204" pitchFamily="34" charset="-122"/>
              <a:ea typeface="微软雅黑" panose="020B0503020204020204" pitchFamily="34" charset="-122"/>
            </a:endParaRPr>
          </a:p>
          <a:p>
            <a:pPr marL="360045" lvl="3" indent="-360045" eaLnBrk="1" hangingPunct="1">
              <a:lnSpc>
                <a:spcPct val="150000"/>
              </a:lnSpc>
              <a:buClr>
                <a:schemeClr val="bg2">
                  <a:lumMod val="25000"/>
                </a:schemeClr>
              </a:buClr>
              <a:buFont typeface="Wingdings" panose="05000000000000000000" pitchFamily="2" charset="2"/>
              <a:buChar char="Ø"/>
              <a:defRPr/>
            </a:pP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调整工作目标，以支持员工完成任务</a:t>
            </a:r>
            <a:endParaRPr lang="zh-CN" altLang="en-US" sz="1800" b="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12" name="矩形 11"/>
          <p:cNvSpPr>
            <a:spLocks noChangeArrowheads="1"/>
          </p:cNvSpPr>
          <p:nvPr/>
        </p:nvSpPr>
        <p:spPr bwMode="auto">
          <a:xfrm>
            <a:off x="931862" y="2679700"/>
            <a:ext cx="1243012" cy="1944687"/>
          </a:xfrm>
          <a:prstGeom prst="rect">
            <a:avLst/>
          </a:prstGeom>
          <a:solidFill>
            <a:schemeClr val="accent2"/>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13" name="矩形 12"/>
          <p:cNvSpPr>
            <a:spLocks noChangeArrowheads="1"/>
          </p:cNvSpPr>
          <p:nvPr/>
        </p:nvSpPr>
        <p:spPr bwMode="auto">
          <a:xfrm>
            <a:off x="931862" y="3138487"/>
            <a:ext cx="12334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2" algn="ctr" eaLnBrk="1" hangingPunct="1">
              <a:lnSpc>
                <a:spcPct val="120000"/>
              </a:lnSpc>
              <a:buClr>
                <a:schemeClr val="tx2"/>
              </a:buClr>
            </a:pPr>
            <a:r>
              <a:rPr lang="zh-CN" altLang="en-US" sz="2000">
                <a:solidFill>
                  <a:schemeClr val="bg1"/>
                </a:solidFill>
                <a:latin typeface="微软雅黑" panose="020B0503020204020204" pitchFamily="34" charset="-122"/>
                <a:ea typeface="微软雅黑" panose="020B0503020204020204" pitchFamily="34" charset="-122"/>
              </a:rPr>
              <a:t>最佳</a:t>
            </a:r>
            <a:endParaRPr lang="en-US" altLang="zh-CN" sz="2000">
              <a:solidFill>
                <a:schemeClr val="bg1"/>
              </a:solidFill>
              <a:latin typeface="微软雅黑" panose="020B0503020204020204" pitchFamily="34" charset="-122"/>
              <a:ea typeface="微软雅黑" panose="020B0503020204020204" pitchFamily="34" charset="-122"/>
            </a:endParaRPr>
          </a:p>
          <a:p>
            <a:pPr marL="0" lvl="2" algn="ctr" eaLnBrk="1" hangingPunct="1">
              <a:lnSpc>
                <a:spcPct val="120000"/>
              </a:lnSpc>
              <a:buClr>
                <a:schemeClr val="tx2"/>
              </a:buClr>
            </a:pPr>
            <a:r>
              <a:rPr lang="zh-CN" altLang="en-US" sz="2000">
                <a:solidFill>
                  <a:schemeClr val="bg1"/>
                </a:solidFill>
                <a:latin typeface="微软雅黑" panose="020B0503020204020204" pitchFamily="34" charset="-122"/>
                <a:ea typeface="微软雅黑" panose="020B0503020204020204" pitchFamily="34" charset="-122"/>
              </a:rPr>
              <a:t>改善方法</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14" name="左中括号 13"/>
          <p:cNvSpPr/>
          <p:nvPr/>
        </p:nvSpPr>
        <p:spPr bwMode="auto">
          <a:xfrm>
            <a:off x="2406649" y="2381250"/>
            <a:ext cx="504825" cy="2574925"/>
          </a:xfrm>
          <a:prstGeom prst="leftBracket">
            <a:avLst>
              <a:gd name="adj" fmla="val 0"/>
            </a:avLst>
          </a:prstGeom>
          <a:noFill/>
          <a:ln w="19050" cap="flat" cmpd="sng" algn="ctr">
            <a:solidFill>
              <a:schemeClr val="bg2">
                <a:lumMod val="25000"/>
              </a:schemeClr>
            </a:solid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cxnSp>
        <p:nvCxnSpPr>
          <p:cNvPr id="15" name="直接连接符 14"/>
          <p:cNvCxnSpPr>
            <a:stCxn id="12" idx="3"/>
          </p:cNvCxnSpPr>
          <p:nvPr/>
        </p:nvCxnSpPr>
        <p:spPr bwMode="auto">
          <a:xfrm>
            <a:off x="2174874" y="3652837"/>
            <a:ext cx="215900" cy="0"/>
          </a:xfrm>
          <a:prstGeom prst="line">
            <a:avLst/>
          </a:prstGeom>
          <a:noFill/>
          <a:ln w="19050" cap="flat" cmpd="sng" algn="ctr">
            <a:solidFill>
              <a:schemeClr val="bg2">
                <a:lumMod val="25000"/>
              </a:schemeClr>
            </a:solidFill>
            <a:prstDash val="solid"/>
            <a:round/>
            <a:headEnd type="none" w="med" len="med"/>
            <a:tailEnd type="none" w="med" len="med"/>
          </a:ln>
          <a:effectLst/>
        </p:spPr>
      </p:cxnSp>
      <p:sp>
        <p:nvSpPr>
          <p:cNvPr id="16" name="椭圆 15"/>
          <p:cNvSpPr/>
          <p:nvPr/>
        </p:nvSpPr>
        <p:spPr bwMode="auto">
          <a:xfrm>
            <a:off x="2860674" y="2312987"/>
            <a:ext cx="134938" cy="136525"/>
          </a:xfrm>
          <a:prstGeom prst="ellipse">
            <a:avLst/>
          </a:prstGeom>
          <a:solidFill>
            <a:schemeClr val="bg2">
              <a:lumMod val="75000"/>
            </a:schemeClr>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7" name="椭圆 16"/>
          <p:cNvSpPr/>
          <p:nvPr/>
        </p:nvSpPr>
        <p:spPr bwMode="auto">
          <a:xfrm>
            <a:off x="2860674" y="4872037"/>
            <a:ext cx="134938" cy="134938"/>
          </a:xfrm>
          <a:prstGeom prst="ellipse">
            <a:avLst/>
          </a:prstGeom>
          <a:solidFill>
            <a:schemeClr val="bg2">
              <a:lumMod val="75000"/>
            </a:schemeClr>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8" name="Rectangle 2"/>
          <p:cNvSpPr>
            <a:spLocks noGrp="1" noChangeArrowheads="1"/>
          </p:cNvSpPr>
          <p:nvPr/>
        </p:nvSpPr>
        <p:spPr bwMode="auto">
          <a:xfrm>
            <a:off x="733423" y="1024037"/>
            <a:ext cx="7675562" cy="523875"/>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dirty="0">
                <a:solidFill>
                  <a:schemeClr val="tx2">
                    <a:lumMod val="50000"/>
                  </a:schemeClr>
                </a:solidFill>
                <a:latin typeface="华文中宋" panose="02010600040101010101" pitchFamily="2" charset="-122"/>
                <a:ea typeface="华文中宋" panose="02010600040101010101" pitchFamily="2" charset="-122"/>
              </a:rPr>
              <a:t>试点单位改善方向：绩效日常跟踪</a:t>
            </a:r>
            <a:r>
              <a:rPr lang="zh-CN" altLang="en-US" sz="2800" dirty="0" smtClean="0">
                <a:solidFill>
                  <a:schemeClr val="tx2">
                    <a:lumMod val="50000"/>
                  </a:schemeClr>
                </a:solidFill>
                <a:latin typeface="华文中宋" panose="02010600040101010101" pitchFamily="2" charset="-122"/>
                <a:ea typeface="华文中宋" panose="02010600040101010101" pitchFamily="2" charset="-122"/>
              </a:rPr>
              <a:t>和定期</a:t>
            </a:r>
            <a:r>
              <a:rPr lang="zh-CN" altLang="en-US" sz="2800" dirty="0">
                <a:solidFill>
                  <a:schemeClr val="tx2">
                    <a:lumMod val="50000"/>
                  </a:schemeClr>
                </a:solidFill>
                <a:latin typeface="华文中宋" panose="02010600040101010101" pitchFamily="2" charset="-122"/>
                <a:ea typeface="华文中宋" panose="02010600040101010101" pitchFamily="2" charset="-122"/>
              </a:rPr>
              <a:t>回顾</a:t>
            </a:r>
            <a:endParaRPr lang="zh-CN" altLang="en-US" sz="2800" dirty="0">
              <a:solidFill>
                <a:schemeClr val="tx2">
                  <a:lumMod val="50000"/>
                </a:schemeClr>
              </a:solidFill>
              <a:latin typeface="华文中宋" panose="02010600040101010101" pitchFamily="2" charset="-122"/>
              <a:ea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83" y="1456085"/>
            <a:ext cx="10116666" cy="5537200"/>
          </a:xfrm>
          <a:prstGeom prst="rect">
            <a:avLst/>
          </a:prstGeom>
          <a:solidFill>
            <a:schemeClr val="bg1"/>
          </a:solidFill>
          <a:extLs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733423" y="143485"/>
            <a:ext cx="8072216"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二</a:t>
            </a:r>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a:t>
            </a:r>
            <a:r>
              <a:rPr lang="en-US" altLang="zh-CN" sz="2400" b="1" dirty="0" smtClean="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绩效管理流程各阶段分析方法应用</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7" name="Rectangle 2"/>
          <p:cNvSpPr>
            <a:spLocks noGrp="1" noChangeArrowheads="1"/>
          </p:cNvSpPr>
          <p:nvPr/>
        </p:nvSpPr>
        <p:spPr bwMode="auto">
          <a:xfrm>
            <a:off x="706559" y="880021"/>
            <a:ext cx="7874000" cy="533400"/>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a:solidFill>
                  <a:schemeClr val="tx2">
                    <a:lumMod val="50000"/>
                  </a:schemeClr>
                </a:solidFill>
                <a:latin typeface="华文中宋" panose="02010600040101010101" pitchFamily="2" charset="-122"/>
                <a:ea typeface="华文中宋" panose="02010600040101010101" pitchFamily="2" charset="-122"/>
              </a:rPr>
              <a:t>试点单位绩效日常跟踪和定期回顾的流程</a:t>
            </a:r>
            <a:endParaRPr lang="en-US" altLang="zh-CN" sz="2800">
              <a:solidFill>
                <a:schemeClr val="tx2">
                  <a:lumMod val="50000"/>
                </a:schemeClr>
              </a:solidFill>
              <a:latin typeface="华文中宋" panose="02010600040101010101" pitchFamily="2" charset="-122"/>
              <a:ea typeface="华文中宋" panose="02010600040101010101" pitchFamily="2" charset="-122"/>
            </a:endParaRPr>
          </a:p>
        </p:txBody>
      </p:sp>
      <p:sp>
        <p:nvSpPr>
          <p:cNvPr id="8" name="矩形 7"/>
          <p:cNvSpPr/>
          <p:nvPr/>
        </p:nvSpPr>
        <p:spPr bwMode="auto">
          <a:xfrm>
            <a:off x="10248899" y="2464197"/>
            <a:ext cx="2519362" cy="1944688"/>
          </a:xfrm>
          <a:prstGeom prst="rect">
            <a:avLst/>
          </a:prstGeom>
          <a:solidFill>
            <a:schemeClr val="bg1">
              <a:lumMod val="85000"/>
            </a:schemeClr>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9" name="矩形 8"/>
          <p:cNvSpPr>
            <a:spLocks noChangeArrowheads="1"/>
          </p:cNvSpPr>
          <p:nvPr/>
        </p:nvSpPr>
        <p:spPr bwMode="auto">
          <a:xfrm>
            <a:off x="10248899" y="2559447"/>
            <a:ext cx="2570162"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50000"/>
              </a:lnSpc>
              <a:buClr>
                <a:schemeClr val="tx2"/>
              </a:buClr>
              <a:buFont typeface="Wingdings" panose="05000000000000000000" pitchFamily="2" charset="2"/>
              <a:buChar char="Ø"/>
            </a:pPr>
            <a:r>
              <a:rPr lang="zh-CN" altLang="en-US" sz="1800"/>
              <a:t>从管理的视角来看该流程中好的方面有哪些？</a:t>
            </a:r>
            <a:endParaRPr lang="zh-CN" altLang="en-US" sz="1800"/>
          </a:p>
          <a:p>
            <a:pPr eaLnBrk="1" hangingPunct="1">
              <a:lnSpc>
                <a:spcPct val="150000"/>
              </a:lnSpc>
              <a:buClr>
                <a:schemeClr val="tx2"/>
              </a:buClr>
              <a:buFont typeface="Wingdings" panose="05000000000000000000" pitchFamily="2" charset="2"/>
              <a:buChar char="Ø"/>
            </a:pPr>
            <a:r>
              <a:rPr lang="zh-CN" altLang="en-US" sz="1800"/>
              <a:t>从管理的视角来看该流程有哪些不足？</a:t>
            </a:r>
            <a:endParaRPr lang="zh-CN" altLang="en-US" sz="1800"/>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矩形 4"/>
          <p:cNvSpPr/>
          <p:nvPr/>
        </p:nvSpPr>
        <p:spPr>
          <a:xfrm>
            <a:off x="733423" y="143485"/>
            <a:ext cx="8072216"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二</a:t>
            </a:r>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a:t>
            </a:r>
            <a:r>
              <a:rPr lang="en-US" altLang="zh-CN" sz="2400" b="1" dirty="0" smtClean="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绩效管理流程各阶段分析方法应用</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6" name="矩形 5"/>
          <p:cNvSpPr/>
          <p:nvPr/>
        </p:nvSpPr>
        <p:spPr bwMode="auto">
          <a:xfrm>
            <a:off x="653194" y="4501356"/>
            <a:ext cx="9144000" cy="2016125"/>
          </a:xfrm>
          <a:prstGeom prst="rect">
            <a:avLst/>
          </a:prstGeom>
          <a:solidFill>
            <a:schemeClr val="accent1">
              <a:lumMod val="60000"/>
              <a:lumOff val="40000"/>
            </a:schemeClr>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519" y="1788319"/>
            <a:ext cx="8769350" cy="1776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p:cNvSpPr>
            <a:spLocks noChangeArrowheads="1"/>
          </p:cNvSpPr>
          <p:nvPr/>
        </p:nvSpPr>
        <p:spPr bwMode="auto">
          <a:xfrm>
            <a:off x="2857860" y="3868737"/>
            <a:ext cx="4752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spcBef>
                <a:spcPct val="25000"/>
              </a:spcBef>
              <a:spcAft>
                <a:spcPct val="20000"/>
              </a:spcAft>
              <a:buClr>
                <a:schemeClr val="tx2"/>
              </a:buClr>
            </a:pPr>
            <a:r>
              <a:rPr lang="en-US" altLang="zh-CN" sz="1800">
                <a:solidFill>
                  <a:srgbClr val="4B4B4B"/>
                </a:solidFill>
                <a:latin typeface="微软雅黑" panose="020B0503020204020204" pitchFamily="34" charset="-122"/>
                <a:ea typeface="微软雅黑" panose="020B0503020204020204" pitchFamily="34" charset="-122"/>
              </a:rPr>
              <a:t>2009</a:t>
            </a:r>
            <a:r>
              <a:rPr lang="zh-CN" altLang="en-US" sz="1800">
                <a:solidFill>
                  <a:srgbClr val="4B4B4B"/>
                </a:solidFill>
                <a:latin typeface="微软雅黑" panose="020B0503020204020204" pitchFamily="34" charset="-122"/>
                <a:ea typeface="微软雅黑" panose="020B0503020204020204" pitchFamily="34" charset="-122"/>
              </a:rPr>
              <a:t>年某试点单位可记录事件统计表</a:t>
            </a:r>
            <a:endParaRPr lang="zh-CN" altLang="en-US" sz="1800">
              <a:solidFill>
                <a:srgbClr val="4B4B4B"/>
              </a:solidFill>
              <a:latin typeface="微软雅黑" panose="020B0503020204020204" pitchFamily="34" charset="-122"/>
              <a:ea typeface="微软雅黑" panose="020B0503020204020204" pitchFamily="34" charset="-122"/>
            </a:endParaRPr>
          </a:p>
        </p:txBody>
      </p:sp>
      <p:sp>
        <p:nvSpPr>
          <p:cNvPr id="9" name="图文框 8"/>
          <p:cNvSpPr/>
          <p:nvPr/>
        </p:nvSpPr>
        <p:spPr bwMode="auto">
          <a:xfrm>
            <a:off x="761144" y="1693069"/>
            <a:ext cx="8928100" cy="1871662"/>
          </a:xfrm>
          <a:prstGeom prst="frame">
            <a:avLst>
              <a:gd name="adj1" fmla="val 5377"/>
            </a:avLst>
          </a:prstGeom>
          <a:solidFill>
            <a:schemeClr val="accent1">
              <a:lumMod val="50000"/>
            </a:schemeClr>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0" name="矩形 9"/>
          <p:cNvSpPr>
            <a:spLocks noChangeArrowheads="1"/>
          </p:cNvSpPr>
          <p:nvPr/>
        </p:nvSpPr>
        <p:spPr bwMode="auto">
          <a:xfrm>
            <a:off x="1297719" y="5004594"/>
            <a:ext cx="78549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50000"/>
              </a:lnSpc>
              <a:buClr>
                <a:schemeClr val="tx2"/>
              </a:buClr>
            </a:pPr>
            <a:r>
              <a:rPr lang="zh-CN" altLang="en-US" sz="1800">
                <a:solidFill>
                  <a:schemeClr val="bg1"/>
                </a:solidFill>
                <a:latin typeface="微软雅黑" panose="020B0503020204020204" pitchFamily="34" charset="-122"/>
                <a:ea typeface="微软雅黑" panose="020B0503020204020204" pitchFamily="34" charset="-122"/>
              </a:rPr>
              <a:t>可记录的事件逐年增加，反映了管理层在绩效管理中已经逐步接受鼓励事件报告的做法，基层识别事件的能力明显提升 </a:t>
            </a:r>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11" name="Rectangle 2"/>
          <p:cNvSpPr>
            <a:spLocks noGrp="1" noChangeArrowheads="1"/>
          </p:cNvSpPr>
          <p:nvPr/>
        </p:nvSpPr>
        <p:spPr bwMode="auto">
          <a:xfrm>
            <a:off x="771400" y="952029"/>
            <a:ext cx="7704138" cy="523875"/>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dirty="0">
                <a:solidFill>
                  <a:schemeClr val="tx2">
                    <a:lumMod val="50000"/>
                  </a:schemeClr>
                </a:solidFill>
                <a:latin typeface="华文中宋" panose="02010600040101010101" pitchFamily="2" charset="-122"/>
                <a:ea typeface="华文中宋" panose="02010600040101010101" pitchFamily="2" charset="-122"/>
              </a:rPr>
              <a:t>改善实践（</a:t>
            </a:r>
            <a:r>
              <a:rPr lang="en-US" altLang="zh-CN" sz="2800" dirty="0">
                <a:solidFill>
                  <a:schemeClr val="tx2">
                    <a:lumMod val="50000"/>
                  </a:schemeClr>
                </a:solidFill>
                <a:latin typeface="华文中宋" panose="02010600040101010101" pitchFamily="2" charset="-122"/>
                <a:ea typeface="华文中宋" panose="02010600040101010101" pitchFamily="2" charset="-122"/>
              </a:rPr>
              <a:t>1</a:t>
            </a:r>
            <a:r>
              <a:rPr lang="zh-CN" altLang="en-US" sz="2800" dirty="0">
                <a:solidFill>
                  <a:schemeClr val="tx2">
                    <a:lumMod val="50000"/>
                  </a:schemeClr>
                </a:solidFill>
                <a:latin typeface="华文中宋" panose="02010600040101010101" pitchFamily="2" charset="-122"/>
                <a:ea typeface="华文中宋" panose="02010600040101010101" pitchFamily="2" charset="-122"/>
              </a:rPr>
              <a:t>）：强调过程管理，跟踪过程指标</a:t>
            </a:r>
            <a:endParaRPr lang="en-US" altLang="zh-CN" sz="2800" dirty="0">
              <a:solidFill>
                <a:schemeClr val="tx2">
                  <a:lumMod val="50000"/>
                </a:schemeClr>
              </a:solidFill>
              <a:latin typeface="华文中宋" panose="02010600040101010101" pitchFamily="2" charset="-122"/>
              <a:ea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6357367" y="1352163"/>
            <a:ext cx="4663456" cy="535531"/>
          </a:xfrm>
          <a:prstGeom prst="rect">
            <a:avLst/>
          </a:prstGeom>
          <a:effectLst/>
        </p:spPr>
        <p:txBody>
          <a:bodyPr wrap="none">
            <a:spAutoFit/>
          </a:bodyPr>
          <a:lstStyle/>
          <a:p>
            <a:pPr algn="l">
              <a:lnSpc>
                <a:spcPct val="120000"/>
              </a:lnSpc>
            </a:pPr>
            <a:r>
              <a:rPr lang="en-US" altLang="zh-CN"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01  /  </a:t>
            </a:r>
            <a:r>
              <a:rPr lang="zh-CN" altLang="en-US" sz="2400"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国际先进</a:t>
            </a:r>
            <a:r>
              <a:rPr lang="en-US" altLang="zh-CN" sz="2400"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EHS</a:t>
            </a:r>
            <a:r>
              <a:rPr lang="zh-CN" altLang="en-US" sz="2400"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管理理念介绍</a:t>
            </a:r>
            <a:endPar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TextBox 148"/>
          <p:cNvSpPr txBox="1"/>
          <p:nvPr/>
        </p:nvSpPr>
        <p:spPr>
          <a:xfrm>
            <a:off x="1604839" y="1800776"/>
            <a:ext cx="2476020" cy="1206099"/>
          </a:xfrm>
          <a:prstGeom prst="rect">
            <a:avLst/>
          </a:prstGeom>
          <a:noFill/>
        </p:spPr>
        <p:txBody>
          <a:bodyPr vert="horz" wrap="square" rtlCol="0">
            <a:spAutoFit/>
          </a:bodyPr>
          <a:lstStyle/>
          <a:p>
            <a:pPr>
              <a:lnSpc>
                <a:spcPct val="120000"/>
              </a:lnSpc>
            </a:pPr>
            <a:r>
              <a:rPr lang="zh-CN" altLang="en-US" sz="6600" b="1" cap="all" spc="3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目录</a:t>
            </a:r>
            <a:endParaRPr lang="en-US" altLang="zh-CN" sz="6600" b="1" cap="all" spc="3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148"/>
          <p:cNvSpPr txBox="1"/>
          <p:nvPr/>
        </p:nvSpPr>
        <p:spPr>
          <a:xfrm>
            <a:off x="1604839" y="2868937"/>
            <a:ext cx="3346876" cy="830164"/>
          </a:xfrm>
          <a:prstGeom prst="rect">
            <a:avLst/>
          </a:prstGeom>
          <a:noFill/>
        </p:spPr>
        <p:txBody>
          <a:bodyPr vert="horz" wrap="square" rtlCol="0">
            <a:spAutoFit/>
          </a:bodyPr>
          <a:lstStyle/>
          <a:p>
            <a:pPr>
              <a:lnSpc>
                <a:spcPct val="120000"/>
              </a:lnSpc>
            </a:pPr>
            <a:r>
              <a:rPr lang="en-US" altLang="zh-CN" sz="44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CONTENTS</a:t>
            </a:r>
            <a:endParaRPr lang="en-US" altLang="zh-CN" sz="44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6"/>
          <p:cNvSpPr/>
          <p:nvPr/>
        </p:nvSpPr>
        <p:spPr bwMode="auto">
          <a:xfrm>
            <a:off x="354" y="5397910"/>
            <a:ext cx="12858044" cy="1834739"/>
          </a:xfrm>
          <a:custGeom>
            <a:avLst/>
            <a:gdLst>
              <a:gd name="T0" fmla="*/ 1115 w 5702"/>
              <a:gd name="T1" fmla="*/ 0 h 1219"/>
              <a:gd name="T2" fmla="*/ 1277 w 5702"/>
              <a:gd name="T3" fmla="*/ 0 h 1219"/>
              <a:gd name="T4" fmla="*/ 1428 w 5702"/>
              <a:gd name="T5" fmla="*/ 2 h 1219"/>
              <a:gd name="T6" fmla="*/ 1569 w 5702"/>
              <a:gd name="T7" fmla="*/ 2 h 1219"/>
              <a:gd name="T8" fmla="*/ 1698 w 5702"/>
              <a:gd name="T9" fmla="*/ 4 h 1219"/>
              <a:gd name="T10" fmla="*/ 1816 w 5702"/>
              <a:gd name="T11" fmla="*/ 6 h 1219"/>
              <a:gd name="T12" fmla="*/ 1922 w 5702"/>
              <a:gd name="T13" fmla="*/ 7 h 1219"/>
              <a:gd name="T14" fmla="*/ 2018 w 5702"/>
              <a:gd name="T15" fmla="*/ 11 h 1219"/>
              <a:gd name="T16" fmla="*/ 2102 w 5702"/>
              <a:gd name="T17" fmla="*/ 14 h 1219"/>
              <a:gd name="T18" fmla="*/ 2201 w 5702"/>
              <a:gd name="T19" fmla="*/ 20 h 1219"/>
              <a:gd name="T20" fmla="*/ 2293 w 5702"/>
              <a:gd name="T21" fmla="*/ 32 h 1219"/>
              <a:gd name="T22" fmla="*/ 2375 w 5702"/>
              <a:gd name="T23" fmla="*/ 46 h 1219"/>
              <a:gd name="T24" fmla="*/ 2452 w 5702"/>
              <a:gd name="T25" fmla="*/ 63 h 1219"/>
              <a:gd name="T26" fmla="*/ 2518 w 5702"/>
              <a:gd name="T27" fmla="*/ 84 h 1219"/>
              <a:gd name="T28" fmla="*/ 2579 w 5702"/>
              <a:gd name="T29" fmla="*/ 107 h 1219"/>
              <a:gd name="T30" fmla="*/ 2633 w 5702"/>
              <a:gd name="T31" fmla="*/ 131 h 1219"/>
              <a:gd name="T32" fmla="*/ 2680 w 5702"/>
              <a:gd name="T33" fmla="*/ 157 h 1219"/>
              <a:gd name="T34" fmla="*/ 2722 w 5702"/>
              <a:gd name="T35" fmla="*/ 185 h 1219"/>
              <a:gd name="T36" fmla="*/ 2756 w 5702"/>
              <a:gd name="T37" fmla="*/ 213 h 1219"/>
              <a:gd name="T38" fmla="*/ 2788 w 5702"/>
              <a:gd name="T39" fmla="*/ 241 h 1219"/>
              <a:gd name="T40" fmla="*/ 2812 w 5702"/>
              <a:gd name="T41" fmla="*/ 269 h 1219"/>
              <a:gd name="T42" fmla="*/ 2835 w 5702"/>
              <a:gd name="T43" fmla="*/ 295 h 1219"/>
              <a:gd name="T44" fmla="*/ 2852 w 5702"/>
              <a:gd name="T45" fmla="*/ 319 h 1219"/>
              <a:gd name="T46" fmla="*/ 2868 w 5702"/>
              <a:gd name="T47" fmla="*/ 295 h 1219"/>
              <a:gd name="T48" fmla="*/ 2891 w 5702"/>
              <a:gd name="T49" fmla="*/ 269 h 1219"/>
              <a:gd name="T50" fmla="*/ 2915 w 5702"/>
              <a:gd name="T51" fmla="*/ 241 h 1219"/>
              <a:gd name="T52" fmla="*/ 2946 w 5702"/>
              <a:gd name="T53" fmla="*/ 213 h 1219"/>
              <a:gd name="T54" fmla="*/ 2981 w 5702"/>
              <a:gd name="T55" fmla="*/ 185 h 1219"/>
              <a:gd name="T56" fmla="*/ 3023 w 5702"/>
              <a:gd name="T57" fmla="*/ 157 h 1219"/>
              <a:gd name="T58" fmla="*/ 3070 w 5702"/>
              <a:gd name="T59" fmla="*/ 131 h 1219"/>
              <a:gd name="T60" fmla="*/ 3124 w 5702"/>
              <a:gd name="T61" fmla="*/ 107 h 1219"/>
              <a:gd name="T62" fmla="*/ 3185 w 5702"/>
              <a:gd name="T63" fmla="*/ 84 h 1219"/>
              <a:gd name="T64" fmla="*/ 3253 w 5702"/>
              <a:gd name="T65" fmla="*/ 63 h 1219"/>
              <a:gd name="T66" fmla="*/ 3328 w 5702"/>
              <a:gd name="T67" fmla="*/ 46 h 1219"/>
              <a:gd name="T68" fmla="*/ 3409 w 5702"/>
              <a:gd name="T69" fmla="*/ 32 h 1219"/>
              <a:gd name="T70" fmla="*/ 3502 w 5702"/>
              <a:gd name="T71" fmla="*/ 20 h 1219"/>
              <a:gd name="T72" fmla="*/ 3601 w 5702"/>
              <a:gd name="T73" fmla="*/ 14 h 1219"/>
              <a:gd name="T74" fmla="*/ 3684 w 5702"/>
              <a:gd name="T75" fmla="*/ 11 h 1219"/>
              <a:gd name="T76" fmla="*/ 3780 w 5702"/>
              <a:gd name="T77" fmla="*/ 7 h 1219"/>
              <a:gd name="T78" fmla="*/ 3886 w 5702"/>
              <a:gd name="T79" fmla="*/ 6 h 1219"/>
              <a:gd name="T80" fmla="*/ 4005 w 5702"/>
              <a:gd name="T81" fmla="*/ 4 h 1219"/>
              <a:gd name="T82" fmla="*/ 4134 w 5702"/>
              <a:gd name="T83" fmla="*/ 2 h 1219"/>
              <a:gd name="T84" fmla="*/ 4275 w 5702"/>
              <a:gd name="T85" fmla="*/ 2 h 1219"/>
              <a:gd name="T86" fmla="*/ 4426 w 5702"/>
              <a:gd name="T87" fmla="*/ 0 h 1219"/>
              <a:gd name="T88" fmla="*/ 4588 w 5702"/>
              <a:gd name="T89" fmla="*/ 0 h 1219"/>
              <a:gd name="T90" fmla="*/ 4799 w 5702"/>
              <a:gd name="T91" fmla="*/ 0 h 1219"/>
              <a:gd name="T92" fmla="*/ 4999 w 5702"/>
              <a:gd name="T93" fmla="*/ 2 h 1219"/>
              <a:gd name="T94" fmla="*/ 5189 w 5702"/>
              <a:gd name="T95" fmla="*/ 4 h 1219"/>
              <a:gd name="T96" fmla="*/ 5368 w 5702"/>
              <a:gd name="T97" fmla="*/ 6 h 1219"/>
              <a:gd name="T98" fmla="*/ 5541 w 5702"/>
              <a:gd name="T99" fmla="*/ 7 h 1219"/>
              <a:gd name="T100" fmla="*/ 5702 w 5702"/>
              <a:gd name="T101" fmla="*/ 9 h 1219"/>
              <a:gd name="T102" fmla="*/ 5702 w 5702"/>
              <a:gd name="T103" fmla="*/ 1219 h 1219"/>
              <a:gd name="T104" fmla="*/ 0 w 5702"/>
              <a:gd name="T105" fmla="*/ 1219 h 1219"/>
              <a:gd name="T106" fmla="*/ 0 w 5702"/>
              <a:gd name="T107" fmla="*/ 9 h 1219"/>
              <a:gd name="T108" fmla="*/ 164 w 5702"/>
              <a:gd name="T109" fmla="*/ 7 h 1219"/>
              <a:gd name="T110" fmla="*/ 335 w 5702"/>
              <a:gd name="T111" fmla="*/ 6 h 1219"/>
              <a:gd name="T112" fmla="*/ 514 w 5702"/>
              <a:gd name="T113" fmla="*/ 4 h 1219"/>
              <a:gd name="T114" fmla="*/ 704 w 5702"/>
              <a:gd name="T115" fmla="*/ 2 h 1219"/>
              <a:gd name="T116" fmla="*/ 904 w 5702"/>
              <a:gd name="T117" fmla="*/ 0 h 1219"/>
              <a:gd name="T118" fmla="*/ 1115 w 5702"/>
              <a:gd name="T119" fmla="*/ 0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02" h="1219">
                <a:moveTo>
                  <a:pt x="1115" y="0"/>
                </a:moveTo>
                <a:lnTo>
                  <a:pt x="1277" y="0"/>
                </a:lnTo>
                <a:lnTo>
                  <a:pt x="1428" y="2"/>
                </a:lnTo>
                <a:lnTo>
                  <a:pt x="1569" y="2"/>
                </a:lnTo>
                <a:lnTo>
                  <a:pt x="1698" y="4"/>
                </a:lnTo>
                <a:lnTo>
                  <a:pt x="1816" y="6"/>
                </a:lnTo>
                <a:lnTo>
                  <a:pt x="1922" y="7"/>
                </a:lnTo>
                <a:lnTo>
                  <a:pt x="2018" y="11"/>
                </a:lnTo>
                <a:lnTo>
                  <a:pt x="2102" y="14"/>
                </a:lnTo>
                <a:lnTo>
                  <a:pt x="2201" y="20"/>
                </a:lnTo>
                <a:lnTo>
                  <a:pt x="2293" y="32"/>
                </a:lnTo>
                <a:lnTo>
                  <a:pt x="2375" y="46"/>
                </a:lnTo>
                <a:lnTo>
                  <a:pt x="2452" y="63"/>
                </a:lnTo>
                <a:lnTo>
                  <a:pt x="2518" y="84"/>
                </a:lnTo>
                <a:lnTo>
                  <a:pt x="2579" y="107"/>
                </a:lnTo>
                <a:lnTo>
                  <a:pt x="2633" y="131"/>
                </a:lnTo>
                <a:lnTo>
                  <a:pt x="2680" y="157"/>
                </a:lnTo>
                <a:lnTo>
                  <a:pt x="2722" y="185"/>
                </a:lnTo>
                <a:lnTo>
                  <a:pt x="2756" y="213"/>
                </a:lnTo>
                <a:lnTo>
                  <a:pt x="2788" y="241"/>
                </a:lnTo>
                <a:lnTo>
                  <a:pt x="2812" y="269"/>
                </a:lnTo>
                <a:lnTo>
                  <a:pt x="2835" y="295"/>
                </a:lnTo>
                <a:lnTo>
                  <a:pt x="2852" y="319"/>
                </a:lnTo>
                <a:lnTo>
                  <a:pt x="2868" y="295"/>
                </a:lnTo>
                <a:lnTo>
                  <a:pt x="2891" y="269"/>
                </a:lnTo>
                <a:lnTo>
                  <a:pt x="2915" y="241"/>
                </a:lnTo>
                <a:lnTo>
                  <a:pt x="2946" y="213"/>
                </a:lnTo>
                <a:lnTo>
                  <a:pt x="2981" y="185"/>
                </a:lnTo>
                <a:lnTo>
                  <a:pt x="3023" y="157"/>
                </a:lnTo>
                <a:lnTo>
                  <a:pt x="3070" y="131"/>
                </a:lnTo>
                <a:lnTo>
                  <a:pt x="3124" y="107"/>
                </a:lnTo>
                <a:lnTo>
                  <a:pt x="3185" y="84"/>
                </a:lnTo>
                <a:lnTo>
                  <a:pt x="3253" y="63"/>
                </a:lnTo>
                <a:lnTo>
                  <a:pt x="3328" y="46"/>
                </a:lnTo>
                <a:lnTo>
                  <a:pt x="3409" y="32"/>
                </a:lnTo>
                <a:lnTo>
                  <a:pt x="3502" y="20"/>
                </a:lnTo>
                <a:lnTo>
                  <a:pt x="3601" y="14"/>
                </a:lnTo>
                <a:lnTo>
                  <a:pt x="3684" y="11"/>
                </a:lnTo>
                <a:lnTo>
                  <a:pt x="3780" y="7"/>
                </a:lnTo>
                <a:lnTo>
                  <a:pt x="3886" y="6"/>
                </a:lnTo>
                <a:lnTo>
                  <a:pt x="4005" y="4"/>
                </a:lnTo>
                <a:lnTo>
                  <a:pt x="4134" y="2"/>
                </a:lnTo>
                <a:lnTo>
                  <a:pt x="4275" y="2"/>
                </a:lnTo>
                <a:lnTo>
                  <a:pt x="4426" y="0"/>
                </a:lnTo>
                <a:lnTo>
                  <a:pt x="4588" y="0"/>
                </a:lnTo>
                <a:lnTo>
                  <a:pt x="4799" y="0"/>
                </a:lnTo>
                <a:lnTo>
                  <a:pt x="4999" y="2"/>
                </a:lnTo>
                <a:lnTo>
                  <a:pt x="5189" y="4"/>
                </a:lnTo>
                <a:lnTo>
                  <a:pt x="5368" y="6"/>
                </a:lnTo>
                <a:lnTo>
                  <a:pt x="5541" y="7"/>
                </a:lnTo>
                <a:lnTo>
                  <a:pt x="5702" y="9"/>
                </a:lnTo>
                <a:lnTo>
                  <a:pt x="5702" y="1219"/>
                </a:lnTo>
                <a:lnTo>
                  <a:pt x="0" y="1219"/>
                </a:lnTo>
                <a:lnTo>
                  <a:pt x="0" y="9"/>
                </a:lnTo>
                <a:lnTo>
                  <a:pt x="164" y="7"/>
                </a:lnTo>
                <a:lnTo>
                  <a:pt x="335" y="6"/>
                </a:lnTo>
                <a:lnTo>
                  <a:pt x="514" y="4"/>
                </a:lnTo>
                <a:lnTo>
                  <a:pt x="704" y="2"/>
                </a:lnTo>
                <a:lnTo>
                  <a:pt x="904" y="0"/>
                </a:lnTo>
                <a:lnTo>
                  <a:pt x="1115"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p>
        </p:txBody>
      </p:sp>
      <p:sp>
        <p:nvSpPr>
          <p:cNvPr id="18" name="Freeform 7"/>
          <p:cNvSpPr/>
          <p:nvPr/>
        </p:nvSpPr>
        <p:spPr bwMode="auto">
          <a:xfrm>
            <a:off x="354" y="5128493"/>
            <a:ext cx="12858044" cy="593017"/>
          </a:xfrm>
          <a:custGeom>
            <a:avLst/>
            <a:gdLst>
              <a:gd name="T0" fmla="*/ 1184 w 5702"/>
              <a:gd name="T1" fmla="*/ 0 h 394"/>
              <a:gd name="T2" fmla="*/ 1492 w 5702"/>
              <a:gd name="T3" fmla="*/ 2 h 394"/>
              <a:gd name="T4" fmla="*/ 1754 w 5702"/>
              <a:gd name="T5" fmla="*/ 5 h 394"/>
              <a:gd name="T6" fmla="*/ 1968 w 5702"/>
              <a:gd name="T7" fmla="*/ 11 h 394"/>
              <a:gd name="T8" fmla="*/ 2156 w 5702"/>
              <a:gd name="T9" fmla="*/ 19 h 394"/>
              <a:gd name="T10" fmla="*/ 2333 w 5702"/>
              <a:gd name="T11" fmla="*/ 42 h 394"/>
              <a:gd name="T12" fmla="*/ 2480 w 5702"/>
              <a:gd name="T13" fmla="*/ 78 h 394"/>
              <a:gd name="T14" fmla="*/ 2598 w 5702"/>
              <a:gd name="T15" fmla="*/ 122 h 394"/>
              <a:gd name="T16" fmla="*/ 2690 w 5702"/>
              <a:gd name="T17" fmla="*/ 172 h 394"/>
              <a:gd name="T18" fmla="*/ 2763 w 5702"/>
              <a:gd name="T19" fmla="*/ 225 h 394"/>
              <a:gd name="T20" fmla="*/ 2816 w 5702"/>
              <a:gd name="T21" fmla="*/ 277 h 394"/>
              <a:gd name="T22" fmla="*/ 2852 w 5702"/>
              <a:gd name="T23" fmla="*/ 326 h 394"/>
              <a:gd name="T24" fmla="*/ 2887 w 5702"/>
              <a:gd name="T25" fmla="*/ 277 h 394"/>
              <a:gd name="T26" fmla="*/ 2939 w 5702"/>
              <a:gd name="T27" fmla="*/ 225 h 394"/>
              <a:gd name="T28" fmla="*/ 3012 w 5702"/>
              <a:gd name="T29" fmla="*/ 172 h 394"/>
              <a:gd name="T30" fmla="*/ 3105 w 5702"/>
              <a:gd name="T31" fmla="*/ 122 h 394"/>
              <a:gd name="T32" fmla="*/ 3223 w 5702"/>
              <a:gd name="T33" fmla="*/ 78 h 394"/>
              <a:gd name="T34" fmla="*/ 3369 w 5702"/>
              <a:gd name="T35" fmla="*/ 42 h 394"/>
              <a:gd name="T36" fmla="*/ 3547 w 5702"/>
              <a:gd name="T37" fmla="*/ 19 h 394"/>
              <a:gd name="T38" fmla="*/ 3735 w 5702"/>
              <a:gd name="T39" fmla="*/ 11 h 394"/>
              <a:gd name="T40" fmla="*/ 3949 w 5702"/>
              <a:gd name="T41" fmla="*/ 5 h 394"/>
              <a:gd name="T42" fmla="*/ 4210 w 5702"/>
              <a:gd name="T43" fmla="*/ 2 h 394"/>
              <a:gd name="T44" fmla="*/ 4519 w 5702"/>
              <a:gd name="T45" fmla="*/ 0 h 394"/>
              <a:gd name="T46" fmla="*/ 4907 w 5702"/>
              <a:gd name="T47" fmla="*/ 0 h 394"/>
              <a:gd name="T48" fmla="*/ 5318 w 5702"/>
              <a:gd name="T49" fmla="*/ 2 h 394"/>
              <a:gd name="T50" fmla="*/ 5702 w 5702"/>
              <a:gd name="T51" fmla="*/ 5 h 394"/>
              <a:gd name="T52" fmla="*/ 5513 w 5702"/>
              <a:gd name="T53" fmla="*/ 72 h 394"/>
              <a:gd name="T54" fmla="*/ 5116 w 5702"/>
              <a:gd name="T55" fmla="*/ 70 h 394"/>
              <a:gd name="T56" fmla="*/ 4689 w 5702"/>
              <a:gd name="T57" fmla="*/ 68 h 394"/>
              <a:gd name="T58" fmla="*/ 4358 w 5702"/>
              <a:gd name="T59" fmla="*/ 70 h 394"/>
              <a:gd name="T60" fmla="*/ 4073 w 5702"/>
              <a:gd name="T61" fmla="*/ 72 h 394"/>
              <a:gd name="T62" fmla="*/ 3836 w 5702"/>
              <a:gd name="T63" fmla="*/ 75 h 394"/>
              <a:gd name="T64" fmla="*/ 3648 w 5702"/>
              <a:gd name="T65" fmla="*/ 80 h 394"/>
              <a:gd name="T66" fmla="*/ 3455 w 5702"/>
              <a:gd name="T67" fmla="*/ 98 h 394"/>
              <a:gd name="T68" fmla="*/ 3293 w 5702"/>
              <a:gd name="T69" fmla="*/ 127 h 394"/>
              <a:gd name="T70" fmla="*/ 3162 w 5702"/>
              <a:gd name="T71" fmla="*/ 167 h 394"/>
              <a:gd name="T72" fmla="*/ 3056 w 5702"/>
              <a:gd name="T73" fmla="*/ 214 h 394"/>
              <a:gd name="T74" fmla="*/ 2974 w 5702"/>
              <a:gd name="T75" fmla="*/ 266 h 394"/>
              <a:gd name="T76" fmla="*/ 2911 w 5702"/>
              <a:gd name="T77" fmla="*/ 320 h 394"/>
              <a:gd name="T78" fmla="*/ 2868 w 5702"/>
              <a:gd name="T79" fmla="*/ 371 h 394"/>
              <a:gd name="T80" fmla="*/ 2835 w 5702"/>
              <a:gd name="T81" fmla="*/ 371 h 394"/>
              <a:gd name="T82" fmla="*/ 2791 w 5702"/>
              <a:gd name="T83" fmla="*/ 320 h 394"/>
              <a:gd name="T84" fmla="*/ 2730 w 5702"/>
              <a:gd name="T85" fmla="*/ 266 h 394"/>
              <a:gd name="T86" fmla="*/ 2647 w 5702"/>
              <a:gd name="T87" fmla="*/ 214 h 394"/>
              <a:gd name="T88" fmla="*/ 2542 w 5702"/>
              <a:gd name="T89" fmla="*/ 167 h 394"/>
              <a:gd name="T90" fmla="*/ 2410 w 5702"/>
              <a:gd name="T91" fmla="*/ 127 h 394"/>
              <a:gd name="T92" fmla="*/ 2248 w 5702"/>
              <a:gd name="T93" fmla="*/ 98 h 394"/>
              <a:gd name="T94" fmla="*/ 2055 w 5702"/>
              <a:gd name="T95" fmla="*/ 80 h 394"/>
              <a:gd name="T96" fmla="*/ 1867 w 5702"/>
              <a:gd name="T97" fmla="*/ 75 h 394"/>
              <a:gd name="T98" fmla="*/ 1630 w 5702"/>
              <a:gd name="T99" fmla="*/ 72 h 394"/>
              <a:gd name="T100" fmla="*/ 1344 w 5702"/>
              <a:gd name="T101" fmla="*/ 70 h 394"/>
              <a:gd name="T102" fmla="*/ 1014 w 5702"/>
              <a:gd name="T103" fmla="*/ 68 h 394"/>
              <a:gd name="T104" fmla="*/ 587 w 5702"/>
              <a:gd name="T105" fmla="*/ 70 h 394"/>
              <a:gd name="T106" fmla="*/ 190 w 5702"/>
              <a:gd name="T107" fmla="*/ 72 h 394"/>
              <a:gd name="T108" fmla="*/ 0 w 5702"/>
              <a:gd name="T109" fmla="*/ 5 h 394"/>
              <a:gd name="T110" fmla="*/ 385 w 5702"/>
              <a:gd name="T111" fmla="*/ 2 h 394"/>
              <a:gd name="T112" fmla="*/ 796 w 5702"/>
              <a:gd name="T113"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02" h="394">
                <a:moveTo>
                  <a:pt x="1014" y="0"/>
                </a:moveTo>
                <a:lnTo>
                  <a:pt x="1184" y="0"/>
                </a:lnTo>
                <a:lnTo>
                  <a:pt x="1344" y="0"/>
                </a:lnTo>
                <a:lnTo>
                  <a:pt x="1492" y="2"/>
                </a:lnTo>
                <a:lnTo>
                  <a:pt x="1630" y="4"/>
                </a:lnTo>
                <a:lnTo>
                  <a:pt x="1754" y="5"/>
                </a:lnTo>
                <a:lnTo>
                  <a:pt x="1867" y="7"/>
                </a:lnTo>
                <a:lnTo>
                  <a:pt x="1968" y="11"/>
                </a:lnTo>
                <a:lnTo>
                  <a:pt x="2055" y="12"/>
                </a:lnTo>
                <a:lnTo>
                  <a:pt x="2156" y="19"/>
                </a:lnTo>
                <a:lnTo>
                  <a:pt x="2248" y="30"/>
                </a:lnTo>
                <a:lnTo>
                  <a:pt x="2333" y="42"/>
                </a:lnTo>
                <a:lnTo>
                  <a:pt x="2410" y="59"/>
                </a:lnTo>
                <a:lnTo>
                  <a:pt x="2480" y="78"/>
                </a:lnTo>
                <a:lnTo>
                  <a:pt x="2542" y="99"/>
                </a:lnTo>
                <a:lnTo>
                  <a:pt x="2598" y="122"/>
                </a:lnTo>
                <a:lnTo>
                  <a:pt x="2647" y="146"/>
                </a:lnTo>
                <a:lnTo>
                  <a:pt x="2690" y="172"/>
                </a:lnTo>
                <a:lnTo>
                  <a:pt x="2730" y="199"/>
                </a:lnTo>
                <a:lnTo>
                  <a:pt x="2763" y="225"/>
                </a:lnTo>
                <a:lnTo>
                  <a:pt x="2791" y="253"/>
                </a:lnTo>
                <a:lnTo>
                  <a:pt x="2816" y="277"/>
                </a:lnTo>
                <a:lnTo>
                  <a:pt x="2835" y="303"/>
                </a:lnTo>
                <a:lnTo>
                  <a:pt x="2852" y="326"/>
                </a:lnTo>
                <a:lnTo>
                  <a:pt x="2868" y="303"/>
                </a:lnTo>
                <a:lnTo>
                  <a:pt x="2887" y="277"/>
                </a:lnTo>
                <a:lnTo>
                  <a:pt x="2911" y="253"/>
                </a:lnTo>
                <a:lnTo>
                  <a:pt x="2939" y="225"/>
                </a:lnTo>
                <a:lnTo>
                  <a:pt x="2974" y="199"/>
                </a:lnTo>
                <a:lnTo>
                  <a:pt x="3012" y="172"/>
                </a:lnTo>
                <a:lnTo>
                  <a:pt x="3056" y="146"/>
                </a:lnTo>
                <a:lnTo>
                  <a:pt x="3105" y="122"/>
                </a:lnTo>
                <a:lnTo>
                  <a:pt x="3162" y="99"/>
                </a:lnTo>
                <a:lnTo>
                  <a:pt x="3223" y="78"/>
                </a:lnTo>
                <a:lnTo>
                  <a:pt x="3293" y="59"/>
                </a:lnTo>
                <a:lnTo>
                  <a:pt x="3369" y="42"/>
                </a:lnTo>
                <a:lnTo>
                  <a:pt x="3455" y="30"/>
                </a:lnTo>
                <a:lnTo>
                  <a:pt x="3547" y="19"/>
                </a:lnTo>
                <a:lnTo>
                  <a:pt x="3648" y="12"/>
                </a:lnTo>
                <a:lnTo>
                  <a:pt x="3735" y="11"/>
                </a:lnTo>
                <a:lnTo>
                  <a:pt x="3836" y="7"/>
                </a:lnTo>
                <a:lnTo>
                  <a:pt x="3949" y="5"/>
                </a:lnTo>
                <a:lnTo>
                  <a:pt x="4073" y="4"/>
                </a:lnTo>
                <a:lnTo>
                  <a:pt x="4210" y="2"/>
                </a:lnTo>
                <a:lnTo>
                  <a:pt x="4358" y="0"/>
                </a:lnTo>
                <a:lnTo>
                  <a:pt x="4519" y="0"/>
                </a:lnTo>
                <a:lnTo>
                  <a:pt x="4689" y="0"/>
                </a:lnTo>
                <a:lnTo>
                  <a:pt x="4907" y="0"/>
                </a:lnTo>
                <a:lnTo>
                  <a:pt x="5116" y="2"/>
                </a:lnTo>
                <a:lnTo>
                  <a:pt x="5318" y="2"/>
                </a:lnTo>
                <a:lnTo>
                  <a:pt x="5513" y="4"/>
                </a:lnTo>
                <a:lnTo>
                  <a:pt x="5702" y="5"/>
                </a:lnTo>
                <a:lnTo>
                  <a:pt x="5702" y="73"/>
                </a:lnTo>
                <a:lnTo>
                  <a:pt x="5513" y="72"/>
                </a:lnTo>
                <a:lnTo>
                  <a:pt x="5318" y="70"/>
                </a:lnTo>
                <a:lnTo>
                  <a:pt x="5116" y="70"/>
                </a:lnTo>
                <a:lnTo>
                  <a:pt x="4907" y="68"/>
                </a:lnTo>
                <a:lnTo>
                  <a:pt x="4689" y="68"/>
                </a:lnTo>
                <a:lnTo>
                  <a:pt x="4519" y="68"/>
                </a:lnTo>
                <a:lnTo>
                  <a:pt x="4358" y="70"/>
                </a:lnTo>
                <a:lnTo>
                  <a:pt x="4210" y="70"/>
                </a:lnTo>
                <a:lnTo>
                  <a:pt x="4073" y="72"/>
                </a:lnTo>
                <a:lnTo>
                  <a:pt x="3949" y="73"/>
                </a:lnTo>
                <a:lnTo>
                  <a:pt x="3836" y="75"/>
                </a:lnTo>
                <a:lnTo>
                  <a:pt x="3735" y="78"/>
                </a:lnTo>
                <a:lnTo>
                  <a:pt x="3648" y="80"/>
                </a:lnTo>
                <a:lnTo>
                  <a:pt x="3547" y="87"/>
                </a:lnTo>
                <a:lnTo>
                  <a:pt x="3455" y="98"/>
                </a:lnTo>
                <a:lnTo>
                  <a:pt x="3369" y="110"/>
                </a:lnTo>
                <a:lnTo>
                  <a:pt x="3293" y="127"/>
                </a:lnTo>
                <a:lnTo>
                  <a:pt x="3223" y="146"/>
                </a:lnTo>
                <a:lnTo>
                  <a:pt x="3162" y="167"/>
                </a:lnTo>
                <a:lnTo>
                  <a:pt x="3105" y="190"/>
                </a:lnTo>
                <a:lnTo>
                  <a:pt x="3056" y="214"/>
                </a:lnTo>
                <a:lnTo>
                  <a:pt x="3012" y="240"/>
                </a:lnTo>
                <a:lnTo>
                  <a:pt x="2974" y="266"/>
                </a:lnTo>
                <a:lnTo>
                  <a:pt x="2939" y="293"/>
                </a:lnTo>
                <a:lnTo>
                  <a:pt x="2911" y="320"/>
                </a:lnTo>
                <a:lnTo>
                  <a:pt x="2887" y="345"/>
                </a:lnTo>
                <a:lnTo>
                  <a:pt x="2868" y="371"/>
                </a:lnTo>
                <a:lnTo>
                  <a:pt x="2852" y="394"/>
                </a:lnTo>
                <a:lnTo>
                  <a:pt x="2835" y="371"/>
                </a:lnTo>
                <a:lnTo>
                  <a:pt x="2816" y="345"/>
                </a:lnTo>
                <a:lnTo>
                  <a:pt x="2791" y="320"/>
                </a:lnTo>
                <a:lnTo>
                  <a:pt x="2763" y="293"/>
                </a:lnTo>
                <a:lnTo>
                  <a:pt x="2730" y="266"/>
                </a:lnTo>
                <a:lnTo>
                  <a:pt x="2690" y="240"/>
                </a:lnTo>
                <a:lnTo>
                  <a:pt x="2647" y="214"/>
                </a:lnTo>
                <a:lnTo>
                  <a:pt x="2598" y="190"/>
                </a:lnTo>
                <a:lnTo>
                  <a:pt x="2542" y="167"/>
                </a:lnTo>
                <a:lnTo>
                  <a:pt x="2480" y="146"/>
                </a:lnTo>
                <a:lnTo>
                  <a:pt x="2410" y="127"/>
                </a:lnTo>
                <a:lnTo>
                  <a:pt x="2333" y="110"/>
                </a:lnTo>
                <a:lnTo>
                  <a:pt x="2248" y="98"/>
                </a:lnTo>
                <a:lnTo>
                  <a:pt x="2156" y="87"/>
                </a:lnTo>
                <a:lnTo>
                  <a:pt x="2055" y="80"/>
                </a:lnTo>
                <a:lnTo>
                  <a:pt x="1968" y="78"/>
                </a:lnTo>
                <a:lnTo>
                  <a:pt x="1867" y="75"/>
                </a:lnTo>
                <a:lnTo>
                  <a:pt x="1754" y="73"/>
                </a:lnTo>
                <a:lnTo>
                  <a:pt x="1630" y="72"/>
                </a:lnTo>
                <a:lnTo>
                  <a:pt x="1492" y="70"/>
                </a:lnTo>
                <a:lnTo>
                  <a:pt x="1344" y="70"/>
                </a:lnTo>
                <a:lnTo>
                  <a:pt x="1184" y="68"/>
                </a:lnTo>
                <a:lnTo>
                  <a:pt x="1014" y="68"/>
                </a:lnTo>
                <a:lnTo>
                  <a:pt x="796" y="68"/>
                </a:lnTo>
                <a:lnTo>
                  <a:pt x="587" y="70"/>
                </a:lnTo>
                <a:lnTo>
                  <a:pt x="385" y="70"/>
                </a:lnTo>
                <a:lnTo>
                  <a:pt x="190" y="72"/>
                </a:lnTo>
                <a:lnTo>
                  <a:pt x="0" y="73"/>
                </a:lnTo>
                <a:lnTo>
                  <a:pt x="0" y="5"/>
                </a:lnTo>
                <a:lnTo>
                  <a:pt x="190" y="4"/>
                </a:lnTo>
                <a:lnTo>
                  <a:pt x="385" y="2"/>
                </a:lnTo>
                <a:lnTo>
                  <a:pt x="587" y="2"/>
                </a:lnTo>
                <a:lnTo>
                  <a:pt x="796" y="0"/>
                </a:lnTo>
                <a:lnTo>
                  <a:pt x="1014"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p>
        </p:txBody>
      </p:sp>
      <p:sp>
        <p:nvSpPr>
          <p:cNvPr id="2" name="矩形 1"/>
          <p:cNvSpPr/>
          <p:nvPr/>
        </p:nvSpPr>
        <p:spPr>
          <a:xfrm>
            <a:off x="6357367" y="2576738"/>
            <a:ext cx="6510115" cy="535531"/>
          </a:xfrm>
          <a:prstGeom prst="rect">
            <a:avLst/>
          </a:prstGeom>
          <a:effectLst/>
        </p:spPr>
        <p:txBody>
          <a:bodyPr wrap="none">
            <a:spAutoFit/>
          </a:bodyPr>
          <a:lstStyle/>
          <a:p>
            <a:pPr algn="l">
              <a:lnSpc>
                <a:spcPct val="120000"/>
              </a:lnSpc>
            </a:pPr>
            <a:r>
              <a:rPr lang="en-US" altLang="zh-CN"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02  /  </a:t>
            </a:r>
            <a:r>
              <a:rPr lang="en-US" altLang="zh-CN" sz="2400"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EHS</a:t>
            </a:r>
            <a:r>
              <a:rPr lang="zh-CN" altLang="en-US" sz="2400"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绩效管理流程各阶段的分析方法应用</a:t>
            </a:r>
            <a:endPar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矩形 2"/>
          <p:cNvSpPr/>
          <p:nvPr/>
        </p:nvSpPr>
        <p:spPr>
          <a:xfrm>
            <a:off x="6357367" y="3944890"/>
            <a:ext cx="5279009" cy="535531"/>
          </a:xfrm>
          <a:prstGeom prst="rect">
            <a:avLst/>
          </a:prstGeom>
          <a:effectLst/>
        </p:spPr>
        <p:txBody>
          <a:bodyPr wrap="none">
            <a:spAutoFit/>
          </a:bodyPr>
          <a:lstStyle/>
          <a:p>
            <a:pPr algn="l">
              <a:lnSpc>
                <a:spcPct val="120000"/>
              </a:lnSpc>
            </a:pPr>
            <a:r>
              <a:rPr lang="en-US" altLang="zh-CN"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03  /  </a:t>
            </a:r>
            <a:r>
              <a:rPr lang="zh-CN" altLang="en-US" sz="2400"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完成</a:t>
            </a:r>
            <a:r>
              <a:rPr lang="en-US" altLang="zh-CN" sz="2400"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EHS</a:t>
            </a:r>
            <a:r>
              <a:rPr lang="zh-CN" altLang="en-US" sz="2400"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绩效管理改善方案提纲</a:t>
            </a:r>
            <a:endPar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Tm="0">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矩形 4"/>
          <p:cNvSpPr/>
          <p:nvPr/>
        </p:nvSpPr>
        <p:spPr>
          <a:xfrm>
            <a:off x="733423" y="143485"/>
            <a:ext cx="8072216"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二</a:t>
            </a:r>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a:t>
            </a:r>
            <a:r>
              <a:rPr lang="en-US" altLang="zh-CN" sz="2400" b="1" dirty="0" smtClean="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绩效管理流程各阶段分析方法应用</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6" name="Rectangle 3"/>
          <p:cNvSpPr>
            <a:spLocks noChangeArrowheads="1"/>
          </p:cNvSpPr>
          <p:nvPr/>
        </p:nvSpPr>
        <p:spPr bwMode="auto">
          <a:xfrm>
            <a:off x="895769" y="1665287"/>
            <a:ext cx="7937500" cy="1339850"/>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50000"/>
              </a:lnSpc>
              <a:spcBef>
                <a:spcPts val="0"/>
              </a:spcBef>
              <a:spcAft>
                <a:spcPts val="0"/>
              </a:spcAft>
              <a:buClr>
                <a:schemeClr val="tx2"/>
              </a:buClr>
              <a:defRPr/>
            </a:pPr>
            <a:r>
              <a:rPr lang="en-US" altLang="zh-CN" sz="1800" dirty="0">
                <a:solidFill>
                  <a:schemeClr val="bg2">
                    <a:lumMod val="25000"/>
                  </a:schemeClr>
                </a:solidFill>
                <a:latin typeface="微软雅黑" panose="020B0503020204020204" pitchFamily="34" charset="-122"/>
                <a:ea typeface="微软雅黑" panose="020B0503020204020204" pitchFamily="34" charset="-122"/>
              </a:rPr>
              <a:t>2009年对20个基层单位考核中低于100分值的月次计54次，其中主要集中在QHSE（16月次）、生产运行（15月次）、质量计量（8月次）。</a:t>
            </a:r>
            <a:r>
              <a:rPr lang="en-US" altLang="zh-CN" sz="1800" dirty="0" err="1">
                <a:solidFill>
                  <a:schemeClr val="bg2">
                    <a:lumMod val="25000"/>
                  </a:schemeClr>
                </a:solidFill>
                <a:latin typeface="微软雅黑" panose="020B0503020204020204" pitchFamily="34" charset="-122"/>
                <a:ea typeface="微软雅黑" panose="020B0503020204020204" pitchFamily="34" charset="-122"/>
              </a:rPr>
              <a:t>说明了HSE绩效考核过程管理得到强化，与关注生产运行和质量计量一样同等关注HSE</a:t>
            </a:r>
            <a:r>
              <a:rPr lang="en-US" altLang="zh-CN" sz="1800" dirty="0">
                <a:solidFill>
                  <a:schemeClr val="bg2">
                    <a:lumMod val="25000"/>
                  </a:schemeClr>
                </a:solidFill>
                <a:latin typeface="微软雅黑" panose="020B0503020204020204" pitchFamily="34" charset="-122"/>
                <a:ea typeface="微软雅黑" panose="020B0503020204020204" pitchFamily="34" charset="-122"/>
              </a:rPr>
              <a:t>。</a:t>
            </a:r>
            <a:endParaRPr lang="zh-CN" altLang="en-US" sz="1800" dirty="0">
              <a:solidFill>
                <a:schemeClr val="bg2">
                  <a:lumMod val="25000"/>
                </a:schemeClr>
              </a:solidFill>
              <a:latin typeface="微软雅黑" panose="020B0503020204020204" pitchFamily="34" charset="-122"/>
              <a:ea typeface="微软雅黑" panose="020B0503020204020204" pitchFamily="34" charset="-122"/>
            </a:endParaRP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832" y="3394074"/>
            <a:ext cx="8207375"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a:spLocks noGrp="1" noChangeArrowheads="1"/>
          </p:cNvSpPr>
          <p:nvPr/>
        </p:nvSpPr>
        <p:spPr bwMode="auto">
          <a:xfrm>
            <a:off x="771400" y="952029"/>
            <a:ext cx="7704138" cy="523875"/>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dirty="0">
                <a:solidFill>
                  <a:schemeClr val="tx2">
                    <a:lumMod val="50000"/>
                  </a:schemeClr>
                </a:solidFill>
                <a:latin typeface="华文中宋" panose="02010600040101010101" pitchFamily="2" charset="-122"/>
                <a:ea typeface="华文中宋" panose="02010600040101010101" pitchFamily="2" charset="-122"/>
              </a:rPr>
              <a:t>改善实践（</a:t>
            </a:r>
            <a:r>
              <a:rPr lang="en-US" altLang="zh-CN" sz="2800" dirty="0">
                <a:solidFill>
                  <a:schemeClr val="tx2">
                    <a:lumMod val="50000"/>
                  </a:schemeClr>
                </a:solidFill>
                <a:latin typeface="华文中宋" panose="02010600040101010101" pitchFamily="2" charset="-122"/>
                <a:ea typeface="华文中宋" panose="02010600040101010101" pitchFamily="2" charset="-122"/>
              </a:rPr>
              <a:t>1</a:t>
            </a:r>
            <a:r>
              <a:rPr lang="zh-CN" altLang="en-US" sz="2800" dirty="0">
                <a:solidFill>
                  <a:schemeClr val="tx2">
                    <a:lumMod val="50000"/>
                  </a:schemeClr>
                </a:solidFill>
                <a:latin typeface="华文中宋" panose="02010600040101010101" pitchFamily="2" charset="-122"/>
                <a:ea typeface="华文中宋" panose="02010600040101010101" pitchFamily="2" charset="-122"/>
              </a:rPr>
              <a:t>）：强调过程管理，跟踪过程指标</a:t>
            </a:r>
            <a:endParaRPr lang="en-US" altLang="zh-CN" sz="2800" dirty="0">
              <a:solidFill>
                <a:schemeClr val="tx2">
                  <a:lumMod val="50000"/>
                </a:schemeClr>
              </a:solidFill>
              <a:latin typeface="华文中宋" panose="02010600040101010101" pitchFamily="2" charset="-122"/>
              <a:ea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矩形 4"/>
          <p:cNvSpPr/>
          <p:nvPr/>
        </p:nvSpPr>
        <p:spPr>
          <a:xfrm>
            <a:off x="733423" y="143485"/>
            <a:ext cx="8072216"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二</a:t>
            </a:r>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a:t>
            </a:r>
            <a:r>
              <a:rPr lang="en-US" altLang="zh-CN" sz="2400" b="1" dirty="0" smtClean="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绩效管理流程各阶段分析方法应用</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6" name="Rectangle 2"/>
          <p:cNvSpPr>
            <a:spLocks noGrp="1" noChangeArrowheads="1"/>
          </p:cNvSpPr>
          <p:nvPr/>
        </p:nvSpPr>
        <p:spPr bwMode="auto">
          <a:xfrm>
            <a:off x="629331" y="952029"/>
            <a:ext cx="10048516" cy="523220"/>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dirty="0">
                <a:solidFill>
                  <a:schemeClr val="tx2">
                    <a:lumMod val="50000"/>
                  </a:schemeClr>
                </a:solidFill>
                <a:latin typeface="华文中宋" panose="02010600040101010101" pitchFamily="2" charset="-122"/>
                <a:ea typeface="华文中宋" panose="02010600040101010101" pitchFamily="2" charset="-122"/>
              </a:rPr>
              <a:t>改善</a:t>
            </a:r>
            <a:r>
              <a:rPr lang="zh-CN" altLang="en-US" sz="2800" dirty="0" smtClean="0">
                <a:solidFill>
                  <a:schemeClr val="tx2">
                    <a:lumMod val="50000"/>
                  </a:schemeClr>
                </a:solidFill>
                <a:latin typeface="华文中宋" panose="02010600040101010101" pitchFamily="2" charset="-122"/>
                <a:ea typeface="华文中宋" panose="02010600040101010101" pitchFamily="2" charset="-122"/>
              </a:rPr>
              <a:t>实践（</a:t>
            </a:r>
            <a:r>
              <a:rPr lang="en-US" altLang="zh-CN" sz="2800" dirty="0" smtClean="0">
                <a:solidFill>
                  <a:schemeClr val="tx2">
                    <a:lumMod val="50000"/>
                  </a:schemeClr>
                </a:solidFill>
                <a:latin typeface="华文中宋" panose="02010600040101010101" pitchFamily="2" charset="-122"/>
                <a:ea typeface="华文中宋" panose="02010600040101010101" pitchFamily="2" charset="-122"/>
              </a:rPr>
              <a:t>2</a:t>
            </a:r>
            <a:r>
              <a:rPr lang="zh-CN" altLang="en-US" sz="2800" dirty="0" smtClean="0">
                <a:solidFill>
                  <a:schemeClr val="tx2">
                    <a:lumMod val="50000"/>
                  </a:schemeClr>
                </a:solidFill>
                <a:latin typeface="华文中宋" panose="02010600040101010101" pitchFamily="2" charset="-122"/>
                <a:ea typeface="华文中宋" panose="02010600040101010101" pitchFamily="2" charset="-122"/>
              </a:rPr>
              <a:t>）：</a:t>
            </a:r>
            <a:r>
              <a:rPr lang="zh-CN" altLang="en-US" sz="2800" dirty="0">
                <a:solidFill>
                  <a:schemeClr val="tx2">
                    <a:lumMod val="50000"/>
                  </a:schemeClr>
                </a:solidFill>
                <a:latin typeface="华文中宋" panose="02010600040101010101" pitchFamily="2" charset="-122"/>
                <a:ea typeface="华文中宋" panose="02010600040101010101" pitchFamily="2" charset="-122"/>
              </a:rPr>
              <a:t>考核中奖励与惩罚并重，不偏重于处罚</a:t>
            </a:r>
            <a:endParaRPr lang="en-US" altLang="zh-CN" sz="2800" dirty="0">
              <a:solidFill>
                <a:schemeClr val="tx2">
                  <a:lumMod val="50000"/>
                </a:schemeClr>
              </a:solidFill>
              <a:latin typeface="华文中宋" panose="02010600040101010101" pitchFamily="2" charset="-122"/>
              <a:ea typeface="华文中宋" panose="02010600040101010101" pitchFamily="2" charset="-122"/>
            </a:endParaRPr>
          </a:p>
        </p:txBody>
      </p:sp>
      <p:sp>
        <p:nvSpPr>
          <p:cNvPr id="7" name="矩形 6"/>
          <p:cNvSpPr/>
          <p:nvPr/>
        </p:nvSpPr>
        <p:spPr>
          <a:xfrm>
            <a:off x="4117181" y="2027237"/>
            <a:ext cx="4572000" cy="338137"/>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lnSpc>
                <a:spcPct val="80000"/>
              </a:lnSpc>
              <a:spcBef>
                <a:spcPct val="50000"/>
              </a:spcBef>
              <a:defRPr/>
            </a:pPr>
            <a:r>
              <a:rPr lang="zh-CN" altLang="en-US" sz="2000" dirty="0">
                <a:solidFill>
                  <a:schemeClr val="bg2">
                    <a:lumMod val="25000"/>
                  </a:schemeClr>
                </a:solidFill>
                <a:latin typeface="微软雅黑" panose="020B0503020204020204" pitchFamily="34" charset="-122"/>
                <a:ea typeface="微软雅黑" panose="020B0503020204020204" pitchFamily="34" charset="-122"/>
              </a:rPr>
              <a:t>生产部门主管业绩考核加分项</a:t>
            </a:r>
            <a:endParaRPr lang="zh-CN" altLang="en-US" sz="20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8" name="圆角矩形 7"/>
          <p:cNvSpPr/>
          <p:nvPr/>
        </p:nvSpPr>
        <p:spPr bwMode="auto">
          <a:xfrm>
            <a:off x="2182019" y="3057524"/>
            <a:ext cx="4105275" cy="388938"/>
          </a:xfrm>
          <a:prstGeom prst="roundRect">
            <a:avLst>
              <a:gd name="adj" fmla="val 4426"/>
            </a:avLst>
          </a:prstGeom>
          <a:solidFill>
            <a:schemeClr val="accent1">
              <a:lumMod val="50000"/>
            </a:schemeClr>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9" name="圆角矩形 8"/>
          <p:cNvSpPr>
            <a:spLocks noChangeArrowheads="1"/>
          </p:cNvSpPr>
          <p:nvPr/>
        </p:nvSpPr>
        <p:spPr bwMode="auto">
          <a:xfrm>
            <a:off x="6522244" y="3057524"/>
            <a:ext cx="4103687" cy="388938"/>
          </a:xfrm>
          <a:prstGeom prst="roundRect">
            <a:avLst>
              <a:gd name="adj" fmla="val 4426"/>
            </a:avLst>
          </a:prstGeom>
          <a:solidFill>
            <a:schemeClr val="accent2"/>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10" name="圆角矩形 9"/>
          <p:cNvSpPr>
            <a:spLocks noChangeArrowheads="1"/>
          </p:cNvSpPr>
          <p:nvPr/>
        </p:nvSpPr>
        <p:spPr bwMode="auto">
          <a:xfrm>
            <a:off x="2182019" y="3579812"/>
            <a:ext cx="4103687" cy="388937"/>
          </a:xfrm>
          <a:prstGeom prst="roundRect">
            <a:avLst>
              <a:gd name="adj" fmla="val 4426"/>
            </a:avLst>
          </a:prstGeom>
          <a:solidFill>
            <a:schemeClr val="accent2"/>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11" name="圆角矩形 10"/>
          <p:cNvSpPr/>
          <p:nvPr/>
        </p:nvSpPr>
        <p:spPr bwMode="auto">
          <a:xfrm>
            <a:off x="2182019" y="4105274"/>
            <a:ext cx="4103687" cy="388938"/>
          </a:xfrm>
          <a:prstGeom prst="roundRect">
            <a:avLst>
              <a:gd name="adj" fmla="val 4426"/>
            </a:avLst>
          </a:prstGeom>
          <a:solidFill>
            <a:schemeClr val="accent1">
              <a:lumMod val="50000"/>
            </a:schemeClr>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2" name="圆角矩形 11"/>
          <p:cNvSpPr>
            <a:spLocks noChangeArrowheads="1"/>
          </p:cNvSpPr>
          <p:nvPr/>
        </p:nvSpPr>
        <p:spPr bwMode="auto">
          <a:xfrm>
            <a:off x="2182019" y="4627562"/>
            <a:ext cx="4103687" cy="388937"/>
          </a:xfrm>
          <a:prstGeom prst="roundRect">
            <a:avLst>
              <a:gd name="adj" fmla="val 4426"/>
            </a:avLst>
          </a:prstGeom>
          <a:solidFill>
            <a:schemeClr val="accent2"/>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13" name="圆角矩形 12"/>
          <p:cNvSpPr/>
          <p:nvPr/>
        </p:nvSpPr>
        <p:spPr bwMode="auto">
          <a:xfrm>
            <a:off x="6522244" y="3579812"/>
            <a:ext cx="4103687" cy="388937"/>
          </a:xfrm>
          <a:prstGeom prst="roundRect">
            <a:avLst>
              <a:gd name="adj" fmla="val 4426"/>
            </a:avLst>
          </a:prstGeom>
          <a:solidFill>
            <a:schemeClr val="accent1">
              <a:lumMod val="50000"/>
            </a:schemeClr>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4" name="圆角矩形 13"/>
          <p:cNvSpPr>
            <a:spLocks noChangeArrowheads="1"/>
          </p:cNvSpPr>
          <p:nvPr/>
        </p:nvSpPr>
        <p:spPr bwMode="auto">
          <a:xfrm>
            <a:off x="6522244" y="4108449"/>
            <a:ext cx="4103687" cy="388938"/>
          </a:xfrm>
          <a:prstGeom prst="roundRect">
            <a:avLst>
              <a:gd name="adj" fmla="val 4426"/>
            </a:avLst>
          </a:prstGeom>
          <a:solidFill>
            <a:schemeClr val="accent2"/>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15" name="圆角矩形 14"/>
          <p:cNvSpPr/>
          <p:nvPr/>
        </p:nvSpPr>
        <p:spPr bwMode="auto">
          <a:xfrm>
            <a:off x="6522244" y="4630737"/>
            <a:ext cx="4103687" cy="388937"/>
          </a:xfrm>
          <a:prstGeom prst="roundRect">
            <a:avLst>
              <a:gd name="adj" fmla="val 4426"/>
            </a:avLst>
          </a:prstGeom>
          <a:solidFill>
            <a:schemeClr val="accent1">
              <a:lumMod val="50000"/>
            </a:schemeClr>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6" name="矩形 15"/>
          <p:cNvSpPr>
            <a:spLocks noChangeArrowheads="1"/>
          </p:cNvSpPr>
          <p:nvPr/>
        </p:nvSpPr>
        <p:spPr bwMode="auto">
          <a:xfrm>
            <a:off x="2777331" y="3057524"/>
            <a:ext cx="272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1" eaLnBrk="1" hangingPunct="1">
              <a:buClr>
                <a:schemeClr val="tx2"/>
              </a:buClr>
            </a:pPr>
            <a:r>
              <a:rPr lang="zh-CN" altLang="en-US" sz="1800">
                <a:solidFill>
                  <a:schemeClr val="bg1"/>
                </a:solidFill>
                <a:latin typeface="微软雅黑" panose="020B0503020204020204" pitchFamily="34" charset="-122"/>
                <a:ea typeface="微软雅黑" panose="020B0503020204020204" pitchFamily="34" charset="-122"/>
              </a:rPr>
              <a:t>主动报告轻伤、未遂事件</a:t>
            </a:r>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17" name="矩形 16"/>
          <p:cNvSpPr>
            <a:spLocks noChangeArrowheads="1"/>
          </p:cNvSpPr>
          <p:nvPr/>
        </p:nvSpPr>
        <p:spPr bwMode="auto">
          <a:xfrm>
            <a:off x="7668419" y="3067049"/>
            <a:ext cx="181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1" eaLnBrk="1" hangingPunct="1">
              <a:buClr>
                <a:schemeClr val="tx2"/>
              </a:buClr>
            </a:pPr>
            <a:r>
              <a:rPr lang="zh-CN" altLang="en-US" sz="1800">
                <a:solidFill>
                  <a:schemeClr val="bg1"/>
                </a:solidFill>
                <a:latin typeface="微软雅黑" panose="020B0503020204020204" pitchFamily="34" charset="-122"/>
                <a:ea typeface="微软雅黑" panose="020B0503020204020204" pitchFamily="34" charset="-122"/>
              </a:rPr>
              <a:t>建议被采用次数</a:t>
            </a:r>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18" name="矩形 17"/>
          <p:cNvSpPr>
            <a:spLocks noChangeArrowheads="1"/>
          </p:cNvSpPr>
          <p:nvPr/>
        </p:nvSpPr>
        <p:spPr bwMode="auto">
          <a:xfrm>
            <a:off x="2715419" y="3582987"/>
            <a:ext cx="32051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1" eaLnBrk="1" hangingPunct="1">
              <a:buClr>
                <a:schemeClr val="tx2"/>
              </a:buClr>
            </a:pPr>
            <a:r>
              <a:rPr lang="zh-CN" altLang="en-US" sz="1800">
                <a:solidFill>
                  <a:schemeClr val="bg1"/>
                </a:solidFill>
                <a:latin typeface="微软雅黑" panose="020B0503020204020204" pitchFamily="34" charset="-122"/>
                <a:ea typeface="微软雅黑" panose="020B0503020204020204" pitchFamily="34" charset="-122"/>
              </a:rPr>
              <a:t>安全委员会成员（主席除外）</a:t>
            </a:r>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19" name="矩形 18"/>
          <p:cNvSpPr>
            <a:spLocks noChangeArrowheads="1"/>
          </p:cNvSpPr>
          <p:nvPr/>
        </p:nvSpPr>
        <p:spPr bwMode="auto">
          <a:xfrm>
            <a:off x="7552531" y="3589337"/>
            <a:ext cx="2043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1" eaLnBrk="1" hangingPunct="1">
              <a:buClr>
                <a:schemeClr val="tx2"/>
              </a:buClr>
            </a:pPr>
            <a:r>
              <a:rPr lang="zh-CN" altLang="en-US" sz="1800">
                <a:solidFill>
                  <a:schemeClr val="bg1"/>
                </a:solidFill>
                <a:latin typeface="微软雅黑" panose="020B0503020204020204" pitchFamily="34" charset="-122"/>
                <a:ea typeface="微软雅黑" panose="020B0503020204020204" pitchFamily="34" charset="-122"/>
              </a:rPr>
              <a:t>参与行为安全审核</a:t>
            </a:r>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20" name="矩形 19"/>
          <p:cNvSpPr>
            <a:spLocks noChangeArrowheads="1"/>
          </p:cNvSpPr>
          <p:nvPr/>
        </p:nvSpPr>
        <p:spPr bwMode="auto">
          <a:xfrm>
            <a:off x="3063081" y="4102099"/>
            <a:ext cx="2509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1" eaLnBrk="1" hangingPunct="1">
              <a:buClr>
                <a:schemeClr val="tx2"/>
              </a:buClr>
            </a:pPr>
            <a:r>
              <a:rPr lang="zh-CN" altLang="en-US" sz="1800">
                <a:solidFill>
                  <a:schemeClr val="bg1"/>
                </a:solidFill>
                <a:latin typeface="微软雅黑" panose="020B0503020204020204" pitchFamily="34" charset="-122"/>
                <a:ea typeface="微软雅黑" panose="020B0503020204020204" pitchFamily="34" charset="-122"/>
              </a:rPr>
              <a:t>帮助制作安全操作规程</a:t>
            </a:r>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21" name="矩形 20"/>
          <p:cNvSpPr>
            <a:spLocks noChangeArrowheads="1"/>
          </p:cNvSpPr>
          <p:nvPr/>
        </p:nvSpPr>
        <p:spPr bwMode="auto">
          <a:xfrm>
            <a:off x="7552531" y="4114799"/>
            <a:ext cx="2043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1" eaLnBrk="1" hangingPunct="1">
              <a:buClr>
                <a:schemeClr val="tx2"/>
              </a:buClr>
            </a:pPr>
            <a:r>
              <a:rPr lang="zh-CN" altLang="en-US" sz="1800">
                <a:solidFill>
                  <a:schemeClr val="bg1"/>
                </a:solidFill>
                <a:latin typeface="微软雅黑" panose="020B0503020204020204" pitchFamily="34" charset="-122"/>
                <a:ea typeface="微软雅黑" panose="020B0503020204020204" pitchFamily="34" charset="-122"/>
              </a:rPr>
              <a:t>亲自参与安全活动</a:t>
            </a:r>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22" name="矩形 21"/>
          <p:cNvSpPr>
            <a:spLocks noChangeArrowheads="1"/>
          </p:cNvSpPr>
          <p:nvPr/>
        </p:nvSpPr>
        <p:spPr bwMode="auto">
          <a:xfrm>
            <a:off x="3328194" y="4645024"/>
            <a:ext cx="181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1" eaLnBrk="1" hangingPunct="1">
              <a:buClr>
                <a:schemeClr val="tx2"/>
              </a:buClr>
            </a:pPr>
            <a:r>
              <a:rPr lang="zh-CN" altLang="en-US" sz="1800">
                <a:solidFill>
                  <a:schemeClr val="bg1"/>
                </a:solidFill>
                <a:latin typeface="微软雅黑" panose="020B0503020204020204" pitchFamily="34" charset="-122"/>
                <a:ea typeface="微软雅黑" panose="020B0503020204020204" pitchFamily="34" charset="-122"/>
              </a:rPr>
              <a:t>为集体争取加分</a:t>
            </a:r>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23" name="矩形 22"/>
          <p:cNvSpPr>
            <a:spLocks noChangeArrowheads="1"/>
          </p:cNvSpPr>
          <p:nvPr/>
        </p:nvSpPr>
        <p:spPr bwMode="auto">
          <a:xfrm>
            <a:off x="8016081" y="4645024"/>
            <a:ext cx="11144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1" eaLnBrk="1" hangingPunct="1">
              <a:buClr>
                <a:schemeClr val="tx2"/>
              </a:buClr>
            </a:pPr>
            <a:r>
              <a:rPr lang="zh-CN" altLang="en-US" sz="1800">
                <a:solidFill>
                  <a:schemeClr val="bg1"/>
                </a:solidFill>
                <a:latin typeface="微软雅黑" panose="020B0503020204020204" pitchFamily="34" charset="-122"/>
                <a:ea typeface="微软雅黑" panose="020B0503020204020204" pitchFamily="34" charset="-122"/>
              </a:rPr>
              <a:t>救援事迹</a:t>
            </a:r>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24" name="圆角矩形 23"/>
          <p:cNvSpPr/>
          <p:nvPr/>
        </p:nvSpPr>
        <p:spPr bwMode="auto">
          <a:xfrm>
            <a:off x="2182019" y="5153024"/>
            <a:ext cx="8443912" cy="388938"/>
          </a:xfrm>
          <a:prstGeom prst="roundRect">
            <a:avLst>
              <a:gd name="adj" fmla="val 4426"/>
            </a:avLst>
          </a:prstGeom>
          <a:solidFill>
            <a:schemeClr val="bg2">
              <a:lumMod val="50000"/>
            </a:schemeClr>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25" name="Rectangle 3"/>
          <p:cNvSpPr>
            <a:spLocks noChangeArrowheads="1"/>
          </p:cNvSpPr>
          <p:nvPr/>
        </p:nvSpPr>
        <p:spPr bwMode="auto">
          <a:xfrm>
            <a:off x="3763169" y="5173662"/>
            <a:ext cx="5229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1" algn="ctr" eaLnBrk="1" hangingPunct="1">
              <a:buClr>
                <a:schemeClr val="tx2"/>
              </a:buClr>
            </a:pPr>
            <a:r>
              <a:rPr lang="zh-CN" altLang="en-US" sz="1800">
                <a:solidFill>
                  <a:schemeClr val="bg1"/>
                </a:solidFill>
                <a:latin typeface="微软雅黑" panose="020B0503020204020204" pitchFamily="34" charset="-122"/>
                <a:ea typeface="微软雅黑" panose="020B0503020204020204" pitchFamily="34" charset="-122"/>
              </a:rPr>
              <a:t>管辖区域承包商安全业绩突出（评比</a:t>
            </a:r>
            <a:r>
              <a:rPr lang="en-US" altLang="zh-CN" sz="1800">
                <a:solidFill>
                  <a:schemeClr val="bg1"/>
                </a:solidFill>
                <a:latin typeface="微软雅黑" panose="020B0503020204020204" pitchFamily="34" charset="-122"/>
                <a:ea typeface="微软雅黑" panose="020B0503020204020204" pitchFamily="34" charset="-122"/>
              </a:rPr>
              <a:t>1</a:t>
            </a:r>
            <a:r>
              <a:rPr lang="zh-CN" altLang="en-US" sz="1800">
                <a:solidFill>
                  <a:schemeClr val="bg1"/>
                </a:solidFill>
                <a:latin typeface="微软雅黑" panose="020B0503020204020204" pitchFamily="34" charset="-122"/>
                <a:ea typeface="微软雅黑" panose="020B0503020204020204" pitchFamily="34" charset="-122"/>
              </a:rPr>
              <a:t>、</a:t>
            </a:r>
            <a:r>
              <a:rPr lang="en-US" altLang="zh-CN" sz="1800">
                <a:solidFill>
                  <a:schemeClr val="bg1"/>
                </a:solidFill>
                <a:latin typeface="微软雅黑" panose="020B0503020204020204" pitchFamily="34" charset="-122"/>
                <a:ea typeface="微软雅黑" panose="020B0503020204020204" pitchFamily="34" charset="-122"/>
              </a:rPr>
              <a:t>2</a:t>
            </a:r>
            <a:r>
              <a:rPr lang="zh-CN" altLang="en-US" sz="1800">
                <a:solidFill>
                  <a:schemeClr val="bg1"/>
                </a:solidFill>
                <a:latin typeface="微软雅黑" panose="020B0503020204020204" pitchFamily="34" charset="-122"/>
                <a:ea typeface="微软雅黑" panose="020B0503020204020204" pitchFamily="34" charset="-122"/>
              </a:rPr>
              <a:t>、</a:t>
            </a:r>
            <a:r>
              <a:rPr lang="en-US" altLang="zh-CN" sz="1800">
                <a:solidFill>
                  <a:schemeClr val="bg1"/>
                </a:solidFill>
                <a:latin typeface="微软雅黑" panose="020B0503020204020204" pitchFamily="34" charset="-122"/>
                <a:ea typeface="微软雅黑" panose="020B0503020204020204" pitchFamily="34" charset="-122"/>
              </a:rPr>
              <a:t>3</a:t>
            </a:r>
            <a:r>
              <a:rPr lang="zh-CN" altLang="en-US" sz="1800">
                <a:solidFill>
                  <a:schemeClr val="bg1"/>
                </a:solidFill>
                <a:latin typeface="微软雅黑" panose="020B0503020204020204" pitchFamily="34" charset="-122"/>
                <a:ea typeface="微软雅黑" panose="020B0503020204020204" pitchFamily="34" charset="-122"/>
              </a:rPr>
              <a:t>名）</a:t>
            </a:r>
            <a:endParaRPr lang="zh-CN" altLang="en-US" sz="18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矩形 4"/>
          <p:cNvSpPr/>
          <p:nvPr/>
        </p:nvSpPr>
        <p:spPr>
          <a:xfrm>
            <a:off x="733423" y="143485"/>
            <a:ext cx="8072216"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二</a:t>
            </a:r>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a:t>
            </a:r>
            <a:r>
              <a:rPr lang="en-US" altLang="zh-CN" sz="2400" b="1" dirty="0" smtClean="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绩效管理流程各阶段分析方法应用</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25" name="Rectangle 2"/>
          <p:cNvSpPr>
            <a:spLocks noGrp="1" noChangeArrowheads="1"/>
          </p:cNvSpPr>
          <p:nvPr/>
        </p:nvSpPr>
        <p:spPr bwMode="auto">
          <a:xfrm>
            <a:off x="723129" y="1096045"/>
            <a:ext cx="7761288" cy="955675"/>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dirty="0">
                <a:solidFill>
                  <a:schemeClr val="tx2">
                    <a:lumMod val="50000"/>
                  </a:schemeClr>
                </a:solidFill>
                <a:latin typeface="华文中宋" panose="02010600040101010101" pitchFamily="2" charset="-122"/>
                <a:ea typeface="华文中宋" panose="02010600040101010101" pitchFamily="2" charset="-122"/>
              </a:rPr>
              <a:t>改善</a:t>
            </a:r>
            <a:r>
              <a:rPr lang="zh-CN" altLang="en-US" sz="2800" dirty="0" smtClean="0">
                <a:solidFill>
                  <a:schemeClr val="tx2">
                    <a:lumMod val="50000"/>
                  </a:schemeClr>
                </a:solidFill>
                <a:latin typeface="华文中宋" panose="02010600040101010101" pitchFamily="2" charset="-122"/>
                <a:ea typeface="华文中宋" panose="02010600040101010101" pitchFamily="2" charset="-122"/>
              </a:rPr>
              <a:t>实践（</a:t>
            </a:r>
            <a:r>
              <a:rPr lang="en-US" altLang="zh-CN" sz="2800" dirty="0" smtClean="0">
                <a:solidFill>
                  <a:schemeClr val="tx2">
                    <a:lumMod val="50000"/>
                  </a:schemeClr>
                </a:solidFill>
                <a:latin typeface="华文中宋" panose="02010600040101010101" pitchFamily="2" charset="-122"/>
                <a:ea typeface="华文中宋" panose="02010600040101010101" pitchFamily="2" charset="-122"/>
              </a:rPr>
              <a:t>3</a:t>
            </a:r>
            <a:r>
              <a:rPr lang="zh-CN" altLang="en-US" sz="2800" dirty="0" smtClean="0">
                <a:solidFill>
                  <a:schemeClr val="tx2">
                    <a:lumMod val="50000"/>
                  </a:schemeClr>
                </a:solidFill>
                <a:latin typeface="华文中宋" panose="02010600040101010101" pitchFamily="2" charset="-122"/>
                <a:ea typeface="华文中宋" panose="02010600040101010101" pitchFamily="2" charset="-122"/>
              </a:rPr>
              <a:t>）：安全</a:t>
            </a:r>
            <a:r>
              <a:rPr lang="zh-CN" altLang="en-US" sz="2800" dirty="0">
                <a:solidFill>
                  <a:schemeClr val="tx2">
                    <a:lumMod val="50000"/>
                  </a:schemeClr>
                </a:solidFill>
                <a:latin typeface="华文中宋" panose="02010600040101010101" pitchFamily="2" charset="-122"/>
                <a:ea typeface="华文中宋" panose="02010600040101010101" pitchFamily="2" charset="-122"/>
              </a:rPr>
              <a:t>部门定期发行与</a:t>
            </a:r>
            <a:r>
              <a:rPr lang="zh-CN" altLang="en-US" sz="2800" dirty="0" smtClean="0">
                <a:solidFill>
                  <a:schemeClr val="tx2">
                    <a:lumMod val="50000"/>
                  </a:schemeClr>
                </a:solidFill>
                <a:latin typeface="华文中宋" panose="02010600040101010101" pitchFamily="2" charset="-122"/>
                <a:ea typeface="华文中宋" panose="02010600040101010101" pitchFamily="2" charset="-122"/>
              </a:rPr>
              <a:t>安全管理</a:t>
            </a:r>
            <a:r>
              <a:rPr lang="zh-CN" altLang="en-US" sz="2800" dirty="0">
                <a:solidFill>
                  <a:schemeClr val="tx2">
                    <a:lumMod val="50000"/>
                  </a:schemeClr>
                </a:solidFill>
                <a:latin typeface="华文中宋" panose="02010600040101010101" pitchFamily="2" charset="-122"/>
                <a:ea typeface="华文中宋" panose="02010600040101010101" pitchFamily="2" charset="-122"/>
              </a:rPr>
              <a:t>有关的信息</a:t>
            </a:r>
            <a:endParaRPr lang="en-US" altLang="zh-CN" sz="2800" dirty="0">
              <a:solidFill>
                <a:schemeClr val="tx2">
                  <a:lumMod val="50000"/>
                </a:schemeClr>
              </a:solidFill>
              <a:latin typeface="华文中宋" panose="02010600040101010101" pitchFamily="2" charset="-122"/>
              <a:ea typeface="华文中宋" panose="02010600040101010101" pitchFamily="2" charset="-122"/>
            </a:endParaRPr>
          </a:p>
        </p:txBody>
      </p:sp>
      <p:pic>
        <p:nvPicPr>
          <p:cNvPr id="2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783" y="2320181"/>
            <a:ext cx="6627813"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矩形 4"/>
          <p:cNvSpPr/>
          <p:nvPr/>
        </p:nvSpPr>
        <p:spPr>
          <a:xfrm>
            <a:off x="733423" y="143485"/>
            <a:ext cx="8072216"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二</a:t>
            </a:r>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a:t>
            </a:r>
            <a:r>
              <a:rPr lang="en-US" altLang="zh-CN" sz="2400" b="1" dirty="0" smtClean="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绩效管理流程各阶段分析方法应用</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6" name="任意多边形 5"/>
          <p:cNvSpPr/>
          <p:nvPr/>
        </p:nvSpPr>
        <p:spPr bwMode="auto">
          <a:xfrm>
            <a:off x="504193" y="2925761"/>
            <a:ext cx="3240088" cy="430212"/>
          </a:xfrm>
          <a:custGeom>
            <a:avLst/>
            <a:gdLst>
              <a:gd name="connsiteX0" fmla="*/ 0 w 3239715"/>
              <a:gd name="connsiteY0" fmla="*/ 0 h 430027"/>
              <a:gd name="connsiteX1" fmla="*/ 3025277 w 3239715"/>
              <a:gd name="connsiteY1" fmla="*/ 0 h 430027"/>
              <a:gd name="connsiteX2" fmla="*/ 3239715 w 3239715"/>
              <a:gd name="connsiteY2" fmla="*/ 194377 h 430027"/>
              <a:gd name="connsiteX3" fmla="*/ 3239715 w 3239715"/>
              <a:gd name="connsiteY3" fmla="*/ 430027 h 430027"/>
              <a:gd name="connsiteX4" fmla="*/ 0 w 3239715"/>
              <a:gd name="connsiteY4" fmla="*/ 430027 h 43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9715" h="430027">
                <a:moveTo>
                  <a:pt x="0" y="0"/>
                </a:moveTo>
                <a:lnTo>
                  <a:pt x="3025277" y="0"/>
                </a:lnTo>
                <a:lnTo>
                  <a:pt x="3239715" y="194377"/>
                </a:lnTo>
                <a:lnTo>
                  <a:pt x="3239715" y="430027"/>
                </a:lnTo>
                <a:lnTo>
                  <a:pt x="0" y="430027"/>
                </a:lnTo>
                <a:close/>
              </a:path>
            </a:pathLst>
          </a:custGeom>
          <a:noFill/>
          <a:ln w="38100" cap="flat" cmpd="sng" algn="ctr">
            <a:solidFill>
              <a:schemeClr val="accent1">
                <a:lumMod val="50000"/>
              </a:schemeClr>
            </a:solid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7" name="Rectangle 2"/>
          <p:cNvSpPr>
            <a:spLocks noGrp="1" noChangeArrowheads="1"/>
          </p:cNvSpPr>
          <p:nvPr/>
        </p:nvSpPr>
        <p:spPr bwMode="auto">
          <a:xfrm>
            <a:off x="577218" y="1090611"/>
            <a:ext cx="7874000" cy="523875"/>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a:solidFill>
                  <a:schemeClr val="tx2">
                    <a:lumMod val="50000"/>
                  </a:schemeClr>
                </a:solidFill>
                <a:latin typeface="华文中宋" panose="02010600040101010101" pitchFamily="2" charset="-122"/>
                <a:ea typeface="华文中宋" panose="02010600040101010101" pitchFamily="2" charset="-122"/>
              </a:rPr>
              <a:t>参考：杜邦管理干部的</a:t>
            </a:r>
            <a:r>
              <a:rPr lang="en-US" altLang="zh-CN" sz="2800">
                <a:solidFill>
                  <a:schemeClr val="tx2">
                    <a:lumMod val="50000"/>
                  </a:schemeClr>
                </a:solidFill>
                <a:latin typeface="华文中宋" panose="02010600040101010101" pitchFamily="2" charset="-122"/>
                <a:ea typeface="华文中宋" panose="02010600040101010101" pitchFamily="2" charset="-122"/>
              </a:rPr>
              <a:t>HSE</a:t>
            </a:r>
            <a:r>
              <a:rPr lang="zh-CN" altLang="en-US" sz="2800">
                <a:solidFill>
                  <a:schemeClr val="tx2">
                    <a:lumMod val="50000"/>
                  </a:schemeClr>
                </a:solidFill>
                <a:latin typeface="华文中宋" panose="02010600040101010101" pitchFamily="2" charset="-122"/>
                <a:ea typeface="华文中宋" panose="02010600040101010101" pitchFamily="2" charset="-122"/>
              </a:rPr>
              <a:t>绩效考核示例</a:t>
            </a:r>
            <a:endParaRPr lang="en-US" altLang="zh-CN" sz="2800">
              <a:solidFill>
                <a:schemeClr val="tx2">
                  <a:lumMod val="50000"/>
                </a:schemeClr>
              </a:solidFill>
              <a:latin typeface="华文中宋" panose="02010600040101010101" pitchFamily="2" charset="-122"/>
              <a:ea typeface="华文中宋" panose="02010600040101010101" pitchFamily="2" charset="-122"/>
            </a:endParaRPr>
          </a:p>
        </p:txBody>
      </p:sp>
      <p:sp>
        <p:nvSpPr>
          <p:cNvPr id="8" name="矩形 7"/>
          <p:cNvSpPr/>
          <p:nvPr/>
        </p:nvSpPr>
        <p:spPr>
          <a:xfrm>
            <a:off x="3801431" y="2986086"/>
            <a:ext cx="4572000" cy="369887"/>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1">
              <a:defRPr/>
            </a:pP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现场检查频率</a:t>
            </a:r>
            <a:r>
              <a:rPr lang="en-US" altLang="zh-TW" sz="1800" b="0" dirty="0">
                <a:solidFill>
                  <a:schemeClr val="bg2">
                    <a:lumMod val="25000"/>
                  </a:schemeClr>
                </a:solidFill>
                <a:latin typeface="微软雅黑" panose="020B0503020204020204" pitchFamily="34" charset="-122"/>
                <a:ea typeface="微软雅黑" panose="020B0503020204020204" pitchFamily="34" charset="-122"/>
              </a:rPr>
              <a:t>, </a:t>
            </a: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发现及改正错误的效果</a:t>
            </a:r>
            <a:endParaRPr lang="zh-TW" altLang="en-US" sz="1800" b="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9" name="矩形 8"/>
          <p:cNvSpPr/>
          <p:nvPr/>
        </p:nvSpPr>
        <p:spPr>
          <a:xfrm>
            <a:off x="581981" y="2955923"/>
            <a:ext cx="2593975" cy="369888"/>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defRPr/>
            </a:pPr>
            <a:r>
              <a:rPr kumimoji="1" lang="zh-CN" altLang="en-US" sz="1800" dirty="0">
                <a:solidFill>
                  <a:schemeClr val="bg2">
                    <a:lumMod val="25000"/>
                  </a:schemeClr>
                </a:solidFill>
                <a:latin typeface="微软雅黑" panose="020B0503020204020204" pitchFamily="34" charset="-122"/>
                <a:ea typeface="微软雅黑" panose="020B0503020204020204" pitchFamily="34" charset="-122"/>
              </a:rPr>
              <a:t>安全审核的频率及效果</a:t>
            </a:r>
            <a:endParaRPr lang="zh-CN" altLang="en-US" sz="18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10" name="任意多边形 9"/>
          <p:cNvSpPr/>
          <p:nvPr/>
        </p:nvSpPr>
        <p:spPr bwMode="auto">
          <a:xfrm>
            <a:off x="504193" y="3756023"/>
            <a:ext cx="3240088" cy="430213"/>
          </a:xfrm>
          <a:custGeom>
            <a:avLst/>
            <a:gdLst>
              <a:gd name="connsiteX0" fmla="*/ 0 w 3239715"/>
              <a:gd name="connsiteY0" fmla="*/ 0 h 430027"/>
              <a:gd name="connsiteX1" fmla="*/ 3025277 w 3239715"/>
              <a:gd name="connsiteY1" fmla="*/ 0 h 430027"/>
              <a:gd name="connsiteX2" fmla="*/ 3239715 w 3239715"/>
              <a:gd name="connsiteY2" fmla="*/ 194377 h 430027"/>
              <a:gd name="connsiteX3" fmla="*/ 3239715 w 3239715"/>
              <a:gd name="connsiteY3" fmla="*/ 430027 h 430027"/>
              <a:gd name="connsiteX4" fmla="*/ 0 w 3239715"/>
              <a:gd name="connsiteY4" fmla="*/ 430027 h 43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9715" h="430027">
                <a:moveTo>
                  <a:pt x="0" y="0"/>
                </a:moveTo>
                <a:lnTo>
                  <a:pt x="3025277" y="0"/>
                </a:lnTo>
                <a:lnTo>
                  <a:pt x="3239715" y="194377"/>
                </a:lnTo>
                <a:lnTo>
                  <a:pt x="3239715" y="430027"/>
                </a:lnTo>
                <a:lnTo>
                  <a:pt x="0" y="430027"/>
                </a:lnTo>
                <a:close/>
              </a:path>
            </a:pathLst>
          </a:custGeom>
          <a:noFill/>
          <a:ln w="38100" cap="flat" cmpd="sng" algn="ctr">
            <a:solidFill>
              <a:schemeClr val="accent1">
                <a:lumMod val="50000"/>
              </a:schemeClr>
            </a:solid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1" name="矩形 10"/>
          <p:cNvSpPr/>
          <p:nvPr/>
        </p:nvSpPr>
        <p:spPr>
          <a:xfrm>
            <a:off x="581981" y="3808411"/>
            <a:ext cx="4572000" cy="369887"/>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defRPr/>
            </a:pPr>
            <a:r>
              <a:rPr kumimoji="1" lang="zh-CN" altLang="en-US" sz="1800" dirty="0">
                <a:solidFill>
                  <a:schemeClr val="bg2">
                    <a:lumMod val="25000"/>
                  </a:schemeClr>
                </a:solidFill>
                <a:latin typeface="微软雅黑" panose="020B0503020204020204" pitchFamily="34" charset="-122"/>
                <a:ea typeface="微软雅黑" panose="020B0503020204020204" pitchFamily="34" charset="-122"/>
              </a:rPr>
              <a:t>部门员工遵守安全纪律的水平</a:t>
            </a:r>
            <a:endParaRPr kumimoji="1" lang="zh-CN" altLang="en-US" sz="18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12" name="任意多边形 11"/>
          <p:cNvSpPr/>
          <p:nvPr/>
        </p:nvSpPr>
        <p:spPr bwMode="auto">
          <a:xfrm>
            <a:off x="504193" y="4559298"/>
            <a:ext cx="3240088" cy="430213"/>
          </a:xfrm>
          <a:custGeom>
            <a:avLst/>
            <a:gdLst>
              <a:gd name="connsiteX0" fmla="*/ 0 w 3239715"/>
              <a:gd name="connsiteY0" fmla="*/ 0 h 430027"/>
              <a:gd name="connsiteX1" fmla="*/ 3025277 w 3239715"/>
              <a:gd name="connsiteY1" fmla="*/ 0 h 430027"/>
              <a:gd name="connsiteX2" fmla="*/ 3239715 w 3239715"/>
              <a:gd name="connsiteY2" fmla="*/ 194377 h 430027"/>
              <a:gd name="connsiteX3" fmla="*/ 3239715 w 3239715"/>
              <a:gd name="connsiteY3" fmla="*/ 430027 h 430027"/>
              <a:gd name="connsiteX4" fmla="*/ 0 w 3239715"/>
              <a:gd name="connsiteY4" fmla="*/ 430027 h 43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9715" h="430027">
                <a:moveTo>
                  <a:pt x="0" y="0"/>
                </a:moveTo>
                <a:lnTo>
                  <a:pt x="3025277" y="0"/>
                </a:lnTo>
                <a:lnTo>
                  <a:pt x="3239715" y="194377"/>
                </a:lnTo>
                <a:lnTo>
                  <a:pt x="3239715" y="430027"/>
                </a:lnTo>
                <a:lnTo>
                  <a:pt x="0" y="430027"/>
                </a:lnTo>
                <a:close/>
              </a:path>
            </a:pathLst>
          </a:custGeom>
          <a:noFill/>
          <a:ln w="38100" cap="flat" cmpd="sng" algn="ctr">
            <a:solidFill>
              <a:schemeClr val="accent1">
                <a:lumMod val="50000"/>
              </a:schemeClr>
            </a:solid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3" name="矩形 12"/>
          <p:cNvSpPr/>
          <p:nvPr/>
        </p:nvSpPr>
        <p:spPr>
          <a:xfrm>
            <a:off x="581981" y="4610098"/>
            <a:ext cx="4572000" cy="368300"/>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defRPr/>
            </a:pPr>
            <a:r>
              <a:rPr kumimoji="1" lang="zh-CN" altLang="en-US" sz="1800" dirty="0">
                <a:solidFill>
                  <a:schemeClr val="bg2">
                    <a:lumMod val="25000"/>
                  </a:schemeClr>
                </a:solidFill>
                <a:latin typeface="微软雅黑" panose="020B0503020204020204" pitchFamily="34" charset="-122"/>
                <a:ea typeface="微软雅黑" panose="020B0503020204020204" pitchFamily="34" charset="-122"/>
              </a:rPr>
              <a:t>所属员工安全知识的了解程度</a:t>
            </a:r>
            <a:endParaRPr kumimoji="1" lang="zh-CN" altLang="en-US" sz="18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14" name="任意多边形 13"/>
          <p:cNvSpPr/>
          <p:nvPr/>
        </p:nvSpPr>
        <p:spPr bwMode="auto">
          <a:xfrm>
            <a:off x="504193" y="5556248"/>
            <a:ext cx="3240088" cy="430213"/>
          </a:xfrm>
          <a:custGeom>
            <a:avLst/>
            <a:gdLst>
              <a:gd name="connsiteX0" fmla="*/ 0 w 3239715"/>
              <a:gd name="connsiteY0" fmla="*/ 0 h 430027"/>
              <a:gd name="connsiteX1" fmla="*/ 3025277 w 3239715"/>
              <a:gd name="connsiteY1" fmla="*/ 0 h 430027"/>
              <a:gd name="connsiteX2" fmla="*/ 3239715 w 3239715"/>
              <a:gd name="connsiteY2" fmla="*/ 194377 h 430027"/>
              <a:gd name="connsiteX3" fmla="*/ 3239715 w 3239715"/>
              <a:gd name="connsiteY3" fmla="*/ 430027 h 430027"/>
              <a:gd name="connsiteX4" fmla="*/ 0 w 3239715"/>
              <a:gd name="connsiteY4" fmla="*/ 430027 h 43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9715" h="430027">
                <a:moveTo>
                  <a:pt x="0" y="0"/>
                </a:moveTo>
                <a:lnTo>
                  <a:pt x="3025277" y="0"/>
                </a:lnTo>
                <a:lnTo>
                  <a:pt x="3239715" y="194377"/>
                </a:lnTo>
                <a:lnTo>
                  <a:pt x="3239715" y="430027"/>
                </a:lnTo>
                <a:lnTo>
                  <a:pt x="0" y="430027"/>
                </a:lnTo>
                <a:close/>
              </a:path>
            </a:pathLst>
          </a:custGeom>
          <a:noFill/>
          <a:ln w="38100" cap="flat" cmpd="sng" algn="ctr">
            <a:solidFill>
              <a:schemeClr val="accent1">
                <a:lumMod val="50000"/>
              </a:schemeClr>
            </a:solid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5" name="矩形 14"/>
          <p:cNvSpPr/>
          <p:nvPr/>
        </p:nvSpPr>
        <p:spPr>
          <a:xfrm>
            <a:off x="581981" y="5580061"/>
            <a:ext cx="2097087" cy="369887"/>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defRPr/>
            </a:pPr>
            <a:r>
              <a:rPr kumimoji="1" lang="zh-CN" altLang="en-US" sz="1800" dirty="0">
                <a:solidFill>
                  <a:schemeClr val="bg2">
                    <a:lumMod val="25000"/>
                  </a:schemeClr>
                </a:solidFill>
                <a:latin typeface="微软雅黑" panose="020B0503020204020204" pitchFamily="34" charset="-122"/>
                <a:ea typeface="微软雅黑" panose="020B0503020204020204" pitchFamily="34" charset="-122"/>
              </a:rPr>
              <a:t>以身作则,体现典范</a:t>
            </a:r>
            <a:endParaRPr kumimoji="1" lang="zh-CN" altLang="en-US" sz="18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3801431" y="3838573"/>
            <a:ext cx="2724150" cy="368300"/>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1">
              <a:defRPr/>
            </a:pP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所属员工遵守纪律的表现</a:t>
            </a:r>
            <a:endParaRPr lang="zh-TW" altLang="en-US" sz="1800" b="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3801431" y="4629148"/>
            <a:ext cx="4572000" cy="369888"/>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1">
              <a:defRPr/>
            </a:pP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所属员工对应该知道的安全知识了解程度</a:t>
            </a:r>
            <a:endParaRPr lang="zh-CN" altLang="en-US" sz="1800" b="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18" name="矩形 17"/>
          <p:cNvSpPr/>
          <p:nvPr/>
        </p:nvSpPr>
        <p:spPr>
          <a:xfrm>
            <a:off x="3822068" y="5143498"/>
            <a:ext cx="4387850" cy="922338"/>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1">
              <a:lnSpc>
                <a:spcPct val="150000"/>
              </a:lnSpc>
              <a:defRPr/>
            </a:pP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任何时间</a:t>
            </a:r>
            <a:r>
              <a:rPr lang="en-US" altLang="zh-TW" sz="1800" b="0" dirty="0">
                <a:solidFill>
                  <a:schemeClr val="bg2">
                    <a:lumMod val="25000"/>
                  </a:schemeClr>
                </a:solidFill>
                <a:latin typeface="微软雅黑" panose="020B0503020204020204" pitchFamily="34" charset="-122"/>
                <a:ea typeface="微软雅黑" panose="020B0503020204020204" pitchFamily="34" charset="-122"/>
              </a:rPr>
              <a:t>,</a:t>
            </a: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任何场所</a:t>
            </a:r>
            <a:r>
              <a:rPr lang="en-US" altLang="zh-TW" sz="1800" b="0" dirty="0">
                <a:solidFill>
                  <a:schemeClr val="bg2">
                    <a:lumMod val="25000"/>
                  </a:schemeClr>
                </a:solidFill>
                <a:latin typeface="微软雅黑" panose="020B0503020204020204" pitchFamily="34" charset="-122"/>
                <a:ea typeface="微软雅黑" panose="020B0503020204020204" pitchFamily="34" charset="-122"/>
              </a:rPr>
              <a:t>,</a:t>
            </a: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任何事情</a:t>
            </a:r>
            <a:r>
              <a:rPr lang="en-US" altLang="zh-TW" sz="1800" b="0" dirty="0">
                <a:solidFill>
                  <a:schemeClr val="bg2">
                    <a:lumMod val="25000"/>
                  </a:schemeClr>
                </a:solidFill>
                <a:latin typeface="微软雅黑" panose="020B0503020204020204" pitchFamily="34" charset="-122"/>
                <a:ea typeface="微软雅黑" panose="020B0503020204020204" pitchFamily="34" charset="-122"/>
              </a:rPr>
              <a:t>,</a:t>
            </a: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任何决定</a:t>
            </a:r>
            <a:r>
              <a:rPr lang="en-US" altLang="zh-TW" sz="1800" b="0" dirty="0">
                <a:solidFill>
                  <a:schemeClr val="bg2">
                    <a:lumMod val="25000"/>
                  </a:schemeClr>
                </a:solidFill>
                <a:latin typeface="微软雅黑" panose="020B0503020204020204" pitchFamily="34" charset="-122"/>
                <a:ea typeface="微软雅黑" panose="020B0503020204020204" pitchFamily="34" charset="-122"/>
              </a:rPr>
              <a:t>,</a:t>
            </a: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都以身作则</a:t>
            </a:r>
            <a:r>
              <a:rPr lang="en-US" altLang="zh-TW" sz="1800" b="0" dirty="0">
                <a:solidFill>
                  <a:schemeClr val="bg2">
                    <a:lumMod val="25000"/>
                  </a:schemeClr>
                </a:solidFill>
                <a:latin typeface="微软雅黑" panose="020B0503020204020204" pitchFamily="34" charset="-122"/>
                <a:ea typeface="微软雅黑" panose="020B0503020204020204" pitchFamily="34" charset="-122"/>
              </a:rPr>
              <a:t>, </a:t>
            </a: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对安全展现高度承诺</a:t>
            </a:r>
            <a:endParaRPr lang="zh-CN" altLang="en-US" sz="1800" b="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19" name="任意多边形 18"/>
          <p:cNvSpPr/>
          <p:nvPr/>
        </p:nvSpPr>
        <p:spPr bwMode="auto">
          <a:xfrm>
            <a:off x="377193" y="3059111"/>
            <a:ext cx="5240338" cy="390525"/>
          </a:xfrm>
          <a:custGeom>
            <a:avLst/>
            <a:gdLst>
              <a:gd name="T0" fmla="*/ 0 w 7800975"/>
              <a:gd name="T1" fmla="*/ 0 h 390525"/>
              <a:gd name="T2" fmla="*/ 0 w 7800975"/>
              <a:gd name="T3" fmla="*/ 390525 h 390525"/>
              <a:gd name="T4" fmla="*/ 1067074 w 7800975"/>
              <a:gd name="T5" fmla="*/ 390525 h 390525"/>
              <a:gd name="T6" fmla="*/ 0 60000 65536"/>
              <a:gd name="T7" fmla="*/ 0 60000 65536"/>
              <a:gd name="T8" fmla="*/ 0 60000 65536"/>
            </a:gdLst>
            <a:ahLst/>
            <a:cxnLst>
              <a:cxn ang="T6">
                <a:pos x="T0" y="T1"/>
              </a:cxn>
              <a:cxn ang="T7">
                <a:pos x="T2" y="T3"/>
              </a:cxn>
              <a:cxn ang="T8">
                <a:pos x="T4" y="T5"/>
              </a:cxn>
            </a:cxnLst>
            <a:rect l="0" t="0" r="r" b="b"/>
            <a:pathLst>
              <a:path w="7800975" h="390525">
                <a:moveTo>
                  <a:pt x="0" y="0"/>
                </a:moveTo>
                <a:lnTo>
                  <a:pt x="0" y="390525"/>
                </a:lnTo>
                <a:lnTo>
                  <a:pt x="7800975" y="390525"/>
                </a:lnTo>
              </a:path>
            </a:pathLst>
          </a:custGeom>
          <a:noFill/>
          <a:ln w="25400" cap="flat" cmpd="sng" algn="ctr">
            <a:solidFill>
              <a:schemeClr val="accent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cxnSp>
        <p:nvCxnSpPr>
          <p:cNvPr id="20" name="直接连接符 19"/>
          <p:cNvCxnSpPr>
            <a:cxnSpLocks noChangeShapeType="1"/>
          </p:cNvCxnSpPr>
          <p:nvPr/>
        </p:nvCxnSpPr>
        <p:spPr bwMode="auto">
          <a:xfrm>
            <a:off x="5617531" y="3449636"/>
            <a:ext cx="2016125" cy="0"/>
          </a:xfrm>
          <a:prstGeom prst="line">
            <a:avLst/>
          </a:prstGeom>
          <a:noFill/>
          <a:ln w="25400" algn="ctr">
            <a:solidFill>
              <a:schemeClr val="accent1"/>
            </a:solidFill>
            <a:prstDash val="dash"/>
            <a:round/>
          </a:ln>
          <a:extLst>
            <a:ext uri="{909E8E84-426E-40DD-AFC4-6F175D3DCCD1}">
              <a14:hiddenFill xmlns:a14="http://schemas.microsoft.com/office/drawing/2010/main">
                <a:noFill/>
              </a14:hiddenFill>
            </a:ext>
          </a:extLst>
        </p:spPr>
      </p:cxnSp>
      <p:sp>
        <p:nvSpPr>
          <p:cNvPr id="21" name="任意多边形 20"/>
          <p:cNvSpPr/>
          <p:nvPr/>
        </p:nvSpPr>
        <p:spPr bwMode="auto">
          <a:xfrm>
            <a:off x="377193" y="3886198"/>
            <a:ext cx="5240338" cy="390525"/>
          </a:xfrm>
          <a:custGeom>
            <a:avLst/>
            <a:gdLst>
              <a:gd name="T0" fmla="*/ 0 w 7800975"/>
              <a:gd name="T1" fmla="*/ 0 h 390525"/>
              <a:gd name="T2" fmla="*/ 0 w 7800975"/>
              <a:gd name="T3" fmla="*/ 390525 h 390525"/>
              <a:gd name="T4" fmla="*/ 1067074 w 7800975"/>
              <a:gd name="T5" fmla="*/ 390525 h 390525"/>
              <a:gd name="T6" fmla="*/ 0 60000 65536"/>
              <a:gd name="T7" fmla="*/ 0 60000 65536"/>
              <a:gd name="T8" fmla="*/ 0 60000 65536"/>
            </a:gdLst>
            <a:ahLst/>
            <a:cxnLst>
              <a:cxn ang="T6">
                <a:pos x="T0" y="T1"/>
              </a:cxn>
              <a:cxn ang="T7">
                <a:pos x="T2" y="T3"/>
              </a:cxn>
              <a:cxn ang="T8">
                <a:pos x="T4" y="T5"/>
              </a:cxn>
            </a:cxnLst>
            <a:rect l="0" t="0" r="r" b="b"/>
            <a:pathLst>
              <a:path w="7800975" h="390525">
                <a:moveTo>
                  <a:pt x="0" y="0"/>
                </a:moveTo>
                <a:lnTo>
                  <a:pt x="0" y="390525"/>
                </a:lnTo>
                <a:lnTo>
                  <a:pt x="7800975" y="390525"/>
                </a:lnTo>
              </a:path>
            </a:pathLst>
          </a:custGeom>
          <a:noFill/>
          <a:ln w="25400" cap="flat" cmpd="sng" algn="ctr">
            <a:solidFill>
              <a:schemeClr val="accent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cxnSp>
        <p:nvCxnSpPr>
          <p:cNvPr id="22" name="直接连接符 21"/>
          <p:cNvCxnSpPr>
            <a:cxnSpLocks noChangeShapeType="1"/>
          </p:cNvCxnSpPr>
          <p:nvPr/>
        </p:nvCxnSpPr>
        <p:spPr bwMode="auto">
          <a:xfrm>
            <a:off x="5617531" y="4276723"/>
            <a:ext cx="2016125" cy="0"/>
          </a:xfrm>
          <a:prstGeom prst="line">
            <a:avLst/>
          </a:prstGeom>
          <a:noFill/>
          <a:ln w="25400" algn="ctr">
            <a:solidFill>
              <a:schemeClr val="accent1"/>
            </a:solidFill>
            <a:prstDash val="dash"/>
            <a:round/>
          </a:ln>
          <a:extLst>
            <a:ext uri="{909E8E84-426E-40DD-AFC4-6F175D3DCCD1}">
              <a14:hiddenFill xmlns:a14="http://schemas.microsoft.com/office/drawing/2010/main">
                <a:noFill/>
              </a14:hiddenFill>
            </a:ext>
          </a:extLst>
        </p:spPr>
      </p:cxnSp>
      <p:sp>
        <p:nvSpPr>
          <p:cNvPr id="23" name="任意多边形 22"/>
          <p:cNvSpPr/>
          <p:nvPr/>
        </p:nvSpPr>
        <p:spPr bwMode="auto">
          <a:xfrm>
            <a:off x="377193" y="4676773"/>
            <a:ext cx="5240338" cy="390525"/>
          </a:xfrm>
          <a:custGeom>
            <a:avLst/>
            <a:gdLst>
              <a:gd name="T0" fmla="*/ 0 w 7800975"/>
              <a:gd name="T1" fmla="*/ 0 h 390525"/>
              <a:gd name="T2" fmla="*/ 0 w 7800975"/>
              <a:gd name="T3" fmla="*/ 390525 h 390525"/>
              <a:gd name="T4" fmla="*/ 1067074 w 7800975"/>
              <a:gd name="T5" fmla="*/ 390525 h 390525"/>
              <a:gd name="T6" fmla="*/ 0 60000 65536"/>
              <a:gd name="T7" fmla="*/ 0 60000 65536"/>
              <a:gd name="T8" fmla="*/ 0 60000 65536"/>
            </a:gdLst>
            <a:ahLst/>
            <a:cxnLst>
              <a:cxn ang="T6">
                <a:pos x="T0" y="T1"/>
              </a:cxn>
              <a:cxn ang="T7">
                <a:pos x="T2" y="T3"/>
              </a:cxn>
              <a:cxn ang="T8">
                <a:pos x="T4" y="T5"/>
              </a:cxn>
            </a:cxnLst>
            <a:rect l="0" t="0" r="r" b="b"/>
            <a:pathLst>
              <a:path w="7800975" h="390525">
                <a:moveTo>
                  <a:pt x="0" y="0"/>
                </a:moveTo>
                <a:lnTo>
                  <a:pt x="0" y="390525"/>
                </a:lnTo>
                <a:lnTo>
                  <a:pt x="7800975" y="390525"/>
                </a:lnTo>
              </a:path>
            </a:pathLst>
          </a:custGeom>
          <a:noFill/>
          <a:ln w="25400" cap="flat" cmpd="sng" algn="ctr">
            <a:solidFill>
              <a:schemeClr val="accent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cxnSp>
        <p:nvCxnSpPr>
          <p:cNvPr id="24" name="直接连接符 23"/>
          <p:cNvCxnSpPr>
            <a:cxnSpLocks noChangeShapeType="1"/>
          </p:cNvCxnSpPr>
          <p:nvPr/>
        </p:nvCxnSpPr>
        <p:spPr bwMode="auto">
          <a:xfrm>
            <a:off x="5617531" y="5067298"/>
            <a:ext cx="2016125" cy="0"/>
          </a:xfrm>
          <a:prstGeom prst="line">
            <a:avLst/>
          </a:prstGeom>
          <a:noFill/>
          <a:ln w="25400" algn="ctr">
            <a:solidFill>
              <a:schemeClr val="accent1"/>
            </a:solidFill>
            <a:prstDash val="dash"/>
            <a:round/>
          </a:ln>
          <a:extLst>
            <a:ext uri="{909E8E84-426E-40DD-AFC4-6F175D3DCCD1}">
              <a14:hiddenFill xmlns:a14="http://schemas.microsoft.com/office/drawing/2010/main">
                <a:noFill/>
              </a14:hiddenFill>
            </a:ext>
          </a:extLst>
        </p:spPr>
      </p:cxnSp>
      <p:sp>
        <p:nvSpPr>
          <p:cNvPr id="25" name="任意多边形 24"/>
          <p:cNvSpPr/>
          <p:nvPr/>
        </p:nvSpPr>
        <p:spPr bwMode="auto">
          <a:xfrm>
            <a:off x="377193" y="5670548"/>
            <a:ext cx="5240338" cy="390525"/>
          </a:xfrm>
          <a:custGeom>
            <a:avLst/>
            <a:gdLst>
              <a:gd name="T0" fmla="*/ 0 w 7800975"/>
              <a:gd name="T1" fmla="*/ 0 h 390525"/>
              <a:gd name="T2" fmla="*/ 0 w 7800975"/>
              <a:gd name="T3" fmla="*/ 390525 h 390525"/>
              <a:gd name="T4" fmla="*/ 1067074 w 7800975"/>
              <a:gd name="T5" fmla="*/ 390525 h 390525"/>
              <a:gd name="T6" fmla="*/ 0 60000 65536"/>
              <a:gd name="T7" fmla="*/ 0 60000 65536"/>
              <a:gd name="T8" fmla="*/ 0 60000 65536"/>
            </a:gdLst>
            <a:ahLst/>
            <a:cxnLst>
              <a:cxn ang="T6">
                <a:pos x="T0" y="T1"/>
              </a:cxn>
              <a:cxn ang="T7">
                <a:pos x="T2" y="T3"/>
              </a:cxn>
              <a:cxn ang="T8">
                <a:pos x="T4" y="T5"/>
              </a:cxn>
            </a:cxnLst>
            <a:rect l="0" t="0" r="r" b="b"/>
            <a:pathLst>
              <a:path w="7800975" h="390525">
                <a:moveTo>
                  <a:pt x="0" y="0"/>
                </a:moveTo>
                <a:lnTo>
                  <a:pt x="0" y="390525"/>
                </a:lnTo>
                <a:lnTo>
                  <a:pt x="7800975" y="390525"/>
                </a:lnTo>
              </a:path>
            </a:pathLst>
          </a:custGeom>
          <a:noFill/>
          <a:ln w="25400" cap="flat" cmpd="sng" algn="ctr">
            <a:solidFill>
              <a:schemeClr val="accent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cxnSp>
        <p:nvCxnSpPr>
          <p:cNvPr id="26" name="直接连接符 25"/>
          <p:cNvCxnSpPr>
            <a:cxnSpLocks noChangeShapeType="1"/>
          </p:cNvCxnSpPr>
          <p:nvPr/>
        </p:nvCxnSpPr>
        <p:spPr bwMode="auto">
          <a:xfrm>
            <a:off x="5617531" y="6061073"/>
            <a:ext cx="2016125" cy="0"/>
          </a:xfrm>
          <a:prstGeom prst="line">
            <a:avLst/>
          </a:prstGeom>
          <a:noFill/>
          <a:ln w="25400" algn="ctr">
            <a:solidFill>
              <a:schemeClr val="accent1"/>
            </a:solidFill>
            <a:prstDash val="dash"/>
            <a:round/>
          </a:ln>
          <a:extLst>
            <a:ext uri="{909E8E84-426E-40DD-AFC4-6F175D3DCCD1}">
              <a14:hiddenFill xmlns:a14="http://schemas.microsoft.com/office/drawing/2010/main">
                <a:noFill/>
              </a14:hiddenFill>
            </a:ext>
          </a:extLst>
        </p:spPr>
      </p:cxn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Rectangle 2"/>
          <p:cNvSpPr>
            <a:spLocks noGrp="1" noChangeArrowheads="1"/>
          </p:cNvSpPr>
          <p:nvPr/>
        </p:nvSpPr>
        <p:spPr bwMode="auto">
          <a:xfrm>
            <a:off x="608929" y="1096045"/>
            <a:ext cx="7162800" cy="523875"/>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a:solidFill>
                  <a:schemeClr val="tx2">
                    <a:lumMod val="50000"/>
                  </a:schemeClr>
                </a:solidFill>
                <a:latin typeface="华文中宋" panose="02010600040101010101" pitchFamily="2" charset="-122"/>
                <a:ea typeface="华文中宋" panose="02010600040101010101" pitchFamily="2" charset="-122"/>
              </a:rPr>
              <a:t>参考：杜邦对员工的考核要点</a:t>
            </a:r>
            <a:endParaRPr lang="en-US" altLang="zh-CN" sz="2800">
              <a:solidFill>
                <a:schemeClr val="tx2">
                  <a:lumMod val="50000"/>
                </a:schemeClr>
              </a:solidFill>
              <a:latin typeface="华文中宋" panose="02010600040101010101" pitchFamily="2" charset="-122"/>
              <a:ea typeface="华文中宋" panose="02010600040101010101" pitchFamily="2" charset="-122"/>
            </a:endParaRPr>
          </a:p>
        </p:txBody>
      </p:sp>
      <p:sp>
        <p:nvSpPr>
          <p:cNvPr id="6" name="矩形 5"/>
          <p:cNvSpPr/>
          <p:nvPr/>
        </p:nvSpPr>
        <p:spPr>
          <a:xfrm>
            <a:off x="733423" y="143485"/>
            <a:ext cx="8072216"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二</a:t>
            </a:r>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a:t>
            </a:r>
            <a:r>
              <a:rPr lang="en-US" altLang="zh-CN" sz="2400" b="1" dirty="0" smtClean="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绩效管理流程各阶段分析方法应用</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7" name="矩形 6"/>
          <p:cNvSpPr>
            <a:spLocks noChangeArrowheads="1"/>
          </p:cNvSpPr>
          <p:nvPr/>
        </p:nvSpPr>
        <p:spPr bwMode="auto">
          <a:xfrm>
            <a:off x="956767" y="2104157"/>
            <a:ext cx="9144000" cy="4392488"/>
          </a:xfrm>
          <a:prstGeom prst="rect">
            <a:avLst/>
          </a:prstGeom>
          <a:solidFill>
            <a:schemeClr val="accent2"/>
          </a:solidFill>
          <a:ln w="38100" algn="ctr">
            <a:solidFill>
              <a:schemeClr val="accent1"/>
            </a:solidFill>
            <a:round/>
          </a:ln>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8" name="Rectangle 3"/>
          <p:cNvSpPr>
            <a:spLocks noGrp="1" noChangeArrowheads="1"/>
          </p:cNvSpPr>
          <p:nvPr/>
        </p:nvSpPr>
        <p:spPr bwMode="auto">
          <a:xfrm>
            <a:off x="1316807" y="2320181"/>
            <a:ext cx="4895850" cy="3888432"/>
          </a:xfrm>
          <a:prstGeom prst="rect">
            <a:avLst/>
          </a:prstGeom>
          <a:solidFill>
            <a:schemeClr val="accent2"/>
          </a:solidFill>
          <a:ln w="9525">
            <a:solidFill>
              <a:schemeClr val="accent1"/>
            </a:solidFill>
            <a:miter lim="800000"/>
          </a:ln>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panose="020B0604020202020204" pitchFamily="34" charset="0"/>
              </a:defRPr>
            </a:lvl6pPr>
            <a:lvl7pPr marL="2971800" indent="-228600" algn="l" rtl="0" fontAlgn="base">
              <a:spcBef>
                <a:spcPct val="20000"/>
              </a:spcBef>
              <a:spcAft>
                <a:spcPct val="0"/>
              </a:spcAft>
              <a:buChar char="»"/>
              <a:defRPr sz="2000">
                <a:solidFill>
                  <a:schemeClr val="tx1"/>
                </a:solidFill>
                <a:latin typeface="Arial" panose="020B0604020202020204" pitchFamily="34" charset="0"/>
              </a:defRPr>
            </a:lvl7pPr>
            <a:lvl8pPr marL="3429000" indent="-228600" algn="l" rtl="0" fontAlgn="base">
              <a:spcBef>
                <a:spcPct val="20000"/>
              </a:spcBef>
              <a:spcAft>
                <a:spcPct val="0"/>
              </a:spcAft>
              <a:buChar char="»"/>
              <a:defRPr sz="2000">
                <a:solidFill>
                  <a:schemeClr val="tx1"/>
                </a:solidFill>
                <a:latin typeface="Arial" panose="020B0604020202020204" pitchFamily="34" charset="0"/>
              </a:defRPr>
            </a:lvl8pPr>
            <a:lvl9pPr marL="3886200" indent="-228600" algn="l" rtl="0" fontAlgn="base">
              <a:spcBef>
                <a:spcPct val="20000"/>
              </a:spcBef>
              <a:spcAft>
                <a:spcPct val="0"/>
              </a:spcAft>
              <a:buChar char="»"/>
              <a:defRPr sz="2000">
                <a:solidFill>
                  <a:schemeClr val="tx1"/>
                </a:solidFill>
                <a:latin typeface="Arial" panose="020B0604020202020204" pitchFamily="34" charset="0"/>
              </a:defRPr>
            </a:lvl9pPr>
          </a:lstStyle>
          <a:p>
            <a:pPr marL="358775" indent="-358775" eaLnBrk="1" hangingPunct="1">
              <a:lnSpc>
                <a:spcPct val="150000"/>
              </a:lnSpc>
              <a:spcBef>
                <a:spcPct val="0"/>
              </a:spcBef>
              <a:buClr>
                <a:schemeClr val="bg1"/>
              </a:buClr>
              <a:buFont typeface="Wingdings" panose="05000000000000000000" pitchFamily="2" charset="2"/>
              <a:buChar char="Ø"/>
            </a:pPr>
            <a:r>
              <a:rPr lang="zh-CN" altLang="en-US" sz="1800" dirty="0" smtClean="0">
                <a:solidFill>
                  <a:schemeClr val="bg1"/>
                </a:solidFill>
                <a:latin typeface="微软雅黑" panose="020B0503020204020204" pitchFamily="34" charset="-122"/>
                <a:ea typeface="微软雅黑" panose="020B0503020204020204" pitchFamily="34" charset="-122"/>
              </a:rPr>
              <a:t>考核办法客观</a:t>
            </a:r>
            <a:r>
              <a:rPr lang="en-US" altLang="zh-CN" sz="1800" dirty="0" smtClean="0">
                <a:solidFill>
                  <a:schemeClr val="bg1"/>
                </a:solidFill>
                <a:latin typeface="微软雅黑" panose="020B0503020204020204" pitchFamily="34" charset="-122"/>
                <a:ea typeface="微软雅黑" panose="020B0503020204020204" pitchFamily="34" charset="-122"/>
              </a:rPr>
              <a:t>, </a:t>
            </a:r>
            <a:r>
              <a:rPr lang="zh-CN" altLang="en-US" sz="1800" dirty="0" smtClean="0">
                <a:solidFill>
                  <a:schemeClr val="bg1"/>
                </a:solidFill>
                <a:latin typeface="微软雅黑" panose="020B0503020204020204" pitchFamily="34" charset="-122"/>
                <a:ea typeface="微软雅黑" panose="020B0503020204020204" pitchFamily="34" charset="-122"/>
              </a:rPr>
              <a:t>公平</a:t>
            </a:r>
            <a:r>
              <a:rPr lang="en-US" altLang="zh-CN" sz="1800" dirty="0" smtClean="0">
                <a:solidFill>
                  <a:schemeClr val="bg1"/>
                </a:solidFill>
                <a:latin typeface="微软雅黑" panose="020B0503020204020204" pitchFamily="34" charset="-122"/>
                <a:ea typeface="微软雅黑" panose="020B0503020204020204" pitchFamily="34" charset="-122"/>
              </a:rPr>
              <a:t>, </a:t>
            </a:r>
            <a:r>
              <a:rPr lang="zh-CN" altLang="en-US" sz="1800" dirty="0" smtClean="0">
                <a:solidFill>
                  <a:schemeClr val="bg1"/>
                </a:solidFill>
                <a:latin typeface="微软雅黑" panose="020B0503020204020204" pitchFamily="34" charset="-122"/>
                <a:ea typeface="微软雅黑" panose="020B0503020204020204" pitchFamily="34" charset="-122"/>
              </a:rPr>
              <a:t>依据量化标准</a:t>
            </a:r>
            <a:endParaRPr lang="zh-CN" altLang="en-US" sz="1800" dirty="0" smtClean="0">
              <a:solidFill>
                <a:schemeClr val="bg1"/>
              </a:solidFill>
              <a:latin typeface="微软雅黑" panose="020B0503020204020204" pitchFamily="34" charset="-122"/>
              <a:ea typeface="微软雅黑" panose="020B0503020204020204" pitchFamily="34" charset="-122"/>
            </a:endParaRPr>
          </a:p>
          <a:p>
            <a:pPr marL="358775" indent="-358775" eaLnBrk="1" hangingPunct="1">
              <a:lnSpc>
                <a:spcPct val="150000"/>
              </a:lnSpc>
              <a:spcBef>
                <a:spcPct val="0"/>
              </a:spcBef>
              <a:buClr>
                <a:schemeClr val="bg1"/>
              </a:buClr>
              <a:buFont typeface="Wingdings" panose="05000000000000000000" pitchFamily="2" charset="2"/>
              <a:buChar char="Ø"/>
            </a:pPr>
            <a:r>
              <a:rPr lang="zh-CN" altLang="en-US" sz="1800" dirty="0" smtClean="0">
                <a:solidFill>
                  <a:schemeClr val="bg1"/>
                </a:solidFill>
                <a:latin typeface="微软雅黑" panose="020B0503020204020204" pitchFamily="34" charset="-122"/>
                <a:ea typeface="微软雅黑" panose="020B0503020204020204" pitchFamily="34" charset="-122"/>
              </a:rPr>
              <a:t>考绩影响浮动工资、调薪、升迁、在公司的前途</a:t>
            </a:r>
            <a:endParaRPr lang="en-US" altLang="zh-CN" sz="1800" dirty="0" smtClean="0">
              <a:solidFill>
                <a:schemeClr val="bg1"/>
              </a:solidFill>
              <a:latin typeface="微软雅黑" panose="020B0503020204020204" pitchFamily="34" charset="-122"/>
              <a:ea typeface="微软雅黑" panose="020B0503020204020204" pitchFamily="34" charset="-122"/>
            </a:endParaRPr>
          </a:p>
          <a:p>
            <a:pPr marL="358775" indent="-358775" eaLnBrk="1" hangingPunct="1">
              <a:lnSpc>
                <a:spcPct val="150000"/>
              </a:lnSpc>
              <a:spcBef>
                <a:spcPct val="0"/>
              </a:spcBef>
              <a:buClr>
                <a:schemeClr val="bg1"/>
              </a:buClr>
              <a:buFont typeface="Wingdings" panose="05000000000000000000" pitchFamily="2" charset="2"/>
              <a:buChar char="Ø"/>
            </a:pPr>
            <a:r>
              <a:rPr lang="zh-CN" altLang="en-US" sz="1800" dirty="0" smtClean="0">
                <a:solidFill>
                  <a:schemeClr val="bg1"/>
                </a:solidFill>
                <a:latin typeface="微软雅黑" panose="020B0503020204020204" pitchFamily="34" charset="-122"/>
                <a:ea typeface="微软雅黑" panose="020B0503020204020204" pitchFamily="34" charset="-122"/>
              </a:rPr>
              <a:t>直属主管负责考核</a:t>
            </a:r>
            <a:r>
              <a:rPr lang="en-US" altLang="zh-CN" sz="1800" dirty="0" smtClean="0">
                <a:solidFill>
                  <a:schemeClr val="bg1"/>
                </a:solidFill>
                <a:latin typeface="微软雅黑" panose="020B0503020204020204" pitchFamily="34" charset="-122"/>
                <a:ea typeface="微软雅黑" panose="020B0503020204020204" pitchFamily="34" charset="-122"/>
              </a:rPr>
              <a:t>, </a:t>
            </a:r>
            <a:r>
              <a:rPr lang="zh-CN" altLang="en-US" sz="1800" dirty="0" smtClean="0">
                <a:solidFill>
                  <a:schemeClr val="bg1"/>
                </a:solidFill>
                <a:latin typeface="微软雅黑" panose="020B0503020204020204" pitchFamily="34" charset="-122"/>
                <a:ea typeface="微软雅黑" panose="020B0503020204020204" pitchFamily="34" charset="-122"/>
              </a:rPr>
              <a:t>人力资源负责订定制度及考核标准</a:t>
            </a:r>
            <a:r>
              <a:rPr lang="en-US" altLang="zh-CN" sz="1800" dirty="0" smtClean="0">
                <a:solidFill>
                  <a:schemeClr val="bg1"/>
                </a:solidFill>
                <a:latin typeface="微软雅黑" panose="020B0503020204020204" pitchFamily="34" charset="-122"/>
                <a:ea typeface="微软雅黑" panose="020B0503020204020204" pitchFamily="34" charset="-122"/>
              </a:rPr>
              <a:t>, </a:t>
            </a:r>
            <a:r>
              <a:rPr lang="zh-CN" altLang="en-US" sz="1800" dirty="0" smtClean="0">
                <a:solidFill>
                  <a:schemeClr val="bg1"/>
                </a:solidFill>
                <a:latin typeface="微软雅黑" panose="020B0503020204020204" pitchFamily="34" charset="-122"/>
                <a:ea typeface="微软雅黑" panose="020B0503020204020204" pitchFamily="34" charset="-122"/>
              </a:rPr>
              <a:t>并审核执行正确公平</a:t>
            </a:r>
            <a:endParaRPr lang="en-US" altLang="zh-CN" sz="1800" dirty="0" smtClean="0">
              <a:solidFill>
                <a:schemeClr val="bg1"/>
              </a:solidFill>
              <a:latin typeface="微软雅黑" panose="020B0503020204020204" pitchFamily="34" charset="-122"/>
              <a:ea typeface="微软雅黑" panose="020B0503020204020204" pitchFamily="34" charset="-122"/>
            </a:endParaRPr>
          </a:p>
          <a:p>
            <a:pPr marL="358775" indent="-358775" eaLnBrk="1" hangingPunct="1">
              <a:lnSpc>
                <a:spcPct val="150000"/>
              </a:lnSpc>
              <a:spcBef>
                <a:spcPct val="0"/>
              </a:spcBef>
              <a:buClr>
                <a:schemeClr val="bg1"/>
              </a:buClr>
              <a:buFont typeface="Wingdings" panose="05000000000000000000" pitchFamily="2" charset="2"/>
              <a:buChar char="Ø"/>
            </a:pPr>
            <a:r>
              <a:rPr lang="zh-CN" altLang="en-US" sz="1800" dirty="0" smtClean="0">
                <a:solidFill>
                  <a:schemeClr val="bg1"/>
                </a:solidFill>
                <a:latin typeface="微软雅黑" panose="020B0503020204020204" pitchFamily="34" charset="-122"/>
                <a:ea typeface="微软雅黑" panose="020B0503020204020204" pitchFamily="34" charset="-122"/>
              </a:rPr>
              <a:t>奖金分配每月优等不超过</a:t>
            </a:r>
            <a:r>
              <a:rPr lang="en-US" altLang="zh-CN" sz="1800" dirty="0" smtClean="0">
                <a:solidFill>
                  <a:schemeClr val="bg1"/>
                </a:solidFill>
                <a:latin typeface="微软雅黑" panose="020B0503020204020204" pitchFamily="34" charset="-122"/>
                <a:ea typeface="微软雅黑" panose="020B0503020204020204" pitchFamily="34" charset="-122"/>
              </a:rPr>
              <a:t>20%</a:t>
            </a:r>
            <a:r>
              <a:rPr lang="zh-CN" altLang="en-US" sz="1800" dirty="0" smtClean="0">
                <a:solidFill>
                  <a:schemeClr val="bg1"/>
                </a:solidFill>
                <a:latin typeface="微软雅黑" panose="020B0503020204020204" pitchFamily="34" charset="-122"/>
                <a:ea typeface="微软雅黑" panose="020B0503020204020204" pitchFamily="34" charset="-122"/>
              </a:rPr>
              <a:t>，劣等不少于</a:t>
            </a:r>
            <a:r>
              <a:rPr lang="en-US" altLang="zh-CN" sz="1800" dirty="0" smtClean="0">
                <a:solidFill>
                  <a:schemeClr val="bg1"/>
                </a:solidFill>
                <a:latin typeface="微软雅黑" panose="020B0503020204020204" pitchFamily="34" charset="-122"/>
                <a:ea typeface="微软雅黑" panose="020B0503020204020204" pitchFamily="34" charset="-122"/>
              </a:rPr>
              <a:t>20%</a:t>
            </a:r>
            <a:endParaRPr lang="en-US" altLang="zh-CN" sz="1800" dirty="0" smtClean="0">
              <a:solidFill>
                <a:schemeClr val="bg1"/>
              </a:solidFill>
              <a:latin typeface="微软雅黑" panose="020B0503020204020204" pitchFamily="34" charset="-122"/>
              <a:ea typeface="微软雅黑" panose="020B0503020204020204" pitchFamily="34" charset="-122"/>
            </a:endParaRPr>
          </a:p>
          <a:p>
            <a:pPr marL="358775" indent="-358775" eaLnBrk="1" hangingPunct="1">
              <a:lnSpc>
                <a:spcPct val="150000"/>
              </a:lnSpc>
              <a:spcBef>
                <a:spcPct val="0"/>
              </a:spcBef>
              <a:buClr>
                <a:schemeClr val="bg1"/>
              </a:buClr>
              <a:buFont typeface="Wingdings" panose="05000000000000000000" pitchFamily="2" charset="2"/>
              <a:buChar char="Ø"/>
            </a:pPr>
            <a:r>
              <a:rPr lang="zh-CN" altLang="en-US" sz="1800" dirty="0" smtClean="0">
                <a:solidFill>
                  <a:schemeClr val="bg1"/>
                </a:solidFill>
                <a:latin typeface="微软雅黑" panose="020B0503020204020204" pitchFamily="34" charset="-122"/>
                <a:ea typeface="微软雅黑" panose="020B0503020204020204" pitchFamily="34" charset="-122"/>
              </a:rPr>
              <a:t>激励重于处罚</a:t>
            </a:r>
            <a:r>
              <a:rPr lang="en-US" altLang="en-US" sz="1800" dirty="0" smtClean="0">
                <a:solidFill>
                  <a:schemeClr val="bg1"/>
                </a:solidFill>
                <a:latin typeface="微软雅黑" panose="020B0503020204020204" pitchFamily="34" charset="-122"/>
                <a:ea typeface="微软雅黑" panose="020B0503020204020204" pitchFamily="34" charset="-122"/>
              </a:rPr>
              <a:t>、</a:t>
            </a:r>
            <a:r>
              <a:rPr lang="zh-CN" altLang="en-US" sz="1800" dirty="0" smtClean="0">
                <a:solidFill>
                  <a:schemeClr val="bg1"/>
                </a:solidFill>
                <a:latin typeface="微软雅黑" panose="020B0503020204020204" pitchFamily="34" charset="-122"/>
                <a:ea typeface="微软雅黑" panose="020B0503020204020204" pitchFamily="34" charset="-122"/>
              </a:rPr>
              <a:t>精神面经济面并重</a:t>
            </a:r>
            <a:endParaRPr lang="zh-CN" altLang="en-US" sz="1800" dirty="0" smtClean="0">
              <a:solidFill>
                <a:schemeClr val="bg1"/>
              </a:solidFill>
              <a:latin typeface="微软雅黑" panose="020B0503020204020204" pitchFamily="34" charset="-122"/>
              <a:ea typeface="微软雅黑" panose="020B0503020204020204" pitchFamily="34" charset="-122"/>
            </a:endParaRPr>
          </a:p>
          <a:p>
            <a:pPr marL="358775" indent="-358775" eaLnBrk="1" hangingPunct="1">
              <a:lnSpc>
                <a:spcPct val="150000"/>
              </a:lnSpc>
              <a:spcBef>
                <a:spcPct val="0"/>
              </a:spcBef>
              <a:buClr>
                <a:schemeClr val="bg1"/>
              </a:buClr>
              <a:buFont typeface="Wingdings" panose="05000000000000000000" pitchFamily="2" charset="2"/>
              <a:buChar char="Ø"/>
            </a:pPr>
            <a:r>
              <a:rPr lang="zh-CN" altLang="en-US" sz="1800" dirty="0" smtClean="0">
                <a:solidFill>
                  <a:schemeClr val="bg1"/>
                </a:solidFill>
                <a:latin typeface="微软雅黑" panose="020B0503020204020204" pitchFamily="34" charset="-122"/>
                <a:ea typeface="微软雅黑" panose="020B0503020204020204" pitchFamily="34" charset="-122"/>
              </a:rPr>
              <a:t>不断跟踪效果做必要的修正</a:t>
            </a:r>
            <a:endParaRPr lang="zh-CN" altLang="en-US" sz="1800"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矩形 4"/>
          <p:cNvSpPr/>
          <p:nvPr/>
        </p:nvSpPr>
        <p:spPr>
          <a:xfrm>
            <a:off x="733423" y="143485"/>
            <a:ext cx="8072216"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二</a:t>
            </a:r>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a:t>
            </a:r>
            <a:r>
              <a:rPr lang="en-US" altLang="zh-CN" sz="2400" b="1" dirty="0" smtClean="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绩效管理流程各阶段分析方法应用</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6" name="矩形 5"/>
          <p:cNvSpPr/>
          <p:nvPr/>
        </p:nvSpPr>
        <p:spPr bwMode="auto">
          <a:xfrm>
            <a:off x="2455863" y="2907506"/>
            <a:ext cx="6410325" cy="555625"/>
          </a:xfrm>
          <a:prstGeom prst="rect">
            <a:avLst/>
          </a:prstGeom>
          <a:noFill/>
          <a:ln w="38100" cap="flat" cmpd="sng" algn="ctr">
            <a:solidFill>
              <a:schemeClr val="accent1">
                <a:lumMod val="40000"/>
                <a:lumOff val="60000"/>
              </a:schemeClr>
            </a:solid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7" name="矩形 6"/>
          <p:cNvSpPr/>
          <p:nvPr/>
        </p:nvSpPr>
        <p:spPr bwMode="auto">
          <a:xfrm>
            <a:off x="2455863" y="3964781"/>
            <a:ext cx="6410325" cy="1277938"/>
          </a:xfrm>
          <a:prstGeom prst="rect">
            <a:avLst/>
          </a:prstGeom>
          <a:noFill/>
          <a:ln w="38100" cap="flat" cmpd="sng" algn="ctr">
            <a:solidFill>
              <a:schemeClr val="accent1">
                <a:lumMod val="40000"/>
                <a:lumOff val="60000"/>
              </a:schemeClr>
            </a:solid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8" name="矩形 7"/>
          <p:cNvSpPr/>
          <p:nvPr/>
        </p:nvSpPr>
        <p:spPr bwMode="auto">
          <a:xfrm>
            <a:off x="2463801" y="5344319"/>
            <a:ext cx="6408737" cy="923925"/>
          </a:xfrm>
          <a:prstGeom prst="rect">
            <a:avLst/>
          </a:prstGeom>
          <a:noFill/>
          <a:ln w="38100" cap="flat" cmpd="sng" algn="ctr">
            <a:solidFill>
              <a:schemeClr val="accent1">
                <a:lumMod val="40000"/>
                <a:lumOff val="60000"/>
              </a:schemeClr>
            </a:solid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9" name="矩形 8"/>
          <p:cNvSpPr/>
          <p:nvPr/>
        </p:nvSpPr>
        <p:spPr bwMode="auto">
          <a:xfrm>
            <a:off x="2455863" y="1888331"/>
            <a:ext cx="6410325" cy="923925"/>
          </a:xfrm>
          <a:prstGeom prst="rect">
            <a:avLst/>
          </a:prstGeom>
          <a:noFill/>
          <a:ln w="38100" cap="flat" cmpd="sng" algn="ctr">
            <a:solidFill>
              <a:schemeClr val="accent1">
                <a:lumMod val="40000"/>
                <a:lumOff val="60000"/>
              </a:schemeClr>
            </a:solid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0" name="矩形 9"/>
          <p:cNvSpPr/>
          <p:nvPr/>
        </p:nvSpPr>
        <p:spPr bwMode="auto">
          <a:xfrm>
            <a:off x="706438" y="2134394"/>
            <a:ext cx="1008063" cy="1273175"/>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1" name="矩形 10"/>
          <p:cNvSpPr>
            <a:spLocks noChangeArrowheads="1"/>
          </p:cNvSpPr>
          <p:nvPr/>
        </p:nvSpPr>
        <p:spPr bwMode="auto">
          <a:xfrm>
            <a:off x="862013" y="2234406"/>
            <a:ext cx="696913"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50000"/>
              </a:lnSpc>
            </a:pPr>
            <a:r>
              <a:rPr kumimoji="1" lang="zh-TW" altLang="en-US" sz="2000">
                <a:solidFill>
                  <a:schemeClr val="bg1"/>
                </a:solidFill>
                <a:latin typeface="微软雅黑" panose="020B0503020204020204" pitchFamily="34" charset="-122"/>
                <a:ea typeface="微软雅黑" panose="020B0503020204020204" pitchFamily="34" charset="-122"/>
              </a:rPr>
              <a:t>安全</a:t>
            </a:r>
            <a:endParaRPr kumimoji="1" lang="en-US" altLang="zh-TW" sz="2000">
              <a:solidFill>
                <a:schemeClr val="bg1"/>
              </a:solidFill>
              <a:latin typeface="微软雅黑" panose="020B0503020204020204" pitchFamily="34" charset="-122"/>
              <a:ea typeface="微软雅黑" panose="020B0503020204020204" pitchFamily="34" charset="-122"/>
            </a:endParaRPr>
          </a:p>
          <a:p>
            <a:pPr eaLnBrk="1" hangingPunct="1">
              <a:lnSpc>
                <a:spcPct val="150000"/>
              </a:lnSpc>
            </a:pPr>
            <a:r>
              <a:rPr kumimoji="1" lang="zh-TW" altLang="en-US" sz="2000">
                <a:solidFill>
                  <a:schemeClr val="bg1"/>
                </a:solidFill>
                <a:latin typeface="微软雅黑" panose="020B0503020204020204" pitchFamily="34" charset="-122"/>
                <a:ea typeface="微软雅黑" panose="020B0503020204020204" pitchFamily="34" charset="-122"/>
              </a:rPr>
              <a:t>纪录</a:t>
            </a:r>
            <a:endParaRPr kumimoji="1" lang="zh-TW" altLang="zh-CN" sz="2000">
              <a:solidFill>
                <a:schemeClr val="bg1"/>
              </a:solidFill>
              <a:latin typeface="微软雅黑" panose="020B0503020204020204" pitchFamily="34" charset="-122"/>
              <a:ea typeface="微软雅黑" panose="020B0503020204020204" pitchFamily="34" charset="-122"/>
            </a:endParaRPr>
          </a:p>
        </p:txBody>
      </p:sp>
      <p:sp>
        <p:nvSpPr>
          <p:cNvPr id="12" name="矩形 11"/>
          <p:cNvSpPr>
            <a:spLocks noChangeArrowheads="1"/>
          </p:cNvSpPr>
          <p:nvPr/>
        </p:nvSpPr>
        <p:spPr bwMode="auto">
          <a:xfrm>
            <a:off x="1881188" y="2134394"/>
            <a:ext cx="1150938" cy="431800"/>
          </a:xfrm>
          <a:prstGeom prst="rect">
            <a:avLst/>
          </a:prstGeom>
          <a:solidFill>
            <a:schemeClr val="accent2"/>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13" name="矩形 12"/>
          <p:cNvSpPr>
            <a:spLocks noChangeArrowheads="1"/>
          </p:cNvSpPr>
          <p:nvPr/>
        </p:nvSpPr>
        <p:spPr bwMode="auto">
          <a:xfrm>
            <a:off x="1881188" y="2974181"/>
            <a:ext cx="1150938" cy="433388"/>
          </a:xfrm>
          <a:prstGeom prst="rect">
            <a:avLst/>
          </a:prstGeom>
          <a:solidFill>
            <a:schemeClr val="accent2"/>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14" name="矩形 13"/>
          <p:cNvSpPr/>
          <p:nvPr/>
        </p:nvSpPr>
        <p:spPr>
          <a:xfrm>
            <a:off x="3198813" y="1899444"/>
            <a:ext cx="5522913" cy="923925"/>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50000"/>
              </a:lnSpc>
              <a:defRPr/>
            </a:pPr>
            <a:r>
              <a:rPr kumimoji="1" lang="zh-CN" altLang="en-US" sz="1800" b="0" dirty="0">
                <a:solidFill>
                  <a:schemeClr val="bg2">
                    <a:lumMod val="25000"/>
                  </a:schemeClr>
                </a:solidFill>
                <a:latin typeface="微软雅黑" panose="020B0503020204020204" pitchFamily="34" charset="-122"/>
                <a:ea typeface="微软雅黑" panose="020B0503020204020204" pitchFamily="34" charset="-122"/>
              </a:rPr>
              <a:t>参与安全工作、参与制定程序、委员会会员、主动报告轻伤；未遂事件</a:t>
            </a:r>
            <a:r>
              <a:rPr kumimoji="1" lang="en-US" altLang="en-US" sz="1800" b="0" dirty="0">
                <a:solidFill>
                  <a:schemeClr val="bg2">
                    <a:lumMod val="25000"/>
                  </a:schemeClr>
                </a:solidFill>
                <a:latin typeface="微软雅黑" panose="020B0503020204020204" pitchFamily="34" charset="-122"/>
                <a:ea typeface="微软雅黑" panose="020B0503020204020204" pitchFamily="34" charset="-122"/>
              </a:rPr>
              <a:t>、</a:t>
            </a:r>
            <a:r>
              <a:rPr kumimoji="1" lang="zh-CN" altLang="en-US" sz="1800" b="0" dirty="0">
                <a:solidFill>
                  <a:schemeClr val="bg2">
                    <a:lumMod val="25000"/>
                  </a:schemeClr>
                </a:solidFill>
                <a:latin typeface="微软雅黑" panose="020B0503020204020204" pitchFamily="34" charset="-122"/>
                <a:ea typeface="微软雅黑" panose="020B0503020204020204" pitchFamily="34" charset="-122"/>
              </a:rPr>
              <a:t>隐患、救援等</a:t>
            </a:r>
            <a:endParaRPr kumimoji="1" lang="zh-CN" altLang="en-US" sz="1800" b="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3198813" y="2996406"/>
            <a:ext cx="5667375" cy="369888"/>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r>
              <a:rPr kumimoji="1" lang="zh-CN" altLang="en-US" sz="1800" b="0" dirty="0">
                <a:solidFill>
                  <a:schemeClr val="bg2">
                    <a:lumMod val="25000"/>
                  </a:schemeClr>
                </a:solidFill>
                <a:latin typeface="微软雅黑" panose="020B0503020204020204" pitchFamily="34" charset="-122"/>
                <a:ea typeface="微软雅黑" panose="020B0503020204020204" pitchFamily="34" charset="-122"/>
              </a:rPr>
              <a:t>未达质量规范、隐瞒轻伤</a:t>
            </a:r>
            <a:r>
              <a:rPr kumimoji="1" lang="en-US" altLang="en-US" sz="1800" b="0" dirty="0">
                <a:solidFill>
                  <a:schemeClr val="bg2">
                    <a:lumMod val="25000"/>
                  </a:schemeClr>
                </a:solidFill>
                <a:latin typeface="微软雅黑" panose="020B0503020204020204" pitchFamily="34" charset="-122"/>
                <a:ea typeface="微软雅黑" panose="020B0503020204020204" pitchFamily="34" charset="-122"/>
              </a:rPr>
              <a:t>、</a:t>
            </a:r>
            <a:r>
              <a:rPr kumimoji="1" lang="zh-CN" altLang="en-US" sz="1800" b="0" dirty="0">
                <a:solidFill>
                  <a:schemeClr val="bg2">
                    <a:lumMod val="25000"/>
                  </a:schemeClr>
                </a:solidFill>
                <a:latin typeface="微软雅黑" panose="020B0503020204020204" pitchFamily="34" charset="-122"/>
                <a:ea typeface="微软雅黑" panose="020B0503020204020204" pitchFamily="34" charset="-122"/>
              </a:rPr>
              <a:t>未遂事件、事故、受伤等</a:t>
            </a:r>
            <a:endParaRPr kumimoji="1" lang="zh-CN" altLang="en-US" sz="1800" b="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16" name="矩形 15"/>
          <p:cNvSpPr>
            <a:spLocks noChangeArrowheads="1"/>
          </p:cNvSpPr>
          <p:nvPr/>
        </p:nvSpPr>
        <p:spPr bwMode="auto">
          <a:xfrm>
            <a:off x="2017713" y="2177256"/>
            <a:ext cx="8778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r>
              <a:rPr kumimoji="1" lang="zh-CN" altLang="en-US" sz="1800">
                <a:solidFill>
                  <a:schemeClr val="bg1"/>
                </a:solidFill>
                <a:latin typeface="微软雅黑" panose="020B0503020204020204" pitchFamily="34" charset="-122"/>
                <a:ea typeface="微软雅黑" panose="020B0503020204020204" pitchFamily="34" charset="-122"/>
              </a:rPr>
              <a:t>加分项</a:t>
            </a:r>
            <a:endParaRPr kumimoji="1" lang="zh-CN" altLang="en-US" sz="1800">
              <a:solidFill>
                <a:schemeClr val="bg1"/>
              </a:solidFill>
              <a:latin typeface="微软雅黑" panose="020B0503020204020204" pitchFamily="34" charset="-122"/>
              <a:ea typeface="微软雅黑" panose="020B0503020204020204" pitchFamily="34" charset="-122"/>
            </a:endParaRPr>
          </a:p>
        </p:txBody>
      </p:sp>
      <p:sp>
        <p:nvSpPr>
          <p:cNvPr id="17" name="矩形 16"/>
          <p:cNvSpPr>
            <a:spLocks noChangeArrowheads="1"/>
          </p:cNvSpPr>
          <p:nvPr/>
        </p:nvSpPr>
        <p:spPr bwMode="auto">
          <a:xfrm>
            <a:off x="2017713" y="3005931"/>
            <a:ext cx="8778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r>
              <a:rPr kumimoji="1" lang="zh-CN" altLang="en-US" sz="1800">
                <a:solidFill>
                  <a:schemeClr val="bg1"/>
                </a:solidFill>
                <a:latin typeface="微软雅黑" panose="020B0503020204020204" pitchFamily="34" charset="-122"/>
                <a:ea typeface="微软雅黑" panose="020B0503020204020204" pitchFamily="34" charset="-122"/>
              </a:rPr>
              <a:t>减分项</a:t>
            </a:r>
            <a:endParaRPr kumimoji="1" lang="zh-CN" altLang="en-US" sz="180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bwMode="auto">
          <a:xfrm>
            <a:off x="706438" y="4366419"/>
            <a:ext cx="1008063" cy="1655762"/>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9" name="矩形 18"/>
          <p:cNvSpPr>
            <a:spLocks noChangeArrowheads="1"/>
          </p:cNvSpPr>
          <p:nvPr/>
        </p:nvSpPr>
        <p:spPr bwMode="auto">
          <a:xfrm>
            <a:off x="862013" y="4685506"/>
            <a:ext cx="696913"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50000"/>
              </a:lnSpc>
            </a:pPr>
            <a:r>
              <a:rPr kumimoji="1" lang="zh-TW" altLang="en-US" sz="2000">
                <a:solidFill>
                  <a:schemeClr val="bg1"/>
                </a:solidFill>
                <a:latin typeface="微软雅黑" panose="020B0503020204020204" pitchFamily="34" charset="-122"/>
                <a:ea typeface="微软雅黑" panose="020B0503020204020204" pitchFamily="34" charset="-122"/>
              </a:rPr>
              <a:t>安全</a:t>
            </a:r>
            <a:endParaRPr kumimoji="1" lang="en-US" altLang="zh-TW" sz="2000">
              <a:solidFill>
                <a:schemeClr val="bg1"/>
              </a:solidFill>
              <a:latin typeface="微软雅黑" panose="020B0503020204020204" pitchFamily="34" charset="-122"/>
              <a:ea typeface="微软雅黑" panose="020B0503020204020204" pitchFamily="34" charset="-122"/>
            </a:endParaRPr>
          </a:p>
          <a:p>
            <a:pPr eaLnBrk="1" hangingPunct="1">
              <a:lnSpc>
                <a:spcPct val="150000"/>
              </a:lnSpc>
            </a:pPr>
            <a:r>
              <a:rPr kumimoji="1" lang="zh-TW" altLang="en-US" sz="2000">
                <a:solidFill>
                  <a:schemeClr val="bg1"/>
                </a:solidFill>
                <a:latin typeface="微软雅黑" panose="020B0503020204020204" pitchFamily="34" charset="-122"/>
                <a:ea typeface="微软雅黑" panose="020B0503020204020204" pitchFamily="34" charset="-122"/>
              </a:rPr>
              <a:t>行为</a:t>
            </a:r>
            <a:endParaRPr kumimoji="1" lang="zh-TW" altLang="zh-CN" sz="2000">
              <a:solidFill>
                <a:schemeClr val="bg1"/>
              </a:solidFill>
              <a:latin typeface="微软雅黑" panose="020B0503020204020204" pitchFamily="34" charset="-122"/>
              <a:ea typeface="微软雅黑" panose="020B0503020204020204" pitchFamily="34" charset="-122"/>
            </a:endParaRPr>
          </a:p>
        </p:txBody>
      </p:sp>
      <p:sp>
        <p:nvSpPr>
          <p:cNvPr id="20" name="矩形 19"/>
          <p:cNvSpPr>
            <a:spLocks noChangeArrowheads="1"/>
          </p:cNvSpPr>
          <p:nvPr/>
        </p:nvSpPr>
        <p:spPr bwMode="auto">
          <a:xfrm>
            <a:off x="1881188" y="4345781"/>
            <a:ext cx="1150938" cy="431800"/>
          </a:xfrm>
          <a:prstGeom prst="rect">
            <a:avLst/>
          </a:prstGeom>
          <a:solidFill>
            <a:schemeClr val="accent2"/>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21" name="矩形 20"/>
          <p:cNvSpPr>
            <a:spLocks noChangeArrowheads="1"/>
          </p:cNvSpPr>
          <p:nvPr/>
        </p:nvSpPr>
        <p:spPr bwMode="auto">
          <a:xfrm>
            <a:off x="1881188" y="5590381"/>
            <a:ext cx="1150938" cy="431800"/>
          </a:xfrm>
          <a:prstGeom prst="rect">
            <a:avLst/>
          </a:prstGeom>
          <a:solidFill>
            <a:schemeClr val="accent2"/>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22" name="矩形 21"/>
          <p:cNvSpPr>
            <a:spLocks noChangeArrowheads="1"/>
          </p:cNvSpPr>
          <p:nvPr/>
        </p:nvSpPr>
        <p:spPr bwMode="auto">
          <a:xfrm>
            <a:off x="2017713" y="4388644"/>
            <a:ext cx="8778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r>
              <a:rPr kumimoji="1" lang="zh-CN" altLang="en-US" sz="1800">
                <a:solidFill>
                  <a:schemeClr val="bg1"/>
                </a:solidFill>
                <a:latin typeface="微软雅黑" panose="020B0503020204020204" pitchFamily="34" charset="-122"/>
                <a:ea typeface="微软雅黑" panose="020B0503020204020204" pitchFamily="34" charset="-122"/>
              </a:rPr>
              <a:t>加分项</a:t>
            </a:r>
            <a:endParaRPr kumimoji="1" lang="zh-CN" altLang="en-US" sz="1800">
              <a:solidFill>
                <a:schemeClr val="bg1"/>
              </a:solidFill>
              <a:latin typeface="微软雅黑" panose="020B0503020204020204" pitchFamily="34" charset="-122"/>
              <a:ea typeface="微软雅黑" panose="020B0503020204020204" pitchFamily="34" charset="-122"/>
            </a:endParaRPr>
          </a:p>
        </p:txBody>
      </p:sp>
      <p:sp>
        <p:nvSpPr>
          <p:cNvPr id="23" name="矩形 22"/>
          <p:cNvSpPr>
            <a:spLocks noChangeArrowheads="1"/>
          </p:cNvSpPr>
          <p:nvPr/>
        </p:nvSpPr>
        <p:spPr bwMode="auto">
          <a:xfrm>
            <a:off x="2017713" y="5622131"/>
            <a:ext cx="8778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r>
              <a:rPr kumimoji="1" lang="zh-CN" altLang="en-US" sz="1800">
                <a:solidFill>
                  <a:schemeClr val="bg1"/>
                </a:solidFill>
                <a:latin typeface="微软雅黑" panose="020B0503020204020204" pitchFamily="34" charset="-122"/>
                <a:ea typeface="微软雅黑" panose="020B0503020204020204" pitchFamily="34" charset="-122"/>
              </a:rPr>
              <a:t>减分项</a:t>
            </a:r>
            <a:endParaRPr kumimoji="1" lang="zh-CN" altLang="en-US" sz="1800">
              <a:solidFill>
                <a:schemeClr val="bg1"/>
              </a:solidFill>
              <a:latin typeface="微软雅黑" panose="020B0503020204020204" pitchFamily="34" charset="-122"/>
              <a:ea typeface="微软雅黑" panose="020B0503020204020204" pitchFamily="34" charset="-122"/>
            </a:endParaRPr>
          </a:p>
        </p:txBody>
      </p:sp>
      <p:sp>
        <p:nvSpPr>
          <p:cNvPr id="24" name="矩形 23"/>
          <p:cNvSpPr/>
          <p:nvPr/>
        </p:nvSpPr>
        <p:spPr>
          <a:xfrm>
            <a:off x="3213101" y="3902869"/>
            <a:ext cx="5586412" cy="1339850"/>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just" eaLnBrk="1" hangingPunct="1">
              <a:lnSpc>
                <a:spcPct val="150000"/>
              </a:lnSpc>
              <a:defRPr/>
            </a:pPr>
            <a:r>
              <a:rPr kumimoji="1" lang="zh-TW" altLang="en-US" sz="1800" b="0" dirty="0">
                <a:solidFill>
                  <a:schemeClr val="bg2">
                    <a:lumMod val="25000"/>
                  </a:schemeClr>
                </a:solidFill>
                <a:latin typeface="微软雅黑" panose="020B0503020204020204" pitchFamily="34" charset="-122"/>
                <a:ea typeface="微软雅黑" panose="020B0503020204020204" pitchFamily="34" charset="-122"/>
              </a:rPr>
              <a:t>安全审核发现的安全行为</a:t>
            </a:r>
            <a:r>
              <a:rPr kumimoji="1" lang="zh-CN" altLang="en-US" sz="1800" b="0" dirty="0">
                <a:solidFill>
                  <a:schemeClr val="bg2">
                    <a:lumMod val="25000"/>
                  </a:schemeClr>
                </a:solidFill>
                <a:latin typeface="微软雅黑" panose="020B0503020204020204" pitchFamily="34" charset="-122"/>
                <a:ea typeface="微软雅黑" panose="020B0503020204020204" pitchFamily="34" charset="-122"/>
              </a:rPr>
              <a:t>、</a:t>
            </a:r>
            <a:r>
              <a:rPr kumimoji="1" lang="zh-TW" altLang="en-US" sz="1800" b="0" dirty="0">
                <a:solidFill>
                  <a:schemeClr val="bg2">
                    <a:lumMod val="25000"/>
                  </a:schemeClr>
                </a:solidFill>
                <a:latin typeface="微软雅黑" panose="020B0503020204020204" pitchFamily="34" charset="-122"/>
                <a:ea typeface="微软雅黑" panose="020B0503020204020204" pitchFamily="34" charset="-122"/>
              </a:rPr>
              <a:t>遵守公司高标准安全纪律</a:t>
            </a:r>
            <a:r>
              <a:rPr kumimoji="1" lang="zh-CN" altLang="en-US" sz="1800" b="0" dirty="0">
                <a:solidFill>
                  <a:schemeClr val="bg2">
                    <a:lumMod val="25000"/>
                  </a:schemeClr>
                </a:solidFill>
                <a:latin typeface="微软雅黑" panose="020B0503020204020204" pitchFamily="34" charset="-122"/>
                <a:ea typeface="微软雅黑" panose="020B0503020204020204" pitchFamily="34" charset="-122"/>
              </a:rPr>
              <a:t>、</a:t>
            </a:r>
            <a:r>
              <a:rPr kumimoji="1" lang="zh-TW" altLang="en-US" sz="1800" b="0" dirty="0">
                <a:solidFill>
                  <a:schemeClr val="bg2">
                    <a:lumMod val="25000"/>
                  </a:schemeClr>
                </a:solidFill>
                <a:latin typeface="微软雅黑" panose="020B0503020204020204" pitchFamily="34" charset="-122"/>
                <a:ea typeface="微软雅黑" panose="020B0503020204020204" pitchFamily="34" charset="-122"/>
              </a:rPr>
              <a:t>主动发现</a:t>
            </a:r>
            <a:r>
              <a:rPr kumimoji="1" lang="zh-CN" altLang="en-US" sz="1800" b="0" dirty="0">
                <a:solidFill>
                  <a:schemeClr val="bg2">
                    <a:lumMod val="25000"/>
                  </a:schemeClr>
                </a:solidFill>
                <a:latin typeface="微软雅黑" panose="020B0503020204020204" pitchFamily="34" charset="-122"/>
                <a:ea typeface="微软雅黑" panose="020B0503020204020204" pitchFamily="34" charset="-122"/>
              </a:rPr>
              <a:t>或改正</a:t>
            </a:r>
            <a:r>
              <a:rPr kumimoji="1" lang="zh-TW" altLang="en-US" sz="1800" b="0" dirty="0">
                <a:solidFill>
                  <a:schemeClr val="bg2">
                    <a:lumMod val="25000"/>
                  </a:schemeClr>
                </a:solidFill>
                <a:latin typeface="微软雅黑" panose="020B0503020204020204" pitchFamily="34" charset="-122"/>
                <a:ea typeface="微软雅黑" panose="020B0503020204020204" pitchFamily="34" charset="-122"/>
              </a:rPr>
              <a:t>不安全状况、主动提出的安全建议、提醒他人的不安全行为、主动与他人安全分享</a:t>
            </a:r>
            <a:endParaRPr kumimoji="1" lang="zh-TW" altLang="zh-CN" sz="1800" b="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a:off x="3200401" y="5344319"/>
            <a:ext cx="5599112" cy="923925"/>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just" eaLnBrk="1" hangingPunct="1">
              <a:lnSpc>
                <a:spcPct val="150000"/>
              </a:lnSpc>
              <a:defRPr/>
            </a:pPr>
            <a:r>
              <a:rPr kumimoji="1" lang="zh-TW" altLang="en-US" sz="1800" b="0" dirty="0">
                <a:solidFill>
                  <a:schemeClr val="bg2">
                    <a:lumMod val="25000"/>
                  </a:schemeClr>
                </a:solidFill>
                <a:latin typeface="微软雅黑" panose="020B0503020204020204" pitchFamily="34" charset="-122"/>
                <a:ea typeface="微软雅黑" panose="020B0503020204020204" pitchFamily="34" charset="-122"/>
              </a:rPr>
              <a:t>安全审核发现的</a:t>
            </a:r>
            <a:r>
              <a:rPr kumimoji="1" lang="zh-CN" altLang="en-US" sz="1800" b="0" dirty="0">
                <a:solidFill>
                  <a:schemeClr val="bg2">
                    <a:lumMod val="25000"/>
                  </a:schemeClr>
                </a:solidFill>
                <a:latin typeface="微软雅黑" panose="020B0503020204020204" pitchFamily="34" charset="-122"/>
                <a:ea typeface="微软雅黑" panose="020B0503020204020204" pitchFamily="34" charset="-122"/>
              </a:rPr>
              <a:t>重复</a:t>
            </a:r>
            <a:r>
              <a:rPr kumimoji="1" lang="zh-TW" altLang="en-US" sz="1800" b="0" dirty="0">
                <a:solidFill>
                  <a:schemeClr val="bg2">
                    <a:lumMod val="25000"/>
                  </a:schemeClr>
                </a:solidFill>
                <a:latin typeface="微软雅黑" panose="020B0503020204020204" pitchFamily="34" charset="-122"/>
                <a:ea typeface="微软雅黑" panose="020B0503020204020204" pitchFamily="34" charset="-122"/>
              </a:rPr>
              <a:t>不安全行为、展现低标准安全纪律、</a:t>
            </a:r>
            <a:r>
              <a:rPr kumimoji="1" lang="zh-CN" altLang="en-US" sz="1800" b="0" dirty="0">
                <a:solidFill>
                  <a:schemeClr val="bg2">
                    <a:lumMod val="25000"/>
                  </a:schemeClr>
                </a:solidFill>
                <a:latin typeface="微软雅黑" panose="020B0503020204020204" pitchFamily="34" charset="-122"/>
                <a:ea typeface="微软雅黑" panose="020B0503020204020204" pitchFamily="34" charset="-122"/>
              </a:rPr>
              <a:t>造成不安全状况</a:t>
            </a:r>
            <a:r>
              <a:rPr kumimoji="1" lang="zh-TW" altLang="en-US" sz="1800" b="0" dirty="0">
                <a:solidFill>
                  <a:schemeClr val="bg2">
                    <a:lumMod val="25000"/>
                  </a:schemeClr>
                </a:solidFill>
                <a:latin typeface="微软雅黑" panose="020B0503020204020204" pitchFamily="34" charset="-122"/>
                <a:ea typeface="微软雅黑" panose="020B0503020204020204" pitchFamily="34" charset="-122"/>
              </a:rPr>
              <a:t> </a:t>
            </a:r>
            <a:r>
              <a:rPr kumimoji="1" lang="zh-CN" altLang="en-US" sz="1800" b="0" dirty="0">
                <a:solidFill>
                  <a:schemeClr val="bg2">
                    <a:lumMod val="25000"/>
                  </a:schemeClr>
                </a:solidFill>
                <a:latin typeface="微软雅黑" panose="020B0503020204020204" pitchFamily="34" charset="-122"/>
                <a:ea typeface="微软雅黑" panose="020B0503020204020204" pitchFamily="34" charset="-122"/>
              </a:rPr>
              <a:t>、不及时改正不安全状况</a:t>
            </a:r>
            <a:r>
              <a:rPr kumimoji="1" lang="zh-TW" altLang="en-US" sz="1800" b="0" dirty="0">
                <a:solidFill>
                  <a:schemeClr val="bg2">
                    <a:lumMod val="25000"/>
                  </a:schemeClr>
                </a:solidFill>
                <a:latin typeface="微软雅黑" panose="020B0503020204020204" pitchFamily="34" charset="-122"/>
                <a:ea typeface="微软雅黑" panose="020B0503020204020204" pitchFamily="34" charset="-122"/>
              </a:rPr>
              <a:t> </a:t>
            </a:r>
            <a:endParaRPr kumimoji="1" lang="zh-CN" altLang="en-US" sz="1800" b="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26" name="Rectangle 2"/>
          <p:cNvSpPr>
            <a:spLocks noGrp="1" noChangeArrowheads="1"/>
          </p:cNvSpPr>
          <p:nvPr/>
        </p:nvSpPr>
        <p:spPr bwMode="auto">
          <a:xfrm>
            <a:off x="733423" y="1024037"/>
            <a:ext cx="7162800" cy="523875"/>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dirty="0">
                <a:solidFill>
                  <a:schemeClr val="tx2">
                    <a:lumMod val="50000"/>
                  </a:schemeClr>
                </a:solidFill>
                <a:latin typeface="华文中宋" panose="02010600040101010101" pitchFamily="2" charset="-122"/>
                <a:ea typeface="华文中宋" panose="02010600040101010101" pitchFamily="2" charset="-122"/>
              </a:rPr>
              <a:t>参考：杜邦对正式员工安全考核示例</a:t>
            </a:r>
            <a:endParaRPr lang="en-US" altLang="zh-CN" sz="2800" dirty="0">
              <a:solidFill>
                <a:schemeClr val="tx2">
                  <a:lumMod val="50000"/>
                </a:schemeClr>
              </a:solidFill>
              <a:latin typeface="华文中宋" panose="02010600040101010101" pitchFamily="2" charset="-122"/>
              <a:ea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矩形 4"/>
          <p:cNvSpPr/>
          <p:nvPr/>
        </p:nvSpPr>
        <p:spPr>
          <a:xfrm>
            <a:off x="733423" y="143485"/>
            <a:ext cx="8072216"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二</a:t>
            </a:r>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a:t>
            </a:r>
            <a:r>
              <a:rPr lang="en-US" altLang="zh-CN" sz="2400" b="1" dirty="0" smtClean="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绩效管理流程各阶段分析方法应用</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6" name="矩形 5"/>
          <p:cNvSpPr>
            <a:spLocks noChangeArrowheads="1"/>
          </p:cNvSpPr>
          <p:nvPr/>
        </p:nvSpPr>
        <p:spPr bwMode="auto">
          <a:xfrm>
            <a:off x="589744" y="3190081"/>
            <a:ext cx="2447925" cy="419100"/>
          </a:xfrm>
          <a:prstGeom prst="rect">
            <a:avLst/>
          </a:prstGeom>
          <a:solidFill>
            <a:schemeClr val="accent1"/>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7" name="矩形 6"/>
          <p:cNvSpPr>
            <a:spLocks noChangeArrowheads="1"/>
          </p:cNvSpPr>
          <p:nvPr/>
        </p:nvSpPr>
        <p:spPr bwMode="auto">
          <a:xfrm>
            <a:off x="589744" y="4241006"/>
            <a:ext cx="2447925" cy="419100"/>
          </a:xfrm>
          <a:prstGeom prst="rect">
            <a:avLst/>
          </a:prstGeom>
          <a:solidFill>
            <a:schemeClr val="accent1"/>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8" name="矩形 7"/>
          <p:cNvSpPr>
            <a:spLocks noChangeArrowheads="1"/>
          </p:cNvSpPr>
          <p:nvPr/>
        </p:nvSpPr>
        <p:spPr bwMode="auto">
          <a:xfrm>
            <a:off x="589744" y="5347494"/>
            <a:ext cx="2447925" cy="419100"/>
          </a:xfrm>
          <a:prstGeom prst="rect">
            <a:avLst/>
          </a:prstGeom>
          <a:solidFill>
            <a:schemeClr val="accent1"/>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9" name="矩形 8"/>
          <p:cNvSpPr>
            <a:spLocks noChangeArrowheads="1"/>
          </p:cNvSpPr>
          <p:nvPr/>
        </p:nvSpPr>
        <p:spPr bwMode="auto">
          <a:xfrm>
            <a:off x="6966732" y="1810544"/>
            <a:ext cx="2447925" cy="417512"/>
          </a:xfrm>
          <a:prstGeom prst="rect">
            <a:avLst/>
          </a:prstGeom>
          <a:solidFill>
            <a:schemeClr val="accent1"/>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10" name="矩形 9"/>
          <p:cNvSpPr>
            <a:spLocks noChangeArrowheads="1"/>
          </p:cNvSpPr>
          <p:nvPr/>
        </p:nvSpPr>
        <p:spPr bwMode="auto">
          <a:xfrm>
            <a:off x="6966732" y="3190081"/>
            <a:ext cx="2447925" cy="419100"/>
          </a:xfrm>
          <a:prstGeom prst="rect">
            <a:avLst/>
          </a:prstGeom>
          <a:solidFill>
            <a:schemeClr val="accent1"/>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11" name="矩形 10"/>
          <p:cNvSpPr>
            <a:spLocks noChangeArrowheads="1"/>
          </p:cNvSpPr>
          <p:nvPr/>
        </p:nvSpPr>
        <p:spPr bwMode="auto">
          <a:xfrm>
            <a:off x="6966732" y="4241006"/>
            <a:ext cx="2447925" cy="419100"/>
          </a:xfrm>
          <a:prstGeom prst="rect">
            <a:avLst/>
          </a:prstGeom>
          <a:solidFill>
            <a:schemeClr val="accent1"/>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12" name="矩形 11"/>
          <p:cNvSpPr>
            <a:spLocks noChangeArrowheads="1"/>
          </p:cNvSpPr>
          <p:nvPr/>
        </p:nvSpPr>
        <p:spPr bwMode="auto">
          <a:xfrm>
            <a:off x="6966732" y="5347494"/>
            <a:ext cx="2447925" cy="419100"/>
          </a:xfrm>
          <a:prstGeom prst="rect">
            <a:avLst/>
          </a:prstGeom>
          <a:solidFill>
            <a:schemeClr val="accent1"/>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13" name="矩形 12"/>
          <p:cNvSpPr>
            <a:spLocks noChangeArrowheads="1"/>
          </p:cNvSpPr>
          <p:nvPr/>
        </p:nvSpPr>
        <p:spPr bwMode="auto">
          <a:xfrm>
            <a:off x="589744" y="1810544"/>
            <a:ext cx="2447925" cy="417512"/>
          </a:xfrm>
          <a:prstGeom prst="rect">
            <a:avLst/>
          </a:prstGeom>
          <a:solidFill>
            <a:schemeClr val="accent1"/>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14" name="矩形 13"/>
          <p:cNvSpPr>
            <a:spLocks noChangeArrowheads="1"/>
          </p:cNvSpPr>
          <p:nvPr/>
        </p:nvSpPr>
        <p:spPr bwMode="auto">
          <a:xfrm>
            <a:off x="716744" y="1810544"/>
            <a:ext cx="17986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r>
              <a:rPr lang="zh-CN" altLang="en-US" sz="2000">
                <a:solidFill>
                  <a:schemeClr val="bg1"/>
                </a:solidFill>
                <a:latin typeface="微软雅黑" panose="020B0503020204020204" pitchFamily="34" charset="-122"/>
                <a:ea typeface="微软雅黑" panose="020B0503020204020204" pitchFamily="34" charset="-122"/>
              </a:rPr>
              <a:t>岗位职务描述</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716744" y="2210594"/>
            <a:ext cx="3870325" cy="830262"/>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50000"/>
              </a:lnSpc>
              <a:defRPr/>
            </a:pPr>
            <a:r>
              <a:rPr lang="zh-CN" altLang="en-US" sz="1600" b="0" dirty="0">
                <a:solidFill>
                  <a:schemeClr val="bg2">
                    <a:lumMod val="25000"/>
                  </a:schemeClr>
                </a:solidFill>
                <a:latin typeface="微软雅黑" panose="020B0503020204020204" pitchFamily="34" charset="-122"/>
                <a:ea typeface="微软雅黑" panose="020B0503020204020204" pitchFamily="34" charset="-122"/>
              </a:rPr>
              <a:t>说明该岗位主要责任包括安全</a:t>
            </a:r>
            <a:r>
              <a:rPr lang="en-US" altLang="zh-CN" sz="1600" b="0" dirty="0">
                <a:solidFill>
                  <a:schemeClr val="bg2">
                    <a:lumMod val="25000"/>
                  </a:schemeClr>
                </a:solidFill>
                <a:latin typeface="微软雅黑" panose="020B0503020204020204" pitchFamily="34" charset="-122"/>
                <a:ea typeface="微软雅黑" panose="020B0503020204020204" pitchFamily="34" charset="-122"/>
              </a:rPr>
              <a:t>, </a:t>
            </a:r>
            <a:r>
              <a:rPr lang="zh-CN" altLang="en-US" sz="1600" b="0" dirty="0">
                <a:solidFill>
                  <a:schemeClr val="bg2">
                    <a:lumMod val="25000"/>
                  </a:schemeClr>
                </a:solidFill>
                <a:latin typeface="微软雅黑" panose="020B0503020204020204" pitchFamily="34" charset="-122"/>
                <a:ea typeface="微软雅黑" panose="020B0503020204020204" pitchFamily="34" charset="-122"/>
              </a:rPr>
              <a:t>日常工作内容</a:t>
            </a:r>
            <a:r>
              <a:rPr lang="en-US" altLang="zh-CN" sz="1600" b="0" dirty="0">
                <a:solidFill>
                  <a:schemeClr val="bg2">
                    <a:lumMod val="25000"/>
                  </a:schemeClr>
                </a:solidFill>
                <a:latin typeface="微软雅黑" panose="020B0503020204020204" pitchFamily="34" charset="-122"/>
                <a:ea typeface="微软雅黑" panose="020B0503020204020204" pitchFamily="34" charset="-122"/>
              </a:rPr>
              <a:t>, </a:t>
            </a:r>
            <a:r>
              <a:rPr lang="zh-CN" altLang="en-US" sz="1600" b="0" dirty="0">
                <a:solidFill>
                  <a:schemeClr val="bg2">
                    <a:lumMod val="25000"/>
                  </a:schemeClr>
                </a:solidFill>
                <a:latin typeface="微软雅黑" panose="020B0503020204020204" pitchFamily="34" charset="-122"/>
                <a:ea typeface="微软雅黑" panose="020B0503020204020204" pitchFamily="34" charset="-122"/>
              </a:rPr>
              <a:t>报告关系</a:t>
            </a:r>
            <a:r>
              <a:rPr lang="en-US" altLang="zh-CN" sz="1600" b="0" dirty="0">
                <a:solidFill>
                  <a:schemeClr val="bg2">
                    <a:lumMod val="25000"/>
                  </a:schemeClr>
                </a:solidFill>
                <a:latin typeface="微软雅黑" panose="020B0503020204020204" pitchFamily="34" charset="-122"/>
                <a:ea typeface="微软雅黑" panose="020B0503020204020204" pitchFamily="34" charset="-122"/>
              </a:rPr>
              <a:t>. </a:t>
            </a:r>
            <a:r>
              <a:rPr lang="zh-CN" altLang="en-US" sz="1600" b="0" dirty="0">
                <a:solidFill>
                  <a:schemeClr val="bg2">
                    <a:lumMod val="25000"/>
                  </a:schemeClr>
                </a:solidFill>
                <a:latin typeface="微软雅黑" panose="020B0503020204020204" pitchFamily="34" charset="-122"/>
                <a:ea typeface="微软雅黑" panose="020B0503020204020204" pitchFamily="34" charset="-122"/>
              </a:rPr>
              <a:t>应由该岗位直属主管撰写</a:t>
            </a:r>
            <a:endParaRPr lang="en-US" altLang="zh-CN" sz="1600" b="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16" name="矩形 15"/>
          <p:cNvSpPr>
            <a:spLocks noChangeArrowheads="1"/>
          </p:cNvSpPr>
          <p:nvPr/>
        </p:nvSpPr>
        <p:spPr bwMode="auto">
          <a:xfrm>
            <a:off x="769132" y="3247231"/>
            <a:ext cx="120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r>
              <a:rPr lang="zh-CN" altLang="en-US" sz="2000">
                <a:solidFill>
                  <a:schemeClr val="bg1"/>
                </a:solidFill>
                <a:latin typeface="微软雅黑" panose="020B0503020204020204" pitchFamily="34" charset="-122"/>
                <a:ea typeface="微软雅黑" panose="020B0503020204020204" pitchFamily="34" charset="-122"/>
              </a:rPr>
              <a:t>操作规范</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748494" y="3677444"/>
            <a:ext cx="2032000" cy="338137"/>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r>
              <a:rPr lang="zh-CN" altLang="en-US" sz="1600" b="0" dirty="0">
                <a:solidFill>
                  <a:schemeClr val="bg2">
                    <a:lumMod val="25000"/>
                  </a:schemeClr>
                </a:solidFill>
                <a:latin typeface="微软雅黑" panose="020B0503020204020204" pitchFamily="34" charset="-122"/>
                <a:ea typeface="微软雅黑" panose="020B0503020204020204" pitchFamily="34" charset="-122"/>
              </a:rPr>
              <a:t>不同工种、不同工序</a:t>
            </a:r>
            <a:endParaRPr lang="en-US" altLang="zh-CN" sz="1600" b="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18" name="矩形 17"/>
          <p:cNvSpPr>
            <a:spLocks noChangeArrowheads="1"/>
          </p:cNvSpPr>
          <p:nvPr/>
        </p:nvSpPr>
        <p:spPr bwMode="auto">
          <a:xfrm>
            <a:off x="748494" y="4260056"/>
            <a:ext cx="12112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r>
              <a:rPr lang="zh-CN" altLang="en-US" sz="2000">
                <a:solidFill>
                  <a:schemeClr val="bg1"/>
                </a:solidFill>
                <a:latin typeface="微软雅黑" panose="020B0503020204020204" pitchFamily="34" charset="-122"/>
                <a:ea typeface="微软雅黑" panose="020B0503020204020204" pitchFamily="34" charset="-122"/>
              </a:rPr>
              <a:t>质量规范</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19" name="矩形 18"/>
          <p:cNvSpPr/>
          <p:nvPr/>
        </p:nvSpPr>
        <p:spPr>
          <a:xfrm>
            <a:off x="769132" y="4764881"/>
            <a:ext cx="4572000" cy="339725"/>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r>
              <a:rPr lang="zh-CN" altLang="en-US" sz="1600" b="0" dirty="0">
                <a:solidFill>
                  <a:schemeClr val="bg2">
                    <a:lumMod val="25000"/>
                  </a:schemeClr>
                </a:solidFill>
                <a:latin typeface="微软雅黑" panose="020B0503020204020204" pitchFamily="34" charset="-122"/>
                <a:ea typeface="微软雅黑" panose="020B0503020204020204" pitchFamily="34" charset="-122"/>
              </a:rPr>
              <a:t>必要的各工序需要的质量标准</a:t>
            </a:r>
            <a:r>
              <a:rPr lang="en-US" altLang="zh-CN" sz="1600" b="0" dirty="0">
                <a:solidFill>
                  <a:schemeClr val="bg2">
                    <a:lumMod val="25000"/>
                  </a:schemeClr>
                </a:solidFill>
                <a:latin typeface="微软雅黑" panose="020B0503020204020204" pitchFamily="34" charset="-122"/>
                <a:ea typeface="微软雅黑" panose="020B0503020204020204" pitchFamily="34" charset="-122"/>
              </a:rPr>
              <a:t>,</a:t>
            </a:r>
            <a:r>
              <a:rPr lang="zh-CN" altLang="en-US" sz="1600" b="0" dirty="0">
                <a:solidFill>
                  <a:schemeClr val="bg2">
                    <a:lumMod val="25000"/>
                  </a:schemeClr>
                </a:solidFill>
                <a:latin typeface="微软雅黑" panose="020B0503020204020204" pitchFamily="34" charset="-122"/>
                <a:ea typeface="微软雅黑" panose="020B0503020204020204" pitchFamily="34" charset="-122"/>
              </a:rPr>
              <a:t>及施工规范</a:t>
            </a:r>
            <a:endParaRPr lang="en-US" altLang="zh-CN" sz="1600" b="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20" name="矩形 19"/>
          <p:cNvSpPr>
            <a:spLocks noChangeArrowheads="1"/>
          </p:cNvSpPr>
          <p:nvPr/>
        </p:nvSpPr>
        <p:spPr bwMode="auto">
          <a:xfrm>
            <a:off x="769132" y="5309394"/>
            <a:ext cx="120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r>
              <a:rPr lang="zh-CN" altLang="en-US" sz="2000">
                <a:solidFill>
                  <a:schemeClr val="bg1"/>
                </a:solidFill>
                <a:latin typeface="微软雅黑" panose="020B0503020204020204" pitchFamily="34" charset="-122"/>
                <a:ea typeface="微软雅黑" panose="020B0503020204020204" pitchFamily="34" charset="-122"/>
              </a:rPr>
              <a:t>安全纪律</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21" name="矩形 20"/>
          <p:cNvSpPr/>
          <p:nvPr/>
        </p:nvSpPr>
        <p:spPr>
          <a:xfrm>
            <a:off x="748494" y="5839619"/>
            <a:ext cx="2449513" cy="339725"/>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r>
              <a:rPr lang="zh-CN" altLang="en-US" sz="1600" b="0" dirty="0">
                <a:solidFill>
                  <a:schemeClr val="bg2">
                    <a:lumMod val="25000"/>
                  </a:schemeClr>
                </a:solidFill>
                <a:latin typeface="微软雅黑" panose="020B0503020204020204" pitchFamily="34" charset="-122"/>
                <a:ea typeface="微软雅黑" panose="020B0503020204020204" pitchFamily="34" charset="-122"/>
              </a:rPr>
              <a:t>工作场所需遵守的纪律</a:t>
            </a:r>
            <a:endParaRPr lang="zh-CN" altLang="en-US" sz="1600" b="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22" name="矩形 21"/>
          <p:cNvSpPr>
            <a:spLocks noChangeArrowheads="1"/>
          </p:cNvSpPr>
          <p:nvPr/>
        </p:nvSpPr>
        <p:spPr bwMode="auto">
          <a:xfrm>
            <a:off x="8155769" y="1821656"/>
            <a:ext cx="12112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r>
              <a:rPr lang="zh-CN" altLang="en-US" sz="2000">
                <a:solidFill>
                  <a:schemeClr val="bg1"/>
                </a:solidFill>
                <a:latin typeface="微软雅黑" panose="020B0503020204020204" pitchFamily="34" charset="-122"/>
                <a:ea typeface="微软雅黑" panose="020B0503020204020204" pitchFamily="34" charset="-122"/>
              </a:rPr>
              <a:t>安全规则</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23" name="矩形 22"/>
          <p:cNvSpPr>
            <a:spLocks noChangeArrowheads="1"/>
          </p:cNvSpPr>
          <p:nvPr/>
        </p:nvSpPr>
        <p:spPr bwMode="auto">
          <a:xfrm>
            <a:off x="7131832" y="3201194"/>
            <a:ext cx="2235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r>
              <a:rPr lang="zh-CN" altLang="en-US" sz="2000">
                <a:solidFill>
                  <a:schemeClr val="bg1"/>
                </a:solidFill>
                <a:latin typeface="微软雅黑" panose="020B0503020204020204" pitchFamily="34" charset="-122"/>
                <a:ea typeface="微软雅黑" panose="020B0503020204020204" pitchFamily="34" charset="-122"/>
              </a:rPr>
              <a:t>各类干部考核标准</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24" name="矩形 23"/>
          <p:cNvSpPr>
            <a:spLocks noChangeArrowheads="1"/>
          </p:cNvSpPr>
          <p:nvPr/>
        </p:nvSpPr>
        <p:spPr bwMode="auto">
          <a:xfrm>
            <a:off x="8151007" y="4266406"/>
            <a:ext cx="120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r>
              <a:rPr lang="zh-CN" altLang="en-US" sz="2000">
                <a:solidFill>
                  <a:schemeClr val="bg1"/>
                </a:solidFill>
                <a:latin typeface="微软雅黑" panose="020B0503020204020204" pitchFamily="34" charset="-122"/>
                <a:ea typeface="微软雅黑" panose="020B0503020204020204" pitchFamily="34" charset="-122"/>
              </a:rPr>
              <a:t>考核制度</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25" name="矩形 24"/>
          <p:cNvSpPr>
            <a:spLocks noChangeArrowheads="1"/>
          </p:cNvSpPr>
          <p:nvPr/>
        </p:nvSpPr>
        <p:spPr bwMode="auto">
          <a:xfrm>
            <a:off x="7644594" y="5357019"/>
            <a:ext cx="17224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r>
              <a:rPr lang="zh-CN" altLang="en-US" sz="2000">
                <a:solidFill>
                  <a:schemeClr val="bg1"/>
                </a:solidFill>
                <a:latin typeface="微软雅黑" panose="020B0503020204020204" pitchFamily="34" charset="-122"/>
                <a:ea typeface="微软雅黑" panose="020B0503020204020204" pitchFamily="34" charset="-122"/>
              </a:rPr>
              <a:t>工资管理制度</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26" name="矩形 25"/>
          <p:cNvSpPr/>
          <p:nvPr/>
        </p:nvSpPr>
        <p:spPr>
          <a:xfrm>
            <a:off x="5847544" y="2269331"/>
            <a:ext cx="3529013" cy="831850"/>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r" eaLnBrk="1" hangingPunct="1">
              <a:lnSpc>
                <a:spcPct val="150000"/>
              </a:lnSpc>
              <a:defRPr/>
            </a:pPr>
            <a:r>
              <a:rPr lang="zh-CN" altLang="en-US" sz="1600" b="0" dirty="0">
                <a:solidFill>
                  <a:schemeClr val="bg2">
                    <a:lumMod val="25000"/>
                  </a:schemeClr>
                </a:solidFill>
                <a:latin typeface="微软雅黑" panose="020B0503020204020204" pitchFamily="34" charset="-122"/>
                <a:ea typeface="微软雅黑" panose="020B0503020204020204" pitchFamily="34" charset="-122"/>
              </a:rPr>
              <a:t>工作区域需要的一般安全规则适用于所有人员</a:t>
            </a:r>
            <a:endParaRPr lang="zh-CN" altLang="en-US" sz="1600" b="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4788682" y="3706019"/>
            <a:ext cx="4572000" cy="339725"/>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r" eaLnBrk="1" hangingPunct="1">
              <a:defRPr/>
            </a:pPr>
            <a:r>
              <a:rPr lang="zh-CN" altLang="en-US" sz="1600" b="0" dirty="0">
                <a:solidFill>
                  <a:schemeClr val="bg2">
                    <a:lumMod val="25000"/>
                  </a:schemeClr>
                </a:solidFill>
                <a:latin typeface="微软雅黑" panose="020B0503020204020204" pitchFamily="34" charset="-122"/>
                <a:ea typeface="微软雅黑" panose="020B0503020204020204" pitchFamily="34" charset="-122"/>
              </a:rPr>
              <a:t>工作范围</a:t>
            </a:r>
            <a:r>
              <a:rPr lang="en-US" altLang="zh-CN" sz="1600" b="0" dirty="0">
                <a:solidFill>
                  <a:schemeClr val="bg2">
                    <a:lumMod val="25000"/>
                  </a:schemeClr>
                </a:solidFill>
                <a:latin typeface="微软雅黑" panose="020B0503020204020204" pitchFamily="34" charset="-122"/>
                <a:ea typeface="微软雅黑" panose="020B0503020204020204" pitchFamily="34" charset="-122"/>
              </a:rPr>
              <a:t>, </a:t>
            </a:r>
            <a:r>
              <a:rPr lang="zh-CN" altLang="en-US" sz="1600" b="0" dirty="0">
                <a:solidFill>
                  <a:schemeClr val="bg2">
                    <a:lumMod val="25000"/>
                  </a:schemeClr>
                </a:solidFill>
                <a:latin typeface="微软雅黑" panose="020B0503020204020204" pitchFamily="34" charset="-122"/>
                <a:ea typeface="微软雅黑" panose="020B0503020204020204" pitchFamily="34" charset="-122"/>
              </a:rPr>
              <a:t>重点工作</a:t>
            </a:r>
            <a:r>
              <a:rPr lang="en-US" altLang="zh-CN" sz="1600" b="0" dirty="0">
                <a:solidFill>
                  <a:schemeClr val="bg2">
                    <a:lumMod val="25000"/>
                  </a:schemeClr>
                </a:solidFill>
                <a:latin typeface="微软雅黑" panose="020B0503020204020204" pitchFamily="34" charset="-122"/>
                <a:ea typeface="微软雅黑" panose="020B0503020204020204" pitchFamily="34" charset="-122"/>
              </a:rPr>
              <a:t>, </a:t>
            </a:r>
            <a:r>
              <a:rPr lang="zh-CN" altLang="en-US" sz="1600" b="0" dirty="0">
                <a:solidFill>
                  <a:schemeClr val="bg2">
                    <a:lumMod val="25000"/>
                  </a:schemeClr>
                </a:solidFill>
                <a:latin typeface="微软雅黑" panose="020B0503020204020204" pitchFamily="34" charset="-122"/>
                <a:ea typeface="微软雅黑" panose="020B0503020204020204" pitchFamily="34" charset="-122"/>
              </a:rPr>
              <a:t>工作指标 </a:t>
            </a:r>
            <a:endParaRPr lang="zh-CN" altLang="en-US" sz="1600" b="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4785507" y="4726781"/>
            <a:ext cx="4572000" cy="338138"/>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r" eaLnBrk="1" hangingPunct="1">
              <a:defRPr/>
            </a:pPr>
            <a:r>
              <a:rPr lang="zh-CN" altLang="en-US" sz="1600" b="0" dirty="0">
                <a:solidFill>
                  <a:schemeClr val="bg2">
                    <a:lumMod val="25000"/>
                  </a:schemeClr>
                </a:solidFill>
                <a:latin typeface="微软雅黑" panose="020B0503020204020204" pitchFamily="34" charset="-122"/>
                <a:ea typeface="微软雅黑" panose="020B0503020204020204" pitchFamily="34" charset="-122"/>
              </a:rPr>
              <a:t>等级标准</a:t>
            </a:r>
            <a:r>
              <a:rPr lang="en-US" altLang="zh-CN" sz="1600" b="0" dirty="0">
                <a:solidFill>
                  <a:schemeClr val="bg2">
                    <a:lumMod val="25000"/>
                  </a:schemeClr>
                </a:solidFill>
                <a:latin typeface="微软雅黑" panose="020B0503020204020204" pitchFamily="34" charset="-122"/>
                <a:ea typeface="微软雅黑" panose="020B0503020204020204" pitchFamily="34" charset="-122"/>
              </a:rPr>
              <a:t>, </a:t>
            </a:r>
            <a:r>
              <a:rPr lang="zh-CN" altLang="en-US" sz="1600" b="0" dirty="0">
                <a:solidFill>
                  <a:schemeClr val="bg2">
                    <a:lumMod val="25000"/>
                  </a:schemeClr>
                </a:solidFill>
                <a:latin typeface="微软雅黑" panose="020B0503020204020204" pitchFamily="34" charset="-122"/>
                <a:ea typeface="微软雅黑" panose="020B0503020204020204" pitchFamily="34" charset="-122"/>
              </a:rPr>
              <a:t>评审办法</a:t>
            </a:r>
            <a:r>
              <a:rPr lang="en-US" altLang="zh-CN" sz="1600" b="0" dirty="0">
                <a:solidFill>
                  <a:schemeClr val="bg2">
                    <a:lumMod val="25000"/>
                  </a:schemeClr>
                </a:solidFill>
                <a:latin typeface="微软雅黑" panose="020B0503020204020204" pitchFamily="34" charset="-122"/>
                <a:ea typeface="微软雅黑" panose="020B0503020204020204" pitchFamily="34" charset="-122"/>
              </a:rPr>
              <a:t>, </a:t>
            </a:r>
            <a:r>
              <a:rPr lang="zh-CN" altLang="en-US" sz="1600" b="0" dirty="0">
                <a:solidFill>
                  <a:schemeClr val="bg2">
                    <a:lumMod val="25000"/>
                  </a:schemeClr>
                </a:solidFill>
                <a:latin typeface="微软雅黑" panose="020B0503020204020204" pitchFamily="34" charset="-122"/>
                <a:ea typeface="微软雅黑" panose="020B0503020204020204" pitchFamily="34" charset="-122"/>
              </a:rPr>
              <a:t>审批</a:t>
            </a:r>
            <a:r>
              <a:rPr lang="en-US" altLang="zh-CN" sz="1600" b="0" dirty="0">
                <a:solidFill>
                  <a:schemeClr val="bg2">
                    <a:lumMod val="25000"/>
                  </a:schemeClr>
                </a:solidFill>
                <a:latin typeface="微软雅黑" panose="020B0503020204020204" pitchFamily="34" charset="-122"/>
                <a:ea typeface="微软雅黑" panose="020B0503020204020204" pitchFamily="34" charset="-122"/>
              </a:rPr>
              <a:t>, </a:t>
            </a:r>
            <a:r>
              <a:rPr lang="zh-CN" altLang="en-US" sz="1600" b="0" dirty="0">
                <a:solidFill>
                  <a:schemeClr val="bg2">
                    <a:lumMod val="25000"/>
                  </a:schemeClr>
                </a:solidFill>
                <a:latin typeface="微软雅黑" panose="020B0503020204020204" pitchFamily="34" charset="-122"/>
                <a:ea typeface="微软雅黑" panose="020B0503020204020204" pitchFamily="34" charset="-122"/>
              </a:rPr>
              <a:t>强制分配比例</a:t>
            </a:r>
            <a:endParaRPr lang="zh-CN" altLang="en-US" sz="1600" b="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7036582" y="5879306"/>
            <a:ext cx="2320925" cy="338138"/>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r" eaLnBrk="1" hangingPunct="1">
              <a:defRPr/>
            </a:pPr>
            <a:r>
              <a:rPr lang="zh-CN" altLang="en-US" sz="1600" b="0" dirty="0">
                <a:solidFill>
                  <a:schemeClr val="bg2">
                    <a:lumMod val="25000"/>
                  </a:schemeClr>
                </a:solidFill>
                <a:latin typeface="微软雅黑" panose="020B0503020204020204" pitchFamily="34" charset="-122"/>
                <a:ea typeface="微软雅黑" panose="020B0503020204020204" pitchFamily="34" charset="-122"/>
              </a:rPr>
              <a:t>安全</a:t>
            </a:r>
            <a:r>
              <a:rPr lang="en-US" altLang="en-US" sz="1600" b="0" dirty="0">
                <a:solidFill>
                  <a:schemeClr val="bg2">
                    <a:lumMod val="25000"/>
                  </a:schemeClr>
                </a:solidFill>
                <a:latin typeface="微软雅黑" panose="020B0503020204020204" pitchFamily="34" charset="-122"/>
                <a:ea typeface="微软雅黑" panose="020B0503020204020204" pitchFamily="34" charset="-122"/>
              </a:rPr>
              <a:t>、</a:t>
            </a:r>
            <a:r>
              <a:rPr lang="zh-CN" altLang="en-US" sz="1600" b="0" dirty="0">
                <a:solidFill>
                  <a:schemeClr val="bg2">
                    <a:lumMod val="25000"/>
                  </a:schemeClr>
                </a:solidFill>
                <a:latin typeface="微软雅黑" panose="020B0503020204020204" pitchFamily="34" charset="-122"/>
                <a:ea typeface="微软雅黑" panose="020B0503020204020204" pitchFamily="34" charset="-122"/>
              </a:rPr>
              <a:t>质量</a:t>
            </a:r>
            <a:r>
              <a:rPr lang="en-US" altLang="en-US" sz="1600" b="0" dirty="0">
                <a:solidFill>
                  <a:schemeClr val="bg2">
                    <a:lumMod val="25000"/>
                  </a:schemeClr>
                </a:solidFill>
                <a:latin typeface="微软雅黑" panose="020B0503020204020204" pitchFamily="34" charset="-122"/>
                <a:ea typeface="微软雅黑" panose="020B0503020204020204" pitchFamily="34" charset="-122"/>
              </a:rPr>
              <a:t>、</a:t>
            </a:r>
            <a:r>
              <a:rPr lang="zh-CN" altLang="en-US" sz="1600" b="0" dirty="0">
                <a:solidFill>
                  <a:schemeClr val="bg2">
                    <a:lumMod val="25000"/>
                  </a:schemeClr>
                </a:solidFill>
                <a:latin typeface="微软雅黑" panose="020B0503020204020204" pitchFamily="34" charset="-122"/>
                <a:ea typeface="微软雅黑" panose="020B0503020204020204" pitchFamily="34" charset="-122"/>
              </a:rPr>
              <a:t>生产并重</a:t>
            </a:r>
            <a:endParaRPr lang="zh-CN" altLang="en-US" sz="1600" b="0" dirty="0">
              <a:solidFill>
                <a:schemeClr val="bg2">
                  <a:lumMod val="25000"/>
                </a:schemeClr>
              </a:solidFill>
              <a:latin typeface="微软雅黑" panose="020B0503020204020204" pitchFamily="34" charset="-122"/>
              <a:ea typeface="微软雅黑" panose="020B0503020204020204" pitchFamily="34" charset="-122"/>
            </a:endParaRPr>
          </a:p>
        </p:txBody>
      </p:sp>
      <p:cxnSp>
        <p:nvCxnSpPr>
          <p:cNvPr id="30" name="直接连接符 29"/>
          <p:cNvCxnSpPr/>
          <p:nvPr/>
        </p:nvCxnSpPr>
        <p:spPr bwMode="auto">
          <a:xfrm>
            <a:off x="5022044" y="1670844"/>
            <a:ext cx="0" cy="4608512"/>
          </a:xfrm>
          <a:prstGeom prst="line">
            <a:avLst/>
          </a:prstGeom>
          <a:solidFill>
            <a:schemeClr val="accent1"/>
          </a:solidFill>
          <a:ln w="38100" cap="flat" cmpd="sng" algn="ctr">
            <a:solidFill>
              <a:schemeClr val="bg2">
                <a:lumMod val="25000"/>
              </a:schemeClr>
            </a:solidFill>
            <a:prstDash val="solid"/>
            <a:round/>
            <a:headEnd type="none" w="med" len="med"/>
            <a:tailEnd type="none" w="med" len="med"/>
          </a:ln>
          <a:effectLst/>
        </p:spPr>
      </p:cxnSp>
      <p:sp>
        <p:nvSpPr>
          <p:cNvPr id="31" name="Rectangle 2"/>
          <p:cNvSpPr>
            <a:spLocks noGrp="1" noChangeArrowheads="1"/>
          </p:cNvSpPr>
          <p:nvPr/>
        </p:nvSpPr>
        <p:spPr bwMode="auto">
          <a:xfrm>
            <a:off x="716744" y="952029"/>
            <a:ext cx="7162800" cy="523875"/>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a:solidFill>
                  <a:schemeClr val="tx2">
                    <a:lumMod val="50000"/>
                  </a:schemeClr>
                </a:solidFill>
                <a:latin typeface="华文中宋" panose="02010600040101010101" pitchFamily="2" charset="-122"/>
                <a:ea typeface="华文中宋" panose="02010600040101010101" pitchFamily="2" charset="-122"/>
              </a:rPr>
              <a:t>参考：</a:t>
            </a:r>
            <a:r>
              <a:rPr lang="en-US" altLang="zh-CN" sz="2800">
                <a:solidFill>
                  <a:schemeClr val="tx2">
                    <a:lumMod val="50000"/>
                  </a:schemeClr>
                </a:solidFill>
                <a:latin typeface="华文中宋" panose="02010600040101010101" pitchFamily="2" charset="-122"/>
                <a:ea typeface="华文中宋" panose="02010600040101010101" pitchFamily="2" charset="-122"/>
              </a:rPr>
              <a:t>HSE</a:t>
            </a:r>
            <a:r>
              <a:rPr lang="zh-CN" altLang="en-US" sz="2800">
                <a:solidFill>
                  <a:schemeClr val="tx2">
                    <a:lumMod val="50000"/>
                  </a:schemeClr>
                </a:solidFill>
                <a:latin typeface="华文中宋" panose="02010600040101010101" pitchFamily="2" charset="-122"/>
                <a:ea typeface="华文中宋" panose="02010600040101010101" pitchFamily="2" charset="-122"/>
              </a:rPr>
              <a:t>绩效管理基本制度</a:t>
            </a:r>
            <a:endParaRPr lang="en-US" altLang="zh-CN" sz="2800">
              <a:solidFill>
                <a:schemeClr val="tx2">
                  <a:lumMod val="50000"/>
                </a:schemeClr>
              </a:solidFill>
              <a:latin typeface="华文中宋" panose="02010600040101010101" pitchFamily="2" charset="-122"/>
              <a:ea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矩形 4"/>
          <p:cNvSpPr/>
          <p:nvPr/>
        </p:nvSpPr>
        <p:spPr>
          <a:xfrm>
            <a:off x="733423" y="143485"/>
            <a:ext cx="8072216"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二</a:t>
            </a:r>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a:t>
            </a:r>
            <a:r>
              <a:rPr lang="en-US" altLang="zh-CN" sz="2400" b="1" dirty="0" smtClean="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绩效管理流程各阶段分析方法应用</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6" name="Rectangle 2"/>
          <p:cNvSpPr>
            <a:spLocks noGrp="1" noChangeArrowheads="1"/>
          </p:cNvSpPr>
          <p:nvPr/>
        </p:nvSpPr>
        <p:spPr bwMode="auto">
          <a:xfrm>
            <a:off x="733423" y="1024037"/>
            <a:ext cx="7840663" cy="523875"/>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dirty="0">
                <a:solidFill>
                  <a:schemeClr val="tx2">
                    <a:lumMod val="50000"/>
                  </a:schemeClr>
                </a:solidFill>
                <a:latin typeface="华文中宋" panose="02010600040101010101" pitchFamily="2" charset="-122"/>
                <a:ea typeface="华文中宋" panose="02010600040101010101" pitchFamily="2" charset="-122"/>
              </a:rPr>
              <a:t>实践（</a:t>
            </a:r>
            <a:r>
              <a:rPr lang="en-US" altLang="zh-CN" sz="2800" dirty="0">
                <a:solidFill>
                  <a:schemeClr val="tx2">
                    <a:lumMod val="50000"/>
                  </a:schemeClr>
                </a:solidFill>
                <a:latin typeface="华文中宋" panose="02010600040101010101" pitchFamily="2" charset="-122"/>
                <a:ea typeface="华文中宋" panose="02010600040101010101" pitchFamily="2" charset="-122"/>
              </a:rPr>
              <a:t>6</a:t>
            </a:r>
            <a:r>
              <a:rPr lang="zh-CN" altLang="en-US" sz="2800" dirty="0">
                <a:solidFill>
                  <a:schemeClr val="tx2">
                    <a:lumMod val="50000"/>
                  </a:schemeClr>
                </a:solidFill>
                <a:latin typeface="华文中宋" panose="02010600040101010101" pitchFamily="2" charset="-122"/>
                <a:ea typeface="华文中宋" panose="02010600040101010101" pitchFamily="2" charset="-122"/>
              </a:rPr>
              <a:t>）：领导</a:t>
            </a:r>
            <a:r>
              <a:rPr lang="en-US" altLang="zh-CN" sz="2800" dirty="0">
                <a:solidFill>
                  <a:schemeClr val="tx2">
                    <a:lumMod val="50000"/>
                  </a:schemeClr>
                </a:solidFill>
                <a:latin typeface="华文中宋" panose="02010600040101010101" pitchFamily="2" charset="-122"/>
                <a:ea typeface="华文中宋" panose="02010600040101010101" pitchFamily="2" charset="-122"/>
              </a:rPr>
              <a:t>《</a:t>
            </a:r>
            <a:r>
              <a:rPr lang="zh-CN" altLang="en-US" sz="2800" dirty="0">
                <a:solidFill>
                  <a:schemeClr val="tx2">
                    <a:lumMod val="50000"/>
                  </a:schemeClr>
                </a:solidFill>
                <a:latin typeface="华文中宋" panose="02010600040101010101" pitchFamily="2" charset="-122"/>
                <a:ea typeface="华文中宋" panose="02010600040101010101" pitchFamily="2" charset="-122"/>
              </a:rPr>
              <a:t>个人安全行动计划</a:t>
            </a:r>
            <a:r>
              <a:rPr lang="en-US" altLang="zh-CN" sz="2800" dirty="0">
                <a:solidFill>
                  <a:schemeClr val="tx2">
                    <a:lumMod val="50000"/>
                  </a:schemeClr>
                </a:solidFill>
                <a:latin typeface="华文中宋" panose="02010600040101010101" pitchFamily="2" charset="-122"/>
                <a:ea typeface="华文中宋" panose="02010600040101010101" pitchFamily="2" charset="-122"/>
              </a:rPr>
              <a:t>》</a:t>
            </a:r>
            <a:endParaRPr lang="en-US" altLang="zh-CN" sz="2800" dirty="0">
              <a:solidFill>
                <a:schemeClr val="tx2">
                  <a:lumMod val="50000"/>
                </a:schemeClr>
              </a:solidFill>
              <a:latin typeface="华文中宋" panose="02010600040101010101" pitchFamily="2" charset="-122"/>
              <a:ea typeface="华文中宋" panose="02010600040101010101" pitchFamily="2" charset="-122"/>
            </a:endParaRPr>
          </a:p>
        </p:txBody>
      </p:sp>
      <p:sp>
        <p:nvSpPr>
          <p:cNvPr id="7" name="五角星 6"/>
          <p:cNvSpPr/>
          <p:nvPr/>
        </p:nvSpPr>
        <p:spPr bwMode="auto">
          <a:xfrm>
            <a:off x="4791075" y="2430464"/>
            <a:ext cx="3241675" cy="3240087"/>
          </a:xfrm>
          <a:prstGeom prst="star5">
            <a:avLst/>
          </a:prstGeom>
          <a:noFill/>
          <a:ln w="31750" cap="flat" cmpd="sng" algn="ctr">
            <a:solidFill>
              <a:schemeClr val="accent2"/>
            </a:solidFill>
            <a:prstDash val="dash"/>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8" name="圆角矩形 7"/>
          <p:cNvSpPr/>
          <p:nvPr/>
        </p:nvSpPr>
        <p:spPr bwMode="auto">
          <a:xfrm>
            <a:off x="5060950" y="2105026"/>
            <a:ext cx="2701925" cy="574675"/>
          </a:xfrm>
          <a:prstGeom prst="roundRect">
            <a:avLst/>
          </a:prstGeom>
          <a:solidFill>
            <a:schemeClr val="accent1">
              <a:lumMod val="5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9" name="圆角矩形 8"/>
          <p:cNvSpPr/>
          <p:nvPr/>
        </p:nvSpPr>
        <p:spPr bwMode="auto">
          <a:xfrm>
            <a:off x="7791450" y="3475039"/>
            <a:ext cx="2701925" cy="574675"/>
          </a:xfrm>
          <a:prstGeom prst="roundRect">
            <a:avLst/>
          </a:prstGeom>
          <a:solidFill>
            <a:schemeClr val="accent1">
              <a:lumMod val="5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0" name="圆角矩形 9"/>
          <p:cNvSpPr/>
          <p:nvPr/>
        </p:nvSpPr>
        <p:spPr bwMode="auto">
          <a:xfrm>
            <a:off x="7132637" y="5310189"/>
            <a:ext cx="2700338" cy="576262"/>
          </a:xfrm>
          <a:prstGeom prst="roundRect">
            <a:avLst/>
          </a:prstGeom>
          <a:solidFill>
            <a:schemeClr val="accent1">
              <a:lumMod val="5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1" name="圆角矩形 10"/>
          <p:cNvSpPr/>
          <p:nvPr/>
        </p:nvSpPr>
        <p:spPr bwMode="auto">
          <a:xfrm>
            <a:off x="2990850" y="5310189"/>
            <a:ext cx="2700337" cy="576262"/>
          </a:xfrm>
          <a:prstGeom prst="roundRect">
            <a:avLst/>
          </a:prstGeom>
          <a:solidFill>
            <a:schemeClr val="accent1">
              <a:lumMod val="5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2" name="圆角矩形 11"/>
          <p:cNvSpPr/>
          <p:nvPr/>
        </p:nvSpPr>
        <p:spPr bwMode="auto">
          <a:xfrm>
            <a:off x="2365375" y="3465514"/>
            <a:ext cx="2700337" cy="576262"/>
          </a:xfrm>
          <a:prstGeom prst="roundRect">
            <a:avLst/>
          </a:prstGeom>
          <a:solidFill>
            <a:schemeClr val="accent1">
              <a:lumMod val="5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3" name="矩形 12"/>
          <p:cNvSpPr>
            <a:spLocks noChangeArrowheads="1"/>
          </p:cNvSpPr>
          <p:nvPr/>
        </p:nvSpPr>
        <p:spPr bwMode="auto">
          <a:xfrm>
            <a:off x="5807075" y="2187576"/>
            <a:ext cx="120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buClr>
                <a:schemeClr val="tx2"/>
              </a:buClr>
            </a:pPr>
            <a:r>
              <a:rPr lang="zh-CN" altLang="en-US" sz="2000">
                <a:solidFill>
                  <a:schemeClr val="bg1"/>
                </a:solidFill>
                <a:latin typeface="微软雅黑" panose="020B0503020204020204" pitchFamily="34" charset="-122"/>
                <a:ea typeface="微软雅黑" panose="020B0503020204020204" pitchFamily="34" charset="-122"/>
              </a:rPr>
              <a:t>行动内容</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14" name="矩形 13"/>
          <p:cNvSpPr>
            <a:spLocks noChangeArrowheads="1"/>
          </p:cNvSpPr>
          <p:nvPr/>
        </p:nvSpPr>
        <p:spPr bwMode="auto">
          <a:xfrm>
            <a:off x="8032750" y="3552826"/>
            <a:ext cx="2235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buClr>
                <a:schemeClr val="tx2"/>
              </a:buClr>
            </a:pPr>
            <a:r>
              <a:rPr lang="zh-CN" altLang="en-US" sz="2000">
                <a:solidFill>
                  <a:schemeClr val="bg1"/>
                </a:solidFill>
                <a:latin typeface="微软雅黑" panose="020B0503020204020204" pitchFamily="34" charset="-122"/>
                <a:ea typeface="微软雅黑" panose="020B0503020204020204" pitchFamily="34" charset="-122"/>
              </a:rPr>
              <a:t>行动的价值和目的</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15" name="矩形 14"/>
          <p:cNvSpPr>
            <a:spLocks noChangeArrowheads="1"/>
          </p:cNvSpPr>
          <p:nvPr/>
        </p:nvSpPr>
        <p:spPr bwMode="auto">
          <a:xfrm>
            <a:off x="7748587" y="5399089"/>
            <a:ext cx="1466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buClr>
                <a:schemeClr val="tx2"/>
              </a:buClr>
            </a:pPr>
            <a:r>
              <a:rPr lang="zh-CN" altLang="en-US" sz="2000">
                <a:solidFill>
                  <a:schemeClr val="bg1"/>
                </a:solidFill>
                <a:latin typeface="微软雅黑" panose="020B0503020204020204" pitchFamily="34" charset="-122"/>
                <a:ea typeface="微软雅黑" panose="020B0503020204020204" pitchFamily="34" charset="-122"/>
              </a:rPr>
              <a:t>行动的频次</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16" name="矩形 15"/>
          <p:cNvSpPr>
            <a:spLocks noChangeArrowheads="1"/>
          </p:cNvSpPr>
          <p:nvPr/>
        </p:nvSpPr>
        <p:spPr bwMode="auto">
          <a:xfrm>
            <a:off x="3236912" y="5399089"/>
            <a:ext cx="2236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buClr>
                <a:schemeClr val="tx2"/>
              </a:buClr>
            </a:pPr>
            <a:r>
              <a:rPr lang="zh-CN" altLang="en-US" sz="2000">
                <a:solidFill>
                  <a:schemeClr val="bg1"/>
                </a:solidFill>
                <a:latin typeface="微软雅黑" panose="020B0503020204020204" pitchFamily="34" charset="-122"/>
                <a:ea typeface="微软雅黑" panose="020B0503020204020204" pitchFamily="34" charset="-122"/>
              </a:rPr>
              <a:t>行动的计划时间表</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17" name="矩形 16"/>
          <p:cNvSpPr>
            <a:spLocks noChangeArrowheads="1"/>
          </p:cNvSpPr>
          <p:nvPr/>
        </p:nvSpPr>
        <p:spPr bwMode="auto">
          <a:xfrm>
            <a:off x="2867025" y="3552826"/>
            <a:ext cx="1724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buClr>
                <a:schemeClr val="tx2"/>
              </a:buClr>
            </a:pPr>
            <a:r>
              <a:rPr lang="zh-CN" altLang="en-US" sz="2000">
                <a:solidFill>
                  <a:schemeClr val="bg1"/>
                </a:solidFill>
                <a:latin typeface="微软雅黑" panose="020B0503020204020204" pitchFamily="34" charset="-122"/>
                <a:ea typeface="微软雅黑" panose="020B0503020204020204" pitchFamily="34" charset="-122"/>
              </a:rPr>
              <a:t>对行动的要求</a:t>
            </a:r>
            <a:endParaRPr lang="zh-CN" altLang="en-US" sz="20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矩形 4"/>
          <p:cNvSpPr/>
          <p:nvPr/>
        </p:nvSpPr>
        <p:spPr>
          <a:xfrm>
            <a:off x="733423" y="143485"/>
            <a:ext cx="8072216"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二</a:t>
            </a:r>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a:t>
            </a:r>
            <a:r>
              <a:rPr lang="en-US" altLang="zh-CN" sz="2400" b="1" dirty="0" smtClean="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绩效管理流程各阶段分析方法应用</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767" y="1600101"/>
            <a:ext cx="10801200" cy="504056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2"/>
          <p:cNvSpPr>
            <a:spLocks noGrp="1" noChangeArrowheads="1"/>
          </p:cNvSpPr>
          <p:nvPr/>
        </p:nvSpPr>
        <p:spPr bwMode="auto">
          <a:xfrm>
            <a:off x="726006" y="880021"/>
            <a:ext cx="7162800" cy="523875"/>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a:solidFill>
                  <a:schemeClr val="tx2">
                    <a:lumMod val="50000"/>
                  </a:schemeClr>
                </a:solidFill>
                <a:latin typeface="华文中宋" panose="02010600040101010101" pitchFamily="2" charset="-122"/>
                <a:ea typeface="华文中宋" panose="02010600040101010101" pitchFamily="2" charset="-122"/>
              </a:rPr>
              <a:t>领导</a:t>
            </a:r>
            <a:r>
              <a:rPr lang="en-US" altLang="zh-CN" sz="2800">
                <a:solidFill>
                  <a:schemeClr val="tx2">
                    <a:lumMod val="50000"/>
                  </a:schemeClr>
                </a:solidFill>
                <a:latin typeface="华文中宋" panose="02010600040101010101" pitchFamily="2" charset="-122"/>
                <a:ea typeface="华文中宋" panose="02010600040101010101" pitchFamily="2" charset="-122"/>
              </a:rPr>
              <a:t>《</a:t>
            </a:r>
            <a:r>
              <a:rPr lang="zh-CN" altLang="en-US" sz="2800">
                <a:solidFill>
                  <a:schemeClr val="tx2">
                    <a:lumMod val="50000"/>
                  </a:schemeClr>
                </a:solidFill>
                <a:latin typeface="华文中宋" panose="02010600040101010101" pitchFamily="2" charset="-122"/>
                <a:ea typeface="华文中宋" panose="02010600040101010101" pitchFamily="2" charset="-122"/>
              </a:rPr>
              <a:t>个人安全行动计划</a:t>
            </a:r>
            <a:r>
              <a:rPr lang="en-US" altLang="zh-CN" sz="2800">
                <a:solidFill>
                  <a:schemeClr val="tx2">
                    <a:lumMod val="50000"/>
                  </a:schemeClr>
                </a:solidFill>
                <a:latin typeface="华文中宋" panose="02010600040101010101" pitchFamily="2" charset="-122"/>
                <a:ea typeface="华文中宋" panose="02010600040101010101" pitchFamily="2" charset="-122"/>
              </a:rPr>
              <a:t>》</a:t>
            </a:r>
            <a:r>
              <a:rPr lang="zh-CN" altLang="en-US" sz="2800">
                <a:solidFill>
                  <a:schemeClr val="tx2">
                    <a:lumMod val="50000"/>
                  </a:schemeClr>
                </a:solidFill>
                <a:latin typeface="华文中宋" panose="02010600040101010101" pitchFamily="2" charset="-122"/>
                <a:ea typeface="华文中宋" panose="02010600040101010101" pitchFamily="2" charset="-122"/>
              </a:rPr>
              <a:t>示例</a:t>
            </a:r>
            <a:endParaRPr lang="en-US" altLang="zh-CN" sz="2800">
              <a:solidFill>
                <a:schemeClr val="tx2">
                  <a:lumMod val="50000"/>
                </a:schemeClr>
              </a:solidFill>
              <a:latin typeface="华文中宋" panose="02010600040101010101" pitchFamily="2" charset="-122"/>
              <a:ea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矩形 4"/>
          <p:cNvSpPr/>
          <p:nvPr/>
        </p:nvSpPr>
        <p:spPr>
          <a:xfrm>
            <a:off x="733423" y="143485"/>
            <a:ext cx="8072216"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二</a:t>
            </a:r>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a:t>
            </a:r>
            <a:r>
              <a:rPr lang="en-US" altLang="zh-CN" sz="2400" b="1" dirty="0" smtClean="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绩效管理流程各阶段分析方法应用</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6" name="Rectangle 2"/>
          <p:cNvSpPr>
            <a:spLocks noGrp="1" noChangeArrowheads="1"/>
          </p:cNvSpPr>
          <p:nvPr/>
        </p:nvSpPr>
        <p:spPr bwMode="auto">
          <a:xfrm>
            <a:off x="577218" y="952029"/>
            <a:ext cx="7874000" cy="523875"/>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en-US" altLang="zh-CN" sz="2800" dirty="0" smtClean="0">
                <a:solidFill>
                  <a:schemeClr val="tx2">
                    <a:lumMod val="50000"/>
                  </a:schemeClr>
                </a:solidFill>
                <a:latin typeface="华文中宋" panose="02010600040101010101" pitchFamily="2" charset="-122"/>
                <a:ea typeface="华文中宋" panose="02010600040101010101" pitchFamily="2" charset="-122"/>
              </a:rPr>
              <a:t>HSE</a:t>
            </a:r>
            <a:r>
              <a:rPr lang="zh-CN" altLang="en-US" sz="2800" dirty="0">
                <a:solidFill>
                  <a:schemeClr val="tx2">
                    <a:lumMod val="50000"/>
                  </a:schemeClr>
                </a:solidFill>
                <a:latin typeface="华文中宋" panose="02010600040101010101" pitchFamily="2" charset="-122"/>
                <a:ea typeface="华文中宋" panose="02010600040101010101" pitchFamily="2" charset="-122"/>
              </a:rPr>
              <a:t>绩效年终考核及结果的应用阶段的主要</a:t>
            </a:r>
            <a:r>
              <a:rPr lang="zh-CN" altLang="en-US" sz="2800" dirty="0" smtClean="0">
                <a:solidFill>
                  <a:schemeClr val="tx2">
                    <a:lumMod val="50000"/>
                  </a:schemeClr>
                </a:solidFill>
                <a:latin typeface="华文中宋" panose="02010600040101010101" pitchFamily="2" charset="-122"/>
                <a:ea typeface="华文中宋" panose="02010600040101010101" pitchFamily="2" charset="-122"/>
              </a:rPr>
              <a:t>优势</a:t>
            </a:r>
            <a:endParaRPr lang="en-US" altLang="zh-CN" sz="2800" dirty="0">
              <a:solidFill>
                <a:schemeClr val="tx2">
                  <a:lumMod val="50000"/>
                </a:schemeClr>
              </a:solidFill>
              <a:latin typeface="华文中宋" panose="02010600040101010101" pitchFamily="2" charset="-122"/>
              <a:ea typeface="华文中宋" panose="02010600040101010101" pitchFamily="2" charset="-122"/>
            </a:endParaRPr>
          </a:p>
        </p:txBody>
      </p:sp>
      <p:sp>
        <p:nvSpPr>
          <p:cNvPr id="7" name="Rectangle 3"/>
          <p:cNvSpPr>
            <a:spLocks noGrp="1" noChangeArrowheads="1"/>
          </p:cNvSpPr>
          <p:nvPr/>
        </p:nvSpPr>
        <p:spPr bwMode="auto">
          <a:xfrm>
            <a:off x="733423" y="2104157"/>
            <a:ext cx="7199313" cy="42481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panose="020B0604020202020204" pitchFamily="34" charset="0"/>
              </a:defRPr>
            </a:lvl6pPr>
            <a:lvl7pPr marL="2971800" indent="-228600" algn="l" rtl="0" fontAlgn="base">
              <a:spcBef>
                <a:spcPct val="20000"/>
              </a:spcBef>
              <a:spcAft>
                <a:spcPct val="0"/>
              </a:spcAft>
              <a:buChar char="»"/>
              <a:defRPr sz="2000">
                <a:solidFill>
                  <a:schemeClr val="tx1"/>
                </a:solidFill>
                <a:latin typeface="Arial" panose="020B0604020202020204" pitchFamily="34" charset="0"/>
              </a:defRPr>
            </a:lvl7pPr>
            <a:lvl8pPr marL="3429000" indent="-228600" algn="l" rtl="0" fontAlgn="base">
              <a:spcBef>
                <a:spcPct val="20000"/>
              </a:spcBef>
              <a:spcAft>
                <a:spcPct val="0"/>
              </a:spcAft>
              <a:buChar char="»"/>
              <a:defRPr sz="2000">
                <a:solidFill>
                  <a:schemeClr val="tx1"/>
                </a:solidFill>
                <a:latin typeface="Arial" panose="020B0604020202020204" pitchFamily="34" charset="0"/>
              </a:defRPr>
            </a:lvl8pPr>
            <a:lvl9pPr marL="3886200" indent="-228600" algn="l" rtl="0" fontAlgn="base">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50000"/>
              </a:lnSpc>
              <a:spcBef>
                <a:spcPts val="0"/>
              </a:spcBef>
              <a:buClr>
                <a:schemeClr val="bg2">
                  <a:lumMod val="25000"/>
                </a:schemeClr>
              </a:buClr>
              <a:buFont typeface="Wingdings" panose="05000000000000000000" pitchFamily="2" charset="2"/>
              <a:buChar char="Ø"/>
              <a:defRPr/>
            </a:pPr>
            <a:r>
              <a:rPr lang="zh-CN" altLang="en-US" sz="1800" dirty="0" smtClean="0">
                <a:solidFill>
                  <a:schemeClr val="bg2">
                    <a:lumMod val="25000"/>
                  </a:schemeClr>
                </a:solidFill>
                <a:latin typeface="微软雅黑" panose="020B0503020204020204" pitchFamily="34" charset="-122"/>
                <a:ea typeface="微软雅黑" panose="020B0503020204020204" pitchFamily="34" charset="-122"/>
              </a:rPr>
              <a:t>为实现持续改进，绩效考核的结果已作为设定次年</a:t>
            </a:r>
            <a:r>
              <a:rPr lang="en-US" altLang="zh-CN" sz="1800" dirty="0" smtClean="0">
                <a:solidFill>
                  <a:schemeClr val="bg2">
                    <a:lumMod val="25000"/>
                  </a:schemeClr>
                </a:solidFill>
                <a:latin typeface="微软雅黑" panose="020B0503020204020204" pitchFamily="34" charset="-122"/>
                <a:ea typeface="微软雅黑" panose="020B0503020204020204" pitchFamily="34" charset="-122"/>
              </a:rPr>
              <a:t>HSE</a:t>
            </a:r>
            <a:r>
              <a:rPr lang="zh-CN" altLang="en-US" sz="1800" dirty="0" smtClean="0">
                <a:solidFill>
                  <a:schemeClr val="bg2">
                    <a:lumMod val="25000"/>
                  </a:schemeClr>
                </a:solidFill>
                <a:latin typeface="微软雅黑" panose="020B0503020204020204" pitchFamily="34" charset="-122"/>
                <a:ea typeface="微软雅黑" panose="020B0503020204020204" pitchFamily="34" charset="-122"/>
              </a:rPr>
              <a:t>目标和指标的参照依据。</a:t>
            </a:r>
            <a:endParaRPr lang="zh-CN" altLang="en-US" sz="1800" dirty="0" smtClean="0">
              <a:solidFill>
                <a:schemeClr val="bg2">
                  <a:lumMod val="25000"/>
                </a:schemeClr>
              </a:solidFill>
              <a:latin typeface="微软雅黑" panose="020B0503020204020204" pitchFamily="34" charset="-122"/>
              <a:ea typeface="微软雅黑" panose="020B0503020204020204" pitchFamily="34" charset="-122"/>
            </a:endParaRPr>
          </a:p>
          <a:p>
            <a:pPr algn="just" eaLnBrk="1" hangingPunct="1">
              <a:lnSpc>
                <a:spcPct val="150000"/>
              </a:lnSpc>
              <a:spcBef>
                <a:spcPts val="0"/>
              </a:spcBef>
              <a:buClr>
                <a:schemeClr val="bg2">
                  <a:lumMod val="25000"/>
                </a:schemeClr>
              </a:buClr>
              <a:buFont typeface="Wingdings" panose="05000000000000000000" pitchFamily="2" charset="2"/>
              <a:buChar char="Ø"/>
              <a:defRPr/>
            </a:pPr>
            <a:r>
              <a:rPr lang="zh-CN" altLang="en-US" sz="1800" dirty="0" smtClean="0">
                <a:solidFill>
                  <a:schemeClr val="bg2">
                    <a:lumMod val="25000"/>
                  </a:schemeClr>
                </a:solidFill>
                <a:latin typeface="微软雅黑" panose="020B0503020204020204" pitchFamily="34" charset="-122"/>
                <a:ea typeface="微软雅黑" panose="020B0503020204020204" pitchFamily="34" charset="-122"/>
              </a:rPr>
              <a:t>奖罚及时兑现，绩效考核的结果与员工年度的奖金分配直接挂钩，肯定和鼓励员工</a:t>
            </a:r>
            <a:r>
              <a:rPr lang="en-US" altLang="zh-CN" sz="1800" dirty="0" smtClean="0">
                <a:solidFill>
                  <a:schemeClr val="bg2">
                    <a:lumMod val="25000"/>
                  </a:schemeClr>
                </a:solidFill>
                <a:latin typeface="微软雅黑" panose="020B0503020204020204" pitchFamily="34" charset="-122"/>
                <a:ea typeface="微软雅黑" panose="020B0503020204020204" pitchFamily="34" charset="-122"/>
              </a:rPr>
              <a:t>HSE</a:t>
            </a:r>
            <a:r>
              <a:rPr lang="zh-CN" altLang="en-US" sz="1800" dirty="0" smtClean="0">
                <a:solidFill>
                  <a:schemeClr val="bg2">
                    <a:lumMod val="25000"/>
                  </a:schemeClr>
                </a:solidFill>
                <a:latin typeface="微软雅黑" panose="020B0503020204020204" pitchFamily="34" charset="-122"/>
                <a:ea typeface="微软雅黑" panose="020B0503020204020204" pitchFamily="34" charset="-122"/>
              </a:rPr>
              <a:t>工作方面的贡献。</a:t>
            </a:r>
            <a:endParaRPr lang="zh-CN" altLang="en-US" sz="1800" dirty="0" smtClean="0">
              <a:solidFill>
                <a:schemeClr val="bg2">
                  <a:lumMod val="25000"/>
                </a:schemeClr>
              </a:solidFill>
              <a:latin typeface="微软雅黑" panose="020B0503020204020204" pitchFamily="34" charset="-122"/>
              <a:ea typeface="微软雅黑" panose="020B0503020204020204" pitchFamily="34" charset="-122"/>
            </a:endParaRPr>
          </a:p>
          <a:p>
            <a:pPr algn="just" eaLnBrk="1" hangingPunct="1">
              <a:lnSpc>
                <a:spcPct val="150000"/>
              </a:lnSpc>
              <a:spcBef>
                <a:spcPts val="0"/>
              </a:spcBef>
              <a:buClr>
                <a:schemeClr val="bg2">
                  <a:lumMod val="25000"/>
                </a:schemeClr>
              </a:buClr>
              <a:buFont typeface="Wingdings" panose="05000000000000000000" pitchFamily="2" charset="2"/>
              <a:buChar char="Ø"/>
              <a:defRPr/>
            </a:pPr>
            <a:r>
              <a:rPr lang="zh-CN" altLang="en-US" sz="1800" dirty="0" smtClean="0">
                <a:solidFill>
                  <a:schemeClr val="bg2">
                    <a:lumMod val="25000"/>
                  </a:schemeClr>
                </a:solidFill>
                <a:latin typeface="微软雅黑" panose="020B0503020204020204" pitchFamily="34" charset="-122"/>
                <a:ea typeface="微软雅黑" panose="020B0503020204020204" pitchFamily="34" charset="-122"/>
              </a:rPr>
              <a:t>在正面激励中，物质奖励和精神奖励并重。</a:t>
            </a:r>
            <a:endParaRPr lang="zh-CN" altLang="en-US" sz="1800" dirty="0" smtClean="0">
              <a:solidFill>
                <a:schemeClr val="bg2">
                  <a:lumMod val="25000"/>
                </a:schemeClr>
              </a:solidFill>
              <a:latin typeface="微软雅黑" panose="020B0503020204020204" pitchFamily="34" charset="-122"/>
              <a:ea typeface="微软雅黑" panose="020B0503020204020204" pitchFamily="34" charset="-122"/>
            </a:endParaRPr>
          </a:p>
          <a:p>
            <a:pPr algn="just" eaLnBrk="1" hangingPunct="1">
              <a:lnSpc>
                <a:spcPct val="150000"/>
              </a:lnSpc>
              <a:spcBef>
                <a:spcPts val="0"/>
              </a:spcBef>
              <a:buClr>
                <a:schemeClr val="bg2">
                  <a:lumMod val="25000"/>
                </a:schemeClr>
              </a:buClr>
              <a:buFont typeface="Wingdings" panose="05000000000000000000" pitchFamily="2" charset="2"/>
              <a:buChar char="Ø"/>
              <a:defRPr/>
            </a:pPr>
            <a:r>
              <a:rPr lang="zh-CN" altLang="en-US" sz="1800" dirty="0" smtClean="0">
                <a:solidFill>
                  <a:schemeClr val="bg2">
                    <a:lumMod val="25000"/>
                  </a:schemeClr>
                </a:solidFill>
                <a:latin typeface="微软雅黑" panose="020B0503020204020204" pitchFamily="34" charset="-122"/>
                <a:ea typeface="微软雅黑" panose="020B0503020204020204" pitchFamily="34" charset="-122"/>
              </a:rPr>
              <a:t>员工在</a:t>
            </a:r>
            <a:r>
              <a:rPr lang="en-US" altLang="zh-CN" sz="1800" dirty="0" smtClean="0">
                <a:solidFill>
                  <a:schemeClr val="bg2">
                    <a:lumMod val="25000"/>
                  </a:schemeClr>
                </a:solidFill>
                <a:latin typeface="微软雅黑" panose="020B0503020204020204" pitchFamily="34" charset="-122"/>
                <a:ea typeface="微软雅黑" panose="020B0503020204020204" pitchFamily="34" charset="-122"/>
              </a:rPr>
              <a:t>HSE</a:t>
            </a:r>
            <a:r>
              <a:rPr lang="zh-CN" altLang="en-US" sz="1800" dirty="0" smtClean="0">
                <a:solidFill>
                  <a:schemeClr val="bg2">
                    <a:lumMod val="25000"/>
                  </a:schemeClr>
                </a:solidFill>
                <a:latin typeface="微软雅黑" panose="020B0503020204020204" pitchFamily="34" charset="-122"/>
                <a:ea typeface="微软雅黑" panose="020B0503020204020204" pitchFamily="34" charset="-122"/>
              </a:rPr>
              <a:t>绩效方面的表现记入档案，对绩效稳定并在连续年度考核中均能达到优良者，在职务晋升、职称评聘、培训进修等方面给予优先考虑。</a:t>
            </a:r>
            <a:endParaRPr lang="zh-CN" altLang="en-US" sz="1800" dirty="0" smtClean="0">
              <a:solidFill>
                <a:schemeClr val="bg2">
                  <a:lumMod val="25000"/>
                </a:schemeClr>
              </a:solidFill>
              <a:latin typeface="微软雅黑" panose="020B0503020204020204" pitchFamily="34" charset="-122"/>
              <a:ea typeface="微软雅黑" panose="020B0503020204020204" pitchFamily="34" charset="-122"/>
            </a:endParaRPr>
          </a:p>
          <a:p>
            <a:pPr algn="just" eaLnBrk="1" hangingPunct="1">
              <a:lnSpc>
                <a:spcPct val="150000"/>
              </a:lnSpc>
              <a:spcBef>
                <a:spcPts val="0"/>
              </a:spcBef>
              <a:buClr>
                <a:schemeClr val="bg2">
                  <a:lumMod val="25000"/>
                </a:schemeClr>
              </a:buClr>
              <a:buFont typeface="Wingdings" panose="05000000000000000000" pitchFamily="2" charset="2"/>
              <a:buChar char="Ø"/>
              <a:defRPr/>
            </a:pPr>
            <a:r>
              <a:rPr lang="zh-CN" altLang="en-US" sz="1800" dirty="0" smtClean="0">
                <a:solidFill>
                  <a:schemeClr val="bg2">
                    <a:lumMod val="25000"/>
                  </a:schemeClr>
                </a:solidFill>
                <a:latin typeface="微软雅黑" panose="020B0503020204020204" pitchFamily="34" charset="-122"/>
                <a:ea typeface="微软雅黑" panose="020B0503020204020204" pitchFamily="34" charset="-122"/>
              </a:rPr>
              <a:t>有些单位已经开始把年终考核的结果应用到</a:t>
            </a:r>
            <a:r>
              <a:rPr lang="en-US" altLang="zh-CN" sz="1800" dirty="0" smtClean="0">
                <a:solidFill>
                  <a:schemeClr val="bg2">
                    <a:lumMod val="25000"/>
                  </a:schemeClr>
                </a:solidFill>
                <a:latin typeface="微软雅黑" panose="020B0503020204020204" pitchFamily="34" charset="-122"/>
                <a:ea typeface="微软雅黑" panose="020B0503020204020204" pitchFamily="34" charset="-122"/>
              </a:rPr>
              <a:t>HSE</a:t>
            </a:r>
            <a:r>
              <a:rPr lang="zh-CN" altLang="en-US" sz="1800" dirty="0" smtClean="0">
                <a:solidFill>
                  <a:schemeClr val="bg2">
                    <a:lumMod val="25000"/>
                  </a:schemeClr>
                </a:solidFill>
                <a:latin typeface="微软雅黑" panose="020B0503020204020204" pitchFamily="34" charset="-122"/>
                <a:ea typeface="微软雅黑" panose="020B0503020204020204" pitchFamily="34" charset="-122"/>
              </a:rPr>
              <a:t>绩效管理流程的改进方面。</a:t>
            </a:r>
            <a:endParaRPr lang="zh-CN" altLang="en-US" sz="1800" dirty="0" smtClean="0">
              <a:solidFill>
                <a:schemeClr val="bg2">
                  <a:lumMod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48"/>
          <p:cNvSpPr txBox="1"/>
          <p:nvPr/>
        </p:nvSpPr>
        <p:spPr>
          <a:xfrm>
            <a:off x="4701183" y="2458388"/>
            <a:ext cx="8214236" cy="1661993"/>
          </a:xfrm>
          <a:prstGeom prst="rect">
            <a:avLst/>
          </a:prstGeom>
          <a:noFill/>
        </p:spPr>
        <p:txBody>
          <a:bodyPr wrap="square" lIns="0" tIns="0" rIns="0" bIns="0" rtlCol="0">
            <a:spAutoFit/>
          </a:bodyPr>
          <a:lstStyle/>
          <a:p>
            <a:pPr algn="ctr"/>
            <a:r>
              <a:rPr lang="zh-CN" altLang="en-US" sz="5400" dirty="0" smtClean="0">
                <a:solidFill>
                  <a:schemeClr val="accent1"/>
                </a:solidFill>
                <a:latin typeface="微软雅黑" panose="020B0503020204020204" pitchFamily="34" charset="-122"/>
                <a:ea typeface="微软雅黑" panose="020B0503020204020204" pitchFamily="34" charset="-122"/>
                <a:cs typeface="+mn-ea"/>
                <a:sym typeface="+mn-lt"/>
              </a:rPr>
              <a:t>国际先进</a:t>
            </a:r>
            <a:r>
              <a:rPr lang="en-US" altLang="zh-CN" sz="5400" dirty="0" smtClean="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5400" dirty="0" smtClean="0">
                <a:solidFill>
                  <a:schemeClr val="accent1"/>
                </a:solidFill>
                <a:latin typeface="微软雅黑" panose="020B0503020204020204" pitchFamily="34" charset="-122"/>
                <a:ea typeface="微软雅黑" panose="020B0503020204020204" pitchFamily="34" charset="-122"/>
                <a:cs typeface="+mn-ea"/>
                <a:sym typeface="+mn-lt"/>
              </a:rPr>
              <a:t>管理理念</a:t>
            </a:r>
            <a:endParaRPr lang="en-US" altLang="zh-CN" sz="5400" dirty="0" smtClean="0">
              <a:solidFill>
                <a:schemeClr val="accent1"/>
              </a:solidFill>
              <a:latin typeface="微软雅黑" panose="020B0503020204020204" pitchFamily="34" charset="-122"/>
              <a:ea typeface="微软雅黑" panose="020B0503020204020204" pitchFamily="34" charset="-122"/>
              <a:cs typeface="+mn-ea"/>
              <a:sym typeface="+mn-lt"/>
            </a:endParaRPr>
          </a:p>
          <a:p>
            <a:pPr algn="ctr"/>
            <a:r>
              <a:rPr lang="zh-CN" altLang="en-US" sz="5400" dirty="0" smtClean="0">
                <a:solidFill>
                  <a:schemeClr val="accent1"/>
                </a:solidFill>
                <a:latin typeface="微软雅黑" panose="020B0503020204020204" pitchFamily="34" charset="-122"/>
                <a:ea typeface="微软雅黑" panose="020B0503020204020204" pitchFamily="34" charset="-122"/>
                <a:cs typeface="+mn-ea"/>
                <a:sym typeface="+mn-lt"/>
              </a:rPr>
              <a:t>介绍</a:t>
            </a:r>
            <a:endParaRPr lang="en-GB" altLang="zh-CN" sz="54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15" name="矩形 259"/>
          <p:cNvSpPr>
            <a:spLocks noChangeArrowheads="1"/>
          </p:cNvSpPr>
          <p:nvPr/>
        </p:nvSpPr>
        <p:spPr bwMode="auto">
          <a:xfrm>
            <a:off x="1964879" y="2143395"/>
            <a:ext cx="2196442" cy="186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1500" b="1" cap="all" spc="300" dirty="0">
                <a:solidFill>
                  <a:schemeClr val="accent1"/>
                </a:solidFill>
                <a:latin typeface="+mj-ea"/>
                <a:ea typeface="+mj-ea"/>
                <a:cs typeface="Arial" panose="020B0604020202020204" pitchFamily="34" charset="0"/>
              </a:rPr>
              <a:t>01</a:t>
            </a:r>
            <a:endParaRPr lang="en-US" altLang="zh-CN" sz="11500" b="1" cap="all" spc="300" dirty="0">
              <a:solidFill>
                <a:schemeClr val="accent1"/>
              </a:solidFill>
              <a:latin typeface="+mj-ea"/>
              <a:ea typeface="+mj-ea"/>
              <a:cs typeface="Arial" panose="020B0604020202020204" pitchFamily="34" charset="0"/>
            </a:endParaRPr>
          </a:p>
        </p:txBody>
      </p:sp>
      <p:sp>
        <p:nvSpPr>
          <p:cNvPr id="6" name="Freeform 6"/>
          <p:cNvSpPr/>
          <p:nvPr/>
        </p:nvSpPr>
        <p:spPr bwMode="auto">
          <a:xfrm>
            <a:off x="354" y="5397910"/>
            <a:ext cx="12858044" cy="1834739"/>
          </a:xfrm>
          <a:custGeom>
            <a:avLst/>
            <a:gdLst>
              <a:gd name="T0" fmla="*/ 1115 w 5702"/>
              <a:gd name="T1" fmla="*/ 0 h 1219"/>
              <a:gd name="T2" fmla="*/ 1277 w 5702"/>
              <a:gd name="T3" fmla="*/ 0 h 1219"/>
              <a:gd name="T4" fmla="*/ 1428 w 5702"/>
              <a:gd name="T5" fmla="*/ 2 h 1219"/>
              <a:gd name="T6" fmla="*/ 1569 w 5702"/>
              <a:gd name="T7" fmla="*/ 2 h 1219"/>
              <a:gd name="T8" fmla="*/ 1698 w 5702"/>
              <a:gd name="T9" fmla="*/ 4 h 1219"/>
              <a:gd name="T10" fmla="*/ 1816 w 5702"/>
              <a:gd name="T11" fmla="*/ 6 h 1219"/>
              <a:gd name="T12" fmla="*/ 1922 w 5702"/>
              <a:gd name="T13" fmla="*/ 7 h 1219"/>
              <a:gd name="T14" fmla="*/ 2018 w 5702"/>
              <a:gd name="T15" fmla="*/ 11 h 1219"/>
              <a:gd name="T16" fmla="*/ 2102 w 5702"/>
              <a:gd name="T17" fmla="*/ 14 h 1219"/>
              <a:gd name="T18" fmla="*/ 2201 w 5702"/>
              <a:gd name="T19" fmla="*/ 20 h 1219"/>
              <a:gd name="T20" fmla="*/ 2293 w 5702"/>
              <a:gd name="T21" fmla="*/ 32 h 1219"/>
              <a:gd name="T22" fmla="*/ 2375 w 5702"/>
              <a:gd name="T23" fmla="*/ 46 h 1219"/>
              <a:gd name="T24" fmla="*/ 2452 w 5702"/>
              <a:gd name="T25" fmla="*/ 63 h 1219"/>
              <a:gd name="T26" fmla="*/ 2518 w 5702"/>
              <a:gd name="T27" fmla="*/ 84 h 1219"/>
              <a:gd name="T28" fmla="*/ 2579 w 5702"/>
              <a:gd name="T29" fmla="*/ 107 h 1219"/>
              <a:gd name="T30" fmla="*/ 2633 w 5702"/>
              <a:gd name="T31" fmla="*/ 131 h 1219"/>
              <a:gd name="T32" fmla="*/ 2680 w 5702"/>
              <a:gd name="T33" fmla="*/ 157 h 1219"/>
              <a:gd name="T34" fmla="*/ 2722 w 5702"/>
              <a:gd name="T35" fmla="*/ 185 h 1219"/>
              <a:gd name="T36" fmla="*/ 2756 w 5702"/>
              <a:gd name="T37" fmla="*/ 213 h 1219"/>
              <a:gd name="T38" fmla="*/ 2788 w 5702"/>
              <a:gd name="T39" fmla="*/ 241 h 1219"/>
              <a:gd name="T40" fmla="*/ 2812 w 5702"/>
              <a:gd name="T41" fmla="*/ 269 h 1219"/>
              <a:gd name="T42" fmla="*/ 2835 w 5702"/>
              <a:gd name="T43" fmla="*/ 295 h 1219"/>
              <a:gd name="T44" fmla="*/ 2852 w 5702"/>
              <a:gd name="T45" fmla="*/ 319 h 1219"/>
              <a:gd name="T46" fmla="*/ 2868 w 5702"/>
              <a:gd name="T47" fmla="*/ 295 h 1219"/>
              <a:gd name="T48" fmla="*/ 2891 w 5702"/>
              <a:gd name="T49" fmla="*/ 269 h 1219"/>
              <a:gd name="T50" fmla="*/ 2915 w 5702"/>
              <a:gd name="T51" fmla="*/ 241 h 1219"/>
              <a:gd name="T52" fmla="*/ 2946 w 5702"/>
              <a:gd name="T53" fmla="*/ 213 h 1219"/>
              <a:gd name="T54" fmla="*/ 2981 w 5702"/>
              <a:gd name="T55" fmla="*/ 185 h 1219"/>
              <a:gd name="T56" fmla="*/ 3023 w 5702"/>
              <a:gd name="T57" fmla="*/ 157 h 1219"/>
              <a:gd name="T58" fmla="*/ 3070 w 5702"/>
              <a:gd name="T59" fmla="*/ 131 h 1219"/>
              <a:gd name="T60" fmla="*/ 3124 w 5702"/>
              <a:gd name="T61" fmla="*/ 107 h 1219"/>
              <a:gd name="T62" fmla="*/ 3185 w 5702"/>
              <a:gd name="T63" fmla="*/ 84 h 1219"/>
              <a:gd name="T64" fmla="*/ 3253 w 5702"/>
              <a:gd name="T65" fmla="*/ 63 h 1219"/>
              <a:gd name="T66" fmla="*/ 3328 w 5702"/>
              <a:gd name="T67" fmla="*/ 46 h 1219"/>
              <a:gd name="T68" fmla="*/ 3409 w 5702"/>
              <a:gd name="T69" fmla="*/ 32 h 1219"/>
              <a:gd name="T70" fmla="*/ 3502 w 5702"/>
              <a:gd name="T71" fmla="*/ 20 h 1219"/>
              <a:gd name="T72" fmla="*/ 3601 w 5702"/>
              <a:gd name="T73" fmla="*/ 14 h 1219"/>
              <a:gd name="T74" fmla="*/ 3684 w 5702"/>
              <a:gd name="T75" fmla="*/ 11 h 1219"/>
              <a:gd name="T76" fmla="*/ 3780 w 5702"/>
              <a:gd name="T77" fmla="*/ 7 h 1219"/>
              <a:gd name="T78" fmla="*/ 3886 w 5702"/>
              <a:gd name="T79" fmla="*/ 6 h 1219"/>
              <a:gd name="T80" fmla="*/ 4005 w 5702"/>
              <a:gd name="T81" fmla="*/ 4 h 1219"/>
              <a:gd name="T82" fmla="*/ 4134 w 5702"/>
              <a:gd name="T83" fmla="*/ 2 h 1219"/>
              <a:gd name="T84" fmla="*/ 4275 w 5702"/>
              <a:gd name="T85" fmla="*/ 2 h 1219"/>
              <a:gd name="T86" fmla="*/ 4426 w 5702"/>
              <a:gd name="T87" fmla="*/ 0 h 1219"/>
              <a:gd name="T88" fmla="*/ 4588 w 5702"/>
              <a:gd name="T89" fmla="*/ 0 h 1219"/>
              <a:gd name="T90" fmla="*/ 4799 w 5702"/>
              <a:gd name="T91" fmla="*/ 0 h 1219"/>
              <a:gd name="T92" fmla="*/ 4999 w 5702"/>
              <a:gd name="T93" fmla="*/ 2 h 1219"/>
              <a:gd name="T94" fmla="*/ 5189 w 5702"/>
              <a:gd name="T95" fmla="*/ 4 h 1219"/>
              <a:gd name="T96" fmla="*/ 5368 w 5702"/>
              <a:gd name="T97" fmla="*/ 6 h 1219"/>
              <a:gd name="T98" fmla="*/ 5541 w 5702"/>
              <a:gd name="T99" fmla="*/ 7 h 1219"/>
              <a:gd name="T100" fmla="*/ 5702 w 5702"/>
              <a:gd name="T101" fmla="*/ 9 h 1219"/>
              <a:gd name="T102" fmla="*/ 5702 w 5702"/>
              <a:gd name="T103" fmla="*/ 1219 h 1219"/>
              <a:gd name="T104" fmla="*/ 0 w 5702"/>
              <a:gd name="T105" fmla="*/ 1219 h 1219"/>
              <a:gd name="T106" fmla="*/ 0 w 5702"/>
              <a:gd name="T107" fmla="*/ 9 h 1219"/>
              <a:gd name="T108" fmla="*/ 164 w 5702"/>
              <a:gd name="T109" fmla="*/ 7 h 1219"/>
              <a:gd name="T110" fmla="*/ 335 w 5702"/>
              <a:gd name="T111" fmla="*/ 6 h 1219"/>
              <a:gd name="T112" fmla="*/ 514 w 5702"/>
              <a:gd name="T113" fmla="*/ 4 h 1219"/>
              <a:gd name="T114" fmla="*/ 704 w 5702"/>
              <a:gd name="T115" fmla="*/ 2 h 1219"/>
              <a:gd name="T116" fmla="*/ 904 w 5702"/>
              <a:gd name="T117" fmla="*/ 0 h 1219"/>
              <a:gd name="T118" fmla="*/ 1115 w 5702"/>
              <a:gd name="T119" fmla="*/ 0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02" h="1219">
                <a:moveTo>
                  <a:pt x="1115" y="0"/>
                </a:moveTo>
                <a:lnTo>
                  <a:pt x="1277" y="0"/>
                </a:lnTo>
                <a:lnTo>
                  <a:pt x="1428" y="2"/>
                </a:lnTo>
                <a:lnTo>
                  <a:pt x="1569" y="2"/>
                </a:lnTo>
                <a:lnTo>
                  <a:pt x="1698" y="4"/>
                </a:lnTo>
                <a:lnTo>
                  <a:pt x="1816" y="6"/>
                </a:lnTo>
                <a:lnTo>
                  <a:pt x="1922" y="7"/>
                </a:lnTo>
                <a:lnTo>
                  <a:pt x="2018" y="11"/>
                </a:lnTo>
                <a:lnTo>
                  <a:pt x="2102" y="14"/>
                </a:lnTo>
                <a:lnTo>
                  <a:pt x="2201" y="20"/>
                </a:lnTo>
                <a:lnTo>
                  <a:pt x="2293" y="32"/>
                </a:lnTo>
                <a:lnTo>
                  <a:pt x="2375" y="46"/>
                </a:lnTo>
                <a:lnTo>
                  <a:pt x="2452" y="63"/>
                </a:lnTo>
                <a:lnTo>
                  <a:pt x="2518" y="84"/>
                </a:lnTo>
                <a:lnTo>
                  <a:pt x="2579" y="107"/>
                </a:lnTo>
                <a:lnTo>
                  <a:pt x="2633" y="131"/>
                </a:lnTo>
                <a:lnTo>
                  <a:pt x="2680" y="157"/>
                </a:lnTo>
                <a:lnTo>
                  <a:pt x="2722" y="185"/>
                </a:lnTo>
                <a:lnTo>
                  <a:pt x="2756" y="213"/>
                </a:lnTo>
                <a:lnTo>
                  <a:pt x="2788" y="241"/>
                </a:lnTo>
                <a:lnTo>
                  <a:pt x="2812" y="269"/>
                </a:lnTo>
                <a:lnTo>
                  <a:pt x="2835" y="295"/>
                </a:lnTo>
                <a:lnTo>
                  <a:pt x="2852" y="319"/>
                </a:lnTo>
                <a:lnTo>
                  <a:pt x="2868" y="295"/>
                </a:lnTo>
                <a:lnTo>
                  <a:pt x="2891" y="269"/>
                </a:lnTo>
                <a:lnTo>
                  <a:pt x="2915" y="241"/>
                </a:lnTo>
                <a:lnTo>
                  <a:pt x="2946" y="213"/>
                </a:lnTo>
                <a:lnTo>
                  <a:pt x="2981" y="185"/>
                </a:lnTo>
                <a:lnTo>
                  <a:pt x="3023" y="157"/>
                </a:lnTo>
                <a:lnTo>
                  <a:pt x="3070" y="131"/>
                </a:lnTo>
                <a:lnTo>
                  <a:pt x="3124" y="107"/>
                </a:lnTo>
                <a:lnTo>
                  <a:pt x="3185" y="84"/>
                </a:lnTo>
                <a:lnTo>
                  <a:pt x="3253" y="63"/>
                </a:lnTo>
                <a:lnTo>
                  <a:pt x="3328" y="46"/>
                </a:lnTo>
                <a:lnTo>
                  <a:pt x="3409" y="32"/>
                </a:lnTo>
                <a:lnTo>
                  <a:pt x="3502" y="20"/>
                </a:lnTo>
                <a:lnTo>
                  <a:pt x="3601" y="14"/>
                </a:lnTo>
                <a:lnTo>
                  <a:pt x="3684" y="11"/>
                </a:lnTo>
                <a:lnTo>
                  <a:pt x="3780" y="7"/>
                </a:lnTo>
                <a:lnTo>
                  <a:pt x="3886" y="6"/>
                </a:lnTo>
                <a:lnTo>
                  <a:pt x="4005" y="4"/>
                </a:lnTo>
                <a:lnTo>
                  <a:pt x="4134" y="2"/>
                </a:lnTo>
                <a:lnTo>
                  <a:pt x="4275" y="2"/>
                </a:lnTo>
                <a:lnTo>
                  <a:pt x="4426" y="0"/>
                </a:lnTo>
                <a:lnTo>
                  <a:pt x="4588" y="0"/>
                </a:lnTo>
                <a:lnTo>
                  <a:pt x="4799" y="0"/>
                </a:lnTo>
                <a:lnTo>
                  <a:pt x="4999" y="2"/>
                </a:lnTo>
                <a:lnTo>
                  <a:pt x="5189" y="4"/>
                </a:lnTo>
                <a:lnTo>
                  <a:pt x="5368" y="6"/>
                </a:lnTo>
                <a:lnTo>
                  <a:pt x="5541" y="7"/>
                </a:lnTo>
                <a:lnTo>
                  <a:pt x="5702" y="9"/>
                </a:lnTo>
                <a:lnTo>
                  <a:pt x="5702" y="1219"/>
                </a:lnTo>
                <a:lnTo>
                  <a:pt x="0" y="1219"/>
                </a:lnTo>
                <a:lnTo>
                  <a:pt x="0" y="9"/>
                </a:lnTo>
                <a:lnTo>
                  <a:pt x="164" y="7"/>
                </a:lnTo>
                <a:lnTo>
                  <a:pt x="335" y="6"/>
                </a:lnTo>
                <a:lnTo>
                  <a:pt x="514" y="4"/>
                </a:lnTo>
                <a:lnTo>
                  <a:pt x="704" y="2"/>
                </a:lnTo>
                <a:lnTo>
                  <a:pt x="904" y="0"/>
                </a:lnTo>
                <a:lnTo>
                  <a:pt x="1115"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p>
        </p:txBody>
      </p:sp>
      <p:sp>
        <p:nvSpPr>
          <p:cNvPr id="7" name="Freeform 7"/>
          <p:cNvSpPr/>
          <p:nvPr/>
        </p:nvSpPr>
        <p:spPr bwMode="auto">
          <a:xfrm>
            <a:off x="354" y="5128493"/>
            <a:ext cx="12858044" cy="593017"/>
          </a:xfrm>
          <a:custGeom>
            <a:avLst/>
            <a:gdLst>
              <a:gd name="T0" fmla="*/ 1184 w 5702"/>
              <a:gd name="T1" fmla="*/ 0 h 394"/>
              <a:gd name="T2" fmla="*/ 1492 w 5702"/>
              <a:gd name="T3" fmla="*/ 2 h 394"/>
              <a:gd name="T4" fmla="*/ 1754 w 5702"/>
              <a:gd name="T5" fmla="*/ 5 h 394"/>
              <a:gd name="T6" fmla="*/ 1968 w 5702"/>
              <a:gd name="T7" fmla="*/ 11 h 394"/>
              <a:gd name="T8" fmla="*/ 2156 w 5702"/>
              <a:gd name="T9" fmla="*/ 19 h 394"/>
              <a:gd name="T10" fmla="*/ 2333 w 5702"/>
              <a:gd name="T11" fmla="*/ 42 h 394"/>
              <a:gd name="T12" fmla="*/ 2480 w 5702"/>
              <a:gd name="T13" fmla="*/ 78 h 394"/>
              <a:gd name="T14" fmla="*/ 2598 w 5702"/>
              <a:gd name="T15" fmla="*/ 122 h 394"/>
              <a:gd name="T16" fmla="*/ 2690 w 5702"/>
              <a:gd name="T17" fmla="*/ 172 h 394"/>
              <a:gd name="T18" fmla="*/ 2763 w 5702"/>
              <a:gd name="T19" fmla="*/ 225 h 394"/>
              <a:gd name="T20" fmla="*/ 2816 w 5702"/>
              <a:gd name="T21" fmla="*/ 277 h 394"/>
              <a:gd name="T22" fmla="*/ 2852 w 5702"/>
              <a:gd name="T23" fmla="*/ 326 h 394"/>
              <a:gd name="T24" fmla="*/ 2887 w 5702"/>
              <a:gd name="T25" fmla="*/ 277 h 394"/>
              <a:gd name="T26" fmla="*/ 2939 w 5702"/>
              <a:gd name="T27" fmla="*/ 225 h 394"/>
              <a:gd name="T28" fmla="*/ 3012 w 5702"/>
              <a:gd name="T29" fmla="*/ 172 h 394"/>
              <a:gd name="T30" fmla="*/ 3105 w 5702"/>
              <a:gd name="T31" fmla="*/ 122 h 394"/>
              <a:gd name="T32" fmla="*/ 3223 w 5702"/>
              <a:gd name="T33" fmla="*/ 78 h 394"/>
              <a:gd name="T34" fmla="*/ 3369 w 5702"/>
              <a:gd name="T35" fmla="*/ 42 h 394"/>
              <a:gd name="T36" fmla="*/ 3547 w 5702"/>
              <a:gd name="T37" fmla="*/ 19 h 394"/>
              <a:gd name="T38" fmla="*/ 3735 w 5702"/>
              <a:gd name="T39" fmla="*/ 11 h 394"/>
              <a:gd name="T40" fmla="*/ 3949 w 5702"/>
              <a:gd name="T41" fmla="*/ 5 h 394"/>
              <a:gd name="T42" fmla="*/ 4210 w 5702"/>
              <a:gd name="T43" fmla="*/ 2 h 394"/>
              <a:gd name="T44" fmla="*/ 4519 w 5702"/>
              <a:gd name="T45" fmla="*/ 0 h 394"/>
              <a:gd name="T46" fmla="*/ 4907 w 5702"/>
              <a:gd name="T47" fmla="*/ 0 h 394"/>
              <a:gd name="T48" fmla="*/ 5318 w 5702"/>
              <a:gd name="T49" fmla="*/ 2 h 394"/>
              <a:gd name="T50" fmla="*/ 5702 w 5702"/>
              <a:gd name="T51" fmla="*/ 5 h 394"/>
              <a:gd name="T52" fmla="*/ 5513 w 5702"/>
              <a:gd name="T53" fmla="*/ 72 h 394"/>
              <a:gd name="T54" fmla="*/ 5116 w 5702"/>
              <a:gd name="T55" fmla="*/ 70 h 394"/>
              <a:gd name="T56" fmla="*/ 4689 w 5702"/>
              <a:gd name="T57" fmla="*/ 68 h 394"/>
              <a:gd name="T58" fmla="*/ 4358 w 5702"/>
              <a:gd name="T59" fmla="*/ 70 h 394"/>
              <a:gd name="T60" fmla="*/ 4073 w 5702"/>
              <a:gd name="T61" fmla="*/ 72 h 394"/>
              <a:gd name="T62" fmla="*/ 3836 w 5702"/>
              <a:gd name="T63" fmla="*/ 75 h 394"/>
              <a:gd name="T64" fmla="*/ 3648 w 5702"/>
              <a:gd name="T65" fmla="*/ 80 h 394"/>
              <a:gd name="T66" fmla="*/ 3455 w 5702"/>
              <a:gd name="T67" fmla="*/ 98 h 394"/>
              <a:gd name="T68" fmla="*/ 3293 w 5702"/>
              <a:gd name="T69" fmla="*/ 127 h 394"/>
              <a:gd name="T70" fmla="*/ 3162 w 5702"/>
              <a:gd name="T71" fmla="*/ 167 h 394"/>
              <a:gd name="T72" fmla="*/ 3056 w 5702"/>
              <a:gd name="T73" fmla="*/ 214 h 394"/>
              <a:gd name="T74" fmla="*/ 2974 w 5702"/>
              <a:gd name="T75" fmla="*/ 266 h 394"/>
              <a:gd name="T76" fmla="*/ 2911 w 5702"/>
              <a:gd name="T77" fmla="*/ 320 h 394"/>
              <a:gd name="T78" fmla="*/ 2868 w 5702"/>
              <a:gd name="T79" fmla="*/ 371 h 394"/>
              <a:gd name="T80" fmla="*/ 2835 w 5702"/>
              <a:gd name="T81" fmla="*/ 371 h 394"/>
              <a:gd name="T82" fmla="*/ 2791 w 5702"/>
              <a:gd name="T83" fmla="*/ 320 h 394"/>
              <a:gd name="T84" fmla="*/ 2730 w 5702"/>
              <a:gd name="T85" fmla="*/ 266 h 394"/>
              <a:gd name="T86" fmla="*/ 2647 w 5702"/>
              <a:gd name="T87" fmla="*/ 214 h 394"/>
              <a:gd name="T88" fmla="*/ 2542 w 5702"/>
              <a:gd name="T89" fmla="*/ 167 h 394"/>
              <a:gd name="T90" fmla="*/ 2410 w 5702"/>
              <a:gd name="T91" fmla="*/ 127 h 394"/>
              <a:gd name="T92" fmla="*/ 2248 w 5702"/>
              <a:gd name="T93" fmla="*/ 98 h 394"/>
              <a:gd name="T94" fmla="*/ 2055 w 5702"/>
              <a:gd name="T95" fmla="*/ 80 h 394"/>
              <a:gd name="T96" fmla="*/ 1867 w 5702"/>
              <a:gd name="T97" fmla="*/ 75 h 394"/>
              <a:gd name="T98" fmla="*/ 1630 w 5702"/>
              <a:gd name="T99" fmla="*/ 72 h 394"/>
              <a:gd name="T100" fmla="*/ 1344 w 5702"/>
              <a:gd name="T101" fmla="*/ 70 h 394"/>
              <a:gd name="T102" fmla="*/ 1014 w 5702"/>
              <a:gd name="T103" fmla="*/ 68 h 394"/>
              <a:gd name="T104" fmla="*/ 587 w 5702"/>
              <a:gd name="T105" fmla="*/ 70 h 394"/>
              <a:gd name="T106" fmla="*/ 190 w 5702"/>
              <a:gd name="T107" fmla="*/ 72 h 394"/>
              <a:gd name="T108" fmla="*/ 0 w 5702"/>
              <a:gd name="T109" fmla="*/ 5 h 394"/>
              <a:gd name="T110" fmla="*/ 385 w 5702"/>
              <a:gd name="T111" fmla="*/ 2 h 394"/>
              <a:gd name="T112" fmla="*/ 796 w 5702"/>
              <a:gd name="T113"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02" h="394">
                <a:moveTo>
                  <a:pt x="1014" y="0"/>
                </a:moveTo>
                <a:lnTo>
                  <a:pt x="1184" y="0"/>
                </a:lnTo>
                <a:lnTo>
                  <a:pt x="1344" y="0"/>
                </a:lnTo>
                <a:lnTo>
                  <a:pt x="1492" y="2"/>
                </a:lnTo>
                <a:lnTo>
                  <a:pt x="1630" y="4"/>
                </a:lnTo>
                <a:lnTo>
                  <a:pt x="1754" y="5"/>
                </a:lnTo>
                <a:lnTo>
                  <a:pt x="1867" y="7"/>
                </a:lnTo>
                <a:lnTo>
                  <a:pt x="1968" y="11"/>
                </a:lnTo>
                <a:lnTo>
                  <a:pt x="2055" y="12"/>
                </a:lnTo>
                <a:lnTo>
                  <a:pt x="2156" y="19"/>
                </a:lnTo>
                <a:lnTo>
                  <a:pt x="2248" y="30"/>
                </a:lnTo>
                <a:lnTo>
                  <a:pt x="2333" y="42"/>
                </a:lnTo>
                <a:lnTo>
                  <a:pt x="2410" y="59"/>
                </a:lnTo>
                <a:lnTo>
                  <a:pt x="2480" y="78"/>
                </a:lnTo>
                <a:lnTo>
                  <a:pt x="2542" y="99"/>
                </a:lnTo>
                <a:lnTo>
                  <a:pt x="2598" y="122"/>
                </a:lnTo>
                <a:lnTo>
                  <a:pt x="2647" y="146"/>
                </a:lnTo>
                <a:lnTo>
                  <a:pt x="2690" y="172"/>
                </a:lnTo>
                <a:lnTo>
                  <a:pt x="2730" y="199"/>
                </a:lnTo>
                <a:lnTo>
                  <a:pt x="2763" y="225"/>
                </a:lnTo>
                <a:lnTo>
                  <a:pt x="2791" y="253"/>
                </a:lnTo>
                <a:lnTo>
                  <a:pt x="2816" y="277"/>
                </a:lnTo>
                <a:lnTo>
                  <a:pt x="2835" y="303"/>
                </a:lnTo>
                <a:lnTo>
                  <a:pt x="2852" y="326"/>
                </a:lnTo>
                <a:lnTo>
                  <a:pt x="2868" y="303"/>
                </a:lnTo>
                <a:lnTo>
                  <a:pt x="2887" y="277"/>
                </a:lnTo>
                <a:lnTo>
                  <a:pt x="2911" y="253"/>
                </a:lnTo>
                <a:lnTo>
                  <a:pt x="2939" y="225"/>
                </a:lnTo>
                <a:lnTo>
                  <a:pt x="2974" y="199"/>
                </a:lnTo>
                <a:lnTo>
                  <a:pt x="3012" y="172"/>
                </a:lnTo>
                <a:lnTo>
                  <a:pt x="3056" y="146"/>
                </a:lnTo>
                <a:lnTo>
                  <a:pt x="3105" y="122"/>
                </a:lnTo>
                <a:lnTo>
                  <a:pt x="3162" y="99"/>
                </a:lnTo>
                <a:lnTo>
                  <a:pt x="3223" y="78"/>
                </a:lnTo>
                <a:lnTo>
                  <a:pt x="3293" y="59"/>
                </a:lnTo>
                <a:lnTo>
                  <a:pt x="3369" y="42"/>
                </a:lnTo>
                <a:lnTo>
                  <a:pt x="3455" y="30"/>
                </a:lnTo>
                <a:lnTo>
                  <a:pt x="3547" y="19"/>
                </a:lnTo>
                <a:lnTo>
                  <a:pt x="3648" y="12"/>
                </a:lnTo>
                <a:lnTo>
                  <a:pt x="3735" y="11"/>
                </a:lnTo>
                <a:lnTo>
                  <a:pt x="3836" y="7"/>
                </a:lnTo>
                <a:lnTo>
                  <a:pt x="3949" y="5"/>
                </a:lnTo>
                <a:lnTo>
                  <a:pt x="4073" y="4"/>
                </a:lnTo>
                <a:lnTo>
                  <a:pt x="4210" y="2"/>
                </a:lnTo>
                <a:lnTo>
                  <a:pt x="4358" y="0"/>
                </a:lnTo>
                <a:lnTo>
                  <a:pt x="4519" y="0"/>
                </a:lnTo>
                <a:lnTo>
                  <a:pt x="4689" y="0"/>
                </a:lnTo>
                <a:lnTo>
                  <a:pt x="4907" y="0"/>
                </a:lnTo>
                <a:lnTo>
                  <a:pt x="5116" y="2"/>
                </a:lnTo>
                <a:lnTo>
                  <a:pt x="5318" y="2"/>
                </a:lnTo>
                <a:lnTo>
                  <a:pt x="5513" y="4"/>
                </a:lnTo>
                <a:lnTo>
                  <a:pt x="5702" y="5"/>
                </a:lnTo>
                <a:lnTo>
                  <a:pt x="5702" y="73"/>
                </a:lnTo>
                <a:lnTo>
                  <a:pt x="5513" y="72"/>
                </a:lnTo>
                <a:lnTo>
                  <a:pt x="5318" y="70"/>
                </a:lnTo>
                <a:lnTo>
                  <a:pt x="5116" y="70"/>
                </a:lnTo>
                <a:lnTo>
                  <a:pt x="4907" y="68"/>
                </a:lnTo>
                <a:lnTo>
                  <a:pt x="4689" y="68"/>
                </a:lnTo>
                <a:lnTo>
                  <a:pt x="4519" y="68"/>
                </a:lnTo>
                <a:lnTo>
                  <a:pt x="4358" y="70"/>
                </a:lnTo>
                <a:lnTo>
                  <a:pt x="4210" y="70"/>
                </a:lnTo>
                <a:lnTo>
                  <a:pt x="4073" y="72"/>
                </a:lnTo>
                <a:lnTo>
                  <a:pt x="3949" y="73"/>
                </a:lnTo>
                <a:lnTo>
                  <a:pt x="3836" y="75"/>
                </a:lnTo>
                <a:lnTo>
                  <a:pt x="3735" y="78"/>
                </a:lnTo>
                <a:lnTo>
                  <a:pt x="3648" y="80"/>
                </a:lnTo>
                <a:lnTo>
                  <a:pt x="3547" y="87"/>
                </a:lnTo>
                <a:lnTo>
                  <a:pt x="3455" y="98"/>
                </a:lnTo>
                <a:lnTo>
                  <a:pt x="3369" y="110"/>
                </a:lnTo>
                <a:lnTo>
                  <a:pt x="3293" y="127"/>
                </a:lnTo>
                <a:lnTo>
                  <a:pt x="3223" y="146"/>
                </a:lnTo>
                <a:lnTo>
                  <a:pt x="3162" y="167"/>
                </a:lnTo>
                <a:lnTo>
                  <a:pt x="3105" y="190"/>
                </a:lnTo>
                <a:lnTo>
                  <a:pt x="3056" y="214"/>
                </a:lnTo>
                <a:lnTo>
                  <a:pt x="3012" y="240"/>
                </a:lnTo>
                <a:lnTo>
                  <a:pt x="2974" y="266"/>
                </a:lnTo>
                <a:lnTo>
                  <a:pt x="2939" y="293"/>
                </a:lnTo>
                <a:lnTo>
                  <a:pt x="2911" y="320"/>
                </a:lnTo>
                <a:lnTo>
                  <a:pt x="2887" y="345"/>
                </a:lnTo>
                <a:lnTo>
                  <a:pt x="2868" y="371"/>
                </a:lnTo>
                <a:lnTo>
                  <a:pt x="2852" y="394"/>
                </a:lnTo>
                <a:lnTo>
                  <a:pt x="2835" y="371"/>
                </a:lnTo>
                <a:lnTo>
                  <a:pt x="2816" y="345"/>
                </a:lnTo>
                <a:lnTo>
                  <a:pt x="2791" y="320"/>
                </a:lnTo>
                <a:lnTo>
                  <a:pt x="2763" y="293"/>
                </a:lnTo>
                <a:lnTo>
                  <a:pt x="2730" y="266"/>
                </a:lnTo>
                <a:lnTo>
                  <a:pt x="2690" y="240"/>
                </a:lnTo>
                <a:lnTo>
                  <a:pt x="2647" y="214"/>
                </a:lnTo>
                <a:lnTo>
                  <a:pt x="2598" y="190"/>
                </a:lnTo>
                <a:lnTo>
                  <a:pt x="2542" y="167"/>
                </a:lnTo>
                <a:lnTo>
                  <a:pt x="2480" y="146"/>
                </a:lnTo>
                <a:lnTo>
                  <a:pt x="2410" y="127"/>
                </a:lnTo>
                <a:lnTo>
                  <a:pt x="2333" y="110"/>
                </a:lnTo>
                <a:lnTo>
                  <a:pt x="2248" y="98"/>
                </a:lnTo>
                <a:lnTo>
                  <a:pt x="2156" y="87"/>
                </a:lnTo>
                <a:lnTo>
                  <a:pt x="2055" y="80"/>
                </a:lnTo>
                <a:lnTo>
                  <a:pt x="1968" y="78"/>
                </a:lnTo>
                <a:lnTo>
                  <a:pt x="1867" y="75"/>
                </a:lnTo>
                <a:lnTo>
                  <a:pt x="1754" y="73"/>
                </a:lnTo>
                <a:lnTo>
                  <a:pt x="1630" y="72"/>
                </a:lnTo>
                <a:lnTo>
                  <a:pt x="1492" y="70"/>
                </a:lnTo>
                <a:lnTo>
                  <a:pt x="1344" y="70"/>
                </a:lnTo>
                <a:lnTo>
                  <a:pt x="1184" y="68"/>
                </a:lnTo>
                <a:lnTo>
                  <a:pt x="1014" y="68"/>
                </a:lnTo>
                <a:lnTo>
                  <a:pt x="796" y="68"/>
                </a:lnTo>
                <a:lnTo>
                  <a:pt x="587" y="70"/>
                </a:lnTo>
                <a:lnTo>
                  <a:pt x="385" y="70"/>
                </a:lnTo>
                <a:lnTo>
                  <a:pt x="190" y="72"/>
                </a:lnTo>
                <a:lnTo>
                  <a:pt x="0" y="73"/>
                </a:lnTo>
                <a:lnTo>
                  <a:pt x="0" y="5"/>
                </a:lnTo>
                <a:lnTo>
                  <a:pt x="190" y="4"/>
                </a:lnTo>
                <a:lnTo>
                  <a:pt x="385" y="2"/>
                </a:lnTo>
                <a:lnTo>
                  <a:pt x="587" y="2"/>
                </a:lnTo>
                <a:lnTo>
                  <a:pt x="796" y="0"/>
                </a:lnTo>
                <a:lnTo>
                  <a:pt x="1014"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p>
        </p:txBody>
      </p:sp>
    </p:spTree>
  </p:cSld>
  <p:clrMapOvr>
    <a:masterClrMapping/>
  </p:clrMapOvr>
  <p:transition spd="slow" advTm="0">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矩形 4"/>
          <p:cNvSpPr/>
          <p:nvPr/>
        </p:nvSpPr>
        <p:spPr>
          <a:xfrm>
            <a:off x="733423" y="143485"/>
            <a:ext cx="8072216"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二</a:t>
            </a:r>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a:t>
            </a:r>
            <a:r>
              <a:rPr lang="en-US" altLang="zh-CN" sz="2400" b="1" dirty="0" smtClean="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绩效管理流程各阶段分析方法应用</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6" name="任意多边形 5"/>
          <p:cNvSpPr/>
          <p:nvPr/>
        </p:nvSpPr>
        <p:spPr bwMode="auto">
          <a:xfrm>
            <a:off x="3642516" y="4333875"/>
            <a:ext cx="971550" cy="896938"/>
          </a:xfrm>
          <a:custGeom>
            <a:avLst/>
            <a:gdLst>
              <a:gd name="connsiteX0" fmla="*/ 17253 w 931653"/>
              <a:gd name="connsiteY0" fmla="*/ 897147 h 897147"/>
              <a:gd name="connsiteX1" fmla="*/ 931653 w 931653"/>
              <a:gd name="connsiteY1" fmla="*/ 301925 h 897147"/>
              <a:gd name="connsiteX2" fmla="*/ 931653 w 931653"/>
              <a:gd name="connsiteY2" fmla="*/ 0 h 897147"/>
              <a:gd name="connsiteX3" fmla="*/ 0 w 931653"/>
              <a:gd name="connsiteY3" fmla="*/ 543464 h 897147"/>
              <a:gd name="connsiteX4" fmla="*/ 17253 w 931653"/>
              <a:gd name="connsiteY4" fmla="*/ 897147 h 89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653" h="897147">
                <a:moveTo>
                  <a:pt x="17253" y="897147"/>
                </a:moveTo>
                <a:lnTo>
                  <a:pt x="931653" y="301925"/>
                </a:lnTo>
                <a:lnTo>
                  <a:pt x="931653" y="0"/>
                </a:lnTo>
                <a:lnTo>
                  <a:pt x="0" y="543464"/>
                </a:lnTo>
                <a:lnTo>
                  <a:pt x="17253" y="897147"/>
                </a:lnTo>
                <a:close/>
              </a:path>
            </a:pathLst>
          </a:custGeom>
          <a:solidFill>
            <a:schemeClr val="accent2">
              <a:lumMod val="75000"/>
            </a:schemeClr>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7" name="任意多边形 6"/>
          <p:cNvSpPr/>
          <p:nvPr/>
        </p:nvSpPr>
        <p:spPr bwMode="auto">
          <a:xfrm>
            <a:off x="3642516" y="5486400"/>
            <a:ext cx="957263" cy="896938"/>
          </a:xfrm>
          <a:custGeom>
            <a:avLst/>
            <a:gdLst>
              <a:gd name="connsiteX0" fmla="*/ 17253 w 931653"/>
              <a:gd name="connsiteY0" fmla="*/ 897147 h 897147"/>
              <a:gd name="connsiteX1" fmla="*/ 931653 w 931653"/>
              <a:gd name="connsiteY1" fmla="*/ 301925 h 897147"/>
              <a:gd name="connsiteX2" fmla="*/ 931653 w 931653"/>
              <a:gd name="connsiteY2" fmla="*/ 0 h 897147"/>
              <a:gd name="connsiteX3" fmla="*/ 0 w 931653"/>
              <a:gd name="connsiteY3" fmla="*/ 543464 h 897147"/>
              <a:gd name="connsiteX4" fmla="*/ 17253 w 931653"/>
              <a:gd name="connsiteY4" fmla="*/ 897147 h 89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653" h="897147">
                <a:moveTo>
                  <a:pt x="17253" y="897147"/>
                </a:moveTo>
                <a:lnTo>
                  <a:pt x="931653" y="301925"/>
                </a:lnTo>
                <a:lnTo>
                  <a:pt x="931653" y="0"/>
                </a:lnTo>
                <a:lnTo>
                  <a:pt x="0" y="543464"/>
                </a:lnTo>
                <a:lnTo>
                  <a:pt x="17253" y="897147"/>
                </a:lnTo>
                <a:close/>
              </a:path>
            </a:pathLst>
          </a:custGeom>
          <a:solidFill>
            <a:schemeClr val="accent2">
              <a:lumMod val="75000"/>
            </a:schemeClr>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8" name="任意多边形 7"/>
          <p:cNvSpPr/>
          <p:nvPr/>
        </p:nvSpPr>
        <p:spPr bwMode="auto">
          <a:xfrm>
            <a:off x="3642516" y="3173413"/>
            <a:ext cx="971550" cy="898525"/>
          </a:xfrm>
          <a:custGeom>
            <a:avLst/>
            <a:gdLst>
              <a:gd name="connsiteX0" fmla="*/ 17253 w 931653"/>
              <a:gd name="connsiteY0" fmla="*/ 897147 h 897147"/>
              <a:gd name="connsiteX1" fmla="*/ 931653 w 931653"/>
              <a:gd name="connsiteY1" fmla="*/ 301925 h 897147"/>
              <a:gd name="connsiteX2" fmla="*/ 931653 w 931653"/>
              <a:gd name="connsiteY2" fmla="*/ 0 h 897147"/>
              <a:gd name="connsiteX3" fmla="*/ 0 w 931653"/>
              <a:gd name="connsiteY3" fmla="*/ 543464 h 897147"/>
              <a:gd name="connsiteX4" fmla="*/ 17253 w 931653"/>
              <a:gd name="connsiteY4" fmla="*/ 897147 h 89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653" h="897147">
                <a:moveTo>
                  <a:pt x="17253" y="897147"/>
                </a:moveTo>
                <a:lnTo>
                  <a:pt x="931653" y="301925"/>
                </a:lnTo>
                <a:lnTo>
                  <a:pt x="931653" y="0"/>
                </a:lnTo>
                <a:lnTo>
                  <a:pt x="0" y="543464"/>
                </a:lnTo>
                <a:lnTo>
                  <a:pt x="17253" y="897147"/>
                </a:lnTo>
                <a:close/>
              </a:path>
            </a:pathLst>
          </a:custGeom>
          <a:solidFill>
            <a:schemeClr val="accent2">
              <a:lumMod val="75000"/>
            </a:schemeClr>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9" name="矩形 8"/>
          <p:cNvSpPr/>
          <p:nvPr/>
        </p:nvSpPr>
        <p:spPr>
          <a:xfrm>
            <a:off x="780254" y="1681163"/>
            <a:ext cx="6696075" cy="1016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360045" lvl="1" indent="-360045">
              <a:lnSpc>
                <a:spcPct val="150000"/>
              </a:lnSpc>
              <a:spcBef>
                <a:spcPts val="0"/>
              </a:spcBef>
              <a:buClr>
                <a:schemeClr val="bg2">
                  <a:lumMod val="25000"/>
                </a:schemeClr>
              </a:buClr>
              <a:buFont typeface="Wingdings" panose="05000000000000000000" pitchFamily="2" charset="2"/>
              <a:buChar char="Ø"/>
              <a:defRPr/>
            </a:pPr>
            <a:r>
              <a:rPr lang="zh-CN" altLang="zh-CN" sz="2000" b="0" dirty="0">
                <a:solidFill>
                  <a:schemeClr val="bg2">
                    <a:lumMod val="25000"/>
                  </a:schemeClr>
                </a:solidFill>
                <a:latin typeface="微软雅黑" panose="020B0503020204020204" pitchFamily="34" charset="-122"/>
                <a:ea typeface="微软雅黑" panose="020B0503020204020204" pitchFamily="34" charset="-122"/>
              </a:rPr>
              <a:t>上一年度的结果作为下一年度目标和指标设定的依据</a:t>
            </a:r>
            <a:endParaRPr lang="zh-CN" altLang="en-US" sz="2000" b="0" dirty="0">
              <a:solidFill>
                <a:schemeClr val="bg2">
                  <a:lumMod val="25000"/>
                </a:schemeClr>
              </a:solidFill>
              <a:latin typeface="微软雅黑" panose="020B0503020204020204" pitchFamily="34" charset="-122"/>
              <a:ea typeface="微软雅黑" panose="020B0503020204020204" pitchFamily="34" charset="-122"/>
            </a:endParaRPr>
          </a:p>
          <a:p>
            <a:pPr marL="360045" lvl="1" indent="-360045">
              <a:lnSpc>
                <a:spcPct val="150000"/>
              </a:lnSpc>
              <a:spcBef>
                <a:spcPts val="0"/>
              </a:spcBef>
              <a:buClr>
                <a:schemeClr val="bg2">
                  <a:lumMod val="25000"/>
                </a:schemeClr>
              </a:buClr>
              <a:buFont typeface="Wingdings" panose="05000000000000000000" pitchFamily="2" charset="2"/>
              <a:buChar char="Ø"/>
              <a:defRPr/>
            </a:pPr>
            <a:r>
              <a:rPr lang="zh-CN" altLang="en-US" sz="2000" b="0" dirty="0">
                <a:solidFill>
                  <a:schemeClr val="bg2">
                    <a:lumMod val="25000"/>
                  </a:schemeClr>
                </a:solidFill>
                <a:latin typeface="微软雅黑" panose="020B0503020204020204" pitchFamily="34" charset="-122"/>
                <a:ea typeface="微软雅黑" panose="020B0503020204020204" pitchFamily="34" charset="-122"/>
              </a:rPr>
              <a:t>年终个人评估应用包括：</a:t>
            </a:r>
            <a:endParaRPr lang="zh-CN" altLang="en-US" sz="2000" b="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10" name="五边形 9"/>
          <p:cNvSpPr>
            <a:spLocks noChangeArrowheads="1"/>
          </p:cNvSpPr>
          <p:nvPr/>
        </p:nvSpPr>
        <p:spPr bwMode="auto">
          <a:xfrm>
            <a:off x="3642516" y="6022975"/>
            <a:ext cx="971550" cy="360363"/>
          </a:xfrm>
          <a:prstGeom prst="homePlate">
            <a:avLst>
              <a:gd name="adj" fmla="val 38044"/>
            </a:avLst>
          </a:prstGeom>
          <a:solidFill>
            <a:schemeClr val="accent2"/>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11" name="五边形 10"/>
          <p:cNvSpPr>
            <a:spLocks noChangeArrowheads="1"/>
          </p:cNvSpPr>
          <p:nvPr/>
        </p:nvSpPr>
        <p:spPr bwMode="auto">
          <a:xfrm flipH="1">
            <a:off x="3628229" y="5446713"/>
            <a:ext cx="971550" cy="360362"/>
          </a:xfrm>
          <a:prstGeom prst="homePlate">
            <a:avLst>
              <a:gd name="adj" fmla="val 38044"/>
            </a:avLst>
          </a:prstGeom>
          <a:solidFill>
            <a:schemeClr val="accent2"/>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12" name="五边形 11"/>
          <p:cNvSpPr>
            <a:spLocks noChangeArrowheads="1"/>
          </p:cNvSpPr>
          <p:nvPr/>
        </p:nvSpPr>
        <p:spPr bwMode="auto">
          <a:xfrm flipH="1">
            <a:off x="3642516" y="4291013"/>
            <a:ext cx="971550" cy="360362"/>
          </a:xfrm>
          <a:prstGeom prst="homePlate">
            <a:avLst>
              <a:gd name="adj" fmla="val 38044"/>
            </a:avLst>
          </a:prstGeom>
          <a:solidFill>
            <a:schemeClr val="accent2"/>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13" name="五边形 12"/>
          <p:cNvSpPr>
            <a:spLocks noChangeArrowheads="1"/>
          </p:cNvSpPr>
          <p:nvPr/>
        </p:nvSpPr>
        <p:spPr bwMode="auto">
          <a:xfrm>
            <a:off x="3642516" y="4870450"/>
            <a:ext cx="971550" cy="360363"/>
          </a:xfrm>
          <a:prstGeom prst="homePlate">
            <a:avLst>
              <a:gd name="adj" fmla="val 38044"/>
            </a:avLst>
          </a:prstGeom>
          <a:solidFill>
            <a:schemeClr val="accent2"/>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14" name="五边形 13"/>
          <p:cNvSpPr>
            <a:spLocks noChangeArrowheads="1"/>
          </p:cNvSpPr>
          <p:nvPr/>
        </p:nvSpPr>
        <p:spPr bwMode="auto">
          <a:xfrm flipH="1">
            <a:off x="3642516" y="3132138"/>
            <a:ext cx="971550" cy="360362"/>
          </a:xfrm>
          <a:prstGeom prst="homePlate">
            <a:avLst>
              <a:gd name="adj" fmla="val 38044"/>
            </a:avLst>
          </a:prstGeom>
          <a:solidFill>
            <a:schemeClr val="accent2"/>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15" name="五边形 14"/>
          <p:cNvSpPr>
            <a:spLocks noChangeArrowheads="1"/>
          </p:cNvSpPr>
          <p:nvPr/>
        </p:nvSpPr>
        <p:spPr bwMode="auto">
          <a:xfrm>
            <a:off x="3642516" y="3711575"/>
            <a:ext cx="971550" cy="360363"/>
          </a:xfrm>
          <a:prstGeom prst="homePlate">
            <a:avLst>
              <a:gd name="adj" fmla="val 38044"/>
            </a:avLst>
          </a:prstGeom>
          <a:solidFill>
            <a:schemeClr val="accent2"/>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16" name="矩形 15"/>
          <p:cNvSpPr/>
          <p:nvPr/>
        </p:nvSpPr>
        <p:spPr>
          <a:xfrm>
            <a:off x="1607341" y="3127375"/>
            <a:ext cx="1858963" cy="368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2" algn="ctr">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工资、奖金确定</a:t>
            </a:r>
            <a:endParaRPr lang="zh-CN" altLang="en-US" sz="18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4385466" y="3687763"/>
            <a:ext cx="2878138" cy="369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2" algn="ctr">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评选表彰先进、等</a:t>
            </a:r>
            <a:endParaRPr lang="zh-CN" altLang="en-US" sz="18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18" name="矩形 17"/>
          <p:cNvSpPr/>
          <p:nvPr/>
        </p:nvSpPr>
        <p:spPr>
          <a:xfrm>
            <a:off x="1666079" y="4286250"/>
            <a:ext cx="1800225" cy="369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2" algn="ctr">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职务升级、降级</a:t>
            </a:r>
            <a:endParaRPr lang="zh-CN" altLang="en-US" sz="18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4614066" y="4848225"/>
            <a:ext cx="3074988" cy="369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2" algn="ctr">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未来个人发展培训、奖励</a:t>
            </a:r>
            <a:endParaRPr lang="zh-CN" altLang="en-US" sz="18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4775991" y="6018213"/>
            <a:ext cx="1800225" cy="369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2" algn="ctr">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表现记录进档案</a:t>
            </a:r>
            <a:endParaRPr lang="en-US" altLang="zh-CN" sz="18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21" name="文本框 23"/>
          <p:cNvSpPr txBox="1">
            <a:spLocks noChangeArrowheads="1"/>
          </p:cNvSpPr>
          <p:nvPr/>
        </p:nvSpPr>
        <p:spPr bwMode="auto">
          <a:xfrm>
            <a:off x="3983829" y="3119438"/>
            <a:ext cx="288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r>
              <a:rPr lang="en-US" altLang="zh-CN" sz="2000">
                <a:solidFill>
                  <a:schemeClr val="bg1"/>
                </a:solidFill>
              </a:rPr>
              <a:t>1</a:t>
            </a:r>
            <a:endParaRPr lang="zh-CN" altLang="en-US" sz="2000">
              <a:solidFill>
                <a:schemeClr val="bg1"/>
              </a:solidFill>
            </a:endParaRPr>
          </a:p>
        </p:txBody>
      </p:sp>
      <p:sp>
        <p:nvSpPr>
          <p:cNvPr id="22" name="文本框 28"/>
          <p:cNvSpPr txBox="1">
            <a:spLocks noChangeArrowheads="1"/>
          </p:cNvSpPr>
          <p:nvPr/>
        </p:nvSpPr>
        <p:spPr bwMode="auto">
          <a:xfrm>
            <a:off x="3969541" y="3697288"/>
            <a:ext cx="288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r>
              <a:rPr lang="en-US" altLang="zh-CN" sz="2000">
                <a:solidFill>
                  <a:schemeClr val="bg1"/>
                </a:solidFill>
              </a:rPr>
              <a:t>2</a:t>
            </a:r>
            <a:endParaRPr lang="zh-CN" altLang="en-US" sz="2000">
              <a:solidFill>
                <a:schemeClr val="bg1"/>
              </a:solidFill>
            </a:endParaRPr>
          </a:p>
        </p:txBody>
      </p:sp>
      <p:sp>
        <p:nvSpPr>
          <p:cNvPr id="23" name="文本框 29"/>
          <p:cNvSpPr txBox="1">
            <a:spLocks noChangeArrowheads="1"/>
          </p:cNvSpPr>
          <p:nvPr/>
        </p:nvSpPr>
        <p:spPr bwMode="auto">
          <a:xfrm>
            <a:off x="3985416" y="4270375"/>
            <a:ext cx="288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r>
              <a:rPr lang="en-US" altLang="zh-CN" sz="2000">
                <a:solidFill>
                  <a:schemeClr val="bg1"/>
                </a:solidFill>
              </a:rPr>
              <a:t>3</a:t>
            </a:r>
            <a:endParaRPr lang="zh-CN" altLang="en-US" sz="2000">
              <a:solidFill>
                <a:schemeClr val="bg1"/>
              </a:solidFill>
            </a:endParaRPr>
          </a:p>
        </p:txBody>
      </p:sp>
      <p:sp>
        <p:nvSpPr>
          <p:cNvPr id="24" name="文本框 30"/>
          <p:cNvSpPr txBox="1">
            <a:spLocks noChangeArrowheads="1"/>
          </p:cNvSpPr>
          <p:nvPr/>
        </p:nvSpPr>
        <p:spPr bwMode="auto">
          <a:xfrm>
            <a:off x="3969541" y="4864100"/>
            <a:ext cx="288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r>
              <a:rPr lang="en-US" altLang="zh-CN" sz="2000">
                <a:solidFill>
                  <a:schemeClr val="bg1"/>
                </a:solidFill>
              </a:rPr>
              <a:t>4</a:t>
            </a:r>
            <a:endParaRPr lang="zh-CN" altLang="en-US" sz="2000">
              <a:solidFill>
                <a:schemeClr val="bg1"/>
              </a:solidFill>
            </a:endParaRPr>
          </a:p>
        </p:txBody>
      </p:sp>
      <p:sp>
        <p:nvSpPr>
          <p:cNvPr id="25" name="文本框 31"/>
          <p:cNvSpPr txBox="1">
            <a:spLocks noChangeArrowheads="1"/>
          </p:cNvSpPr>
          <p:nvPr/>
        </p:nvSpPr>
        <p:spPr bwMode="auto">
          <a:xfrm>
            <a:off x="3969541" y="5441950"/>
            <a:ext cx="288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r>
              <a:rPr lang="en-US" altLang="zh-CN" sz="2000">
                <a:solidFill>
                  <a:schemeClr val="bg1"/>
                </a:solidFill>
              </a:rPr>
              <a:t>5</a:t>
            </a:r>
            <a:endParaRPr lang="zh-CN" altLang="en-US" sz="2000">
              <a:solidFill>
                <a:schemeClr val="bg1"/>
              </a:solidFill>
            </a:endParaRPr>
          </a:p>
        </p:txBody>
      </p:sp>
      <p:sp>
        <p:nvSpPr>
          <p:cNvPr id="26" name="文本框 32"/>
          <p:cNvSpPr txBox="1">
            <a:spLocks noChangeArrowheads="1"/>
          </p:cNvSpPr>
          <p:nvPr/>
        </p:nvSpPr>
        <p:spPr bwMode="auto">
          <a:xfrm>
            <a:off x="3983829" y="6021388"/>
            <a:ext cx="288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r>
              <a:rPr lang="en-US" altLang="zh-CN" sz="2000">
                <a:solidFill>
                  <a:schemeClr val="bg1"/>
                </a:solidFill>
              </a:rPr>
              <a:t>6</a:t>
            </a:r>
            <a:endParaRPr lang="zh-CN" altLang="en-US" sz="2000">
              <a:solidFill>
                <a:schemeClr val="bg1"/>
              </a:solidFill>
            </a:endParaRPr>
          </a:p>
        </p:txBody>
      </p:sp>
      <p:sp>
        <p:nvSpPr>
          <p:cNvPr id="27" name="Rectangle 2"/>
          <p:cNvSpPr>
            <a:spLocks noGrp="1" noChangeArrowheads="1"/>
          </p:cNvSpPr>
          <p:nvPr/>
        </p:nvSpPr>
        <p:spPr bwMode="auto">
          <a:xfrm>
            <a:off x="577218" y="952029"/>
            <a:ext cx="7874000" cy="523875"/>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en-US" altLang="zh-CN" sz="2800" dirty="0" smtClean="0">
                <a:solidFill>
                  <a:schemeClr val="tx2">
                    <a:lumMod val="50000"/>
                  </a:schemeClr>
                </a:solidFill>
                <a:latin typeface="华文中宋" panose="02010600040101010101" pitchFamily="2" charset="-122"/>
                <a:ea typeface="华文中宋" panose="02010600040101010101" pitchFamily="2" charset="-122"/>
              </a:rPr>
              <a:t>HSE</a:t>
            </a:r>
            <a:r>
              <a:rPr lang="zh-CN" altLang="en-US" sz="2800" dirty="0">
                <a:solidFill>
                  <a:schemeClr val="tx2">
                    <a:lumMod val="50000"/>
                  </a:schemeClr>
                </a:solidFill>
                <a:latin typeface="华文中宋" panose="02010600040101010101" pitchFamily="2" charset="-122"/>
                <a:ea typeface="华文中宋" panose="02010600040101010101" pitchFamily="2" charset="-122"/>
              </a:rPr>
              <a:t>绩效年终考核及结果的应用阶段的主要</a:t>
            </a:r>
            <a:r>
              <a:rPr lang="zh-CN" altLang="en-US" sz="2800" dirty="0" smtClean="0">
                <a:solidFill>
                  <a:schemeClr val="tx2">
                    <a:lumMod val="50000"/>
                  </a:schemeClr>
                </a:solidFill>
                <a:latin typeface="华文中宋" panose="02010600040101010101" pitchFamily="2" charset="-122"/>
                <a:ea typeface="华文中宋" panose="02010600040101010101" pitchFamily="2" charset="-122"/>
              </a:rPr>
              <a:t>优势</a:t>
            </a:r>
            <a:endParaRPr lang="en-US" altLang="zh-CN" sz="2800" dirty="0">
              <a:solidFill>
                <a:schemeClr val="tx2">
                  <a:lumMod val="50000"/>
                </a:schemeClr>
              </a:solidFill>
              <a:latin typeface="华文中宋" panose="02010600040101010101" pitchFamily="2" charset="-122"/>
              <a:ea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矩形 4"/>
          <p:cNvSpPr/>
          <p:nvPr/>
        </p:nvSpPr>
        <p:spPr>
          <a:xfrm>
            <a:off x="733423" y="143485"/>
            <a:ext cx="8072216"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二</a:t>
            </a:r>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a:t>
            </a:r>
            <a:r>
              <a:rPr lang="en-US" altLang="zh-CN" sz="2400" b="1" dirty="0" smtClean="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绩效管理流程各阶段分析方法应用</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6" name="Rectangle 2"/>
          <p:cNvSpPr>
            <a:spLocks noGrp="1" noChangeArrowheads="1"/>
          </p:cNvSpPr>
          <p:nvPr/>
        </p:nvSpPr>
        <p:spPr bwMode="auto">
          <a:xfrm>
            <a:off x="733423" y="952029"/>
            <a:ext cx="7874000" cy="974725"/>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a:solidFill>
                  <a:schemeClr val="tx2">
                    <a:lumMod val="50000"/>
                  </a:schemeClr>
                </a:solidFill>
                <a:latin typeface="华文中宋" panose="02010600040101010101" pitchFamily="2" charset="-122"/>
                <a:ea typeface="华文中宋" panose="02010600040101010101" pitchFamily="2" charset="-122"/>
              </a:rPr>
              <a:t>试点单位</a:t>
            </a:r>
            <a:r>
              <a:rPr lang="en-US" altLang="zh-CN" sz="2800">
                <a:solidFill>
                  <a:schemeClr val="tx2">
                    <a:lumMod val="50000"/>
                  </a:schemeClr>
                </a:solidFill>
                <a:latin typeface="华文中宋" panose="02010600040101010101" pitchFamily="2" charset="-122"/>
                <a:ea typeface="华文中宋" panose="02010600040101010101" pitchFamily="2" charset="-122"/>
              </a:rPr>
              <a:t>HSE</a:t>
            </a:r>
            <a:r>
              <a:rPr lang="zh-CN" altLang="en-US" sz="2800">
                <a:solidFill>
                  <a:schemeClr val="tx2">
                    <a:lumMod val="50000"/>
                  </a:schemeClr>
                </a:solidFill>
                <a:latin typeface="华文中宋" panose="02010600040101010101" pitchFamily="2" charset="-122"/>
                <a:ea typeface="华文中宋" panose="02010600040101010101" pitchFamily="2" charset="-122"/>
              </a:rPr>
              <a:t>绩效管理在绩效年终考核及结果应用阶段的主要改善机会</a:t>
            </a:r>
            <a:endParaRPr lang="en-US" altLang="zh-CN" sz="2800">
              <a:solidFill>
                <a:schemeClr val="tx2">
                  <a:lumMod val="50000"/>
                </a:schemeClr>
              </a:solidFill>
              <a:latin typeface="华文中宋" panose="02010600040101010101" pitchFamily="2" charset="-122"/>
              <a:ea typeface="华文中宋" panose="02010600040101010101" pitchFamily="2" charset="-122"/>
            </a:endParaRPr>
          </a:p>
        </p:txBody>
      </p:sp>
      <p:sp>
        <p:nvSpPr>
          <p:cNvPr id="7" name="Rectangle 3"/>
          <p:cNvSpPr>
            <a:spLocks noGrp="1" noChangeArrowheads="1"/>
          </p:cNvSpPr>
          <p:nvPr/>
        </p:nvSpPr>
        <p:spPr bwMode="auto">
          <a:xfrm>
            <a:off x="884759" y="2464197"/>
            <a:ext cx="8137525" cy="38322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panose="020B0604020202020204" pitchFamily="34" charset="0"/>
              </a:defRPr>
            </a:lvl6pPr>
            <a:lvl7pPr marL="2971800" indent="-228600" algn="l" rtl="0" fontAlgn="base">
              <a:spcBef>
                <a:spcPct val="20000"/>
              </a:spcBef>
              <a:spcAft>
                <a:spcPct val="0"/>
              </a:spcAft>
              <a:buChar char="»"/>
              <a:defRPr sz="2000">
                <a:solidFill>
                  <a:schemeClr val="tx1"/>
                </a:solidFill>
                <a:latin typeface="Arial" panose="020B0604020202020204" pitchFamily="34" charset="0"/>
              </a:defRPr>
            </a:lvl7pPr>
            <a:lvl8pPr marL="3429000" indent="-228600" algn="l" rtl="0" fontAlgn="base">
              <a:spcBef>
                <a:spcPct val="20000"/>
              </a:spcBef>
              <a:spcAft>
                <a:spcPct val="0"/>
              </a:spcAft>
              <a:buChar char="»"/>
              <a:defRPr sz="2000">
                <a:solidFill>
                  <a:schemeClr val="tx1"/>
                </a:solidFill>
                <a:latin typeface="Arial" panose="020B0604020202020204" pitchFamily="34" charset="0"/>
              </a:defRPr>
            </a:lvl8pPr>
            <a:lvl9pPr marL="3886200" indent="-228600" algn="l" rtl="0" fontAlgn="base">
              <a:spcBef>
                <a:spcPct val="20000"/>
              </a:spcBef>
              <a:spcAft>
                <a:spcPct val="0"/>
              </a:spcAft>
              <a:buChar char="»"/>
              <a:defRPr sz="2000">
                <a:solidFill>
                  <a:schemeClr val="tx1"/>
                </a:solidFill>
                <a:latin typeface="Arial" panose="020B0604020202020204" pitchFamily="34" charset="0"/>
              </a:defRPr>
            </a:lvl9pPr>
          </a:lstStyle>
          <a:p>
            <a:pPr marL="360045" lvl="1" indent="-360045" algn="just">
              <a:lnSpc>
                <a:spcPct val="150000"/>
              </a:lnSpc>
              <a:spcBef>
                <a:spcPts val="0"/>
              </a:spcBef>
              <a:buClr>
                <a:schemeClr val="bg2">
                  <a:lumMod val="25000"/>
                </a:schemeClr>
              </a:buClr>
              <a:buFont typeface="Wingdings" panose="05000000000000000000" pitchFamily="2" charset="2"/>
              <a:buChar char="Ø"/>
              <a:defRPr/>
            </a:pPr>
            <a:r>
              <a:rPr lang="en-US" altLang="zh-CN" sz="1800" dirty="0">
                <a:solidFill>
                  <a:schemeClr val="bg2">
                    <a:lumMod val="25000"/>
                  </a:schemeClr>
                </a:solidFill>
                <a:latin typeface="微软雅黑" panose="020B0503020204020204" pitchFamily="34" charset="-122"/>
                <a:ea typeface="微软雅黑" panose="020B0503020204020204" pitchFamily="34" charset="-122"/>
              </a:rPr>
              <a:t>HSE</a:t>
            </a:r>
            <a:r>
              <a:rPr lang="zh-CN" altLang="en-US" sz="1800" dirty="0">
                <a:solidFill>
                  <a:schemeClr val="bg2">
                    <a:lumMod val="25000"/>
                  </a:schemeClr>
                </a:solidFill>
                <a:latin typeface="微软雅黑" panose="020B0503020204020204" pitchFamily="34" charset="-122"/>
                <a:ea typeface="微软雅黑" panose="020B0503020204020204" pitchFamily="34" charset="-122"/>
              </a:rPr>
              <a:t>绩效管理的主体不是直线组织</a:t>
            </a:r>
            <a:endParaRPr lang="zh-CN" altLang="en-US" sz="1800" dirty="0">
              <a:solidFill>
                <a:schemeClr val="bg2">
                  <a:lumMod val="25000"/>
                </a:schemeClr>
              </a:solidFill>
              <a:latin typeface="微软雅黑" panose="020B0503020204020204" pitchFamily="34" charset="-122"/>
              <a:ea typeface="微软雅黑" panose="020B0503020204020204" pitchFamily="34" charset="-122"/>
            </a:endParaRPr>
          </a:p>
          <a:p>
            <a:pPr marL="360045" lvl="1" indent="-360045" algn="just">
              <a:lnSpc>
                <a:spcPct val="150000"/>
              </a:lnSpc>
              <a:spcBef>
                <a:spcPts val="0"/>
              </a:spcBef>
              <a:buClr>
                <a:schemeClr val="bg2">
                  <a:lumMod val="25000"/>
                </a:schemeClr>
              </a:buClr>
              <a:buFont typeface="Wingdings" panose="05000000000000000000" pitchFamily="2" charset="2"/>
              <a:buChar char="Ø"/>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安全部门主管</a:t>
            </a:r>
            <a:r>
              <a:rPr lang="en-US" altLang="zh-CN" sz="1800" dirty="0">
                <a:solidFill>
                  <a:schemeClr val="bg2">
                    <a:lumMod val="25000"/>
                  </a:schemeClr>
                </a:solidFill>
                <a:latin typeface="微软雅黑" panose="020B0503020204020204" pitchFamily="34" charset="-122"/>
                <a:ea typeface="微软雅黑" panose="020B0503020204020204" pitchFamily="34" charset="-122"/>
              </a:rPr>
              <a:t>HSE</a:t>
            </a:r>
            <a:r>
              <a:rPr lang="zh-CN" altLang="en-US" sz="1800" dirty="0">
                <a:solidFill>
                  <a:schemeClr val="bg2">
                    <a:lumMod val="25000"/>
                  </a:schemeClr>
                </a:solidFill>
                <a:latin typeface="微软雅黑" panose="020B0503020204020204" pitchFamily="34" charset="-122"/>
                <a:ea typeface="微软雅黑" panose="020B0503020204020204" pitchFamily="34" charset="-122"/>
              </a:rPr>
              <a:t>绩效管理的做法无法完全实现</a:t>
            </a:r>
            <a:r>
              <a:rPr lang="en-US" altLang="zh-CN" sz="1800" dirty="0">
                <a:solidFill>
                  <a:schemeClr val="bg2">
                    <a:lumMod val="25000"/>
                  </a:schemeClr>
                </a:solidFill>
                <a:latin typeface="微软雅黑" panose="020B0503020204020204" pitchFamily="34" charset="-122"/>
                <a:ea typeface="微软雅黑" panose="020B0503020204020204" pitchFamily="34" charset="-122"/>
              </a:rPr>
              <a:t>HSE</a:t>
            </a:r>
            <a:r>
              <a:rPr lang="zh-CN" altLang="en-US" sz="1800" dirty="0">
                <a:solidFill>
                  <a:schemeClr val="bg2">
                    <a:lumMod val="25000"/>
                  </a:schemeClr>
                </a:solidFill>
                <a:latin typeface="微软雅黑" panose="020B0503020204020204" pitchFamily="34" charset="-122"/>
                <a:ea typeface="微软雅黑" panose="020B0503020204020204" pitchFamily="34" charset="-122"/>
              </a:rPr>
              <a:t>绩效管理持续改进的目的，安全部门不可能有能力对各部门的业务内容和流程做到了如指掌，也不可能替代基层单位安排下一段的管理工作</a:t>
            </a:r>
            <a:endParaRPr lang="zh-CN" altLang="en-US" sz="1800" dirty="0">
              <a:solidFill>
                <a:schemeClr val="bg2">
                  <a:lumMod val="25000"/>
                </a:schemeClr>
              </a:solidFill>
              <a:latin typeface="微软雅黑" panose="020B0503020204020204" pitchFamily="34" charset="-122"/>
              <a:ea typeface="微软雅黑" panose="020B0503020204020204" pitchFamily="34" charset="-122"/>
            </a:endParaRPr>
          </a:p>
          <a:p>
            <a:pPr marL="360045" lvl="1" indent="-360045" algn="just">
              <a:lnSpc>
                <a:spcPct val="150000"/>
              </a:lnSpc>
              <a:spcBef>
                <a:spcPts val="0"/>
              </a:spcBef>
              <a:buClr>
                <a:schemeClr val="bg2">
                  <a:lumMod val="25000"/>
                </a:schemeClr>
              </a:buClr>
              <a:buFont typeface="Wingdings" panose="05000000000000000000" pitchFamily="2" charset="2"/>
              <a:buChar char="Ø"/>
              <a:defRPr/>
            </a:pPr>
            <a:r>
              <a:rPr lang="en-US" altLang="zh-CN" sz="1800" dirty="0">
                <a:solidFill>
                  <a:schemeClr val="bg2">
                    <a:lumMod val="25000"/>
                  </a:schemeClr>
                </a:solidFill>
                <a:latin typeface="微软雅黑" panose="020B0503020204020204" pitchFamily="34" charset="-122"/>
                <a:ea typeface="微软雅黑" panose="020B0503020204020204" pitchFamily="34" charset="-122"/>
              </a:rPr>
              <a:t>HSE</a:t>
            </a:r>
            <a:r>
              <a:rPr lang="zh-CN" altLang="en-US" sz="1800" dirty="0">
                <a:solidFill>
                  <a:schemeClr val="bg2">
                    <a:lumMod val="25000"/>
                  </a:schemeClr>
                </a:solidFill>
                <a:latin typeface="微软雅黑" panose="020B0503020204020204" pitchFamily="34" charset="-122"/>
                <a:ea typeface="微软雅黑" panose="020B0503020204020204" pitchFamily="34" charset="-122"/>
              </a:rPr>
              <a:t>绩效管理与</a:t>
            </a:r>
            <a:r>
              <a:rPr lang="en-US" altLang="zh-CN" sz="1800" dirty="0">
                <a:solidFill>
                  <a:schemeClr val="bg2">
                    <a:lumMod val="25000"/>
                  </a:schemeClr>
                </a:solidFill>
                <a:latin typeface="微软雅黑" panose="020B0503020204020204" pitchFamily="34" charset="-122"/>
                <a:ea typeface="微软雅黑" panose="020B0503020204020204" pitchFamily="34" charset="-122"/>
              </a:rPr>
              <a:t>HSE</a:t>
            </a:r>
            <a:r>
              <a:rPr lang="zh-CN" altLang="en-US" sz="1800" dirty="0">
                <a:solidFill>
                  <a:schemeClr val="bg2">
                    <a:lumMod val="25000"/>
                  </a:schemeClr>
                </a:solidFill>
                <a:latin typeface="微软雅黑" panose="020B0503020204020204" pitchFamily="34" charset="-122"/>
                <a:ea typeface="微软雅黑" panose="020B0503020204020204" pitchFamily="34" charset="-122"/>
              </a:rPr>
              <a:t>绩效考核的混同，就基层而言，安全部门或领导的考核就是</a:t>
            </a:r>
            <a:r>
              <a:rPr lang="en-US" altLang="zh-CN" sz="1800" dirty="0">
                <a:solidFill>
                  <a:schemeClr val="bg2">
                    <a:lumMod val="25000"/>
                  </a:schemeClr>
                </a:solidFill>
                <a:latin typeface="微软雅黑" panose="020B0503020204020204" pitchFamily="34" charset="-122"/>
                <a:ea typeface="微软雅黑" panose="020B0503020204020204" pitchFamily="34" charset="-122"/>
              </a:rPr>
              <a:t>HSE</a:t>
            </a:r>
            <a:r>
              <a:rPr lang="zh-CN" altLang="en-US" sz="1800" dirty="0">
                <a:solidFill>
                  <a:schemeClr val="bg2">
                    <a:lumMod val="25000"/>
                  </a:schemeClr>
                </a:solidFill>
                <a:latin typeface="微软雅黑" panose="020B0503020204020204" pitchFamily="34" charset="-122"/>
                <a:ea typeface="微软雅黑" panose="020B0503020204020204" pitchFamily="34" charset="-122"/>
              </a:rPr>
              <a:t>绩效管理，绩效管理已被简化为“打分、扣分、兑现”。考核事实上已经替代了管理</a:t>
            </a:r>
            <a:endParaRPr lang="zh-CN" altLang="en-US" sz="1800" dirty="0">
              <a:solidFill>
                <a:schemeClr val="bg2">
                  <a:lumMod val="25000"/>
                </a:schemeClr>
              </a:solidFill>
              <a:latin typeface="微软雅黑" panose="020B0503020204020204" pitchFamily="34" charset="-122"/>
              <a:ea typeface="微软雅黑" panose="020B0503020204020204" pitchFamily="34" charset="-122"/>
            </a:endParaRPr>
          </a:p>
          <a:p>
            <a:pPr marL="360045" lvl="1" indent="-360045" algn="just">
              <a:lnSpc>
                <a:spcPct val="150000"/>
              </a:lnSpc>
              <a:spcBef>
                <a:spcPts val="0"/>
              </a:spcBef>
              <a:buClr>
                <a:schemeClr val="bg2">
                  <a:lumMod val="25000"/>
                </a:schemeClr>
              </a:buClr>
              <a:buFont typeface="Wingdings" panose="05000000000000000000" pitchFamily="2" charset="2"/>
              <a:buChar char="Ø"/>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直线领导目前</a:t>
            </a:r>
            <a:r>
              <a:rPr lang="en-US" altLang="zh-CN" sz="1800" dirty="0">
                <a:solidFill>
                  <a:schemeClr val="bg2">
                    <a:lumMod val="25000"/>
                  </a:schemeClr>
                </a:solidFill>
                <a:latin typeface="微软雅黑" panose="020B0503020204020204" pitchFamily="34" charset="-122"/>
                <a:ea typeface="微软雅黑" panose="020B0503020204020204" pitchFamily="34" charset="-122"/>
              </a:rPr>
              <a:t>HSE</a:t>
            </a:r>
            <a:r>
              <a:rPr lang="zh-CN" altLang="en-US" sz="1800" dirty="0">
                <a:solidFill>
                  <a:schemeClr val="bg2">
                    <a:lumMod val="25000"/>
                  </a:schemeClr>
                </a:solidFill>
                <a:latin typeface="微软雅黑" panose="020B0503020204020204" pitchFamily="34" charset="-122"/>
                <a:ea typeface="微软雅黑" panose="020B0503020204020204" pitchFamily="34" charset="-122"/>
              </a:rPr>
              <a:t>绩效管理在结果应用方面是被动的，评价的依据完全依赖于安全部门或各种检查，不能够激发出主动积极地进行持续改进的动力</a:t>
            </a:r>
            <a:endParaRPr lang="en-US" altLang="zh-CN" sz="1800" dirty="0">
              <a:solidFill>
                <a:schemeClr val="bg2">
                  <a:lumMod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矩形 4"/>
          <p:cNvSpPr/>
          <p:nvPr/>
        </p:nvSpPr>
        <p:spPr>
          <a:xfrm>
            <a:off x="733423" y="143485"/>
            <a:ext cx="8072216"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二</a:t>
            </a:r>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a:t>
            </a:r>
            <a:r>
              <a:rPr lang="en-US" altLang="zh-CN" sz="2400" b="1" dirty="0" smtClean="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绩效管理流程各阶段分析方法应用</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6" name="Rectangle 2"/>
          <p:cNvSpPr>
            <a:spLocks noGrp="1" noChangeArrowheads="1"/>
          </p:cNvSpPr>
          <p:nvPr/>
        </p:nvSpPr>
        <p:spPr bwMode="auto">
          <a:xfrm>
            <a:off x="733423" y="1024037"/>
            <a:ext cx="7561263" cy="523875"/>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a:solidFill>
                  <a:schemeClr val="tx2">
                    <a:lumMod val="50000"/>
                  </a:schemeClr>
                </a:solidFill>
                <a:latin typeface="华文中宋" panose="02010600040101010101" pitchFamily="2" charset="-122"/>
                <a:ea typeface="华文中宋" panose="02010600040101010101" pitchFamily="2" charset="-122"/>
              </a:rPr>
              <a:t>改善方向：绩效年终考核及结果应用阶段</a:t>
            </a:r>
            <a:endParaRPr lang="zh-CN" altLang="en-US" sz="2800">
              <a:solidFill>
                <a:schemeClr val="tx2">
                  <a:lumMod val="50000"/>
                </a:schemeClr>
              </a:solidFill>
              <a:latin typeface="华文中宋" panose="02010600040101010101" pitchFamily="2" charset="-122"/>
              <a:ea typeface="华文中宋" panose="02010600040101010101" pitchFamily="2" charset="-122"/>
            </a:endParaRPr>
          </a:p>
        </p:txBody>
      </p:sp>
      <p:sp>
        <p:nvSpPr>
          <p:cNvPr id="7" name="矩形 6"/>
          <p:cNvSpPr>
            <a:spLocks noChangeArrowheads="1"/>
          </p:cNvSpPr>
          <p:nvPr/>
        </p:nvSpPr>
        <p:spPr bwMode="auto">
          <a:xfrm>
            <a:off x="776734" y="2139951"/>
            <a:ext cx="2520950" cy="4103687"/>
          </a:xfrm>
          <a:prstGeom prst="rect">
            <a:avLst/>
          </a:prstGeom>
          <a:solidFill>
            <a:schemeClr val="accent2"/>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8" name="矩形 7"/>
          <p:cNvSpPr/>
          <p:nvPr/>
        </p:nvSpPr>
        <p:spPr>
          <a:xfrm>
            <a:off x="4207321" y="4489451"/>
            <a:ext cx="4572000" cy="1754187"/>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2" algn="just" eaLnBrk="1" hangingPunct="1">
              <a:lnSpc>
                <a:spcPct val="150000"/>
              </a:lnSpc>
              <a:buClr>
                <a:schemeClr val="bg2">
                  <a:lumMod val="25000"/>
                </a:schemeClr>
              </a:buClr>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员工绩效考核的结果应存档并长期保存直至离职或退休。根据数年累积的考核记录可观察员工工作的稳定性，改进或恶化的趋向并进行相应的后续管理。</a:t>
            </a:r>
            <a:endParaRPr lang="en-US" altLang="zh-CN" sz="1800" dirty="0">
              <a:solidFill>
                <a:schemeClr val="bg2">
                  <a:lumMod val="25000"/>
                </a:schemeClr>
              </a:solidFill>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3">
            <a:extLst>
              <a:ext uri="{28A0092B-C50C-407E-A947-70E740481C1C}">
                <a14:useLocalDpi xmlns:a14="http://schemas.microsoft.com/office/drawing/2010/main" val="0"/>
              </a:ext>
            </a:extLst>
          </a:blip>
          <a:srcRect l="36913" r="12331"/>
          <a:stretch>
            <a:fillRect/>
          </a:stretch>
        </p:blipFill>
        <p:spPr bwMode="auto">
          <a:xfrm>
            <a:off x="717996" y="2859088"/>
            <a:ext cx="2579688"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a:spLocks noChangeArrowheads="1"/>
          </p:cNvSpPr>
          <p:nvPr/>
        </p:nvSpPr>
        <p:spPr bwMode="auto">
          <a:xfrm>
            <a:off x="1145034" y="2503488"/>
            <a:ext cx="1724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1" eaLnBrk="1" hangingPunct="1"/>
            <a:r>
              <a:rPr lang="zh-CN" altLang="en-US" sz="2000">
                <a:solidFill>
                  <a:schemeClr val="bg1"/>
                </a:solidFill>
                <a:latin typeface="微软雅黑" panose="020B0503020204020204" pitchFamily="34" charset="-122"/>
                <a:ea typeface="微软雅黑" panose="020B0503020204020204" pitchFamily="34" charset="-122"/>
              </a:rPr>
              <a:t>最佳实践要点</a:t>
            </a:r>
            <a:endParaRPr lang="en-US" altLang="zh-CN" sz="2000">
              <a:solidFill>
                <a:schemeClr val="bg1"/>
              </a:solidFill>
              <a:latin typeface="微软雅黑" panose="020B0503020204020204" pitchFamily="34" charset="-122"/>
              <a:ea typeface="微软雅黑" panose="020B0503020204020204" pitchFamily="34" charset="-122"/>
            </a:endParaRPr>
          </a:p>
        </p:txBody>
      </p:sp>
      <p:sp>
        <p:nvSpPr>
          <p:cNvPr id="11" name="椭圆 10"/>
          <p:cNvSpPr/>
          <p:nvPr/>
        </p:nvSpPr>
        <p:spPr bwMode="auto">
          <a:xfrm>
            <a:off x="3513584" y="2139951"/>
            <a:ext cx="503237" cy="503237"/>
          </a:xfrm>
          <a:prstGeom prst="ellipse">
            <a:avLst/>
          </a:prstGeom>
          <a:solidFill>
            <a:schemeClr val="accent1">
              <a:lumMod val="5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2" name="椭圆 11"/>
          <p:cNvSpPr/>
          <p:nvPr/>
        </p:nvSpPr>
        <p:spPr bwMode="auto">
          <a:xfrm>
            <a:off x="3513584" y="3125788"/>
            <a:ext cx="503237" cy="504825"/>
          </a:xfrm>
          <a:prstGeom prst="ellipse">
            <a:avLst/>
          </a:prstGeom>
          <a:solidFill>
            <a:schemeClr val="accent1">
              <a:lumMod val="5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3" name="椭圆 12"/>
          <p:cNvSpPr/>
          <p:nvPr/>
        </p:nvSpPr>
        <p:spPr bwMode="auto">
          <a:xfrm>
            <a:off x="3513584" y="4510088"/>
            <a:ext cx="503237" cy="503238"/>
          </a:xfrm>
          <a:prstGeom prst="ellipse">
            <a:avLst/>
          </a:prstGeom>
          <a:solidFill>
            <a:schemeClr val="accent1">
              <a:lumMod val="5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4" name="矩形 13"/>
          <p:cNvSpPr/>
          <p:nvPr/>
        </p:nvSpPr>
        <p:spPr>
          <a:xfrm>
            <a:off x="4207321" y="2138363"/>
            <a:ext cx="4572000" cy="873125"/>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2" algn="just" eaLnBrk="1" hangingPunct="1">
              <a:lnSpc>
                <a:spcPct val="150000"/>
              </a:lnSpc>
              <a:buClr>
                <a:schemeClr val="bg2">
                  <a:lumMod val="25000"/>
                </a:schemeClr>
              </a:buClr>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年终的</a:t>
            </a:r>
            <a:r>
              <a:rPr lang="en-US" altLang="zh-CN" sz="1800" dirty="0">
                <a:solidFill>
                  <a:schemeClr val="bg2">
                    <a:lumMod val="25000"/>
                  </a:schemeClr>
                </a:solidFill>
                <a:latin typeface="微软雅黑" panose="020B0503020204020204" pitchFamily="34" charset="-122"/>
                <a:ea typeface="微软雅黑" panose="020B0503020204020204" pitchFamily="34" charset="-122"/>
              </a:rPr>
              <a:t>HSE</a:t>
            </a:r>
            <a:r>
              <a:rPr lang="zh-CN" altLang="en-US" sz="1800" dirty="0">
                <a:solidFill>
                  <a:schemeClr val="bg2">
                    <a:lumMod val="25000"/>
                  </a:schemeClr>
                </a:solidFill>
                <a:latin typeface="微软雅黑" panose="020B0503020204020204" pitchFamily="34" charset="-122"/>
                <a:ea typeface="微软雅黑" panose="020B0503020204020204" pitchFamily="34" charset="-122"/>
              </a:rPr>
              <a:t>绩效考核是对</a:t>
            </a:r>
            <a:r>
              <a:rPr lang="en-US" altLang="zh-CN" sz="1800" dirty="0">
                <a:solidFill>
                  <a:schemeClr val="bg2">
                    <a:lumMod val="25000"/>
                  </a:schemeClr>
                </a:solidFill>
                <a:latin typeface="微软雅黑" panose="020B0503020204020204" pitchFamily="34" charset="-122"/>
                <a:ea typeface="微软雅黑" panose="020B0503020204020204" pitchFamily="34" charset="-122"/>
              </a:rPr>
              <a:t>HSE</a:t>
            </a:r>
            <a:r>
              <a:rPr lang="zh-CN" altLang="en-US" sz="1800" dirty="0">
                <a:solidFill>
                  <a:schemeClr val="bg2">
                    <a:lumMod val="25000"/>
                  </a:schemeClr>
                </a:solidFill>
                <a:latin typeface="微软雅黑" panose="020B0503020204020204" pitchFamily="34" charset="-122"/>
                <a:ea typeface="微软雅黑" panose="020B0503020204020204" pitchFamily="34" charset="-122"/>
              </a:rPr>
              <a:t>目标达成情况的综合评价</a:t>
            </a:r>
            <a:endParaRPr lang="zh-CN" altLang="en-US" sz="18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4207321" y="3125788"/>
            <a:ext cx="4572000" cy="1339850"/>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2" algn="just" eaLnBrk="1" hangingPunct="1">
              <a:lnSpc>
                <a:spcPct val="150000"/>
              </a:lnSpc>
              <a:buClr>
                <a:schemeClr val="bg2">
                  <a:lumMod val="25000"/>
                </a:schemeClr>
              </a:buClr>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考核的结果决定当年的奖金或调薪额度，并后续应用于员工的升迁、能力培训和个人发展、调职等</a:t>
            </a:r>
            <a:endParaRPr lang="zh-CN" altLang="en-US" sz="18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16" name="文本框 10"/>
          <p:cNvSpPr txBox="1">
            <a:spLocks noChangeArrowheads="1"/>
          </p:cNvSpPr>
          <p:nvPr/>
        </p:nvSpPr>
        <p:spPr bwMode="auto">
          <a:xfrm>
            <a:off x="3548509" y="2138363"/>
            <a:ext cx="43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a:r>
              <a:rPr lang="en-US" altLang="zh-CN" sz="2400">
                <a:solidFill>
                  <a:schemeClr val="bg1"/>
                </a:solidFill>
              </a:rPr>
              <a:t>1</a:t>
            </a:r>
            <a:endParaRPr lang="zh-CN" altLang="en-US" sz="2400">
              <a:solidFill>
                <a:schemeClr val="bg1"/>
              </a:solidFill>
            </a:endParaRPr>
          </a:p>
        </p:txBody>
      </p:sp>
      <p:sp>
        <p:nvSpPr>
          <p:cNvPr id="17" name="文本框 17"/>
          <p:cNvSpPr txBox="1">
            <a:spLocks noChangeArrowheads="1"/>
          </p:cNvSpPr>
          <p:nvPr/>
        </p:nvSpPr>
        <p:spPr bwMode="auto">
          <a:xfrm>
            <a:off x="3550096" y="3149601"/>
            <a:ext cx="43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a:r>
              <a:rPr lang="en-US" altLang="zh-CN" sz="2400">
                <a:solidFill>
                  <a:schemeClr val="bg1"/>
                </a:solidFill>
              </a:rPr>
              <a:t>2</a:t>
            </a:r>
            <a:endParaRPr lang="zh-CN" altLang="en-US" sz="2400">
              <a:solidFill>
                <a:schemeClr val="bg1"/>
              </a:solidFill>
            </a:endParaRPr>
          </a:p>
        </p:txBody>
      </p:sp>
      <p:sp>
        <p:nvSpPr>
          <p:cNvPr id="18" name="文本框 18"/>
          <p:cNvSpPr txBox="1">
            <a:spLocks noChangeArrowheads="1"/>
          </p:cNvSpPr>
          <p:nvPr/>
        </p:nvSpPr>
        <p:spPr bwMode="auto">
          <a:xfrm>
            <a:off x="3548509" y="4530726"/>
            <a:ext cx="43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a:r>
              <a:rPr lang="en-US" altLang="zh-CN" sz="2400">
                <a:solidFill>
                  <a:schemeClr val="bg1"/>
                </a:solidFill>
              </a:rPr>
              <a:t>3</a:t>
            </a:r>
            <a:endParaRPr lang="zh-CN" altLang="en-US" sz="240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矩形 4"/>
          <p:cNvSpPr/>
          <p:nvPr/>
        </p:nvSpPr>
        <p:spPr>
          <a:xfrm>
            <a:off x="733423" y="143485"/>
            <a:ext cx="8072216"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二</a:t>
            </a:r>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a:t>
            </a:r>
            <a:r>
              <a:rPr lang="en-US" altLang="zh-CN" sz="2400" b="1" dirty="0" smtClean="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绩效管理流程各阶段分析方法应用</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18" name="Rectangle 2"/>
          <p:cNvSpPr>
            <a:spLocks noGrp="1" noChangeArrowheads="1"/>
          </p:cNvSpPr>
          <p:nvPr/>
        </p:nvSpPr>
        <p:spPr bwMode="auto">
          <a:xfrm>
            <a:off x="733423" y="808013"/>
            <a:ext cx="7874000" cy="533400"/>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dirty="0">
                <a:solidFill>
                  <a:schemeClr val="tx2">
                    <a:lumMod val="50000"/>
                  </a:schemeClr>
                </a:solidFill>
                <a:latin typeface="华文中宋" panose="02010600040101010101" pitchFamily="2" charset="-122"/>
                <a:ea typeface="华文中宋" panose="02010600040101010101" pitchFamily="2" charset="-122"/>
              </a:rPr>
              <a:t>试点单位绩效年终考核及结果应用</a:t>
            </a:r>
            <a:r>
              <a:rPr lang="zh-CN" altLang="en-US" sz="2800" dirty="0" smtClean="0">
                <a:solidFill>
                  <a:schemeClr val="tx2">
                    <a:lumMod val="50000"/>
                  </a:schemeClr>
                </a:solidFill>
                <a:latin typeface="华文中宋" panose="02010600040101010101" pitchFamily="2" charset="-122"/>
                <a:ea typeface="华文中宋" panose="02010600040101010101" pitchFamily="2" charset="-122"/>
              </a:rPr>
              <a:t>阶段流程图</a:t>
            </a:r>
            <a:endParaRPr lang="en-US" altLang="zh-CN" sz="2800" dirty="0">
              <a:solidFill>
                <a:schemeClr val="tx2">
                  <a:lumMod val="50000"/>
                </a:schemeClr>
              </a:solidFill>
              <a:latin typeface="华文中宋" panose="02010600040101010101" pitchFamily="2" charset="-122"/>
              <a:ea typeface="华文中宋" panose="02010600040101010101" pitchFamily="2" charset="-122"/>
            </a:endParaRPr>
          </a:p>
        </p:txBody>
      </p:sp>
      <p:pic>
        <p:nvPicPr>
          <p:cNvPr id="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055" y="1528093"/>
            <a:ext cx="9144000" cy="5299844"/>
          </a:xfrm>
          <a:prstGeom prst="rect">
            <a:avLst/>
          </a:prstGeom>
          <a:solidFill>
            <a:schemeClr val="bg1"/>
          </a:solidFill>
          <a:extLst>
            <a:ext uri="{91240B29-F687-4F45-9708-019B960494DF}">
              <a14:hiddenLine xmlns:a14="http://schemas.microsoft.com/office/drawing/2010/main" w="9525">
                <a:solidFill>
                  <a:srgbClr val="000000"/>
                </a:solidFill>
                <a:miter lim="800000"/>
                <a:headEnd/>
                <a:tailEnd/>
              </a14:hiddenLine>
            </a:ext>
          </a:extLst>
        </p:spPr>
      </p:pic>
      <p:sp>
        <p:nvSpPr>
          <p:cNvPr id="20" name="矩形 19"/>
          <p:cNvSpPr/>
          <p:nvPr/>
        </p:nvSpPr>
        <p:spPr bwMode="auto">
          <a:xfrm>
            <a:off x="34356" y="2682081"/>
            <a:ext cx="3405038" cy="2232025"/>
          </a:xfrm>
          <a:prstGeom prst="rect">
            <a:avLst/>
          </a:prstGeom>
          <a:solidFill>
            <a:schemeClr val="bg1">
              <a:lumMod val="85000"/>
            </a:schemeClr>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21" name="矩形 20"/>
          <p:cNvSpPr>
            <a:spLocks noChangeArrowheads="1"/>
          </p:cNvSpPr>
          <p:nvPr/>
        </p:nvSpPr>
        <p:spPr bwMode="auto">
          <a:xfrm>
            <a:off x="89843" y="2947987"/>
            <a:ext cx="3294063"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50000"/>
              </a:lnSpc>
              <a:buClr>
                <a:schemeClr val="tx2"/>
              </a:buClr>
              <a:buFont typeface="Wingdings" panose="05000000000000000000" pitchFamily="2" charset="2"/>
              <a:buChar char="Ø"/>
            </a:pPr>
            <a:r>
              <a:rPr lang="zh-CN" altLang="en-US" sz="1800" dirty="0"/>
              <a:t>从管理的视角来看该流程中好的方面有哪些？</a:t>
            </a:r>
            <a:endParaRPr lang="zh-CN" altLang="en-US" sz="1800" dirty="0"/>
          </a:p>
          <a:p>
            <a:pPr eaLnBrk="1" hangingPunct="1">
              <a:lnSpc>
                <a:spcPct val="150000"/>
              </a:lnSpc>
              <a:buClr>
                <a:schemeClr val="tx2"/>
              </a:buClr>
              <a:buFont typeface="Wingdings" panose="05000000000000000000" pitchFamily="2" charset="2"/>
              <a:buChar char="Ø"/>
            </a:pPr>
            <a:r>
              <a:rPr lang="zh-CN" altLang="en-US" sz="1800" dirty="0"/>
              <a:t>从管理的视角来看该流程有哪些不足？</a:t>
            </a:r>
            <a:endParaRPr lang="zh-CN" altLang="en-US" sz="1800" dirty="0"/>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矩形 4"/>
          <p:cNvSpPr/>
          <p:nvPr/>
        </p:nvSpPr>
        <p:spPr>
          <a:xfrm>
            <a:off x="733423" y="143485"/>
            <a:ext cx="8072216"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二</a:t>
            </a:r>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a:t>
            </a:r>
            <a:r>
              <a:rPr lang="en-US" altLang="zh-CN" sz="2400" b="1" dirty="0" smtClean="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绩效管理流程各阶段分析方法应用</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261" y="1600101"/>
            <a:ext cx="8763000" cy="525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noChangeArrowheads="1"/>
          </p:cNvSpPr>
          <p:nvPr/>
        </p:nvSpPr>
        <p:spPr bwMode="auto">
          <a:xfrm>
            <a:off x="767107" y="880021"/>
            <a:ext cx="4654550" cy="533400"/>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en-US" altLang="zh-CN" sz="2800">
                <a:solidFill>
                  <a:schemeClr val="tx2">
                    <a:lumMod val="50000"/>
                  </a:schemeClr>
                </a:solidFill>
                <a:latin typeface="华文中宋" panose="02010600040101010101" pitchFamily="2" charset="-122"/>
                <a:ea typeface="华文中宋" panose="02010600040101010101" pitchFamily="2" charset="-122"/>
              </a:rPr>
              <a:t>HSE</a:t>
            </a:r>
            <a:r>
              <a:rPr lang="zh-CN" altLang="en-US" sz="2800">
                <a:solidFill>
                  <a:schemeClr val="tx2">
                    <a:lumMod val="50000"/>
                  </a:schemeClr>
                </a:solidFill>
                <a:latin typeface="华文中宋" panose="02010600040101010101" pitchFamily="2" charset="-122"/>
                <a:ea typeface="华文中宋" panose="02010600040101010101" pitchFamily="2" charset="-122"/>
              </a:rPr>
              <a:t>绩效管理流程的改进</a:t>
            </a:r>
            <a:endParaRPr lang="en-US" altLang="zh-CN" sz="2800">
              <a:solidFill>
                <a:schemeClr val="tx2">
                  <a:lumMod val="50000"/>
                </a:schemeClr>
              </a:solidFill>
              <a:latin typeface="华文中宋" panose="02010600040101010101" pitchFamily="2" charset="-122"/>
              <a:ea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矩形 4"/>
          <p:cNvSpPr/>
          <p:nvPr/>
        </p:nvSpPr>
        <p:spPr>
          <a:xfrm>
            <a:off x="733423" y="143485"/>
            <a:ext cx="8072216"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二</a:t>
            </a:r>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a:t>
            </a:r>
            <a:r>
              <a:rPr lang="en-US" altLang="zh-CN" sz="2400" b="1" dirty="0" smtClean="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绩效管理流程各阶段分析方法应用</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6" name="Rectangle 2"/>
          <p:cNvSpPr>
            <a:spLocks noGrp="1" noChangeArrowheads="1"/>
          </p:cNvSpPr>
          <p:nvPr/>
        </p:nvSpPr>
        <p:spPr bwMode="auto">
          <a:xfrm>
            <a:off x="699143" y="1096045"/>
            <a:ext cx="7162800" cy="523875"/>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a:solidFill>
                  <a:schemeClr val="tx2">
                    <a:lumMod val="50000"/>
                  </a:schemeClr>
                </a:solidFill>
                <a:latin typeface="华文中宋" panose="02010600040101010101" pitchFamily="2" charset="-122"/>
                <a:ea typeface="华文中宋" panose="02010600040101010101" pitchFamily="2" charset="-122"/>
              </a:rPr>
              <a:t>改善实践（</a:t>
            </a:r>
            <a:r>
              <a:rPr lang="en-US" altLang="zh-CN" sz="2800">
                <a:solidFill>
                  <a:schemeClr val="tx2">
                    <a:lumMod val="50000"/>
                  </a:schemeClr>
                </a:solidFill>
                <a:latin typeface="华文中宋" panose="02010600040101010101" pitchFamily="2" charset="-122"/>
                <a:ea typeface="华文中宋" panose="02010600040101010101" pitchFamily="2" charset="-122"/>
              </a:rPr>
              <a:t>1</a:t>
            </a:r>
            <a:r>
              <a:rPr lang="zh-CN" altLang="en-US" sz="2800">
                <a:solidFill>
                  <a:schemeClr val="tx2">
                    <a:lumMod val="50000"/>
                  </a:schemeClr>
                </a:solidFill>
                <a:latin typeface="华文中宋" panose="02010600040101010101" pitchFamily="2" charset="-122"/>
                <a:ea typeface="华文中宋" panose="02010600040101010101" pitchFamily="2" charset="-122"/>
              </a:rPr>
              <a:t>）分析走势</a:t>
            </a:r>
            <a:endParaRPr lang="en-US" altLang="zh-CN" sz="2800">
              <a:solidFill>
                <a:schemeClr val="tx2">
                  <a:lumMod val="50000"/>
                </a:schemeClr>
              </a:solidFill>
              <a:latin typeface="华文中宋" panose="02010600040101010101" pitchFamily="2" charset="-122"/>
              <a:ea typeface="华文中宋" panose="02010600040101010101" pitchFamily="2" charset="-122"/>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l="31961" r="9843" b="51726"/>
          <a:stretch>
            <a:fillRect/>
          </a:stretch>
        </p:blipFill>
        <p:spPr bwMode="auto">
          <a:xfrm>
            <a:off x="2056879" y="2176165"/>
            <a:ext cx="7000875" cy="387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48"/>
          <p:cNvSpPr txBox="1"/>
          <p:nvPr/>
        </p:nvSpPr>
        <p:spPr>
          <a:xfrm>
            <a:off x="4557167" y="2530396"/>
            <a:ext cx="8214236" cy="1661993"/>
          </a:xfrm>
          <a:prstGeom prst="rect">
            <a:avLst/>
          </a:prstGeom>
          <a:noFill/>
        </p:spPr>
        <p:txBody>
          <a:bodyPr wrap="square" lIns="0" tIns="0" rIns="0" bIns="0" rtlCol="0">
            <a:spAutoFit/>
          </a:bodyPr>
          <a:lstStyle/>
          <a:p>
            <a:pPr algn="ctr"/>
            <a:r>
              <a:rPr lang="zh-CN" altLang="en-US" sz="5400" dirty="0" smtClean="0">
                <a:solidFill>
                  <a:schemeClr val="accent1"/>
                </a:solidFill>
                <a:latin typeface="微软雅黑" panose="020B0503020204020204" pitchFamily="34" charset="-122"/>
                <a:ea typeface="微软雅黑" panose="020B0503020204020204" pitchFamily="34" charset="-122"/>
                <a:cs typeface="+mn-ea"/>
                <a:sym typeface="+mn-lt"/>
              </a:rPr>
              <a:t>完成</a:t>
            </a:r>
            <a:r>
              <a:rPr lang="en-US" altLang="zh-CN" sz="5400" dirty="0" smtClean="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5400" dirty="0" smtClean="0">
                <a:solidFill>
                  <a:schemeClr val="accent1"/>
                </a:solidFill>
                <a:latin typeface="微软雅黑" panose="020B0503020204020204" pitchFamily="34" charset="-122"/>
                <a:ea typeface="微软雅黑" panose="020B0503020204020204" pitchFamily="34" charset="-122"/>
                <a:cs typeface="+mn-ea"/>
                <a:sym typeface="+mn-lt"/>
              </a:rPr>
              <a:t>绩效管理改善方案提纲</a:t>
            </a:r>
            <a:endParaRPr lang="en-US" altLang="zh-CN" sz="5400" dirty="0" smtClean="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15" name="矩形 259"/>
          <p:cNvSpPr>
            <a:spLocks noChangeArrowheads="1"/>
          </p:cNvSpPr>
          <p:nvPr/>
        </p:nvSpPr>
        <p:spPr bwMode="auto">
          <a:xfrm>
            <a:off x="1964879" y="2143395"/>
            <a:ext cx="2196442" cy="186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1500" b="1" cap="all" spc="300" dirty="0" smtClean="0">
                <a:solidFill>
                  <a:schemeClr val="accent1"/>
                </a:solidFill>
                <a:latin typeface="+mj-ea"/>
                <a:ea typeface="+mj-ea"/>
                <a:cs typeface="Arial" panose="020B0604020202020204" pitchFamily="34" charset="0"/>
              </a:rPr>
              <a:t>03</a:t>
            </a:r>
            <a:endParaRPr lang="en-US" altLang="zh-CN" sz="11500" b="1" cap="all" spc="300" dirty="0">
              <a:solidFill>
                <a:schemeClr val="accent1"/>
              </a:solidFill>
              <a:latin typeface="+mj-ea"/>
              <a:ea typeface="+mj-ea"/>
              <a:cs typeface="Arial" panose="020B0604020202020204" pitchFamily="34" charset="0"/>
            </a:endParaRPr>
          </a:p>
        </p:txBody>
      </p:sp>
      <p:sp>
        <p:nvSpPr>
          <p:cNvPr id="6" name="Freeform 6"/>
          <p:cNvSpPr/>
          <p:nvPr/>
        </p:nvSpPr>
        <p:spPr bwMode="auto">
          <a:xfrm>
            <a:off x="354" y="5397910"/>
            <a:ext cx="12858044" cy="1834739"/>
          </a:xfrm>
          <a:custGeom>
            <a:avLst/>
            <a:gdLst>
              <a:gd name="T0" fmla="*/ 1115 w 5702"/>
              <a:gd name="T1" fmla="*/ 0 h 1219"/>
              <a:gd name="T2" fmla="*/ 1277 w 5702"/>
              <a:gd name="T3" fmla="*/ 0 h 1219"/>
              <a:gd name="T4" fmla="*/ 1428 w 5702"/>
              <a:gd name="T5" fmla="*/ 2 h 1219"/>
              <a:gd name="T6" fmla="*/ 1569 w 5702"/>
              <a:gd name="T7" fmla="*/ 2 h 1219"/>
              <a:gd name="T8" fmla="*/ 1698 w 5702"/>
              <a:gd name="T9" fmla="*/ 4 h 1219"/>
              <a:gd name="T10" fmla="*/ 1816 w 5702"/>
              <a:gd name="T11" fmla="*/ 6 h 1219"/>
              <a:gd name="T12" fmla="*/ 1922 w 5702"/>
              <a:gd name="T13" fmla="*/ 7 h 1219"/>
              <a:gd name="T14" fmla="*/ 2018 w 5702"/>
              <a:gd name="T15" fmla="*/ 11 h 1219"/>
              <a:gd name="T16" fmla="*/ 2102 w 5702"/>
              <a:gd name="T17" fmla="*/ 14 h 1219"/>
              <a:gd name="T18" fmla="*/ 2201 w 5702"/>
              <a:gd name="T19" fmla="*/ 20 h 1219"/>
              <a:gd name="T20" fmla="*/ 2293 w 5702"/>
              <a:gd name="T21" fmla="*/ 32 h 1219"/>
              <a:gd name="T22" fmla="*/ 2375 w 5702"/>
              <a:gd name="T23" fmla="*/ 46 h 1219"/>
              <a:gd name="T24" fmla="*/ 2452 w 5702"/>
              <a:gd name="T25" fmla="*/ 63 h 1219"/>
              <a:gd name="T26" fmla="*/ 2518 w 5702"/>
              <a:gd name="T27" fmla="*/ 84 h 1219"/>
              <a:gd name="T28" fmla="*/ 2579 w 5702"/>
              <a:gd name="T29" fmla="*/ 107 h 1219"/>
              <a:gd name="T30" fmla="*/ 2633 w 5702"/>
              <a:gd name="T31" fmla="*/ 131 h 1219"/>
              <a:gd name="T32" fmla="*/ 2680 w 5702"/>
              <a:gd name="T33" fmla="*/ 157 h 1219"/>
              <a:gd name="T34" fmla="*/ 2722 w 5702"/>
              <a:gd name="T35" fmla="*/ 185 h 1219"/>
              <a:gd name="T36" fmla="*/ 2756 w 5702"/>
              <a:gd name="T37" fmla="*/ 213 h 1219"/>
              <a:gd name="T38" fmla="*/ 2788 w 5702"/>
              <a:gd name="T39" fmla="*/ 241 h 1219"/>
              <a:gd name="T40" fmla="*/ 2812 w 5702"/>
              <a:gd name="T41" fmla="*/ 269 h 1219"/>
              <a:gd name="T42" fmla="*/ 2835 w 5702"/>
              <a:gd name="T43" fmla="*/ 295 h 1219"/>
              <a:gd name="T44" fmla="*/ 2852 w 5702"/>
              <a:gd name="T45" fmla="*/ 319 h 1219"/>
              <a:gd name="T46" fmla="*/ 2868 w 5702"/>
              <a:gd name="T47" fmla="*/ 295 h 1219"/>
              <a:gd name="T48" fmla="*/ 2891 w 5702"/>
              <a:gd name="T49" fmla="*/ 269 h 1219"/>
              <a:gd name="T50" fmla="*/ 2915 w 5702"/>
              <a:gd name="T51" fmla="*/ 241 h 1219"/>
              <a:gd name="T52" fmla="*/ 2946 w 5702"/>
              <a:gd name="T53" fmla="*/ 213 h 1219"/>
              <a:gd name="T54" fmla="*/ 2981 w 5702"/>
              <a:gd name="T55" fmla="*/ 185 h 1219"/>
              <a:gd name="T56" fmla="*/ 3023 w 5702"/>
              <a:gd name="T57" fmla="*/ 157 h 1219"/>
              <a:gd name="T58" fmla="*/ 3070 w 5702"/>
              <a:gd name="T59" fmla="*/ 131 h 1219"/>
              <a:gd name="T60" fmla="*/ 3124 w 5702"/>
              <a:gd name="T61" fmla="*/ 107 h 1219"/>
              <a:gd name="T62" fmla="*/ 3185 w 5702"/>
              <a:gd name="T63" fmla="*/ 84 h 1219"/>
              <a:gd name="T64" fmla="*/ 3253 w 5702"/>
              <a:gd name="T65" fmla="*/ 63 h 1219"/>
              <a:gd name="T66" fmla="*/ 3328 w 5702"/>
              <a:gd name="T67" fmla="*/ 46 h 1219"/>
              <a:gd name="T68" fmla="*/ 3409 w 5702"/>
              <a:gd name="T69" fmla="*/ 32 h 1219"/>
              <a:gd name="T70" fmla="*/ 3502 w 5702"/>
              <a:gd name="T71" fmla="*/ 20 h 1219"/>
              <a:gd name="T72" fmla="*/ 3601 w 5702"/>
              <a:gd name="T73" fmla="*/ 14 h 1219"/>
              <a:gd name="T74" fmla="*/ 3684 w 5702"/>
              <a:gd name="T75" fmla="*/ 11 h 1219"/>
              <a:gd name="T76" fmla="*/ 3780 w 5702"/>
              <a:gd name="T77" fmla="*/ 7 h 1219"/>
              <a:gd name="T78" fmla="*/ 3886 w 5702"/>
              <a:gd name="T79" fmla="*/ 6 h 1219"/>
              <a:gd name="T80" fmla="*/ 4005 w 5702"/>
              <a:gd name="T81" fmla="*/ 4 h 1219"/>
              <a:gd name="T82" fmla="*/ 4134 w 5702"/>
              <a:gd name="T83" fmla="*/ 2 h 1219"/>
              <a:gd name="T84" fmla="*/ 4275 w 5702"/>
              <a:gd name="T85" fmla="*/ 2 h 1219"/>
              <a:gd name="T86" fmla="*/ 4426 w 5702"/>
              <a:gd name="T87" fmla="*/ 0 h 1219"/>
              <a:gd name="T88" fmla="*/ 4588 w 5702"/>
              <a:gd name="T89" fmla="*/ 0 h 1219"/>
              <a:gd name="T90" fmla="*/ 4799 w 5702"/>
              <a:gd name="T91" fmla="*/ 0 h 1219"/>
              <a:gd name="T92" fmla="*/ 4999 w 5702"/>
              <a:gd name="T93" fmla="*/ 2 h 1219"/>
              <a:gd name="T94" fmla="*/ 5189 w 5702"/>
              <a:gd name="T95" fmla="*/ 4 h 1219"/>
              <a:gd name="T96" fmla="*/ 5368 w 5702"/>
              <a:gd name="T97" fmla="*/ 6 h 1219"/>
              <a:gd name="T98" fmla="*/ 5541 w 5702"/>
              <a:gd name="T99" fmla="*/ 7 h 1219"/>
              <a:gd name="T100" fmla="*/ 5702 w 5702"/>
              <a:gd name="T101" fmla="*/ 9 h 1219"/>
              <a:gd name="T102" fmla="*/ 5702 w 5702"/>
              <a:gd name="T103" fmla="*/ 1219 h 1219"/>
              <a:gd name="T104" fmla="*/ 0 w 5702"/>
              <a:gd name="T105" fmla="*/ 1219 h 1219"/>
              <a:gd name="T106" fmla="*/ 0 w 5702"/>
              <a:gd name="T107" fmla="*/ 9 h 1219"/>
              <a:gd name="T108" fmla="*/ 164 w 5702"/>
              <a:gd name="T109" fmla="*/ 7 h 1219"/>
              <a:gd name="T110" fmla="*/ 335 w 5702"/>
              <a:gd name="T111" fmla="*/ 6 h 1219"/>
              <a:gd name="T112" fmla="*/ 514 w 5702"/>
              <a:gd name="T113" fmla="*/ 4 h 1219"/>
              <a:gd name="T114" fmla="*/ 704 w 5702"/>
              <a:gd name="T115" fmla="*/ 2 h 1219"/>
              <a:gd name="T116" fmla="*/ 904 w 5702"/>
              <a:gd name="T117" fmla="*/ 0 h 1219"/>
              <a:gd name="T118" fmla="*/ 1115 w 5702"/>
              <a:gd name="T119" fmla="*/ 0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02" h="1219">
                <a:moveTo>
                  <a:pt x="1115" y="0"/>
                </a:moveTo>
                <a:lnTo>
                  <a:pt x="1277" y="0"/>
                </a:lnTo>
                <a:lnTo>
                  <a:pt x="1428" y="2"/>
                </a:lnTo>
                <a:lnTo>
                  <a:pt x="1569" y="2"/>
                </a:lnTo>
                <a:lnTo>
                  <a:pt x="1698" y="4"/>
                </a:lnTo>
                <a:lnTo>
                  <a:pt x="1816" y="6"/>
                </a:lnTo>
                <a:lnTo>
                  <a:pt x="1922" y="7"/>
                </a:lnTo>
                <a:lnTo>
                  <a:pt x="2018" y="11"/>
                </a:lnTo>
                <a:lnTo>
                  <a:pt x="2102" y="14"/>
                </a:lnTo>
                <a:lnTo>
                  <a:pt x="2201" y="20"/>
                </a:lnTo>
                <a:lnTo>
                  <a:pt x="2293" y="32"/>
                </a:lnTo>
                <a:lnTo>
                  <a:pt x="2375" y="46"/>
                </a:lnTo>
                <a:lnTo>
                  <a:pt x="2452" y="63"/>
                </a:lnTo>
                <a:lnTo>
                  <a:pt x="2518" y="84"/>
                </a:lnTo>
                <a:lnTo>
                  <a:pt x="2579" y="107"/>
                </a:lnTo>
                <a:lnTo>
                  <a:pt x="2633" y="131"/>
                </a:lnTo>
                <a:lnTo>
                  <a:pt x="2680" y="157"/>
                </a:lnTo>
                <a:lnTo>
                  <a:pt x="2722" y="185"/>
                </a:lnTo>
                <a:lnTo>
                  <a:pt x="2756" y="213"/>
                </a:lnTo>
                <a:lnTo>
                  <a:pt x="2788" y="241"/>
                </a:lnTo>
                <a:lnTo>
                  <a:pt x="2812" y="269"/>
                </a:lnTo>
                <a:lnTo>
                  <a:pt x="2835" y="295"/>
                </a:lnTo>
                <a:lnTo>
                  <a:pt x="2852" y="319"/>
                </a:lnTo>
                <a:lnTo>
                  <a:pt x="2868" y="295"/>
                </a:lnTo>
                <a:lnTo>
                  <a:pt x="2891" y="269"/>
                </a:lnTo>
                <a:lnTo>
                  <a:pt x="2915" y="241"/>
                </a:lnTo>
                <a:lnTo>
                  <a:pt x="2946" y="213"/>
                </a:lnTo>
                <a:lnTo>
                  <a:pt x="2981" y="185"/>
                </a:lnTo>
                <a:lnTo>
                  <a:pt x="3023" y="157"/>
                </a:lnTo>
                <a:lnTo>
                  <a:pt x="3070" y="131"/>
                </a:lnTo>
                <a:lnTo>
                  <a:pt x="3124" y="107"/>
                </a:lnTo>
                <a:lnTo>
                  <a:pt x="3185" y="84"/>
                </a:lnTo>
                <a:lnTo>
                  <a:pt x="3253" y="63"/>
                </a:lnTo>
                <a:lnTo>
                  <a:pt x="3328" y="46"/>
                </a:lnTo>
                <a:lnTo>
                  <a:pt x="3409" y="32"/>
                </a:lnTo>
                <a:lnTo>
                  <a:pt x="3502" y="20"/>
                </a:lnTo>
                <a:lnTo>
                  <a:pt x="3601" y="14"/>
                </a:lnTo>
                <a:lnTo>
                  <a:pt x="3684" y="11"/>
                </a:lnTo>
                <a:lnTo>
                  <a:pt x="3780" y="7"/>
                </a:lnTo>
                <a:lnTo>
                  <a:pt x="3886" y="6"/>
                </a:lnTo>
                <a:lnTo>
                  <a:pt x="4005" y="4"/>
                </a:lnTo>
                <a:lnTo>
                  <a:pt x="4134" y="2"/>
                </a:lnTo>
                <a:lnTo>
                  <a:pt x="4275" y="2"/>
                </a:lnTo>
                <a:lnTo>
                  <a:pt x="4426" y="0"/>
                </a:lnTo>
                <a:lnTo>
                  <a:pt x="4588" y="0"/>
                </a:lnTo>
                <a:lnTo>
                  <a:pt x="4799" y="0"/>
                </a:lnTo>
                <a:lnTo>
                  <a:pt x="4999" y="2"/>
                </a:lnTo>
                <a:lnTo>
                  <a:pt x="5189" y="4"/>
                </a:lnTo>
                <a:lnTo>
                  <a:pt x="5368" y="6"/>
                </a:lnTo>
                <a:lnTo>
                  <a:pt x="5541" y="7"/>
                </a:lnTo>
                <a:lnTo>
                  <a:pt x="5702" y="9"/>
                </a:lnTo>
                <a:lnTo>
                  <a:pt x="5702" y="1219"/>
                </a:lnTo>
                <a:lnTo>
                  <a:pt x="0" y="1219"/>
                </a:lnTo>
                <a:lnTo>
                  <a:pt x="0" y="9"/>
                </a:lnTo>
                <a:lnTo>
                  <a:pt x="164" y="7"/>
                </a:lnTo>
                <a:lnTo>
                  <a:pt x="335" y="6"/>
                </a:lnTo>
                <a:lnTo>
                  <a:pt x="514" y="4"/>
                </a:lnTo>
                <a:lnTo>
                  <a:pt x="704" y="2"/>
                </a:lnTo>
                <a:lnTo>
                  <a:pt x="904" y="0"/>
                </a:lnTo>
                <a:lnTo>
                  <a:pt x="1115"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p>
        </p:txBody>
      </p:sp>
      <p:sp>
        <p:nvSpPr>
          <p:cNvPr id="7" name="Freeform 7"/>
          <p:cNvSpPr/>
          <p:nvPr/>
        </p:nvSpPr>
        <p:spPr bwMode="auto">
          <a:xfrm>
            <a:off x="354" y="5128493"/>
            <a:ext cx="12858044" cy="593017"/>
          </a:xfrm>
          <a:custGeom>
            <a:avLst/>
            <a:gdLst>
              <a:gd name="T0" fmla="*/ 1184 w 5702"/>
              <a:gd name="T1" fmla="*/ 0 h 394"/>
              <a:gd name="T2" fmla="*/ 1492 w 5702"/>
              <a:gd name="T3" fmla="*/ 2 h 394"/>
              <a:gd name="T4" fmla="*/ 1754 w 5702"/>
              <a:gd name="T5" fmla="*/ 5 h 394"/>
              <a:gd name="T6" fmla="*/ 1968 w 5702"/>
              <a:gd name="T7" fmla="*/ 11 h 394"/>
              <a:gd name="T8" fmla="*/ 2156 w 5702"/>
              <a:gd name="T9" fmla="*/ 19 h 394"/>
              <a:gd name="T10" fmla="*/ 2333 w 5702"/>
              <a:gd name="T11" fmla="*/ 42 h 394"/>
              <a:gd name="T12" fmla="*/ 2480 w 5702"/>
              <a:gd name="T13" fmla="*/ 78 h 394"/>
              <a:gd name="T14" fmla="*/ 2598 w 5702"/>
              <a:gd name="T15" fmla="*/ 122 h 394"/>
              <a:gd name="T16" fmla="*/ 2690 w 5702"/>
              <a:gd name="T17" fmla="*/ 172 h 394"/>
              <a:gd name="T18" fmla="*/ 2763 w 5702"/>
              <a:gd name="T19" fmla="*/ 225 h 394"/>
              <a:gd name="T20" fmla="*/ 2816 w 5702"/>
              <a:gd name="T21" fmla="*/ 277 h 394"/>
              <a:gd name="T22" fmla="*/ 2852 w 5702"/>
              <a:gd name="T23" fmla="*/ 326 h 394"/>
              <a:gd name="T24" fmla="*/ 2887 w 5702"/>
              <a:gd name="T25" fmla="*/ 277 h 394"/>
              <a:gd name="T26" fmla="*/ 2939 w 5702"/>
              <a:gd name="T27" fmla="*/ 225 h 394"/>
              <a:gd name="T28" fmla="*/ 3012 w 5702"/>
              <a:gd name="T29" fmla="*/ 172 h 394"/>
              <a:gd name="T30" fmla="*/ 3105 w 5702"/>
              <a:gd name="T31" fmla="*/ 122 h 394"/>
              <a:gd name="T32" fmla="*/ 3223 w 5702"/>
              <a:gd name="T33" fmla="*/ 78 h 394"/>
              <a:gd name="T34" fmla="*/ 3369 w 5702"/>
              <a:gd name="T35" fmla="*/ 42 h 394"/>
              <a:gd name="T36" fmla="*/ 3547 w 5702"/>
              <a:gd name="T37" fmla="*/ 19 h 394"/>
              <a:gd name="T38" fmla="*/ 3735 w 5702"/>
              <a:gd name="T39" fmla="*/ 11 h 394"/>
              <a:gd name="T40" fmla="*/ 3949 w 5702"/>
              <a:gd name="T41" fmla="*/ 5 h 394"/>
              <a:gd name="T42" fmla="*/ 4210 w 5702"/>
              <a:gd name="T43" fmla="*/ 2 h 394"/>
              <a:gd name="T44" fmla="*/ 4519 w 5702"/>
              <a:gd name="T45" fmla="*/ 0 h 394"/>
              <a:gd name="T46" fmla="*/ 4907 w 5702"/>
              <a:gd name="T47" fmla="*/ 0 h 394"/>
              <a:gd name="T48" fmla="*/ 5318 w 5702"/>
              <a:gd name="T49" fmla="*/ 2 h 394"/>
              <a:gd name="T50" fmla="*/ 5702 w 5702"/>
              <a:gd name="T51" fmla="*/ 5 h 394"/>
              <a:gd name="T52" fmla="*/ 5513 w 5702"/>
              <a:gd name="T53" fmla="*/ 72 h 394"/>
              <a:gd name="T54" fmla="*/ 5116 w 5702"/>
              <a:gd name="T55" fmla="*/ 70 h 394"/>
              <a:gd name="T56" fmla="*/ 4689 w 5702"/>
              <a:gd name="T57" fmla="*/ 68 h 394"/>
              <a:gd name="T58" fmla="*/ 4358 w 5702"/>
              <a:gd name="T59" fmla="*/ 70 h 394"/>
              <a:gd name="T60" fmla="*/ 4073 w 5702"/>
              <a:gd name="T61" fmla="*/ 72 h 394"/>
              <a:gd name="T62" fmla="*/ 3836 w 5702"/>
              <a:gd name="T63" fmla="*/ 75 h 394"/>
              <a:gd name="T64" fmla="*/ 3648 w 5702"/>
              <a:gd name="T65" fmla="*/ 80 h 394"/>
              <a:gd name="T66" fmla="*/ 3455 w 5702"/>
              <a:gd name="T67" fmla="*/ 98 h 394"/>
              <a:gd name="T68" fmla="*/ 3293 w 5702"/>
              <a:gd name="T69" fmla="*/ 127 h 394"/>
              <a:gd name="T70" fmla="*/ 3162 w 5702"/>
              <a:gd name="T71" fmla="*/ 167 h 394"/>
              <a:gd name="T72" fmla="*/ 3056 w 5702"/>
              <a:gd name="T73" fmla="*/ 214 h 394"/>
              <a:gd name="T74" fmla="*/ 2974 w 5702"/>
              <a:gd name="T75" fmla="*/ 266 h 394"/>
              <a:gd name="T76" fmla="*/ 2911 w 5702"/>
              <a:gd name="T77" fmla="*/ 320 h 394"/>
              <a:gd name="T78" fmla="*/ 2868 w 5702"/>
              <a:gd name="T79" fmla="*/ 371 h 394"/>
              <a:gd name="T80" fmla="*/ 2835 w 5702"/>
              <a:gd name="T81" fmla="*/ 371 h 394"/>
              <a:gd name="T82" fmla="*/ 2791 w 5702"/>
              <a:gd name="T83" fmla="*/ 320 h 394"/>
              <a:gd name="T84" fmla="*/ 2730 w 5702"/>
              <a:gd name="T85" fmla="*/ 266 h 394"/>
              <a:gd name="T86" fmla="*/ 2647 w 5702"/>
              <a:gd name="T87" fmla="*/ 214 h 394"/>
              <a:gd name="T88" fmla="*/ 2542 w 5702"/>
              <a:gd name="T89" fmla="*/ 167 h 394"/>
              <a:gd name="T90" fmla="*/ 2410 w 5702"/>
              <a:gd name="T91" fmla="*/ 127 h 394"/>
              <a:gd name="T92" fmla="*/ 2248 w 5702"/>
              <a:gd name="T93" fmla="*/ 98 h 394"/>
              <a:gd name="T94" fmla="*/ 2055 w 5702"/>
              <a:gd name="T95" fmla="*/ 80 h 394"/>
              <a:gd name="T96" fmla="*/ 1867 w 5702"/>
              <a:gd name="T97" fmla="*/ 75 h 394"/>
              <a:gd name="T98" fmla="*/ 1630 w 5702"/>
              <a:gd name="T99" fmla="*/ 72 h 394"/>
              <a:gd name="T100" fmla="*/ 1344 w 5702"/>
              <a:gd name="T101" fmla="*/ 70 h 394"/>
              <a:gd name="T102" fmla="*/ 1014 w 5702"/>
              <a:gd name="T103" fmla="*/ 68 h 394"/>
              <a:gd name="T104" fmla="*/ 587 w 5702"/>
              <a:gd name="T105" fmla="*/ 70 h 394"/>
              <a:gd name="T106" fmla="*/ 190 w 5702"/>
              <a:gd name="T107" fmla="*/ 72 h 394"/>
              <a:gd name="T108" fmla="*/ 0 w 5702"/>
              <a:gd name="T109" fmla="*/ 5 h 394"/>
              <a:gd name="T110" fmla="*/ 385 w 5702"/>
              <a:gd name="T111" fmla="*/ 2 h 394"/>
              <a:gd name="T112" fmla="*/ 796 w 5702"/>
              <a:gd name="T113"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02" h="394">
                <a:moveTo>
                  <a:pt x="1014" y="0"/>
                </a:moveTo>
                <a:lnTo>
                  <a:pt x="1184" y="0"/>
                </a:lnTo>
                <a:lnTo>
                  <a:pt x="1344" y="0"/>
                </a:lnTo>
                <a:lnTo>
                  <a:pt x="1492" y="2"/>
                </a:lnTo>
                <a:lnTo>
                  <a:pt x="1630" y="4"/>
                </a:lnTo>
                <a:lnTo>
                  <a:pt x="1754" y="5"/>
                </a:lnTo>
                <a:lnTo>
                  <a:pt x="1867" y="7"/>
                </a:lnTo>
                <a:lnTo>
                  <a:pt x="1968" y="11"/>
                </a:lnTo>
                <a:lnTo>
                  <a:pt x="2055" y="12"/>
                </a:lnTo>
                <a:lnTo>
                  <a:pt x="2156" y="19"/>
                </a:lnTo>
                <a:lnTo>
                  <a:pt x="2248" y="30"/>
                </a:lnTo>
                <a:lnTo>
                  <a:pt x="2333" y="42"/>
                </a:lnTo>
                <a:lnTo>
                  <a:pt x="2410" y="59"/>
                </a:lnTo>
                <a:lnTo>
                  <a:pt x="2480" y="78"/>
                </a:lnTo>
                <a:lnTo>
                  <a:pt x="2542" y="99"/>
                </a:lnTo>
                <a:lnTo>
                  <a:pt x="2598" y="122"/>
                </a:lnTo>
                <a:lnTo>
                  <a:pt x="2647" y="146"/>
                </a:lnTo>
                <a:lnTo>
                  <a:pt x="2690" y="172"/>
                </a:lnTo>
                <a:lnTo>
                  <a:pt x="2730" y="199"/>
                </a:lnTo>
                <a:lnTo>
                  <a:pt x="2763" y="225"/>
                </a:lnTo>
                <a:lnTo>
                  <a:pt x="2791" y="253"/>
                </a:lnTo>
                <a:lnTo>
                  <a:pt x="2816" y="277"/>
                </a:lnTo>
                <a:lnTo>
                  <a:pt x="2835" y="303"/>
                </a:lnTo>
                <a:lnTo>
                  <a:pt x="2852" y="326"/>
                </a:lnTo>
                <a:lnTo>
                  <a:pt x="2868" y="303"/>
                </a:lnTo>
                <a:lnTo>
                  <a:pt x="2887" y="277"/>
                </a:lnTo>
                <a:lnTo>
                  <a:pt x="2911" y="253"/>
                </a:lnTo>
                <a:lnTo>
                  <a:pt x="2939" y="225"/>
                </a:lnTo>
                <a:lnTo>
                  <a:pt x="2974" y="199"/>
                </a:lnTo>
                <a:lnTo>
                  <a:pt x="3012" y="172"/>
                </a:lnTo>
                <a:lnTo>
                  <a:pt x="3056" y="146"/>
                </a:lnTo>
                <a:lnTo>
                  <a:pt x="3105" y="122"/>
                </a:lnTo>
                <a:lnTo>
                  <a:pt x="3162" y="99"/>
                </a:lnTo>
                <a:lnTo>
                  <a:pt x="3223" y="78"/>
                </a:lnTo>
                <a:lnTo>
                  <a:pt x="3293" y="59"/>
                </a:lnTo>
                <a:lnTo>
                  <a:pt x="3369" y="42"/>
                </a:lnTo>
                <a:lnTo>
                  <a:pt x="3455" y="30"/>
                </a:lnTo>
                <a:lnTo>
                  <a:pt x="3547" y="19"/>
                </a:lnTo>
                <a:lnTo>
                  <a:pt x="3648" y="12"/>
                </a:lnTo>
                <a:lnTo>
                  <a:pt x="3735" y="11"/>
                </a:lnTo>
                <a:lnTo>
                  <a:pt x="3836" y="7"/>
                </a:lnTo>
                <a:lnTo>
                  <a:pt x="3949" y="5"/>
                </a:lnTo>
                <a:lnTo>
                  <a:pt x="4073" y="4"/>
                </a:lnTo>
                <a:lnTo>
                  <a:pt x="4210" y="2"/>
                </a:lnTo>
                <a:lnTo>
                  <a:pt x="4358" y="0"/>
                </a:lnTo>
                <a:lnTo>
                  <a:pt x="4519" y="0"/>
                </a:lnTo>
                <a:lnTo>
                  <a:pt x="4689" y="0"/>
                </a:lnTo>
                <a:lnTo>
                  <a:pt x="4907" y="0"/>
                </a:lnTo>
                <a:lnTo>
                  <a:pt x="5116" y="2"/>
                </a:lnTo>
                <a:lnTo>
                  <a:pt x="5318" y="2"/>
                </a:lnTo>
                <a:lnTo>
                  <a:pt x="5513" y="4"/>
                </a:lnTo>
                <a:lnTo>
                  <a:pt x="5702" y="5"/>
                </a:lnTo>
                <a:lnTo>
                  <a:pt x="5702" y="73"/>
                </a:lnTo>
                <a:lnTo>
                  <a:pt x="5513" y="72"/>
                </a:lnTo>
                <a:lnTo>
                  <a:pt x="5318" y="70"/>
                </a:lnTo>
                <a:lnTo>
                  <a:pt x="5116" y="70"/>
                </a:lnTo>
                <a:lnTo>
                  <a:pt x="4907" y="68"/>
                </a:lnTo>
                <a:lnTo>
                  <a:pt x="4689" y="68"/>
                </a:lnTo>
                <a:lnTo>
                  <a:pt x="4519" y="68"/>
                </a:lnTo>
                <a:lnTo>
                  <a:pt x="4358" y="70"/>
                </a:lnTo>
                <a:lnTo>
                  <a:pt x="4210" y="70"/>
                </a:lnTo>
                <a:lnTo>
                  <a:pt x="4073" y="72"/>
                </a:lnTo>
                <a:lnTo>
                  <a:pt x="3949" y="73"/>
                </a:lnTo>
                <a:lnTo>
                  <a:pt x="3836" y="75"/>
                </a:lnTo>
                <a:lnTo>
                  <a:pt x="3735" y="78"/>
                </a:lnTo>
                <a:lnTo>
                  <a:pt x="3648" y="80"/>
                </a:lnTo>
                <a:lnTo>
                  <a:pt x="3547" y="87"/>
                </a:lnTo>
                <a:lnTo>
                  <a:pt x="3455" y="98"/>
                </a:lnTo>
                <a:lnTo>
                  <a:pt x="3369" y="110"/>
                </a:lnTo>
                <a:lnTo>
                  <a:pt x="3293" y="127"/>
                </a:lnTo>
                <a:lnTo>
                  <a:pt x="3223" y="146"/>
                </a:lnTo>
                <a:lnTo>
                  <a:pt x="3162" y="167"/>
                </a:lnTo>
                <a:lnTo>
                  <a:pt x="3105" y="190"/>
                </a:lnTo>
                <a:lnTo>
                  <a:pt x="3056" y="214"/>
                </a:lnTo>
                <a:lnTo>
                  <a:pt x="3012" y="240"/>
                </a:lnTo>
                <a:lnTo>
                  <a:pt x="2974" y="266"/>
                </a:lnTo>
                <a:lnTo>
                  <a:pt x="2939" y="293"/>
                </a:lnTo>
                <a:lnTo>
                  <a:pt x="2911" y="320"/>
                </a:lnTo>
                <a:lnTo>
                  <a:pt x="2887" y="345"/>
                </a:lnTo>
                <a:lnTo>
                  <a:pt x="2868" y="371"/>
                </a:lnTo>
                <a:lnTo>
                  <a:pt x="2852" y="394"/>
                </a:lnTo>
                <a:lnTo>
                  <a:pt x="2835" y="371"/>
                </a:lnTo>
                <a:lnTo>
                  <a:pt x="2816" y="345"/>
                </a:lnTo>
                <a:lnTo>
                  <a:pt x="2791" y="320"/>
                </a:lnTo>
                <a:lnTo>
                  <a:pt x="2763" y="293"/>
                </a:lnTo>
                <a:lnTo>
                  <a:pt x="2730" y="266"/>
                </a:lnTo>
                <a:lnTo>
                  <a:pt x="2690" y="240"/>
                </a:lnTo>
                <a:lnTo>
                  <a:pt x="2647" y="214"/>
                </a:lnTo>
                <a:lnTo>
                  <a:pt x="2598" y="190"/>
                </a:lnTo>
                <a:lnTo>
                  <a:pt x="2542" y="167"/>
                </a:lnTo>
                <a:lnTo>
                  <a:pt x="2480" y="146"/>
                </a:lnTo>
                <a:lnTo>
                  <a:pt x="2410" y="127"/>
                </a:lnTo>
                <a:lnTo>
                  <a:pt x="2333" y="110"/>
                </a:lnTo>
                <a:lnTo>
                  <a:pt x="2248" y="98"/>
                </a:lnTo>
                <a:lnTo>
                  <a:pt x="2156" y="87"/>
                </a:lnTo>
                <a:lnTo>
                  <a:pt x="2055" y="80"/>
                </a:lnTo>
                <a:lnTo>
                  <a:pt x="1968" y="78"/>
                </a:lnTo>
                <a:lnTo>
                  <a:pt x="1867" y="75"/>
                </a:lnTo>
                <a:lnTo>
                  <a:pt x="1754" y="73"/>
                </a:lnTo>
                <a:lnTo>
                  <a:pt x="1630" y="72"/>
                </a:lnTo>
                <a:lnTo>
                  <a:pt x="1492" y="70"/>
                </a:lnTo>
                <a:lnTo>
                  <a:pt x="1344" y="70"/>
                </a:lnTo>
                <a:lnTo>
                  <a:pt x="1184" y="68"/>
                </a:lnTo>
                <a:lnTo>
                  <a:pt x="1014" y="68"/>
                </a:lnTo>
                <a:lnTo>
                  <a:pt x="796" y="68"/>
                </a:lnTo>
                <a:lnTo>
                  <a:pt x="587" y="70"/>
                </a:lnTo>
                <a:lnTo>
                  <a:pt x="385" y="70"/>
                </a:lnTo>
                <a:lnTo>
                  <a:pt x="190" y="72"/>
                </a:lnTo>
                <a:lnTo>
                  <a:pt x="0" y="73"/>
                </a:lnTo>
                <a:lnTo>
                  <a:pt x="0" y="5"/>
                </a:lnTo>
                <a:lnTo>
                  <a:pt x="190" y="4"/>
                </a:lnTo>
                <a:lnTo>
                  <a:pt x="385" y="2"/>
                </a:lnTo>
                <a:lnTo>
                  <a:pt x="587" y="2"/>
                </a:lnTo>
                <a:lnTo>
                  <a:pt x="796" y="0"/>
                </a:lnTo>
                <a:lnTo>
                  <a:pt x="1014"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p>
        </p:txBody>
      </p:sp>
    </p:spTree>
  </p:cSld>
  <p:clrMapOvr>
    <a:masterClrMapping/>
  </p:clrMapOvr>
  <p:transition spd="slow" advTm="0">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矩形 4"/>
          <p:cNvSpPr/>
          <p:nvPr/>
        </p:nvSpPr>
        <p:spPr>
          <a:xfrm>
            <a:off x="733423" y="143485"/>
            <a:ext cx="8072216" cy="461665"/>
          </a:xfrm>
          <a:prstGeom prst="rect">
            <a:avLst/>
          </a:prstGeom>
        </p:spPr>
        <p:txBody>
          <a:bodyPr wrap="square">
            <a:spAutoFit/>
          </a:bodyPr>
          <a:lstStyle/>
          <a:p>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三、完成</a:t>
            </a:r>
            <a:r>
              <a:rPr lang="en-US" altLang="zh-CN" sz="2400" b="1" dirty="0" smtClean="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绩效管理改善方案提纲</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6" name="Rectangle 2"/>
          <p:cNvSpPr>
            <a:spLocks noGrp="1" noChangeArrowheads="1"/>
          </p:cNvSpPr>
          <p:nvPr/>
        </p:nvSpPr>
        <p:spPr bwMode="auto">
          <a:xfrm>
            <a:off x="2913856" y="1097756"/>
            <a:ext cx="7162800" cy="523875"/>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dirty="0">
                <a:solidFill>
                  <a:schemeClr val="tx2">
                    <a:lumMod val="50000"/>
                  </a:schemeClr>
                </a:solidFill>
                <a:latin typeface="华文中宋" panose="02010600040101010101" pitchFamily="2" charset="-122"/>
                <a:ea typeface="华文中宋" panose="02010600040101010101" pitchFamily="2" charset="-122"/>
              </a:rPr>
              <a:t>专业的</a:t>
            </a:r>
            <a:r>
              <a:rPr lang="en-US" altLang="zh-CN" sz="2800" dirty="0">
                <a:solidFill>
                  <a:schemeClr val="tx2">
                    <a:lumMod val="50000"/>
                  </a:schemeClr>
                </a:solidFill>
                <a:latin typeface="华文中宋" panose="02010600040101010101" pitchFamily="2" charset="-122"/>
                <a:ea typeface="华文中宋" panose="02010600040101010101" pitchFamily="2" charset="-122"/>
              </a:rPr>
              <a:t>HSE</a:t>
            </a:r>
            <a:r>
              <a:rPr lang="zh-CN" altLang="en-US" sz="2800" dirty="0">
                <a:solidFill>
                  <a:schemeClr val="tx2">
                    <a:lumMod val="50000"/>
                  </a:schemeClr>
                </a:solidFill>
                <a:latin typeface="华文中宋" panose="02010600040101010101" pitchFamily="2" charset="-122"/>
                <a:ea typeface="华文中宋" panose="02010600040101010101" pitchFamily="2" charset="-122"/>
              </a:rPr>
              <a:t>绩效管理报告（</a:t>
            </a:r>
            <a:r>
              <a:rPr lang="en-US" altLang="zh-CN" sz="2800" dirty="0">
                <a:solidFill>
                  <a:schemeClr val="tx2">
                    <a:lumMod val="50000"/>
                  </a:schemeClr>
                </a:solidFill>
                <a:latin typeface="华文中宋" panose="02010600040101010101" pitchFamily="2" charset="-122"/>
                <a:ea typeface="华文中宋" panose="02010600040101010101" pitchFamily="2" charset="-122"/>
              </a:rPr>
              <a:t>1</a:t>
            </a:r>
            <a:r>
              <a:rPr lang="zh-CN" altLang="en-US" sz="2800" dirty="0">
                <a:solidFill>
                  <a:schemeClr val="tx2">
                    <a:lumMod val="50000"/>
                  </a:schemeClr>
                </a:solidFill>
                <a:latin typeface="华文中宋" panose="02010600040101010101" pitchFamily="2" charset="-122"/>
                <a:ea typeface="华文中宋" panose="02010600040101010101" pitchFamily="2" charset="-122"/>
              </a:rPr>
              <a:t>）</a:t>
            </a:r>
            <a:r>
              <a:rPr lang="zh-CN" altLang="en-US" sz="2800" dirty="0" smtClean="0">
                <a:solidFill>
                  <a:schemeClr val="tx2">
                    <a:lumMod val="50000"/>
                  </a:schemeClr>
                </a:solidFill>
                <a:latin typeface="华文中宋" panose="02010600040101010101" pitchFamily="2" charset="-122"/>
                <a:ea typeface="华文中宋" panose="02010600040101010101" pitchFamily="2" charset="-122"/>
              </a:rPr>
              <a:t>：流程</a:t>
            </a:r>
            <a:r>
              <a:rPr lang="zh-CN" altLang="en-US" sz="2800" dirty="0">
                <a:solidFill>
                  <a:schemeClr val="tx2">
                    <a:lumMod val="50000"/>
                  </a:schemeClr>
                </a:solidFill>
                <a:latin typeface="华文中宋" panose="02010600040101010101" pitchFamily="2" charset="-122"/>
                <a:ea typeface="华文中宋" panose="02010600040101010101" pitchFamily="2" charset="-122"/>
              </a:rPr>
              <a:t>描述</a:t>
            </a:r>
            <a:endParaRPr lang="en-US" altLang="zh-CN" sz="2800" dirty="0">
              <a:solidFill>
                <a:schemeClr val="tx2">
                  <a:lumMod val="50000"/>
                </a:schemeClr>
              </a:solidFill>
              <a:latin typeface="华文中宋" panose="02010600040101010101" pitchFamily="2" charset="-122"/>
              <a:ea typeface="华文中宋" panose="02010600040101010101" pitchFamily="2" charset="-122"/>
            </a:endParaRPr>
          </a:p>
        </p:txBody>
      </p:sp>
      <p:sp>
        <p:nvSpPr>
          <p:cNvPr id="7" name="任意多边形 6"/>
          <p:cNvSpPr/>
          <p:nvPr/>
        </p:nvSpPr>
        <p:spPr bwMode="auto">
          <a:xfrm>
            <a:off x="1923256" y="1958181"/>
            <a:ext cx="4440238" cy="4176713"/>
          </a:xfrm>
          <a:custGeom>
            <a:avLst/>
            <a:gdLst>
              <a:gd name="connsiteX0" fmla="*/ 2088232 w 4439590"/>
              <a:gd name="connsiteY0" fmla="*/ 0 h 4176464"/>
              <a:gd name="connsiteX1" fmla="*/ 4176464 w 4439590"/>
              <a:gd name="connsiteY1" fmla="*/ 2088232 h 4176464"/>
              <a:gd name="connsiteX2" fmla="*/ 4165683 w 4439590"/>
              <a:gd name="connsiteY2" fmla="*/ 2301742 h 4176464"/>
              <a:gd name="connsiteX3" fmla="*/ 4138510 w 4439590"/>
              <a:gd name="connsiteY3" fmla="*/ 2479785 h 4176464"/>
              <a:gd name="connsiteX4" fmla="*/ 4439590 w 4439590"/>
              <a:gd name="connsiteY4" fmla="*/ 2763791 h 4176464"/>
              <a:gd name="connsiteX5" fmla="*/ 4004069 w 4439590"/>
              <a:gd name="connsiteY5" fmla="*/ 2918279 h 4176464"/>
              <a:gd name="connsiteX6" fmla="*/ 3924426 w 4439590"/>
              <a:gd name="connsiteY6" fmla="*/ 3083608 h 4176464"/>
              <a:gd name="connsiteX7" fmla="*/ 2088232 w 4439590"/>
              <a:gd name="connsiteY7" fmla="*/ 4176464 h 4176464"/>
              <a:gd name="connsiteX8" fmla="*/ 0 w 4439590"/>
              <a:gd name="connsiteY8" fmla="*/ 2088232 h 4176464"/>
              <a:gd name="connsiteX9" fmla="*/ 2088232 w 4439590"/>
              <a:gd name="connsiteY9" fmla="*/ 0 h 4176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39590" h="4176464">
                <a:moveTo>
                  <a:pt x="2088232" y="0"/>
                </a:moveTo>
                <a:cubicBezTo>
                  <a:pt x="3241531" y="0"/>
                  <a:pt x="4176464" y="934933"/>
                  <a:pt x="4176464" y="2088232"/>
                </a:cubicBezTo>
                <a:cubicBezTo>
                  <a:pt x="4176464" y="2160313"/>
                  <a:pt x="4172812" y="2231541"/>
                  <a:pt x="4165683" y="2301742"/>
                </a:cubicBezTo>
                <a:lnTo>
                  <a:pt x="4138510" y="2479785"/>
                </a:lnTo>
                <a:lnTo>
                  <a:pt x="4439590" y="2763791"/>
                </a:lnTo>
                <a:lnTo>
                  <a:pt x="4004069" y="2918279"/>
                </a:lnTo>
                <a:lnTo>
                  <a:pt x="3924426" y="3083608"/>
                </a:lnTo>
                <a:cubicBezTo>
                  <a:pt x="3570806" y="3734562"/>
                  <a:pt x="2881125" y="4176464"/>
                  <a:pt x="2088232" y="4176464"/>
                </a:cubicBezTo>
                <a:cubicBezTo>
                  <a:pt x="934933" y="4176464"/>
                  <a:pt x="0" y="3241531"/>
                  <a:pt x="0" y="2088232"/>
                </a:cubicBezTo>
                <a:cubicBezTo>
                  <a:pt x="0" y="934933"/>
                  <a:pt x="934933" y="0"/>
                  <a:pt x="2088232" y="0"/>
                </a:cubicBezTo>
                <a:close/>
              </a:path>
            </a:pathLst>
          </a:custGeom>
          <a:solidFill>
            <a:schemeClr val="accent1">
              <a:lumMod val="5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8" name="矩形 7"/>
          <p:cNvSpPr/>
          <p:nvPr/>
        </p:nvSpPr>
        <p:spPr>
          <a:xfrm>
            <a:off x="6363494" y="3563144"/>
            <a:ext cx="4572000" cy="2536825"/>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360045" lvl="2" indent="-360045" eaLnBrk="1" hangingPunct="1">
              <a:lnSpc>
                <a:spcPct val="150000"/>
              </a:lnSpc>
              <a:buClr>
                <a:schemeClr val="bg2">
                  <a:lumMod val="25000"/>
                </a:schemeClr>
              </a:buClr>
              <a:buFont typeface="Wingdings" panose="05000000000000000000" pitchFamily="2" charset="2"/>
              <a:buChar char="Ø"/>
              <a:defRPr/>
            </a:pP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该单位现行的管理模式</a:t>
            </a:r>
            <a:endParaRPr lang="zh-CN" altLang="en-US" sz="1800" b="0" dirty="0">
              <a:solidFill>
                <a:schemeClr val="bg2">
                  <a:lumMod val="25000"/>
                </a:schemeClr>
              </a:solidFill>
              <a:latin typeface="微软雅黑" panose="020B0503020204020204" pitchFamily="34" charset="-122"/>
              <a:ea typeface="微软雅黑" panose="020B0503020204020204" pitchFamily="34" charset="-122"/>
            </a:endParaRPr>
          </a:p>
          <a:p>
            <a:pPr marL="360045" lvl="2" indent="-360045" eaLnBrk="1" hangingPunct="1">
              <a:lnSpc>
                <a:spcPct val="150000"/>
              </a:lnSpc>
              <a:buClr>
                <a:schemeClr val="bg2">
                  <a:lumMod val="25000"/>
                </a:schemeClr>
              </a:buClr>
              <a:buFont typeface="Wingdings" panose="05000000000000000000" pitchFamily="2" charset="2"/>
              <a:buChar char="Ø"/>
              <a:defRPr/>
            </a:pP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管理中的主要优势</a:t>
            </a:r>
            <a:endParaRPr lang="zh-CN" altLang="en-US" sz="1800" b="0" dirty="0">
              <a:solidFill>
                <a:schemeClr val="bg2">
                  <a:lumMod val="25000"/>
                </a:schemeClr>
              </a:solidFill>
              <a:latin typeface="微软雅黑" panose="020B0503020204020204" pitchFamily="34" charset="-122"/>
              <a:ea typeface="微软雅黑" panose="020B0503020204020204" pitchFamily="34" charset="-122"/>
            </a:endParaRPr>
          </a:p>
          <a:p>
            <a:pPr marL="360045" lvl="2" indent="-360045" eaLnBrk="1" hangingPunct="1">
              <a:lnSpc>
                <a:spcPct val="150000"/>
              </a:lnSpc>
              <a:buClr>
                <a:schemeClr val="bg2">
                  <a:lumMod val="25000"/>
                </a:schemeClr>
              </a:buClr>
              <a:buFont typeface="Wingdings" panose="05000000000000000000" pitchFamily="2" charset="2"/>
              <a:buChar char="Ø"/>
              <a:defRPr/>
            </a:pP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存在的问题（包括指标的建立与日常控制等）</a:t>
            </a:r>
            <a:endParaRPr lang="zh-CN" altLang="en-US" sz="1800" b="0" dirty="0">
              <a:solidFill>
                <a:schemeClr val="bg2">
                  <a:lumMod val="25000"/>
                </a:schemeClr>
              </a:solidFill>
              <a:latin typeface="微软雅黑" panose="020B0503020204020204" pitchFamily="34" charset="-122"/>
              <a:ea typeface="微软雅黑" panose="020B0503020204020204" pitchFamily="34" charset="-122"/>
            </a:endParaRPr>
          </a:p>
          <a:p>
            <a:pPr marL="360045" lvl="2" indent="-360045" eaLnBrk="1" hangingPunct="1">
              <a:lnSpc>
                <a:spcPct val="150000"/>
              </a:lnSpc>
              <a:buClr>
                <a:schemeClr val="bg2">
                  <a:lumMod val="25000"/>
                </a:schemeClr>
              </a:buClr>
              <a:buFont typeface="Wingdings" panose="05000000000000000000" pitchFamily="2" charset="2"/>
              <a:buChar char="Ø"/>
              <a:defRPr/>
            </a:pP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改善的建议（包括职责分工和应强化的领域如培训等）</a:t>
            </a:r>
            <a:endParaRPr lang="en-US" altLang="zh-CN" sz="1800" b="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9" name="矩形 8"/>
          <p:cNvSpPr>
            <a:spLocks noChangeArrowheads="1"/>
          </p:cNvSpPr>
          <p:nvPr/>
        </p:nvSpPr>
        <p:spPr bwMode="auto">
          <a:xfrm>
            <a:off x="2228850" y="3235325"/>
            <a:ext cx="38290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a:lnSpc>
                <a:spcPct val="150000"/>
              </a:lnSpc>
            </a:pPr>
            <a:r>
              <a:rPr lang="zh-CN" altLang="en-US" sz="3200">
                <a:solidFill>
                  <a:schemeClr val="bg1"/>
                </a:solidFill>
                <a:latin typeface="微软雅黑" panose="020B0503020204020204" pitchFamily="34" charset="-122"/>
                <a:ea typeface="微软雅黑" panose="020B0503020204020204" pitchFamily="34" charset="-122"/>
              </a:rPr>
              <a:t>从流程分析的角度发现以下问题</a:t>
            </a:r>
            <a:endParaRPr lang="zh-CN" altLang="en-US" sz="32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Rectangle 3"/>
          <p:cNvSpPr>
            <a:spLocks noGrp="1" noChangeArrowheads="1"/>
          </p:cNvSpPr>
          <p:nvPr/>
        </p:nvSpPr>
        <p:spPr bwMode="auto">
          <a:xfrm>
            <a:off x="6820892" y="4097338"/>
            <a:ext cx="4283075" cy="1754188"/>
          </a:xfrm>
          <a:prstGeom prst="rect">
            <a:avLst/>
          </a:prstGeom>
        </p:spPr>
        <p:txBody>
          <a:bodyPr wrap="squar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panose="020B0604020202020204" pitchFamily="34" charset="0"/>
              </a:defRPr>
            </a:lvl6pPr>
            <a:lvl7pPr marL="2971800" indent="-228600" algn="l" rtl="0" fontAlgn="base">
              <a:spcBef>
                <a:spcPct val="20000"/>
              </a:spcBef>
              <a:spcAft>
                <a:spcPct val="0"/>
              </a:spcAft>
              <a:buChar char="»"/>
              <a:defRPr sz="2000">
                <a:solidFill>
                  <a:schemeClr val="tx1"/>
                </a:solidFill>
                <a:latin typeface="Arial" panose="020B0604020202020204" pitchFamily="34" charset="0"/>
              </a:defRPr>
            </a:lvl7pPr>
            <a:lvl8pPr marL="3429000" indent="-228600" algn="l" rtl="0" fontAlgn="base">
              <a:spcBef>
                <a:spcPct val="20000"/>
              </a:spcBef>
              <a:spcAft>
                <a:spcPct val="0"/>
              </a:spcAft>
              <a:buChar char="»"/>
              <a:defRPr sz="2000">
                <a:solidFill>
                  <a:schemeClr val="tx1"/>
                </a:solidFill>
                <a:latin typeface="Arial" panose="020B0604020202020204" pitchFamily="34" charset="0"/>
              </a:defRPr>
            </a:lvl8pPr>
            <a:lvl9pPr marL="3886200" indent="-228600" algn="l" rtl="0" fontAlgn="base">
              <a:spcBef>
                <a:spcPct val="20000"/>
              </a:spcBef>
              <a:spcAft>
                <a:spcPct val="0"/>
              </a:spcAft>
              <a:buChar char="»"/>
              <a:defRPr sz="2000">
                <a:solidFill>
                  <a:schemeClr val="tx1"/>
                </a:solidFill>
                <a:latin typeface="Arial" panose="020B0604020202020204" pitchFamily="34" charset="0"/>
              </a:defRPr>
            </a:lvl9pPr>
          </a:lstStyle>
          <a:p>
            <a:pPr marL="360045" lvl="2" indent="-360045" eaLnBrk="1" hangingPunct="1">
              <a:lnSpc>
                <a:spcPct val="150000"/>
              </a:lnSpc>
              <a:spcBef>
                <a:spcPct val="0"/>
              </a:spcBef>
              <a:buClr>
                <a:schemeClr val="bg2">
                  <a:lumMod val="25000"/>
                </a:schemeClr>
              </a:buClr>
              <a:buFont typeface="Wingdings" panose="05000000000000000000" pitchFamily="2" charset="2"/>
              <a:buChar char="Ø"/>
              <a:defRPr/>
            </a:pPr>
            <a:r>
              <a:rPr lang="zh-CN" altLang="en-US" sz="1800" kern="1200" dirty="0">
                <a:solidFill>
                  <a:schemeClr val="bg2">
                    <a:lumMod val="25000"/>
                  </a:schemeClr>
                </a:solidFill>
                <a:latin typeface="微软雅黑" panose="020B0503020204020204" pitchFamily="34" charset="-122"/>
                <a:ea typeface="微软雅黑" panose="020B0503020204020204" pitchFamily="34" charset="-122"/>
                <a:cs typeface="+mn-cs"/>
              </a:rPr>
              <a:t>该单位</a:t>
            </a:r>
            <a:r>
              <a:rPr lang="en-US" altLang="zh-CN" sz="1800" kern="1200" dirty="0">
                <a:solidFill>
                  <a:schemeClr val="bg2">
                    <a:lumMod val="25000"/>
                  </a:schemeClr>
                </a:solidFill>
                <a:latin typeface="微软雅黑" panose="020B0503020204020204" pitchFamily="34" charset="-122"/>
                <a:ea typeface="微软雅黑" panose="020B0503020204020204" pitchFamily="34" charset="-122"/>
                <a:cs typeface="+mn-cs"/>
              </a:rPr>
              <a:t>HSE</a:t>
            </a:r>
            <a:r>
              <a:rPr lang="zh-CN" altLang="en-US" sz="1800" kern="1200" dirty="0">
                <a:solidFill>
                  <a:schemeClr val="bg2">
                    <a:lumMod val="25000"/>
                  </a:schemeClr>
                </a:solidFill>
                <a:latin typeface="微软雅黑" panose="020B0503020204020204" pitchFamily="34" charset="-122"/>
                <a:ea typeface="微软雅黑" panose="020B0503020204020204" pitchFamily="34" charset="-122"/>
                <a:cs typeface="+mn-cs"/>
              </a:rPr>
              <a:t>绩效管理趋势</a:t>
            </a:r>
            <a:endParaRPr lang="en-US" altLang="zh-CN" sz="1800" kern="1200" dirty="0">
              <a:solidFill>
                <a:schemeClr val="bg2">
                  <a:lumMod val="25000"/>
                </a:schemeClr>
              </a:solidFill>
              <a:latin typeface="微软雅黑" panose="020B0503020204020204" pitchFamily="34" charset="-122"/>
              <a:ea typeface="微软雅黑" panose="020B0503020204020204" pitchFamily="34" charset="-122"/>
              <a:cs typeface="+mn-cs"/>
            </a:endParaRPr>
          </a:p>
          <a:p>
            <a:pPr marL="360045" lvl="2" indent="-360045" eaLnBrk="1" hangingPunct="1">
              <a:lnSpc>
                <a:spcPct val="150000"/>
              </a:lnSpc>
              <a:spcBef>
                <a:spcPct val="0"/>
              </a:spcBef>
              <a:buClr>
                <a:schemeClr val="bg2">
                  <a:lumMod val="25000"/>
                </a:schemeClr>
              </a:buClr>
              <a:buFont typeface="Wingdings" panose="05000000000000000000" pitchFamily="2" charset="2"/>
              <a:buChar char="Ø"/>
              <a:defRPr/>
            </a:pPr>
            <a:r>
              <a:rPr lang="en-US" altLang="zh-CN" sz="1800" kern="1200" dirty="0">
                <a:solidFill>
                  <a:schemeClr val="bg2">
                    <a:lumMod val="25000"/>
                  </a:schemeClr>
                </a:solidFill>
                <a:latin typeface="微软雅黑" panose="020B0503020204020204" pitchFamily="34" charset="-122"/>
                <a:ea typeface="微软雅黑" panose="020B0503020204020204" pitchFamily="34" charset="-122"/>
                <a:cs typeface="+mn-cs"/>
              </a:rPr>
              <a:t>HSE</a:t>
            </a:r>
            <a:r>
              <a:rPr lang="zh-CN" altLang="en-US" sz="1800" kern="1200" dirty="0">
                <a:solidFill>
                  <a:schemeClr val="bg2">
                    <a:lumMod val="25000"/>
                  </a:schemeClr>
                </a:solidFill>
                <a:latin typeface="微软雅黑" panose="020B0503020204020204" pitchFamily="34" charset="-122"/>
                <a:ea typeface="微软雅黑" panose="020B0503020204020204" pitchFamily="34" charset="-122"/>
                <a:cs typeface="+mn-cs"/>
              </a:rPr>
              <a:t>绩效管理中主要受控领域和原因</a:t>
            </a:r>
            <a:endParaRPr lang="en-US" altLang="zh-CN" sz="1800" kern="1200" dirty="0">
              <a:solidFill>
                <a:schemeClr val="bg2">
                  <a:lumMod val="25000"/>
                </a:schemeClr>
              </a:solidFill>
              <a:latin typeface="微软雅黑" panose="020B0503020204020204" pitchFamily="34" charset="-122"/>
              <a:ea typeface="微软雅黑" panose="020B0503020204020204" pitchFamily="34" charset="-122"/>
              <a:cs typeface="+mn-cs"/>
            </a:endParaRPr>
          </a:p>
          <a:p>
            <a:pPr marL="360045" lvl="2" indent="-360045" eaLnBrk="1" hangingPunct="1">
              <a:lnSpc>
                <a:spcPct val="150000"/>
              </a:lnSpc>
              <a:spcBef>
                <a:spcPct val="0"/>
              </a:spcBef>
              <a:buClr>
                <a:schemeClr val="bg2">
                  <a:lumMod val="25000"/>
                </a:schemeClr>
              </a:buClr>
              <a:buFont typeface="Wingdings" panose="05000000000000000000" pitchFamily="2" charset="2"/>
              <a:buChar char="Ø"/>
              <a:defRPr/>
            </a:pPr>
            <a:r>
              <a:rPr lang="en-US" altLang="zh-CN" sz="1800" kern="1200" dirty="0">
                <a:solidFill>
                  <a:schemeClr val="bg2">
                    <a:lumMod val="25000"/>
                  </a:schemeClr>
                </a:solidFill>
                <a:latin typeface="微软雅黑" panose="020B0503020204020204" pitchFamily="34" charset="-122"/>
                <a:ea typeface="微软雅黑" panose="020B0503020204020204" pitchFamily="34" charset="-122"/>
                <a:cs typeface="+mn-cs"/>
              </a:rPr>
              <a:t>HSE</a:t>
            </a:r>
            <a:r>
              <a:rPr lang="zh-CN" altLang="en-US" sz="1800" kern="1200" dirty="0">
                <a:solidFill>
                  <a:schemeClr val="bg2">
                    <a:lumMod val="25000"/>
                  </a:schemeClr>
                </a:solidFill>
                <a:latin typeface="微软雅黑" panose="020B0503020204020204" pitchFamily="34" charset="-122"/>
                <a:ea typeface="微软雅黑" panose="020B0503020204020204" pitchFamily="34" charset="-122"/>
                <a:cs typeface="+mn-cs"/>
              </a:rPr>
              <a:t>绩效管理中主要失控领域和原因</a:t>
            </a:r>
            <a:endParaRPr lang="zh-CN" altLang="en-US" sz="1800" kern="1200" dirty="0">
              <a:solidFill>
                <a:schemeClr val="bg2">
                  <a:lumMod val="25000"/>
                </a:schemeClr>
              </a:solidFill>
              <a:latin typeface="微软雅黑" panose="020B0503020204020204" pitchFamily="34" charset="-122"/>
              <a:ea typeface="微软雅黑" panose="020B0503020204020204" pitchFamily="34" charset="-122"/>
              <a:cs typeface="+mn-cs"/>
            </a:endParaRPr>
          </a:p>
          <a:p>
            <a:pPr marL="360045" lvl="2" indent="-360045" eaLnBrk="1" hangingPunct="1">
              <a:lnSpc>
                <a:spcPct val="150000"/>
              </a:lnSpc>
              <a:spcBef>
                <a:spcPct val="0"/>
              </a:spcBef>
              <a:buClr>
                <a:schemeClr val="bg2">
                  <a:lumMod val="25000"/>
                </a:schemeClr>
              </a:buClr>
              <a:buFont typeface="Wingdings" panose="05000000000000000000" pitchFamily="2" charset="2"/>
              <a:buChar char="Ø"/>
              <a:defRPr/>
            </a:pPr>
            <a:r>
              <a:rPr lang="zh-CN" altLang="en-US" sz="1800" kern="1200" dirty="0">
                <a:solidFill>
                  <a:schemeClr val="bg2">
                    <a:lumMod val="25000"/>
                  </a:schemeClr>
                </a:solidFill>
                <a:latin typeface="微软雅黑" panose="020B0503020204020204" pitchFamily="34" charset="-122"/>
                <a:ea typeface="微软雅黑" panose="020B0503020204020204" pitchFamily="34" charset="-122"/>
                <a:cs typeface="+mn-cs"/>
              </a:rPr>
              <a:t>改善的建议</a:t>
            </a:r>
            <a:endParaRPr lang="en-US" altLang="zh-CN" sz="1800" kern="1200" dirty="0">
              <a:solidFill>
                <a:schemeClr val="bg2">
                  <a:lumMod val="25000"/>
                </a:schemeClr>
              </a:solidFill>
              <a:latin typeface="微软雅黑" panose="020B0503020204020204" pitchFamily="34" charset="-122"/>
              <a:ea typeface="微软雅黑" panose="020B0503020204020204" pitchFamily="34" charset="-122"/>
              <a:cs typeface="+mn-cs"/>
            </a:endParaRPr>
          </a:p>
        </p:txBody>
      </p:sp>
      <p:sp>
        <p:nvSpPr>
          <p:cNvPr id="7" name="任意多边形 6"/>
          <p:cNvSpPr/>
          <p:nvPr/>
        </p:nvSpPr>
        <p:spPr bwMode="auto">
          <a:xfrm>
            <a:off x="2248892" y="2132013"/>
            <a:ext cx="4440238" cy="4176713"/>
          </a:xfrm>
          <a:custGeom>
            <a:avLst/>
            <a:gdLst>
              <a:gd name="connsiteX0" fmla="*/ 2088232 w 4439590"/>
              <a:gd name="connsiteY0" fmla="*/ 0 h 4176464"/>
              <a:gd name="connsiteX1" fmla="*/ 4176464 w 4439590"/>
              <a:gd name="connsiteY1" fmla="*/ 2088232 h 4176464"/>
              <a:gd name="connsiteX2" fmla="*/ 4165683 w 4439590"/>
              <a:gd name="connsiteY2" fmla="*/ 2301742 h 4176464"/>
              <a:gd name="connsiteX3" fmla="*/ 4138510 w 4439590"/>
              <a:gd name="connsiteY3" fmla="*/ 2479785 h 4176464"/>
              <a:gd name="connsiteX4" fmla="*/ 4439590 w 4439590"/>
              <a:gd name="connsiteY4" fmla="*/ 2763791 h 4176464"/>
              <a:gd name="connsiteX5" fmla="*/ 4004069 w 4439590"/>
              <a:gd name="connsiteY5" fmla="*/ 2918279 h 4176464"/>
              <a:gd name="connsiteX6" fmla="*/ 3924426 w 4439590"/>
              <a:gd name="connsiteY6" fmla="*/ 3083608 h 4176464"/>
              <a:gd name="connsiteX7" fmla="*/ 2088232 w 4439590"/>
              <a:gd name="connsiteY7" fmla="*/ 4176464 h 4176464"/>
              <a:gd name="connsiteX8" fmla="*/ 0 w 4439590"/>
              <a:gd name="connsiteY8" fmla="*/ 2088232 h 4176464"/>
              <a:gd name="connsiteX9" fmla="*/ 2088232 w 4439590"/>
              <a:gd name="connsiteY9" fmla="*/ 0 h 4176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39590" h="4176464">
                <a:moveTo>
                  <a:pt x="2088232" y="0"/>
                </a:moveTo>
                <a:cubicBezTo>
                  <a:pt x="3241531" y="0"/>
                  <a:pt x="4176464" y="934933"/>
                  <a:pt x="4176464" y="2088232"/>
                </a:cubicBezTo>
                <a:cubicBezTo>
                  <a:pt x="4176464" y="2160313"/>
                  <a:pt x="4172812" y="2231541"/>
                  <a:pt x="4165683" y="2301742"/>
                </a:cubicBezTo>
                <a:lnTo>
                  <a:pt x="4138510" y="2479785"/>
                </a:lnTo>
                <a:lnTo>
                  <a:pt x="4439590" y="2763791"/>
                </a:lnTo>
                <a:lnTo>
                  <a:pt x="4004069" y="2918279"/>
                </a:lnTo>
                <a:lnTo>
                  <a:pt x="3924426" y="3083608"/>
                </a:lnTo>
                <a:cubicBezTo>
                  <a:pt x="3570806" y="3734562"/>
                  <a:pt x="2881125" y="4176464"/>
                  <a:pt x="2088232" y="4176464"/>
                </a:cubicBezTo>
                <a:cubicBezTo>
                  <a:pt x="934933" y="4176464"/>
                  <a:pt x="0" y="3241531"/>
                  <a:pt x="0" y="2088232"/>
                </a:cubicBezTo>
                <a:cubicBezTo>
                  <a:pt x="0" y="934933"/>
                  <a:pt x="934933" y="0"/>
                  <a:pt x="2088232" y="0"/>
                </a:cubicBezTo>
                <a:close/>
              </a:path>
            </a:pathLst>
          </a:custGeom>
          <a:solidFill>
            <a:schemeClr val="accent1">
              <a:lumMod val="5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8" name="矩形 7"/>
          <p:cNvSpPr>
            <a:spLocks noChangeArrowheads="1"/>
          </p:cNvSpPr>
          <p:nvPr/>
        </p:nvSpPr>
        <p:spPr bwMode="auto">
          <a:xfrm>
            <a:off x="2653705" y="3490913"/>
            <a:ext cx="3149600"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1" algn="ctr">
              <a:lnSpc>
                <a:spcPct val="150000"/>
              </a:lnSpc>
            </a:pPr>
            <a:r>
              <a:rPr lang="zh-CN" altLang="en-US" sz="3200">
                <a:solidFill>
                  <a:schemeClr val="bg1"/>
                </a:solidFill>
                <a:latin typeface="微软雅黑" panose="020B0503020204020204" pitchFamily="34" charset="-122"/>
                <a:ea typeface="微软雅黑" panose="020B0503020204020204" pitchFamily="34" charset="-122"/>
              </a:rPr>
              <a:t>通过数据分析的解决以下问题</a:t>
            </a:r>
            <a:endParaRPr lang="zh-CN" altLang="en-US" sz="3200">
              <a:solidFill>
                <a:schemeClr val="bg1"/>
              </a:solidFill>
              <a:latin typeface="微软雅黑" panose="020B0503020204020204" pitchFamily="34" charset="-122"/>
              <a:ea typeface="微软雅黑" panose="020B0503020204020204" pitchFamily="34" charset="-122"/>
            </a:endParaRPr>
          </a:p>
        </p:txBody>
      </p:sp>
      <p:sp>
        <p:nvSpPr>
          <p:cNvPr id="9" name="椭圆 8"/>
          <p:cNvSpPr/>
          <p:nvPr/>
        </p:nvSpPr>
        <p:spPr bwMode="auto">
          <a:xfrm>
            <a:off x="6214467" y="1960563"/>
            <a:ext cx="2046288" cy="2047875"/>
          </a:xfrm>
          <a:prstGeom prst="ellipse">
            <a:avLst/>
          </a:prstGeom>
          <a:solidFill>
            <a:schemeClr val="accent1">
              <a:lumMod val="5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0" name="Rectangle 4"/>
          <p:cNvSpPr>
            <a:spLocks noChangeArrowheads="1"/>
          </p:cNvSpPr>
          <p:nvPr/>
        </p:nvSpPr>
        <p:spPr bwMode="auto">
          <a:xfrm>
            <a:off x="6403380" y="2293938"/>
            <a:ext cx="1857375" cy="1173163"/>
          </a:xfrm>
          <a:prstGeom prst="rect">
            <a:avLst/>
          </a:prstGeom>
          <a:noFill/>
          <a:ln w="9525" algn="ctr">
            <a:noFill/>
            <a:miter lim="800000"/>
          </a:ln>
          <a:effectLst/>
        </p:spPr>
        <p:txBody>
          <a:bodyPr wrap="none" anchor="ct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nSpc>
                <a:spcPct val="130000"/>
              </a:lnSpc>
              <a:buClr>
                <a:schemeClr val="bg1"/>
              </a:buClr>
              <a:buSzPct val="60000"/>
              <a:defRPr/>
            </a:pPr>
            <a:r>
              <a:rPr lang="zh-CN" altLang="en-US" sz="1800" dirty="0">
                <a:solidFill>
                  <a:schemeClr val="bg1"/>
                </a:solidFill>
                <a:latin typeface="微软雅黑" panose="020B0503020204020204" pitchFamily="34" charset="-122"/>
                <a:ea typeface="微软雅黑" panose="020B0503020204020204" pitchFamily="34" charset="-122"/>
              </a:rPr>
              <a:t>前提条件</a:t>
            </a:r>
            <a:endParaRPr lang="zh-CN" altLang="en-US" sz="1800" dirty="0">
              <a:solidFill>
                <a:schemeClr val="bg1"/>
              </a:solidFill>
              <a:latin typeface="微软雅黑" panose="020B0503020204020204" pitchFamily="34" charset="-122"/>
              <a:ea typeface="微软雅黑" panose="020B0503020204020204" pitchFamily="34" charset="-122"/>
            </a:endParaRPr>
          </a:p>
          <a:p>
            <a:pPr marL="285750" indent="-285750">
              <a:lnSpc>
                <a:spcPct val="130000"/>
              </a:lnSpc>
              <a:buClr>
                <a:schemeClr val="bg1"/>
              </a:buClr>
              <a:buSzPct val="60000"/>
              <a:buFont typeface="Wingdings" panose="05000000000000000000" pitchFamily="2" charset="2"/>
              <a:buChar char="n"/>
              <a:defRPr/>
            </a:pPr>
            <a:r>
              <a:rPr lang="zh-CN" altLang="en-US" sz="1800" b="0" dirty="0">
                <a:solidFill>
                  <a:schemeClr val="bg1"/>
                </a:solidFill>
                <a:latin typeface="微软雅黑" panose="020B0503020204020204" pitchFamily="34" charset="-122"/>
                <a:ea typeface="微软雅黑" panose="020B0503020204020204" pitchFamily="34" charset="-122"/>
              </a:rPr>
              <a:t>有数据</a:t>
            </a:r>
            <a:endParaRPr lang="zh-CN" altLang="en-US" sz="1800" b="0" dirty="0">
              <a:solidFill>
                <a:schemeClr val="bg1"/>
              </a:solidFill>
              <a:latin typeface="微软雅黑" panose="020B0503020204020204" pitchFamily="34" charset="-122"/>
              <a:ea typeface="微软雅黑" panose="020B0503020204020204" pitchFamily="34" charset="-122"/>
            </a:endParaRPr>
          </a:p>
          <a:p>
            <a:pPr marL="285750" indent="-285750">
              <a:lnSpc>
                <a:spcPct val="130000"/>
              </a:lnSpc>
              <a:buClr>
                <a:schemeClr val="bg1"/>
              </a:buClr>
              <a:buSzPct val="60000"/>
              <a:buFont typeface="Wingdings" panose="05000000000000000000" pitchFamily="2" charset="2"/>
              <a:buChar char="n"/>
              <a:defRPr/>
            </a:pPr>
            <a:r>
              <a:rPr lang="zh-CN" altLang="en-US" sz="1800" b="0" dirty="0">
                <a:solidFill>
                  <a:schemeClr val="bg1"/>
                </a:solidFill>
                <a:latin typeface="微软雅黑" panose="020B0503020204020204" pitchFamily="34" charset="-122"/>
                <a:ea typeface="微软雅黑" panose="020B0503020204020204" pitchFamily="34" charset="-122"/>
              </a:rPr>
              <a:t>数据是真实的</a:t>
            </a:r>
            <a:endParaRPr lang="zh-CN" altLang="en-US" sz="1800" b="0" dirty="0">
              <a:solidFill>
                <a:schemeClr val="bg1"/>
              </a:solidFill>
              <a:latin typeface="微软雅黑" panose="020B0503020204020204" pitchFamily="34" charset="-122"/>
              <a:ea typeface="微软雅黑" panose="020B0503020204020204" pitchFamily="34" charset="-122"/>
            </a:endParaRPr>
          </a:p>
        </p:txBody>
      </p:sp>
      <p:sp>
        <p:nvSpPr>
          <p:cNvPr id="11" name="Rectangle 2"/>
          <p:cNvSpPr>
            <a:spLocks noGrp="1" noChangeArrowheads="1"/>
          </p:cNvSpPr>
          <p:nvPr/>
        </p:nvSpPr>
        <p:spPr bwMode="auto">
          <a:xfrm>
            <a:off x="2252911" y="952029"/>
            <a:ext cx="7162800" cy="523875"/>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dirty="0">
                <a:solidFill>
                  <a:schemeClr val="tx2">
                    <a:lumMod val="50000"/>
                  </a:schemeClr>
                </a:solidFill>
                <a:latin typeface="华文中宋" panose="02010600040101010101" pitchFamily="2" charset="-122"/>
                <a:ea typeface="华文中宋" panose="02010600040101010101" pitchFamily="2" charset="-122"/>
              </a:rPr>
              <a:t>专业的</a:t>
            </a:r>
            <a:r>
              <a:rPr lang="en-US" altLang="zh-CN" sz="2800" dirty="0">
                <a:solidFill>
                  <a:schemeClr val="tx2">
                    <a:lumMod val="50000"/>
                  </a:schemeClr>
                </a:solidFill>
                <a:latin typeface="华文中宋" panose="02010600040101010101" pitchFamily="2" charset="-122"/>
                <a:ea typeface="华文中宋" panose="02010600040101010101" pitchFamily="2" charset="-122"/>
              </a:rPr>
              <a:t>HSE</a:t>
            </a:r>
            <a:r>
              <a:rPr lang="zh-CN" altLang="en-US" sz="2800" dirty="0">
                <a:solidFill>
                  <a:schemeClr val="tx2">
                    <a:lumMod val="50000"/>
                  </a:schemeClr>
                </a:solidFill>
                <a:latin typeface="华文中宋" panose="02010600040101010101" pitchFamily="2" charset="-122"/>
                <a:ea typeface="华文中宋" panose="02010600040101010101" pitchFamily="2" charset="-122"/>
              </a:rPr>
              <a:t>绩效管理</a:t>
            </a:r>
            <a:r>
              <a:rPr lang="zh-CN" altLang="en-US" sz="2800" dirty="0" smtClean="0">
                <a:solidFill>
                  <a:schemeClr val="tx2">
                    <a:lumMod val="50000"/>
                  </a:schemeClr>
                </a:solidFill>
                <a:latin typeface="华文中宋" panose="02010600040101010101" pitchFamily="2" charset="-122"/>
                <a:ea typeface="华文中宋" panose="02010600040101010101" pitchFamily="2" charset="-122"/>
              </a:rPr>
              <a:t>报告： 趋势分析</a:t>
            </a:r>
            <a:endParaRPr lang="en-US" altLang="zh-CN" sz="2800" dirty="0">
              <a:solidFill>
                <a:schemeClr val="tx2">
                  <a:lumMod val="50000"/>
                </a:schemeClr>
              </a:solidFill>
              <a:latin typeface="华文中宋" panose="02010600040101010101" pitchFamily="2" charset="-122"/>
              <a:ea typeface="华文中宋" panose="02010600040101010101" pitchFamily="2" charset="-122"/>
            </a:endParaRPr>
          </a:p>
        </p:txBody>
      </p:sp>
      <p:sp>
        <p:nvSpPr>
          <p:cNvPr id="12" name="矩形 11"/>
          <p:cNvSpPr/>
          <p:nvPr/>
        </p:nvSpPr>
        <p:spPr>
          <a:xfrm>
            <a:off x="733423" y="143485"/>
            <a:ext cx="8072216" cy="461665"/>
          </a:xfrm>
          <a:prstGeom prst="rect">
            <a:avLst/>
          </a:prstGeom>
        </p:spPr>
        <p:txBody>
          <a:bodyPr wrap="square">
            <a:spAutoFit/>
          </a:bodyPr>
          <a:lstStyle/>
          <a:p>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三、完成</a:t>
            </a:r>
            <a:r>
              <a:rPr lang="en-US" altLang="zh-CN" sz="2400" b="1" dirty="0" smtClean="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绩效管理改善方案提纲</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任意多边形 5"/>
          <p:cNvSpPr/>
          <p:nvPr/>
        </p:nvSpPr>
        <p:spPr bwMode="auto">
          <a:xfrm>
            <a:off x="2161381" y="1731962"/>
            <a:ext cx="4440238" cy="4176713"/>
          </a:xfrm>
          <a:custGeom>
            <a:avLst/>
            <a:gdLst>
              <a:gd name="connsiteX0" fmla="*/ 2088232 w 4439590"/>
              <a:gd name="connsiteY0" fmla="*/ 0 h 4176464"/>
              <a:gd name="connsiteX1" fmla="*/ 4176464 w 4439590"/>
              <a:gd name="connsiteY1" fmla="*/ 2088232 h 4176464"/>
              <a:gd name="connsiteX2" fmla="*/ 4165683 w 4439590"/>
              <a:gd name="connsiteY2" fmla="*/ 2301742 h 4176464"/>
              <a:gd name="connsiteX3" fmla="*/ 4138510 w 4439590"/>
              <a:gd name="connsiteY3" fmla="*/ 2479785 h 4176464"/>
              <a:gd name="connsiteX4" fmla="*/ 4439590 w 4439590"/>
              <a:gd name="connsiteY4" fmla="*/ 2763791 h 4176464"/>
              <a:gd name="connsiteX5" fmla="*/ 4004069 w 4439590"/>
              <a:gd name="connsiteY5" fmla="*/ 2918279 h 4176464"/>
              <a:gd name="connsiteX6" fmla="*/ 3924426 w 4439590"/>
              <a:gd name="connsiteY6" fmla="*/ 3083608 h 4176464"/>
              <a:gd name="connsiteX7" fmla="*/ 2088232 w 4439590"/>
              <a:gd name="connsiteY7" fmla="*/ 4176464 h 4176464"/>
              <a:gd name="connsiteX8" fmla="*/ 0 w 4439590"/>
              <a:gd name="connsiteY8" fmla="*/ 2088232 h 4176464"/>
              <a:gd name="connsiteX9" fmla="*/ 2088232 w 4439590"/>
              <a:gd name="connsiteY9" fmla="*/ 0 h 4176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39590" h="4176464">
                <a:moveTo>
                  <a:pt x="2088232" y="0"/>
                </a:moveTo>
                <a:cubicBezTo>
                  <a:pt x="3241531" y="0"/>
                  <a:pt x="4176464" y="934933"/>
                  <a:pt x="4176464" y="2088232"/>
                </a:cubicBezTo>
                <a:cubicBezTo>
                  <a:pt x="4176464" y="2160313"/>
                  <a:pt x="4172812" y="2231541"/>
                  <a:pt x="4165683" y="2301742"/>
                </a:cubicBezTo>
                <a:lnTo>
                  <a:pt x="4138510" y="2479785"/>
                </a:lnTo>
                <a:lnTo>
                  <a:pt x="4439590" y="2763791"/>
                </a:lnTo>
                <a:lnTo>
                  <a:pt x="4004069" y="2918279"/>
                </a:lnTo>
                <a:lnTo>
                  <a:pt x="3924426" y="3083608"/>
                </a:lnTo>
                <a:cubicBezTo>
                  <a:pt x="3570806" y="3734562"/>
                  <a:pt x="2881125" y="4176464"/>
                  <a:pt x="2088232" y="4176464"/>
                </a:cubicBezTo>
                <a:cubicBezTo>
                  <a:pt x="934933" y="4176464"/>
                  <a:pt x="0" y="3241531"/>
                  <a:pt x="0" y="2088232"/>
                </a:cubicBezTo>
                <a:cubicBezTo>
                  <a:pt x="0" y="934933"/>
                  <a:pt x="934933" y="0"/>
                  <a:pt x="2088232" y="0"/>
                </a:cubicBezTo>
                <a:close/>
              </a:path>
            </a:pathLst>
          </a:custGeom>
          <a:solidFill>
            <a:schemeClr val="accent1">
              <a:lumMod val="5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7" name="Rectangle 3"/>
          <p:cNvSpPr>
            <a:spLocks noGrp="1" noChangeArrowheads="1"/>
          </p:cNvSpPr>
          <p:nvPr/>
        </p:nvSpPr>
        <p:spPr bwMode="auto">
          <a:xfrm>
            <a:off x="6665119" y="3316287"/>
            <a:ext cx="4032250" cy="3000375"/>
          </a:xfrm>
          <a:prstGeom prst="rect">
            <a:avLst/>
          </a:prstGeom>
        </p:spPr>
        <p:txBody>
          <a:bodyPr wrap="squar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panose="020B0604020202020204" pitchFamily="34" charset="0"/>
              </a:defRPr>
            </a:lvl6pPr>
            <a:lvl7pPr marL="2971800" indent="-228600" algn="l" rtl="0" fontAlgn="base">
              <a:spcBef>
                <a:spcPct val="20000"/>
              </a:spcBef>
              <a:spcAft>
                <a:spcPct val="0"/>
              </a:spcAft>
              <a:buChar char="»"/>
              <a:defRPr sz="2000">
                <a:solidFill>
                  <a:schemeClr val="tx1"/>
                </a:solidFill>
                <a:latin typeface="Arial" panose="020B0604020202020204" pitchFamily="34" charset="0"/>
              </a:defRPr>
            </a:lvl7pPr>
            <a:lvl8pPr marL="3429000" indent="-228600" algn="l" rtl="0" fontAlgn="base">
              <a:spcBef>
                <a:spcPct val="20000"/>
              </a:spcBef>
              <a:spcAft>
                <a:spcPct val="0"/>
              </a:spcAft>
              <a:buChar char="»"/>
              <a:defRPr sz="2000">
                <a:solidFill>
                  <a:schemeClr val="tx1"/>
                </a:solidFill>
                <a:latin typeface="Arial" panose="020B0604020202020204" pitchFamily="34" charset="0"/>
              </a:defRPr>
            </a:lvl8pPr>
            <a:lvl9pPr marL="3886200" indent="-228600" algn="l" rtl="0" fontAlgn="base">
              <a:spcBef>
                <a:spcPct val="20000"/>
              </a:spcBef>
              <a:spcAft>
                <a:spcPct val="0"/>
              </a:spcAft>
              <a:buChar char="»"/>
              <a:defRPr sz="2000">
                <a:solidFill>
                  <a:schemeClr val="tx1"/>
                </a:solidFill>
                <a:latin typeface="Arial" panose="020B0604020202020204" pitchFamily="34" charset="0"/>
              </a:defRPr>
            </a:lvl9pPr>
          </a:lstStyle>
          <a:p>
            <a:pPr marL="360045" lvl="2" indent="-360045" eaLnBrk="1" hangingPunct="1">
              <a:lnSpc>
                <a:spcPct val="150000"/>
              </a:lnSpc>
              <a:spcBef>
                <a:spcPct val="0"/>
              </a:spcBef>
              <a:buClr>
                <a:schemeClr val="bg2">
                  <a:lumMod val="25000"/>
                </a:schemeClr>
              </a:buClr>
              <a:buFont typeface="Wingdings" panose="05000000000000000000" pitchFamily="2" charset="2"/>
              <a:buChar char="Ø"/>
              <a:defRPr/>
            </a:pPr>
            <a:r>
              <a:rPr lang="zh-CN" altLang="en-US" sz="1800" kern="1200" dirty="0">
                <a:solidFill>
                  <a:schemeClr val="bg2">
                    <a:lumMod val="25000"/>
                  </a:schemeClr>
                </a:solidFill>
                <a:latin typeface="微软雅黑" panose="020B0503020204020204" pitchFamily="34" charset="-122"/>
                <a:ea typeface="微软雅黑" panose="020B0503020204020204" pitchFamily="34" charset="-122"/>
                <a:cs typeface="+mn-cs"/>
              </a:rPr>
              <a:t>有针对性地解决该单位存在的主要问题</a:t>
            </a:r>
            <a:endParaRPr lang="zh-CN" altLang="en-US" sz="1800" kern="1200" dirty="0">
              <a:solidFill>
                <a:schemeClr val="bg2">
                  <a:lumMod val="25000"/>
                </a:schemeClr>
              </a:solidFill>
              <a:latin typeface="微软雅黑" panose="020B0503020204020204" pitchFamily="34" charset="-122"/>
              <a:ea typeface="微软雅黑" panose="020B0503020204020204" pitchFamily="34" charset="-122"/>
              <a:cs typeface="+mn-cs"/>
            </a:endParaRPr>
          </a:p>
          <a:p>
            <a:pPr marL="360045" lvl="2" indent="-360045" eaLnBrk="1" hangingPunct="1">
              <a:lnSpc>
                <a:spcPct val="150000"/>
              </a:lnSpc>
              <a:spcBef>
                <a:spcPct val="0"/>
              </a:spcBef>
              <a:buClr>
                <a:schemeClr val="bg2">
                  <a:lumMod val="25000"/>
                </a:schemeClr>
              </a:buClr>
              <a:buFont typeface="Wingdings" panose="05000000000000000000" pitchFamily="2" charset="2"/>
              <a:buChar char="Ø"/>
              <a:defRPr/>
            </a:pPr>
            <a:r>
              <a:rPr lang="zh-CN" altLang="en-US" sz="1800" kern="1200" dirty="0">
                <a:solidFill>
                  <a:schemeClr val="bg2">
                    <a:lumMod val="25000"/>
                  </a:schemeClr>
                </a:solidFill>
                <a:latin typeface="微软雅黑" panose="020B0503020204020204" pitchFamily="34" charset="-122"/>
                <a:ea typeface="微软雅黑" panose="020B0503020204020204" pitchFamily="34" charset="-122"/>
                <a:cs typeface="+mn-cs"/>
              </a:rPr>
              <a:t>识别主要任务取得该单位的认同</a:t>
            </a:r>
            <a:endParaRPr lang="zh-CN" altLang="en-US" sz="1800" kern="1200" dirty="0">
              <a:solidFill>
                <a:schemeClr val="bg2">
                  <a:lumMod val="25000"/>
                </a:schemeClr>
              </a:solidFill>
              <a:latin typeface="微软雅黑" panose="020B0503020204020204" pitchFamily="34" charset="-122"/>
              <a:ea typeface="微软雅黑" panose="020B0503020204020204" pitchFamily="34" charset="-122"/>
              <a:cs typeface="+mn-cs"/>
            </a:endParaRPr>
          </a:p>
          <a:p>
            <a:pPr marL="360045" lvl="2" indent="-360045" eaLnBrk="1" hangingPunct="1">
              <a:lnSpc>
                <a:spcPct val="150000"/>
              </a:lnSpc>
              <a:spcBef>
                <a:spcPct val="0"/>
              </a:spcBef>
              <a:buClr>
                <a:schemeClr val="bg2">
                  <a:lumMod val="25000"/>
                </a:schemeClr>
              </a:buClr>
              <a:buFont typeface="Wingdings" panose="05000000000000000000" pitchFamily="2" charset="2"/>
              <a:buChar char="Ø"/>
              <a:defRPr/>
            </a:pPr>
            <a:r>
              <a:rPr lang="zh-CN" altLang="en-US" sz="1800" kern="1200" dirty="0">
                <a:solidFill>
                  <a:schemeClr val="bg2">
                    <a:lumMod val="25000"/>
                  </a:schemeClr>
                </a:solidFill>
                <a:latin typeface="微软雅黑" panose="020B0503020204020204" pitchFamily="34" charset="-122"/>
                <a:ea typeface="微软雅黑" panose="020B0503020204020204" pitchFamily="34" charset="-122"/>
                <a:cs typeface="+mn-cs"/>
              </a:rPr>
              <a:t>识别改善需要投入的资源（包括人力和物力）</a:t>
            </a:r>
            <a:endParaRPr lang="zh-CN" altLang="en-US" sz="1800" kern="1200" dirty="0">
              <a:solidFill>
                <a:schemeClr val="bg2">
                  <a:lumMod val="25000"/>
                </a:schemeClr>
              </a:solidFill>
              <a:latin typeface="微软雅黑" panose="020B0503020204020204" pitchFamily="34" charset="-122"/>
              <a:ea typeface="微软雅黑" panose="020B0503020204020204" pitchFamily="34" charset="-122"/>
              <a:cs typeface="+mn-cs"/>
            </a:endParaRPr>
          </a:p>
          <a:p>
            <a:pPr marL="360045" lvl="2" indent="-360045" eaLnBrk="1" hangingPunct="1">
              <a:lnSpc>
                <a:spcPct val="150000"/>
              </a:lnSpc>
              <a:spcBef>
                <a:spcPct val="0"/>
              </a:spcBef>
              <a:buClr>
                <a:schemeClr val="bg2">
                  <a:lumMod val="25000"/>
                </a:schemeClr>
              </a:buClr>
              <a:buFont typeface="Wingdings" panose="05000000000000000000" pitchFamily="2" charset="2"/>
              <a:buChar char="Ø"/>
              <a:defRPr/>
            </a:pPr>
            <a:r>
              <a:rPr lang="zh-CN" altLang="en-US" sz="1800" kern="1200" dirty="0">
                <a:solidFill>
                  <a:schemeClr val="bg2">
                    <a:lumMod val="25000"/>
                  </a:schemeClr>
                </a:solidFill>
                <a:latin typeface="微软雅黑" panose="020B0503020204020204" pitchFamily="34" charset="-122"/>
                <a:ea typeface="微软雅黑" panose="020B0503020204020204" pitchFamily="34" charset="-122"/>
                <a:cs typeface="+mn-cs"/>
              </a:rPr>
              <a:t>改善效果如何评估，谁来评估</a:t>
            </a:r>
            <a:endParaRPr lang="en-US" altLang="zh-CN" sz="1800" kern="1200" dirty="0">
              <a:solidFill>
                <a:schemeClr val="bg2">
                  <a:lumMod val="25000"/>
                </a:schemeClr>
              </a:solidFill>
              <a:latin typeface="微软雅黑" panose="020B0503020204020204" pitchFamily="34" charset="-122"/>
              <a:ea typeface="微软雅黑" panose="020B0503020204020204" pitchFamily="34" charset="-122"/>
              <a:cs typeface="+mn-cs"/>
            </a:endParaRPr>
          </a:p>
          <a:p>
            <a:pPr marL="360045" lvl="2" indent="-360045" eaLnBrk="1" hangingPunct="1">
              <a:lnSpc>
                <a:spcPct val="150000"/>
              </a:lnSpc>
              <a:spcBef>
                <a:spcPct val="0"/>
              </a:spcBef>
              <a:buClr>
                <a:schemeClr val="bg2">
                  <a:lumMod val="25000"/>
                </a:schemeClr>
              </a:buClr>
              <a:buFont typeface="Wingdings" panose="05000000000000000000" pitchFamily="2" charset="2"/>
              <a:buChar char="Ø"/>
              <a:defRPr/>
            </a:pPr>
            <a:r>
              <a:rPr lang="zh-CN" altLang="en-US" sz="1800" kern="1200" dirty="0">
                <a:solidFill>
                  <a:schemeClr val="bg2">
                    <a:lumMod val="25000"/>
                  </a:schemeClr>
                </a:solidFill>
                <a:latin typeface="微软雅黑" panose="020B0503020204020204" pitchFamily="34" charset="-122"/>
                <a:ea typeface="微软雅黑" panose="020B0503020204020204" pitchFamily="34" charset="-122"/>
                <a:cs typeface="+mn-cs"/>
              </a:rPr>
              <a:t>确定时间表和责任人</a:t>
            </a:r>
            <a:endParaRPr lang="en-US" altLang="zh-CN" sz="1800" kern="1200" dirty="0">
              <a:solidFill>
                <a:schemeClr val="bg2">
                  <a:lumMod val="25000"/>
                </a:schemeClr>
              </a:solidFill>
              <a:latin typeface="微软雅黑" panose="020B0503020204020204" pitchFamily="34" charset="-122"/>
              <a:ea typeface="微软雅黑" panose="020B0503020204020204" pitchFamily="34" charset="-122"/>
              <a:cs typeface="+mn-cs"/>
            </a:endParaRPr>
          </a:p>
        </p:txBody>
      </p:sp>
      <p:sp>
        <p:nvSpPr>
          <p:cNvPr id="8" name="矩形 7"/>
          <p:cNvSpPr>
            <a:spLocks noChangeArrowheads="1"/>
          </p:cNvSpPr>
          <p:nvPr/>
        </p:nvSpPr>
        <p:spPr bwMode="auto">
          <a:xfrm>
            <a:off x="2413794" y="2811462"/>
            <a:ext cx="381476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1" algn="ctr">
              <a:lnSpc>
                <a:spcPct val="150000"/>
              </a:lnSpc>
            </a:pPr>
            <a:r>
              <a:rPr lang="zh-CN" altLang="en-US" sz="3200">
                <a:solidFill>
                  <a:schemeClr val="bg1"/>
                </a:solidFill>
                <a:latin typeface="微软雅黑" panose="020B0503020204020204" pitchFamily="34" charset="-122"/>
                <a:ea typeface="微软雅黑" panose="020B0503020204020204" pitchFamily="34" charset="-122"/>
              </a:rPr>
              <a:t>通过建立改善计划解决以下问题</a:t>
            </a:r>
            <a:endParaRPr lang="zh-CN" altLang="en-US" sz="3200">
              <a:solidFill>
                <a:schemeClr val="bg1"/>
              </a:solidFill>
              <a:latin typeface="微软雅黑" panose="020B0503020204020204" pitchFamily="34" charset="-122"/>
              <a:ea typeface="微软雅黑" panose="020B0503020204020204" pitchFamily="34" charset="-122"/>
            </a:endParaRPr>
          </a:p>
        </p:txBody>
      </p:sp>
      <p:sp>
        <p:nvSpPr>
          <p:cNvPr id="9" name="Rectangle 2"/>
          <p:cNvSpPr>
            <a:spLocks noGrp="1" noChangeArrowheads="1"/>
          </p:cNvSpPr>
          <p:nvPr/>
        </p:nvSpPr>
        <p:spPr bwMode="auto">
          <a:xfrm>
            <a:off x="3083719" y="880021"/>
            <a:ext cx="7162800" cy="523875"/>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dirty="0">
                <a:solidFill>
                  <a:schemeClr val="tx2">
                    <a:lumMod val="50000"/>
                  </a:schemeClr>
                </a:solidFill>
                <a:latin typeface="华文中宋" panose="02010600040101010101" pitchFamily="2" charset="-122"/>
                <a:ea typeface="华文中宋" panose="02010600040101010101" pitchFamily="2" charset="-122"/>
              </a:rPr>
              <a:t>专业的</a:t>
            </a:r>
            <a:r>
              <a:rPr lang="en-US" altLang="zh-CN" sz="2800" dirty="0">
                <a:solidFill>
                  <a:schemeClr val="tx2">
                    <a:lumMod val="50000"/>
                  </a:schemeClr>
                </a:solidFill>
                <a:latin typeface="华文中宋" panose="02010600040101010101" pitchFamily="2" charset="-122"/>
                <a:ea typeface="华文中宋" panose="02010600040101010101" pitchFamily="2" charset="-122"/>
              </a:rPr>
              <a:t>HSE</a:t>
            </a:r>
            <a:r>
              <a:rPr lang="zh-CN" altLang="en-US" sz="2800" dirty="0">
                <a:solidFill>
                  <a:schemeClr val="tx2">
                    <a:lumMod val="50000"/>
                  </a:schemeClr>
                </a:solidFill>
                <a:latin typeface="华文中宋" panose="02010600040101010101" pitchFamily="2" charset="-122"/>
                <a:ea typeface="华文中宋" panose="02010600040101010101" pitchFamily="2" charset="-122"/>
              </a:rPr>
              <a:t>绩效管理</a:t>
            </a:r>
            <a:r>
              <a:rPr lang="zh-CN" altLang="en-US" sz="2800" dirty="0" smtClean="0">
                <a:solidFill>
                  <a:schemeClr val="tx2">
                    <a:lumMod val="50000"/>
                  </a:schemeClr>
                </a:solidFill>
                <a:latin typeface="华文中宋" panose="02010600040101010101" pitchFamily="2" charset="-122"/>
                <a:ea typeface="华文中宋" panose="02010600040101010101" pitchFamily="2" charset="-122"/>
              </a:rPr>
              <a:t>报告：改善</a:t>
            </a:r>
            <a:r>
              <a:rPr lang="zh-CN" altLang="en-US" sz="2800" dirty="0">
                <a:solidFill>
                  <a:schemeClr val="tx2">
                    <a:lumMod val="50000"/>
                  </a:schemeClr>
                </a:solidFill>
                <a:latin typeface="华文中宋" panose="02010600040101010101" pitchFamily="2" charset="-122"/>
                <a:ea typeface="华文中宋" panose="02010600040101010101" pitchFamily="2" charset="-122"/>
              </a:rPr>
              <a:t>计划</a:t>
            </a:r>
            <a:endParaRPr lang="en-US" altLang="zh-CN" sz="2800" dirty="0">
              <a:solidFill>
                <a:schemeClr val="tx2">
                  <a:lumMod val="50000"/>
                </a:schemeClr>
              </a:solidFill>
              <a:latin typeface="华文中宋" panose="02010600040101010101" pitchFamily="2" charset="-122"/>
              <a:ea typeface="华文中宋" panose="02010600040101010101" pitchFamily="2" charset="-122"/>
            </a:endParaRPr>
          </a:p>
        </p:txBody>
      </p:sp>
      <p:sp>
        <p:nvSpPr>
          <p:cNvPr id="10" name="矩形 9"/>
          <p:cNvSpPr/>
          <p:nvPr/>
        </p:nvSpPr>
        <p:spPr>
          <a:xfrm>
            <a:off x="733423" y="143485"/>
            <a:ext cx="8072216" cy="461665"/>
          </a:xfrm>
          <a:prstGeom prst="rect">
            <a:avLst/>
          </a:prstGeom>
        </p:spPr>
        <p:txBody>
          <a:bodyPr wrap="square">
            <a:spAutoFit/>
          </a:bodyPr>
          <a:lstStyle/>
          <a:p>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三、完成</a:t>
            </a:r>
            <a:r>
              <a:rPr lang="en-US" altLang="zh-CN" sz="2400" b="1" dirty="0" smtClean="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绩效管理改善方案提纲</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矩形 3"/>
          <p:cNvSpPr/>
          <p:nvPr/>
        </p:nvSpPr>
        <p:spPr>
          <a:xfrm>
            <a:off x="733423" y="143485"/>
            <a:ext cx="4831856" cy="461665"/>
          </a:xfrm>
          <a:prstGeom prst="rect">
            <a:avLst/>
          </a:prstGeom>
        </p:spPr>
        <p:txBody>
          <a:bodyPr wrap="square">
            <a:spAutoFit/>
          </a:bodyPr>
          <a:lstStyle/>
          <a:p>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一、国际</a:t>
            </a:r>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先进</a:t>
            </a:r>
            <a:r>
              <a:rPr lang="en-US" altLang="zh-CN" sz="2400" b="1" dirty="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管理</a:t>
            </a:r>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理念介绍</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5" name="矩形 4"/>
          <p:cNvSpPr/>
          <p:nvPr/>
        </p:nvSpPr>
        <p:spPr bwMode="auto">
          <a:xfrm>
            <a:off x="787398" y="2768600"/>
            <a:ext cx="9036050" cy="3741737"/>
          </a:xfrm>
          <a:prstGeom prst="rect">
            <a:avLst/>
          </a:prstGeom>
          <a:noFill/>
          <a:ln w="38100" cap="flat" cmpd="sng" algn="ctr">
            <a:solidFill>
              <a:schemeClr val="accent1">
                <a:lumMod val="50000"/>
              </a:schemeClr>
            </a:solid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6" name="矩形 5"/>
          <p:cNvSpPr>
            <a:spLocks noChangeArrowheads="1"/>
          </p:cNvSpPr>
          <p:nvPr/>
        </p:nvSpPr>
        <p:spPr bwMode="auto">
          <a:xfrm>
            <a:off x="733423" y="1628775"/>
            <a:ext cx="9144000" cy="1223962"/>
          </a:xfrm>
          <a:prstGeom prst="rect">
            <a:avLst/>
          </a:prstGeom>
          <a:solidFill>
            <a:schemeClr val="accent1"/>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7" name="Rectangle 3"/>
          <p:cNvSpPr>
            <a:spLocks noGrp="1" noChangeArrowheads="1"/>
          </p:cNvSpPr>
          <p:nvPr/>
        </p:nvSpPr>
        <p:spPr>
          <a:xfrm>
            <a:off x="1851023" y="5694362"/>
            <a:ext cx="8026400" cy="369888"/>
          </a:xfrm>
          <a:prstGeom prst="rect">
            <a:avLst/>
          </a:prstGeom>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panose="020B0604020202020204" pitchFamily="34" charset="0"/>
              </a:defRPr>
            </a:lvl6pPr>
            <a:lvl7pPr marL="2971800" indent="-228600" algn="l" rtl="0" fontAlgn="base">
              <a:spcBef>
                <a:spcPct val="20000"/>
              </a:spcBef>
              <a:spcAft>
                <a:spcPct val="0"/>
              </a:spcAft>
              <a:buChar char="»"/>
              <a:defRPr sz="2000">
                <a:solidFill>
                  <a:schemeClr val="tx1"/>
                </a:solidFill>
                <a:latin typeface="Arial" panose="020B0604020202020204" pitchFamily="34" charset="0"/>
              </a:defRPr>
            </a:lvl7pPr>
            <a:lvl8pPr marL="3429000" indent="-228600" algn="l" rtl="0" fontAlgn="base">
              <a:spcBef>
                <a:spcPct val="20000"/>
              </a:spcBef>
              <a:spcAft>
                <a:spcPct val="0"/>
              </a:spcAft>
              <a:buChar char="»"/>
              <a:defRPr sz="2000">
                <a:solidFill>
                  <a:schemeClr val="tx1"/>
                </a:solidFill>
                <a:latin typeface="Arial" panose="020B0604020202020204" pitchFamily="34" charset="0"/>
              </a:defRPr>
            </a:lvl8pPr>
            <a:lvl9pPr marL="3886200" indent="-228600" algn="l" rtl="0" fontAlgn="base">
              <a:spcBef>
                <a:spcPct val="20000"/>
              </a:spcBef>
              <a:spcAft>
                <a:spcPct val="0"/>
              </a:spcAft>
              <a:buChar char="»"/>
              <a:defRPr sz="2000">
                <a:solidFill>
                  <a:schemeClr val="tx1"/>
                </a:solidFill>
                <a:latin typeface="Arial" panose="020B0604020202020204" pitchFamily="34" charset="0"/>
              </a:defRPr>
            </a:lvl9pPr>
          </a:lstStyle>
          <a:p>
            <a:pPr marL="0" lvl="1" indent="0">
              <a:spcBef>
                <a:spcPts val="0"/>
              </a:spcBef>
              <a:buFont typeface="Wingdings" panose="05000000000000000000" pitchFamily="2" charset="2"/>
              <a:buNone/>
              <a:defRPr/>
            </a:pPr>
            <a:r>
              <a:rPr lang="zh-CN" altLang="en-US" sz="1800" kern="1200" dirty="0">
                <a:solidFill>
                  <a:schemeClr val="bg2">
                    <a:lumMod val="10000"/>
                  </a:schemeClr>
                </a:solidFill>
                <a:latin typeface="微软雅黑" panose="020B0503020204020204" pitchFamily="34" charset="-122"/>
                <a:ea typeface="微软雅黑" panose="020B0503020204020204" pitchFamily="34" charset="-122"/>
                <a:cs typeface="+mn-cs"/>
              </a:rPr>
              <a:t>在设定管理指标时，直线主管面对面与其下属确认</a:t>
            </a:r>
            <a:endParaRPr lang="zh-CN" altLang="en-US" sz="1800" kern="1200" dirty="0">
              <a:solidFill>
                <a:schemeClr val="bg2">
                  <a:lumMod val="10000"/>
                </a:schemeClr>
              </a:solidFill>
              <a:latin typeface="微软雅黑" panose="020B0503020204020204" pitchFamily="34" charset="-122"/>
              <a:ea typeface="微软雅黑" panose="020B0503020204020204" pitchFamily="34" charset="-122"/>
              <a:cs typeface="+mn-cs"/>
            </a:endParaRPr>
          </a:p>
        </p:txBody>
      </p:sp>
      <p:sp>
        <p:nvSpPr>
          <p:cNvPr id="8" name="矩形 7"/>
          <p:cNvSpPr>
            <a:spLocks noChangeArrowheads="1"/>
          </p:cNvSpPr>
          <p:nvPr/>
        </p:nvSpPr>
        <p:spPr bwMode="auto">
          <a:xfrm>
            <a:off x="1520823" y="1731962"/>
            <a:ext cx="74168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50000"/>
              </a:lnSpc>
              <a:buClr>
                <a:schemeClr val="tx2"/>
              </a:buClr>
            </a:pPr>
            <a:r>
              <a:rPr lang="en-US" altLang="zh-CN" sz="2000">
                <a:solidFill>
                  <a:schemeClr val="bg1"/>
                </a:solidFill>
                <a:latin typeface="微软雅黑" panose="020B0503020204020204" pitchFamily="34" charset="-122"/>
                <a:ea typeface="微软雅黑" panose="020B0503020204020204" pitchFamily="34" charset="-122"/>
              </a:rPr>
              <a:t>HSE</a:t>
            </a:r>
            <a:r>
              <a:rPr lang="zh-CN" altLang="en-US" sz="2000">
                <a:solidFill>
                  <a:schemeClr val="bg1"/>
                </a:solidFill>
                <a:latin typeface="微软雅黑" panose="020B0503020204020204" pitchFamily="34" charset="-122"/>
                <a:ea typeface="微软雅黑" panose="020B0503020204020204" pitchFamily="34" charset="-122"/>
              </a:rPr>
              <a:t>目标与指标的设定、</a:t>
            </a:r>
            <a:r>
              <a:rPr lang="en-US" altLang="zh-CN" sz="2000">
                <a:solidFill>
                  <a:schemeClr val="bg1"/>
                </a:solidFill>
                <a:latin typeface="微软雅黑" panose="020B0503020204020204" pitchFamily="34" charset="-122"/>
                <a:ea typeface="微软雅黑" panose="020B0503020204020204" pitchFamily="34" charset="-122"/>
              </a:rPr>
              <a:t>HSE</a:t>
            </a:r>
            <a:r>
              <a:rPr lang="zh-CN" altLang="en-US" sz="2000">
                <a:solidFill>
                  <a:schemeClr val="bg1"/>
                </a:solidFill>
                <a:latin typeface="微软雅黑" panose="020B0503020204020204" pitchFamily="34" charset="-122"/>
                <a:ea typeface="微软雅黑" panose="020B0503020204020204" pitchFamily="34" charset="-122"/>
              </a:rPr>
              <a:t>绩效考核、</a:t>
            </a:r>
            <a:r>
              <a:rPr lang="en-US" altLang="zh-CN" sz="2000">
                <a:solidFill>
                  <a:schemeClr val="bg1"/>
                </a:solidFill>
                <a:latin typeface="微软雅黑" panose="020B0503020204020204" pitchFamily="34" charset="-122"/>
                <a:ea typeface="微软雅黑" panose="020B0503020204020204" pitchFamily="34" charset="-122"/>
              </a:rPr>
              <a:t>HSE</a:t>
            </a:r>
            <a:r>
              <a:rPr lang="zh-CN" altLang="en-US" sz="2000">
                <a:solidFill>
                  <a:schemeClr val="bg1"/>
                </a:solidFill>
                <a:latin typeface="微软雅黑" panose="020B0503020204020204" pitchFamily="34" charset="-122"/>
                <a:ea typeface="微软雅黑" panose="020B0503020204020204" pitchFamily="34" charset="-122"/>
              </a:rPr>
              <a:t>业绩数据统计、持续改进等方面的“管理要求”，要点如下：</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9" name="任意多边形 8"/>
          <p:cNvSpPr/>
          <p:nvPr/>
        </p:nvSpPr>
        <p:spPr bwMode="auto">
          <a:xfrm>
            <a:off x="1355723" y="3354387"/>
            <a:ext cx="411163" cy="338138"/>
          </a:xfrm>
          <a:custGeom>
            <a:avLst/>
            <a:gdLst>
              <a:gd name="connsiteX0" fmla="*/ 169088 w 410184"/>
              <a:gd name="connsiteY0" fmla="*/ 0 h 338176"/>
              <a:gd name="connsiteX1" fmla="*/ 288651 w 410184"/>
              <a:gd name="connsiteY1" fmla="*/ 49525 h 338176"/>
              <a:gd name="connsiteX2" fmla="*/ 324345 w 410184"/>
              <a:gd name="connsiteY2" fmla="*/ 102466 h 338176"/>
              <a:gd name="connsiteX3" fmla="*/ 410184 w 410184"/>
              <a:gd name="connsiteY3" fmla="*/ 172963 h 338176"/>
              <a:gd name="connsiteX4" fmla="*/ 312637 w 410184"/>
              <a:gd name="connsiteY4" fmla="*/ 253076 h 338176"/>
              <a:gd name="connsiteX5" fmla="*/ 288651 w 410184"/>
              <a:gd name="connsiteY5" fmla="*/ 288652 h 338176"/>
              <a:gd name="connsiteX6" fmla="*/ 169088 w 410184"/>
              <a:gd name="connsiteY6" fmla="*/ 338176 h 338176"/>
              <a:gd name="connsiteX7" fmla="*/ 0 w 410184"/>
              <a:gd name="connsiteY7" fmla="*/ 169088 h 338176"/>
              <a:gd name="connsiteX8" fmla="*/ 169088 w 410184"/>
              <a:gd name="connsiteY8" fmla="*/ 0 h 33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0184" h="338176">
                <a:moveTo>
                  <a:pt x="169088" y="0"/>
                </a:moveTo>
                <a:cubicBezTo>
                  <a:pt x="215781" y="0"/>
                  <a:pt x="258053" y="18926"/>
                  <a:pt x="288651" y="49525"/>
                </a:cubicBezTo>
                <a:lnTo>
                  <a:pt x="324345" y="102466"/>
                </a:lnTo>
                <a:lnTo>
                  <a:pt x="410184" y="172963"/>
                </a:lnTo>
                <a:lnTo>
                  <a:pt x="312637" y="253076"/>
                </a:lnTo>
                <a:lnTo>
                  <a:pt x="288651" y="288652"/>
                </a:lnTo>
                <a:cubicBezTo>
                  <a:pt x="258053" y="319250"/>
                  <a:pt x="215781" y="338176"/>
                  <a:pt x="169088" y="338176"/>
                </a:cubicBezTo>
                <a:cubicBezTo>
                  <a:pt x="75703" y="338176"/>
                  <a:pt x="0" y="262473"/>
                  <a:pt x="0" y="169088"/>
                </a:cubicBezTo>
                <a:cubicBezTo>
                  <a:pt x="0" y="75703"/>
                  <a:pt x="75703" y="0"/>
                  <a:pt x="169088" y="0"/>
                </a:cubicBezTo>
                <a:close/>
              </a:path>
            </a:pathLst>
          </a:custGeom>
          <a:solidFill>
            <a:schemeClr val="accent1">
              <a:lumMod val="5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0" name="任意多边形 9"/>
          <p:cNvSpPr/>
          <p:nvPr/>
        </p:nvSpPr>
        <p:spPr bwMode="auto">
          <a:xfrm>
            <a:off x="1355723" y="4179887"/>
            <a:ext cx="411163" cy="338138"/>
          </a:xfrm>
          <a:custGeom>
            <a:avLst/>
            <a:gdLst>
              <a:gd name="connsiteX0" fmla="*/ 169088 w 410184"/>
              <a:gd name="connsiteY0" fmla="*/ 0 h 338176"/>
              <a:gd name="connsiteX1" fmla="*/ 288651 w 410184"/>
              <a:gd name="connsiteY1" fmla="*/ 49525 h 338176"/>
              <a:gd name="connsiteX2" fmla="*/ 324345 w 410184"/>
              <a:gd name="connsiteY2" fmla="*/ 102466 h 338176"/>
              <a:gd name="connsiteX3" fmla="*/ 410184 w 410184"/>
              <a:gd name="connsiteY3" fmla="*/ 172963 h 338176"/>
              <a:gd name="connsiteX4" fmla="*/ 312637 w 410184"/>
              <a:gd name="connsiteY4" fmla="*/ 253076 h 338176"/>
              <a:gd name="connsiteX5" fmla="*/ 288651 w 410184"/>
              <a:gd name="connsiteY5" fmla="*/ 288652 h 338176"/>
              <a:gd name="connsiteX6" fmla="*/ 169088 w 410184"/>
              <a:gd name="connsiteY6" fmla="*/ 338176 h 338176"/>
              <a:gd name="connsiteX7" fmla="*/ 0 w 410184"/>
              <a:gd name="connsiteY7" fmla="*/ 169088 h 338176"/>
              <a:gd name="connsiteX8" fmla="*/ 169088 w 410184"/>
              <a:gd name="connsiteY8" fmla="*/ 0 h 33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0184" h="338176">
                <a:moveTo>
                  <a:pt x="169088" y="0"/>
                </a:moveTo>
                <a:cubicBezTo>
                  <a:pt x="215781" y="0"/>
                  <a:pt x="258053" y="18926"/>
                  <a:pt x="288651" y="49525"/>
                </a:cubicBezTo>
                <a:lnTo>
                  <a:pt x="324345" y="102466"/>
                </a:lnTo>
                <a:lnTo>
                  <a:pt x="410184" y="172963"/>
                </a:lnTo>
                <a:lnTo>
                  <a:pt x="312637" y="253076"/>
                </a:lnTo>
                <a:lnTo>
                  <a:pt x="288651" y="288652"/>
                </a:lnTo>
                <a:cubicBezTo>
                  <a:pt x="258053" y="319250"/>
                  <a:pt x="215781" y="338176"/>
                  <a:pt x="169088" y="338176"/>
                </a:cubicBezTo>
                <a:cubicBezTo>
                  <a:pt x="75703" y="338176"/>
                  <a:pt x="0" y="262473"/>
                  <a:pt x="0" y="169088"/>
                </a:cubicBezTo>
                <a:cubicBezTo>
                  <a:pt x="0" y="75703"/>
                  <a:pt x="75703" y="0"/>
                  <a:pt x="169088" y="0"/>
                </a:cubicBezTo>
                <a:close/>
              </a:path>
            </a:pathLst>
          </a:custGeom>
          <a:solidFill>
            <a:schemeClr val="accent1">
              <a:lumMod val="5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1" name="矩形 10"/>
          <p:cNvSpPr/>
          <p:nvPr/>
        </p:nvSpPr>
        <p:spPr>
          <a:xfrm>
            <a:off x="1766886" y="3114675"/>
            <a:ext cx="7642225" cy="911225"/>
          </a:xfrm>
          <a:prstGeom prst="rect">
            <a:avLst/>
          </a:prstGeom>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74295" lvl="1" eaLnBrk="1" hangingPunct="1">
              <a:lnSpc>
                <a:spcPct val="150000"/>
              </a:lnSpc>
              <a:spcBef>
                <a:spcPts val="0"/>
              </a:spcBef>
              <a:buClr>
                <a:schemeClr val="accent1"/>
              </a:buClr>
              <a:defRPr/>
            </a:pPr>
            <a:r>
              <a:rPr lang="en-US" altLang="zh-CN" sz="1800" b="0" dirty="0">
                <a:solidFill>
                  <a:schemeClr val="bg2">
                    <a:lumMod val="10000"/>
                  </a:schemeClr>
                </a:solidFill>
                <a:latin typeface="微软雅黑" panose="020B0503020204020204" pitchFamily="34" charset="-122"/>
                <a:ea typeface="微软雅黑" panose="020B0503020204020204" pitchFamily="34" charset="-122"/>
              </a:rPr>
              <a:t>HSE</a:t>
            </a:r>
            <a:r>
              <a:rPr lang="zh-CN" altLang="en-US" sz="1800" b="0" dirty="0">
                <a:solidFill>
                  <a:schemeClr val="bg2">
                    <a:lumMod val="10000"/>
                  </a:schemeClr>
                </a:solidFill>
                <a:latin typeface="微软雅黑" panose="020B0503020204020204" pitchFamily="34" charset="-122"/>
                <a:ea typeface="微软雅黑" panose="020B0503020204020204" pitchFamily="34" charset="-122"/>
              </a:rPr>
              <a:t>目标和指标的设定应与其岗位职责相对应，岗位职责说明书中既包括岗位一般职责，也包括</a:t>
            </a:r>
            <a:r>
              <a:rPr lang="en-US" altLang="zh-CN" sz="1800" b="0" dirty="0">
                <a:solidFill>
                  <a:schemeClr val="bg2">
                    <a:lumMod val="10000"/>
                  </a:schemeClr>
                </a:solidFill>
                <a:latin typeface="微软雅黑" panose="020B0503020204020204" pitchFamily="34" charset="-122"/>
                <a:ea typeface="微软雅黑" panose="020B0503020204020204" pitchFamily="34" charset="-122"/>
              </a:rPr>
              <a:t>HSE</a:t>
            </a:r>
            <a:r>
              <a:rPr lang="zh-CN" altLang="en-US" sz="1800" b="0" dirty="0">
                <a:solidFill>
                  <a:schemeClr val="bg2">
                    <a:lumMod val="10000"/>
                  </a:schemeClr>
                </a:solidFill>
                <a:latin typeface="微软雅黑" panose="020B0503020204020204" pitchFamily="34" charset="-122"/>
                <a:ea typeface="微软雅黑" panose="020B0503020204020204" pitchFamily="34" charset="-122"/>
              </a:rPr>
              <a:t>职责</a:t>
            </a:r>
            <a:endParaRPr lang="zh-CN" altLang="en-US" sz="1800" b="0" dirty="0">
              <a:solidFill>
                <a:schemeClr val="bg2">
                  <a:lumMod val="10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1766886" y="4084637"/>
            <a:ext cx="7799387" cy="555625"/>
          </a:xfrm>
          <a:prstGeom prst="rect">
            <a:avLst/>
          </a:prstGeom>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74295" lvl="1" eaLnBrk="1" hangingPunct="1">
              <a:lnSpc>
                <a:spcPct val="150000"/>
              </a:lnSpc>
              <a:spcBef>
                <a:spcPts val="0"/>
              </a:spcBef>
              <a:buClr>
                <a:schemeClr val="accent1"/>
              </a:buClr>
              <a:defRPr/>
            </a:pPr>
            <a:r>
              <a:rPr lang="zh-CN" altLang="en-US" sz="1800" b="0" dirty="0">
                <a:solidFill>
                  <a:schemeClr val="bg2">
                    <a:lumMod val="10000"/>
                  </a:schemeClr>
                </a:solidFill>
                <a:latin typeface="微软雅黑" panose="020B0503020204020204" pitchFamily="34" charset="-122"/>
                <a:ea typeface="微软雅黑" panose="020B0503020204020204" pitchFamily="34" charset="-122"/>
              </a:rPr>
              <a:t>根据风险程度的不同，设定的</a:t>
            </a:r>
            <a:r>
              <a:rPr lang="en-US" altLang="zh-CN" sz="1800" b="0" dirty="0">
                <a:solidFill>
                  <a:schemeClr val="bg2">
                    <a:lumMod val="10000"/>
                  </a:schemeClr>
                </a:solidFill>
                <a:latin typeface="微软雅黑" panose="020B0503020204020204" pitchFamily="34" charset="-122"/>
                <a:ea typeface="微软雅黑" panose="020B0503020204020204" pitchFamily="34" charset="-122"/>
              </a:rPr>
              <a:t>HSE</a:t>
            </a:r>
            <a:r>
              <a:rPr lang="zh-CN" altLang="en-US" sz="1800" b="0" dirty="0">
                <a:solidFill>
                  <a:schemeClr val="bg2">
                    <a:lumMod val="10000"/>
                  </a:schemeClr>
                </a:solidFill>
                <a:latin typeface="微软雅黑" panose="020B0503020204020204" pitchFamily="34" charset="-122"/>
                <a:ea typeface="微软雅黑" panose="020B0503020204020204" pitchFamily="34" charset="-122"/>
              </a:rPr>
              <a:t>目标和指标的权重可在</a:t>
            </a:r>
            <a:r>
              <a:rPr lang="en-US" altLang="zh-CN" sz="1800" b="0" dirty="0">
                <a:solidFill>
                  <a:schemeClr val="bg2">
                    <a:lumMod val="10000"/>
                  </a:schemeClr>
                </a:solidFill>
                <a:latin typeface="微软雅黑" panose="020B0503020204020204" pitchFamily="34" charset="-122"/>
                <a:ea typeface="微软雅黑" panose="020B0503020204020204" pitchFamily="34" charset="-122"/>
              </a:rPr>
              <a:t>10%-30%</a:t>
            </a:r>
            <a:r>
              <a:rPr lang="zh-CN" altLang="en-US" sz="1800" b="0" dirty="0">
                <a:solidFill>
                  <a:schemeClr val="bg2">
                    <a:lumMod val="10000"/>
                  </a:schemeClr>
                </a:solidFill>
                <a:latin typeface="微软雅黑" panose="020B0503020204020204" pitchFamily="34" charset="-122"/>
                <a:ea typeface="微软雅黑" panose="020B0503020204020204" pitchFamily="34" charset="-122"/>
              </a:rPr>
              <a:t>范围内</a:t>
            </a:r>
            <a:endParaRPr lang="zh-CN" altLang="en-US" sz="1800" b="0" dirty="0">
              <a:solidFill>
                <a:schemeClr val="bg2">
                  <a:lumMod val="10000"/>
                </a:schemeClr>
              </a:solidFill>
              <a:latin typeface="微软雅黑" panose="020B0503020204020204" pitchFamily="34" charset="-122"/>
              <a:ea typeface="微软雅黑" panose="020B0503020204020204" pitchFamily="34" charset="-122"/>
            </a:endParaRPr>
          </a:p>
        </p:txBody>
      </p:sp>
      <p:sp>
        <p:nvSpPr>
          <p:cNvPr id="13" name="任意多边形 12"/>
          <p:cNvSpPr/>
          <p:nvPr/>
        </p:nvSpPr>
        <p:spPr bwMode="auto">
          <a:xfrm>
            <a:off x="1355723" y="4899025"/>
            <a:ext cx="411163" cy="338137"/>
          </a:xfrm>
          <a:custGeom>
            <a:avLst/>
            <a:gdLst>
              <a:gd name="connsiteX0" fmla="*/ 169088 w 410184"/>
              <a:gd name="connsiteY0" fmla="*/ 0 h 338176"/>
              <a:gd name="connsiteX1" fmla="*/ 288651 w 410184"/>
              <a:gd name="connsiteY1" fmla="*/ 49525 h 338176"/>
              <a:gd name="connsiteX2" fmla="*/ 324345 w 410184"/>
              <a:gd name="connsiteY2" fmla="*/ 102466 h 338176"/>
              <a:gd name="connsiteX3" fmla="*/ 410184 w 410184"/>
              <a:gd name="connsiteY3" fmla="*/ 172963 h 338176"/>
              <a:gd name="connsiteX4" fmla="*/ 312637 w 410184"/>
              <a:gd name="connsiteY4" fmla="*/ 253076 h 338176"/>
              <a:gd name="connsiteX5" fmla="*/ 288651 w 410184"/>
              <a:gd name="connsiteY5" fmla="*/ 288652 h 338176"/>
              <a:gd name="connsiteX6" fmla="*/ 169088 w 410184"/>
              <a:gd name="connsiteY6" fmla="*/ 338176 h 338176"/>
              <a:gd name="connsiteX7" fmla="*/ 0 w 410184"/>
              <a:gd name="connsiteY7" fmla="*/ 169088 h 338176"/>
              <a:gd name="connsiteX8" fmla="*/ 169088 w 410184"/>
              <a:gd name="connsiteY8" fmla="*/ 0 h 33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0184" h="338176">
                <a:moveTo>
                  <a:pt x="169088" y="0"/>
                </a:moveTo>
                <a:cubicBezTo>
                  <a:pt x="215781" y="0"/>
                  <a:pt x="258053" y="18926"/>
                  <a:pt x="288651" y="49525"/>
                </a:cubicBezTo>
                <a:lnTo>
                  <a:pt x="324345" y="102466"/>
                </a:lnTo>
                <a:lnTo>
                  <a:pt x="410184" y="172963"/>
                </a:lnTo>
                <a:lnTo>
                  <a:pt x="312637" y="253076"/>
                </a:lnTo>
                <a:lnTo>
                  <a:pt x="288651" y="288652"/>
                </a:lnTo>
                <a:cubicBezTo>
                  <a:pt x="258053" y="319250"/>
                  <a:pt x="215781" y="338176"/>
                  <a:pt x="169088" y="338176"/>
                </a:cubicBezTo>
                <a:cubicBezTo>
                  <a:pt x="75703" y="338176"/>
                  <a:pt x="0" y="262473"/>
                  <a:pt x="0" y="169088"/>
                </a:cubicBezTo>
                <a:cubicBezTo>
                  <a:pt x="0" y="75703"/>
                  <a:pt x="75703" y="0"/>
                  <a:pt x="169088" y="0"/>
                </a:cubicBezTo>
                <a:close/>
              </a:path>
            </a:pathLst>
          </a:custGeom>
          <a:solidFill>
            <a:schemeClr val="accent1">
              <a:lumMod val="5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4" name="矩形 13"/>
          <p:cNvSpPr/>
          <p:nvPr/>
        </p:nvSpPr>
        <p:spPr>
          <a:xfrm>
            <a:off x="1766886" y="4656137"/>
            <a:ext cx="7718425" cy="987425"/>
          </a:xfrm>
          <a:prstGeom prst="rect">
            <a:avLst/>
          </a:prstGeom>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74295" lvl="1" eaLnBrk="1" hangingPunct="1">
              <a:lnSpc>
                <a:spcPct val="150000"/>
              </a:lnSpc>
              <a:spcBef>
                <a:spcPts val="0"/>
              </a:spcBef>
              <a:buClr>
                <a:schemeClr val="accent1"/>
              </a:buClr>
              <a:defRPr/>
            </a:pPr>
            <a:r>
              <a:rPr lang="zh-CN" altLang="en-US" sz="1800" b="0" dirty="0">
                <a:solidFill>
                  <a:schemeClr val="bg2">
                    <a:lumMod val="10000"/>
                  </a:schemeClr>
                </a:solidFill>
                <a:latin typeface="微软雅黑" panose="020B0503020204020204" pitchFamily="34" charset="-122"/>
                <a:ea typeface="微软雅黑" panose="020B0503020204020204" pitchFamily="34" charset="-122"/>
              </a:rPr>
              <a:t>指标分解时（业绩合同和安全责任状）应采用结果性指标与过程性指标相结合，并与其管理职责和业务特性相匹配</a:t>
            </a:r>
            <a:endParaRPr lang="zh-CN" altLang="en-US" sz="1800" b="0" dirty="0">
              <a:solidFill>
                <a:schemeClr val="bg2">
                  <a:lumMod val="10000"/>
                </a:schemeClr>
              </a:solidFill>
              <a:latin typeface="微软雅黑" panose="020B0503020204020204" pitchFamily="34" charset="-122"/>
              <a:ea typeface="微软雅黑" panose="020B0503020204020204" pitchFamily="34" charset="-122"/>
            </a:endParaRPr>
          </a:p>
        </p:txBody>
      </p:sp>
      <p:sp>
        <p:nvSpPr>
          <p:cNvPr id="15" name="任意多边形 14"/>
          <p:cNvSpPr/>
          <p:nvPr/>
        </p:nvSpPr>
        <p:spPr bwMode="auto">
          <a:xfrm>
            <a:off x="1355723" y="5694362"/>
            <a:ext cx="411163" cy="338138"/>
          </a:xfrm>
          <a:custGeom>
            <a:avLst/>
            <a:gdLst>
              <a:gd name="connsiteX0" fmla="*/ 169088 w 410184"/>
              <a:gd name="connsiteY0" fmla="*/ 0 h 338176"/>
              <a:gd name="connsiteX1" fmla="*/ 288651 w 410184"/>
              <a:gd name="connsiteY1" fmla="*/ 49525 h 338176"/>
              <a:gd name="connsiteX2" fmla="*/ 324345 w 410184"/>
              <a:gd name="connsiteY2" fmla="*/ 102466 h 338176"/>
              <a:gd name="connsiteX3" fmla="*/ 410184 w 410184"/>
              <a:gd name="connsiteY3" fmla="*/ 172963 h 338176"/>
              <a:gd name="connsiteX4" fmla="*/ 312637 w 410184"/>
              <a:gd name="connsiteY4" fmla="*/ 253076 h 338176"/>
              <a:gd name="connsiteX5" fmla="*/ 288651 w 410184"/>
              <a:gd name="connsiteY5" fmla="*/ 288652 h 338176"/>
              <a:gd name="connsiteX6" fmla="*/ 169088 w 410184"/>
              <a:gd name="connsiteY6" fmla="*/ 338176 h 338176"/>
              <a:gd name="connsiteX7" fmla="*/ 0 w 410184"/>
              <a:gd name="connsiteY7" fmla="*/ 169088 h 338176"/>
              <a:gd name="connsiteX8" fmla="*/ 169088 w 410184"/>
              <a:gd name="connsiteY8" fmla="*/ 0 h 33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0184" h="338176">
                <a:moveTo>
                  <a:pt x="169088" y="0"/>
                </a:moveTo>
                <a:cubicBezTo>
                  <a:pt x="215781" y="0"/>
                  <a:pt x="258053" y="18926"/>
                  <a:pt x="288651" y="49525"/>
                </a:cubicBezTo>
                <a:lnTo>
                  <a:pt x="324345" y="102466"/>
                </a:lnTo>
                <a:lnTo>
                  <a:pt x="410184" y="172963"/>
                </a:lnTo>
                <a:lnTo>
                  <a:pt x="312637" y="253076"/>
                </a:lnTo>
                <a:lnTo>
                  <a:pt x="288651" y="288652"/>
                </a:lnTo>
                <a:cubicBezTo>
                  <a:pt x="258053" y="319250"/>
                  <a:pt x="215781" y="338176"/>
                  <a:pt x="169088" y="338176"/>
                </a:cubicBezTo>
                <a:cubicBezTo>
                  <a:pt x="75703" y="338176"/>
                  <a:pt x="0" y="262473"/>
                  <a:pt x="0" y="169088"/>
                </a:cubicBezTo>
                <a:cubicBezTo>
                  <a:pt x="0" y="75703"/>
                  <a:pt x="75703" y="0"/>
                  <a:pt x="169088" y="0"/>
                </a:cubicBezTo>
                <a:close/>
              </a:path>
            </a:pathLst>
          </a:custGeom>
          <a:solidFill>
            <a:schemeClr val="accent1">
              <a:lumMod val="5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6" name="Rectangle 2"/>
          <p:cNvSpPr>
            <a:spLocks noGrp="1" noChangeArrowheads="1"/>
          </p:cNvSpPr>
          <p:nvPr/>
        </p:nvSpPr>
        <p:spPr>
          <a:xfrm>
            <a:off x="787398" y="808013"/>
            <a:ext cx="7829550" cy="563562"/>
          </a:xfrm>
          <a:prstGeom prst="rect">
            <a:avLst/>
          </a:prstGeom>
        </p:spPr>
        <p:txBody>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dirty="0">
                <a:solidFill>
                  <a:schemeClr val="tx2">
                    <a:lumMod val="50000"/>
                  </a:schemeClr>
                </a:solidFill>
                <a:latin typeface="华文中宋" panose="02010600040101010101" pitchFamily="2" charset="-122"/>
                <a:ea typeface="华文中宋" panose="02010600040101010101" pitchFamily="2" charset="-122"/>
              </a:rPr>
              <a:t>中国石油</a:t>
            </a:r>
            <a:r>
              <a:rPr lang="en-US" altLang="zh-CN" sz="2800" dirty="0">
                <a:solidFill>
                  <a:schemeClr val="tx2">
                    <a:lumMod val="50000"/>
                  </a:schemeClr>
                </a:solidFill>
                <a:latin typeface="华文中宋" panose="02010600040101010101" pitchFamily="2" charset="-122"/>
                <a:ea typeface="华文中宋" panose="02010600040101010101" pitchFamily="2" charset="-122"/>
              </a:rPr>
              <a:t>《HSE</a:t>
            </a:r>
            <a:r>
              <a:rPr lang="zh-CN" altLang="en-US" sz="2800" dirty="0">
                <a:solidFill>
                  <a:schemeClr val="tx2">
                    <a:lumMod val="50000"/>
                  </a:schemeClr>
                </a:solidFill>
                <a:latin typeface="华文中宋" panose="02010600040101010101" pitchFamily="2" charset="-122"/>
                <a:ea typeface="华文中宋" panose="02010600040101010101" pitchFamily="2" charset="-122"/>
              </a:rPr>
              <a:t>绩效管理指南</a:t>
            </a:r>
            <a:r>
              <a:rPr lang="en-US" altLang="zh-CN" sz="2800" dirty="0">
                <a:solidFill>
                  <a:schemeClr val="tx2">
                    <a:lumMod val="50000"/>
                  </a:schemeClr>
                </a:solidFill>
                <a:latin typeface="华文中宋" panose="02010600040101010101" pitchFamily="2" charset="-122"/>
                <a:ea typeface="华文中宋" panose="02010600040101010101" pitchFamily="2" charset="-122"/>
              </a:rPr>
              <a:t>》</a:t>
            </a:r>
            <a:r>
              <a:rPr lang="zh-CN" altLang="en-US" sz="2800" dirty="0" smtClean="0">
                <a:solidFill>
                  <a:schemeClr val="tx2">
                    <a:lumMod val="50000"/>
                  </a:schemeClr>
                </a:solidFill>
                <a:latin typeface="华文中宋" panose="02010600040101010101" pitchFamily="2" charset="-122"/>
                <a:ea typeface="华文中宋" panose="02010600040101010101" pitchFamily="2" charset="-122"/>
              </a:rPr>
              <a:t>的基本</a:t>
            </a:r>
            <a:r>
              <a:rPr lang="zh-CN" altLang="en-US" sz="2800" dirty="0">
                <a:solidFill>
                  <a:schemeClr val="tx2">
                    <a:lumMod val="50000"/>
                  </a:schemeClr>
                </a:solidFill>
                <a:latin typeface="华文中宋" panose="02010600040101010101" pitchFamily="2" charset="-122"/>
                <a:ea typeface="华文中宋" panose="02010600040101010101" pitchFamily="2" charset="-122"/>
              </a:rPr>
              <a:t>要点</a:t>
            </a:r>
            <a:r>
              <a:rPr lang="zh-CN" altLang="en-US" sz="2800" dirty="0" smtClean="0">
                <a:solidFill>
                  <a:schemeClr val="tx2">
                    <a:lumMod val="50000"/>
                  </a:schemeClr>
                </a:solidFill>
                <a:latin typeface="华文中宋" panose="02010600040101010101" pitchFamily="2" charset="-122"/>
                <a:ea typeface="华文中宋" panose="02010600040101010101" pitchFamily="2" charset="-122"/>
              </a:rPr>
              <a:t>（</a:t>
            </a:r>
            <a:r>
              <a:rPr lang="en-US" altLang="zh-CN" sz="2800" dirty="0" smtClean="0">
                <a:solidFill>
                  <a:schemeClr val="tx2">
                    <a:lumMod val="50000"/>
                  </a:schemeClr>
                </a:solidFill>
                <a:latin typeface="华文中宋" panose="02010600040101010101" pitchFamily="2" charset="-122"/>
                <a:ea typeface="华文中宋" panose="02010600040101010101" pitchFamily="2" charset="-122"/>
              </a:rPr>
              <a:t>1</a:t>
            </a:r>
            <a:r>
              <a:rPr lang="zh-CN" altLang="en-US" sz="2800" dirty="0" smtClean="0">
                <a:solidFill>
                  <a:schemeClr val="tx2">
                    <a:lumMod val="50000"/>
                  </a:schemeClr>
                </a:solidFill>
                <a:latin typeface="华文中宋" panose="02010600040101010101" pitchFamily="2" charset="-122"/>
                <a:ea typeface="华文中宋" panose="02010600040101010101" pitchFamily="2" charset="-122"/>
              </a:rPr>
              <a:t>）      </a:t>
            </a:r>
            <a:endParaRPr lang="en-US" altLang="zh-CN" sz="2800" dirty="0">
              <a:solidFill>
                <a:schemeClr val="tx2">
                  <a:lumMod val="50000"/>
                </a:schemeClr>
              </a:solidFill>
              <a:latin typeface="华文中宋" panose="02010600040101010101" pitchFamily="2" charset="-122"/>
              <a:ea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Rectangle 2"/>
          <p:cNvSpPr>
            <a:spLocks noGrp="1" noChangeArrowheads="1"/>
          </p:cNvSpPr>
          <p:nvPr/>
        </p:nvSpPr>
        <p:spPr bwMode="auto">
          <a:xfrm>
            <a:off x="3044999" y="1024037"/>
            <a:ext cx="7162800" cy="523875"/>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a:solidFill>
                  <a:schemeClr val="tx2">
                    <a:lumMod val="50000"/>
                  </a:schemeClr>
                </a:solidFill>
                <a:latin typeface="华文中宋" panose="02010600040101010101" pitchFamily="2" charset="-122"/>
                <a:ea typeface="华文中宋" panose="02010600040101010101" pitchFamily="2" charset="-122"/>
              </a:rPr>
              <a:t>参考答案（</a:t>
            </a:r>
            <a:r>
              <a:rPr lang="en-US" altLang="zh-CN" sz="2800">
                <a:solidFill>
                  <a:schemeClr val="tx2">
                    <a:lumMod val="50000"/>
                  </a:schemeClr>
                </a:solidFill>
                <a:latin typeface="华文中宋" panose="02010600040101010101" pitchFamily="2" charset="-122"/>
                <a:ea typeface="华文中宋" panose="02010600040101010101" pitchFamily="2" charset="-122"/>
              </a:rPr>
              <a:t>1</a:t>
            </a:r>
            <a:r>
              <a:rPr lang="zh-CN" altLang="en-US" sz="2800">
                <a:solidFill>
                  <a:schemeClr val="tx2">
                    <a:lumMod val="50000"/>
                  </a:schemeClr>
                </a:solidFill>
                <a:latin typeface="华文中宋" panose="02010600040101010101" pitchFamily="2" charset="-122"/>
                <a:ea typeface="华文中宋" panose="02010600040101010101" pitchFamily="2" charset="-122"/>
              </a:rPr>
              <a:t>）：理念的澄清</a:t>
            </a:r>
            <a:endParaRPr lang="en-US" altLang="zh-CN" sz="2800">
              <a:solidFill>
                <a:schemeClr val="tx2">
                  <a:lumMod val="50000"/>
                </a:schemeClr>
              </a:solidFill>
              <a:latin typeface="华文中宋" panose="02010600040101010101" pitchFamily="2" charset="-122"/>
              <a:ea typeface="华文中宋" panose="02010600040101010101" pitchFamily="2" charset="-122"/>
            </a:endParaRPr>
          </a:p>
        </p:txBody>
      </p:sp>
      <p:sp>
        <p:nvSpPr>
          <p:cNvPr id="7" name="Rectangle 3"/>
          <p:cNvSpPr>
            <a:spLocks noGrp="1" noChangeArrowheads="1"/>
          </p:cNvSpPr>
          <p:nvPr/>
        </p:nvSpPr>
        <p:spPr bwMode="auto">
          <a:xfrm>
            <a:off x="2486842" y="4428332"/>
            <a:ext cx="7874000" cy="1704975"/>
          </a:xfrm>
          <a:prstGeom prst="rect">
            <a:avLst/>
          </a:prstGeom>
        </p:spPr>
        <p:txBody>
          <a:bodyPr wrap="squar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panose="020B0604020202020204" pitchFamily="34" charset="0"/>
              </a:defRPr>
            </a:lvl6pPr>
            <a:lvl7pPr marL="2971800" indent="-228600" algn="l" rtl="0" fontAlgn="base">
              <a:spcBef>
                <a:spcPct val="20000"/>
              </a:spcBef>
              <a:spcAft>
                <a:spcPct val="0"/>
              </a:spcAft>
              <a:buChar char="»"/>
              <a:defRPr sz="2000">
                <a:solidFill>
                  <a:schemeClr val="tx1"/>
                </a:solidFill>
                <a:latin typeface="Arial" panose="020B0604020202020204" pitchFamily="34" charset="0"/>
              </a:defRPr>
            </a:lvl7pPr>
            <a:lvl8pPr marL="3429000" indent="-228600" algn="l" rtl="0" fontAlgn="base">
              <a:spcBef>
                <a:spcPct val="20000"/>
              </a:spcBef>
              <a:spcAft>
                <a:spcPct val="0"/>
              </a:spcAft>
              <a:buChar char="»"/>
              <a:defRPr sz="2000">
                <a:solidFill>
                  <a:schemeClr val="tx1"/>
                </a:solidFill>
                <a:latin typeface="Arial" panose="020B0604020202020204" pitchFamily="34" charset="0"/>
              </a:defRPr>
            </a:lvl8pPr>
            <a:lvl9pPr marL="3886200" indent="-228600" algn="l" rtl="0" fontAlgn="base">
              <a:spcBef>
                <a:spcPct val="20000"/>
              </a:spcBef>
              <a:spcAft>
                <a:spcPct val="0"/>
              </a:spcAft>
              <a:buChar char="»"/>
              <a:defRPr sz="2000">
                <a:solidFill>
                  <a:schemeClr val="tx1"/>
                </a:solidFill>
                <a:latin typeface="Arial" panose="020B0604020202020204" pitchFamily="34" charset="0"/>
              </a:defRPr>
            </a:lvl9pPr>
          </a:lstStyle>
          <a:p>
            <a:pPr>
              <a:lnSpc>
                <a:spcPct val="150000"/>
              </a:lnSpc>
              <a:spcBef>
                <a:spcPts val="0"/>
              </a:spcBef>
              <a:buClr>
                <a:schemeClr val="bg2">
                  <a:lumMod val="25000"/>
                </a:schemeClr>
              </a:buClr>
              <a:buFont typeface="Wingdings" panose="05000000000000000000" pitchFamily="2" charset="2"/>
              <a:buChar char="Ø"/>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cs typeface="Tahoma" panose="020B0604030504040204" pitchFamily="34" charset="0"/>
              </a:rPr>
              <a:t>各级直线组织领导必须承担起</a:t>
            </a:r>
            <a:r>
              <a:rPr lang="en-US" altLang="zh-CN" sz="1800" dirty="0">
                <a:solidFill>
                  <a:schemeClr val="bg2">
                    <a:lumMod val="25000"/>
                  </a:schemeClr>
                </a:solidFill>
                <a:latin typeface="微软雅黑" panose="020B0503020204020204" pitchFamily="34" charset="-122"/>
                <a:ea typeface="微软雅黑" panose="020B0503020204020204" pitchFamily="34" charset="-122"/>
                <a:cs typeface="Tahoma" panose="020B0604030504040204" pitchFamily="34" charset="0"/>
              </a:rPr>
              <a:t>HSE</a:t>
            </a:r>
            <a:r>
              <a:rPr lang="zh-CN" altLang="en-US" sz="1800" dirty="0">
                <a:solidFill>
                  <a:schemeClr val="bg2">
                    <a:lumMod val="25000"/>
                  </a:schemeClr>
                </a:solidFill>
                <a:latin typeface="微软雅黑" panose="020B0503020204020204" pitchFamily="34" charset="-122"/>
                <a:ea typeface="微软雅黑" panose="020B0503020204020204" pitchFamily="34" charset="-122"/>
                <a:cs typeface="Tahoma" panose="020B0604030504040204" pitchFamily="34" charset="0"/>
              </a:rPr>
              <a:t>绩效管理的主体责任</a:t>
            </a:r>
            <a:endParaRPr lang="zh-CN" altLang="en-US" sz="1800" dirty="0">
              <a:solidFill>
                <a:schemeClr val="bg2">
                  <a:lumMod val="25000"/>
                </a:schemeClr>
              </a:solidFill>
              <a:latin typeface="微软雅黑" panose="020B0503020204020204" pitchFamily="34" charset="-122"/>
              <a:ea typeface="微软雅黑" panose="020B0503020204020204" pitchFamily="34" charset="-122"/>
              <a:cs typeface="Tahoma" panose="020B0604030504040204" pitchFamily="34" charset="0"/>
            </a:endParaRPr>
          </a:p>
          <a:p>
            <a:pPr>
              <a:lnSpc>
                <a:spcPct val="150000"/>
              </a:lnSpc>
              <a:spcBef>
                <a:spcPts val="0"/>
              </a:spcBef>
              <a:buClr>
                <a:schemeClr val="bg2">
                  <a:lumMod val="25000"/>
                </a:schemeClr>
              </a:buClr>
              <a:buFont typeface="Wingdings" panose="05000000000000000000" pitchFamily="2" charset="2"/>
              <a:buChar char="Ø"/>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cs typeface="Tahoma" panose="020B0604030504040204" pitchFamily="34" charset="0"/>
              </a:rPr>
              <a:t>安全部门和上级领导的检查只是完成绩效考核，不能替代日常直线组织领导的绩效管理</a:t>
            </a:r>
            <a:endParaRPr lang="zh-CN" altLang="en-US" sz="1800" dirty="0">
              <a:solidFill>
                <a:schemeClr val="bg2">
                  <a:lumMod val="25000"/>
                </a:schemeClr>
              </a:solidFill>
              <a:latin typeface="微软雅黑" panose="020B0503020204020204" pitchFamily="34" charset="-122"/>
              <a:ea typeface="微软雅黑" panose="020B0503020204020204" pitchFamily="34" charset="-122"/>
              <a:cs typeface="Tahoma" panose="020B0604030504040204" pitchFamily="34" charset="0"/>
            </a:endParaRPr>
          </a:p>
          <a:p>
            <a:pPr>
              <a:lnSpc>
                <a:spcPct val="150000"/>
              </a:lnSpc>
              <a:spcBef>
                <a:spcPts val="0"/>
              </a:spcBef>
              <a:buClr>
                <a:schemeClr val="bg2">
                  <a:lumMod val="25000"/>
                </a:schemeClr>
              </a:buClr>
              <a:buFont typeface="Wingdings" panose="05000000000000000000" pitchFamily="2" charset="2"/>
              <a:buChar char="Ø"/>
              <a:defRPr/>
            </a:pPr>
            <a:r>
              <a:rPr lang="en-US" altLang="zh-CN" sz="1800" dirty="0">
                <a:solidFill>
                  <a:schemeClr val="bg2">
                    <a:lumMod val="25000"/>
                  </a:schemeClr>
                </a:solidFill>
                <a:latin typeface="微软雅黑" panose="020B0503020204020204" pitchFamily="34" charset="-122"/>
                <a:ea typeface="微软雅黑" panose="020B0503020204020204" pitchFamily="34" charset="-122"/>
                <a:cs typeface="Tahoma" panose="020B0604030504040204" pitchFamily="34" charset="0"/>
              </a:rPr>
              <a:t>HSE</a:t>
            </a:r>
            <a:r>
              <a:rPr lang="zh-CN" altLang="en-US" sz="1800" dirty="0">
                <a:solidFill>
                  <a:schemeClr val="bg2">
                    <a:lumMod val="25000"/>
                  </a:schemeClr>
                </a:solidFill>
                <a:latin typeface="微软雅黑" panose="020B0503020204020204" pitchFamily="34" charset="-122"/>
                <a:ea typeface="微软雅黑" panose="020B0503020204020204" pitchFamily="34" charset="-122"/>
                <a:cs typeface="Tahoma" panose="020B0604030504040204" pitchFamily="34" charset="0"/>
              </a:rPr>
              <a:t>绩效管理必须融入直线组织领导日常的管理工作中</a:t>
            </a:r>
            <a:endParaRPr lang="en-US" altLang="zh-CN" sz="1800" dirty="0">
              <a:solidFill>
                <a:schemeClr val="bg2">
                  <a:lumMod val="25000"/>
                </a:schemeClr>
              </a:solidFill>
              <a:latin typeface="微软雅黑" panose="020B0503020204020204" pitchFamily="34" charset="-122"/>
              <a:ea typeface="微软雅黑" panose="020B0503020204020204" pitchFamily="34" charset="-122"/>
              <a:cs typeface="Tahoma" panose="020B0604030504040204" pitchFamily="34" charset="0"/>
            </a:endParaRPr>
          </a:p>
        </p:txBody>
      </p:sp>
      <p:sp>
        <p:nvSpPr>
          <p:cNvPr id="8" name="任意多边形 7"/>
          <p:cNvSpPr/>
          <p:nvPr/>
        </p:nvSpPr>
        <p:spPr bwMode="auto">
          <a:xfrm>
            <a:off x="2035992" y="1940719"/>
            <a:ext cx="8774113" cy="2066925"/>
          </a:xfrm>
          <a:custGeom>
            <a:avLst/>
            <a:gdLst>
              <a:gd name="connsiteX0" fmla="*/ 0 w 8774113"/>
              <a:gd name="connsiteY0" fmla="*/ 0 h 2067500"/>
              <a:gd name="connsiteX1" fmla="*/ 8774113 w 8774113"/>
              <a:gd name="connsiteY1" fmla="*/ 0 h 2067500"/>
              <a:gd name="connsiteX2" fmla="*/ 8774113 w 8774113"/>
              <a:gd name="connsiteY2" fmla="*/ 1800200 h 2067500"/>
              <a:gd name="connsiteX3" fmla="*/ 4542090 w 8774113"/>
              <a:gd name="connsiteY3" fmla="*/ 1800200 h 2067500"/>
              <a:gd name="connsiteX4" fmla="*/ 4387056 w 8774113"/>
              <a:gd name="connsiteY4" fmla="*/ 2067500 h 2067500"/>
              <a:gd name="connsiteX5" fmla="*/ 4232022 w 8774113"/>
              <a:gd name="connsiteY5" fmla="*/ 1800200 h 2067500"/>
              <a:gd name="connsiteX6" fmla="*/ 0 w 8774113"/>
              <a:gd name="connsiteY6" fmla="*/ 1800200 h 206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4113" h="2067500">
                <a:moveTo>
                  <a:pt x="0" y="0"/>
                </a:moveTo>
                <a:lnTo>
                  <a:pt x="8774113" y="0"/>
                </a:lnTo>
                <a:lnTo>
                  <a:pt x="8774113" y="1800200"/>
                </a:lnTo>
                <a:lnTo>
                  <a:pt x="4542090" y="1800200"/>
                </a:lnTo>
                <a:lnTo>
                  <a:pt x="4387056" y="2067500"/>
                </a:lnTo>
                <a:lnTo>
                  <a:pt x="4232022" y="1800200"/>
                </a:lnTo>
                <a:lnTo>
                  <a:pt x="0" y="1800200"/>
                </a:lnTo>
                <a:close/>
              </a:path>
            </a:pathLst>
          </a:custGeom>
          <a:solidFill>
            <a:schemeClr val="accent1">
              <a:lumMod val="5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9" name="矩形 8"/>
          <p:cNvSpPr>
            <a:spLocks noChangeArrowheads="1"/>
          </p:cNvSpPr>
          <p:nvPr/>
        </p:nvSpPr>
        <p:spPr bwMode="auto">
          <a:xfrm>
            <a:off x="2607492" y="2299494"/>
            <a:ext cx="76327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50000"/>
              </a:lnSpc>
            </a:pPr>
            <a:r>
              <a:rPr lang="zh-CN" altLang="en-US" sz="2000">
                <a:solidFill>
                  <a:schemeClr val="bg1"/>
                </a:solidFill>
                <a:latin typeface="微软雅黑" panose="020B0503020204020204" pitchFamily="34" charset="-122"/>
                <a:ea typeface="微软雅黑" panose="020B0503020204020204" pitchFamily="34" charset="-122"/>
              </a:rPr>
              <a:t>要在报告的一开始就向单位主管澄清以下理念的要点，并对该单位是否实践这些理念作出评语：</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733423" y="143485"/>
            <a:ext cx="8072216" cy="461665"/>
          </a:xfrm>
          <a:prstGeom prst="rect">
            <a:avLst/>
          </a:prstGeom>
        </p:spPr>
        <p:txBody>
          <a:bodyPr wrap="square">
            <a:spAutoFit/>
          </a:bodyPr>
          <a:lstStyle/>
          <a:p>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三、完成</a:t>
            </a:r>
            <a:r>
              <a:rPr lang="en-US" altLang="zh-CN" sz="2400" b="1" dirty="0" smtClean="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绩效管理改善方案提纲</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圆角矩形 5"/>
          <p:cNvSpPr>
            <a:spLocks noChangeArrowheads="1"/>
          </p:cNvSpPr>
          <p:nvPr/>
        </p:nvSpPr>
        <p:spPr bwMode="auto">
          <a:xfrm>
            <a:off x="6352159" y="3990976"/>
            <a:ext cx="3527425" cy="474663"/>
          </a:xfrm>
          <a:prstGeom prst="roundRect">
            <a:avLst>
              <a:gd name="adj" fmla="val 50000"/>
            </a:avLst>
          </a:prstGeom>
          <a:solidFill>
            <a:schemeClr val="accent2"/>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7" name="圆角矩形 6"/>
          <p:cNvSpPr>
            <a:spLocks noChangeArrowheads="1"/>
          </p:cNvSpPr>
          <p:nvPr/>
        </p:nvSpPr>
        <p:spPr bwMode="auto">
          <a:xfrm>
            <a:off x="6352159" y="4562476"/>
            <a:ext cx="3529012" cy="476250"/>
          </a:xfrm>
          <a:prstGeom prst="roundRect">
            <a:avLst>
              <a:gd name="adj" fmla="val 50000"/>
            </a:avLst>
          </a:prstGeom>
          <a:solidFill>
            <a:schemeClr val="accent2"/>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8" name="圆角矩形 7"/>
          <p:cNvSpPr>
            <a:spLocks noChangeArrowheads="1"/>
          </p:cNvSpPr>
          <p:nvPr/>
        </p:nvSpPr>
        <p:spPr bwMode="auto">
          <a:xfrm>
            <a:off x="6352159" y="5135564"/>
            <a:ext cx="3529012" cy="476250"/>
          </a:xfrm>
          <a:prstGeom prst="roundRect">
            <a:avLst>
              <a:gd name="adj" fmla="val 50000"/>
            </a:avLst>
          </a:prstGeom>
          <a:solidFill>
            <a:schemeClr val="accent2"/>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9" name="圆角矩形 8"/>
          <p:cNvSpPr>
            <a:spLocks noChangeArrowheads="1"/>
          </p:cNvSpPr>
          <p:nvPr/>
        </p:nvSpPr>
        <p:spPr bwMode="auto">
          <a:xfrm>
            <a:off x="6352159" y="5708651"/>
            <a:ext cx="3529012" cy="474663"/>
          </a:xfrm>
          <a:prstGeom prst="roundRect">
            <a:avLst>
              <a:gd name="adj" fmla="val 50000"/>
            </a:avLst>
          </a:prstGeom>
          <a:solidFill>
            <a:schemeClr val="accent2"/>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10" name="圆角矩形 9"/>
          <p:cNvSpPr>
            <a:spLocks noChangeArrowheads="1"/>
          </p:cNvSpPr>
          <p:nvPr/>
        </p:nvSpPr>
        <p:spPr bwMode="auto">
          <a:xfrm>
            <a:off x="6352159" y="6280151"/>
            <a:ext cx="3529012" cy="476250"/>
          </a:xfrm>
          <a:prstGeom prst="roundRect">
            <a:avLst>
              <a:gd name="adj" fmla="val 50000"/>
            </a:avLst>
          </a:prstGeom>
          <a:solidFill>
            <a:schemeClr val="accent2"/>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11" name="任意多边形 10"/>
          <p:cNvSpPr/>
          <p:nvPr/>
        </p:nvSpPr>
        <p:spPr bwMode="auto">
          <a:xfrm>
            <a:off x="1892871" y="1676401"/>
            <a:ext cx="8774113" cy="2066925"/>
          </a:xfrm>
          <a:custGeom>
            <a:avLst/>
            <a:gdLst>
              <a:gd name="connsiteX0" fmla="*/ 0 w 8774113"/>
              <a:gd name="connsiteY0" fmla="*/ 0 h 2067500"/>
              <a:gd name="connsiteX1" fmla="*/ 8774113 w 8774113"/>
              <a:gd name="connsiteY1" fmla="*/ 0 h 2067500"/>
              <a:gd name="connsiteX2" fmla="*/ 8774113 w 8774113"/>
              <a:gd name="connsiteY2" fmla="*/ 1800200 h 2067500"/>
              <a:gd name="connsiteX3" fmla="*/ 4542090 w 8774113"/>
              <a:gd name="connsiteY3" fmla="*/ 1800200 h 2067500"/>
              <a:gd name="connsiteX4" fmla="*/ 4387056 w 8774113"/>
              <a:gd name="connsiteY4" fmla="*/ 2067500 h 2067500"/>
              <a:gd name="connsiteX5" fmla="*/ 4232022 w 8774113"/>
              <a:gd name="connsiteY5" fmla="*/ 1800200 h 2067500"/>
              <a:gd name="connsiteX6" fmla="*/ 0 w 8774113"/>
              <a:gd name="connsiteY6" fmla="*/ 1800200 h 206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4113" h="2067500">
                <a:moveTo>
                  <a:pt x="0" y="0"/>
                </a:moveTo>
                <a:lnTo>
                  <a:pt x="8774113" y="0"/>
                </a:lnTo>
                <a:lnTo>
                  <a:pt x="8774113" y="1800200"/>
                </a:lnTo>
                <a:lnTo>
                  <a:pt x="4542090" y="1800200"/>
                </a:lnTo>
                <a:lnTo>
                  <a:pt x="4387056" y="2067500"/>
                </a:lnTo>
                <a:lnTo>
                  <a:pt x="4232022" y="1800200"/>
                </a:lnTo>
                <a:lnTo>
                  <a:pt x="0" y="1800200"/>
                </a:lnTo>
                <a:close/>
              </a:path>
            </a:pathLst>
          </a:custGeom>
          <a:solidFill>
            <a:schemeClr val="accent1">
              <a:lumMod val="5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2" name="矩形 11"/>
          <p:cNvSpPr>
            <a:spLocks noChangeArrowheads="1"/>
          </p:cNvSpPr>
          <p:nvPr/>
        </p:nvSpPr>
        <p:spPr bwMode="auto">
          <a:xfrm>
            <a:off x="2896171" y="2219326"/>
            <a:ext cx="67691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50000"/>
              </a:lnSpc>
            </a:pPr>
            <a:r>
              <a:rPr lang="zh-CN" altLang="en-US" sz="2000">
                <a:solidFill>
                  <a:schemeClr val="bg1"/>
                </a:solidFill>
                <a:latin typeface="微软雅黑" panose="020B0503020204020204" pitchFamily="34" charset="-122"/>
                <a:ea typeface="微软雅黑" panose="020B0503020204020204" pitchFamily="34" charset="-122"/>
              </a:rPr>
              <a:t>对该单位</a:t>
            </a:r>
            <a:r>
              <a:rPr lang="en-US" altLang="zh-CN" sz="2000">
                <a:solidFill>
                  <a:schemeClr val="bg1"/>
                </a:solidFill>
                <a:latin typeface="微软雅黑" panose="020B0503020204020204" pitchFamily="34" charset="-122"/>
                <a:ea typeface="微软雅黑" panose="020B0503020204020204" pitchFamily="34" charset="-122"/>
              </a:rPr>
              <a:t>HSE</a:t>
            </a:r>
            <a:r>
              <a:rPr lang="zh-CN" altLang="en-US" sz="2000">
                <a:solidFill>
                  <a:schemeClr val="bg1"/>
                </a:solidFill>
                <a:latin typeface="微软雅黑" panose="020B0503020204020204" pitchFamily="34" charset="-122"/>
                <a:ea typeface="微软雅黑" panose="020B0503020204020204" pitchFamily="34" charset="-122"/>
              </a:rPr>
              <a:t>绩效管理的现状作出概括性描述，其中包括：</a:t>
            </a:r>
            <a:endParaRPr lang="zh-CN" altLang="en-US" sz="2000">
              <a:solidFill>
                <a:schemeClr val="bg1"/>
              </a:solidFill>
              <a:latin typeface="微软雅黑" panose="020B0503020204020204" pitchFamily="34" charset="-122"/>
              <a:ea typeface="微软雅黑" panose="020B0503020204020204" pitchFamily="34" charset="-122"/>
            </a:endParaRPr>
          </a:p>
        </p:txBody>
      </p:sp>
      <p:pic>
        <p:nvPicPr>
          <p:cNvPr id="13" name="图片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24709" y="3452814"/>
            <a:ext cx="2347912" cy="354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3"/>
          <p:cNvSpPr/>
          <p:nvPr/>
        </p:nvSpPr>
        <p:spPr>
          <a:xfrm>
            <a:off x="7099871" y="3944939"/>
            <a:ext cx="2032000" cy="458787"/>
          </a:xfrm>
          <a:prstGeom prst="rect">
            <a:avLst/>
          </a:prstGeom>
        </p:spPr>
        <p:txBody>
          <a:bodyPr wrap="none">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nSpc>
                <a:spcPct val="150000"/>
              </a:lnSpc>
              <a:spcBef>
                <a:spcPts val="0"/>
              </a:spcBef>
              <a:buClr>
                <a:schemeClr val="bg2">
                  <a:lumMod val="25000"/>
                </a:schemeClr>
              </a:buClr>
              <a:defRPr/>
            </a:pPr>
            <a:r>
              <a:rPr lang="zh-CN" altLang="en-US" sz="1800" dirty="0">
                <a:solidFill>
                  <a:schemeClr val="bg1"/>
                </a:solidFill>
                <a:latin typeface="微软雅黑" panose="020B0503020204020204" pitchFamily="34" charset="-122"/>
                <a:ea typeface="微软雅黑" panose="020B0503020204020204" pitchFamily="34" charset="-122"/>
              </a:rPr>
              <a:t>管理流程是否完善</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7098284" y="4538664"/>
            <a:ext cx="2032000" cy="460375"/>
          </a:xfrm>
          <a:prstGeom prst="rect">
            <a:avLst/>
          </a:prstGeom>
        </p:spPr>
        <p:txBody>
          <a:bodyPr wrap="none">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nSpc>
                <a:spcPct val="150000"/>
              </a:lnSpc>
              <a:spcBef>
                <a:spcPts val="0"/>
              </a:spcBef>
              <a:buClr>
                <a:schemeClr val="bg2">
                  <a:lumMod val="25000"/>
                </a:schemeClr>
              </a:buClr>
              <a:defRPr/>
            </a:pPr>
            <a:r>
              <a:rPr lang="zh-CN" altLang="en-US" sz="1800" dirty="0">
                <a:solidFill>
                  <a:schemeClr val="bg1"/>
                </a:solidFill>
                <a:latin typeface="微软雅黑" panose="020B0503020204020204" pitchFamily="34" charset="-122"/>
                <a:ea typeface="微软雅黑" panose="020B0503020204020204" pitchFamily="34" charset="-122"/>
              </a:rPr>
              <a:t>管理制度是否完善</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7198296" y="5102226"/>
            <a:ext cx="1800225" cy="458788"/>
          </a:xfrm>
          <a:prstGeom prst="rect">
            <a:avLst/>
          </a:prstGeom>
        </p:spPr>
        <p:txBody>
          <a:bodyPr wrap="none">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nSpc>
                <a:spcPct val="150000"/>
              </a:lnSpc>
              <a:spcBef>
                <a:spcPts val="0"/>
              </a:spcBef>
              <a:buClr>
                <a:schemeClr val="bg2">
                  <a:lumMod val="25000"/>
                </a:schemeClr>
              </a:buClr>
              <a:defRPr/>
            </a:pPr>
            <a:r>
              <a:rPr lang="zh-CN" altLang="en-US" sz="1800" dirty="0">
                <a:solidFill>
                  <a:schemeClr val="bg1"/>
                </a:solidFill>
                <a:latin typeface="微软雅黑" panose="020B0503020204020204" pitchFamily="34" charset="-122"/>
                <a:ea typeface="微软雅黑" panose="020B0503020204020204" pitchFamily="34" charset="-122"/>
              </a:rPr>
              <a:t>管理的效果如何</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7093521" y="5662614"/>
            <a:ext cx="2032000" cy="458787"/>
          </a:xfrm>
          <a:prstGeom prst="rect">
            <a:avLst/>
          </a:prstGeom>
        </p:spPr>
        <p:txBody>
          <a:bodyPr wrap="none">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nSpc>
                <a:spcPct val="150000"/>
              </a:lnSpc>
              <a:spcBef>
                <a:spcPts val="0"/>
              </a:spcBef>
              <a:buClr>
                <a:schemeClr val="bg2">
                  <a:lumMod val="25000"/>
                </a:schemeClr>
              </a:buClr>
              <a:defRPr/>
            </a:pPr>
            <a:r>
              <a:rPr lang="zh-CN" altLang="en-US" sz="1800" dirty="0">
                <a:solidFill>
                  <a:schemeClr val="bg1"/>
                </a:solidFill>
                <a:latin typeface="微软雅黑" panose="020B0503020204020204" pitchFamily="34" charset="-122"/>
                <a:ea typeface="微软雅黑" panose="020B0503020204020204" pitchFamily="34" charset="-122"/>
              </a:rPr>
              <a:t>主要的优势和原因</a:t>
            </a:r>
            <a:endParaRPr lang="en-US" altLang="zh-CN" sz="1800"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7099871" y="6265864"/>
            <a:ext cx="2032000" cy="458787"/>
          </a:xfrm>
          <a:prstGeom prst="rect">
            <a:avLst/>
          </a:prstGeom>
        </p:spPr>
        <p:txBody>
          <a:bodyPr wrap="none">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nSpc>
                <a:spcPct val="150000"/>
              </a:lnSpc>
              <a:spcBef>
                <a:spcPts val="0"/>
              </a:spcBef>
              <a:buClr>
                <a:schemeClr val="bg2">
                  <a:lumMod val="25000"/>
                </a:schemeClr>
              </a:buClr>
              <a:defRPr/>
            </a:pPr>
            <a:r>
              <a:rPr lang="zh-CN" altLang="en-US" sz="1800" dirty="0">
                <a:solidFill>
                  <a:schemeClr val="bg1"/>
                </a:solidFill>
                <a:latin typeface="微软雅黑" panose="020B0503020204020204" pitchFamily="34" charset="-122"/>
                <a:ea typeface="微软雅黑" panose="020B0503020204020204" pitchFamily="34" charset="-122"/>
              </a:rPr>
              <a:t>主要的问题和原因</a:t>
            </a:r>
            <a:endParaRPr lang="en-US" altLang="zh-CN" sz="1800" dirty="0">
              <a:solidFill>
                <a:schemeClr val="bg1"/>
              </a:solidFill>
              <a:latin typeface="微软雅黑" panose="020B0503020204020204" pitchFamily="34" charset="-122"/>
              <a:ea typeface="微软雅黑" panose="020B0503020204020204" pitchFamily="34" charset="-122"/>
            </a:endParaRPr>
          </a:p>
        </p:txBody>
      </p:sp>
      <p:sp>
        <p:nvSpPr>
          <p:cNvPr id="19" name="Rectangle 2"/>
          <p:cNvSpPr>
            <a:spLocks noGrp="1" noChangeArrowheads="1"/>
          </p:cNvSpPr>
          <p:nvPr/>
        </p:nvSpPr>
        <p:spPr bwMode="auto">
          <a:xfrm>
            <a:off x="2770759" y="880021"/>
            <a:ext cx="7162800" cy="523875"/>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a:solidFill>
                  <a:schemeClr val="tx2">
                    <a:lumMod val="50000"/>
                  </a:schemeClr>
                </a:solidFill>
                <a:latin typeface="华文中宋" panose="02010600040101010101" pitchFamily="2" charset="-122"/>
                <a:ea typeface="华文中宋" panose="02010600040101010101" pitchFamily="2" charset="-122"/>
              </a:rPr>
              <a:t>参考答案（</a:t>
            </a:r>
            <a:r>
              <a:rPr lang="en-US" altLang="zh-CN" sz="2800">
                <a:solidFill>
                  <a:schemeClr val="tx2">
                    <a:lumMod val="50000"/>
                  </a:schemeClr>
                </a:solidFill>
                <a:latin typeface="华文中宋" panose="02010600040101010101" pitchFamily="2" charset="-122"/>
                <a:ea typeface="华文中宋" panose="02010600040101010101" pitchFamily="2" charset="-122"/>
              </a:rPr>
              <a:t>2</a:t>
            </a:r>
            <a:r>
              <a:rPr lang="zh-CN" altLang="en-US" sz="2800">
                <a:solidFill>
                  <a:schemeClr val="tx2">
                    <a:lumMod val="50000"/>
                  </a:schemeClr>
                </a:solidFill>
                <a:latin typeface="华文中宋" panose="02010600040101010101" pitchFamily="2" charset="-122"/>
                <a:ea typeface="华文中宋" panose="02010600040101010101" pitchFamily="2" charset="-122"/>
              </a:rPr>
              <a:t>）：</a:t>
            </a:r>
            <a:r>
              <a:rPr lang="en-US" altLang="zh-CN" sz="2800">
                <a:solidFill>
                  <a:schemeClr val="tx2">
                    <a:lumMod val="50000"/>
                  </a:schemeClr>
                </a:solidFill>
                <a:latin typeface="华文中宋" panose="02010600040101010101" pitchFamily="2" charset="-122"/>
                <a:ea typeface="华文中宋" panose="02010600040101010101" pitchFamily="2" charset="-122"/>
              </a:rPr>
              <a:t>HSE</a:t>
            </a:r>
            <a:r>
              <a:rPr lang="zh-CN" altLang="en-US" sz="2800">
                <a:solidFill>
                  <a:schemeClr val="tx2">
                    <a:lumMod val="50000"/>
                  </a:schemeClr>
                </a:solidFill>
                <a:latin typeface="华文中宋" panose="02010600040101010101" pitchFamily="2" charset="-122"/>
                <a:ea typeface="华文中宋" panose="02010600040101010101" pitchFamily="2" charset="-122"/>
              </a:rPr>
              <a:t>绩效管理的现状</a:t>
            </a:r>
            <a:endParaRPr lang="en-US" altLang="zh-CN" sz="2800">
              <a:solidFill>
                <a:schemeClr val="tx2">
                  <a:lumMod val="50000"/>
                </a:schemeClr>
              </a:solidFill>
              <a:latin typeface="华文中宋" panose="02010600040101010101" pitchFamily="2" charset="-122"/>
              <a:ea typeface="华文中宋" panose="02010600040101010101" pitchFamily="2" charset="-122"/>
            </a:endParaRPr>
          </a:p>
        </p:txBody>
      </p:sp>
      <p:sp>
        <p:nvSpPr>
          <p:cNvPr id="20" name="矩形 19"/>
          <p:cNvSpPr/>
          <p:nvPr/>
        </p:nvSpPr>
        <p:spPr>
          <a:xfrm>
            <a:off x="733423" y="143485"/>
            <a:ext cx="8072216" cy="461665"/>
          </a:xfrm>
          <a:prstGeom prst="rect">
            <a:avLst/>
          </a:prstGeom>
        </p:spPr>
        <p:txBody>
          <a:bodyPr wrap="square">
            <a:spAutoFit/>
          </a:bodyPr>
          <a:lstStyle/>
          <a:p>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三、完成</a:t>
            </a:r>
            <a:r>
              <a:rPr lang="en-US" altLang="zh-CN" sz="2400" b="1" dirty="0" smtClean="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绩效管理改善方案提纲</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Rectangle 2"/>
          <p:cNvSpPr>
            <a:spLocks noGrp="1" noChangeArrowheads="1"/>
          </p:cNvSpPr>
          <p:nvPr/>
        </p:nvSpPr>
        <p:spPr bwMode="auto">
          <a:xfrm>
            <a:off x="3117007" y="1024037"/>
            <a:ext cx="7162800" cy="523875"/>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a:solidFill>
                  <a:schemeClr val="tx2">
                    <a:lumMod val="50000"/>
                  </a:schemeClr>
                </a:solidFill>
                <a:latin typeface="华文中宋" panose="02010600040101010101" pitchFamily="2" charset="-122"/>
                <a:ea typeface="华文中宋" panose="02010600040101010101" pitchFamily="2" charset="-122"/>
              </a:rPr>
              <a:t>参考答案（</a:t>
            </a:r>
            <a:r>
              <a:rPr lang="en-US" altLang="zh-CN" sz="2800">
                <a:solidFill>
                  <a:schemeClr val="tx2">
                    <a:lumMod val="50000"/>
                  </a:schemeClr>
                </a:solidFill>
                <a:latin typeface="华文中宋" panose="02010600040101010101" pitchFamily="2" charset="-122"/>
                <a:ea typeface="华文中宋" panose="02010600040101010101" pitchFamily="2" charset="-122"/>
              </a:rPr>
              <a:t>3</a:t>
            </a:r>
            <a:r>
              <a:rPr lang="zh-CN" altLang="en-US" sz="2800">
                <a:solidFill>
                  <a:schemeClr val="tx2">
                    <a:lumMod val="50000"/>
                  </a:schemeClr>
                </a:solidFill>
                <a:latin typeface="华文中宋" panose="02010600040101010101" pitchFamily="2" charset="-122"/>
                <a:ea typeface="华文中宋" panose="02010600040101010101" pitchFamily="2" charset="-122"/>
              </a:rPr>
              <a:t>）：改善的建议</a:t>
            </a:r>
            <a:endParaRPr lang="en-US" altLang="zh-CN" sz="2800">
              <a:solidFill>
                <a:schemeClr val="tx2">
                  <a:lumMod val="50000"/>
                </a:schemeClr>
              </a:solidFill>
              <a:latin typeface="华文中宋" panose="02010600040101010101" pitchFamily="2" charset="-122"/>
              <a:ea typeface="华文中宋" panose="02010600040101010101" pitchFamily="2" charset="-122"/>
            </a:endParaRPr>
          </a:p>
        </p:txBody>
      </p:sp>
      <p:sp>
        <p:nvSpPr>
          <p:cNvPr id="7" name="任意多边形 6"/>
          <p:cNvSpPr/>
          <p:nvPr/>
        </p:nvSpPr>
        <p:spPr bwMode="auto">
          <a:xfrm>
            <a:off x="2092324" y="1805086"/>
            <a:ext cx="8774113" cy="2066925"/>
          </a:xfrm>
          <a:custGeom>
            <a:avLst/>
            <a:gdLst>
              <a:gd name="connsiteX0" fmla="*/ 0 w 8774113"/>
              <a:gd name="connsiteY0" fmla="*/ 0 h 2067500"/>
              <a:gd name="connsiteX1" fmla="*/ 8774113 w 8774113"/>
              <a:gd name="connsiteY1" fmla="*/ 0 h 2067500"/>
              <a:gd name="connsiteX2" fmla="*/ 8774113 w 8774113"/>
              <a:gd name="connsiteY2" fmla="*/ 1800200 h 2067500"/>
              <a:gd name="connsiteX3" fmla="*/ 4542090 w 8774113"/>
              <a:gd name="connsiteY3" fmla="*/ 1800200 h 2067500"/>
              <a:gd name="connsiteX4" fmla="*/ 4387056 w 8774113"/>
              <a:gd name="connsiteY4" fmla="*/ 2067500 h 2067500"/>
              <a:gd name="connsiteX5" fmla="*/ 4232022 w 8774113"/>
              <a:gd name="connsiteY5" fmla="*/ 1800200 h 2067500"/>
              <a:gd name="connsiteX6" fmla="*/ 0 w 8774113"/>
              <a:gd name="connsiteY6" fmla="*/ 1800200 h 206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4113" h="2067500">
                <a:moveTo>
                  <a:pt x="0" y="0"/>
                </a:moveTo>
                <a:lnTo>
                  <a:pt x="8774113" y="0"/>
                </a:lnTo>
                <a:lnTo>
                  <a:pt x="8774113" y="1800200"/>
                </a:lnTo>
                <a:lnTo>
                  <a:pt x="4542090" y="1800200"/>
                </a:lnTo>
                <a:lnTo>
                  <a:pt x="4387056" y="2067500"/>
                </a:lnTo>
                <a:lnTo>
                  <a:pt x="4232022" y="1800200"/>
                </a:lnTo>
                <a:lnTo>
                  <a:pt x="0" y="1800200"/>
                </a:lnTo>
                <a:close/>
              </a:path>
            </a:pathLst>
          </a:custGeom>
          <a:solidFill>
            <a:schemeClr val="accent1">
              <a:lumMod val="5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8" name="Rectangle 3"/>
          <p:cNvSpPr>
            <a:spLocks noGrp="1" noChangeArrowheads="1"/>
          </p:cNvSpPr>
          <p:nvPr/>
        </p:nvSpPr>
        <p:spPr bwMode="auto">
          <a:xfrm>
            <a:off x="2663824" y="4292699"/>
            <a:ext cx="4513263" cy="2170112"/>
          </a:xfrm>
          <a:prstGeom prst="rect">
            <a:avLst/>
          </a:prstGeom>
        </p:spPr>
        <p:txBody>
          <a:bodyPr wrap="squar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panose="020B0604020202020204" pitchFamily="34" charset="0"/>
              </a:defRPr>
            </a:lvl6pPr>
            <a:lvl7pPr marL="2971800" indent="-228600" algn="l" rtl="0" fontAlgn="base">
              <a:spcBef>
                <a:spcPct val="20000"/>
              </a:spcBef>
              <a:spcAft>
                <a:spcPct val="0"/>
              </a:spcAft>
              <a:buChar char="»"/>
              <a:defRPr sz="2000">
                <a:solidFill>
                  <a:schemeClr val="tx1"/>
                </a:solidFill>
                <a:latin typeface="Arial" panose="020B0604020202020204" pitchFamily="34" charset="0"/>
              </a:defRPr>
            </a:lvl7pPr>
            <a:lvl8pPr marL="3429000" indent="-228600" algn="l" rtl="0" fontAlgn="base">
              <a:spcBef>
                <a:spcPct val="20000"/>
              </a:spcBef>
              <a:spcAft>
                <a:spcPct val="0"/>
              </a:spcAft>
              <a:buChar char="»"/>
              <a:defRPr sz="2000">
                <a:solidFill>
                  <a:schemeClr val="tx1"/>
                </a:solidFill>
                <a:latin typeface="Arial" panose="020B0604020202020204" pitchFamily="34" charset="0"/>
              </a:defRPr>
            </a:lvl8pPr>
            <a:lvl9pPr marL="3886200" indent="-228600" algn="l" rtl="0" fontAlgn="base">
              <a:spcBef>
                <a:spcPct val="20000"/>
              </a:spcBef>
              <a:spcAft>
                <a:spcPct val="0"/>
              </a:spcAft>
              <a:buChar char="»"/>
              <a:defRPr sz="2000">
                <a:solidFill>
                  <a:schemeClr val="tx1"/>
                </a:solidFill>
                <a:latin typeface="Arial" panose="020B0604020202020204" pitchFamily="34" charset="0"/>
              </a:defRPr>
            </a:lvl9pPr>
          </a:lstStyle>
          <a:p>
            <a:pPr>
              <a:lnSpc>
                <a:spcPct val="150000"/>
              </a:lnSpc>
              <a:spcBef>
                <a:spcPts val="0"/>
              </a:spcBef>
              <a:buClr>
                <a:schemeClr val="bg2">
                  <a:lumMod val="25000"/>
                </a:schemeClr>
              </a:buClr>
              <a:buFont typeface="Wingdings" panose="05000000000000000000" pitchFamily="2" charset="2"/>
              <a:buChar char="Ø"/>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cs typeface="Tahoma" panose="020B0604030504040204" pitchFamily="34" charset="0"/>
              </a:rPr>
              <a:t>领导意识的提升</a:t>
            </a:r>
            <a:endParaRPr lang="zh-CN" altLang="en-US" sz="1800" dirty="0">
              <a:solidFill>
                <a:schemeClr val="bg2">
                  <a:lumMod val="25000"/>
                </a:schemeClr>
              </a:solidFill>
              <a:latin typeface="微软雅黑" panose="020B0503020204020204" pitchFamily="34" charset="-122"/>
              <a:ea typeface="微软雅黑" panose="020B0503020204020204" pitchFamily="34" charset="-122"/>
              <a:cs typeface="Tahoma" panose="020B0604030504040204" pitchFamily="34" charset="0"/>
            </a:endParaRPr>
          </a:p>
          <a:p>
            <a:pPr>
              <a:lnSpc>
                <a:spcPct val="150000"/>
              </a:lnSpc>
              <a:spcBef>
                <a:spcPts val="0"/>
              </a:spcBef>
              <a:buClr>
                <a:schemeClr val="bg2">
                  <a:lumMod val="25000"/>
                </a:schemeClr>
              </a:buClr>
              <a:buFont typeface="Wingdings" panose="05000000000000000000" pitchFamily="2" charset="2"/>
              <a:buChar char="Ø"/>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cs typeface="Tahoma" panose="020B0604030504040204" pitchFamily="34" charset="0"/>
              </a:rPr>
              <a:t>管理技能的提升</a:t>
            </a:r>
            <a:endParaRPr lang="zh-CN" altLang="en-US" sz="1800" dirty="0">
              <a:solidFill>
                <a:schemeClr val="bg2">
                  <a:lumMod val="25000"/>
                </a:schemeClr>
              </a:solidFill>
              <a:latin typeface="微软雅黑" panose="020B0503020204020204" pitchFamily="34" charset="-122"/>
              <a:ea typeface="微软雅黑" panose="020B0503020204020204" pitchFamily="34" charset="-122"/>
              <a:cs typeface="Tahoma" panose="020B0604030504040204" pitchFamily="34" charset="0"/>
            </a:endParaRPr>
          </a:p>
          <a:p>
            <a:pPr>
              <a:lnSpc>
                <a:spcPct val="150000"/>
              </a:lnSpc>
              <a:spcBef>
                <a:spcPts val="0"/>
              </a:spcBef>
              <a:buClr>
                <a:schemeClr val="bg2">
                  <a:lumMod val="25000"/>
                </a:schemeClr>
              </a:buClr>
              <a:buFont typeface="Wingdings" panose="05000000000000000000" pitchFamily="2" charset="2"/>
              <a:buChar char="Ø"/>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cs typeface="Tahoma" panose="020B0604030504040204" pitchFamily="34" charset="0"/>
              </a:rPr>
              <a:t>各个阶段主要应用的工具和必要的培训</a:t>
            </a:r>
            <a:endParaRPr lang="en-US" altLang="zh-CN" sz="1800" dirty="0">
              <a:solidFill>
                <a:schemeClr val="bg2">
                  <a:lumMod val="25000"/>
                </a:schemeClr>
              </a:solidFill>
              <a:latin typeface="微软雅黑" panose="020B0503020204020204" pitchFamily="34" charset="-122"/>
              <a:ea typeface="微软雅黑" panose="020B0503020204020204" pitchFamily="34" charset="-122"/>
              <a:cs typeface="Tahoma" panose="020B0604030504040204" pitchFamily="34" charset="0"/>
            </a:endParaRPr>
          </a:p>
          <a:p>
            <a:pPr>
              <a:lnSpc>
                <a:spcPct val="150000"/>
              </a:lnSpc>
              <a:spcBef>
                <a:spcPts val="0"/>
              </a:spcBef>
              <a:buClr>
                <a:schemeClr val="bg2">
                  <a:lumMod val="25000"/>
                </a:schemeClr>
              </a:buClr>
              <a:buFont typeface="Wingdings" panose="05000000000000000000" pitchFamily="2" charset="2"/>
              <a:buChar char="Ø"/>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cs typeface="Tahoma" panose="020B0604030504040204" pitchFamily="34" charset="0"/>
              </a:rPr>
              <a:t>数据收集的方法和责任人</a:t>
            </a:r>
            <a:endParaRPr lang="zh-CN" altLang="en-US" sz="1800" dirty="0">
              <a:solidFill>
                <a:schemeClr val="bg2">
                  <a:lumMod val="25000"/>
                </a:schemeClr>
              </a:solidFill>
              <a:latin typeface="微软雅黑" panose="020B0503020204020204" pitchFamily="34" charset="-122"/>
              <a:ea typeface="微软雅黑" panose="020B0503020204020204" pitchFamily="34" charset="-122"/>
              <a:cs typeface="Tahoma" panose="020B0604030504040204" pitchFamily="34" charset="0"/>
            </a:endParaRPr>
          </a:p>
          <a:p>
            <a:pPr>
              <a:lnSpc>
                <a:spcPct val="150000"/>
              </a:lnSpc>
              <a:spcBef>
                <a:spcPts val="0"/>
              </a:spcBef>
              <a:buClr>
                <a:schemeClr val="bg2">
                  <a:lumMod val="25000"/>
                </a:schemeClr>
              </a:buClr>
              <a:buFont typeface="Wingdings" panose="05000000000000000000" pitchFamily="2" charset="2"/>
              <a:buChar char="Ø"/>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cs typeface="Tahoma" panose="020B0604030504040204" pitchFamily="34" charset="0"/>
              </a:rPr>
              <a:t>改善项目建议</a:t>
            </a:r>
            <a:endParaRPr lang="en-US" altLang="zh-CN" sz="1800" dirty="0">
              <a:solidFill>
                <a:schemeClr val="bg2">
                  <a:lumMod val="25000"/>
                </a:schemeClr>
              </a:solidFill>
              <a:latin typeface="微软雅黑" panose="020B0503020204020204" pitchFamily="34" charset="-122"/>
              <a:ea typeface="微软雅黑" panose="020B0503020204020204" pitchFamily="34" charset="-122"/>
              <a:cs typeface="Tahoma" panose="020B0604030504040204" pitchFamily="34" charset="0"/>
            </a:endParaRPr>
          </a:p>
        </p:txBody>
      </p:sp>
      <p:sp>
        <p:nvSpPr>
          <p:cNvPr id="9" name="矩形 8"/>
          <p:cNvSpPr>
            <a:spLocks noChangeArrowheads="1"/>
          </p:cNvSpPr>
          <p:nvPr/>
        </p:nvSpPr>
        <p:spPr bwMode="auto">
          <a:xfrm>
            <a:off x="2320924" y="2316261"/>
            <a:ext cx="83169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50000"/>
              </a:lnSpc>
            </a:pPr>
            <a:r>
              <a:rPr lang="zh-CN" altLang="en-US" sz="2000">
                <a:solidFill>
                  <a:schemeClr val="bg1"/>
                </a:solidFill>
                <a:latin typeface="微软雅黑" panose="020B0503020204020204" pitchFamily="34" charset="-122"/>
                <a:ea typeface="微软雅黑" panose="020B0503020204020204" pitchFamily="34" charset="-122"/>
              </a:rPr>
              <a:t>围绕</a:t>
            </a:r>
            <a:r>
              <a:rPr lang="en-US" altLang="zh-CN" sz="2000">
                <a:solidFill>
                  <a:schemeClr val="bg1"/>
                </a:solidFill>
                <a:latin typeface="微软雅黑" panose="020B0503020204020204" pitchFamily="34" charset="-122"/>
                <a:ea typeface="微软雅黑" panose="020B0503020204020204" pitchFamily="34" charset="-122"/>
              </a:rPr>
              <a:t>HSE</a:t>
            </a:r>
            <a:r>
              <a:rPr lang="zh-CN" altLang="en-US" sz="2000">
                <a:solidFill>
                  <a:schemeClr val="bg1"/>
                </a:solidFill>
                <a:latin typeface="微软雅黑" panose="020B0503020204020204" pitchFamily="34" charset="-122"/>
                <a:ea typeface="微软雅黑" panose="020B0503020204020204" pitchFamily="34" charset="-122"/>
              </a:rPr>
              <a:t>绩效考核的全过程，建议的内容须包括（但不限于）以下内容：</a:t>
            </a:r>
            <a:endParaRPr lang="zh-CN" altLang="en-US" sz="2000">
              <a:solidFill>
                <a:schemeClr val="bg1"/>
              </a:solidFill>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3">
            <a:extLst>
              <a:ext uri="{28A0092B-C50C-407E-A947-70E740481C1C}">
                <a14:useLocalDpi xmlns:a14="http://schemas.microsoft.com/office/drawing/2010/main" val="0"/>
              </a:ext>
            </a:extLst>
          </a:blip>
          <a:srcRect l="26173" t="6927"/>
          <a:stretch>
            <a:fillRect/>
          </a:stretch>
        </p:blipFill>
        <p:spPr bwMode="auto">
          <a:xfrm>
            <a:off x="7272337" y="4054574"/>
            <a:ext cx="3694112"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p:nvPr/>
        </p:nvSpPr>
        <p:spPr>
          <a:xfrm>
            <a:off x="733423" y="143485"/>
            <a:ext cx="8072216" cy="461665"/>
          </a:xfrm>
          <a:prstGeom prst="rect">
            <a:avLst/>
          </a:prstGeom>
        </p:spPr>
        <p:txBody>
          <a:bodyPr wrap="square">
            <a:spAutoFit/>
          </a:bodyPr>
          <a:lstStyle/>
          <a:p>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三、完成</a:t>
            </a:r>
            <a:r>
              <a:rPr lang="en-US" altLang="zh-CN" sz="2400" b="1" dirty="0" smtClean="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绩效管理改善方案提纲</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113281" y="1565852"/>
            <a:ext cx="5573084" cy="1244048"/>
          </a:xfrm>
        </p:spPr>
        <p:txBody>
          <a:bodyPr>
            <a:noAutofit/>
          </a:bodyPr>
          <a:lstStyle/>
          <a:p>
            <a:r>
              <a:rPr sz="696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96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8414336" y="4375743"/>
            <a:ext cx="4000728" cy="1670719"/>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endParaRPr>
          </a:p>
        </p:txBody>
      </p:sp>
      <p:pic>
        <p:nvPicPr>
          <p:cNvPr id="5" name="图片 4" descr="公众号二维码"/>
          <p:cNvPicPr>
            <a:picLocks noChangeAspect="1"/>
          </p:cNvPicPr>
          <p:nvPr/>
        </p:nvPicPr>
        <p:blipFill>
          <a:blip r:embed="rId3"/>
          <a:stretch>
            <a:fillRect/>
          </a:stretch>
        </p:blipFill>
        <p:spPr>
          <a:xfrm>
            <a:off x="9789209" y="4443381"/>
            <a:ext cx="1252900" cy="1252900"/>
          </a:xfrm>
          <a:prstGeom prst="rect">
            <a:avLst/>
          </a:prstGeom>
        </p:spPr>
      </p:pic>
      <p:sp>
        <p:nvSpPr>
          <p:cNvPr id="2" name="文本框 1"/>
          <p:cNvSpPr txBox="1"/>
          <p:nvPr>
            <p:custDataLst>
              <p:tags r:id="rId4"/>
            </p:custDataLst>
          </p:nvPr>
        </p:nvSpPr>
        <p:spPr>
          <a:xfrm>
            <a:off x="8530712" y="4744343"/>
            <a:ext cx="1326656" cy="91680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75"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75"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75"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75"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1137964" y="4500306"/>
            <a:ext cx="1167189" cy="1139000"/>
          </a:xfrm>
          <a:prstGeom prst="rect">
            <a:avLst/>
          </a:prstGeom>
        </p:spPr>
      </p:pic>
      <p:sp>
        <p:nvSpPr>
          <p:cNvPr id="7" name="文本框 6"/>
          <p:cNvSpPr txBox="1"/>
          <p:nvPr>
            <p:custDataLst>
              <p:tags r:id="rId6"/>
            </p:custDataLst>
          </p:nvPr>
        </p:nvSpPr>
        <p:spPr>
          <a:xfrm>
            <a:off x="1797401" y="4527359"/>
            <a:ext cx="4239663" cy="104902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85"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85"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85"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75" b="1" dirty="0">
              <a:solidFill>
                <a:schemeClr val="accent1">
                  <a:lumMod val="50000"/>
                </a:schemeClr>
              </a:solidFill>
              <a:cs typeface="+mn-ea"/>
              <a:sym typeface="+mn-lt"/>
            </a:endParaRPr>
          </a:p>
          <a:p>
            <a:pPr algn="ctr">
              <a:lnSpc>
                <a:spcPct val="125000"/>
              </a:lnSpc>
            </a:pPr>
            <a:r>
              <a:rPr lang="zh-CN" altLang="en-US" sz="1475" b="1" dirty="0">
                <a:solidFill>
                  <a:schemeClr val="accent5">
                    <a:lumMod val="50000"/>
                  </a:schemeClr>
                </a:solidFill>
                <a:cs typeface="+mn-ea"/>
                <a:sym typeface="+mn-lt"/>
              </a:rPr>
              <a:t>联系我们 </a:t>
            </a:r>
            <a:r>
              <a:rPr lang="en-US" altLang="zh-CN" sz="1475" dirty="0">
                <a:solidFill>
                  <a:schemeClr val="accent5">
                    <a:lumMod val="50000"/>
                  </a:schemeClr>
                </a:solidFill>
                <a:cs typeface="+mn-ea"/>
                <a:sym typeface="+mn-lt"/>
              </a:rPr>
              <a:t>| </a:t>
            </a:r>
            <a:r>
              <a:rPr lang="en-US" altLang="zh-CN" sz="1475" kern="900" dirty="0">
                <a:solidFill>
                  <a:schemeClr val="accent5">
                    <a:lumMod val="50000"/>
                  </a:schemeClr>
                </a:solidFill>
                <a:cs typeface="+mn-ea"/>
                <a:sym typeface="+mn-lt"/>
              </a:rPr>
              <a:t>15250014332 / 0512-68637852</a:t>
            </a:r>
            <a:endParaRPr lang="en-US" altLang="zh-CN" sz="1475" kern="900" dirty="0">
              <a:solidFill>
                <a:schemeClr val="accent5">
                  <a:lumMod val="50000"/>
                </a:schemeClr>
              </a:solidFill>
              <a:cs typeface="+mn-ea"/>
              <a:sym typeface="+mn-lt"/>
            </a:endParaRPr>
          </a:p>
        </p:txBody>
      </p:sp>
      <p:sp>
        <p:nvSpPr>
          <p:cNvPr id="8" name="文本框 7"/>
          <p:cNvSpPr txBox="1"/>
          <p:nvPr/>
        </p:nvSpPr>
        <p:spPr>
          <a:xfrm>
            <a:off x="2241136" y="3160674"/>
            <a:ext cx="3318313" cy="1105658"/>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85"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85"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85"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85"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75" b="1" dirty="0">
                <a:solidFill>
                  <a:schemeClr val="accent5">
                    <a:lumMod val="50000"/>
                  </a:schemeClr>
                </a:solidFill>
                <a:cs typeface="+mn-ea"/>
                <a:sym typeface="+mn-lt"/>
              </a:rPr>
              <a:t>公司官网</a:t>
            </a:r>
            <a:r>
              <a:rPr lang="zh-CN" altLang="en-US" sz="1685" b="1" dirty="0">
                <a:solidFill>
                  <a:schemeClr val="accent5">
                    <a:lumMod val="50000"/>
                  </a:schemeClr>
                </a:solidFill>
                <a:cs typeface="+mn-ea"/>
                <a:sym typeface="+mn-lt"/>
              </a:rPr>
              <a:t> </a:t>
            </a:r>
            <a:r>
              <a:rPr lang="en-US" altLang="zh-CN" sz="1685" dirty="0">
                <a:solidFill>
                  <a:schemeClr val="accent5">
                    <a:lumMod val="50000"/>
                  </a:schemeClr>
                </a:solidFill>
                <a:cs typeface="+mn-ea"/>
                <a:sym typeface="+mn-lt"/>
              </a:rPr>
              <a:t>| </a:t>
            </a:r>
            <a:r>
              <a:rPr lang="en-US" altLang="zh-CN" sz="1685" dirty="0">
                <a:solidFill>
                  <a:schemeClr val="accent5">
                    <a:lumMod val="50000"/>
                  </a:schemeClr>
                </a:solidFill>
                <a:cs typeface="+mn-ea"/>
                <a:sym typeface="+mn-lt"/>
                <a:hlinkClick r:id="rId7"/>
              </a:rPr>
              <a:t>http://www.bofety.com/</a:t>
            </a:r>
            <a:endParaRPr lang="zh-CN" altLang="en-US" sz="1685"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922696" y="5696281"/>
            <a:ext cx="987243" cy="269240"/>
          </a:xfrm>
          <a:prstGeom prst="rect">
            <a:avLst/>
          </a:prstGeom>
          <a:noFill/>
        </p:spPr>
        <p:txBody>
          <a:bodyPr wrap="square" rtlCol="0">
            <a:spAutoFit/>
          </a:bodyPr>
          <a:lstStyle/>
          <a:p>
            <a:pPr algn="ctr"/>
            <a:r>
              <a:rPr lang="zh-CN" altLang="en-US" sz="1160" dirty="0"/>
              <a:t>微信公众号</a:t>
            </a:r>
            <a:endParaRPr lang="zh-CN" altLang="en-US" sz="1160" dirty="0"/>
          </a:p>
        </p:txBody>
      </p:sp>
      <p:sp>
        <p:nvSpPr>
          <p:cNvPr id="9" name="文本框 8"/>
          <p:cNvSpPr txBox="1"/>
          <p:nvPr/>
        </p:nvSpPr>
        <p:spPr>
          <a:xfrm>
            <a:off x="11168880" y="5694958"/>
            <a:ext cx="987243" cy="269240"/>
          </a:xfrm>
          <a:prstGeom prst="rect">
            <a:avLst/>
          </a:prstGeom>
          <a:noFill/>
        </p:spPr>
        <p:txBody>
          <a:bodyPr wrap="square" rtlCol="0">
            <a:spAutoFit/>
          </a:bodyPr>
          <a:lstStyle/>
          <a:p>
            <a:pPr algn="ctr"/>
            <a:r>
              <a:rPr lang="zh-CN" altLang="en-US" sz="1160" dirty="0"/>
              <a:t>抖音</a:t>
            </a:r>
            <a:endParaRPr lang="zh-CN" altLang="en-US" sz="1160"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5" name="直接连接符 4"/>
          <p:cNvCxnSpPr>
            <a:cxnSpLocks noChangeShapeType="1"/>
          </p:cNvCxnSpPr>
          <p:nvPr/>
        </p:nvCxnSpPr>
        <p:spPr bwMode="auto">
          <a:xfrm flipV="1">
            <a:off x="3798094" y="1686719"/>
            <a:ext cx="649287" cy="647700"/>
          </a:xfrm>
          <a:prstGeom prst="line">
            <a:avLst/>
          </a:prstGeom>
          <a:noFill/>
          <a:ln w="38100" algn="ctr">
            <a:solidFill>
              <a:schemeClr val="hlink"/>
            </a:solidFill>
            <a:round/>
          </a:ln>
          <a:extLst>
            <a:ext uri="{909E8E84-426E-40DD-AFC4-6F175D3DCCD1}">
              <a14:hiddenFill xmlns:a14="http://schemas.microsoft.com/office/drawing/2010/main">
                <a:noFill/>
              </a14:hiddenFill>
            </a:ext>
          </a:extLst>
        </p:spPr>
      </p:cxnSp>
      <p:cxnSp>
        <p:nvCxnSpPr>
          <p:cNvPr id="6" name="直接连接符 5"/>
          <p:cNvCxnSpPr>
            <a:cxnSpLocks noChangeShapeType="1"/>
          </p:cNvCxnSpPr>
          <p:nvPr/>
        </p:nvCxnSpPr>
        <p:spPr bwMode="auto">
          <a:xfrm>
            <a:off x="3718719" y="2470944"/>
            <a:ext cx="766762" cy="0"/>
          </a:xfrm>
          <a:prstGeom prst="line">
            <a:avLst/>
          </a:prstGeom>
          <a:noFill/>
          <a:ln w="38100" algn="ctr">
            <a:solidFill>
              <a:schemeClr val="hlink"/>
            </a:solidFill>
            <a:round/>
          </a:ln>
          <a:extLst>
            <a:ext uri="{909E8E84-426E-40DD-AFC4-6F175D3DCCD1}">
              <a14:hiddenFill xmlns:a14="http://schemas.microsoft.com/office/drawing/2010/main">
                <a:noFill/>
              </a14:hiddenFill>
            </a:ext>
          </a:extLst>
        </p:spPr>
      </p:cxnSp>
      <p:cxnSp>
        <p:nvCxnSpPr>
          <p:cNvPr id="7" name="直接连接符 6"/>
          <p:cNvCxnSpPr>
            <a:cxnSpLocks noChangeShapeType="1"/>
            <a:endCxn id="15" idx="1"/>
          </p:cNvCxnSpPr>
          <p:nvPr/>
        </p:nvCxnSpPr>
        <p:spPr bwMode="auto">
          <a:xfrm>
            <a:off x="3718719" y="2470944"/>
            <a:ext cx="677862" cy="839788"/>
          </a:xfrm>
          <a:prstGeom prst="line">
            <a:avLst/>
          </a:prstGeom>
          <a:noFill/>
          <a:ln w="38100" algn="ctr">
            <a:solidFill>
              <a:schemeClr val="hlink"/>
            </a:solidFill>
            <a:round/>
          </a:ln>
          <a:extLst>
            <a:ext uri="{909E8E84-426E-40DD-AFC4-6F175D3DCCD1}">
              <a14:hiddenFill xmlns:a14="http://schemas.microsoft.com/office/drawing/2010/main">
                <a:noFill/>
              </a14:hiddenFill>
            </a:ext>
          </a:extLst>
        </p:spPr>
      </p:cxnSp>
      <p:sp>
        <p:nvSpPr>
          <p:cNvPr id="8" name="椭圆 7"/>
          <p:cNvSpPr>
            <a:spLocks noChangeArrowheads="1"/>
          </p:cNvSpPr>
          <p:nvPr/>
        </p:nvSpPr>
        <p:spPr bwMode="auto">
          <a:xfrm>
            <a:off x="3582194" y="2334419"/>
            <a:ext cx="273050" cy="273050"/>
          </a:xfrm>
          <a:prstGeom prst="ellipse">
            <a:avLst/>
          </a:prstGeom>
          <a:solidFill>
            <a:schemeClr val="accent1"/>
          </a:solidFill>
          <a:ln w="38100" algn="ctr">
            <a:solidFill>
              <a:schemeClr val="hlink"/>
            </a:solidFill>
            <a:round/>
          </a:ln>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9" name="Rectangle 3"/>
          <p:cNvSpPr>
            <a:spLocks noGrp="1" noChangeArrowheads="1"/>
          </p:cNvSpPr>
          <p:nvPr/>
        </p:nvSpPr>
        <p:spPr>
          <a:xfrm>
            <a:off x="4518819" y="3602832"/>
            <a:ext cx="4757737" cy="2308225"/>
          </a:xfrm>
          <a:prstGeom prst="rect">
            <a:avLst/>
          </a:prstGeom>
        </p:spPr>
        <p:txBody>
          <a:bodyPr wrap="squar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panose="020B0604020202020204" pitchFamily="34" charset="0"/>
              </a:defRPr>
            </a:lvl6pPr>
            <a:lvl7pPr marL="2971800" indent="-228600" algn="l" rtl="0" fontAlgn="base">
              <a:spcBef>
                <a:spcPct val="20000"/>
              </a:spcBef>
              <a:spcAft>
                <a:spcPct val="0"/>
              </a:spcAft>
              <a:buChar char="»"/>
              <a:defRPr sz="2000">
                <a:solidFill>
                  <a:schemeClr val="tx1"/>
                </a:solidFill>
                <a:latin typeface="Arial" panose="020B0604020202020204" pitchFamily="34" charset="0"/>
              </a:defRPr>
            </a:lvl7pPr>
            <a:lvl8pPr marL="3429000" indent="-228600" algn="l" rtl="0" fontAlgn="base">
              <a:spcBef>
                <a:spcPct val="20000"/>
              </a:spcBef>
              <a:spcAft>
                <a:spcPct val="0"/>
              </a:spcAft>
              <a:buChar char="»"/>
              <a:defRPr sz="2000">
                <a:solidFill>
                  <a:schemeClr val="tx1"/>
                </a:solidFill>
                <a:latin typeface="Arial" panose="020B0604020202020204" pitchFamily="34" charset="0"/>
              </a:defRPr>
            </a:lvl8pPr>
            <a:lvl9pPr marL="3886200" indent="-228600" algn="l" rtl="0" fontAlgn="base">
              <a:spcBef>
                <a:spcPct val="20000"/>
              </a:spcBef>
              <a:spcAft>
                <a:spcPct val="0"/>
              </a:spcAft>
              <a:buChar char="»"/>
              <a:defRPr sz="2000">
                <a:solidFill>
                  <a:schemeClr val="tx1"/>
                </a:solidFill>
                <a:latin typeface="Arial" panose="020B0604020202020204" pitchFamily="34" charset="0"/>
              </a:defRPr>
            </a:lvl9pPr>
          </a:lstStyle>
          <a:p>
            <a:pPr marL="0" lvl="2" indent="0" eaLnBrk="1" hangingPunct="1">
              <a:lnSpc>
                <a:spcPct val="150000"/>
              </a:lnSpc>
              <a:spcBef>
                <a:spcPts val="0"/>
              </a:spcBef>
              <a:defRPr/>
            </a:pPr>
            <a:r>
              <a:rPr lang="zh-CN" altLang="en-US" sz="1600" dirty="0" smtClean="0">
                <a:solidFill>
                  <a:schemeClr val="bg2">
                    <a:lumMod val="25000"/>
                  </a:schemeClr>
                </a:solidFill>
                <a:latin typeface="微软雅黑" panose="020B0503020204020204" pitchFamily="34" charset="-122"/>
                <a:ea typeface="微软雅黑" panose="020B0503020204020204" pitchFamily="34" charset="-122"/>
              </a:rPr>
              <a:t>关注其下属的工作表现，及时提供针对性的反馈和指导</a:t>
            </a:r>
            <a:endParaRPr lang="zh-CN" altLang="en-US" sz="1600" dirty="0" smtClean="0">
              <a:solidFill>
                <a:schemeClr val="bg2">
                  <a:lumMod val="25000"/>
                </a:schemeClr>
              </a:solidFill>
              <a:latin typeface="微软雅黑" panose="020B0503020204020204" pitchFamily="34" charset="-122"/>
              <a:ea typeface="微软雅黑" panose="020B0503020204020204" pitchFamily="34" charset="-122"/>
            </a:endParaRPr>
          </a:p>
          <a:p>
            <a:pPr marL="0" lvl="2" indent="0" eaLnBrk="1" hangingPunct="1">
              <a:lnSpc>
                <a:spcPct val="150000"/>
              </a:lnSpc>
              <a:spcBef>
                <a:spcPts val="0"/>
              </a:spcBef>
              <a:defRPr/>
            </a:pPr>
            <a:r>
              <a:rPr lang="zh-CN" altLang="en-US" sz="1600" dirty="0" smtClean="0">
                <a:solidFill>
                  <a:schemeClr val="bg2">
                    <a:lumMod val="25000"/>
                  </a:schemeClr>
                </a:solidFill>
                <a:latin typeface="微软雅黑" panose="020B0503020204020204" pitchFamily="34" charset="-122"/>
                <a:ea typeface="微软雅黑" panose="020B0503020204020204" pitchFamily="34" charset="-122"/>
              </a:rPr>
              <a:t>针对表现不佳的员工，采用循序渐进的教育性惩戒</a:t>
            </a:r>
            <a:endParaRPr lang="zh-CN" altLang="en-US" sz="1600" dirty="0" smtClean="0">
              <a:solidFill>
                <a:schemeClr val="bg2">
                  <a:lumMod val="25000"/>
                </a:schemeClr>
              </a:solidFill>
              <a:latin typeface="微软雅黑" panose="020B0503020204020204" pitchFamily="34" charset="-122"/>
              <a:ea typeface="微软雅黑" panose="020B0503020204020204" pitchFamily="34" charset="-122"/>
            </a:endParaRPr>
          </a:p>
          <a:p>
            <a:pPr marL="0" lvl="2" indent="0" eaLnBrk="1" hangingPunct="1">
              <a:lnSpc>
                <a:spcPct val="150000"/>
              </a:lnSpc>
              <a:spcBef>
                <a:spcPts val="0"/>
              </a:spcBef>
              <a:defRPr/>
            </a:pPr>
            <a:r>
              <a:rPr lang="zh-CN" altLang="en-US" sz="1600" dirty="0" smtClean="0">
                <a:solidFill>
                  <a:schemeClr val="bg2">
                    <a:lumMod val="25000"/>
                  </a:schemeClr>
                </a:solidFill>
                <a:latin typeface="微软雅黑" panose="020B0503020204020204" pitchFamily="34" charset="-122"/>
                <a:ea typeface="微软雅黑" panose="020B0503020204020204" pitchFamily="34" charset="-122"/>
              </a:rPr>
              <a:t>对于绩效稳定并且多年考核中连续保持优良者，直线主管应在职务晋升、职称评聘、培训进修等方面优先考虑。</a:t>
            </a:r>
            <a:endParaRPr lang="zh-CN" altLang="en-US" sz="1600" dirty="0" smtClean="0">
              <a:solidFill>
                <a:schemeClr val="bg2">
                  <a:lumMod val="25000"/>
                </a:schemeClr>
              </a:solidFill>
              <a:latin typeface="微软雅黑" panose="020B0503020204020204" pitchFamily="34" charset="-122"/>
              <a:ea typeface="微软雅黑" panose="020B0503020204020204" pitchFamily="34" charset="-122"/>
            </a:endParaRPr>
          </a:p>
        </p:txBody>
      </p:sp>
      <p:sp>
        <p:nvSpPr>
          <p:cNvPr id="10" name="矩形 9"/>
          <p:cNvSpPr/>
          <p:nvPr/>
        </p:nvSpPr>
        <p:spPr>
          <a:xfrm>
            <a:off x="4518819" y="1321594"/>
            <a:ext cx="4608512" cy="874713"/>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1" eaLnBrk="1" hangingPunct="1">
              <a:lnSpc>
                <a:spcPct val="150000"/>
              </a:lnSpc>
              <a:spcBef>
                <a:spcPts val="0"/>
              </a:spcBef>
              <a:defRPr/>
            </a:pPr>
            <a:r>
              <a:rPr lang="zh-CN" altLang="en-US" sz="1800" dirty="0">
                <a:solidFill>
                  <a:schemeClr val="accent1">
                    <a:lumMod val="50000"/>
                  </a:schemeClr>
                </a:solidFill>
                <a:latin typeface="微软雅黑" panose="020B0503020204020204" pitchFamily="34" charset="-122"/>
                <a:ea typeface="微软雅黑" panose="020B0503020204020204" pitchFamily="34" charset="-122"/>
              </a:rPr>
              <a:t>设定的</a:t>
            </a:r>
            <a:r>
              <a:rPr lang="en-US" altLang="zh-CN" sz="1800" dirty="0">
                <a:solidFill>
                  <a:schemeClr val="accent1">
                    <a:lumMod val="50000"/>
                  </a:schemeClr>
                </a:solidFill>
                <a:latin typeface="微软雅黑" panose="020B0503020204020204" pitchFamily="34" charset="-122"/>
                <a:ea typeface="微软雅黑" panose="020B0503020204020204" pitchFamily="34" charset="-122"/>
              </a:rPr>
              <a:t>HSE</a:t>
            </a:r>
            <a:r>
              <a:rPr lang="zh-CN" altLang="en-US" sz="1800" dirty="0">
                <a:solidFill>
                  <a:schemeClr val="accent1">
                    <a:lumMod val="50000"/>
                  </a:schemeClr>
                </a:solidFill>
                <a:latin typeface="微软雅黑" panose="020B0503020204020204" pitchFamily="34" charset="-122"/>
                <a:ea typeface="微软雅黑" panose="020B0503020204020204" pitchFamily="34" charset="-122"/>
              </a:rPr>
              <a:t>目标和指标有对应的行动计划，可明确衡量，并有连续性。</a:t>
            </a:r>
            <a:endParaRPr lang="zh-CN" altLang="en-US" sz="1800"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4521994" y="2196307"/>
            <a:ext cx="4572000" cy="874712"/>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1" eaLnBrk="1" hangingPunct="1">
              <a:lnSpc>
                <a:spcPct val="150000"/>
              </a:lnSpc>
              <a:spcBef>
                <a:spcPts val="0"/>
              </a:spcBef>
              <a:defRPr/>
            </a:pPr>
            <a:r>
              <a:rPr lang="zh-CN" altLang="en-US" sz="1800" dirty="0">
                <a:solidFill>
                  <a:schemeClr val="accent1">
                    <a:lumMod val="50000"/>
                  </a:schemeClr>
                </a:solidFill>
                <a:latin typeface="微软雅黑" panose="020B0503020204020204" pitchFamily="34" charset="-122"/>
                <a:ea typeface="微软雅黑" panose="020B0503020204020204" pitchFamily="34" charset="-122"/>
              </a:rPr>
              <a:t>直线主管负责考核，其他相关部门提供参考信息，由直线主管汇总并做出最终评定。</a:t>
            </a:r>
            <a:endParaRPr lang="zh-CN" altLang="en-US" sz="1800"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4518819" y="3104357"/>
            <a:ext cx="4572000" cy="458787"/>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1" eaLnBrk="1" hangingPunct="1">
              <a:lnSpc>
                <a:spcPct val="150000"/>
              </a:lnSpc>
              <a:spcBef>
                <a:spcPts val="0"/>
              </a:spcBef>
              <a:defRPr/>
            </a:pPr>
            <a:r>
              <a:rPr lang="zh-CN" altLang="en-US" sz="1800" dirty="0">
                <a:solidFill>
                  <a:schemeClr val="accent1">
                    <a:lumMod val="50000"/>
                  </a:schemeClr>
                </a:solidFill>
                <a:latin typeface="微软雅黑" panose="020B0503020204020204" pitchFamily="34" charset="-122"/>
                <a:ea typeface="微软雅黑" panose="020B0503020204020204" pitchFamily="34" charset="-122"/>
              </a:rPr>
              <a:t>直线主管对其下属的</a:t>
            </a:r>
            <a:r>
              <a:rPr lang="en-US" altLang="zh-CN" sz="1800" dirty="0">
                <a:solidFill>
                  <a:schemeClr val="accent1">
                    <a:lumMod val="50000"/>
                  </a:schemeClr>
                </a:solidFill>
                <a:latin typeface="微软雅黑" panose="020B0503020204020204" pitchFamily="34" charset="-122"/>
                <a:ea typeface="微软雅黑" panose="020B0503020204020204" pitchFamily="34" charset="-122"/>
              </a:rPr>
              <a:t>HSE</a:t>
            </a:r>
            <a:r>
              <a:rPr lang="zh-CN" altLang="en-US" sz="1800" dirty="0">
                <a:solidFill>
                  <a:schemeClr val="accent1">
                    <a:lumMod val="50000"/>
                  </a:schemeClr>
                </a:solidFill>
                <a:latin typeface="微软雅黑" panose="020B0503020204020204" pitchFamily="34" charset="-122"/>
                <a:ea typeface="微软雅黑" panose="020B0503020204020204" pitchFamily="34" charset="-122"/>
              </a:rPr>
              <a:t>绩效负责</a:t>
            </a:r>
            <a:endParaRPr lang="zh-CN" altLang="en-US" sz="1800"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13" name="椭圆 12"/>
          <p:cNvSpPr>
            <a:spLocks noChangeArrowheads="1"/>
          </p:cNvSpPr>
          <p:nvPr/>
        </p:nvSpPr>
        <p:spPr bwMode="auto">
          <a:xfrm>
            <a:off x="4374356" y="1613694"/>
            <a:ext cx="144463" cy="144463"/>
          </a:xfrm>
          <a:prstGeom prst="ellipse">
            <a:avLst/>
          </a:prstGeom>
          <a:solidFill>
            <a:schemeClr val="accent1"/>
          </a:solidFill>
          <a:ln w="38100" algn="ctr">
            <a:solidFill>
              <a:schemeClr val="hlink"/>
            </a:solidFill>
            <a:round/>
          </a:ln>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14" name="椭圆 13"/>
          <p:cNvSpPr>
            <a:spLocks noChangeArrowheads="1"/>
          </p:cNvSpPr>
          <p:nvPr/>
        </p:nvSpPr>
        <p:spPr bwMode="auto">
          <a:xfrm>
            <a:off x="4374356" y="2397919"/>
            <a:ext cx="144463" cy="144463"/>
          </a:xfrm>
          <a:prstGeom prst="ellipse">
            <a:avLst/>
          </a:prstGeom>
          <a:solidFill>
            <a:schemeClr val="accent1"/>
          </a:solidFill>
          <a:ln w="38100" algn="ctr">
            <a:solidFill>
              <a:schemeClr val="hlink"/>
            </a:solidFill>
            <a:round/>
          </a:ln>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15" name="椭圆 14"/>
          <p:cNvSpPr>
            <a:spLocks noChangeArrowheads="1"/>
          </p:cNvSpPr>
          <p:nvPr/>
        </p:nvSpPr>
        <p:spPr bwMode="auto">
          <a:xfrm>
            <a:off x="4374356" y="3290094"/>
            <a:ext cx="144463" cy="142875"/>
          </a:xfrm>
          <a:prstGeom prst="ellipse">
            <a:avLst/>
          </a:prstGeom>
          <a:solidFill>
            <a:schemeClr val="accent1"/>
          </a:solidFill>
          <a:ln w="38100" algn="ctr">
            <a:solidFill>
              <a:schemeClr val="hlink"/>
            </a:solidFill>
            <a:round/>
          </a:ln>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16" name="矩形 15"/>
          <p:cNvSpPr/>
          <p:nvPr/>
        </p:nvSpPr>
        <p:spPr>
          <a:xfrm>
            <a:off x="733423" y="143485"/>
            <a:ext cx="4831856" cy="461665"/>
          </a:xfrm>
          <a:prstGeom prst="rect">
            <a:avLst/>
          </a:prstGeom>
        </p:spPr>
        <p:txBody>
          <a:bodyPr wrap="square">
            <a:spAutoFit/>
          </a:bodyPr>
          <a:lstStyle/>
          <a:p>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一、国际</a:t>
            </a:r>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先进</a:t>
            </a:r>
            <a:r>
              <a:rPr lang="en-US" altLang="zh-CN" sz="2400" b="1" dirty="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管理</a:t>
            </a:r>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理念介绍</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pic>
        <p:nvPicPr>
          <p:cNvPr id="17" name="图片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1162" y="831155"/>
            <a:ext cx="3746500" cy="562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矩形 3"/>
          <p:cNvSpPr/>
          <p:nvPr/>
        </p:nvSpPr>
        <p:spPr>
          <a:xfrm>
            <a:off x="733423" y="143485"/>
            <a:ext cx="4831856" cy="461665"/>
          </a:xfrm>
          <a:prstGeom prst="rect">
            <a:avLst/>
          </a:prstGeom>
        </p:spPr>
        <p:txBody>
          <a:bodyPr wrap="square">
            <a:spAutoFit/>
          </a:bodyPr>
          <a:lstStyle/>
          <a:p>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一、国际</a:t>
            </a:r>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先进</a:t>
            </a:r>
            <a:r>
              <a:rPr lang="en-US" altLang="zh-CN" sz="2400" b="1" dirty="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管理</a:t>
            </a:r>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理念介绍</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cxnSp>
        <p:nvCxnSpPr>
          <p:cNvPr id="49" name="直接连接符 48"/>
          <p:cNvCxnSpPr>
            <a:cxnSpLocks noChangeShapeType="1"/>
            <a:endCxn id="57" idx="1"/>
          </p:cNvCxnSpPr>
          <p:nvPr/>
        </p:nvCxnSpPr>
        <p:spPr bwMode="auto">
          <a:xfrm>
            <a:off x="5249863" y="2489200"/>
            <a:ext cx="600075" cy="1804988"/>
          </a:xfrm>
          <a:prstGeom prst="line">
            <a:avLst/>
          </a:prstGeom>
          <a:noFill/>
          <a:ln w="38100" algn="ctr">
            <a:solidFill>
              <a:schemeClr val="hlink"/>
            </a:solidFill>
            <a:round/>
          </a:ln>
          <a:extLst>
            <a:ext uri="{909E8E84-426E-40DD-AFC4-6F175D3DCCD1}">
              <a14:hiddenFill xmlns:a14="http://schemas.microsoft.com/office/drawing/2010/main">
                <a:noFill/>
              </a14:hiddenFill>
            </a:ext>
          </a:extLst>
        </p:spPr>
      </p:cxnSp>
      <p:sp>
        <p:nvSpPr>
          <p:cNvPr id="50" name="椭圆 49"/>
          <p:cNvSpPr>
            <a:spLocks noChangeArrowheads="1"/>
          </p:cNvSpPr>
          <p:nvPr/>
        </p:nvSpPr>
        <p:spPr bwMode="auto">
          <a:xfrm>
            <a:off x="5033963" y="2352675"/>
            <a:ext cx="273050" cy="273050"/>
          </a:xfrm>
          <a:prstGeom prst="ellipse">
            <a:avLst/>
          </a:prstGeom>
          <a:solidFill>
            <a:schemeClr val="accent1"/>
          </a:solidFill>
          <a:ln w="38100" algn="ctr">
            <a:solidFill>
              <a:schemeClr val="hlink"/>
            </a:solidFill>
            <a:round/>
          </a:ln>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51" name="矩形 50"/>
          <p:cNvSpPr/>
          <p:nvPr/>
        </p:nvSpPr>
        <p:spPr>
          <a:xfrm>
            <a:off x="6072187" y="4322763"/>
            <a:ext cx="4821237" cy="923925"/>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1" eaLnBrk="1" hangingPunct="1">
              <a:lnSpc>
                <a:spcPct val="150000"/>
              </a:lnSpc>
              <a:spcBef>
                <a:spcPts val="0"/>
              </a:spcBef>
              <a:defRPr/>
            </a:pPr>
            <a:r>
              <a:rPr lang="en-US" altLang="zh-CN" sz="1800" dirty="0">
                <a:solidFill>
                  <a:schemeClr val="accent1">
                    <a:lumMod val="50000"/>
                  </a:schemeClr>
                </a:solidFill>
                <a:latin typeface="微软雅黑" panose="020B0503020204020204" pitchFamily="34" charset="-122"/>
                <a:ea typeface="微软雅黑" panose="020B0503020204020204" pitchFamily="34" charset="-122"/>
              </a:rPr>
              <a:t>HSE</a:t>
            </a:r>
            <a:r>
              <a:rPr lang="zh-CN" altLang="en-US" sz="1800" dirty="0">
                <a:solidFill>
                  <a:schemeClr val="accent1">
                    <a:lumMod val="50000"/>
                  </a:schemeClr>
                </a:solidFill>
                <a:latin typeface="微软雅黑" panose="020B0503020204020204" pitchFamily="34" charset="-122"/>
                <a:ea typeface="微软雅黑" panose="020B0503020204020204" pitchFamily="34" charset="-122"/>
              </a:rPr>
              <a:t>目标和指标要有延续性，各年度需设定更具挑战性的目标和指标。</a:t>
            </a:r>
            <a:endParaRPr lang="zh-CN" altLang="en-US" sz="1800" dirty="0">
              <a:solidFill>
                <a:schemeClr val="accent1">
                  <a:lumMod val="50000"/>
                </a:schemeClr>
              </a:solidFill>
              <a:latin typeface="微软雅黑" panose="020B0503020204020204" pitchFamily="34" charset="-122"/>
              <a:ea typeface="微软雅黑" panose="020B0503020204020204" pitchFamily="34" charset="-122"/>
            </a:endParaRPr>
          </a:p>
        </p:txBody>
      </p:sp>
      <p:pic>
        <p:nvPicPr>
          <p:cNvPr id="52" name="图片 5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66900" y="803275"/>
            <a:ext cx="3746500" cy="562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矩形 52"/>
          <p:cNvSpPr/>
          <p:nvPr/>
        </p:nvSpPr>
        <p:spPr>
          <a:xfrm>
            <a:off x="5973763" y="1597025"/>
            <a:ext cx="4994275" cy="508000"/>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1" eaLnBrk="1" hangingPunct="1">
              <a:lnSpc>
                <a:spcPct val="150000"/>
              </a:lnSpc>
              <a:spcBef>
                <a:spcPts val="0"/>
              </a:spcBef>
              <a:defRPr/>
            </a:pPr>
            <a:r>
              <a:rPr lang="zh-CN" altLang="en-US" sz="1800" dirty="0">
                <a:solidFill>
                  <a:schemeClr val="accent1">
                    <a:lumMod val="50000"/>
                  </a:schemeClr>
                </a:solidFill>
                <a:latin typeface="微软雅黑" panose="020B0503020204020204" pitchFamily="34" charset="-122"/>
                <a:ea typeface="微软雅黑" panose="020B0503020204020204" pitchFamily="34" charset="-122"/>
              </a:rPr>
              <a:t>参照杜邦的最佳实践，</a:t>
            </a:r>
            <a:r>
              <a:rPr lang="en-US" altLang="zh-CN" sz="1800" dirty="0">
                <a:solidFill>
                  <a:schemeClr val="accent1">
                    <a:lumMod val="50000"/>
                  </a:schemeClr>
                </a:solidFill>
                <a:latin typeface="微软雅黑" panose="020B0503020204020204" pitchFamily="34" charset="-122"/>
                <a:ea typeface="微软雅黑" panose="020B0503020204020204" pitchFamily="34" charset="-122"/>
              </a:rPr>
              <a:t>HSE</a:t>
            </a:r>
            <a:r>
              <a:rPr lang="zh-CN" altLang="en-US" sz="1800" dirty="0">
                <a:solidFill>
                  <a:schemeClr val="accent1">
                    <a:lumMod val="50000"/>
                  </a:schemeClr>
                </a:solidFill>
                <a:latin typeface="微软雅黑" panose="020B0503020204020204" pitchFamily="34" charset="-122"/>
                <a:ea typeface="微软雅黑" panose="020B0503020204020204" pitchFamily="34" charset="-122"/>
              </a:rPr>
              <a:t>表现统计方面包含：</a:t>
            </a:r>
            <a:endParaRPr lang="zh-CN" altLang="en-US" sz="1800"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54" name="矩形 53"/>
          <p:cNvSpPr/>
          <p:nvPr/>
        </p:nvSpPr>
        <p:spPr>
          <a:xfrm>
            <a:off x="5973763" y="2066925"/>
            <a:ext cx="5018087" cy="1939925"/>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2" eaLnBrk="1" hangingPunct="1">
              <a:lnSpc>
                <a:spcPct val="150000"/>
              </a:lnSpc>
              <a:spcBef>
                <a:spcPts val="0"/>
              </a:spcBef>
              <a:buClr>
                <a:schemeClr val="tx1"/>
              </a:buClr>
              <a:buFontTx/>
              <a:buChar char="•"/>
              <a:defRPr/>
            </a:pPr>
            <a:r>
              <a:rPr lang="zh-CN" altLang="en-US" sz="1600" b="0" dirty="0">
                <a:solidFill>
                  <a:schemeClr val="bg2">
                    <a:lumMod val="25000"/>
                  </a:schemeClr>
                </a:solidFill>
                <a:latin typeface="微软雅黑" panose="020B0503020204020204" pitchFamily="34" charset="-122"/>
                <a:ea typeface="微软雅黑" panose="020B0503020204020204" pitchFamily="34" charset="-122"/>
              </a:rPr>
              <a:t>先导性指标、过程性指标和结果性指标进行分类统计</a:t>
            </a:r>
            <a:endParaRPr lang="zh-CN" altLang="en-US" sz="1600" b="0" dirty="0">
              <a:solidFill>
                <a:schemeClr val="bg2">
                  <a:lumMod val="25000"/>
                </a:schemeClr>
              </a:solidFill>
              <a:latin typeface="微软雅黑" panose="020B0503020204020204" pitchFamily="34" charset="-122"/>
              <a:ea typeface="微软雅黑" panose="020B0503020204020204" pitchFamily="34" charset="-122"/>
            </a:endParaRPr>
          </a:p>
          <a:p>
            <a:pPr marL="0" lvl="2" eaLnBrk="1" hangingPunct="1">
              <a:lnSpc>
                <a:spcPct val="150000"/>
              </a:lnSpc>
              <a:spcBef>
                <a:spcPts val="0"/>
              </a:spcBef>
              <a:buClr>
                <a:schemeClr val="tx1"/>
              </a:buClr>
              <a:buFontTx/>
              <a:buChar char="•"/>
              <a:defRPr/>
            </a:pPr>
            <a:r>
              <a:rPr lang="zh-CN" altLang="en-US" sz="1600" b="0" dirty="0">
                <a:solidFill>
                  <a:schemeClr val="bg2">
                    <a:lumMod val="25000"/>
                  </a:schemeClr>
                </a:solidFill>
                <a:latin typeface="微软雅黑" panose="020B0503020204020204" pitchFamily="34" charset="-122"/>
                <a:ea typeface="微软雅黑" panose="020B0503020204020204" pitchFamily="34" charset="-122"/>
              </a:rPr>
              <a:t>各部门主管、基层单位领导负责完成本单位的</a:t>
            </a:r>
            <a:r>
              <a:rPr lang="en-US" altLang="zh-CN" sz="1600" b="0" dirty="0">
                <a:solidFill>
                  <a:schemeClr val="bg2">
                    <a:lumMod val="25000"/>
                  </a:schemeClr>
                </a:solidFill>
                <a:latin typeface="微软雅黑" panose="020B0503020204020204" pitchFamily="34" charset="-122"/>
                <a:ea typeface="微软雅黑" panose="020B0503020204020204" pitchFamily="34" charset="-122"/>
              </a:rPr>
              <a:t>HSE</a:t>
            </a:r>
            <a:r>
              <a:rPr lang="zh-CN" altLang="en-US" sz="1600" b="0" dirty="0">
                <a:solidFill>
                  <a:schemeClr val="bg2">
                    <a:lumMod val="25000"/>
                  </a:schemeClr>
                </a:solidFill>
                <a:latin typeface="微软雅黑" panose="020B0503020204020204" pitchFamily="34" charset="-122"/>
                <a:ea typeface="微软雅黑" panose="020B0503020204020204" pitchFamily="34" charset="-122"/>
              </a:rPr>
              <a:t>表现统计</a:t>
            </a:r>
            <a:endParaRPr lang="zh-CN" altLang="en-US" sz="1600" b="0" dirty="0">
              <a:solidFill>
                <a:schemeClr val="bg2">
                  <a:lumMod val="25000"/>
                </a:schemeClr>
              </a:solidFill>
              <a:latin typeface="微软雅黑" panose="020B0503020204020204" pitchFamily="34" charset="-122"/>
              <a:ea typeface="微软雅黑" panose="020B0503020204020204" pitchFamily="34" charset="-122"/>
            </a:endParaRPr>
          </a:p>
          <a:p>
            <a:pPr marL="0" lvl="2" eaLnBrk="1" hangingPunct="1">
              <a:lnSpc>
                <a:spcPct val="150000"/>
              </a:lnSpc>
              <a:spcBef>
                <a:spcPts val="0"/>
              </a:spcBef>
              <a:buClr>
                <a:schemeClr val="tx1"/>
              </a:buClr>
              <a:buFontTx/>
              <a:buChar char="•"/>
              <a:defRPr/>
            </a:pPr>
            <a:r>
              <a:rPr lang="en-US" altLang="zh-CN" sz="1600" b="0" dirty="0">
                <a:solidFill>
                  <a:schemeClr val="bg2">
                    <a:lumMod val="25000"/>
                  </a:schemeClr>
                </a:solidFill>
                <a:latin typeface="微软雅黑" panose="020B0503020204020204" pitchFamily="34" charset="-122"/>
                <a:ea typeface="微软雅黑" panose="020B0503020204020204" pitchFamily="34" charset="-122"/>
              </a:rPr>
              <a:t>HSE</a:t>
            </a:r>
            <a:r>
              <a:rPr lang="zh-CN" altLang="en-US" sz="1600" b="0" dirty="0">
                <a:solidFill>
                  <a:schemeClr val="bg2">
                    <a:lumMod val="25000"/>
                  </a:schemeClr>
                </a:solidFill>
                <a:latin typeface="微软雅黑" panose="020B0503020204020204" pitchFamily="34" charset="-122"/>
                <a:ea typeface="微软雅黑" panose="020B0503020204020204" pitchFamily="34" charset="-122"/>
              </a:rPr>
              <a:t>部门负责对数据进行综合分析和应用，并从专业的角度提供管理建议，供各级管理人员使用</a:t>
            </a:r>
            <a:endParaRPr lang="zh-CN" altLang="en-US" sz="1600" b="0" dirty="0">
              <a:solidFill>
                <a:schemeClr val="bg2">
                  <a:lumMod val="25000"/>
                </a:schemeClr>
              </a:solidFill>
              <a:latin typeface="微软雅黑" panose="020B0503020204020204" pitchFamily="34" charset="-122"/>
              <a:ea typeface="微软雅黑" panose="020B0503020204020204" pitchFamily="34" charset="-122"/>
            </a:endParaRPr>
          </a:p>
        </p:txBody>
      </p:sp>
      <p:cxnSp>
        <p:nvCxnSpPr>
          <p:cNvPr id="55" name="直接连接符 54"/>
          <p:cNvCxnSpPr>
            <a:cxnSpLocks noChangeShapeType="1"/>
            <a:endCxn id="53" idx="1"/>
          </p:cNvCxnSpPr>
          <p:nvPr/>
        </p:nvCxnSpPr>
        <p:spPr bwMode="auto">
          <a:xfrm flipV="1">
            <a:off x="5106988" y="1851025"/>
            <a:ext cx="866775" cy="638175"/>
          </a:xfrm>
          <a:prstGeom prst="line">
            <a:avLst/>
          </a:prstGeom>
          <a:noFill/>
          <a:ln w="38100" algn="ctr">
            <a:solidFill>
              <a:schemeClr val="hlink"/>
            </a:solidFill>
            <a:round/>
          </a:ln>
          <a:extLst>
            <a:ext uri="{909E8E84-426E-40DD-AFC4-6F175D3DCCD1}">
              <a14:hiddenFill xmlns:a14="http://schemas.microsoft.com/office/drawing/2010/main">
                <a:noFill/>
              </a14:hiddenFill>
            </a:ext>
          </a:extLst>
        </p:spPr>
      </p:cxnSp>
      <p:sp>
        <p:nvSpPr>
          <p:cNvPr id="56" name="椭圆 55"/>
          <p:cNvSpPr>
            <a:spLocks noChangeArrowheads="1"/>
          </p:cNvSpPr>
          <p:nvPr/>
        </p:nvSpPr>
        <p:spPr bwMode="auto">
          <a:xfrm>
            <a:off x="5829300" y="1820863"/>
            <a:ext cx="144463" cy="142875"/>
          </a:xfrm>
          <a:prstGeom prst="ellipse">
            <a:avLst/>
          </a:prstGeom>
          <a:solidFill>
            <a:schemeClr val="accent1"/>
          </a:solidFill>
          <a:ln w="38100" algn="ctr">
            <a:solidFill>
              <a:schemeClr val="hlink"/>
            </a:solidFill>
            <a:round/>
          </a:ln>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57" name="椭圆 56"/>
          <p:cNvSpPr>
            <a:spLocks noChangeArrowheads="1"/>
          </p:cNvSpPr>
          <p:nvPr/>
        </p:nvSpPr>
        <p:spPr bwMode="auto">
          <a:xfrm>
            <a:off x="5829300" y="4273550"/>
            <a:ext cx="144463" cy="144463"/>
          </a:xfrm>
          <a:prstGeom prst="ellipse">
            <a:avLst/>
          </a:prstGeom>
          <a:solidFill>
            <a:schemeClr val="accent1"/>
          </a:solidFill>
          <a:ln w="38100" algn="ctr">
            <a:solidFill>
              <a:schemeClr val="hlink"/>
            </a:solidFill>
            <a:round/>
          </a:ln>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矩形 3"/>
          <p:cNvSpPr/>
          <p:nvPr/>
        </p:nvSpPr>
        <p:spPr>
          <a:xfrm>
            <a:off x="733423" y="143485"/>
            <a:ext cx="4831856" cy="461665"/>
          </a:xfrm>
          <a:prstGeom prst="rect">
            <a:avLst/>
          </a:prstGeom>
        </p:spPr>
        <p:txBody>
          <a:bodyPr wrap="square">
            <a:spAutoFit/>
          </a:bodyPr>
          <a:lstStyle/>
          <a:p>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一、国际</a:t>
            </a:r>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先进</a:t>
            </a:r>
            <a:r>
              <a:rPr lang="en-US" altLang="zh-CN" sz="2400" b="1" dirty="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管理</a:t>
            </a:r>
            <a:r>
              <a:rPr lang="zh-CN" altLang="en-US" sz="2400" b="1" dirty="0" smtClean="0">
                <a:solidFill>
                  <a:schemeClr val="accent1"/>
                </a:solidFill>
                <a:latin typeface="微软雅黑" panose="020B0503020204020204" pitchFamily="34" charset="-122"/>
                <a:ea typeface="微软雅黑" panose="020B0503020204020204" pitchFamily="34" charset="-122"/>
                <a:cs typeface="+mn-ea"/>
                <a:sym typeface="+mn-lt"/>
              </a:rPr>
              <a:t>理念介绍</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5" name="矩形 4"/>
          <p:cNvSpPr>
            <a:spLocks noChangeArrowheads="1"/>
          </p:cNvSpPr>
          <p:nvPr/>
        </p:nvSpPr>
        <p:spPr bwMode="auto">
          <a:xfrm>
            <a:off x="-1" y="2104157"/>
            <a:ext cx="12858751" cy="3671888"/>
          </a:xfrm>
          <a:prstGeom prst="rect">
            <a:avLst/>
          </a:prstGeom>
          <a:solidFill>
            <a:schemeClr val="accent2"/>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6" name="Rectangle 3"/>
          <p:cNvSpPr>
            <a:spLocks noGrp="1" noChangeArrowheads="1"/>
          </p:cNvSpPr>
          <p:nvPr/>
        </p:nvSpPr>
        <p:spPr>
          <a:xfrm>
            <a:off x="123825" y="2231157"/>
            <a:ext cx="7795618" cy="2585323"/>
          </a:xfrm>
          <a:prstGeom prst="rect">
            <a:avLst/>
          </a:prstGeom>
        </p:spPr>
        <p:txBody>
          <a:bodyPr wrap="squar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panose="020B0604020202020204" pitchFamily="34" charset="0"/>
              </a:defRPr>
            </a:lvl6pPr>
            <a:lvl7pPr marL="2971800" indent="-228600" algn="l" rtl="0" fontAlgn="base">
              <a:spcBef>
                <a:spcPct val="20000"/>
              </a:spcBef>
              <a:spcAft>
                <a:spcPct val="0"/>
              </a:spcAft>
              <a:buChar char="»"/>
              <a:defRPr sz="2000">
                <a:solidFill>
                  <a:schemeClr val="tx1"/>
                </a:solidFill>
                <a:latin typeface="Arial" panose="020B0604020202020204" pitchFamily="34" charset="0"/>
              </a:defRPr>
            </a:lvl7pPr>
            <a:lvl8pPr marL="3429000" indent="-228600" algn="l" rtl="0" fontAlgn="base">
              <a:spcBef>
                <a:spcPct val="20000"/>
              </a:spcBef>
              <a:spcAft>
                <a:spcPct val="0"/>
              </a:spcAft>
              <a:buChar char="»"/>
              <a:defRPr sz="2000">
                <a:solidFill>
                  <a:schemeClr val="tx1"/>
                </a:solidFill>
                <a:latin typeface="Arial" panose="020B0604020202020204" pitchFamily="34" charset="0"/>
              </a:defRPr>
            </a:lvl8pPr>
            <a:lvl9pPr marL="3886200" indent="-228600" algn="l" rtl="0" fontAlgn="base">
              <a:spcBef>
                <a:spcPct val="20000"/>
              </a:spcBef>
              <a:spcAft>
                <a:spcPct val="0"/>
              </a:spcAft>
              <a:buChar char="»"/>
              <a:defRPr sz="2000">
                <a:solidFill>
                  <a:schemeClr val="tx1"/>
                </a:solidFill>
                <a:latin typeface="Arial" panose="020B0604020202020204" pitchFamily="34" charset="0"/>
              </a:defRPr>
            </a:lvl9pPr>
          </a:lstStyle>
          <a:p>
            <a:pPr>
              <a:lnSpc>
                <a:spcPct val="150000"/>
              </a:lnSpc>
              <a:spcBef>
                <a:spcPct val="0"/>
              </a:spcBef>
              <a:buClr>
                <a:schemeClr val="bg1"/>
              </a:buClr>
              <a:buFont typeface="Wingdings" panose="05000000000000000000" pitchFamily="2" charset="2"/>
              <a:buChar char="Ø"/>
              <a:defRPr/>
            </a:pPr>
            <a:r>
              <a:rPr lang="zh-CN" altLang="en-US" sz="1800" kern="1200" dirty="0">
                <a:solidFill>
                  <a:schemeClr val="bg1"/>
                </a:solidFill>
                <a:latin typeface="微软雅黑" panose="020B0503020204020204" pitchFamily="34" charset="-122"/>
                <a:ea typeface="微软雅黑" panose="020B0503020204020204" pitchFamily="34" charset="-122"/>
              </a:rPr>
              <a:t>默认</a:t>
            </a:r>
            <a:r>
              <a:rPr lang="en-US" altLang="zh-CN" sz="1800" kern="1200" dirty="0">
                <a:solidFill>
                  <a:schemeClr val="bg1"/>
                </a:solidFill>
                <a:latin typeface="微软雅黑" panose="020B0503020204020204" pitchFamily="34" charset="-122"/>
                <a:ea typeface="微软雅黑" panose="020B0503020204020204" pitchFamily="34" charset="-122"/>
              </a:rPr>
              <a:t>HSE</a:t>
            </a:r>
            <a:r>
              <a:rPr lang="zh-CN" altLang="en-US" sz="1800" kern="1200" dirty="0">
                <a:solidFill>
                  <a:schemeClr val="bg1"/>
                </a:solidFill>
                <a:latin typeface="微软雅黑" panose="020B0503020204020204" pitchFamily="34" charset="-122"/>
                <a:ea typeface="微软雅黑" panose="020B0503020204020204" pitchFamily="34" charset="-122"/>
              </a:rPr>
              <a:t>绩效管理是安全部门的工作</a:t>
            </a:r>
            <a:endParaRPr lang="zh-CN" altLang="en-US" sz="1800" kern="1200" dirty="0">
              <a:solidFill>
                <a:schemeClr val="bg1"/>
              </a:solidFill>
              <a:latin typeface="微软雅黑" panose="020B0503020204020204" pitchFamily="34" charset="-122"/>
              <a:ea typeface="微软雅黑" panose="020B0503020204020204" pitchFamily="34" charset="-122"/>
            </a:endParaRPr>
          </a:p>
          <a:p>
            <a:pPr>
              <a:lnSpc>
                <a:spcPct val="150000"/>
              </a:lnSpc>
              <a:spcBef>
                <a:spcPct val="0"/>
              </a:spcBef>
              <a:buClr>
                <a:schemeClr val="bg1"/>
              </a:buClr>
              <a:buFont typeface="Wingdings" panose="05000000000000000000" pitchFamily="2" charset="2"/>
              <a:buChar char="Ø"/>
              <a:defRPr/>
            </a:pPr>
            <a:r>
              <a:rPr lang="zh-CN" altLang="en-US" sz="1800" kern="1200" dirty="0">
                <a:solidFill>
                  <a:schemeClr val="bg1"/>
                </a:solidFill>
                <a:latin typeface="微软雅黑" panose="020B0503020204020204" pitchFamily="34" charset="-122"/>
                <a:ea typeface="微软雅黑" panose="020B0503020204020204" pitchFamily="34" charset="-122"/>
              </a:rPr>
              <a:t>考核实际上替代了管理，基本上没有过程管理</a:t>
            </a:r>
            <a:endParaRPr lang="en-US" altLang="zh-CN" sz="1800" kern="1200" dirty="0">
              <a:solidFill>
                <a:schemeClr val="bg1"/>
              </a:solidFill>
              <a:latin typeface="微软雅黑" panose="020B0503020204020204" pitchFamily="34" charset="-122"/>
              <a:ea typeface="微软雅黑" panose="020B0503020204020204" pitchFamily="34" charset="-122"/>
            </a:endParaRPr>
          </a:p>
          <a:p>
            <a:pPr>
              <a:lnSpc>
                <a:spcPct val="150000"/>
              </a:lnSpc>
              <a:spcBef>
                <a:spcPct val="0"/>
              </a:spcBef>
              <a:buClr>
                <a:schemeClr val="bg1"/>
              </a:buClr>
              <a:buFont typeface="Wingdings" panose="05000000000000000000" pitchFamily="2" charset="2"/>
              <a:buChar char="Ø"/>
              <a:defRPr/>
            </a:pPr>
            <a:r>
              <a:rPr lang="zh-CN" altLang="en-US" sz="1800" kern="1200" dirty="0">
                <a:solidFill>
                  <a:schemeClr val="bg1"/>
                </a:solidFill>
                <a:latin typeface="微软雅黑" panose="020B0503020204020204" pitchFamily="34" charset="-122"/>
                <a:ea typeface="微软雅黑" panose="020B0503020204020204" pitchFamily="34" charset="-122"/>
              </a:rPr>
              <a:t>直线组织领导只是对其下属的“考核结果”负责</a:t>
            </a:r>
            <a:endParaRPr lang="zh-CN" altLang="en-US" sz="1800" kern="1200" dirty="0">
              <a:solidFill>
                <a:schemeClr val="bg1"/>
              </a:solidFill>
              <a:latin typeface="微软雅黑" panose="020B0503020204020204" pitchFamily="34" charset="-122"/>
              <a:ea typeface="微软雅黑" panose="020B0503020204020204" pitchFamily="34" charset="-122"/>
            </a:endParaRPr>
          </a:p>
          <a:p>
            <a:pPr>
              <a:lnSpc>
                <a:spcPct val="150000"/>
              </a:lnSpc>
              <a:spcBef>
                <a:spcPct val="0"/>
              </a:spcBef>
              <a:buClr>
                <a:schemeClr val="bg1"/>
              </a:buClr>
              <a:buFont typeface="Wingdings" panose="05000000000000000000" pitchFamily="2" charset="2"/>
              <a:buChar char="Ø"/>
              <a:defRPr/>
            </a:pPr>
            <a:r>
              <a:rPr lang="zh-CN" altLang="en-US" sz="1800" kern="1200" dirty="0">
                <a:solidFill>
                  <a:schemeClr val="bg1"/>
                </a:solidFill>
                <a:latin typeface="微软雅黑" panose="020B0503020204020204" pitchFamily="34" charset="-122"/>
                <a:ea typeface="微软雅黑" panose="020B0503020204020204" pitchFamily="34" charset="-122"/>
              </a:rPr>
              <a:t>看不到直线组织在</a:t>
            </a:r>
            <a:r>
              <a:rPr lang="en-US" altLang="zh-CN" sz="1800" kern="1200" dirty="0">
                <a:solidFill>
                  <a:schemeClr val="bg1"/>
                </a:solidFill>
                <a:latin typeface="微软雅黑" panose="020B0503020204020204" pitchFamily="34" charset="-122"/>
                <a:ea typeface="微软雅黑" panose="020B0503020204020204" pitchFamily="34" charset="-122"/>
              </a:rPr>
              <a:t>HSE</a:t>
            </a:r>
            <a:r>
              <a:rPr lang="zh-CN" altLang="en-US" sz="1800" kern="1200" dirty="0">
                <a:solidFill>
                  <a:schemeClr val="bg1"/>
                </a:solidFill>
                <a:latin typeface="微软雅黑" panose="020B0503020204020204" pitchFamily="34" charset="-122"/>
                <a:ea typeface="微软雅黑" panose="020B0503020204020204" pitchFamily="34" charset="-122"/>
              </a:rPr>
              <a:t>绩效管理方面履行职责的状况和能力</a:t>
            </a:r>
            <a:endParaRPr lang="zh-CN" altLang="en-US" sz="1800" kern="1200" dirty="0">
              <a:solidFill>
                <a:schemeClr val="bg1"/>
              </a:solidFill>
              <a:latin typeface="微软雅黑" panose="020B0503020204020204" pitchFamily="34" charset="-122"/>
              <a:ea typeface="微软雅黑" panose="020B0503020204020204" pitchFamily="34" charset="-122"/>
            </a:endParaRPr>
          </a:p>
          <a:p>
            <a:pPr>
              <a:lnSpc>
                <a:spcPct val="150000"/>
              </a:lnSpc>
              <a:spcBef>
                <a:spcPct val="0"/>
              </a:spcBef>
              <a:buClr>
                <a:schemeClr val="bg1"/>
              </a:buClr>
              <a:buFont typeface="Wingdings" panose="05000000000000000000" pitchFamily="2" charset="2"/>
              <a:buChar char="Ø"/>
              <a:defRPr/>
            </a:pPr>
            <a:r>
              <a:rPr lang="zh-CN" altLang="en-US" sz="1800" kern="1200" dirty="0">
                <a:solidFill>
                  <a:schemeClr val="bg1"/>
                </a:solidFill>
                <a:latin typeface="微软雅黑" panose="020B0503020204020204" pitchFamily="34" charset="-122"/>
                <a:ea typeface="微软雅黑" panose="020B0503020204020204" pitchFamily="34" charset="-122"/>
              </a:rPr>
              <a:t>没有看到安全表现的明显改善的迹象以及未来发展的趋势，各级领导不能够完全把控公司整体的安全表现</a:t>
            </a:r>
            <a:endParaRPr lang="en-US" altLang="zh-CN" sz="1800" kern="1200" dirty="0">
              <a:solidFill>
                <a:schemeClr val="bg1"/>
              </a:solidFill>
              <a:latin typeface="微软雅黑" panose="020B0503020204020204" pitchFamily="34" charset="-122"/>
              <a:ea typeface="微软雅黑" panose="020B0503020204020204" pitchFamily="34" charset="-122"/>
            </a:endParaRPr>
          </a:p>
        </p:txBody>
      </p:sp>
      <p:sp>
        <p:nvSpPr>
          <p:cNvPr id="7" name="流程图: 手动输入 6"/>
          <p:cNvSpPr/>
          <p:nvPr/>
        </p:nvSpPr>
        <p:spPr bwMode="auto">
          <a:xfrm rot="16200000">
            <a:off x="6698680" y="1201438"/>
            <a:ext cx="2646363" cy="5315398"/>
          </a:xfrm>
          <a:prstGeom prst="flowChartManualInput">
            <a:avLst/>
          </a:prstGeom>
          <a:solidFill>
            <a:schemeClr val="accent2">
              <a:lumMod val="50000"/>
            </a:schemeClr>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rcRect l="13723" t="6763" r="5439" b="8399"/>
          <a:stretch>
            <a:fillRect/>
          </a:stretch>
        </p:blipFill>
        <p:spPr>
          <a:xfrm flipH="1">
            <a:off x="5592092" y="2648818"/>
            <a:ext cx="4860541" cy="2419468"/>
          </a:xfrm>
          <a:custGeom>
            <a:avLst/>
            <a:gdLst>
              <a:gd name="connsiteX0" fmla="*/ 2523052 w 2523052"/>
              <a:gd name="connsiteY0" fmla="*/ 0 h 1766136"/>
              <a:gd name="connsiteX1" fmla="*/ 0 w 2523052"/>
              <a:gd name="connsiteY1" fmla="*/ 0 h 1766136"/>
              <a:gd name="connsiteX2" fmla="*/ 0 w 2523052"/>
              <a:gd name="connsiteY2" fmla="*/ 1766136 h 1766136"/>
              <a:gd name="connsiteX3" fmla="*/ 2018442 w 2523052"/>
              <a:gd name="connsiteY3" fmla="*/ 1766136 h 1766136"/>
            </a:gdLst>
            <a:ahLst/>
            <a:cxnLst>
              <a:cxn ang="0">
                <a:pos x="connsiteX0" y="connsiteY0"/>
              </a:cxn>
              <a:cxn ang="0">
                <a:pos x="connsiteX1" y="connsiteY1"/>
              </a:cxn>
              <a:cxn ang="0">
                <a:pos x="connsiteX2" y="connsiteY2"/>
              </a:cxn>
              <a:cxn ang="0">
                <a:pos x="connsiteX3" y="connsiteY3"/>
              </a:cxn>
            </a:cxnLst>
            <a:rect l="l" t="t" r="r" b="b"/>
            <a:pathLst>
              <a:path w="2523052" h="1766136">
                <a:moveTo>
                  <a:pt x="2523052" y="0"/>
                </a:moveTo>
                <a:lnTo>
                  <a:pt x="0" y="0"/>
                </a:lnTo>
                <a:lnTo>
                  <a:pt x="0" y="1766136"/>
                </a:lnTo>
                <a:lnTo>
                  <a:pt x="2018442" y="1766136"/>
                </a:lnTo>
                <a:close/>
              </a:path>
            </a:pathLst>
          </a:custGeom>
        </p:spPr>
      </p:pic>
      <p:sp>
        <p:nvSpPr>
          <p:cNvPr id="9" name="Rectangle 2"/>
          <p:cNvSpPr>
            <a:spLocks noGrp="1" noChangeArrowheads="1"/>
          </p:cNvSpPr>
          <p:nvPr/>
        </p:nvSpPr>
        <p:spPr>
          <a:xfrm>
            <a:off x="588082" y="952029"/>
            <a:ext cx="3784600" cy="563562"/>
          </a:xfrm>
          <a:prstGeom prst="rect">
            <a:avLst/>
          </a:prstGeom>
        </p:spPr>
        <p:txBody>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a:solidFill>
                  <a:schemeClr val="tx2">
                    <a:lumMod val="50000"/>
                  </a:schemeClr>
                </a:solidFill>
                <a:latin typeface="华文中宋" panose="02010600040101010101" pitchFamily="2" charset="-122"/>
                <a:ea typeface="华文中宋" panose="02010600040101010101" pitchFamily="2" charset="-122"/>
              </a:rPr>
              <a:t>现状概括（试点单位）</a:t>
            </a:r>
            <a:endParaRPr lang="en-US" altLang="zh-CN" sz="2800">
              <a:solidFill>
                <a:schemeClr val="tx2">
                  <a:lumMod val="50000"/>
                </a:schemeClr>
              </a:solidFill>
              <a:latin typeface="华文中宋" panose="02010600040101010101" pitchFamily="2" charset="-122"/>
              <a:ea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0.xml><?xml version="1.0" encoding="utf-8"?>
<p:tagLst xmlns:p="http://schemas.openxmlformats.org/presentationml/2006/main">
  <p:tag name="MH" val="20160830110547"/>
  <p:tag name="MH_LIBRARY" val="CONTENTS"/>
  <p:tag name="MH_TYPE" val="OTHERS"/>
  <p:tag name="ID" val="545840"/>
</p:tagLst>
</file>

<file path=ppt/tags/tag101.xml><?xml version="1.0" encoding="utf-8"?>
<p:tagLst xmlns:p="http://schemas.openxmlformats.org/presentationml/2006/main">
  <p:tag name="MH" val="20160830110547"/>
  <p:tag name="MH_LIBRARY" val="CONTENTS"/>
  <p:tag name="MH_TYPE" val="OTHERS"/>
  <p:tag name="ID" val="545840"/>
</p:tagLst>
</file>

<file path=ppt/tags/tag102.xml><?xml version="1.0" encoding="utf-8"?>
<p:tagLst xmlns:p="http://schemas.openxmlformats.org/presentationml/2006/main">
  <p:tag name="MH" val="20160830110547"/>
  <p:tag name="MH_LIBRARY" val="CONTENTS"/>
  <p:tag name="MH_TYPE" val="OTHERS"/>
  <p:tag name="ID" val="545840"/>
</p:tagLst>
</file>

<file path=ppt/tags/tag103.xml><?xml version="1.0" encoding="utf-8"?>
<p:tagLst xmlns:p="http://schemas.openxmlformats.org/presentationml/2006/main">
  <p:tag name="MH" val="20160830110547"/>
  <p:tag name="MH_LIBRARY" val="CONTENTS"/>
  <p:tag name="MH_TYPE" val="OTHERS"/>
  <p:tag name="ID" val="545840"/>
</p:tagLst>
</file>

<file path=ppt/tags/tag104.xml><?xml version="1.0" encoding="utf-8"?>
<p:tagLst xmlns:p="http://schemas.openxmlformats.org/presentationml/2006/main">
  <p:tag name="MH" val="20160830110547"/>
  <p:tag name="MH_LIBRARY" val="CONTENTS"/>
  <p:tag name="MH_TYPE" val="OTHERS"/>
  <p:tag name="ID" val="545840"/>
</p:tagLst>
</file>

<file path=ppt/tags/tag105.xml><?xml version="1.0" encoding="utf-8"?>
<p:tagLst xmlns:p="http://schemas.openxmlformats.org/presentationml/2006/main">
  <p:tag name="MH" val="20160830110547"/>
  <p:tag name="MH_LIBRARY" val="CONTENTS"/>
  <p:tag name="MH_TYPE" val="OTHERS"/>
  <p:tag name="ID" val="545840"/>
</p:tagLst>
</file>

<file path=ppt/tags/tag106.xml><?xml version="1.0" encoding="utf-8"?>
<p:tagLst xmlns:p="http://schemas.openxmlformats.org/presentationml/2006/main">
  <p:tag name="MH" val="20160830110547"/>
  <p:tag name="MH_LIBRARY" val="CONTENTS"/>
  <p:tag name="MH_TYPE" val="OTHERS"/>
  <p:tag name="ID" val="545840"/>
</p:tagLst>
</file>

<file path=ppt/tags/tag107.xml><?xml version="1.0" encoding="utf-8"?>
<p:tagLst xmlns:p="http://schemas.openxmlformats.org/presentationml/2006/main">
  <p:tag name="MH" val="20160830110547"/>
  <p:tag name="MH_LIBRARY" val="CONTENTS"/>
  <p:tag name="MH_TYPE" val="OTHERS"/>
  <p:tag name="ID" val="545840"/>
</p:tagLst>
</file>

<file path=ppt/tags/tag108.xml><?xml version="1.0" encoding="utf-8"?>
<p:tagLst xmlns:p="http://schemas.openxmlformats.org/presentationml/2006/main">
  <p:tag name="MH" val="20160830110547"/>
  <p:tag name="MH_LIBRARY" val="CONTENTS"/>
  <p:tag name="MH_TYPE" val="OTHERS"/>
  <p:tag name="ID" val="545840"/>
</p:tagLst>
</file>

<file path=ppt/tags/tag109.xml><?xml version="1.0" encoding="utf-8"?>
<p:tagLst xmlns:p="http://schemas.openxmlformats.org/presentationml/2006/main">
  <p:tag name="MH" val="20160830110547"/>
  <p:tag name="MH_LIBRARY" val="CONTENTS"/>
  <p:tag name="MH_TYPE" val="OTHERS"/>
  <p:tag name="ID" val="545840"/>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0.xml><?xml version="1.0" encoding="utf-8"?>
<p:tagLst xmlns:p="http://schemas.openxmlformats.org/presentationml/2006/main">
  <p:tag name="MH" val="20160830110547"/>
  <p:tag name="MH_LIBRARY" val="CONTENTS"/>
  <p:tag name="MH_TYPE" val="OTHERS"/>
  <p:tag name="ID" val="545840"/>
</p:tagLst>
</file>

<file path=ppt/tags/tag111.xml><?xml version="1.0" encoding="utf-8"?>
<p:tagLst xmlns:p="http://schemas.openxmlformats.org/presentationml/2006/main">
  <p:tag name="MH" val="20160830110547"/>
  <p:tag name="MH_LIBRARY" val="CONTENTS"/>
  <p:tag name="MH_TYPE" val="OTHERS"/>
  <p:tag name="ID" val="545840"/>
</p:tagLst>
</file>

<file path=ppt/tags/tag112.xml><?xml version="1.0" encoding="utf-8"?>
<p:tagLst xmlns:p="http://schemas.openxmlformats.org/presentationml/2006/main">
  <p:tag name="MH" val="20160830110547"/>
  <p:tag name="MH_LIBRARY" val="CONTENTS"/>
  <p:tag name="MH_TYPE" val="OTHERS"/>
  <p:tag name="ID" val="545840"/>
</p:tagLst>
</file>

<file path=ppt/tags/tag113.xml><?xml version="1.0" encoding="utf-8"?>
<p:tagLst xmlns:p="http://schemas.openxmlformats.org/presentationml/2006/main">
  <p:tag name="MH" val="20160830110547"/>
  <p:tag name="MH_LIBRARY" val="CONTENTS"/>
  <p:tag name="MH_TYPE" val="OTHERS"/>
  <p:tag name="ID" val="545840"/>
</p:tagLst>
</file>

<file path=ppt/tags/tag114.xml><?xml version="1.0" encoding="utf-8"?>
<p:tagLst xmlns:p="http://schemas.openxmlformats.org/presentationml/2006/main">
  <p:tag name="MH" val="20160830110547"/>
  <p:tag name="MH_LIBRARY" val="CONTENTS"/>
  <p:tag name="MH_TYPE" val="OTHERS"/>
  <p:tag name="ID" val="545840"/>
</p:tagLst>
</file>

<file path=ppt/tags/tag115.xml><?xml version="1.0" encoding="utf-8"?>
<p:tagLst xmlns:p="http://schemas.openxmlformats.org/presentationml/2006/main">
  <p:tag name="MH" val="20160830110547"/>
  <p:tag name="MH_LIBRARY" val="CONTENTS"/>
  <p:tag name="MH_TYPE" val="OTHERS"/>
  <p:tag name="ID" val="545840"/>
</p:tagLst>
</file>

<file path=ppt/tags/tag116.xml><?xml version="1.0" encoding="utf-8"?>
<p:tagLst xmlns:p="http://schemas.openxmlformats.org/presentationml/2006/main">
  <p:tag name="MH" val="20160830110547"/>
  <p:tag name="MH_LIBRARY" val="CONTENTS"/>
  <p:tag name="MH_TYPE" val="OTHERS"/>
  <p:tag name="ID" val="545840"/>
</p:tagLst>
</file>

<file path=ppt/tags/tag117.xml><?xml version="1.0" encoding="utf-8"?>
<p:tagLst xmlns:p="http://schemas.openxmlformats.org/presentationml/2006/main">
  <p:tag name="MH" val="20160830110547"/>
  <p:tag name="MH_LIBRARY" val="CONTENTS"/>
  <p:tag name="MH_TYPE" val="OTHERS"/>
  <p:tag name="ID" val="545840"/>
</p:tagLst>
</file>

<file path=ppt/tags/tag118.xml><?xml version="1.0" encoding="utf-8"?>
<p:tagLst xmlns:p="http://schemas.openxmlformats.org/presentationml/2006/main">
  <p:tag name="MH" val="20160830110547"/>
  <p:tag name="MH_LIBRARY" val="CONTENTS"/>
  <p:tag name="MH_TYPE" val="OTHERS"/>
  <p:tag name="ID" val="545840"/>
</p:tagLst>
</file>

<file path=ppt/tags/tag119.xml><?xml version="1.0" encoding="utf-8"?>
<p:tagLst xmlns:p="http://schemas.openxmlformats.org/presentationml/2006/main">
  <p:tag name="MH" val="20160830110547"/>
  <p:tag name="MH_LIBRARY" val="CONTENTS"/>
  <p:tag name="MH_TYPE" val="OTHERS"/>
  <p:tag name="ID" val="545840"/>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0.xml><?xml version="1.0" encoding="utf-8"?>
<p:tagLst xmlns:p="http://schemas.openxmlformats.org/presentationml/2006/main">
  <p:tag name="MH" val="20160830110547"/>
  <p:tag name="MH_LIBRARY" val="CONTENTS"/>
  <p:tag name="MH_TYPE" val="OTHERS"/>
  <p:tag name="ID" val="545840"/>
</p:tagLst>
</file>

<file path=ppt/tags/tag121.xml><?xml version="1.0" encoding="utf-8"?>
<p:tagLst xmlns:p="http://schemas.openxmlformats.org/presentationml/2006/main">
  <p:tag name="MH" val="20160830110547"/>
  <p:tag name="MH_LIBRARY" val="CONTENTS"/>
  <p:tag name="MH_TYPE" val="OTHERS"/>
  <p:tag name="ID" val="545840"/>
</p:tagLst>
</file>

<file path=ppt/tags/tag122.xml><?xml version="1.0" encoding="utf-8"?>
<p:tagLst xmlns:p="http://schemas.openxmlformats.org/presentationml/2006/main">
  <p:tag name="MH" val="20160830110547"/>
  <p:tag name="MH_LIBRARY" val="CONTENTS"/>
  <p:tag name="MH_TYPE" val="OTHERS"/>
  <p:tag name="ID" val="545840"/>
</p:tagLst>
</file>

<file path=ppt/tags/tag123.xml><?xml version="1.0" encoding="utf-8"?>
<p:tagLst xmlns:p="http://schemas.openxmlformats.org/presentationml/2006/main">
  <p:tag name="MH" val="20160830110547"/>
  <p:tag name="MH_LIBRARY" val="CONTENTS"/>
  <p:tag name="MH_TYPE" val="OTHERS"/>
  <p:tag name="ID" val="545840"/>
</p:tagLst>
</file>

<file path=ppt/tags/tag124.xml><?xml version="1.0" encoding="utf-8"?>
<p:tagLst xmlns:p="http://schemas.openxmlformats.org/presentationml/2006/main">
  <p:tag name="MH" val="20160830110547"/>
  <p:tag name="MH_LIBRARY" val="CONTENTS"/>
  <p:tag name="MH_TYPE" val="OTHERS"/>
  <p:tag name="ID" val="545840"/>
</p:tagLst>
</file>

<file path=ppt/tags/tag125.xml><?xml version="1.0" encoding="utf-8"?>
<p:tagLst xmlns:p="http://schemas.openxmlformats.org/presentationml/2006/main">
  <p:tag name="MH" val="20160830110547"/>
  <p:tag name="MH_LIBRARY" val="CONTENTS"/>
  <p:tag name="MH_TYPE" val="OTHERS"/>
  <p:tag name="ID" val="545840"/>
</p:tagLst>
</file>

<file path=ppt/tags/tag126.xml><?xml version="1.0" encoding="utf-8"?>
<p:tagLst xmlns:p="http://schemas.openxmlformats.org/presentationml/2006/main">
  <p:tag name="MH" val="20160830110547"/>
  <p:tag name="MH_LIBRARY" val="CONTENTS"/>
  <p:tag name="MH_TYPE" val="OTHERS"/>
  <p:tag name="ID" val="545840"/>
</p:tagLst>
</file>

<file path=ppt/tags/tag127.xml><?xml version="1.0" encoding="utf-8"?>
<p:tagLst xmlns:p="http://schemas.openxmlformats.org/presentationml/2006/main">
  <p:tag name="MH" val="20160830110547"/>
  <p:tag name="MH_LIBRARY" val="CONTENTS"/>
  <p:tag name="MH_TYPE" val="OTHERS"/>
  <p:tag name="ID" val="545840"/>
</p:tagLst>
</file>

<file path=ppt/tags/tag128.xml><?xml version="1.0" encoding="utf-8"?>
<p:tagLst xmlns:p="http://schemas.openxmlformats.org/presentationml/2006/main">
  <p:tag name="MH" val="20160830110547"/>
  <p:tag name="MH_LIBRARY" val="CONTENTS"/>
  <p:tag name="MH_TYPE" val="OTHERS"/>
  <p:tag name="ID" val="545840"/>
</p:tagLst>
</file>

<file path=ppt/tags/tag129.xml><?xml version="1.0" encoding="utf-8"?>
<p:tagLst xmlns:p="http://schemas.openxmlformats.org/presentationml/2006/main">
  <p:tag name="MH" val="20160830110547"/>
  <p:tag name="MH_LIBRARY" val="CONTENTS"/>
  <p:tag name="MH_TYPE" val="OTHERS"/>
  <p:tag name="ID" val="545840"/>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0.xml><?xml version="1.0" encoding="utf-8"?>
<p:tagLst xmlns:p="http://schemas.openxmlformats.org/presentationml/2006/main">
  <p:tag name="MH" val="20160830110547"/>
  <p:tag name="MH_LIBRARY" val="CONTENTS"/>
  <p:tag name="MH_TYPE" val="OTHERS"/>
  <p:tag name="ID" val="545840"/>
</p:tagLst>
</file>

<file path=ppt/tags/tag131.xml><?xml version="1.0" encoding="utf-8"?>
<p:tagLst xmlns:p="http://schemas.openxmlformats.org/presentationml/2006/main">
  <p:tag name="MH" val="20160830110547"/>
  <p:tag name="MH_LIBRARY" val="CONTENTS"/>
  <p:tag name="MH_TYPE" val="OTHERS"/>
  <p:tag name="ID" val="545840"/>
</p:tagLst>
</file>

<file path=ppt/tags/tag132.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33.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34.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35.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36.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37.xml><?xml version="1.0" encoding="utf-8"?>
<p:tagLst xmlns:p="http://schemas.openxmlformats.org/presentationml/2006/main">
  <p:tag name="commondata" val="eyJoZGlkIjoiM2Q4Y2M0MTAxMGRmZTZkMWUzZjg0NGZmZDVmMDc3NjUifQ=="/>
</p:tagLst>
</file>

<file path=ppt/tags/tag14.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15.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7.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8.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9.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xml><?xml version="1.0" encoding="utf-8"?>
<p:tagLst xmlns:p="http://schemas.openxmlformats.org/presentationml/2006/main">
  <p:tag name="KSO_WM_SPECIAL_SOURCE" val="bdnull"/>
</p:tagLst>
</file>

<file path=ppt/tags/tag22.xml><?xml version="1.0" encoding="utf-8"?>
<p:tagLst xmlns:p="http://schemas.openxmlformats.org/presentationml/2006/main">
  <p:tag name="MH" val="20160830110547"/>
  <p:tag name="MH_LIBRARY" val="CONTENTS"/>
  <p:tag name="MH_TYPE" val="OTHERS"/>
  <p:tag name="ID" val="545840"/>
</p:tagLst>
</file>

<file path=ppt/tags/tag23.xml><?xml version="1.0" encoding="utf-8"?>
<p:tagLst xmlns:p="http://schemas.openxmlformats.org/presentationml/2006/main">
  <p:tag name="MH" val="20160830110547"/>
  <p:tag name="MH_LIBRARY" val="CONTENTS"/>
  <p:tag name="MH_TYPE" val="OTHERS"/>
  <p:tag name="ID" val="545840"/>
</p:tagLst>
</file>

<file path=ppt/tags/tag24.xml><?xml version="1.0" encoding="utf-8"?>
<p:tagLst xmlns:p="http://schemas.openxmlformats.org/presentationml/2006/main">
  <p:tag name="MH" val="20160830110547"/>
  <p:tag name="MH_LIBRARY" val="CONTENTS"/>
  <p:tag name="MH_TYPE" val="OTHERS"/>
  <p:tag name="ID" val="545840"/>
</p:tagLst>
</file>

<file path=ppt/tags/tag25.xml><?xml version="1.0" encoding="utf-8"?>
<p:tagLst xmlns:p="http://schemas.openxmlformats.org/presentationml/2006/main">
  <p:tag name="MH" val="20160830110547"/>
  <p:tag name="MH_LIBRARY" val="CONTENTS"/>
  <p:tag name="MH_TYPE" val="OTHERS"/>
  <p:tag name="ID" val="545840"/>
</p:tagLst>
</file>

<file path=ppt/tags/tag26.xml><?xml version="1.0" encoding="utf-8"?>
<p:tagLst xmlns:p="http://schemas.openxmlformats.org/presentationml/2006/main">
  <p:tag name="MH" val="20160830110547"/>
  <p:tag name="MH_LIBRARY" val="CONTENTS"/>
  <p:tag name="MH_TYPE" val="OTHERS"/>
  <p:tag name="ID" val="545840"/>
</p:tagLst>
</file>

<file path=ppt/tags/tag27.xml><?xml version="1.0" encoding="utf-8"?>
<p:tagLst xmlns:p="http://schemas.openxmlformats.org/presentationml/2006/main">
  <p:tag name="MH" val="20160830110547"/>
  <p:tag name="MH_LIBRARY" val="CONTENTS"/>
  <p:tag name="MH_TYPE" val="OTHERS"/>
  <p:tag name="ID" val="545840"/>
</p:tagLst>
</file>

<file path=ppt/tags/tag28.xml><?xml version="1.0" encoding="utf-8"?>
<p:tagLst xmlns:p="http://schemas.openxmlformats.org/presentationml/2006/main">
  <p:tag name="MH" val="20160830110547"/>
  <p:tag name="MH_LIBRARY" val="CONTENTS"/>
  <p:tag name="MH_TYPE" val="OTHERS"/>
  <p:tag name="ID" val="545840"/>
</p:tagLst>
</file>

<file path=ppt/tags/tag29.xml><?xml version="1.0" encoding="utf-8"?>
<p:tagLst xmlns:p="http://schemas.openxmlformats.org/presentationml/2006/main">
  <p:tag name="MH" val="20160830110547"/>
  <p:tag name="MH_LIBRARY" val="CONTENTS"/>
  <p:tag name="MH_TYPE" val="OTHERS"/>
  <p:tag name="ID" val="545840"/>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MH" val="20160830110547"/>
  <p:tag name="MH_LIBRARY" val="CONTENTS"/>
  <p:tag name="MH_TYPE" val="OTHERS"/>
  <p:tag name="ID" val="545840"/>
</p:tagLst>
</file>

<file path=ppt/tags/tag31.xml><?xml version="1.0" encoding="utf-8"?>
<p:tagLst xmlns:p="http://schemas.openxmlformats.org/presentationml/2006/main">
  <p:tag name="MH" val="20160830110547"/>
  <p:tag name="MH_LIBRARY" val="CONTENTS"/>
  <p:tag name="MH_TYPE" val="OTHERS"/>
  <p:tag name="ID" val="545840"/>
</p:tagLst>
</file>

<file path=ppt/tags/tag32.xml><?xml version="1.0" encoding="utf-8"?>
<p:tagLst xmlns:p="http://schemas.openxmlformats.org/presentationml/2006/main">
  <p:tag name="MH" val="20160830110547"/>
  <p:tag name="MH_LIBRARY" val="CONTENTS"/>
  <p:tag name="MH_TYPE" val="OTHERS"/>
  <p:tag name="ID" val="545840"/>
</p:tagLst>
</file>

<file path=ppt/tags/tag33.xml><?xml version="1.0" encoding="utf-8"?>
<p:tagLst xmlns:p="http://schemas.openxmlformats.org/presentationml/2006/main">
  <p:tag name="MH" val="20160830110547"/>
  <p:tag name="MH_LIBRARY" val="CONTENTS"/>
  <p:tag name="MH_TYPE" val="OTHERS"/>
  <p:tag name="ID" val="545840"/>
</p:tagLst>
</file>

<file path=ppt/tags/tag34.xml><?xml version="1.0" encoding="utf-8"?>
<p:tagLst xmlns:p="http://schemas.openxmlformats.org/presentationml/2006/main">
  <p:tag name="MH" val="20160830110547"/>
  <p:tag name="MH_LIBRARY" val="CONTENTS"/>
  <p:tag name="MH_TYPE" val="OTHERS"/>
  <p:tag name="ID" val="545840"/>
</p:tagLst>
</file>

<file path=ppt/tags/tag35.xml><?xml version="1.0" encoding="utf-8"?>
<p:tagLst xmlns:p="http://schemas.openxmlformats.org/presentationml/2006/main">
  <p:tag name="MH" val="20160830110547"/>
  <p:tag name="MH_LIBRARY" val="CONTENTS"/>
  <p:tag name="MH_TYPE" val="OTHERS"/>
  <p:tag name="ID" val="545840"/>
</p:tagLst>
</file>

<file path=ppt/tags/tag36.xml><?xml version="1.0" encoding="utf-8"?>
<p:tagLst xmlns:p="http://schemas.openxmlformats.org/presentationml/2006/main">
  <p:tag name="MH" val="20160830110547"/>
  <p:tag name="MH_LIBRARY" val="CONTENTS"/>
  <p:tag name="MH_TYPE" val="OTHERS"/>
  <p:tag name="ID" val="545840"/>
</p:tagLst>
</file>

<file path=ppt/tags/tag37.xml><?xml version="1.0" encoding="utf-8"?>
<p:tagLst xmlns:p="http://schemas.openxmlformats.org/presentationml/2006/main">
  <p:tag name="MH" val="20160830110547"/>
  <p:tag name="MH_LIBRARY" val="CONTENTS"/>
  <p:tag name="MH_TYPE" val="OTHERS"/>
  <p:tag name="ID" val="545840"/>
</p:tagLst>
</file>

<file path=ppt/tags/tag38.xml><?xml version="1.0" encoding="utf-8"?>
<p:tagLst xmlns:p="http://schemas.openxmlformats.org/presentationml/2006/main">
  <p:tag name="MH" val="20160830110547"/>
  <p:tag name="MH_LIBRARY" val="CONTENTS"/>
  <p:tag name="MH_TYPE" val="OTHERS"/>
  <p:tag name="ID" val="545840"/>
</p:tagLst>
</file>

<file path=ppt/tags/tag39.xml><?xml version="1.0" encoding="utf-8"?>
<p:tagLst xmlns:p="http://schemas.openxmlformats.org/presentationml/2006/main">
  <p:tag name="MH" val="20160830110547"/>
  <p:tag name="MH_LIBRARY" val="CONTENTS"/>
  <p:tag name="MH_TYPE" val="OTHERS"/>
  <p:tag name="ID" val="545840"/>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MH" val="20160830110547"/>
  <p:tag name="MH_LIBRARY" val="CONTENTS"/>
  <p:tag name="MH_TYPE" val="OTHERS"/>
  <p:tag name="ID" val="545840"/>
</p:tagLst>
</file>

<file path=ppt/tags/tag41.xml><?xml version="1.0" encoding="utf-8"?>
<p:tagLst xmlns:p="http://schemas.openxmlformats.org/presentationml/2006/main">
  <p:tag name="MH" val="20160830110547"/>
  <p:tag name="MH_LIBRARY" val="CONTENTS"/>
  <p:tag name="MH_TYPE" val="OTHERS"/>
  <p:tag name="ID" val="545840"/>
</p:tagLst>
</file>

<file path=ppt/tags/tag42.xml><?xml version="1.0" encoding="utf-8"?>
<p:tagLst xmlns:p="http://schemas.openxmlformats.org/presentationml/2006/main">
  <p:tag name="MH" val="20160830110547"/>
  <p:tag name="MH_LIBRARY" val="CONTENTS"/>
  <p:tag name="MH_TYPE" val="OTHERS"/>
  <p:tag name="ID" val="545840"/>
</p:tagLst>
</file>

<file path=ppt/tags/tag43.xml><?xml version="1.0" encoding="utf-8"?>
<p:tagLst xmlns:p="http://schemas.openxmlformats.org/presentationml/2006/main">
  <p:tag name="MH" val="20160830110547"/>
  <p:tag name="MH_LIBRARY" val="CONTENTS"/>
  <p:tag name="MH_TYPE" val="OTHERS"/>
  <p:tag name="ID" val="545840"/>
</p:tagLst>
</file>

<file path=ppt/tags/tag44.xml><?xml version="1.0" encoding="utf-8"?>
<p:tagLst xmlns:p="http://schemas.openxmlformats.org/presentationml/2006/main">
  <p:tag name="MH" val="20160830110547"/>
  <p:tag name="MH_LIBRARY" val="CONTENTS"/>
  <p:tag name="MH_TYPE" val="OTHERS"/>
  <p:tag name="ID" val="545840"/>
</p:tagLst>
</file>

<file path=ppt/tags/tag45.xml><?xml version="1.0" encoding="utf-8"?>
<p:tagLst xmlns:p="http://schemas.openxmlformats.org/presentationml/2006/main">
  <p:tag name="MH" val="20160830110547"/>
  <p:tag name="MH_LIBRARY" val="CONTENTS"/>
  <p:tag name="MH_TYPE" val="OTHERS"/>
  <p:tag name="ID" val="545840"/>
</p:tagLst>
</file>

<file path=ppt/tags/tag46.xml><?xml version="1.0" encoding="utf-8"?>
<p:tagLst xmlns:p="http://schemas.openxmlformats.org/presentationml/2006/main">
  <p:tag name="MH" val="20160830110547"/>
  <p:tag name="MH_LIBRARY" val="CONTENTS"/>
  <p:tag name="MH_TYPE" val="OTHERS"/>
  <p:tag name="ID" val="545840"/>
</p:tagLst>
</file>

<file path=ppt/tags/tag47.xml><?xml version="1.0" encoding="utf-8"?>
<p:tagLst xmlns:p="http://schemas.openxmlformats.org/presentationml/2006/main">
  <p:tag name="MH" val="20160830110547"/>
  <p:tag name="MH_LIBRARY" val="CONTENTS"/>
  <p:tag name="MH_TYPE" val="OTHERS"/>
  <p:tag name="ID" val="545840"/>
</p:tagLst>
</file>

<file path=ppt/tags/tag48.xml><?xml version="1.0" encoding="utf-8"?>
<p:tagLst xmlns:p="http://schemas.openxmlformats.org/presentationml/2006/main">
  <p:tag name="MH" val="20160830110547"/>
  <p:tag name="MH_LIBRARY" val="CONTENTS"/>
  <p:tag name="MH_TYPE" val="OTHERS"/>
  <p:tag name="ID" val="545840"/>
</p:tagLst>
</file>

<file path=ppt/tags/tag49.xml><?xml version="1.0" encoding="utf-8"?>
<p:tagLst xmlns:p="http://schemas.openxmlformats.org/presentationml/2006/main">
  <p:tag name="MH" val="20160830110547"/>
  <p:tag name="MH_LIBRARY" val="CONTENTS"/>
  <p:tag name="MH_TYPE" val="OTHERS"/>
  <p:tag name="ID" val="545840"/>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MH" val="20160830110547"/>
  <p:tag name="MH_LIBRARY" val="CONTENTS"/>
  <p:tag name="MH_TYPE" val="OTHERS"/>
  <p:tag name="ID" val="545840"/>
</p:tagLst>
</file>

<file path=ppt/tags/tag51.xml><?xml version="1.0" encoding="utf-8"?>
<p:tagLst xmlns:p="http://schemas.openxmlformats.org/presentationml/2006/main">
  <p:tag name="MH" val="20160830110547"/>
  <p:tag name="MH_LIBRARY" val="CONTENTS"/>
  <p:tag name="MH_TYPE" val="OTHERS"/>
  <p:tag name="ID" val="545840"/>
</p:tagLst>
</file>

<file path=ppt/tags/tag52.xml><?xml version="1.0" encoding="utf-8"?>
<p:tagLst xmlns:p="http://schemas.openxmlformats.org/presentationml/2006/main">
  <p:tag name="MH" val="20160830110547"/>
  <p:tag name="MH_LIBRARY" val="CONTENTS"/>
  <p:tag name="MH_TYPE" val="OTHERS"/>
  <p:tag name="ID" val="545840"/>
</p:tagLst>
</file>

<file path=ppt/tags/tag53.xml><?xml version="1.0" encoding="utf-8"?>
<p:tagLst xmlns:p="http://schemas.openxmlformats.org/presentationml/2006/main">
  <p:tag name="MH" val="20160830110547"/>
  <p:tag name="MH_LIBRARY" val="CONTENTS"/>
  <p:tag name="MH_TYPE" val="OTHERS"/>
  <p:tag name="ID" val="545840"/>
</p:tagLst>
</file>

<file path=ppt/tags/tag54.xml><?xml version="1.0" encoding="utf-8"?>
<p:tagLst xmlns:p="http://schemas.openxmlformats.org/presentationml/2006/main">
  <p:tag name="MH" val="20160830110547"/>
  <p:tag name="MH_LIBRARY" val="CONTENTS"/>
  <p:tag name="MH_TYPE" val="OTHERS"/>
  <p:tag name="ID" val="545840"/>
</p:tagLst>
</file>

<file path=ppt/tags/tag55.xml><?xml version="1.0" encoding="utf-8"?>
<p:tagLst xmlns:p="http://schemas.openxmlformats.org/presentationml/2006/main">
  <p:tag name="MH" val="20160830110547"/>
  <p:tag name="MH_LIBRARY" val="CONTENTS"/>
  <p:tag name="MH_TYPE" val="OTHERS"/>
  <p:tag name="ID" val="545840"/>
</p:tagLst>
</file>

<file path=ppt/tags/tag56.xml><?xml version="1.0" encoding="utf-8"?>
<p:tagLst xmlns:p="http://schemas.openxmlformats.org/presentationml/2006/main">
  <p:tag name="MH" val="20160830110547"/>
  <p:tag name="MH_LIBRARY" val="CONTENTS"/>
  <p:tag name="MH_TYPE" val="OTHERS"/>
  <p:tag name="ID" val="545840"/>
</p:tagLst>
</file>

<file path=ppt/tags/tag57.xml><?xml version="1.0" encoding="utf-8"?>
<p:tagLst xmlns:p="http://schemas.openxmlformats.org/presentationml/2006/main">
  <p:tag name="MH" val="20160830110547"/>
  <p:tag name="MH_LIBRARY" val="CONTENTS"/>
  <p:tag name="MH_TYPE" val="OTHERS"/>
  <p:tag name="ID" val="545840"/>
</p:tagLst>
</file>

<file path=ppt/tags/tag58.xml><?xml version="1.0" encoding="utf-8"?>
<p:tagLst xmlns:p="http://schemas.openxmlformats.org/presentationml/2006/main">
  <p:tag name="MH" val="20160830110547"/>
  <p:tag name="MH_LIBRARY" val="CONTENTS"/>
  <p:tag name="MH_TYPE" val="OTHERS"/>
  <p:tag name="ID" val="545840"/>
</p:tagLst>
</file>

<file path=ppt/tags/tag59.xml><?xml version="1.0" encoding="utf-8"?>
<p:tagLst xmlns:p="http://schemas.openxmlformats.org/presentationml/2006/main">
  <p:tag name="MH" val="20160830110547"/>
  <p:tag name="MH_LIBRARY" val="CONTENTS"/>
  <p:tag name="MH_TYPE" val="OTHERS"/>
  <p:tag name="ID" val="545840"/>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MH" val="20160830110547"/>
  <p:tag name="MH_LIBRARY" val="CONTENTS"/>
  <p:tag name="MH_TYPE" val="OTHERS"/>
  <p:tag name="ID" val="545840"/>
</p:tagLst>
</file>

<file path=ppt/tags/tag61.xml><?xml version="1.0" encoding="utf-8"?>
<p:tagLst xmlns:p="http://schemas.openxmlformats.org/presentationml/2006/main">
  <p:tag name="MH" val="20160830110547"/>
  <p:tag name="MH_LIBRARY" val="CONTENTS"/>
  <p:tag name="MH_TYPE" val="OTHERS"/>
  <p:tag name="ID" val="545840"/>
</p:tagLst>
</file>

<file path=ppt/tags/tag62.xml><?xml version="1.0" encoding="utf-8"?>
<p:tagLst xmlns:p="http://schemas.openxmlformats.org/presentationml/2006/main">
  <p:tag name="MH" val="20160830110547"/>
  <p:tag name="MH_LIBRARY" val="CONTENTS"/>
  <p:tag name="MH_TYPE" val="OTHERS"/>
  <p:tag name="ID" val="545840"/>
</p:tagLst>
</file>

<file path=ppt/tags/tag63.xml><?xml version="1.0" encoding="utf-8"?>
<p:tagLst xmlns:p="http://schemas.openxmlformats.org/presentationml/2006/main">
  <p:tag name="MH" val="20160830110547"/>
  <p:tag name="MH_LIBRARY" val="CONTENTS"/>
  <p:tag name="MH_TYPE" val="OTHERS"/>
  <p:tag name="ID" val="545840"/>
</p:tagLst>
</file>

<file path=ppt/tags/tag64.xml><?xml version="1.0" encoding="utf-8"?>
<p:tagLst xmlns:p="http://schemas.openxmlformats.org/presentationml/2006/main">
  <p:tag name="MH" val="20160830110547"/>
  <p:tag name="MH_LIBRARY" val="CONTENTS"/>
  <p:tag name="MH_TYPE" val="OTHERS"/>
  <p:tag name="ID" val="545840"/>
</p:tagLst>
</file>

<file path=ppt/tags/tag65.xml><?xml version="1.0" encoding="utf-8"?>
<p:tagLst xmlns:p="http://schemas.openxmlformats.org/presentationml/2006/main">
  <p:tag name="MH" val="20160830110547"/>
  <p:tag name="MH_LIBRARY" val="CONTENTS"/>
  <p:tag name="MH_TYPE" val="OTHERS"/>
  <p:tag name="ID" val="545840"/>
</p:tagLst>
</file>

<file path=ppt/tags/tag66.xml><?xml version="1.0" encoding="utf-8"?>
<p:tagLst xmlns:p="http://schemas.openxmlformats.org/presentationml/2006/main">
  <p:tag name="MH" val="20160830110547"/>
  <p:tag name="MH_LIBRARY" val="CONTENTS"/>
  <p:tag name="MH_TYPE" val="OTHERS"/>
  <p:tag name="ID" val="545840"/>
</p:tagLst>
</file>

<file path=ppt/tags/tag67.xml><?xml version="1.0" encoding="utf-8"?>
<p:tagLst xmlns:p="http://schemas.openxmlformats.org/presentationml/2006/main">
  <p:tag name="MH" val="20160830110547"/>
  <p:tag name="MH_LIBRARY" val="CONTENTS"/>
  <p:tag name="MH_TYPE" val="OTHERS"/>
  <p:tag name="ID" val="545840"/>
</p:tagLst>
</file>

<file path=ppt/tags/tag68.xml><?xml version="1.0" encoding="utf-8"?>
<p:tagLst xmlns:p="http://schemas.openxmlformats.org/presentationml/2006/main">
  <p:tag name="MH" val="20160830110547"/>
  <p:tag name="MH_LIBRARY" val="CONTENTS"/>
  <p:tag name="MH_TYPE" val="OTHERS"/>
  <p:tag name="ID" val="545840"/>
</p:tagLst>
</file>

<file path=ppt/tags/tag69.xml><?xml version="1.0" encoding="utf-8"?>
<p:tagLst xmlns:p="http://schemas.openxmlformats.org/presentationml/2006/main">
  <p:tag name="MH" val="20160830110547"/>
  <p:tag name="MH_LIBRARY" val="CONTENTS"/>
  <p:tag name="MH_TYPE" val="OTHERS"/>
  <p:tag name="ID" val="545840"/>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0.xml><?xml version="1.0" encoding="utf-8"?>
<p:tagLst xmlns:p="http://schemas.openxmlformats.org/presentationml/2006/main">
  <p:tag name="MH" val="20160830110547"/>
  <p:tag name="MH_LIBRARY" val="CONTENTS"/>
  <p:tag name="MH_TYPE" val="OTHERS"/>
  <p:tag name="ID" val="545840"/>
</p:tagLst>
</file>

<file path=ppt/tags/tag71.xml><?xml version="1.0" encoding="utf-8"?>
<p:tagLst xmlns:p="http://schemas.openxmlformats.org/presentationml/2006/main">
  <p:tag name="MH" val="20160830110547"/>
  <p:tag name="MH_LIBRARY" val="CONTENTS"/>
  <p:tag name="MH_TYPE" val="OTHERS"/>
  <p:tag name="ID" val="545840"/>
</p:tagLst>
</file>

<file path=ppt/tags/tag72.xml><?xml version="1.0" encoding="utf-8"?>
<p:tagLst xmlns:p="http://schemas.openxmlformats.org/presentationml/2006/main">
  <p:tag name="MH" val="20160830110547"/>
  <p:tag name="MH_LIBRARY" val="CONTENTS"/>
  <p:tag name="MH_TYPE" val="OTHERS"/>
  <p:tag name="ID" val="545840"/>
</p:tagLst>
</file>

<file path=ppt/tags/tag73.xml><?xml version="1.0" encoding="utf-8"?>
<p:tagLst xmlns:p="http://schemas.openxmlformats.org/presentationml/2006/main">
  <p:tag name="MH" val="20160830110547"/>
  <p:tag name="MH_LIBRARY" val="CONTENTS"/>
  <p:tag name="MH_TYPE" val="OTHERS"/>
  <p:tag name="ID" val="545840"/>
</p:tagLst>
</file>

<file path=ppt/tags/tag74.xml><?xml version="1.0" encoding="utf-8"?>
<p:tagLst xmlns:p="http://schemas.openxmlformats.org/presentationml/2006/main">
  <p:tag name="MH" val="20160830110547"/>
  <p:tag name="MH_LIBRARY" val="CONTENTS"/>
  <p:tag name="MH_TYPE" val="OTHERS"/>
  <p:tag name="ID" val="545840"/>
</p:tagLst>
</file>

<file path=ppt/tags/tag75.xml><?xml version="1.0" encoding="utf-8"?>
<p:tagLst xmlns:p="http://schemas.openxmlformats.org/presentationml/2006/main">
  <p:tag name="MH" val="20160830110547"/>
  <p:tag name="MH_LIBRARY" val="CONTENTS"/>
  <p:tag name="MH_TYPE" val="OTHERS"/>
  <p:tag name="ID" val="545840"/>
</p:tagLst>
</file>

<file path=ppt/tags/tag76.xml><?xml version="1.0" encoding="utf-8"?>
<p:tagLst xmlns:p="http://schemas.openxmlformats.org/presentationml/2006/main">
  <p:tag name="MH" val="20160830110547"/>
  <p:tag name="MH_LIBRARY" val="CONTENTS"/>
  <p:tag name="MH_TYPE" val="OTHERS"/>
  <p:tag name="ID" val="545840"/>
</p:tagLst>
</file>

<file path=ppt/tags/tag77.xml><?xml version="1.0" encoding="utf-8"?>
<p:tagLst xmlns:p="http://schemas.openxmlformats.org/presentationml/2006/main">
  <p:tag name="MH" val="20160830110547"/>
  <p:tag name="MH_LIBRARY" val="CONTENTS"/>
  <p:tag name="MH_TYPE" val="OTHERS"/>
  <p:tag name="ID" val="545840"/>
</p:tagLst>
</file>

<file path=ppt/tags/tag78.xml><?xml version="1.0" encoding="utf-8"?>
<p:tagLst xmlns:p="http://schemas.openxmlformats.org/presentationml/2006/main">
  <p:tag name="MH" val="20160830110547"/>
  <p:tag name="MH_LIBRARY" val="CONTENTS"/>
  <p:tag name="MH_TYPE" val="OTHERS"/>
  <p:tag name="ID" val="545840"/>
</p:tagLst>
</file>

<file path=ppt/tags/tag79.xml><?xml version="1.0" encoding="utf-8"?>
<p:tagLst xmlns:p="http://schemas.openxmlformats.org/presentationml/2006/main">
  <p:tag name="MH" val="20160830110547"/>
  <p:tag name="MH_LIBRARY" val="CONTENTS"/>
  <p:tag name="MH_TYPE" val="OTHERS"/>
  <p:tag name="ID" val="545840"/>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0.xml><?xml version="1.0" encoding="utf-8"?>
<p:tagLst xmlns:p="http://schemas.openxmlformats.org/presentationml/2006/main">
  <p:tag name="MH" val="20160830110547"/>
  <p:tag name="MH_LIBRARY" val="CONTENTS"/>
  <p:tag name="MH_TYPE" val="OTHERS"/>
  <p:tag name="ID" val="545840"/>
</p:tagLst>
</file>

<file path=ppt/tags/tag81.xml><?xml version="1.0" encoding="utf-8"?>
<p:tagLst xmlns:p="http://schemas.openxmlformats.org/presentationml/2006/main">
  <p:tag name="MH" val="20160830110547"/>
  <p:tag name="MH_LIBRARY" val="CONTENTS"/>
  <p:tag name="MH_TYPE" val="OTHERS"/>
  <p:tag name="ID" val="545840"/>
</p:tagLst>
</file>

<file path=ppt/tags/tag82.xml><?xml version="1.0" encoding="utf-8"?>
<p:tagLst xmlns:p="http://schemas.openxmlformats.org/presentationml/2006/main">
  <p:tag name="MH" val="20160830110547"/>
  <p:tag name="MH_LIBRARY" val="CONTENTS"/>
  <p:tag name="MH_TYPE" val="OTHERS"/>
  <p:tag name="ID" val="545840"/>
</p:tagLst>
</file>

<file path=ppt/tags/tag83.xml><?xml version="1.0" encoding="utf-8"?>
<p:tagLst xmlns:p="http://schemas.openxmlformats.org/presentationml/2006/main">
  <p:tag name="MH" val="20160830110547"/>
  <p:tag name="MH_LIBRARY" val="CONTENTS"/>
  <p:tag name="MH_TYPE" val="OTHERS"/>
  <p:tag name="ID" val="545840"/>
</p:tagLst>
</file>

<file path=ppt/tags/tag84.xml><?xml version="1.0" encoding="utf-8"?>
<p:tagLst xmlns:p="http://schemas.openxmlformats.org/presentationml/2006/main">
  <p:tag name="MH" val="20160830110547"/>
  <p:tag name="MH_LIBRARY" val="CONTENTS"/>
  <p:tag name="MH_TYPE" val="OTHERS"/>
  <p:tag name="ID" val="545840"/>
</p:tagLst>
</file>

<file path=ppt/tags/tag85.xml><?xml version="1.0" encoding="utf-8"?>
<p:tagLst xmlns:p="http://schemas.openxmlformats.org/presentationml/2006/main">
  <p:tag name="MH" val="20160830110547"/>
  <p:tag name="MH_LIBRARY" val="CONTENTS"/>
  <p:tag name="MH_TYPE" val="OTHERS"/>
  <p:tag name="ID" val="545840"/>
</p:tagLst>
</file>

<file path=ppt/tags/tag86.xml><?xml version="1.0" encoding="utf-8"?>
<p:tagLst xmlns:p="http://schemas.openxmlformats.org/presentationml/2006/main">
  <p:tag name="MH" val="20160830110547"/>
  <p:tag name="MH_LIBRARY" val="CONTENTS"/>
  <p:tag name="MH_TYPE" val="OTHERS"/>
  <p:tag name="ID" val="545840"/>
</p:tagLst>
</file>

<file path=ppt/tags/tag87.xml><?xml version="1.0" encoding="utf-8"?>
<p:tagLst xmlns:p="http://schemas.openxmlformats.org/presentationml/2006/main">
  <p:tag name="MH" val="20160830110547"/>
  <p:tag name="MH_LIBRARY" val="CONTENTS"/>
  <p:tag name="MH_TYPE" val="OTHERS"/>
  <p:tag name="ID" val="545840"/>
</p:tagLst>
</file>

<file path=ppt/tags/tag88.xml><?xml version="1.0" encoding="utf-8"?>
<p:tagLst xmlns:p="http://schemas.openxmlformats.org/presentationml/2006/main">
  <p:tag name="MH" val="20160830110547"/>
  <p:tag name="MH_LIBRARY" val="CONTENTS"/>
  <p:tag name="MH_TYPE" val="OTHERS"/>
  <p:tag name="ID" val="545840"/>
</p:tagLst>
</file>

<file path=ppt/tags/tag89.xml><?xml version="1.0" encoding="utf-8"?>
<p:tagLst xmlns:p="http://schemas.openxmlformats.org/presentationml/2006/main">
  <p:tag name="MH" val="20160830110547"/>
  <p:tag name="MH_LIBRARY" val="CONTENTS"/>
  <p:tag name="MH_TYPE" val="OTHERS"/>
  <p:tag name="ID" val="545840"/>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0.xml><?xml version="1.0" encoding="utf-8"?>
<p:tagLst xmlns:p="http://schemas.openxmlformats.org/presentationml/2006/main">
  <p:tag name="MH" val="20160830110547"/>
  <p:tag name="MH_LIBRARY" val="CONTENTS"/>
  <p:tag name="MH_TYPE" val="OTHERS"/>
  <p:tag name="ID" val="545840"/>
</p:tagLst>
</file>

<file path=ppt/tags/tag91.xml><?xml version="1.0" encoding="utf-8"?>
<p:tagLst xmlns:p="http://schemas.openxmlformats.org/presentationml/2006/main">
  <p:tag name="MH" val="20160830110547"/>
  <p:tag name="MH_LIBRARY" val="CONTENTS"/>
  <p:tag name="MH_TYPE" val="OTHERS"/>
  <p:tag name="ID" val="545840"/>
</p:tagLst>
</file>

<file path=ppt/tags/tag92.xml><?xml version="1.0" encoding="utf-8"?>
<p:tagLst xmlns:p="http://schemas.openxmlformats.org/presentationml/2006/main">
  <p:tag name="MH" val="20160830110547"/>
  <p:tag name="MH_LIBRARY" val="CONTENTS"/>
  <p:tag name="MH_TYPE" val="OTHERS"/>
  <p:tag name="ID" val="545840"/>
</p:tagLst>
</file>

<file path=ppt/tags/tag93.xml><?xml version="1.0" encoding="utf-8"?>
<p:tagLst xmlns:p="http://schemas.openxmlformats.org/presentationml/2006/main">
  <p:tag name="MH" val="20160830110547"/>
  <p:tag name="MH_LIBRARY" val="CONTENTS"/>
  <p:tag name="MH_TYPE" val="OTHERS"/>
  <p:tag name="ID" val="545840"/>
</p:tagLst>
</file>

<file path=ppt/tags/tag94.xml><?xml version="1.0" encoding="utf-8"?>
<p:tagLst xmlns:p="http://schemas.openxmlformats.org/presentationml/2006/main">
  <p:tag name="MH" val="20160830110547"/>
  <p:tag name="MH_LIBRARY" val="CONTENTS"/>
  <p:tag name="MH_TYPE" val="OTHERS"/>
  <p:tag name="ID" val="545840"/>
</p:tagLst>
</file>

<file path=ppt/tags/tag95.xml><?xml version="1.0" encoding="utf-8"?>
<p:tagLst xmlns:p="http://schemas.openxmlformats.org/presentationml/2006/main">
  <p:tag name="MH" val="20160830110547"/>
  <p:tag name="MH_LIBRARY" val="CONTENTS"/>
  <p:tag name="MH_TYPE" val="OTHERS"/>
  <p:tag name="ID" val="545840"/>
</p:tagLst>
</file>

<file path=ppt/tags/tag96.xml><?xml version="1.0" encoding="utf-8"?>
<p:tagLst xmlns:p="http://schemas.openxmlformats.org/presentationml/2006/main">
  <p:tag name="MH" val="20160830110547"/>
  <p:tag name="MH_LIBRARY" val="CONTENTS"/>
  <p:tag name="MH_TYPE" val="OTHERS"/>
  <p:tag name="ID" val="545840"/>
</p:tagLst>
</file>

<file path=ppt/tags/tag97.xml><?xml version="1.0" encoding="utf-8"?>
<p:tagLst xmlns:p="http://schemas.openxmlformats.org/presentationml/2006/main">
  <p:tag name="MH" val="20160830110547"/>
  <p:tag name="MH_LIBRARY" val="CONTENTS"/>
  <p:tag name="MH_TYPE" val="OTHERS"/>
  <p:tag name="ID" val="545840"/>
</p:tagLst>
</file>

<file path=ppt/tags/tag98.xml><?xml version="1.0" encoding="utf-8"?>
<p:tagLst xmlns:p="http://schemas.openxmlformats.org/presentationml/2006/main">
  <p:tag name="MH" val="20160830110547"/>
  <p:tag name="MH_LIBRARY" val="CONTENTS"/>
  <p:tag name="MH_TYPE" val="OTHERS"/>
  <p:tag name="ID" val="545840"/>
</p:tagLst>
</file>

<file path=ppt/tags/tag99.xml><?xml version="1.0" encoding="utf-8"?>
<p:tagLst xmlns:p="http://schemas.openxmlformats.org/presentationml/2006/main">
  <p:tag name="MH" val="20160830110547"/>
  <p:tag name="MH_LIBRARY" val="CONTENTS"/>
  <p:tag name="MH_TYPE" val="OTHERS"/>
  <p:tag name="ID" val="545840"/>
</p:tagLst>
</file>

<file path=ppt/theme/theme1.xml><?xml version="1.0" encoding="utf-8"?>
<a:theme xmlns:a="http://schemas.openxmlformats.org/drawingml/2006/main" name="博富特">
  <a:themeElements>
    <a:clrScheme name="自定义 93">
      <a:dk1>
        <a:srgbClr val="000000"/>
      </a:dk1>
      <a:lt1>
        <a:srgbClr val="FFFFFF"/>
      </a:lt1>
      <a:dk2>
        <a:srgbClr val="44546A"/>
      </a:dk2>
      <a:lt2>
        <a:srgbClr val="E7E6E6"/>
      </a:lt2>
      <a:accent1>
        <a:srgbClr val="003366"/>
      </a:accent1>
      <a:accent2>
        <a:srgbClr val="003366"/>
      </a:accent2>
      <a:accent3>
        <a:srgbClr val="003366"/>
      </a:accent3>
      <a:accent4>
        <a:srgbClr val="003366"/>
      </a:accent4>
      <a:accent5>
        <a:srgbClr val="003366"/>
      </a:accent5>
      <a:accent6>
        <a:srgbClr val="003366"/>
      </a:accent6>
      <a:hlink>
        <a:srgbClr val="003366"/>
      </a:hlink>
      <a:folHlink>
        <a:srgbClr val="003366"/>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D9D9D9">
            <a:alpha val="50196"/>
          </a:srgb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8042</Words>
  <Application>WPS 演示</Application>
  <PresentationFormat>自定义</PresentationFormat>
  <Paragraphs>715</Paragraphs>
  <Slides>63</Slides>
  <Notes>62</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63</vt:i4>
      </vt:variant>
    </vt:vector>
  </HeadingPairs>
  <TitlesOfParts>
    <vt:vector size="76" baseType="lpstr">
      <vt:lpstr>Arial</vt:lpstr>
      <vt:lpstr>宋体</vt:lpstr>
      <vt:lpstr>Wingdings</vt:lpstr>
      <vt:lpstr>Calibri</vt:lpstr>
      <vt:lpstr>汉仪旗黑-85S</vt:lpstr>
      <vt:lpstr>黑体</vt:lpstr>
      <vt:lpstr>微软雅黑</vt:lpstr>
      <vt:lpstr>楷体</vt:lpstr>
      <vt:lpstr>Verdana</vt:lpstr>
      <vt:lpstr>华文中宋</vt:lpstr>
      <vt:lpstr>Arial Unicode MS</vt:lpstr>
      <vt:lpstr>Tahoma</vt:lpstr>
      <vt:lpstr>博富特</vt:lpstr>
      <vt:lpstr>安全管理必备 工具--TPM概论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玲俐</cp:lastModifiedBy>
  <cp:revision>9</cp:revision>
  <dcterms:created xsi:type="dcterms:W3CDTF">2019-01-25T08:45:00Z</dcterms:created>
  <dcterms:modified xsi:type="dcterms:W3CDTF">2024-06-28T05:08:14Z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B679C39E76A740D8B7CBFC0BFF503B8E_13</vt:lpwstr>
  </property>
</Properties>
</file>