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29"/>
  </p:handoutMasterIdLst>
  <p:sldIdLst>
    <p:sldId id="365" r:id="rId3"/>
    <p:sldId id="366" r:id="rId4"/>
    <p:sldId id="326" r:id="rId5"/>
    <p:sldId id="343" r:id="rId7"/>
    <p:sldId id="344" r:id="rId8"/>
    <p:sldId id="345" r:id="rId9"/>
    <p:sldId id="346" r:id="rId10"/>
    <p:sldId id="347" r:id="rId11"/>
    <p:sldId id="348" r:id="rId12"/>
    <p:sldId id="349" r:id="rId13"/>
    <p:sldId id="350" r:id="rId14"/>
    <p:sldId id="351" r:id="rId15"/>
    <p:sldId id="352" r:id="rId16"/>
    <p:sldId id="353" r:id="rId17"/>
    <p:sldId id="354" r:id="rId18"/>
    <p:sldId id="355" r:id="rId19"/>
    <p:sldId id="356" r:id="rId20"/>
    <p:sldId id="357" r:id="rId21"/>
    <p:sldId id="359" r:id="rId22"/>
    <p:sldId id="360" r:id="rId23"/>
    <p:sldId id="361" r:id="rId24"/>
    <p:sldId id="362" r:id="rId25"/>
    <p:sldId id="363" r:id="rId26"/>
    <p:sldId id="364" r:id="rId27"/>
    <p:sldId id="367" r:id="rId28"/>
  </p:sldIdLst>
  <p:sldSz cx="10801350" cy="7560945"/>
  <p:notesSz cx="7010400" cy="9296400"/>
  <p:custDataLst>
    <p:tags r:id="rId34"/>
  </p:custDataLst>
  <p:defaultTextStyle>
    <a:defPPr>
      <a:defRPr lang="zh-CN"/>
    </a:defPPr>
    <a:lvl1pPr algn="l" defTabSz="104775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523875" indent="-66675" algn="l" defTabSz="104775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047750" indent="-133350" algn="l" defTabSz="104775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573530" indent="-201930" algn="l" defTabSz="104775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097405" indent="-268605" algn="l" defTabSz="104775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22" userDrawn="1">
          <p15:clr>
            <a:srgbClr val="A4A3A4"/>
          </p15:clr>
        </p15:guide>
        <p15:guide id="2" pos="340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45" autoAdjust="0"/>
    <p:restoredTop sz="94830" autoAdjust="0"/>
  </p:normalViewPr>
  <p:slideViewPr>
    <p:cSldViewPr showGuides="1">
      <p:cViewPr varScale="1">
        <p:scale>
          <a:sx n="53" d="100"/>
          <a:sy n="53" d="100"/>
        </p:scale>
        <p:origin x="1520" y="56"/>
      </p:cViewPr>
      <p:guideLst>
        <p:guide orient="horz" pos="2422"/>
        <p:guide pos="34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gs" Target="tags/tag21.xml"/><Relationship Id="rId33" Type="http://schemas.openxmlformats.org/officeDocument/2006/relationships/commentAuthors" Target="commentAuthors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handoutMaster" Target="handoutMasters/handoutMaster1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05348" cy="4742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59181" y="0"/>
            <a:ext cx="3105348" cy="4742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977133"/>
            <a:ext cx="3105348" cy="4742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59181" y="8977133"/>
            <a:ext cx="3105348" cy="4742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DE79639-BB8B-46BE-BA12-24BFD6FC3BB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014413" y="696913"/>
            <a:ext cx="49815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719DC06-14A4-448C-93D1-3FA87347599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10101" y="2348893"/>
            <a:ext cx="9181148" cy="162077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20203" y="4284716"/>
            <a:ext cx="7560945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4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9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74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9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23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47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72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97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CFD33-7469-4FCC-A73A-03A842C1CB7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50E01-7089-485E-B18B-9EAA8DB7FBD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874AE-E57F-48B1-AC1D-ADF0F8898F11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93170-C651-4859-B37A-BFB3832E948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250532" y="334306"/>
            <a:ext cx="2870983" cy="71131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37579" y="334306"/>
            <a:ext cx="8432930" cy="71131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3D0BA-8FF0-43D9-95AB-F7C974F2983A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42704-BD81-4A74-A1E4-8B99206A964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844553" y="886484"/>
            <a:ext cx="4786071" cy="595599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3721475" y="1984907"/>
            <a:ext cx="3169375" cy="3944111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86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948976" y="2935582"/>
            <a:ext cx="4681647" cy="130051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38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948976" y="4355286"/>
            <a:ext cx="4681647" cy="903114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40513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1DCCF-4CD2-43C4-9B00-A6FDAB29972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F272E-F779-4DF4-9110-3435E2681A3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3232" y="4858812"/>
            <a:ext cx="9181148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53232" y="3204786"/>
            <a:ext cx="9181148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451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902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74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986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231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47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722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973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92C76-7D1F-406C-9381-B40F7A6E113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D3DF4-AFF9-4DBF-8A69-30E3B10C777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37580" y="1944575"/>
            <a:ext cx="5651956" cy="55029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469559" y="1944575"/>
            <a:ext cx="5651956" cy="55029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99C16-9875-47FA-91A8-DC9C3571EDC6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2F26D-6A9D-4A80-B0A5-683081A9956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0068" y="302801"/>
            <a:ext cx="9721215" cy="1260211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0068" y="1692533"/>
            <a:ext cx="4772472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510" indent="0">
              <a:buNone/>
              <a:defRPr sz="2300" b="1"/>
            </a:lvl2pPr>
            <a:lvl3pPr marL="1049020" indent="0">
              <a:buNone/>
              <a:defRPr sz="2100" b="1"/>
            </a:lvl3pPr>
            <a:lvl4pPr marL="1574165" indent="0">
              <a:buNone/>
              <a:defRPr sz="1800" b="1"/>
            </a:lvl4pPr>
            <a:lvl5pPr marL="2098675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695" indent="0">
              <a:buNone/>
              <a:defRPr sz="1800" b="1"/>
            </a:lvl7pPr>
            <a:lvl8pPr marL="3672205" indent="0">
              <a:buNone/>
              <a:defRPr sz="1800" b="1"/>
            </a:lvl8pPr>
            <a:lvl9pPr marL="4197350" indent="0">
              <a:buNone/>
              <a:defRPr sz="18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0068" y="2397901"/>
            <a:ext cx="4772472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86936" y="1692533"/>
            <a:ext cx="4774347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510" indent="0">
              <a:buNone/>
              <a:defRPr sz="2300" b="1"/>
            </a:lvl2pPr>
            <a:lvl3pPr marL="1049020" indent="0">
              <a:buNone/>
              <a:defRPr sz="2100" b="1"/>
            </a:lvl3pPr>
            <a:lvl4pPr marL="1574165" indent="0">
              <a:buNone/>
              <a:defRPr sz="1800" b="1"/>
            </a:lvl4pPr>
            <a:lvl5pPr marL="2098675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695" indent="0">
              <a:buNone/>
              <a:defRPr sz="1800" b="1"/>
            </a:lvl7pPr>
            <a:lvl8pPr marL="3672205" indent="0">
              <a:buNone/>
              <a:defRPr sz="1800" b="1"/>
            </a:lvl8pPr>
            <a:lvl9pPr marL="4197350" indent="0">
              <a:buNone/>
              <a:defRPr sz="18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86936" y="2397901"/>
            <a:ext cx="4774347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C86C9-CE09-4319-9515-7643BCA92136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53B31-4EF1-403B-9E80-80665968620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FE1DC-07EA-4096-9440-783C0467DDB6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B9DDB-72FC-42DC-AF81-A5629D83B1B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371DA-443D-4676-9718-54296B43AB16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28CD4-1CE5-4D13-9427-05470EC930C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0068" y="301050"/>
            <a:ext cx="3553570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23028" y="301051"/>
            <a:ext cx="6038255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40068" y="1582265"/>
            <a:ext cx="3553570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4510" indent="0">
              <a:buNone/>
              <a:defRPr sz="1400"/>
            </a:lvl2pPr>
            <a:lvl3pPr marL="1049020" indent="0">
              <a:buNone/>
              <a:defRPr sz="1100"/>
            </a:lvl3pPr>
            <a:lvl4pPr marL="1574165" indent="0">
              <a:buNone/>
              <a:defRPr sz="1000"/>
            </a:lvl4pPr>
            <a:lvl5pPr marL="2098675" indent="0">
              <a:buNone/>
              <a:defRPr sz="1000"/>
            </a:lvl5pPr>
            <a:lvl6pPr marL="2623185" indent="0">
              <a:buNone/>
              <a:defRPr sz="1000"/>
            </a:lvl6pPr>
            <a:lvl7pPr marL="3147695" indent="0">
              <a:buNone/>
              <a:defRPr sz="1000"/>
            </a:lvl7pPr>
            <a:lvl8pPr marL="3672205" indent="0">
              <a:buNone/>
              <a:defRPr sz="1000"/>
            </a:lvl8pPr>
            <a:lvl9pPr marL="419735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904DD-3075-4BCE-873B-0F25FEE8E473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371C5-8953-42AB-8885-D6DAF91CD87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17140" y="5292884"/>
            <a:ext cx="648081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117140" y="675613"/>
            <a:ext cx="648081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700"/>
            </a:lvl1pPr>
            <a:lvl2pPr marL="524510" indent="0">
              <a:buNone/>
              <a:defRPr sz="3200"/>
            </a:lvl2pPr>
            <a:lvl3pPr marL="1049020" indent="0">
              <a:buNone/>
              <a:defRPr sz="2800"/>
            </a:lvl3pPr>
            <a:lvl4pPr marL="1574165" indent="0">
              <a:buNone/>
              <a:defRPr sz="2300"/>
            </a:lvl4pPr>
            <a:lvl5pPr marL="2098675" indent="0">
              <a:buNone/>
              <a:defRPr sz="2300"/>
            </a:lvl5pPr>
            <a:lvl6pPr marL="2623185" indent="0">
              <a:buNone/>
              <a:defRPr sz="2300"/>
            </a:lvl6pPr>
            <a:lvl7pPr marL="3147695" indent="0">
              <a:buNone/>
              <a:defRPr sz="2300"/>
            </a:lvl7pPr>
            <a:lvl8pPr marL="3672205" indent="0">
              <a:buNone/>
              <a:defRPr sz="2300"/>
            </a:lvl8pPr>
            <a:lvl9pPr marL="4197350" indent="0">
              <a:buNone/>
              <a:defRPr sz="23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117140" y="5917739"/>
            <a:ext cx="648081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4510" indent="0">
              <a:buNone/>
              <a:defRPr sz="1400"/>
            </a:lvl2pPr>
            <a:lvl3pPr marL="1049020" indent="0">
              <a:buNone/>
              <a:defRPr sz="1100"/>
            </a:lvl3pPr>
            <a:lvl4pPr marL="1574165" indent="0">
              <a:buNone/>
              <a:defRPr sz="1000"/>
            </a:lvl4pPr>
            <a:lvl5pPr marL="2098675" indent="0">
              <a:buNone/>
              <a:defRPr sz="1000"/>
            </a:lvl5pPr>
            <a:lvl6pPr marL="2623185" indent="0">
              <a:buNone/>
              <a:defRPr sz="1000"/>
            </a:lvl6pPr>
            <a:lvl7pPr marL="3147695" indent="0">
              <a:buNone/>
              <a:defRPr sz="1000"/>
            </a:lvl7pPr>
            <a:lvl8pPr marL="3672205" indent="0">
              <a:buNone/>
              <a:defRPr sz="1000"/>
            </a:lvl8pPr>
            <a:lvl9pPr marL="419735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68221-6121-46E3-B5E4-E045BF275913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3D233-9C20-4D5B-B024-83D749E7A22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539750" y="303213"/>
            <a:ext cx="972185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927" tIns="52464" rIns="104927" bIns="52464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539750" y="1763713"/>
            <a:ext cx="972185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927" tIns="52464" rIns="104927" bIns="52464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39750" y="7008813"/>
            <a:ext cx="2520950" cy="401637"/>
          </a:xfrm>
          <a:prstGeom prst="rect">
            <a:avLst/>
          </a:prstGeom>
        </p:spPr>
        <p:txBody>
          <a:bodyPr vert="horz" lIns="104927" tIns="52464" rIns="104927" bIns="52464" rtlCol="0" anchor="ctr"/>
          <a:lstStyle>
            <a:lvl1pPr algn="l" defTabSz="1049020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C024F53-91B7-4883-B1E0-7678D5FF68E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690938" y="7008813"/>
            <a:ext cx="3419475" cy="401637"/>
          </a:xfrm>
          <a:prstGeom prst="rect">
            <a:avLst/>
          </a:prstGeom>
        </p:spPr>
        <p:txBody>
          <a:bodyPr vert="horz" lIns="104927" tIns="52464" rIns="104927" bIns="52464" rtlCol="0" anchor="ctr"/>
          <a:lstStyle>
            <a:lvl1pPr algn="ctr" defTabSz="1049020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740650" y="7008813"/>
            <a:ext cx="2520950" cy="401637"/>
          </a:xfrm>
          <a:prstGeom prst="rect">
            <a:avLst/>
          </a:prstGeom>
        </p:spPr>
        <p:txBody>
          <a:bodyPr vert="horz" lIns="104927" tIns="52464" rIns="104927" bIns="52464" rtlCol="0" anchor="ctr"/>
          <a:lstStyle>
            <a:lvl1pPr algn="r" defTabSz="1049020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3EBC5E0-24EB-456A-985F-4B333CC095B2}" type="slidenum">
              <a:rPr lang="zh-CN" altLang="en-US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956" y="180061"/>
            <a:ext cx="1060876" cy="53575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047750" rtl="0" fontAlgn="base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4775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104775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104775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104775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104775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104775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104775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104775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92430" indent="-392430" algn="l" defTabSz="104775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52805" indent="-327025" algn="l" defTabSz="104775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11275" indent="-262255" algn="l" defTabSz="104775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35150" indent="-262255" algn="l" defTabSz="104775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60930" indent="-262255" algn="l" defTabSz="104775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85440" indent="-262255" algn="l" defTabSz="10490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09950" indent="-262255" algn="l" defTabSz="10490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35095" indent="-262255" algn="l" defTabSz="10490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59605" indent="-262255" algn="l" defTabSz="10490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490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4510" algn="l" defTabSz="10490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9020" algn="l" defTabSz="10490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74165" algn="l" defTabSz="10490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98675" algn="l" defTabSz="10490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23185" algn="l" defTabSz="10490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7695" algn="l" defTabSz="10490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2205" algn="l" defTabSz="10490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97350" algn="l" defTabSz="10490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20.png"/><Relationship Id="rId13" Type="http://schemas.openxmlformats.org/officeDocument/2006/relationships/image" Target="../media/image19.png"/><Relationship Id="rId12" Type="http://schemas.openxmlformats.org/officeDocument/2006/relationships/image" Target="../media/image15.png"/><Relationship Id="rId11" Type="http://schemas.openxmlformats.org/officeDocument/2006/relationships/image" Target="../media/image17.png"/><Relationship Id="rId10" Type="http://schemas.openxmlformats.org/officeDocument/2006/relationships/image" Target="../media/image13.pn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20.png"/><Relationship Id="rId13" Type="http://schemas.openxmlformats.org/officeDocument/2006/relationships/image" Target="../media/image19.png"/><Relationship Id="rId12" Type="http://schemas.openxmlformats.org/officeDocument/2006/relationships/image" Target="../media/image15.png"/><Relationship Id="rId11" Type="http://schemas.openxmlformats.org/officeDocument/2006/relationships/image" Target="../media/image17.png"/><Relationship Id="rId10" Type="http://schemas.openxmlformats.org/officeDocument/2006/relationships/image" Target="../media/image13.pn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22.png"/><Relationship Id="rId13" Type="http://schemas.openxmlformats.org/officeDocument/2006/relationships/image" Target="../media/image21.png"/><Relationship Id="rId12" Type="http://schemas.openxmlformats.org/officeDocument/2006/relationships/image" Target="../media/image15.png"/><Relationship Id="rId11" Type="http://schemas.openxmlformats.org/officeDocument/2006/relationships/image" Target="../media/image17.png"/><Relationship Id="rId10" Type="http://schemas.openxmlformats.org/officeDocument/2006/relationships/image" Target="../media/image13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22.png"/><Relationship Id="rId13" Type="http://schemas.openxmlformats.org/officeDocument/2006/relationships/image" Target="../media/image21.png"/><Relationship Id="rId12" Type="http://schemas.openxmlformats.org/officeDocument/2006/relationships/image" Target="../media/image15.png"/><Relationship Id="rId11" Type="http://schemas.openxmlformats.org/officeDocument/2006/relationships/image" Target="../media/image17.png"/><Relationship Id="rId10" Type="http://schemas.openxmlformats.org/officeDocument/2006/relationships/image" Target="../media/image13.png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22.png"/><Relationship Id="rId13" Type="http://schemas.openxmlformats.org/officeDocument/2006/relationships/image" Target="../media/image21.png"/><Relationship Id="rId12" Type="http://schemas.openxmlformats.org/officeDocument/2006/relationships/image" Target="../media/image15.png"/><Relationship Id="rId11" Type="http://schemas.openxmlformats.org/officeDocument/2006/relationships/image" Target="../media/image17.png"/><Relationship Id="rId10" Type="http://schemas.openxmlformats.org/officeDocument/2006/relationships/image" Target="../media/image13.png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22.png"/><Relationship Id="rId13" Type="http://schemas.openxmlformats.org/officeDocument/2006/relationships/image" Target="../media/image21.png"/><Relationship Id="rId12" Type="http://schemas.openxmlformats.org/officeDocument/2006/relationships/image" Target="../media/image15.png"/><Relationship Id="rId11" Type="http://schemas.openxmlformats.org/officeDocument/2006/relationships/image" Target="../media/image17.png"/><Relationship Id="rId10" Type="http://schemas.openxmlformats.org/officeDocument/2006/relationships/image" Target="../media/image13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19.png"/><Relationship Id="rId13" Type="http://schemas.openxmlformats.org/officeDocument/2006/relationships/image" Target="../media/image14.png"/><Relationship Id="rId12" Type="http://schemas.openxmlformats.org/officeDocument/2006/relationships/image" Target="../media/image15.png"/><Relationship Id="rId11" Type="http://schemas.openxmlformats.org/officeDocument/2006/relationships/image" Target="../media/image17.png"/><Relationship Id="rId10" Type="http://schemas.openxmlformats.org/officeDocument/2006/relationships/image" Target="../media/image13.png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23.png"/><Relationship Id="rId13" Type="http://schemas.openxmlformats.org/officeDocument/2006/relationships/image" Target="../media/image19.png"/><Relationship Id="rId12" Type="http://schemas.openxmlformats.org/officeDocument/2006/relationships/image" Target="../media/image14.png"/><Relationship Id="rId11" Type="http://schemas.openxmlformats.org/officeDocument/2006/relationships/image" Target="../media/image15.png"/><Relationship Id="rId10" Type="http://schemas.openxmlformats.org/officeDocument/2006/relationships/image" Target="../media/image13.png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21.png"/><Relationship Id="rId13" Type="http://schemas.openxmlformats.org/officeDocument/2006/relationships/image" Target="../media/image14.png"/><Relationship Id="rId12" Type="http://schemas.openxmlformats.org/officeDocument/2006/relationships/image" Target="../media/image15.png"/><Relationship Id="rId11" Type="http://schemas.openxmlformats.org/officeDocument/2006/relationships/image" Target="../media/image17.png"/><Relationship Id="rId10" Type="http://schemas.openxmlformats.org/officeDocument/2006/relationships/image" Target="../media/image13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23.png"/><Relationship Id="rId13" Type="http://schemas.openxmlformats.org/officeDocument/2006/relationships/image" Target="../media/image19.png"/><Relationship Id="rId12" Type="http://schemas.openxmlformats.org/officeDocument/2006/relationships/image" Target="../media/image14.png"/><Relationship Id="rId11" Type="http://schemas.openxmlformats.org/officeDocument/2006/relationships/image" Target="../media/image15.png"/><Relationship Id="rId10" Type="http://schemas.openxmlformats.org/officeDocument/2006/relationships/image" Target="../media/image13.pn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5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tags" Target="../tags/tag14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23.png"/><Relationship Id="rId13" Type="http://schemas.openxmlformats.org/officeDocument/2006/relationships/image" Target="../media/image19.png"/><Relationship Id="rId12" Type="http://schemas.openxmlformats.org/officeDocument/2006/relationships/image" Target="../media/image14.png"/><Relationship Id="rId11" Type="http://schemas.openxmlformats.org/officeDocument/2006/relationships/image" Target="../media/image15.png"/><Relationship Id="rId10" Type="http://schemas.openxmlformats.org/officeDocument/2006/relationships/image" Target="../media/image13.png"/><Relationship Id="rId1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image" Target="../media/image12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15.png"/><Relationship Id="rId12" Type="http://schemas.openxmlformats.org/officeDocument/2006/relationships/image" Target="../media/image18.png"/><Relationship Id="rId11" Type="http://schemas.openxmlformats.org/officeDocument/2006/relationships/image" Target="../media/image17.png"/><Relationship Id="rId10" Type="http://schemas.openxmlformats.org/officeDocument/2006/relationships/image" Target="../media/image14.pn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8" Type="http://schemas.openxmlformats.org/officeDocument/2006/relationships/image" Target="../media/image14.png"/><Relationship Id="rId7" Type="http://schemas.openxmlformats.org/officeDocument/2006/relationships/image" Target="../media/image15.png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17.png"/><Relationship Id="rId1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image" Target="../media/image12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25.jpeg"/><Relationship Id="rId13" Type="http://schemas.openxmlformats.org/officeDocument/2006/relationships/image" Target="../media/image18.png"/><Relationship Id="rId12" Type="http://schemas.openxmlformats.org/officeDocument/2006/relationships/image" Target="../media/image17.png"/><Relationship Id="rId11" Type="http://schemas.openxmlformats.org/officeDocument/2006/relationships/image" Target="../media/image16.png"/><Relationship Id="rId10" Type="http://schemas.openxmlformats.org/officeDocument/2006/relationships/image" Target="../media/image14.png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18.png"/><Relationship Id="rId13" Type="http://schemas.openxmlformats.org/officeDocument/2006/relationships/image" Target="../media/image17.png"/><Relationship Id="rId12" Type="http://schemas.openxmlformats.org/officeDocument/2006/relationships/image" Target="../media/image16.png"/><Relationship Id="rId11" Type="http://schemas.openxmlformats.org/officeDocument/2006/relationships/image" Target="../media/image14.png"/><Relationship Id="rId10" Type="http://schemas.openxmlformats.org/officeDocument/2006/relationships/image" Target="../media/image13.png"/><Relationship Id="rId1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tags" Target="../tags/tag20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19.xml"/><Relationship Id="rId5" Type="http://schemas.openxmlformats.org/officeDocument/2006/relationships/image" Target="../media/image27.jpeg"/><Relationship Id="rId4" Type="http://schemas.openxmlformats.org/officeDocument/2006/relationships/tags" Target="../tags/tag18.xml"/><Relationship Id="rId3" Type="http://schemas.openxmlformats.org/officeDocument/2006/relationships/image" Target="../media/image26.jpeg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17.png"/><Relationship Id="rId13" Type="http://schemas.openxmlformats.org/officeDocument/2006/relationships/image" Target="../media/image16.png"/><Relationship Id="rId12" Type="http://schemas.openxmlformats.org/officeDocument/2006/relationships/image" Target="../media/image15.png"/><Relationship Id="rId11" Type="http://schemas.openxmlformats.org/officeDocument/2006/relationships/image" Target="../media/image14.png"/><Relationship Id="rId10" Type="http://schemas.openxmlformats.org/officeDocument/2006/relationships/image" Target="../media/image13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18.png"/><Relationship Id="rId13" Type="http://schemas.openxmlformats.org/officeDocument/2006/relationships/image" Target="../media/image17.png"/><Relationship Id="rId12" Type="http://schemas.openxmlformats.org/officeDocument/2006/relationships/image" Target="../media/image16.png"/><Relationship Id="rId11" Type="http://schemas.openxmlformats.org/officeDocument/2006/relationships/image" Target="../media/image14.png"/><Relationship Id="rId10" Type="http://schemas.openxmlformats.org/officeDocument/2006/relationships/image" Target="../media/image13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15.png"/><Relationship Id="rId13" Type="http://schemas.openxmlformats.org/officeDocument/2006/relationships/image" Target="../media/image18.png"/><Relationship Id="rId12" Type="http://schemas.openxmlformats.org/officeDocument/2006/relationships/image" Target="../media/image17.png"/><Relationship Id="rId11" Type="http://schemas.openxmlformats.org/officeDocument/2006/relationships/image" Target="../media/image14.png"/><Relationship Id="rId10" Type="http://schemas.openxmlformats.org/officeDocument/2006/relationships/image" Target="../media/image13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15.png"/><Relationship Id="rId13" Type="http://schemas.openxmlformats.org/officeDocument/2006/relationships/image" Target="../media/image18.png"/><Relationship Id="rId12" Type="http://schemas.openxmlformats.org/officeDocument/2006/relationships/image" Target="../media/image17.png"/><Relationship Id="rId11" Type="http://schemas.openxmlformats.org/officeDocument/2006/relationships/image" Target="../media/image14.png"/><Relationship Id="rId10" Type="http://schemas.openxmlformats.org/officeDocument/2006/relationships/image" Target="../media/image13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15.png"/><Relationship Id="rId13" Type="http://schemas.openxmlformats.org/officeDocument/2006/relationships/image" Target="../media/image18.png"/><Relationship Id="rId12" Type="http://schemas.openxmlformats.org/officeDocument/2006/relationships/image" Target="../media/image17.png"/><Relationship Id="rId11" Type="http://schemas.openxmlformats.org/officeDocument/2006/relationships/image" Target="../media/image14.png"/><Relationship Id="rId10" Type="http://schemas.openxmlformats.org/officeDocument/2006/relationships/image" Target="../media/image13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15.png"/><Relationship Id="rId13" Type="http://schemas.openxmlformats.org/officeDocument/2006/relationships/image" Target="../media/image18.png"/><Relationship Id="rId12" Type="http://schemas.openxmlformats.org/officeDocument/2006/relationships/image" Target="../media/image17.png"/><Relationship Id="rId11" Type="http://schemas.openxmlformats.org/officeDocument/2006/relationships/image" Target="../media/image14.png"/><Relationship Id="rId10" Type="http://schemas.openxmlformats.org/officeDocument/2006/relationships/image" Target="../media/image13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15.png"/><Relationship Id="rId13" Type="http://schemas.openxmlformats.org/officeDocument/2006/relationships/image" Target="../media/image18.png"/><Relationship Id="rId12" Type="http://schemas.openxmlformats.org/officeDocument/2006/relationships/image" Target="../media/image17.png"/><Relationship Id="rId11" Type="http://schemas.openxmlformats.org/officeDocument/2006/relationships/image" Target="../media/image14.png"/><Relationship Id="rId10" Type="http://schemas.openxmlformats.org/officeDocument/2006/relationships/image" Target="../media/image13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748781" y="1894174"/>
            <a:ext cx="5317415" cy="1558320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535" smtClean="0">
                <a:solidFill>
                  <a:srgbClr val="1E6FAD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有限（受限）空间警示牌汇编</a:t>
            </a:r>
            <a:endParaRPr lang="zh-CN" altLang="en-US" sz="4535" smtClean="0">
              <a:solidFill>
                <a:srgbClr val="1E6FAD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2"/>
            </p:custDataLst>
          </p:nvPr>
        </p:nvSpPr>
        <p:spPr>
          <a:xfrm>
            <a:off x="2305976" y="4014946"/>
            <a:ext cx="2095012" cy="42305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dist"/>
            <a:r>
              <a:rPr lang="zh-CN" altLang="en-US" sz="2125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sz="2125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125" b="1" dirty="0"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>
            <p:custDataLst>
              <p:tags r:id="rId3"/>
            </p:custDataLst>
          </p:nvPr>
        </p:nvSpPr>
        <p:spPr>
          <a:xfrm>
            <a:off x="1907304" y="5120534"/>
            <a:ext cx="797344" cy="797344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60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sz="186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4"/>
            </p:custDataLst>
          </p:nvPr>
        </p:nvSpPr>
        <p:spPr>
          <a:xfrm>
            <a:off x="3008626" y="5121078"/>
            <a:ext cx="797344" cy="797344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60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186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5"/>
            </p:custDataLst>
          </p:nvPr>
        </p:nvSpPr>
        <p:spPr>
          <a:xfrm>
            <a:off x="4109948" y="5120534"/>
            <a:ext cx="797344" cy="797344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60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sz="186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5510" y="680720"/>
            <a:ext cx="8949690" cy="79692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noAutofit/>
          </a:bodyPr>
          <a:lstStyle/>
          <a:p>
            <a:pPr algn="ctr" fontAlgn="b">
              <a:lnSpc>
                <a:spcPct val="120000"/>
              </a:lnSpc>
            </a:pPr>
            <a:r>
              <a:rPr lang="zh-CN" altLang="en-US" sz="3200">
                <a:solidFill>
                  <a:srgbClr val="FFFF00"/>
                </a:solidFill>
              </a:rPr>
              <a:t>受限空间作业安全警示牌</a:t>
            </a:r>
            <a:endParaRPr lang="zh-CN" altLang="en-US" sz="3200">
              <a:solidFill>
                <a:srgbClr val="FFFF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23290" y="1477645"/>
            <a:ext cx="1653540" cy="3727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</a:rPr>
              <a:t>受限空间名称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576830" y="1476375"/>
            <a:ext cx="1649730" cy="3727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  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消防水池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1600"/>
          </a:p>
          <a:p>
            <a:endParaRPr lang="en-US" altLang="zh-CN" sz="1600"/>
          </a:p>
        </p:txBody>
      </p:sp>
      <p:sp>
        <p:nvSpPr>
          <p:cNvPr id="17" name="文本框 16"/>
          <p:cNvSpPr txBox="1"/>
          <p:nvPr/>
        </p:nvSpPr>
        <p:spPr>
          <a:xfrm>
            <a:off x="918845" y="3484880"/>
            <a:ext cx="911225" cy="74041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endParaRPr lang="zh-CN" altLang="en-US" sz="1400"/>
          </a:p>
          <a:p>
            <a:r>
              <a:rPr lang="zh-CN" altLang="en-US" sz="140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危险标识</a:t>
            </a:r>
            <a:endParaRPr lang="zh-CN" altLang="en-US" sz="1400" b="1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400" b="1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827530" y="3484880"/>
            <a:ext cx="894080" cy="7499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19" name="文本框 18"/>
          <p:cNvSpPr txBox="1"/>
          <p:nvPr/>
        </p:nvSpPr>
        <p:spPr>
          <a:xfrm>
            <a:off x="2724150" y="3484245"/>
            <a:ext cx="894080" cy="7499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0" name="文本框 19"/>
          <p:cNvSpPr txBox="1"/>
          <p:nvPr/>
        </p:nvSpPr>
        <p:spPr>
          <a:xfrm>
            <a:off x="3618230" y="3484245"/>
            <a:ext cx="894080" cy="7499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1" name="文本框 20"/>
          <p:cNvSpPr txBox="1"/>
          <p:nvPr/>
        </p:nvSpPr>
        <p:spPr>
          <a:xfrm>
            <a:off x="4512310" y="3484245"/>
            <a:ext cx="903605" cy="7499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2" name="文本框 21"/>
          <p:cNvSpPr txBox="1"/>
          <p:nvPr/>
        </p:nvSpPr>
        <p:spPr>
          <a:xfrm>
            <a:off x="923925" y="4218940"/>
            <a:ext cx="4491355" cy="43307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600">
                <a:solidFill>
                  <a:srgbClr val="0070C0"/>
                </a:solidFill>
              </a:rPr>
              <a:t>                                    </a:t>
            </a:r>
            <a:r>
              <a:rPr lang="en-US" altLang="zh-CN" sz="18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防护措施</a:t>
            </a:r>
            <a:endParaRPr lang="zh-CN" altLang="en-US" sz="18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23290" y="4640580"/>
            <a:ext cx="906780" cy="826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5" name="文本框 24"/>
          <p:cNvSpPr txBox="1"/>
          <p:nvPr/>
        </p:nvSpPr>
        <p:spPr>
          <a:xfrm>
            <a:off x="1830705" y="4640580"/>
            <a:ext cx="892810" cy="826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6" name="文本框 25"/>
          <p:cNvSpPr txBox="1"/>
          <p:nvPr/>
        </p:nvSpPr>
        <p:spPr>
          <a:xfrm>
            <a:off x="2723515" y="4661535"/>
            <a:ext cx="892810" cy="8115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7" name="文本框 26"/>
          <p:cNvSpPr txBox="1"/>
          <p:nvPr/>
        </p:nvSpPr>
        <p:spPr>
          <a:xfrm>
            <a:off x="3617595" y="4652010"/>
            <a:ext cx="892810" cy="8153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8" name="文本框 27"/>
          <p:cNvSpPr txBox="1"/>
          <p:nvPr/>
        </p:nvSpPr>
        <p:spPr>
          <a:xfrm>
            <a:off x="4510405" y="4652645"/>
            <a:ext cx="902335" cy="8051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9" name="文本框 28"/>
          <p:cNvSpPr txBox="1"/>
          <p:nvPr/>
        </p:nvSpPr>
        <p:spPr>
          <a:xfrm>
            <a:off x="923290" y="5467985"/>
            <a:ext cx="906145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0" name="文本框 29"/>
          <p:cNvSpPr txBox="1"/>
          <p:nvPr/>
        </p:nvSpPr>
        <p:spPr>
          <a:xfrm>
            <a:off x="1831975" y="5467350"/>
            <a:ext cx="889635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1" name="文本框 30"/>
          <p:cNvSpPr txBox="1"/>
          <p:nvPr/>
        </p:nvSpPr>
        <p:spPr>
          <a:xfrm>
            <a:off x="2723515" y="5467350"/>
            <a:ext cx="892810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2" name="文本框 31"/>
          <p:cNvSpPr txBox="1"/>
          <p:nvPr/>
        </p:nvSpPr>
        <p:spPr>
          <a:xfrm>
            <a:off x="3616960" y="5467350"/>
            <a:ext cx="892810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3" name="文本框 32"/>
          <p:cNvSpPr txBox="1"/>
          <p:nvPr/>
        </p:nvSpPr>
        <p:spPr>
          <a:xfrm>
            <a:off x="4510405" y="5467350"/>
            <a:ext cx="902335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4" name="文本框 33"/>
          <p:cNvSpPr txBox="1"/>
          <p:nvPr/>
        </p:nvSpPr>
        <p:spPr>
          <a:xfrm>
            <a:off x="915035" y="1851660"/>
            <a:ext cx="4497705" cy="43624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400">
                <a:solidFill>
                  <a:srgbClr val="FFFF00"/>
                </a:solidFill>
                <a:latin typeface="+mn-ea"/>
                <a:ea typeface="+mn-ea"/>
                <a:cs typeface="+mn-ea"/>
              </a:rPr>
              <a:t>                  </a:t>
            </a:r>
            <a:r>
              <a:rPr lang="en-US" altLang="zh-CN" sz="1800">
                <a:solidFill>
                  <a:srgbClr val="FFFF00"/>
                </a:solidFill>
                <a:latin typeface="+mn-ea"/>
                <a:ea typeface="+mn-ea"/>
                <a:cs typeface="+mn-ea"/>
              </a:rPr>
              <a:t> </a:t>
            </a:r>
            <a:r>
              <a:rPr lang="en-US" altLang="zh-CN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危险特性</a:t>
            </a:r>
            <a:endParaRPr lang="zh-CN" altLang="en-US" sz="18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923290" y="2287905"/>
            <a:ext cx="4492625" cy="11963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80000"/>
              </a:lnSpc>
            </a:pPr>
            <a:r>
              <a:rPr lang="zh-CN" altLang="en-US" sz="1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水池过深，不慎坠落，有淹溺危险</a:t>
            </a:r>
            <a:endParaRPr lang="zh-CN" altLang="en-US" sz="18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80000"/>
              </a:lnSpc>
            </a:pPr>
            <a:r>
              <a:rPr lang="zh-CN" altLang="en-US" sz="1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水池封闭，存在缺氧窒息风险</a:t>
            </a:r>
            <a:endParaRPr lang="zh-CN" altLang="en-US" sz="1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415280" y="1850390"/>
            <a:ext cx="4439920" cy="43688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600"/>
              <a:t>                               </a:t>
            </a:r>
            <a:r>
              <a:rPr lang="en-US" altLang="zh-CN" sz="1400"/>
              <a:t>      </a:t>
            </a:r>
            <a:r>
              <a:rPr lang="en-US" altLang="zh-CN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altLang="en-US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控制措施</a:t>
            </a:r>
            <a:endParaRPr lang="zh-CN" altLang="en-US" sz="18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416550" y="2287270"/>
            <a:ext cx="4427855" cy="19481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zh-CN" altLang="en-US" sz="137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7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作业前需办理《受限空间作业票》</a:t>
            </a:r>
            <a:endParaRPr lang="zh-CN" altLang="en-US" sz="137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137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7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增加安全教育，设立警示牌防止意外坠入</a:t>
            </a:r>
            <a:endParaRPr lang="zh-CN" altLang="en-US" sz="137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137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7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进入前增强通风，对环境进行气体检测，合格方能作业</a:t>
            </a:r>
            <a:endParaRPr lang="zh-CN" altLang="en-US" sz="137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137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7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作业过程中要定期对作业环境进行气体检测，保证作业安全</a:t>
            </a:r>
            <a:endParaRPr lang="zh-CN" altLang="en-US" sz="137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37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7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作业中断，需重新对作业环境进行气体检测合格方可允许进入作业</a:t>
            </a:r>
            <a:endParaRPr lang="zh-CN" altLang="en-US" sz="1370" b="1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37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7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必须严格执行作业程序，禁止违章作业</a:t>
            </a:r>
            <a:endParaRPr lang="zh-CN" altLang="en-US" sz="1370"/>
          </a:p>
          <a:p>
            <a:endParaRPr lang="zh-CN" altLang="en-US" sz="1350"/>
          </a:p>
          <a:p>
            <a:endParaRPr lang="zh-CN" altLang="en-US" sz="1350"/>
          </a:p>
        </p:txBody>
      </p:sp>
      <p:sp>
        <p:nvSpPr>
          <p:cNvPr id="39" name="文本框 38"/>
          <p:cNvSpPr txBox="1"/>
          <p:nvPr/>
        </p:nvSpPr>
        <p:spPr>
          <a:xfrm>
            <a:off x="5412740" y="4225290"/>
            <a:ext cx="4429125" cy="41465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>
              <a:buClrTx/>
              <a:buSzTx/>
              <a:buFontTx/>
            </a:pPr>
            <a:r>
              <a:rPr lang="en-US" altLang="zh-CN" sz="1400"/>
              <a:t>                                           </a:t>
            </a:r>
            <a:r>
              <a:rPr lang="en-US" altLang="zh-CN" sz="1600">
                <a:latin typeface="+mn-ea"/>
                <a:ea typeface="+mn-ea"/>
                <a:cs typeface="+mn-ea"/>
              </a:rPr>
              <a:t> </a:t>
            </a:r>
            <a:r>
              <a:rPr lang="zh-CN" altLang="en-US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应急措施</a:t>
            </a:r>
            <a:endParaRPr lang="zh-CN" altLang="en-US" sz="18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414645" y="4652010"/>
            <a:ext cx="4429760" cy="1554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若意外坠入造成淹溺，及时使受害者脱离，若无呼吸，保持呼吸道畅通，进行心肺复苏急救，及时就医</a:t>
            </a:r>
            <a:endParaRPr lang="zh-CN" altLang="en-US" sz="16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若缺氧，立即撤出，对昏迷伤者进行人工呼吸和心肺复苏急救，及时就医</a:t>
            </a:r>
            <a:endParaRPr lang="zh-CN" altLang="en-US" sz="16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18845" y="6206490"/>
            <a:ext cx="8925560" cy="4140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报警急救电话 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119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120  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公司</a:t>
            </a:r>
            <a:r>
              <a:rPr lang="zh-CN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应急电话：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0476-5811166   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紧急联系人：叶秀柱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电话：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18147654966    </a:t>
            </a:r>
            <a:r>
              <a:rPr lang="en-US" altLang="zh-CN" sz="145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</a:t>
            </a:r>
            <a:endParaRPr lang="zh-CN" altLang="en-US" sz="145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3" name="图片 83" descr="1615276434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6945" y="4662170"/>
            <a:ext cx="857250" cy="762635"/>
          </a:xfrm>
          <a:prstGeom prst="rect">
            <a:avLst/>
          </a:prstGeom>
        </p:spPr>
      </p:pic>
      <p:pic>
        <p:nvPicPr>
          <p:cNvPr id="80" name="图片 80" descr="1615276288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045" y="4721860"/>
            <a:ext cx="798195" cy="702945"/>
          </a:xfrm>
          <a:prstGeom prst="rect">
            <a:avLst/>
          </a:prstGeom>
        </p:spPr>
      </p:pic>
      <p:pic>
        <p:nvPicPr>
          <p:cNvPr id="84" name="图片 84" descr="1615276473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6375" y="4722495"/>
            <a:ext cx="849630" cy="73533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7440" y="4721860"/>
            <a:ext cx="768350" cy="702945"/>
          </a:xfrm>
          <a:prstGeom prst="rect">
            <a:avLst/>
          </a:prstGeom>
        </p:spPr>
      </p:pic>
      <p:pic>
        <p:nvPicPr>
          <p:cNvPr id="78" name="图片 78" descr="1615276198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8820" y="4748530"/>
            <a:ext cx="871220" cy="711835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6945" y="5520055"/>
            <a:ext cx="826770" cy="649605"/>
          </a:xfrm>
          <a:prstGeom prst="rect">
            <a:avLst/>
          </a:prstGeom>
        </p:spPr>
      </p:pic>
      <p:pic>
        <p:nvPicPr>
          <p:cNvPr id="79" name="图片 79" descr="1615276242(1)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1660" y="5501640"/>
            <a:ext cx="803910" cy="664845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9235" y="5498465"/>
            <a:ext cx="774065" cy="655320"/>
          </a:xfrm>
          <a:prstGeom prst="rect">
            <a:avLst/>
          </a:prstGeom>
        </p:spPr>
      </p:pic>
      <p:pic>
        <p:nvPicPr>
          <p:cNvPr id="50" name="图片 82" descr="1615276376(1)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84270" y="5539105"/>
            <a:ext cx="768985" cy="632460"/>
          </a:xfrm>
          <a:prstGeom prst="rect">
            <a:avLst/>
          </a:prstGeom>
        </p:spPr>
      </p:pic>
      <p:pic>
        <p:nvPicPr>
          <p:cNvPr id="86" name="图片 86" descr="1615276547(1)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6125" y="5523865"/>
            <a:ext cx="763270" cy="631825"/>
          </a:xfrm>
          <a:prstGeom prst="rect">
            <a:avLst/>
          </a:prstGeom>
        </p:spPr>
      </p:pic>
      <p:pic>
        <p:nvPicPr>
          <p:cNvPr id="89" name="图片 89" descr="1615279232(1)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29455" y="3513455"/>
            <a:ext cx="817245" cy="6934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226560" y="1477645"/>
            <a:ext cx="1517015" cy="374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</a:rPr>
              <a:t>受限空间编号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43575" y="1477645"/>
            <a:ext cx="1477010" cy="374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 SXKJ-008</a:t>
            </a:r>
            <a:endParaRPr lang="en-US" altLang="zh-CN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219950" y="1477645"/>
            <a:ext cx="1263015" cy="374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600" b="1"/>
              <a:t>    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责任人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493760" y="1477645"/>
            <a:ext cx="1361440" cy="374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>
              <a:buClrTx/>
              <a:buSzTx/>
              <a:buFontTx/>
            </a:pPr>
            <a:r>
              <a:rPr lang="en-US" altLang="zh-CN" sz="1600" b="1"/>
              <a:t>      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刘永涛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33" descr="1615019223(1)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71980" y="3492500"/>
            <a:ext cx="842010" cy="698500"/>
          </a:xfrm>
          <a:prstGeom prst="rect">
            <a:avLst/>
          </a:prstGeom>
        </p:spPr>
      </p:pic>
      <p:pic>
        <p:nvPicPr>
          <p:cNvPr id="56" name="图片 56" descr="1615274349(1)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36215" y="3519805"/>
            <a:ext cx="847725" cy="6705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55695" y="3528695"/>
            <a:ext cx="797560" cy="6629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5510" y="680720"/>
            <a:ext cx="8949690" cy="79692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noAutofit/>
          </a:bodyPr>
          <a:lstStyle/>
          <a:p>
            <a:pPr algn="ctr" fontAlgn="b">
              <a:lnSpc>
                <a:spcPct val="120000"/>
              </a:lnSpc>
            </a:pPr>
            <a:r>
              <a:rPr lang="zh-CN" altLang="en-US" sz="3200">
                <a:solidFill>
                  <a:srgbClr val="FFFF00"/>
                </a:solidFill>
              </a:rPr>
              <a:t>受限空间作业安全警示牌</a:t>
            </a:r>
            <a:endParaRPr lang="zh-CN" altLang="en-US" sz="3200">
              <a:solidFill>
                <a:srgbClr val="FFFF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23290" y="1477645"/>
            <a:ext cx="1653540" cy="3727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</a:rPr>
              <a:t>受限空间名称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576830" y="1476375"/>
            <a:ext cx="1649730" cy="3727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清水池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1600"/>
          </a:p>
          <a:p>
            <a:endParaRPr lang="en-US" altLang="zh-CN" sz="1600"/>
          </a:p>
        </p:txBody>
      </p:sp>
      <p:sp>
        <p:nvSpPr>
          <p:cNvPr id="17" name="文本框 16"/>
          <p:cNvSpPr txBox="1"/>
          <p:nvPr/>
        </p:nvSpPr>
        <p:spPr>
          <a:xfrm>
            <a:off x="918845" y="3484880"/>
            <a:ext cx="911225" cy="74041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endParaRPr lang="zh-CN" altLang="en-US" sz="1400"/>
          </a:p>
          <a:p>
            <a:r>
              <a:rPr lang="zh-CN" altLang="en-US" sz="140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危险标识</a:t>
            </a:r>
            <a:endParaRPr lang="zh-CN" altLang="en-US" sz="1400" b="1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400" b="1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827530" y="3484880"/>
            <a:ext cx="894080" cy="7499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19" name="文本框 18"/>
          <p:cNvSpPr txBox="1"/>
          <p:nvPr/>
        </p:nvSpPr>
        <p:spPr>
          <a:xfrm>
            <a:off x="2724150" y="3484245"/>
            <a:ext cx="894080" cy="7499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0" name="文本框 19"/>
          <p:cNvSpPr txBox="1"/>
          <p:nvPr/>
        </p:nvSpPr>
        <p:spPr>
          <a:xfrm>
            <a:off x="3618230" y="3484245"/>
            <a:ext cx="894080" cy="7499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1" name="文本框 20"/>
          <p:cNvSpPr txBox="1"/>
          <p:nvPr/>
        </p:nvSpPr>
        <p:spPr>
          <a:xfrm>
            <a:off x="4512310" y="3484245"/>
            <a:ext cx="903605" cy="7499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2" name="文本框 21"/>
          <p:cNvSpPr txBox="1"/>
          <p:nvPr/>
        </p:nvSpPr>
        <p:spPr>
          <a:xfrm>
            <a:off x="923925" y="4218940"/>
            <a:ext cx="4491355" cy="43307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600">
                <a:solidFill>
                  <a:srgbClr val="0070C0"/>
                </a:solidFill>
              </a:rPr>
              <a:t>                                    </a:t>
            </a:r>
            <a:r>
              <a:rPr lang="en-US" altLang="zh-CN" sz="18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防护措施</a:t>
            </a:r>
            <a:endParaRPr lang="zh-CN" altLang="en-US" sz="18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23290" y="4652010"/>
            <a:ext cx="906780" cy="8153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5" name="文本框 24"/>
          <p:cNvSpPr txBox="1"/>
          <p:nvPr/>
        </p:nvSpPr>
        <p:spPr>
          <a:xfrm>
            <a:off x="1830705" y="4652010"/>
            <a:ext cx="892810" cy="8153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6" name="文本框 25"/>
          <p:cNvSpPr txBox="1"/>
          <p:nvPr/>
        </p:nvSpPr>
        <p:spPr>
          <a:xfrm>
            <a:off x="2723515" y="4661535"/>
            <a:ext cx="892810" cy="8115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7" name="文本框 26"/>
          <p:cNvSpPr txBox="1"/>
          <p:nvPr/>
        </p:nvSpPr>
        <p:spPr>
          <a:xfrm>
            <a:off x="3617595" y="4652010"/>
            <a:ext cx="892810" cy="8153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8" name="文本框 27"/>
          <p:cNvSpPr txBox="1"/>
          <p:nvPr/>
        </p:nvSpPr>
        <p:spPr>
          <a:xfrm>
            <a:off x="4510405" y="4652645"/>
            <a:ext cx="902335" cy="8051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9" name="文本框 28"/>
          <p:cNvSpPr txBox="1"/>
          <p:nvPr/>
        </p:nvSpPr>
        <p:spPr>
          <a:xfrm>
            <a:off x="923290" y="5467985"/>
            <a:ext cx="906145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0" name="文本框 29"/>
          <p:cNvSpPr txBox="1"/>
          <p:nvPr/>
        </p:nvSpPr>
        <p:spPr>
          <a:xfrm>
            <a:off x="1831975" y="5467350"/>
            <a:ext cx="889635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1" name="文本框 30"/>
          <p:cNvSpPr txBox="1"/>
          <p:nvPr/>
        </p:nvSpPr>
        <p:spPr>
          <a:xfrm>
            <a:off x="2723515" y="5467350"/>
            <a:ext cx="892810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2" name="文本框 31"/>
          <p:cNvSpPr txBox="1"/>
          <p:nvPr/>
        </p:nvSpPr>
        <p:spPr>
          <a:xfrm>
            <a:off x="3616960" y="5467350"/>
            <a:ext cx="892810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3" name="文本框 32"/>
          <p:cNvSpPr txBox="1"/>
          <p:nvPr/>
        </p:nvSpPr>
        <p:spPr>
          <a:xfrm>
            <a:off x="4510405" y="5467350"/>
            <a:ext cx="902335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4" name="文本框 33"/>
          <p:cNvSpPr txBox="1"/>
          <p:nvPr/>
        </p:nvSpPr>
        <p:spPr>
          <a:xfrm>
            <a:off x="915035" y="1851660"/>
            <a:ext cx="4497705" cy="43624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400">
                <a:solidFill>
                  <a:srgbClr val="FFFF00"/>
                </a:solidFill>
                <a:latin typeface="+mn-ea"/>
                <a:ea typeface="+mn-ea"/>
                <a:cs typeface="+mn-ea"/>
              </a:rPr>
              <a:t>                  </a:t>
            </a:r>
            <a:r>
              <a:rPr lang="en-US" altLang="zh-CN" sz="1800">
                <a:solidFill>
                  <a:srgbClr val="FFFF00"/>
                </a:solidFill>
                <a:latin typeface="+mn-ea"/>
                <a:ea typeface="+mn-ea"/>
                <a:cs typeface="+mn-ea"/>
              </a:rPr>
              <a:t> </a:t>
            </a:r>
            <a:r>
              <a:rPr lang="en-US" altLang="zh-CN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危险特性</a:t>
            </a:r>
            <a:endParaRPr lang="zh-CN" altLang="en-US" sz="18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923290" y="2287905"/>
            <a:ext cx="4492625" cy="11963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eaLnBrk="1" latinLnBrk="0" hangingPunct="1">
              <a:lnSpc>
                <a:spcPct val="170000"/>
              </a:lnSpc>
            </a:pPr>
            <a:r>
              <a:rPr lang="zh-CN" altLang="en-US" sz="1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水池过深，不慎坠落，有淹溺危险</a:t>
            </a:r>
            <a:endParaRPr lang="zh-CN" altLang="en-US" sz="18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1" latinLnBrk="0" hangingPunct="1">
              <a:lnSpc>
                <a:spcPct val="170000"/>
              </a:lnSpc>
            </a:pPr>
            <a:r>
              <a:rPr lang="zh-CN" altLang="en-US" sz="1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水池封闭，存在缺氧窒息风险</a:t>
            </a:r>
            <a:endParaRPr lang="zh-CN" altLang="en-US" sz="1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415280" y="1850390"/>
            <a:ext cx="4439920" cy="43688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600"/>
              <a:t>                               </a:t>
            </a:r>
            <a:r>
              <a:rPr lang="en-US" altLang="zh-CN" sz="1400"/>
              <a:t>      </a:t>
            </a:r>
            <a:r>
              <a:rPr lang="en-US" altLang="zh-CN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altLang="en-US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控制措施</a:t>
            </a:r>
            <a:endParaRPr lang="zh-CN" altLang="en-US" sz="18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416550" y="2287270"/>
            <a:ext cx="4427855" cy="19481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zh-CN" altLang="en-US" sz="136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6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作业前需办理《受限空间作业票》</a:t>
            </a:r>
            <a:endParaRPr lang="zh-CN" altLang="en-US" sz="136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136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6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增加安全教育，设立警示牌防止意外坠入</a:t>
            </a:r>
            <a:endParaRPr lang="zh-CN" altLang="en-US" sz="136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136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6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进入前增强通风，对环境进行气体检测，合格方能作业</a:t>
            </a:r>
            <a:endParaRPr lang="zh-CN" altLang="en-US" sz="136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136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6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作业过程中要定期对作业环境进行气体检测，保证作业安全</a:t>
            </a:r>
            <a:endParaRPr lang="zh-CN" altLang="en-US" sz="136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36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6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作业中断，需重新对作业环境进行气体检测合格方可允许进入作业</a:t>
            </a:r>
            <a:endParaRPr lang="zh-CN" altLang="en-US" sz="1360" b="1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36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6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必须严格执行作业程序，禁止违章作业</a:t>
            </a:r>
            <a:endParaRPr lang="zh-CN" altLang="en-US" sz="1360"/>
          </a:p>
          <a:p>
            <a:endParaRPr lang="zh-CN" altLang="en-US" sz="1600"/>
          </a:p>
          <a:p>
            <a:endParaRPr lang="zh-CN" altLang="en-US" sz="1600"/>
          </a:p>
          <a:p>
            <a:endParaRPr lang="zh-CN" altLang="en-US" sz="1600"/>
          </a:p>
        </p:txBody>
      </p:sp>
      <p:sp>
        <p:nvSpPr>
          <p:cNvPr id="39" name="文本框 38"/>
          <p:cNvSpPr txBox="1"/>
          <p:nvPr/>
        </p:nvSpPr>
        <p:spPr>
          <a:xfrm>
            <a:off x="5412740" y="4225290"/>
            <a:ext cx="4429125" cy="41465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>
              <a:buClrTx/>
              <a:buSzTx/>
              <a:buFontTx/>
            </a:pPr>
            <a:r>
              <a:rPr lang="en-US" altLang="zh-CN" sz="1400"/>
              <a:t>                                           </a:t>
            </a:r>
            <a:r>
              <a:rPr lang="en-US" altLang="zh-CN" sz="1600">
                <a:latin typeface="+mn-ea"/>
                <a:ea typeface="+mn-ea"/>
                <a:cs typeface="+mn-ea"/>
              </a:rPr>
              <a:t> </a:t>
            </a:r>
            <a:r>
              <a:rPr lang="zh-CN" altLang="en-US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应急措施</a:t>
            </a:r>
            <a:endParaRPr lang="zh-CN" altLang="en-US" sz="18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414645" y="4652010"/>
            <a:ext cx="4429760" cy="1554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若意外坠入造成淹溺，及时使受害者脱离，若无呼吸，保持呼吸道畅通，进行心肺复苏急救，及时就医</a:t>
            </a:r>
            <a:endParaRPr lang="zh-CN" altLang="en-US" sz="16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若缺氧发生窒息，立即撤出，对昏迷伤者进行人工呼吸和心肺复苏急救，及时就医</a:t>
            </a:r>
            <a:endParaRPr lang="zh-CN" altLang="en-US" sz="16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18845" y="6206490"/>
            <a:ext cx="8925560" cy="4140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报警急救电话 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119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120  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公司</a:t>
            </a:r>
            <a:r>
              <a:rPr lang="zh-CN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应急电话：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0476-5811166   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紧急联系人：叶秀柱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电话：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18147654966  </a:t>
            </a:r>
            <a:r>
              <a:rPr lang="en-US" altLang="zh-CN" sz="145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en-US" altLang="zh-CN" sz="145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</a:t>
            </a:r>
            <a:endParaRPr lang="zh-CN" altLang="en-US" sz="145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3" name="图片 83" descr="1615276434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6945" y="4723130"/>
            <a:ext cx="857250" cy="701675"/>
          </a:xfrm>
          <a:prstGeom prst="rect">
            <a:avLst/>
          </a:prstGeom>
        </p:spPr>
      </p:pic>
      <p:pic>
        <p:nvPicPr>
          <p:cNvPr id="80" name="图片 80" descr="1615276288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045" y="4721860"/>
            <a:ext cx="798195" cy="702945"/>
          </a:xfrm>
          <a:prstGeom prst="rect">
            <a:avLst/>
          </a:prstGeom>
        </p:spPr>
      </p:pic>
      <p:pic>
        <p:nvPicPr>
          <p:cNvPr id="84" name="图片 84" descr="1615276473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6375" y="4722495"/>
            <a:ext cx="849630" cy="73533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7440" y="4750435"/>
            <a:ext cx="768350" cy="674370"/>
          </a:xfrm>
          <a:prstGeom prst="rect">
            <a:avLst/>
          </a:prstGeom>
        </p:spPr>
      </p:pic>
      <p:pic>
        <p:nvPicPr>
          <p:cNvPr id="78" name="图片 78" descr="1615276198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8820" y="4748530"/>
            <a:ext cx="871220" cy="711835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6945" y="5520055"/>
            <a:ext cx="826770" cy="649605"/>
          </a:xfrm>
          <a:prstGeom prst="rect">
            <a:avLst/>
          </a:prstGeom>
        </p:spPr>
      </p:pic>
      <p:pic>
        <p:nvPicPr>
          <p:cNvPr id="79" name="图片 79" descr="1615276242(1)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1660" y="5501640"/>
            <a:ext cx="803910" cy="664845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9235" y="5498465"/>
            <a:ext cx="774065" cy="655320"/>
          </a:xfrm>
          <a:prstGeom prst="rect">
            <a:avLst/>
          </a:prstGeom>
        </p:spPr>
      </p:pic>
      <p:pic>
        <p:nvPicPr>
          <p:cNvPr id="50" name="图片 82" descr="1615276376(1)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84270" y="5539105"/>
            <a:ext cx="768985" cy="632460"/>
          </a:xfrm>
          <a:prstGeom prst="rect">
            <a:avLst/>
          </a:prstGeom>
        </p:spPr>
      </p:pic>
      <p:pic>
        <p:nvPicPr>
          <p:cNvPr id="86" name="图片 86" descr="1615276547(1)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6125" y="5523865"/>
            <a:ext cx="763270" cy="631825"/>
          </a:xfrm>
          <a:prstGeom prst="rect">
            <a:avLst/>
          </a:prstGeom>
        </p:spPr>
      </p:pic>
      <p:pic>
        <p:nvPicPr>
          <p:cNvPr id="89" name="图片 89" descr="1615279232(1)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29455" y="3513455"/>
            <a:ext cx="817245" cy="6934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226560" y="1477645"/>
            <a:ext cx="1517015" cy="374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</a:rPr>
              <a:t>受限空间编号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43575" y="1477645"/>
            <a:ext cx="1477010" cy="374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 SXKJ-009</a:t>
            </a:r>
            <a:endParaRPr lang="en-US" altLang="zh-CN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219950" y="1477645"/>
            <a:ext cx="1263015" cy="374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600" b="1"/>
              <a:t>    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责任人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493760" y="1477645"/>
            <a:ext cx="1361440" cy="374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>
              <a:buClrTx/>
              <a:buSzTx/>
              <a:buFontTx/>
            </a:pPr>
            <a:r>
              <a:rPr lang="en-US" altLang="zh-CN" sz="1600" b="1"/>
              <a:t>      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刘永涛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33" descr="1615019223(1)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71980" y="3492500"/>
            <a:ext cx="842010" cy="698500"/>
          </a:xfrm>
          <a:prstGeom prst="rect">
            <a:avLst/>
          </a:prstGeom>
        </p:spPr>
      </p:pic>
      <p:pic>
        <p:nvPicPr>
          <p:cNvPr id="56" name="图片 56" descr="1615274349(1)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36215" y="3519805"/>
            <a:ext cx="847725" cy="6705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55695" y="3528695"/>
            <a:ext cx="797560" cy="6629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5510" y="680720"/>
            <a:ext cx="8949690" cy="79692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noAutofit/>
          </a:bodyPr>
          <a:lstStyle/>
          <a:p>
            <a:pPr algn="ctr" fontAlgn="b">
              <a:lnSpc>
                <a:spcPct val="120000"/>
              </a:lnSpc>
            </a:pPr>
            <a:r>
              <a:rPr lang="en-US" altLang="zh-CN"/>
              <a:t> </a:t>
            </a:r>
            <a:r>
              <a:rPr lang="zh-CN" altLang="en-US" sz="3200">
                <a:solidFill>
                  <a:srgbClr val="FFFF00"/>
                </a:solidFill>
              </a:rPr>
              <a:t>受限空间作业安全警示牌</a:t>
            </a:r>
            <a:endParaRPr lang="zh-CN" altLang="en-US" sz="3200">
              <a:solidFill>
                <a:srgbClr val="FFFF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23290" y="1477645"/>
            <a:ext cx="1653540" cy="3727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</a:rPr>
              <a:t>受限空间名称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576830" y="1476375"/>
            <a:ext cx="1649730" cy="3727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给排水井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1600"/>
          </a:p>
          <a:p>
            <a:endParaRPr lang="en-US" altLang="zh-CN" sz="1600"/>
          </a:p>
        </p:txBody>
      </p:sp>
      <p:sp>
        <p:nvSpPr>
          <p:cNvPr id="17" name="文本框 16"/>
          <p:cNvSpPr txBox="1"/>
          <p:nvPr/>
        </p:nvSpPr>
        <p:spPr>
          <a:xfrm>
            <a:off x="918845" y="3484880"/>
            <a:ext cx="911225" cy="74041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endParaRPr lang="zh-CN" altLang="en-US" sz="1400"/>
          </a:p>
          <a:p>
            <a:r>
              <a:rPr lang="zh-CN" altLang="en-US" sz="140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危险标识</a:t>
            </a:r>
            <a:endParaRPr lang="zh-CN" altLang="en-US" sz="1400" b="1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400" b="1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827530" y="3484880"/>
            <a:ext cx="894080" cy="7499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19" name="文本框 18"/>
          <p:cNvSpPr txBox="1"/>
          <p:nvPr/>
        </p:nvSpPr>
        <p:spPr>
          <a:xfrm>
            <a:off x="2724150" y="3484245"/>
            <a:ext cx="894080" cy="7499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0" name="文本框 19"/>
          <p:cNvSpPr txBox="1"/>
          <p:nvPr/>
        </p:nvSpPr>
        <p:spPr>
          <a:xfrm>
            <a:off x="3618230" y="3484245"/>
            <a:ext cx="894080" cy="7499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1" name="文本框 20"/>
          <p:cNvSpPr txBox="1"/>
          <p:nvPr/>
        </p:nvSpPr>
        <p:spPr>
          <a:xfrm>
            <a:off x="4512310" y="3484245"/>
            <a:ext cx="903605" cy="7499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2" name="文本框 21"/>
          <p:cNvSpPr txBox="1"/>
          <p:nvPr/>
        </p:nvSpPr>
        <p:spPr>
          <a:xfrm>
            <a:off x="915035" y="4218940"/>
            <a:ext cx="4491355" cy="43307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600">
                <a:solidFill>
                  <a:srgbClr val="0070C0"/>
                </a:solidFill>
              </a:rPr>
              <a:t>                                    </a:t>
            </a:r>
            <a:r>
              <a:rPr lang="en-US" altLang="zh-CN" sz="18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防护措施</a:t>
            </a:r>
            <a:endParaRPr lang="zh-CN" altLang="en-US" sz="18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23290" y="4658360"/>
            <a:ext cx="906780" cy="8089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5" name="文本框 24"/>
          <p:cNvSpPr txBox="1"/>
          <p:nvPr/>
        </p:nvSpPr>
        <p:spPr>
          <a:xfrm>
            <a:off x="1830705" y="4652010"/>
            <a:ext cx="892810" cy="8153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6" name="文本框 25"/>
          <p:cNvSpPr txBox="1"/>
          <p:nvPr/>
        </p:nvSpPr>
        <p:spPr>
          <a:xfrm>
            <a:off x="2723515" y="4661535"/>
            <a:ext cx="892810" cy="8115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7" name="文本框 26"/>
          <p:cNvSpPr txBox="1"/>
          <p:nvPr/>
        </p:nvSpPr>
        <p:spPr>
          <a:xfrm>
            <a:off x="3617595" y="4652010"/>
            <a:ext cx="892810" cy="8153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8" name="文本框 27"/>
          <p:cNvSpPr txBox="1"/>
          <p:nvPr/>
        </p:nvSpPr>
        <p:spPr>
          <a:xfrm>
            <a:off x="4510405" y="4652645"/>
            <a:ext cx="902335" cy="8051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9" name="文本框 28"/>
          <p:cNvSpPr txBox="1"/>
          <p:nvPr/>
        </p:nvSpPr>
        <p:spPr>
          <a:xfrm>
            <a:off x="923290" y="5467985"/>
            <a:ext cx="906145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0" name="文本框 29"/>
          <p:cNvSpPr txBox="1"/>
          <p:nvPr/>
        </p:nvSpPr>
        <p:spPr>
          <a:xfrm>
            <a:off x="1831975" y="5467350"/>
            <a:ext cx="889635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1" name="文本框 30"/>
          <p:cNvSpPr txBox="1"/>
          <p:nvPr/>
        </p:nvSpPr>
        <p:spPr>
          <a:xfrm>
            <a:off x="2723515" y="5467350"/>
            <a:ext cx="892810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2" name="文本框 31"/>
          <p:cNvSpPr txBox="1"/>
          <p:nvPr/>
        </p:nvSpPr>
        <p:spPr>
          <a:xfrm>
            <a:off x="3616960" y="5467350"/>
            <a:ext cx="892810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3" name="文本框 32"/>
          <p:cNvSpPr txBox="1"/>
          <p:nvPr/>
        </p:nvSpPr>
        <p:spPr>
          <a:xfrm>
            <a:off x="4510405" y="5467350"/>
            <a:ext cx="902335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4" name="文本框 33"/>
          <p:cNvSpPr txBox="1"/>
          <p:nvPr/>
        </p:nvSpPr>
        <p:spPr>
          <a:xfrm>
            <a:off x="915035" y="1851660"/>
            <a:ext cx="4497705" cy="43624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400">
                <a:solidFill>
                  <a:srgbClr val="FFFF00"/>
                </a:solidFill>
                <a:latin typeface="+mn-ea"/>
                <a:ea typeface="+mn-ea"/>
                <a:cs typeface="+mn-ea"/>
              </a:rPr>
              <a:t>                  </a:t>
            </a:r>
            <a:r>
              <a:rPr lang="en-US" altLang="zh-CN" sz="1800">
                <a:solidFill>
                  <a:srgbClr val="FFFF00"/>
                </a:solidFill>
                <a:latin typeface="+mn-ea"/>
                <a:ea typeface="+mn-ea"/>
                <a:cs typeface="+mn-ea"/>
              </a:rPr>
              <a:t> </a:t>
            </a:r>
            <a:r>
              <a:rPr lang="en-US" altLang="zh-CN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危险特性</a:t>
            </a:r>
            <a:endParaRPr lang="zh-CN" altLang="en-US" sz="18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923925" y="2300605"/>
            <a:ext cx="4491990" cy="1183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70000"/>
              </a:lnSpc>
            </a:pPr>
            <a:r>
              <a:rPr lang="zh-CN" altLang="en-US" sz="1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井坑有跌落危险，造成跌伤</a:t>
            </a:r>
            <a:endParaRPr lang="zh-CN" altLang="en-US" sz="1800" b="1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70000"/>
              </a:lnSpc>
            </a:pPr>
            <a:r>
              <a:rPr lang="zh-CN" altLang="en-US" sz="1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环境较为封闭，存在缺氧窒息风险</a:t>
            </a:r>
            <a:endParaRPr lang="zh-CN" altLang="en-US" sz="1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415280" y="1850390"/>
            <a:ext cx="4439920" cy="43688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600"/>
              <a:t>                               </a:t>
            </a:r>
            <a:r>
              <a:rPr lang="en-US" altLang="zh-CN" sz="1400"/>
              <a:t>      </a:t>
            </a:r>
            <a:r>
              <a:rPr lang="en-US" altLang="zh-CN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altLang="en-US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控制措施</a:t>
            </a:r>
            <a:endParaRPr lang="zh-CN" altLang="en-US" sz="18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416550" y="2287270"/>
            <a:ext cx="4427855" cy="19481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zh-CN" altLang="en-US" sz="137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7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作业前需办理《受限空间作业票》</a:t>
            </a:r>
            <a:endParaRPr lang="zh-CN" altLang="en-US" sz="137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137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7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增加安全教育，设立警示牌防止意外坠入</a:t>
            </a:r>
            <a:endParaRPr lang="zh-CN" altLang="en-US" sz="137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137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7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进入前增强通风，对环境进行气体检测，合格方能作业</a:t>
            </a:r>
            <a:endParaRPr lang="zh-CN" altLang="en-US" sz="137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137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7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作业过程中要定期对作业环境进行气体检测，保证作业安全</a:t>
            </a:r>
            <a:endParaRPr lang="zh-CN" altLang="en-US" sz="137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37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7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作业中断，需重新对作业环境进行气体检测合格方可允许进入作业</a:t>
            </a:r>
            <a:endParaRPr lang="zh-CN" altLang="en-US" sz="1370" b="1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37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7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必须严格执行作业程序，禁止违章作业</a:t>
            </a:r>
            <a:endParaRPr lang="zh-CN" altLang="en-US" sz="1370"/>
          </a:p>
          <a:p>
            <a:endParaRPr lang="zh-CN" altLang="en-US" sz="1600"/>
          </a:p>
          <a:p>
            <a:endParaRPr lang="zh-CN" altLang="en-US" sz="1600"/>
          </a:p>
          <a:p>
            <a:endParaRPr lang="zh-CN" altLang="en-US" sz="1600"/>
          </a:p>
        </p:txBody>
      </p:sp>
      <p:sp>
        <p:nvSpPr>
          <p:cNvPr id="39" name="文本框 38"/>
          <p:cNvSpPr txBox="1"/>
          <p:nvPr/>
        </p:nvSpPr>
        <p:spPr>
          <a:xfrm>
            <a:off x="5412740" y="4225290"/>
            <a:ext cx="4429125" cy="41465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>
              <a:buClrTx/>
              <a:buSzTx/>
              <a:buFontTx/>
            </a:pPr>
            <a:r>
              <a:rPr lang="en-US" altLang="zh-CN" sz="1400"/>
              <a:t>                                           </a:t>
            </a:r>
            <a:r>
              <a:rPr lang="en-US" altLang="zh-CN" sz="1600">
                <a:latin typeface="+mn-ea"/>
                <a:ea typeface="+mn-ea"/>
                <a:cs typeface="+mn-ea"/>
              </a:rPr>
              <a:t> </a:t>
            </a:r>
            <a:r>
              <a:rPr lang="zh-CN" altLang="en-US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应急措施</a:t>
            </a:r>
            <a:endParaRPr lang="zh-CN" altLang="en-US" sz="18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414645" y="4652010"/>
            <a:ext cx="4429760" cy="1554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若意外坠入造成跌伤，及时对伤者伤口处理。若发生骨折，先固定再送医</a:t>
            </a:r>
            <a:endParaRPr lang="zh-CN" altLang="en-US" sz="16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若发生缺氧窒息，将伤者抬到空气流通处，进行人工呼吸和心肺复苏急救，及时就医</a:t>
            </a:r>
            <a:endParaRPr lang="zh-CN" altLang="en-US" sz="16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18845" y="6206490"/>
            <a:ext cx="8925560" cy="4140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noAutofit/>
          </a:bodyPr>
          <a:lstStyle/>
          <a:p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报警急救电话 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119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120  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公司</a:t>
            </a:r>
            <a:r>
              <a:rPr lang="zh-CN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应急电话：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0476-5811166   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紧急联系人：叶秀柱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电话：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18147654966</a:t>
            </a:r>
            <a:r>
              <a:rPr lang="en-US" altLang="zh-CN" sz="145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en-US" altLang="zh-CN" sz="155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en-US" altLang="zh-CN">
                <a:solidFill>
                  <a:srgbClr val="FFFF00"/>
                </a:solidFill>
              </a:rPr>
              <a:t>                      </a:t>
            </a:r>
            <a:endParaRPr lang="zh-CN" altLang="en-US">
              <a:solidFill>
                <a:srgbClr val="FFFF00"/>
              </a:solidFill>
            </a:endParaRPr>
          </a:p>
        </p:txBody>
      </p:sp>
      <p:pic>
        <p:nvPicPr>
          <p:cNvPr id="83" name="图片 83" descr="1615276434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6945" y="4749800"/>
            <a:ext cx="857250" cy="675005"/>
          </a:xfrm>
          <a:prstGeom prst="rect">
            <a:avLst/>
          </a:prstGeom>
        </p:spPr>
      </p:pic>
      <p:pic>
        <p:nvPicPr>
          <p:cNvPr id="80" name="图片 80" descr="1615276288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330" y="4785360"/>
            <a:ext cx="798195" cy="636270"/>
          </a:xfrm>
          <a:prstGeom prst="rect">
            <a:avLst/>
          </a:prstGeom>
        </p:spPr>
      </p:pic>
      <p:pic>
        <p:nvPicPr>
          <p:cNvPr id="84" name="图片 84" descr="1615276473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6375" y="4722495"/>
            <a:ext cx="849630" cy="73533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7440" y="4749165"/>
            <a:ext cx="768350" cy="675640"/>
          </a:xfrm>
          <a:prstGeom prst="rect">
            <a:avLst/>
          </a:prstGeom>
        </p:spPr>
      </p:pic>
      <p:pic>
        <p:nvPicPr>
          <p:cNvPr id="78" name="图片 78" descr="1615276198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8820" y="4748530"/>
            <a:ext cx="871220" cy="711835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6945" y="5520055"/>
            <a:ext cx="826770" cy="649605"/>
          </a:xfrm>
          <a:prstGeom prst="rect">
            <a:avLst/>
          </a:prstGeom>
        </p:spPr>
      </p:pic>
      <p:pic>
        <p:nvPicPr>
          <p:cNvPr id="79" name="图片 79" descr="1615276242(1)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1660" y="5501640"/>
            <a:ext cx="803910" cy="664845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9235" y="5498465"/>
            <a:ext cx="774065" cy="655320"/>
          </a:xfrm>
          <a:prstGeom prst="rect">
            <a:avLst/>
          </a:prstGeom>
        </p:spPr>
      </p:pic>
      <p:pic>
        <p:nvPicPr>
          <p:cNvPr id="50" name="图片 82" descr="1615276376(1)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84270" y="5539105"/>
            <a:ext cx="768985" cy="632460"/>
          </a:xfrm>
          <a:prstGeom prst="rect">
            <a:avLst/>
          </a:prstGeom>
        </p:spPr>
      </p:pic>
      <p:pic>
        <p:nvPicPr>
          <p:cNvPr id="86" name="图片 86" descr="1615276547(1)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6125" y="5523865"/>
            <a:ext cx="763270" cy="631825"/>
          </a:xfrm>
          <a:prstGeom prst="rect">
            <a:avLst/>
          </a:prstGeom>
        </p:spPr>
      </p:pic>
      <p:pic>
        <p:nvPicPr>
          <p:cNvPr id="89" name="图片 89" descr="1615279232(1)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29455" y="3513455"/>
            <a:ext cx="817245" cy="6934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226560" y="1477645"/>
            <a:ext cx="1517015" cy="374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</a:rPr>
              <a:t>受限空间编号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43575" y="1477645"/>
            <a:ext cx="1477010" cy="374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 SXKJ-010</a:t>
            </a:r>
            <a:endParaRPr lang="en-US" altLang="zh-CN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219950" y="1477645"/>
            <a:ext cx="1263015" cy="374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600" b="1"/>
              <a:t>    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责任人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493760" y="1477645"/>
            <a:ext cx="1361440" cy="374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>
              <a:buClrTx/>
              <a:buSzTx/>
              <a:buFontTx/>
            </a:pPr>
            <a:r>
              <a:rPr lang="en-US" altLang="zh-CN" sz="1600" b="1"/>
              <a:t>      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刘永涛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33" descr="1615019223(1)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71980" y="3492500"/>
            <a:ext cx="842010" cy="698500"/>
          </a:xfrm>
          <a:prstGeom prst="rect">
            <a:avLst/>
          </a:prstGeom>
        </p:spPr>
      </p:pic>
      <p:pic>
        <p:nvPicPr>
          <p:cNvPr id="55" name="图片 55" descr="1615274313(1)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46375" y="3519170"/>
            <a:ext cx="801370" cy="680085"/>
          </a:xfrm>
          <a:prstGeom prst="rect">
            <a:avLst/>
          </a:prstGeom>
        </p:spPr>
      </p:pic>
      <p:pic>
        <p:nvPicPr>
          <p:cNvPr id="42" name="图片 42" descr="1615193809(1)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49980" y="3592195"/>
            <a:ext cx="803275" cy="59880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5510" y="680720"/>
            <a:ext cx="8949690" cy="79692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noAutofit/>
          </a:bodyPr>
          <a:lstStyle/>
          <a:p>
            <a:pPr algn="ctr" fontAlgn="b">
              <a:lnSpc>
                <a:spcPct val="120000"/>
              </a:lnSpc>
            </a:pPr>
            <a:r>
              <a:rPr lang="zh-CN" altLang="en-US" sz="3200">
                <a:solidFill>
                  <a:srgbClr val="FFFF00"/>
                </a:solidFill>
              </a:rPr>
              <a:t>受限空间作业安全警示牌</a:t>
            </a:r>
            <a:endParaRPr lang="zh-CN" altLang="en-US" sz="3200">
              <a:solidFill>
                <a:srgbClr val="FFFF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23290" y="1477645"/>
            <a:ext cx="1467485" cy="3727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</a:rPr>
              <a:t>受限空间名称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390775" y="1476375"/>
            <a:ext cx="1835785" cy="3727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  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气力输送装置区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1600"/>
          </a:p>
          <a:p>
            <a:endParaRPr lang="en-US" altLang="zh-CN" sz="1600"/>
          </a:p>
        </p:txBody>
      </p:sp>
      <p:sp>
        <p:nvSpPr>
          <p:cNvPr id="17" name="文本框 16"/>
          <p:cNvSpPr txBox="1"/>
          <p:nvPr/>
        </p:nvSpPr>
        <p:spPr>
          <a:xfrm>
            <a:off x="918845" y="3484880"/>
            <a:ext cx="911225" cy="74041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endParaRPr lang="zh-CN" altLang="en-US" sz="1400"/>
          </a:p>
          <a:p>
            <a:r>
              <a:rPr lang="zh-CN" altLang="en-US" sz="140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危险标识</a:t>
            </a:r>
            <a:endParaRPr lang="zh-CN" altLang="en-US" sz="1400" b="1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400" b="1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827530" y="3484880"/>
            <a:ext cx="894080" cy="7499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19" name="文本框 18"/>
          <p:cNvSpPr txBox="1"/>
          <p:nvPr/>
        </p:nvSpPr>
        <p:spPr>
          <a:xfrm>
            <a:off x="2724150" y="3484245"/>
            <a:ext cx="894080" cy="7499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0" name="文本框 19"/>
          <p:cNvSpPr txBox="1"/>
          <p:nvPr/>
        </p:nvSpPr>
        <p:spPr>
          <a:xfrm>
            <a:off x="3618230" y="3484245"/>
            <a:ext cx="894080" cy="7499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1" name="文本框 20"/>
          <p:cNvSpPr txBox="1"/>
          <p:nvPr/>
        </p:nvSpPr>
        <p:spPr>
          <a:xfrm>
            <a:off x="4512310" y="3484245"/>
            <a:ext cx="903605" cy="7499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2" name="文本框 21"/>
          <p:cNvSpPr txBox="1"/>
          <p:nvPr/>
        </p:nvSpPr>
        <p:spPr>
          <a:xfrm>
            <a:off x="915035" y="4218940"/>
            <a:ext cx="4491355" cy="43307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600">
                <a:solidFill>
                  <a:srgbClr val="0070C0"/>
                </a:solidFill>
              </a:rPr>
              <a:t>                                    </a:t>
            </a:r>
            <a:r>
              <a:rPr lang="en-US" altLang="zh-CN" sz="18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防护措施</a:t>
            </a:r>
            <a:endParaRPr lang="zh-CN" altLang="en-US" sz="18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23290" y="4637405"/>
            <a:ext cx="906780" cy="8299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5" name="文本框 24"/>
          <p:cNvSpPr txBox="1"/>
          <p:nvPr/>
        </p:nvSpPr>
        <p:spPr>
          <a:xfrm>
            <a:off x="1830705" y="4652010"/>
            <a:ext cx="892810" cy="8153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6" name="文本框 25"/>
          <p:cNvSpPr txBox="1"/>
          <p:nvPr/>
        </p:nvSpPr>
        <p:spPr>
          <a:xfrm>
            <a:off x="2723515" y="4661535"/>
            <a:ext cx="892810" cy="8115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7" name="文本框 26"/>
          <p:cNvSpPr txBox="1"/>
          <p:nvPr/>
        </p:nvSpPr>
        <p:spPr>
          <a:xfrm>
            <a:off x="3617595" y="4652010"/>
            <a:ext cx="892810" cy="8153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8" name="文本框 27"/>
          <p:cNvSpPr txBox="1"/>
          <p:nvPr/>
        </p:nvSpPr>
        <p:spPr>
          <a:xfrm>
            <a:off x="4510405" y="4652645"/>
            <a:ext cx="902335" cy="8051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9" name="文本框 28"/>
          <p:cNvSpPr txBox="1"/>
          <p:nvPr/>
        </p:nvSpPr>
        <p:spPr>
          <a:xfrm>
            <a:off x="923290" y="5467985"/>
            <a:ext cx="906145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0" name="文本框 29"/>
          <p:cNvSpPr txBox="1"/>
          <p:nvPr/>
        </p:nvSpPr>
        <p:spPr>
          <a:xfrm>
            <a:off x="1831975" y="5467350"/>
            <a:ext cx="889635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1" name="文本框 30"/>
          <p:cNvSpPr txBox="1"/>
          <p:nvPr/>
        </p:nvSpPr>
        <p:spPr>
          <a:xfrm>
            <a:off x="2723515" y="5467350"/>
            <a:ext cx="892810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2" name="文本框 31"/>
          <p:cNvSpPr txBox="1"/>
          <p:nvPr/>
        </p:nvSpPr>
        <p:spPr>
          <a:xfrm>
            <a:off x="3616960" y="5467350"/>
            <a:ext cx="892810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3" name="文本框 32"/>
          <p:cNvSpPr txBox="1"/>
          <p:nvPr/>
        </p:nvSpPr>
        <p:spPr>
          <a:xfrm>
            <a:off x="4510405" y="5467350"/>
            <a:ext cx="902335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4" name="文本框 33"/>
          <p:cNvSpPr txBox="1"/>
          <p:nvPr/>
        </p:nvSpPr>
        <p:spPr>
          <a:xfrm>
            <a:off x="915035" y="1851660"/>
            <a:ext cx="4497705" cy="44894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400">
                <a:solidFill>
                  <a:srgbClr val="FFFF00"/>
                </a:solidFill>
                <a:latin typeface="+mn-ea"/>
                <a:ea typeface="+mn-ea"/>
                <a:cs typeface="+mn-ea"/>
              </a:rPr>
              <a:t>                  </a:t>
            </a:r>
            <a:r>
              <a:rPr lang="en-US" altLang="zh-CN" sz="1800">
                <a:solidFill>
                  <a:srgbClr val="FFFF00"/>
                </a:solidFill>
                <a:latin typeface="+mn-ea"/>
                <a:ea typeface="+mn-ea"/>
                <a:cs typeface="+mn-ea"/>
              </a:rPr>
              <a:t> </a:t>
            </a:r>
            <a:r>
              <a:rPr lang="en-US" altLang="zh-CN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危险特性</a:t>
            </a:r>
            <a:endParaRPr lang="zh-CN" altLang="en-US" sz="18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923925" y="2300605"/>
            <a:ext cx="4491990" cy="1183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60000"/>
              </a:lnSpc>
            </a:pPr>
            <a:r>
              <a:rPr lang="zh-CN" altLang="en-US" sz="1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井坑有跌落危险，造成跌伤</a:t>
            </a:r>
            <a:endParaRPr lang="zh-CN" altLang="en-US" sz="1800" b="1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1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环境较为封闭，存在缺氧窒息危险</a:t>
            </a:r>
            <a:endParaRPr lang="zh-CN" altLang="en-US" sz="1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415280" y="1850390"/>
            <a:ext cx="4439920" cy="43688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600"/>
              <a:t>                               </a:t>
            </a:r>
            <a:r>
              <a:rPr lang="en-US" altLang="zh-CN" sz="1400"/>
              <a:t>      </a:t>
            </a:r>
            <a:r>
              <a:rPr lang="en-US" altLang="zh-CN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altLang="en-US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控制措施</a:t>
            </a:r>
            <a:endParaRPr lang="zh-CN" altLang="en-US" sz="18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416550" y="2287270"/>
            <a:ext cx="4427855" cy="19481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zh-CN" altLang="en-US" sz="137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7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作业前需办理《受限空间作业票》</a:t>
            </a:r>
            <a:endParaRPr lang="zh-CN" altLang="en-US" sz="137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137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7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增加安全教育，设立警示牌防止意外坠入</a:t>
            </a:r>
            <a:endParaRPr lang="zh-CN" altLang="en-US" sz="137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137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7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进入前增强通风，对环境进行气体检测，合格方能作业</a:t>
            </a:r>
            <a:endParaRPr lang="zh-CN" altLang="en-US" sz="137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137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7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作业过程中要定期对作业环境进行气体检测，保证作业安全</a:t>
            </a:r>
            <a:endParaRPr lang="zh-CN" altLang="en-US" sz="137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37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7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作业中断，需重新对作业环境进行气体检测合格方可允许进入作业</a:t>
            </a:r>
            <a:endParaRPr lang="zh-CN" altLang="en-US" sz="1370" b="1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37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7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必须严格执行作业程序，禁止违章作业</a:t>
            </a:r>
            <a:endParaRPr lang="zh-CN" altLang="en-US" sz="1370"/>
          </a:p>
          <a:p>
            <a:endParaRPr lang="zh-CN" altLang="en-US" sz="1600"/>
          </a:p>
          <a:p>
            <a:endParaRPr lang="zh-CN" altLang="en-US" sz="1600"/>
          </a:p>
          <a:p>
            <a:endParaRPr lang="zh-CN" altLang="en-US" sz="1600"/>
          </a:p>
        </p:txBody>
      </p:sp>
      <p:sp>
        <p:nvSpPr>
          <p:cNvPr id="39" name="文本框 38"/>
          <p:cNvSpPr txBox="1"/>
          <p:nvPr/>
        </p:nvSpPr>
        <p:spPr>
          <a:xfrm>
            <a:off x="5412740" y="4225290"/>
            <a:ext cx="4429125" cy="41465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>
              <a:buClrTx/>
              <a:buSzTx/>
              <a:buFontTx/>
            </a:pPr>
            <a:r>
              <a:rPr lang="en-US" altLang="zh-CN" sz="1400"/>
              <a:t>                                           </a:t>
            </a:r>
            <a:r>
              <a:rPr lang="en-US" altLang="zh-CN" sz="1600">
                <a:latin typeface="+mn-ea"/>
                <a:ea typeface="+mn-ea"/>
                <a:cs typeface="+mn-ea"/>
              </a:rPr>
              <a:t> </a:t>
            </a:r>
            <a:r>
              <a:rPr lang="zh-CN" altLang="en-US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应急措施</a:t>
            </a:r>
            <a:endParaRPr lang="zh-CN" altLang="en-US" sz="18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414645" y="4652010"/>
            <a:ext cx="4429760" cy="1554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若意外坠入造成跌伤，及时对伤者伤口处理。若发生骨折，先固定再送医</a:t>
            </a:r>
            <a:endParaRPr lang="zh-CN" altLang="en-US" sz="16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若发生缺氧窒息，将伤者转移到空气流通处，进行人工呼吸和心肺复苏急救，及时就医</a:t>
            </a:r>
            <a:endParaRPr lang="zh-CN" altLang="en-US" sz="16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18845" y="6206490"/>
            <a:ext cx="8925560" cy="4140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报警急救电话 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119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120  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公司</a:t>
            </a:r>
            <a:r>
              <a:rPr lang="zh-CN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应急电话：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0476-5811166   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紧急联系人：叶秀柱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电话：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18147654966 </a:t>
            </a:r>
            <a:r>
              <a:rPr lang="en-US" altLang="zh-CN" sz="145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r>
              <a:rPr lang="en-US" altLang="zh-CN" sz="145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</a:t>
            </a:r>
            <a:endParaRPr lang="zh-CN" altLang="en-US" sz="145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3" name="图片 83" descr="1615276434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6945" y="4718050"/>
            <a:ext cx="857250" cy="706755"/>
          </a:xfrm>
          <a:prstGeom prst="rect">
            <a:avLst/>
          </a:prstGeom>
        </p:spPr>
      </p:pic>
      <p:pic>
        <p:nvPicPr>
          <p:cNvPr id="80" name="图片 80" descr="1615276288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045" y="4681220"/>
            <a:ext cx="798195" cy="743585"/>
          </a:xfrm>
          <a:prstGeom prst="rect">
            <a:avLst/>
          </a:prstGeom>
        </p:spPr>
      </p:pic>
      <p:pic>
        <p:nvPicPr>
          <p:cNvPr id="84" name="图片 84" descr="1615276473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6375" y="4722495"/>
            <a:ext cx="849630" cy="73533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7440" y="4751705"/>
            <a:ext cx="768350" cy="673100"/>
          </a:xfrm>
          <a:prstGeom prst="rect">
            <a:avLst/>
          </a:prstGeom>
        </p:spPr>
      </p:pic>
      <p:pic>
        <p:nvPicPr>
          <p:cNvPr id="78" name="图片 78" descr="1615276198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8820" y="4748530"/>
            <a:ext cx="871220" cy="711835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6945" y="5520055"/>
            <a:ext cx="826770" cy="649605"/>
          </a:xfrm>
          <a:prstGeom prst="rect">
            <a:avLst/>
          </a:prstGeom>
        </p:spPr>
      </p:pic>
      <p:pic>
        <p:nvPicPr>
          <p:cNvPr id="79" name="图片 79" descr="1615276242(1)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1660" y="5501640"/>
            <a:ext cx="803910" cy="664845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9235" y="5498465"/>
            <a:ext cx="774065" cy="655320"/>
          </a:xfrm>
          <a:prstGeom prst="rect">
            <a:avLst/>
          </a:prstGeom>
        </p:spPr>
      </p:pic>
      <p:pic>
        <p:nvPicPr>
          <p:cNvPr id="50" name="图片 82" descr="1615276376(1)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84270" y="5539105"/>
            <a:ext cx="768985" cy="632460"/>
          </a:xfrm>
          <a:prstGeom prst="rect">
            <a:avLst/>
          </a:prstGeom>
        </p:spPr>
      </p:pic>
      <p:pic>
        <p:nvPicPr>
          <p:cNvPr id="86" name="图片 86" descr="1615276547(1)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6125" y="5523865"/>
            <a:ext cx="763270" cy="631825"/>
          </a:xfrm>
          <a:prstGeom prst="rect">
            <a:avLst/>
          </a:prstGeom>
        </p:spPr>
      </p:pic>
      <p:pic>
        <p:nvPicPr>
          <p:cNvPr id="89" name="图片 89" descr="1615279232(1)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29455" y="3513455"/>
            <a:ext cx="817245" cy="6934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226560" y="1477645"/>
            <a:ext cx="1517015" cy="374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</a:rPr>
              <a:t>受限空间编号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43575" y="1477645"/>
            <a:ext cx="1477010" cy="374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 SXKJ-011</a:t>
            </a:r>
            <a:endParaRPr lang="en-US" altLang="zh-CN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219950" y="1477645"/>
            <a:ext cx="1263015" cy="374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600" b="1"/>
              <a:t>    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责任人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493760" y="1477645"/>
            <a:ext cx="1361440" cy="374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>
              <a:buClrTx/>
              <a:buSzTx/>
              <a:buFontTx/>
            </a:pPr>
            <a:r>
              <a:rPr lang="en-US" altLang="zh-CN" sz="1600" b="1"/>
              <a:t>      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刘永涛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33" descr="1615019223(1)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71980" y="3492500"/>
            <a:ext cx="842010" cy="698500"/>
          </a:xfrm>
          <a:prstGeom prst="rect">
            <a:avLst/>
          </a:prstGeom>
        </p:spPr>
      </p:pic>
      <p:pic>
        <p:nvPicPr>
          <p:cNvPr id="55" name="图片 55" descr="1615274313(1)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46375" y="3519170"/>
            <a:ext cx="801370" cy="680085"/>
          </a:xfrm>
          <a:prstGeom prst="rect">
            <a:avLst/>
          </a:prstGeom>
        </p:spPr>
      </p:pic>
      <p:pic>
        <p:nvPicPr>
          <p:cNvPr id="42" name="图片 42" descr="1615193809(1)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49980" y="3592195"/>
            <a:ext cx="803275" cy="59880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5510" y="680720"/>
            <a:ext cx="8949690" cy="79692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noAutofit/>
          </a:bodyPr>
          <a:lstStyle/>
          <a:p>
            <a:pPr algn="ctr" fontAlgn="b">
              <a:lnSpc>
                <a:spcPct val="120000"/>
              </a:lnSpc>
            </a:pPr>
            <a:r>
              <a:rPr lang="zh-CN" altLang="en-US" sz="3200">
                <a:solidFill>
                  <a:srgbClr val="FFFF00"/>
                </a:solidFill>
              </a:rPr>
              <a:t>受限空间作业安全警示牌</a:t>
            </a:r>
            <a:endParaRPr lang="zh-CN" altLang="en-US" sz="3200">
              <a:solidFill>
                <a:srgbClr val="FFFF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23290" y="1477645"/>
            <a:ext cx="1467485" cy="3727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</a:rPr>
              <a:t>受限空间名称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390775" y="1476375"/>
            <a:ext cx="1835785" cy="3727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电缆井</a:t>
            </a:r>
            <a:endParaRPr lang="zh-CN" sz="1600"/>
          </a:p>
          <a:p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1600"/>
          </a:p>
          <a:p>
            <a:endParaRPr lang="en-US" altLang="zh-CN" sz="1600"/>
          </a:p>
        </p:txBody>
      </p:sp>
      <p:sp>
        <p:nvSpPr>
          <p:cNvPr id="17" name="文本框 16"/>
          <p:cNvSpPr txBox="1"/>
          <p:nvPr/>
        </p:nvSpPr>
        <p:spPr>
          <a:xfrm>
            <a:off x="918845" y="3484880"/>
            <a:ext cx="911225" cy="74041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endParaRPr lang="zh-CN" altLang="en-US" sz="1400"/>
          </a:p>
          <a:p>
            <a:r>
              <a:rPr lang="zh-CN" altLang="en-US" sz="140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危险标识</a:t>
            </a:r>
            <a:endParaRPr lang="zh-CN" altLang="en-US" sz="1400" b="1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400" b="1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827530" y="3484880"/>
            <a:ext cx="894080" cy="7499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19" name="文本框 18"/>
          <p:cNvSpPr txBox="1"/>
          <p:nvPr/>
        </p:nvSpPr>
        <p:spPr>
          <a:xfrm>
            <a:off x="2724150" y="3484245"/>
            <a:ext cx="894080" cy="7499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0" name="文本框 19"/>
          <p:cNvSpPr txBox="1"/>
          <p:nvPr/>
        </p:nvSpPr>
        <p:spPr>
          <a:xfrm>
            <a:off x="3618230" y="3484245"/>
            <a:ext cx="894080" cy="7499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1" name="文本框 20"/>
          <p:cNvSpPr txBox="1"/>
          <p:nvPr/>
        </p:nvSpPr>
        <p:spPr>
          <a:xfrm>
            <a:off x="4512310" y="3484245"/>
            <a:ext cx="903605" cy="7499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2" name="文本框 21"/>
          <p:cNvSpPr txBox="1"/>
          <p:nvPr/>
        </p:nvSpPr>
        <p:spPr>
          <a:xfrm>
            <a:off x="915035" y="4218940"/>
            <a:ext cx="4491355" cy="43307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600">
                <a:solidFill>
                  <a:srgbClr val="0070C0"/>
                </a:solidFill>
              </a:rPr>
              <a:t>                                    </a:t>
            </a:r>
            <a:r>
              <a:rPr lang="en-US" altLang="zh-CN" sz="18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防护措施</a:t>
            </a:r>
            <a:endParaRPr lang="zh-CN" altLang="en-US" sz="18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23290" y="4652010"/>
            <a:ext cx="906780" cy="8153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5" name="文本框 24"/>
          <p:cNvSpPr txBox="1"/>
          <p:nvPr/>
        </p:nvSpPr>
        <p:spPr>
          <a:xfrm>
            <a:off x="1830705" y="4652010"/>
            <a:ext cx="892810" cy="8153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6" name="文本框 25"/>
          <p:cNvSpPr txBox="1"/>
          <p:nvPr/>
        </p:nvSpPr>
        <p:spPr>
          <a:xfrm>
            <a:off x="2723515" y="4661535"/>
            <a:ext cx="892810" cy="8115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7" name="文本框 26"/>
          <p:cNvSpPr txBox="1"/>
          <p:nvPr/>
        </p:nvSpPr>
        <p:spPr>
          <a:xfrm>
            <a:off x="3617595" y="4652010"/>
            <a:ext cx="892810" cy="8153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8" name="文本框 27"/>
          <p:cNvSpPr txBox="1"/>
          <p:nvPr/>
        </p:nvSpPr>
        <p:spPr>
          <a:xfrm>
            <a:off x="4510405" y="4652645"/>
            <a:ext cx="902335" cy="8051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9" name="文本框 28"/>
          <p:cNvSpPr txBox="1"/>
          <p:nvPr/>
        </p:nvSpPr>
        <p:spPr>
          <a:xfrm>
            <a:off x="923290" y="5467985"/>
            <a:ext cx="906145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0" name="文本框 29"/>
          <p:cNvSpPr txBox="1"/>
          <p:nvPr/>
        </p:nvSpPr>
        <p:spPr>
          <a:xfrm>
            <a:off x="1831975" y="5467350"/>
            <a:ext cx="889635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1" name="文本框 30"/>
          <p:cNvSpPr txBox="1"/>
          <p:nvPr/>
        </p:nvSpPr>
        <p:spPr>
          <a:xfrm>
            <a:off x="2723515" y="5467350"/>
            <a:ext cx="892810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2" name="文本框 31"/>
          <p:cNvSpPr txBox="1"/>
          <p:nvPr/>
        </p:nvSpPr>
        <p:spPr>
          <a:xfrm>
            <a:off x="3616960" y="5467350"/>
            <a:ext cx="892810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3" name="文本框 32"/>
          <p:cNvSpPr txBox="1"/>
          <p:nvPr/>
        </p:nvSpPr>
        <p:spPr>
          <a:xfrm>
            <a:off x="4510405" y="5467350"/>
            <a:ext cx="902335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4" name="文本框 33"/>
          <p:cNvSpPr txBox="1"/>
          <p:nvPr/>
        </p:nvSpPr>
        <p:spPr>
          <a:xfrm>
            <a:off x="915035" y="1851660"/>
            <a:ext cx="4497705" cy="43624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400">
                <a:solidFill>
                  <a:srgbClr val="FFFF00"/>
                </a:solidFill>
                <a:latin typeface="+mn-ea"/>
                <a:ea typeface="+mn-ea"/>
                <a:cs typeface="+mn-ea"/>
              </a:rPr>
              <a:t>                  </a:t>
            </a:r>
            <a:r>
              <a:rPr lang="en-US" altLang="zh-CN" sz="1800">
                <a:solidFill>
                  <a:srgbClr val="FFFF00"/>
                </a:solidFill>
                <a:latin typeface="+mn-ea"/>
                <a:ea typeface="+mn-ea"/>
                <a:cs typeface="+mn-ea"/>
              </a:rPr>
              <a:t> </a:t>
            </a:r>
            <a:r>
              <a:rPr lang="en-US" altLang="zh-CN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危险特性</a:t>
            </a:r>
            <a:endParaRPr lang="zh-CN" altLang="en-US" sz="18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923925" y="2300605"/>
            <a:ext cx="4491990" cy="1183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井坑有跌落危险，造成跌伤</a:t>
            </a:r>
            <a:endParaRPr lang="zh-CN" altLang="en-US" sz="1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环境较为封闭，存在窒息风险</a:t>
            </a:r>
            <a:endParaRPr lang="zh-CN" sz="16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线路存在漏电风险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415280" y="1850390"/>
            <a:ext cx="4439920" cy="43688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600"/>
              <a:t>                               </a:t>
            </a:r>
            <a:r>
              <a:rPr lang="en-US" altLang="zh-CN" sz="1400"/>
              <a:t>      </a:t>
            </a:r>
            <a:r>
              <a:rPr lang="en-US" altLang="zh-CN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altLang="en-US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控制措施</a:t>
            </a:r>
            <a:endParaRPr lang="zh-CN" altLang="en-US" sz="18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416550" y="2287270"/>
            <a:ext cx="4427855" cy="19481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zh-CN" altLang="en-US" sz="134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4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作业前需办理《受限空间作业票》</a:t>
            </a:r>
            <a:endParaRPr lang="zh-CN" altLang="en-US" sz="134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134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4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增加安全教育，设立警示牌防止意外跌落</a:t>
            </a:r>
            <a:endParaRPr lang="zh-CN" altLang="en-US" sz="134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134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4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进入前进行通风，对环境进行气体检测，合格方能作业</a:t>
            </a:r>
            <a:endParaRPr lang="zh-CN" altLang="en-US" sz="134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134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4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作业过程中要定期对作业环境进行气体检测，保证作业安全</a:t>
            </a:r>
            <a:endParaRPr lang="zh-CN" altLang="en-US" sz="134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34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4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作业中断，需重新对作业环境进行气体检测合格方可允许进入作业</a:t>
            </a:r>
            <a:endParaRPr lang="zh-CN" altLang="en-US" sz="134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134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4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作业前仔细检查，穿绝缘鞋，戴绝缘手套</a:t>
            </a:r>
            <a:endParaRPr lang="zh-CN" altLang="en-US" sz="1340" b="1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34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4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必须严格执行作业程序，禁止违章作业</a:t>
            </a:r>
            <a:endParaRPr lang="zh-CN" altLang="en-US" sz="1340"/>
          </a:p>
          <a:p>
            <a:endParaRPr lang="zh-CN" altLang="en-US" sz="1300"/>
          </a:p>
          <a:p>
            <a:endParaRPr lang="zh-CN" altLang="en-US" sz="1300"/>
          </a:p>
          <a:p>
            <a:endParaRPr lang="zh-CN" altLang="en-US" sz="1300"/>
          </a:p>
        </p:txBody>
      </p:sp>
      <p:sp>
        <p:nvSpPr>
          <p:cNvPr id="39" name="文本框 38"/>
          <p:cNvSpPr txBox="1"/>
          <p:nvPr/>
        </p:nvSpPr>
        <p:spPr>
          <a:xfrm>
            <a:off x="5412740" y="4225290"/>
            <a:ext cx="4429125" cy="41465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>
              <a:buClrTx/>
              <a:buSzTx/>
              <a:buFontTx/>
            </a:pPr>
            <a:r>
              <a:rPr lang="en-US" altLang="zh-CN" sz="1400"/>
              <a:t>                                           </a:t>
            </a:r>
            <a:r>
              <a:rPr lang="en-US" altLang="zh-CN" sz="1600">
                <a:latin typeface="+mn-ea"/>
                <a:ea typeface="+mn-ea"/>
                <a:cs typeface="+mn-ea"/>
              </a:rPr>
              <a:t> </a:t>
            </a:r>
            <a:r>
              <a:rPr lang="zh-CN" altLang="en-US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应急措施</a:t>
            </a:r>
            <a:endParaRPr lang="zh-CN" altLang="en-US" sz="18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414645" y="4652010"/>
            <a:ext cx="4429760" cy="1554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若意外坠入造成跌伤，及时对伤者伤口处理，若发生骨折，先固定再送医</a:t>
            </a:r>
            <a:endParaRPr lang="zh-CN" altLang="en-US" sz="16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若发生窒息，将伤者到空气流通处，进行人工呼吸、心肺复苏急救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若触电，使人员脱离触电，再进行抢救。失去呼吸立刻人工呼吸和心肺复苏急救，及时就医</a:t>
            </a:r>
            <a:endParaRPr lang="zh-CN" altLang="en-US" sz="16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18845" y="6206490"/>
            <a:ext cx="8925560" cy="4140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报警急救电话 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119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120  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公司</a:t>
            </a:r>
            <a:r>
              <a:rPr lang="zh-CN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应急电话：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0476-5811166   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紧急联系人：叶秀柱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电话：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18147654966 </a:t>
            </a:r>
            <a:r>
              <a:rPr lang="en-US" altLang="zh-CN" sz="145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r>
              <a:rPr lang="en-US" altLang="zh-CN" sz="145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</a:t>
            </a:r>
            <a:endParaRPr lang="zh-CN" altLang="en-US" sz="145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3" name="图片 83" descr="1615276434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0280" y="4729480"/>
            <a:ext cx="857250" cy="695325"/>
          </a:xfrm>
          <a:prstGeom prst="rect">
            <a:avLst/>
          </a:prstGeom>
        </p:spPr>
      </p:pic>
      <p:pic>
        <p:nvPicPr>
          <p:cNvPr id="80" name="图片 80" descr="1615276288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045" y="4748530"/>
            <a:ext cx="798195" cy="676275"/>
          </a:xfrm>
          <a:prstGeom prst="rect">
            <a:avLst/>
          </a:prstGeom>
        </p:spPr>
      </p:pic>
      <p:pic>
        <p:nvPicPr>
          <p:cNvPr id="84" name="图片 84" descr="1615276473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6375" y="4722495"/>
            <a:ext cx="849630" cy="73533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7440" y="4723130"/>
            <a:ext cx="768350" cy="701675"/>
          </a:xfrm>
          <a:prstGeom prst="rect">
            <a:avLst/>
          </a:prstGeom>
        </p:spPr>
      </p:pic>
      <p:pic>
        <p:nvPicPr>
          <p:cNvPr id="78" name="图片 78" descr="1615276198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8820" y="4748530"/>
            <a:ext cx="871220" cy="711835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6945" y="5520055"/>
            <a:ext cx="826770" cy="649605"/>
          </a:xfrm>
          <a:prstGeom prst="rect">
            <a:avLst/>
          </a:prstGeom>
        </p:spPr>
      </p:pic>
      <p:pic>
        <p:nvPicPr>
          <p:cNvPr id="79" name="图片 79" descr="1615276242(1)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1660" y="5501640"/>
            <a:ext cx="803910" cy="664845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9235" y="5498465"/>
            <a:ext cx="774065" cy="655320"/>
          </a:xfrm>
          <a:prstGeom prst="rect">
            <a:avLst/>
          </a:prstGeom>
        </p:spPr>
      </p:pic>
      <p:pic>
        <p:nvPicPr>
          <p:cNvPr id="50" name="图片 82" descr="1615276376(1)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84270" y="5539105"/>
            <a:ext cx="768985" cy="632460"/>
          </a:xfrm>
          <a:prstGeom prst="rect">
            <a:avLst/>
          </a:prstGeom>
        </p:spPr>
      </p:pic>
      <p:pic>
        <p:nvPicPr>
          <p:cNvPr id="86" name="图片 86" descr="1615276547(1)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6125" y="5523865"/>
            <a:ext cx="763270" cy="631825"/>
          </a:xfrm>
          <a:prstGeom prst="rect">
            <a:avLst/>
          </a:prstGeom>
        </p:spPr>
      </p:pic>
      <p:pic>
        <p:nvPicPr>
          <p:cNvPr id="89" name="图片 89" descr="1615279232(1)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29455" y="3513455"/>
            <a:ext cx="817245" cy="6934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226560" y="1477645"/>
            <a:ext cx="1517015" cy="374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</a:rPr>
              <a:t>受限空间编号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43575" y="1477645"/>
            <a:ext cx="1477010" cy="374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 SXKJ-012</a:t>
            </a:r>
            <a:endParaRPr lang="en-US" altLang="zh-CN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219950" y="1477645"/>
            <a:ext cx="1263015" cy="374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600" b="1"/>
              <a:t>    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责任人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493760" y="1477645"/>
            <a:ext cx="1361440" cy="374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>
              <a:buClrTx/>
              <a:buSzTx/>
              <a:buFontTx/>
            </a:pPr>
            <a:r>
              <a:rPr lang="en-US" altLang="zh-CN" sz="1600" b="1"/>
              <a:t>      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崔立标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33" descr="1615019223(1)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71980" y="3492500"/>
            <a:ext cx="842010" cy="698500"/>
          </a:xfrm>
          <a:prstGeom prst="rect">
            <a:avLst/>
          </a:prstGeom>
        </p:spPr>
      </p:pic>
      <p:pic>
        <p:nvPicPr>
          <p:cNvPr id="55" name="图片 55" descr="1615274313(1)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46375" y="3519170"/>
            <a:ext cx="801370" cy="680085"/>
          </a:xfrm>
          <a:prstGeom prst="rect">
            <a:avLst/>
          </a:prstGeom>
        </p:spPr>
      </p:pic>
      <p:pic>
        <p:nvPicPr>
          <p:cNvPr id="42" name="图片 42" descr="1615193809(1)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49980" y="3592195"/>
            <a:ext cx="803275" cy="59880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5510" y="680720"/>
            <a:ext cx="8949690" cy="79692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noAutofit/>
          </a:bodyPr>
          <a:lstStyle/>
          <a:p>
            <a:pPr algn="ctr" fontAlgn="b">
              <a:lnSpc>
                <a:spcPct val="130000"/>
              </a:lnSpc>
            </a:pPr>
            <a:r>
              <a:rPr lang="zh-CN" altLang="en-US" sz="3200">
                <a:solidFill>
                  <a:srgbClr val="FFFF00"/>
                </a:solidFill>
              </a:rPr>
              <a:t>受限空间作业安全警示牌</a:t>
            </a:r>
            <a:endParaRPr lang="zh-CN" altLang="en-US" sz="3200">
              <a:solidFill>
                <a:srgbClr val="FFFF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23290" y="1477645"/>
            <a:ext cx="1467485" cy="3727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</a:rPr>
              <a:t>受限空间名称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390775" y="1476375"/>
            <a:ext cx="1835785" cy="3727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电缆沟</a:t>
            </a:r>
            <a:endParaRPr lang="zh-CN" sz="1600"/>
          </a:p>
          <a:p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1600"/>
          </a:p>
          <a:p>
            <a:endParaRPr lang="en-US" altLang="zh-CN" sz="1600"/>
          </a:p>
        </p:txBody>
      </p:sp>
      <p:sp>
        <p:nvSpPr>
          <p:cNvPr id="17" name="文本框 16"/>
          <p:cNvSpPr txBox="1"/>
          <p:nvPr/>
        </p:nvSpPr>
        <p:spPr>
          <a:xfrm>
            <a:off x="918845" y="3484880"/>
            <a:ext cx="911225" cy="74041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endParaRPr lang="zh-CN" altLang="en-US" sz="1400"/>
          </a:p>
          <a:p>
            <a:r>
              <a:rPr lang="zh-CN" altLang="en-US" sz="140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危险标识</a:t>
            </a:r>
            <a:endParaRPr lang="zh-CN" altLang="en-US" sz="1400" b="1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400" b="1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827530" y="3484880"/>
            <a:ext cx="894080" cy="7499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19" name="文本框 18"/>
          <p:cNvSpPr txBox="1"/>
          <p:nvPr/>
        </p:nvSpPr>
        <p:spPr>
          <a:xfrm>
            <a:off x="2724150" y="3484245"/>
            <a:ext cx="894080" cy="7499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0" name="文本框 19"/>
          <p:cNvSpPr txBox="1"/>
          <p:nvPr/>
        </p:nvSpPr>
        <p:spPr>
          <a:xfrm>
            <a:off x="3618230" y="3484245"/>
            <a:ext cx="894080" cy="7499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1" name="文本框 20"/>
          <p:cNvSpPr txBox="1"/>
          <p:nvPr/>
        </p:nvSpPr>
        <p:spPr>
          <a:xfrm>
            <a:off x="4512310" y="3484245"/>
            <a:ext cx="903605" cy="7499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2" name="文本框 21"/>
          <p:cNvSpPr txBox="1"/>
          <p:nvPr/>
        </p:nvSpPr>
        <p:spPr>
          <a:xfrm>
            <a:off x="915035" y="4218940"/>
            <a:ext cx="4491355" cy="43307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600">
                <a:solidFill>
                  <a:srgbClr val="0070C0"/>
                </a:solidFill>
              </a:rPr>
              <a:t>                                    </a:t>
            </a:r>
            <a:r>
              <a:rPr lang="en-US" altLang="zh-CN" sz="18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防护措施</a:t>
            </a:r>
            <a:endParaRPr lang="zh-CN" altLang="en-US" sz="18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23290" y="4662170"/>
            <a:ext cx="906780" cy="8051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5" name="文本框 24"/>
          <p:cNvSpPr txBox="1"/>
          <p:nvPr/>
        </p:nvSpPr>
        <p:spPr>
          <a:xfrm>
            <a:off x="1830705" y="4662170"/>
            <a:ext cx="892810" cy="8051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6" name="文本框 25"/>
          <p:cNvSpPr txBox="1"/>
          <p:nvPr/>
        </p:nvSpPr>
        <p:spPr>
          <a:xfrm>
            <a:off x="2723515" y="4661535"/>
            <a:ext cx="892810" cy="8115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7" name="文本框 26"/>
          <p:cNvSpPr txBox="1"/>
          <p:nvPr/>
        </p:nvSpPr>
        <p:spPr>
          <a:xfrm>
            <a:off x="3617595" y="4662170"/>
            <a:ext cx="892810" cy="8051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8" name="文本框 27"/>
          <p:cNvSpPr txBox="1"/>
          <p:nvPr/>
        </p:nvSpPr>
        <p:spPr>
          <a:xfrm>
            <a:off x="4510405" y="4652645"/>
            <a:ext cx="902335" cy="8051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9" name="文本框 28"/>
          <p:cNvSpPr txBox="1"/>
          <p:nvPr/>
        </p:nvSpPr>
        <p:spPr>
          <a:xfrm>
            <a:off x="923290" y="5467985"/>
            <a:ext cx="906145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0" name="文本框 29"/>
          <p:cNvSpPr txBox="1"/>
          <p:nvPr/>
        </p:nvSpPr>
        <p:spPr>
          <a:xfrm>
            <a:off x="1831975" y="5467350"/>
            <a:ext cx="889635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1" name="文本框 30"/>
          <p:cNvSpPr txBox="1"/>
          <p:nvPr/>
        </p:nvSpPr>
        <p:spPr>
          <a:xfrm>
            <a:off x="2723515" y="5467350"/>
            <a:ext cx="892810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2" name="文本框 31"/>
          <p:cNvSpPr txBox="1"/>
          <p:nvPr/>
        </p:nvSpPr>
        <p:spPr>
          <a:xfrm>
            <a:off x="3616960" y="5467350"/>
            <a:ext cx="892810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3" name="文本框 32"/>
          <p:cNvSpPr txBox="1"/>
          <p:nvPr/>
        </p:nvSpPr>
        <p:spPr>
          <a:xfrm>
            <a:off x="4510405" y="5467350"/>
            <a:ext cx="902335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4" name="文本框 33"/>
          <p:cNvSpPr txBox="1"/>
          <p:nvPr/>
        </p:nvSpPr>
        <p:spPr>
          <a:xfrm>
            <a:off x="915035" y="1851660"/>
            <a:ext cx="4497705" cy="43624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400">
                <a:solidFill>
                  <a:srgbClr val="FFFF00"/>
                </a:solidFill>
                <a:latin typeface="+mn-ea"/>
                <a:ea typeface="+mn-ea"/>
                <a:cs typeface="+mn-ea"/>
              </a:rPr>
              <a:t>                  </a:t>
            </a:r>
            <a:r>
              <a:rPr lang="en-US" altLang="zh-CN" sz="1800">
                <a:solidFill>
                  <a:srgbClr val="FFFF00"/>
                </a:solidFill>
                <a:latin typeface="+mn-ea"/>
                <a:ea typeface="+mn-ea"/>
                <a:cs typeface="+mn-ea"/>
              </a:rPr>
              <a:t> </a:t>
            </a:r>
            <a:r>
              <a:rPr lang="en-US" altLang="zh-CN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危险特性</a:t>
            </a:r>
            <a:endParaRPr lang="zh-CN" altLang="en-US" sz="18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923925" y="2300605"/>
            <a:ext cx="4491990" cy="1183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井坑有跌落危险，造成跌伤</a:t>
            </a:r>
            <a:endParaRPr lang="zh-CN" altLang="en-US" sz="1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环境较为封闭，存在窒息风险</a:t>
            </a:r>
            <a:endParaRPr lang="zh-CN" sz="16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线路存在漏电风险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415280" y="1850390"/>
            <a:ext cx="4439920" cy="43688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600"/>
              <a:t>                               </a:t>
            </a:r>
            <a:r>
              <a:rPr lang="en-US" altLang="zh-CN" sz="1400"/>
              <a:t>      </a:t>
            </a:r>
            <a:r>
              <a:rPr lang="en-US" altLang="zh-CN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altLang="en-US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控制措施</a:t>
            </a:r>
            <a:endParaRPr lang="zh-CN" altLang="en-US" sz="18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416550" y="2287270"/>
            <a:ext cx="4427855" cy="19481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zh-CN" altLang="en-US" sz="135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5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作业前需办理《受限空间作业票》</a:t>
            </a:r>
            <a:endParaRPr lang="zh-CN" altLang="en-US" sz="135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135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5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增加安全教育，设立警示牌防止意外跌落</a:t>
            </a:r>
            <a:endParaRPr lang="zh-CN" altLang="en-US" sz="135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135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5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进入前进行通风，对环境进行气体检测，合格方能作业</a:t>
            </a:r>
            <a:endParaRPr lang="zh-CN" altLang="en-US" sz="135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135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5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作业过程中要定期对作业环境进行气体检测，保证作业安全</a:t>
            </a:r>
            <a:endParaRPr lang="zh-CN" altLang="en-US" sz="135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35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5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作业中断，需重新对作业环境进行气体检测合格方可允许进入作业</a:t>
            </a:r>
            <a:endParaRPr lang="zh-CN" altLang="en-US" sz="135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135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5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作业前仔细检查，穿绝缘鞋，戴绝缘手套</a:t>
            </a:r>
            <a:endParaRPr lang="zh-CN" altLang="en-US" sz="1350" b="1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35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5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必须严格执行作业程序，禁止违章作业</a:t>
            </a:r>
            <a:endParaRPr lang="zh-CN" altLang="en-US" sz="1350"/>
          </a:p>
          <a:p>
            <a:endParaRPr lang="zh-CN" altLang="en-US" sz="1350"/>
          </a:p>
          <a:p>
            <a:endParaRPr lang="zh-CN" altLang="en-US" sz="1350"/>
          </a:p>
        </p:txBody>
      </p:sp>
      <p:sp>
        <p:nvSpPr>
          <p:cNvPr id="39" name="文本框 38"/>
          <p:cNvSpPr txBox="1"/>
          <p:nvPr/>
        </p:nvSpPr>
        <p:spPr>
          <a:xfrm>
            <a:off x="5412740" y="4225290"/>
            <a:ext cx="4429125" cy="41465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>
              <a:buClrTx/>
              <a:buSzTx/>
              <a:buFontTx/>
            </a:pPr>
            <a:r>
              <a:rPr lang="en-US" altLang="zh-CN" sz="1400"/>
              <a:t>                                           </a:t>
            </a:r>
            <a:r>
              <a:rPr lang="en-US" altLang="zh-CN" sz="1600">
                <a:latin typeface="+mn-ea"/>
                <a:ea typeface="+mn-ea"/>
                <a:cs typeface="+mn-ea"/>
              </a:rPr>
              <a:t> </a:t>
            </a:r>
            <a:r>
              <a:rPr lang="zh-CN" altLang="en-US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应急措施</a:t>
            </a:r>
            <a:endParaRPr lang="zh-CN" altLang="en-US" sz="18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414645" y="4652010"/>
            <a:ext cx="4429760" cy="1554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5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5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若意外坠入造成跌伤，及时对伤者伤口处理，若发生骨折，先固定再送医</a:t>
            </a:r>
            <a:endParaRPr lang="zh-CN" altLang="en-US" sz="15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5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5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若发生窒息，将伤者转移到空气流通处，进行人工呼吸、心肺复苏急救</a:t>
            </a:r>
            <a:endParaRPr lang="zh-CN" altLang="en-US" sz="15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5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5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若触电，使人员脱离触电，再进行抢救。失去呼吸立刻进行人工呼吸和心肺复苏急救，及时就医</a:t>
            </a:r>
            <a:endParaRPr lang="zh-CN" altLang="en-US" sz="15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18845" y="6206490"/>
            <a:ext cx="8925560" cy="4140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报警急救电话 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119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120   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公司</a:t>
            </a:r>
            <a:r>
              <a:rPr lang="zh-CN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应急电话：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0476-5811166  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紧急联系人：叶秀柱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电话：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18147654966  </a:t>
            </a:r>
            <a:r>
              <a:rPr lang="en-US" altLang="zh-CN" sz="145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en-US" altLang="zh-CN" sz="145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</a:t>
            </a:r>
            <a:endParaRPr lang="zh-CN" altLang="en-US" sz="145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3" name="图片 83" descr="1615276434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6945" y="4721860"/>
            <a:ext cx="857250" cy="702945"/>
          </a:xfrm>
          <a:prstGeom prst="rect">
            <a:avLst/>
          </a:prstGeom>
        </p:spPr>
      </p:pic>
      <p:pic>
        <p:nvPicPr>
          <p:cNvPr id="80" name="图片 80" descr="1615276288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045" y="4722495"/>
            <a:ext cx="798195" cy="702310"/>
          </a:xfrm>
          <a:prstGeom prst="rect">
            <a:avLst/>
          </a:prstGeom>
        </p:spPr>
      </p:pic>
      <p:pic>
        <p:nvPicPr>
          <p:cNvPr id="84" name="图片 84" descr="1615276473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6375" y="4722495"/>
            <a:ext cx="849630" cy="73533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7440" y="4748530"/>
            <a:ext cx="768350" cy="676275"/>
          </a:xfrm>
          <a:prstGeom prst="rect">
            <a:avLst/>
          </a:prstGeom>
        </p:spPr>
      </p:pic>
      <p:pic>
        <p:nvPicPr>
          <p:cNvPr id="78" name="图片 78" descr="1615276198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8820" y="4748530"/>
            <a:ext cx="871220" cy="711835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6945" y="5520055"/>
            <a:ext cx="826770" cy="649605"/>
          </a:xfrm>
          <a:prstGeom prst="rect">
            <a:avLst/>
          </a:prstGeom>
        </p:spPr>
      </p:pic>
      <p:pic>
        <p:nvPicPr>
          <p:cNvPr id="79" name="图片 79" descr="1615276242(1)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1660" y="5501640"/>
            <a:ext cx="803910" cy="664845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9235" y="5498465"/>
            <a:ext cx="774065" cy="655320"/>
          </a:xfrm>
          <a:prstGeom prst="rect">
            <a:avLst/>
          </a:prstGeom>
        </p:spPr>
      </p:pic>
      <p:pic>
        <p:nvPicPr>
          <p:cNvPr id="50" name="图片 82" descr="1615276376(1)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84270" y="5539105"/>
            <a:ext cx="768985" cy="632460"/>
          </a:xfrm>
          <a:prstGeom prst="rect">
            <a:avLst/>
          </a:prstGeom>
        </p:spPr>
      </p:pic>
      <p:pic>
        <p:nvPicPr>
          <p:cNvPr id="86" name="图片 86" descr="1615276547(1)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6125" y="5523865"/>
            <a:ext cx="763270" cy="631825"/>
          </a:xfrm>
          <a:prstGeom prst="rect">
            <a:avLst/>
          </a:prstGeom>
        </p:spPr>
      </p:pic>
      <p:pic>
        <p:nvPicPr>
          <p:cNvPr id="89" name="图片 89" descr="1615279232(1)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29455" y="3513455"/>
            <a:ext cx="817245" cy="6934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226560" y="1477645"/>
            <a:ext cx="1517015" cy="374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</a:rPr>
              <a:t>受限空间编号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43575" y="1477645"/>
            <a:ext cx="1477010" cy="374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 SXKJ-013</a:t>
            </a:r>
            <a:endParaRPr lang="en-US" altLang="zh-CN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219950" y="1477645"/>
            <a:ext cx="1263015" cy="374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600" b="1"/>
              <a:t>    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责任人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493760" y="1477645"/>
            <a:ext cx="1361440" cy="374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>
              <a:buClrTx/>
              <a:buSzTx/>
              <a:buFontTx/>
            </a:pPr>
            <a:r>
              <a:rPr lang="en-US" altLang="zh-CN" sz="1600" b="1"/>
              <a:t>      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崔立标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33" descr="1615019223(1)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71980" y="3492500"/>
            <a:ext cx="842010" cy="698500"/>
          </a:xfrm>
          <a:prstGeom prst="rect">
            <a:avLst/>
          </a:prstGeom>
        </p:spPr>
      </p:pic>
      <p:pic>
        <p:nvPicPr>
          <p:cNvPr id="55" name="图片 55" descr="1615274313(1)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46375" y="3519170"/>
            <a:ext cx="801370" cy="680085"/>
          </a:xfrm>
          <a:prstGeom prst="rect">
            <a:avLst/>
          </a:prstGeom>
        </p:spPr>
      </p:pic>
      <p:pic>
        <p:nvPicPr>
          <p:cNvPr id="42" name="图片 42" descr="1615193809(1)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49980" y="3592195"/>
            <a:ext cx="803275" cy="59880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5510" y="680720"/>
            <a:ext cx="8949690" cy="79692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noAutofit/>
          </a:bodyPr>
          <a:lstStyle/>
          <a:p>
            <a:pPr algn="ctr" fontAlgn="b">
              <a:lnSpc>
                <a:spcPct val="120000"/>
              </a:lnSpc>
            </a:pPr>
            <a:r>
              <a:rPr lang="en-US" altLang="zh-CN"/>
              <a:t> </a:t>
            </a:r>
            <a:r>
              <a:rPr lang="zh-CN" altLang="en-US" sz="3200">
                <a:solidFill>
                  <a:srgbClr val="FFFF00"/>
                </a:solidFill>
              </a:rPr>
              <a:t>受限空间作业安全警示牌</a:t>
            </a:r>
            <a:endParaRPr lang="zh-CN" altLang="en-US" sz="3200">
              <a:solidFill>
                <a:srgbClr val="FFFF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23290" y="1477645"/>
            <a:ext cx="1467485" cy="3727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</a:rPr>
              <a:t>受限空间名称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390775" y="1476375"/>
            <a:ext cx="1835785" cy="3727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污水处理池</a:t>
            </a:r>
            <a:endParaRPr lang="zh-CN" sz="1600"/>
          </a:p>
          <a:p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1600"/>
          </a:p>
          <a:p>
            <a:endParaRPr lang="en-US" altLang="zh-CN" sz="1600"/>
          </a:p>
        </p:txBody>
      </p:sp>
      <p:sp>
        <p:nvSpPr>
          <p:cNvPr id="17" name="文本框 16"/>
          <p:cNvSpPr txBox="1"/>
          <p:nvPr/>
        </p:nvSpPr>
        <p:spPr>
          <a:xfrm>
            <a:off x="918845" y="3484880"/>
            <a:ext cx="911225" cy="74041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endParaRPr lang="zh-CN" altLang="en-US" sz="1400"/>
          </a:p>
          <a:p>
            <a:r>
              <a:rPr lang="zh-CN" altLang="en-US" sz="140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危险标识</a:t>
            </a:r>
            <a:endParaRPr lang="zh-CN" altLang="en-US" sz="1400" b="1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400" b="1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827530" y="3484880"/>
            <a:ext cx="894080" cy="7499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19" name="文本框 18"/>
          <p:cNvSpPr txBox="1"/>
          <p:nvPr/>
        </p:nvSpPr>
        <p:spPr>
          <a:xfrm>
            <a:off x="2724150" y="3484245"/>
            <a:ext cx="894080" cy="7499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0" name="文本框 19"/>
          <p:cNvSpPr txBox="1"/>
          <p:nvPr/>
        </p:nvSpPr>
        <p:spPr>
          <a:xfrm>
            <a:off x="3618230" y="3484245"/>
            <a:ext cx="894080" cy="7499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1" name="文本框 20"/>
          <p:cNvSpPr txBox="1"/>
          <p:nvPr/>
        </p:nvSpPr>
        <p:spPr>
          <a:xfrm>
            <a:off x="4512310" y="3484245"/>
            <a:ext cx="903605" cy="7499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2" name="文本框 21"/>
          <p:cNvSpPr txBox="1"/>
          <p:nvPr/>
        </p:nvSpPr>
        <p:spPr>
          <a:xfrm>
            <a:off x="915035" y="4218940"/>
            <a:ext cx="4491355" cy="43307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600">
                <a:solidFill>
                  <a:srgbClr val="0070C0"/>
                </a:solidFill>
              </a:rPr>
              <a:t>                                    </a:t>
            </a:r>
            <a:r>
              <a:rPr lang="en-US" altLang="zh-CN" sz="18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防护措施</a:t>
            </a:r>
            <a:endParaRPr lang="zh-CN" altLang="en-US" sz="18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23290" y="4652010"/>
            <a:ext cx="906780" cy="8153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5" name="文本框 24"/>
          <p:cNvSpPr txBox="1"/>
          <p:nvPr/>
        </p:nvSpPr>
        <p:spPr>
          <a:xfrm>
            <a:off x="1830705" y="4652010"/>
            <a:ext cx="892810" cy="8153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6" name="文本框 25"/>
          <p:cNvSpPr txBox="1"/>
          <p:nvPr/>
        </p:nvSpPr>
        <p:spPr>
          <a:xfrm>
            <a:off x="2723515" y="4661535"/>
            <a:ext cx="892810" cy="8115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7" name="文本框 26"/>
          <p:cNvSpPr txBox="1"/>
          <p:nvPr/>
        </p:nvSpPr>
        <p:spPr>
          <a:xfrm>
            <a:off x="3617595" y="4652010"/>
            <a:ext cx="892810" cy="8153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8" name="文本框 27"/>
          <p:cNvSpPr txBox="1"/>
          <p:nvPr/>
        </p:nvSpPr>
        <p:spPr>
          <a:xfrm>
            <a:off x="4510405" y="4652645"/>
            <a:ext cx="902335" cy="8051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9" name="文本框 28"/>
          <p:cNvSpPr txBox="1"/>
          <p:nvPr/>
        </p:nvSpPr>
        <p:spPr>
          <a:xfrm>
            <a:off x="923290" y="5467985"/>
            <a:ext cx="906145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0" name="文本框 29"/>
          <p:cNvSpPr txBox="1"/>
          <p:nvPr/>
        </p:nvSpPr>
        <p:spPr>
          <a:xfrm>
            <a:off x="1831975" y="5467350"/>
            <a:ext cx="889635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1" name="文本框 30"/>
          <p:cNvSpPr txBox="1"/>
          <p:nvPr/>
        </p:nvSpPr>
        <p:spPr>
          <a:xfrm>
            <a:off x="2723515" y="5467350"/>
            <a:ext cx="892810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2" name="文本框 31"/>
          <p:cNvSpPr txBox="1"/>
          <p:nvPr/>
        </p:nvSpPr>
        <p:spPr>
          <a:xfrm>
            <a:off x="3616960" y="5467350"/>
            <a:ext cx="892810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3" name="文本框 32"/>
          <p:cNvSpPr txBox="1"/>
          <p:nvPr/>
        </p:nvSpPr>
        <p:spPr>
          <a:xfrm>
            <a:off x="4510405" y="5467350"/>
            <a:ext cx="902335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4" name="文本框 33"/>
          <p:cNvSpPr txBox="1"/>
          <p:nvPr/>
        </p:nvSpPr>
        <p:spPr>
          <a:xfrm>
            <a:off x="915035" y="1851660"/>
            <a:ext cx="4497705" cy="43624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400">
                <a:solidFill>
                  <a:srgbClr val="FFFF00"/>
                </a:solidFill>
                <a:latin typeface="+mn-ea"/>
                <a:ea typeface="+mn-ea"/>
                <a:cs typeface="+mn-ea"/>
              </a:rPr>
              <a:t>                  </a:t>
            </a:r>
            <a:r>
              <a:rPr lang="en-US" altLang="zh-CN" sz="1800">
                <a:solidFill>
                  <a:srgbClr val="FFFF00"/>
                </a:solidFill>
                <a:latin typeface="+mn-ea"/>
                <a:ea typeface="+mn-ea"/>
                <a:cs typeface="+mn-ea"/>
              </a:rPr>
              <a:t> </a:t>
            </a:r>
            <a:r>
              <a:rPr lang="en-US" altLang="zh-CN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危险特性</a:t>
            </a:r>
            <a:endParaRPr lang="zh-CN" altLang="en-US" sz="18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923925" y="2300605"/>
            <a:ext cx="4491990" cy="1183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水池较深，不慎跌落，存在跌伤和淹溺危险</a:t>
            </a:r>
            <a:endParaRPr lang="zh-CN" altLang="en-US" sz="1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污水处理池底淤泥产生有毒有害气体，容易发生窒息和中毒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415280" y="1850390"/>
            <a:ext cx="4439920" cy="43688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600"/>
              <a:t>                               </a:t>
            </a:r>
            <a:r>
              <a:rPr lang="en-US" altLang="zh-CN" sz="1400"/>
              <a:t>      </a:t>
            </a:r>
            <a:r>
              <a:rPr lang="en-US" altLang="zh-CN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altLang="en-US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控制措施</a:t>
            </a:r>
            <a:endParaRPr lang="zh-CN" altLang="en-US" sz="18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416550" y="2287270"/>
            <a:ext cx="4427855" cy="19481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zh-CN" altLang="en-US" sz="137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7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作业前需办理《受限空间作业票》</a:t>
            </a:r>
            <a:endParaRPr lang="zh-CN" altLang="en-US" sz="137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137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7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增加安全教育，设立警示牌防止意外坠入</a:t>
            </a:r>
            <a:endParaRPr lang="zh-CN" altLang="en-US" sz="137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137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7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进入前增强通风，对环境进行气体检测，合格方能作业</a:t>
            </a:r>
            <a:endParaRPr lang="zh-CN" altLang="en-US" sz="137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137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7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作业过程中要定期对作业环境进行气体检测，保证作业安全</a:t>
            </a:r>
            <a:endParaRPr lang="zh-CN" altLang="en-US" sz="137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37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7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作业中断，需重新对作业环境进行气体检测合格方可允许进入作业</a:t>
            </a:r>
            <a:endParaRPr lang="zh-CN" altLang="en-US" sz="1370" b="1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37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7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必须严格执行作业程序，禁止违章作业</a:t>
            </a:r>
            <a:endParaRPr lang="zh-CN" altLang="en-US" sz="1370"/>
          </a:p>
          <a:p>
            <a:endParaRPr lang="zh-CN" altLang="en-US" sz="1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endParaRPr lang="zh-CN" altLang="en-US" sz="1600"/>
          </a:p>
          <a:p>
            <a:endParaRPr lang="zh-CN" altLang="en-US" sz="1600"/>
          </a:p>
          <a:p>
            <a:endParaRPr lang="zh-CN" altLang="en-US" sz="1600"/>
          </a:p>
        </p:txBody>
      </p:sp>
      <p:sp>
        <p:nvSpPr>
          <p:cNvPr id="39" name="文本框 38"/>
          <p:cNvSpPr txBox="1"/>
          <p:nvPr/>
        </p:nvSpPr>
        <p:spPr>
          <a:xfrm>
            <a:off x="5412740" y="4225290"/>
            <a:ext cx="4429125" cy="41465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>
              <a:buClrTx/>
              <a:buSzTx/>
              <a:buFontTx/>
            </a:pPr>
            <a:r>
              <a:rPr lang="en-US" altLang="zh-CN" sz="1400"/>
              <a:t>                                           </a:t>
            </a:r>
            <a:r>
              <a:rPr lang="en-US" altLang="zh-CN" sz="1600">
                <a:latin typeface="+mn-ea"/>
                <a:ea typeface="+mn-ea"/>
                <a:cs typeface="+mn-ea"/>
              </a:rPr>
              <a:t> </a:t>
            </a:r>
            <a:r>
              <a:rPr lang="zh-CN" altLang="en-US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应急措施</a:t>
            </a:r>
            <a:endParaRPr lang="zh-CN" altLang="en-US" sz="18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414645" y="4652010"/>
            <a:ext cx="4429760" cy="1554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若意外坠入造成淹溺，及时使受害者脱离，若无呼吸，保持呼吸道畅通，进行心肺复苏急救，及时就医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若发生中毒，将伤者转移至空气流通处进行人工呼吸与心肺复苏，立即就医</a:t>
            </a:r>
            <a:endParaRPr lang="zh-CN" altLang="en-US" sz="16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18845" y="6206490"/>
            <a:ext cx="8925560" cy="4140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报警急救电话 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119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120  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公司</a:t>
            </a:r>
            <a:r>
              <a:rPr lang="zh-CN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应急电话：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0476-5811166   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紧急联系人：叶秀柱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电话：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18147654966 </a:t>
            </a:r>
            <a:r>
              <a:rPr lang="en-US" altLang="zh-CN" sz="145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r>
              <a:rPr lang="en-US" altLang="zh-CN" sz="145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</a:t>
            </a:r>
            <a:endParaRPr lang="zh-CN" altLang="en-US" sz="145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3" name="图片 83" descr="1615276434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6945" y="4699000"/>
            <a:ext cx="857250" cy="725805"/>
          </a:xfrm>
          <a:prstGeom prst="rect">
            <a:avLst/>
          </a:prstGeom>
        </p:spPr>
      </p:pic>
      <p:pic>
        <p:nvPicPr>
          <p:cNvPr id="80" name="图片 80" descr="1615276288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045" y="4753610"/>
            <a:ext cx="798195" cy="671195"/>
          </a:xfrm>
          <a:prstGeom prst="rect">
            <a:avLst/>
          </a:prstGeom>
        </p:spPr>
      </p:pic>
      <p:pic>
        <p:nvPicPr>
          <p:cNvPr id="84" name="图片 84" descr="1615276473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6375" y="4722495"/>
            <a:ext cx="849630" cy="73533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7440" y="4752975"/>
            <a:ext cx="768350" cy="671830"/>
          </a:xfrm>
          <a:prstGeom prst="rect">
            <a:avLst/>
          </a:prstGeom>
        </p:spPr>
      </p:pic>
      <p:pic>
        <p:nvPicPr>
          <p:cNvPr id="78" name="图片 78" descr="1615276198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8820" y="4748530"/>
            <a:ext cx="871220" cy="711835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6945" y="5520055"/>
            <a:ext cx="826770" cy="649605"/>
          </a:xfrm>
          <a:prstGeom prst="rect">
            <a:avLst/>
          </a:prstGeom>
        </p:spPr>
      </p:pic>
      <p:pic>
        <p:nvPicPr>
          <p:cNvPr id="79" name="图片 79" descr="1615276242(1)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1660" y="5501640"/>
            <a:ext cx="803910" cy="664845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9235" y="5498465"/>
            <a:ext cx="774065" cy="655320"/>
          </a:xfrm>
          <a:prstGeom prst="rect">
            <a:avLst/>
          </a:prstGeom>
        </p:spPr>
      </p:pic>
      <p:pic>
        <p:nvPicPr>
          <p:cNvPr id="50" name="图片 82" descr="1615276376(1)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84270" y="5539105"/>
            <a:ext cx="768985" cy="632460"/>
          </a:xfrm>
          <a:prstGeom prst="rect">
            <a:avLst/>
          </a:prstGeom>
        </p:spPr>
      </p:pic>
      <p:pic>
        <p:nvPicPr>
          <p:cNvPr id="86" name="图片 86" descr="1615276547(1)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6125" y="5523865"/>
            <a:ext cx="763270" cy="631825"/>
          </a:xfrm>
          <a:prstGeom prst="rect">
            <a:avLst/>
          </a:prstGeom>
        </p:spPr>
      </p:pic>
      <p:pic>
        <p:nvPicPr>
          <p:cNvPr id="89" name="图片 89" descr="1615279232(1)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29455" y="3513455"/>
            <a:ext cx="817245" cy="6934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226560" y="1477645"/>
            <a:ext cx="1517015" cy="374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</a:rPr>
              <a:t>受限空间编号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43575" y="1477645"/>
            <a:ext cx="1477010" cy="374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 SXKJ-014</a:t>
            </a:r>
            <a:endParaRPr lang="en-US" altLang="zh-CN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219950" y="1477645"/>
            <a:ext cx="1263015" cy="374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600" b="1"/>
              <a:t>    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责任人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493760" y="1477645"/>
            <a:ext cx="1361440" cy="374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>
              <a:buClrTx/>
              <a:buSzTx/>
              <a:buFontTx/>
            </a:pPr>
            <a:r>
              <a:rPr lang="en-US" altLang="zh-CN" sz="1600" b="1"/>
              <a:t>      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崔立标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33" descr="1615019223(1)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71980" y="3492500"/>
            <a:ext cx="842010" cy="698500"/>
          </a:xfrm>
          <a:prstGeom prst="rect">
            <a:avLst/>
          </a:prstGeom>
        </p:spPr>
      </p:pic>
      <p:pic>
        <p:nvPicPr>
          <p:cNvPr id="2" name="图片 35" descr="1615160176(1)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53360" y="3547110"/>
            <a:ext cx="805180" cy="659765"/>
          </a:xfrm>
          <a:prstGeom prst="rect">
            <a:avLst/>
          </a:prstGeom>
        </p:spPr>
      </p:pic>
      <p:pic>
        <p:nvPicPr>
          <p:cNvPr id="56" name="图片 56" descr="1615274349(1)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84270" y="3511550"/>
            <a:ext cx="780415" cy="6794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5510" y="680720"/>
            <a:ext cx="8949690" cy="79692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noAutofit/>
          </a:bodyPr>
          <a:lstStyle/>
          <a:p>
            <a:pPr algn="ctr" fontAlgn="b">
              <a:lnSpc>
                <a:spcPct val="120000"/>
              </a:lnSpc>
            </a:pPr>
            <a:r>
              <a:rPr lang="zh-CN" altLang="en-US" sz="3200">
                <a:solidFill>
                  <a:srgbClr val="FFFF00"/>
                </a:solidFill>
              </a:rPr>
              <a:t>受限空间作业安全警示牌</a:t>
            </a:r>
            <a:endParaRPr lang="zh-CN" altLang="en-US" sz="3200">
              <a:solidFill>
                <a:srgbClr val="FFFF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23290" y="1477645"/>
            <a:ext cx="1467485" cy="3727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</a:rPr>
              <a:t>受限空间名称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390775" y="1476375"/>
            <a:ext cx="1835785" cy="3727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事故水池</a:t>
            </a:r>
            <a:endParaRPr lang="zh-CN" altLang="en-US" sz="1600" b="1">
              <a:latin typeface="+mn-ea"/>
              <a:ea typeface="+mn-ea"/>
              <a:cs typeface="+mn-ea"/>
            </a:endParaRPr>
          </a:p>
          <a:p>
            <a:endParaRPr lang="zh-CN" sz="1600"/>
          </a:p>
          <a:p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1600"/>
          </a:p>
          <a:p>
            <a:endParaRPr lang="en-US" altLang="zh-CN" sz="1600"/>
          </a:p>
        </p:txBody>
      </p:sp>
      <p:sp>
        <p:nvSpPr>
          <p:cNvPr id="17" name="文本框 16"/>
          <p:cNvSpPr txBox="1"/>
          <p:nvPr/>
        </p:nvSpPr>
        <p:spPr>
          <a:xfrm>
            <a:off x="918845" y="3484880"/>
            <a:ext cx="911225" cy="74041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endParaRPr lang="zh-CN" altLang="en-US" sz="1400"/>
          </a:p>
          <a:p>
            <a:r>
              <a:rPr lang="zh-CN" altLang="en-US" sz="140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危险标识</a:t>
            </a:r>
            <a:endParaRPr lang="zh-CN" altLang="en-US" sz="1400" b="1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400" b="1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827530" y="3484880"/>
            <a:ext cx="894080" cy="7499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19" name="文本框 18"/>
          <p:cNvSpPr txBox="1"/>
          <p:nvPr/>
        </p:nvSpPr>
        <p:spPr>
          <a:xfrm>
            <a:off x="2724150" y="3484245"/>
            <a:ext cx="894080" cy="7499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0" name="文本框 19"/>
          <p:cNvSpPr txBox="1"/>
          <p:nvPr/>
        </p:nvSpPr>
        <p:spPr>
          <a:xfrm>
            <a:off x="3618230" y="3484245"/>
            <a:ext cx="894080" cy="7499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1" name="文本框 20"/>
          <p:cNvSpPr txBox="1"/>
          <p:nvPr/>
        </p:nvSpPr>
        <p:spPr>
          <a:xfrm>
            <a:off x="4512310" y="3484245"/>
            <a:ext cx="903605" cy="7499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2" name="文本框 21"/>
          <p:cNvSpPr txBox="1"/>
          <p:nvPr/>
        </p:nvSpPr>
        <p:spPr>
          <a:xfrm>
            <a:off x="915035" y="4218940"/>
            <a:ext cx="4491355" cy="43307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600">
                <a:solidFill>
                  <a:srgbClr val="0070C0"/>
                </a:solidFill>
              </a:rPr>
              <a:t>                                    </a:t>
            </a:r>
            <a:r>
              <a:rPr lang="en-US" altLang="zh-CN" sz="18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防护措施</a:t>
            </a:r>
            <a:endParaRPr lang="zh-CN" altLang="en-US" sz="18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23290" y="4639310"/>
            <a:ext cx="906780" cy="828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5" name="文本框 24"/>
          <p:cNvSpPr txBox="1"/>
          <p:nvPr/>
        </p:nvSpPr>
        <p:spPr>
          <a:xfrm>
            <a:off x="1830705" y="4652010"/>
            <a:ext cx="892810" cy="8153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6" name="文本框 25"/>
          <p:cNvSpPr txBox="1"/>
          <p:nvPr/>
        </p:nvSpPr>
        <p:spPr>
          <a:xfrm>
            <a:off x="2723515" y="4661535"/>
            <a:ext cx="892810" cy="8115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7" name="文本框 26"/>
          <p:cNvSpPr txBox="1"/>
          <p:nvPr/>
        </p:nvSpPr>
        <p:spPr>
          <a:xfrm>
            <a:off x="3617595" y="4652010"/>
            <a:ext cx="892810" cy="8153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8" name="文本框 27"/>
          <p:cNvSpPr txBox="1"/>
          <p:nvPr/>
        </p:nvSpPr>
        <p:spPr>
          <a:xfrm>
            <a:off x="4510405" y="4652645"/>
            <a:ext cx="902335" cy="8051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9" name="文本框 28"/>
          <p:cNvSpPr txBox="1"/>
          <p:nvPr/>
        </p:nvSpPr>
        <p:spPr>
          <a:xfrm>
            <a:off x="923290" y="5467985"/>
            <a:ext cx="906145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0" name="文本框 29"/>
          <p:cNvSpPr txBox="1"/>
          <p:nvPr/>
        </p:nvSpPr>
        <p:spPr>
          <a:xfrm>
            <a:off x="1831975" y="5467350"/>
            <a:ext cx="889635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1" name="文本框 30"/>
          <p:cNvSpPr txBox="1"/>
          <p:nvPr/>
        </p:nvSpPr>
        <p:spPr>
          <a:xfrm>
            <a:off x="2723515" y="5467350"/>
            <a:ext cx="892810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2" name="文本框 31"/>
          <p:cNvSpPr txBox="1"/>
          <p:nvPr/>
        </p:nvSpPr>
        <p:spPr>
          <a:xfrm>
            <a:off x="3616960" y="5467350"/>
            <a:ext cx="892810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3" name="文本框 32"/>
          <p:cNvSpPr txBox="1"/>
          <p:nvPr/>
        </p:nvSpPr>
        <p:spPr>
          <a:xfrm>
            <a:off x="4510405" y="5467350"/>
            <a:ext cx="902335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4" name="文本框 33"/>
          <p:cNvSpPr txBox="1"/>
          <p:nvPr/>
        </p:nvSpPr>
        <p:spPr>
          <a:xfrm>
            <a:off x="915035" y="1851660"/>
            <a:ext cx="4497705" cy="43624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400">
                <a:solidFill>
                  <a:srgbClr val="FFFF00"/>
                </a:solidFill>
                <a:latin typeface="+mn-ea"/>
                <a:ea typeface="+mn-ea"/>
                <a:cs typeface="+mn-ea"/>
              </a:rPr>
              <a:t>                  </a:t>
            </a:r>
            <a:r>
              <a:rPr lang="en-US" altLang="zh-CN" sz="1800">
                <a:solidFill>
                  <a:srgbClr val="FFFF00"/>
                </a:solidFill>
                <a:latin typeface="+mn-ea"/>
                <a:ea typeface="+mn-ea"/>
                <a:cs typeface="+mn-ea"/>
              </a:rPr>
              <a:t> </a:t>
            </a:r>
            <a:r>
              <a:rPr lang="en-US" altLang="zh-CN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危险特性</a:t>
            </a:r>
            <a:endParaRPr lang="zh-CN" altLang="en-US" sz="18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923925" y="2300605"/>
            <a:ext cx="4491990" cy="1183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水池较深，不慎跌落，存在跌伤和淹溺危险</a:t>
            </a:r>
            <a:endParaRPr lang="zh-CN" altLang="en-US" sz="1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污水处理池底淤泥产生有毒有害气体，容易发生窒息和中毒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415280" y="1850390"/>
            <a:ext cx="4439920" cy="43688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600"/>
              <a:t>                               </a:t>
            </a:r>
            <a:r>
              <a:rPr lang="en-US" altLang="zh-CN" sz="1400"/>
              <a:t>      </a:t>
            </a:r>
            <a:r>
              <a:rPr lang="en-US" altLang="zh-CN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altLang="en-US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控制措施</a:t>
            </a:r>
            <a:endParaRPr lang="zh-CN" altLang="en-US" sz="18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416550" y="2287270"/>
            <a:ext cx="4427855" cy="19481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zh-CN" altLang="en-US" sz="137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7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作业前需办理《受限空间作业票》</a:t>
            </a:r>
            <a:endParaRPr lang="zh-CN" altLang="en-US" sz="137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137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7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增加安全教育，设立警示牌防止意外坠入</a:t>
            </a:r>
            <a:endParaRPr lang="zh-CN" altLang="en-US" sz="137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137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7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进入前增强通风，对环境进行气体检测，合格方能作业</a:t>
            </a:r>
            <a:endParaRPr lang="zh-CN" altLang="en-US" sz="137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137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7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作业过程中要定期对作业环境进行气体检测，保证作业安全</a:t>
            </a:r>
            <a:endParaRPr lang="zh-CN" altLang="en-US" sz="137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37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7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作业中断，需重新对作业环境进行气体检测合格方可允许进入作业</a:t>
            </a:r>
            <a:endParaRPr lang="zh-CN" altLang="en-US" sz="1370" b="1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37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7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必须严格执行作业程序，禁止违章作业</a:t>
            </a:r>
            <a:endParaRPr lang="zh-CN" altLang="en-US" sz="1370"/>
          </a:p>
          <a:p>
            <a:endParaRPr lang="zh-CN" altLang="en-US" sz="1370"/>
          </a:p>
          <a:p>
            <a:endParaRPr lang="zh-CN" altLang="en-US" sz="1370"/>
          </a:p>
          <a:p>
            <a:endParaRPr lang="zh-CN" altLang="en-US" sz="1370"/>
          </a:p>
        </p:txBody>
      </p:sp>
      <p:sp>
        <p:nvSpPr>
          <p:cNvPr id="39" name="文本框 38"/>
          <p:cNvSpPr txBox="1"/>
          <p:nvPr/>
        </p:nvSpPr>
        <p:spPr>
          <a:xfrm>
            <a:off x="5412740" y="4225290"/>
            <a:ext cx="4429125" cy="41465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>
              <a:buClrTx/>
              <a:buSzTx/>
              <a:buFontTx/>
            </a:pPr>
            <a:r>
              <a:rPr lang="en-US" altLang="zh-CN" sz="1400"/>
              <a:t>                                           </a:t>
            </a:r>
            <a:r>
              <a:rPr lang="en-US" altLang="zh-CN" sz="1600">
                <a:latin typeface="+mn-ea"/>
                <a:ea typeface="+mn-ea"/>
                <a:cs typeface="+mn-ea"/>
              </a:rPr>
              <a:t> </a:t>
            </a:r>
            <a:r>
              <a:rPr lang="zh-CN" altLang="en-US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应急措施</a:t>
            </a:r>
            <a:endParaRPr lang="zh-CN" altLang="en-US" sz="18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414645" y="4652010"/>
            <a:ext cx="4429760" cy="1554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若意外坠入造成淹溺，及时使受害者脱离，若无呼吸，保持呼吸道畅通，进行心肺复苏急救，及时就医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若发生中毒，将伤者转移至空气流通处进行人工呼吸与心肺复苏，立即就医</a:t>
            </a:r>
            <a:endParaRPr lang="zh-CN" altLang="en-US" sz="16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18845" y="6206490"/>
            <a:ext cx="8936990" cy="4140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报警急救电话 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119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120  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公司</a:t>
            </a:r>
            <a:r>
              <a:rPr lang="zh-CN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应急电话：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0476-5811166   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紧急联系人：叶秀柱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电话：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18147654966</a:t>
            </a:r>
            <a:r>
              <a:rPr lang="en-US" altLang="zh-CN" sz="145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</a:t>
            </a:r>
            <a:r>
              <a:rPr lang="en-US" altLang="zh-CN" sz="145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</a:t>
            </a:r>
            <a:endParaRPr lang="zh-CN" altLang="en-US" sz="145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3" name="图片 83" descr="1615276434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6945" y="4721860"/>
            <a:ext cx="857250" cy="702945"/>
          </a:xfrm>
          <a:prstGeom prst="rect">
            <a:avLst/>
          </a:prstGeom>
        </p:spPr>
      </p:pic>
      <p:pic>
        <p:nvPicPr>
          <p:cNvPr id="80" name="图片 80" descr="1615276288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045" y="4742815"/>
            <a:ext cx="798195" cy="681990"/>
          </a:xfrm>
          <a:prstGeom prst="rect">
            <a:avLst/>
          </a:prstGeom>
        </p:spPr>
      </p:pic>
      <p:pic>
        <p:nvPicPr>
          <p:cNvPr id="84" name="图片 84" descr="1615276473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6375" y="4722495"/>
            <a:ext cx="849630" cy="73533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7440" y="4723130"/>
            <a:ext cx="768350" cy="701675"/>
          </a:xfrm>
          <a:prstGeom prst="rect">
            <a:avLst/>
          </a:prstGeom>
        </p:spPr>
      </p:pic>
      <p:pic>
        <p:nvPicPr>
          <p:cNvPr id="78" name="图片 78" descr="1615276198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8820" y="4748530"/>
            <a:ext cx="871220" cy="711835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6945" y="5520055"/>
            <a:ext cx="826770" cy="649605"/>
          </a:xfrm>
          <a:prstGeom prst="rect">
            <a:avLst/>
          </a:prstGeom>
        </p:spPr>
      </p:pic>
      <p:pic>
        <p:nvPicPr>
          <p:cNvPr id="79" name="图片 79" descr="1615276242(1)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1660" y="5501640"/>
            <a:ext cx="803910" cy="664845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9235" y="5498465"/>
            <a:ext cx="774065" cy="655320"/>
          </a:xfrm>
          <a:prstGeom prst="rect">
            <a:avLst/>
          </a:prstGeom>
        </p:spPr>
      </p:pic>
      <p:pic>
        <p:nvPicPr>
          <p:cNvPr id="50" name="图片 82" descr="1615276376(1)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84270" y="5539105"/>
            <a:ext cx="768985" cy="632460"/>
          </a:xfrm>
          <a:prstGeom prst="rect">
            <a:avLst/>
          </a:prstGeom>
        </p:spPr>
      </p:pic>
      <p:pic>
        <p:nvPicPr>
          <p:cNvPr id="86" name="图片 86" descr="1615276547(1)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6125" y="5523865"/>
            <a:ext cx="763270" cy="6318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226560" y="1477645"/>
            <a:ext cx="1517015" cy="374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</a:rPr>
              <a:t>受限空间编号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43575" y="1477645"/>
            <a:ext cx="1477010" cy="374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 SXKJ-015</a:t>
            </a:r>
            <a:endParaRPr lang="en-US" altLang="zh-CN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219950" y="1477645"/>
            <a:ext cx="1263015" cy="374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600" b="1"/>
              <a:t>    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责任人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493760" y="1477645"/>
            <a:ext cx="1361440" cy="374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>
              <a:buClrTx/>
              <a:buSzTx/>
              <a:buFontTx/>
            </a:pPr>
            <a:r>
              <a:rPr lang="en-US" altLang="zh-CN" sz="1600" b="1"/>
              <a:t>   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刘永涛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33" descr="1615019223(1)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71980" y="3492500"/>
            <a:ext cx="842010" cy="698500"/>
          </a:xfrm>
          <a:prstGeom prst="rect">
            <a:avLst/>
          </a:prstGeom>
        </p:spPr>
      </p:pic>
      <p:pic>
        <p:nvPicPr>
          <p:cNvPr id="2" name="图片 35" descr="1615160176(1)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53360" y="3547110"/>
            <a:ext cx="805180" cy="659765"/>
          </a:xfrm>
          <a:prstGeom prst="rect">
            <a:avLst/>
          </a:prstGeom>
        </p:spPr>
      </p:pic>
      <p:pic>
        <p:nvPicPr>
          <p:cNvPr id="56" name="图片 56" descr="1615274349(1)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84270" y="3511550"/>
            <a:ext cx="780415" cy="679450"/>
          </a:xfrm>
          <a:prstGeom prst="rect">
            <a:avLst/>
          </a:prstGeom>
        </p:spPr>
      </p:pic>
      <p:pic>
        <p:nvPicPr>
          <p:cNvPr id="69" name="图片 69" descr="1615275619(1)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61205" y="3503930"/>
            <a:ext cx="854075" cy="68707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5510" y="680720"/>
            <a:ext cx="8949690" cy="79692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noAutofit/>
          </a:bodyPr>
          <a:lstStyle/>
          <a:p>
            <a:pPr algn="ctr" fontAlgn="b">
              <a:lnSpc>
                <a:spcPct val="120000"/>
              </a:lnSpc>
            </a:pPr>
            <a:r>
              <a:rPr lang="en-US" altLang="zh-CN"/>
              <a:t> </a:t>
            </a:r>
            <a:r>
              <a:rPr lang="zh-CN" altLang="en-US" sz="3200">
                <a:solidFill>
                  <a:srgbClr val="FFFF00"/>
                </a:solidFill>
              </a:rPr>
              <a:t>受限空间作业安全警示牌</a:t>
            </a:r>
            <a:endParaRPr lang="zh-CN" altLang="en-US" sz="3200">
              <a:solidFill>
                <a:srgbClr val="FFFF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23290" y="1477645"/>
            <a:ext cx="1467485" cy="3727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</a:rPr>
              <a:t>受限空间名称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390775" y="1476375"/>
            <a:ext cx="1835785" cy="3727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污水监测间</a:t>
            </a:r>
            <a:endParaRPr lang="zh-CN" sz="1600"/>
          </a:p>
          <a:p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1600"/>
          </a:p>
          <a:p>
            <a:endParaRPr lang="en-US" altLang="zh-CN" sz="1600"/>
          </a:p>
        </p:txBody>
      </p:sp>
      <p:sp>
        <p:nvSpPr>
          <p:cNvPr id="17" name="文本框 16"/>
          <p:cNvSpPr txBox="1"/>
          <p:nvPr/>
        </p:nvSpPr>
        <p:spPr>
          <a:xfrm>
            <a:off x="918845" y="3484880"/>
            <a:ext cx="911225" cy="74041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endParaRPr lang="zh-CN" altLang="en-US" sz="1400"/>
          </a:p>
          <a:p>
            <a:r>
              <a:rPr lang="zh-CN" altLang="en-US" sz="140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危险标识</a:t>
            </a:r>
            <a:endParaRPr lang="zh-CN" altLang="en-US" sz="1400" b="1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400" b="1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827530" y="3484880"/>
            <a:ext cx="894080" cy="7499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19" name="文本框 18"/>
          <p:cNvSpPr txBox="1"/>
          <p:nvPr/>
        </p:nvSpPr>
        <p:spPr>
          <a:xfrm>
            <a:off x="2724150" y="3484245"/>
            <a:ext cx="894080" cy="7499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0" name="文本框 19"/>
          <p:cNvSpPr txBox="1"/>
          <p:nvPr/>
        </p:nvSpPr>
        <p:spPr>
          <a:xfrm>
            <a:off x="3618230" y="3484245"/>
            <a:ext cx="894080" cy="7499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1" name="文本框 20"/>
          <p:cNvSpPr txBox="1"/>
          <p:nvPr/>
        </p:nvSpPr>
        <p:spPr>
          <a:xfrm>
            <a:off x="4512310" y="3484245"/>
            <a:ext cx="903605" cy="7499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2" name="文本框 21"/>
          <p:cNvSpPr txBox="1"/>
          <p:nvPr/>
        </p:nvSpPr>
        <p:spPr>
          <a:xfrm>
            <a:off x="915035" y="4218940"/>
            <a:ext cx="4491355" cy="43307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600">
                <a:solidFill>
                  <a:srgbClr val="0070C0"/>
                </a:solidFill>
              </a:rPr>
              <a:t>                                    </a:t>
            </a:r>
            <a:r>
              <a:rPr lang="en-US" altLang="zh-CN" sz="18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防护措施</a:t>
            </a:r>
            <a:endParaRPr lang="zh-CN" altLang="en-US" sz="18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23290" y="4652010"/>
            <a:ext cx="906780" cy="8153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5" name="文本框 24"/>
          <p:cNvSpPr txBox="1"/>
          <p:nvPr/>
        </p:nvSpPr>
        <p:spPr>
          <a:xfrm>
            <a:off x="1830705" y="4652010"/>
            <a:ext cx="892810" cy="8153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6" name="文本框 25"/>
          <p:cNvSpPr txBox="1"/>
          <p:nvPr/>
        </p:nvSpPr>
        <p:spPr>
          <a:xfrm>
            <a:off x="2723515" y="4661535"/>
            <a:ext cx="892810" cy="8115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7" name="文本框 26"/>
          <p:cNvSpPr txBox="1"/>
          <p:nvPr/>
        </p:nvSpPr>
        <p:spPr>
          <a:xfrm>
            <a:off x="3617595" y="4652010"/>
            <a:ext cx="892810" cy="8153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8" name="文本框 27"/>
          <p:cNvSpPr txBox="1"/>
          <p:nvPr/>
        </p:nvSpPr>
        <p:spPr>
          <a:xfrm>
            <a:off x="4510405" y="4652645"/>
            <a:ext cx="902335" cy="8051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9" name="文本框 28"/>
          <p:cNvSpPr txBox="1"/>
          <p:nvPr/>
        </p:nvSpPr>
        <p:spPr>
          <a:xfrm>
            <a:off x="923290" y="5467985"/>
            <a:ext cx="906145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0" name="文本框 29"/>
          <p:cNvSpPr txBox="1"/>
          <p:nvPr/>
        </p:nvSpPr>
        <p:spPr>
          <a:xfrm>
            <a:off x="1831975" y="5467350"/>
            <a:ext cx="889635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1" name="文本框 30"/>
          <p:cNvSpPr txBox="1"/>
          <p:nvPr/>
        </p:nvSpPr>
        <p:spPr>
          <a:xfrm>
            <a:off x="2723515" y="5467350"/>
            <a:ext cx="892810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2" name="文本框 31"/>
          <p:cNvSpPr txBox="1"/>
          <p:nvPr/>
        </p:nvSpPr>
        <p:spPr>
          <a:xfrm>
            <a:off x="3616960" y="5467350"/>
            <a:ext cx="892810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3" name="文本框 32"/>
          <p:cNvSpPr txBox="1"/>
          <p:nvPr/>
        </p:nvSpPr>
        <p:spPr>
          <a:xfrm>
            <a:off x="4510405" y="5467350"/>
            <a:ext cx="902335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4" name="文本框 33"/>
          <p:cNvSpPr txBox="1"/>
          <p:nvPr/>
        </p:nvSpPr>
        <p:spPr>
          <a:xfrm>
            <a:off x="915035" y="1851660"/>
            <a:ext cx="4497705" cy="43624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400">
                <a:solidFill>
                  <a:srgbClr val="FFFF00"/>
                </a:solidFill>
                <a:latin typeface="+mn-ea"/>
                <a:ea typeface="+mn-ea"/>
                <a:cs typeface="+mn-ea"/>
              </a:rPr>
              <a:t>                  </a:t>
            </a:r>
            <a:r>
              <a:rPr lang="en-US" altLang="zh-CN" sz="1800">
                <a:solidFill>
                  <a:srgbClr val="FFFF00"/>
                </a:solidFill>
                <a:latin typeface="+mn-ea"/>
                <a:ea typeface="+mn-ea"/>
                <a:cs typeface="+mn-ea"/>
              </a:rPr>
              <a:t> </a:t>
            </a:r>
            <a:r>
              <a:rPr lang="en-US" altLang="zh-CN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危险特性</a:t>
            </a:r>
            <a:endParaRPr lang="zh-CN" altLang="en-US" sz="18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923925" y="2300605"/>
            <a:ext cx="4491990" cy="1183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水池较深，不慎跌落，存在跌伤和淹溺危险</a:t>
            </a:r>
            <a:endParaRPr lang="zh-CN" altLang="en-US" sz="1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污水监测间下部排污检测池可能产生有毒有害气体，容易发生窒息和中毒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415280" y="1850390"/>
            <a:ext cx="4439920" cy="43688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600"/>
              <a:t>                               </a:t>
            </a:r>
            <a:r>
              <a:rPr lang="en-US" altLang="zh-CN" sz="1400"/>
              <a:t>      </a:t>
            </a:r>
            <a:r>
              <a:rPr lang="en-US" altLang="zh-CN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altLang="en-US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控制措施</a:t>
            </a:r>
            <a:endParaRPr lang="zh-CN" altLang="en-US" sz="18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416550" y="2287270"/>
            <a:ext cx="4427855" cy="19481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zh-CN" altLang="en-US" sz="137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7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作业前需办理《受限空间作业票》</a:t>
            </a:r>
            <a:endParaRPr lang="zh-CN" altLang="en-US" sz="137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137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7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增加安全教育，设立警示牌防止意外坠入</a:t>
            </a:r>
            <a:endParaRPr lang="zh-CN" altLang="en-US" sz="137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137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7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进入前增强通风，对环境进行气体检测，合格方能作业</a:t>
            </a:r>
            <a:endParaRPr lang="zh-CN" altLang="en-US" sz="137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137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7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作业过程中要定期对作业环境进行气体检测，保证作业安全</a:t>
            </a:r>
            <a:endParaRPr lang="zh-CN" altLang="en-US" sz="137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37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7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作业中断，需重新对作业环境进行气体检测合格方可允许进入作业</a:t>
            </a:r>
            <a:endParaRPr lang="zh-CN" altLang="en-US" sz="1370" b="1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37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7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必须严格执行作业程序，禁止违章作业</a:t>
            </a:r>
            <a:endParaRPr lang="zh-CN" altLang="en-US" sz="1370"/>
          </a:p>
          <a:p>
            <a:endParaRPr lang="zh-CN" altLang="en-US" sz="1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endParaRPr lang="zh-CN" altLang="en-US" sz="1600"/>
          </a:p>
          <a:p>
            <a:endParaRPr lang="zh-CN" altLang="en-US" sz="1600"/>
          </a:p>
          <a:p>
            <a:endParaRPr lang="zh-CN" altLang="en-US" sz="1600"/>
          </a:p>
        </p:txBody>
      </p:sp>
      <p:sp>
        <p:nvSpPr>
          <p:cNvPr id="39" name="文本框 38"/>
          <p:cNvSpPr txBox="1"/>
          <p:nvPr/>
        </p:nvSpPr>
        <p:spPr>
          <a:xfrm>
            <a:off x="5412740" y="4225290"/>
            <a:ext cx="4429125" cy="41465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>
              <a:buClrTx/>
              <a:buSzTx/>
              <a:buFontTx/>
            </a:pPr>
            <a:r>
              <a:rPr lang="en-US" altLang="zh-CN" sz="1400"/>
              <a:t>                                           </a:t>
            </a:r>
            <a:r>
              <a:rPr lang="en-US" altLang="zh-CN" sz="1600">
                <a:latin typeface="+mn-ea"/>
                <a:ea typeface="+mn-ea"/>
                <a:cs typeface="+mn-ea"/>
              </a:rPr>
              <a:t> </a:t>
            </a:r>
            <a:r>
              <a:rPr lang="zh-CN" altLang="en-US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应急措施</a:t>
            </a:r>
            <a:endParaRPr lang="zh-CN" altLang="en-US" sz="18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414645" y="4652010"/>
            <a:ext cx="4429760" cy="1554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若意外坠入造成淹溺，及时使受害者脱离，若无呼吸，保持呼吸道畅通，进行心肺复苏急救，及时就医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若发生中毒，将伤者转移至空气流通处进行人工呼吸与心肺复苏，立即就医</a:t>
            </a:r>
            <a:endParaRPr lang="zh-CN" altLang="en-US" sz="16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18845" y="6206490"/>
            <a:ext cx="8925560" cy="4140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报警急救电话 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119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120  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公司</a:t>
            </a:r>
            <a:r>
              <a:rPr lang="zh-CN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应急电话：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0476-5811166   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紧急联系人：叶秀柱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电话：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18147654966 </a:t>
            </a:r>
            <a:r>
              <a:rPr lang="en-US" altLang="zh-CN" sz="145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r>
              <a:rPr lang="en-US" altLang="zh-CN" sz="145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</a:t>
            </a:r>
            <a:endParaRPr lang="zh-CN" altLang="en-US" sz="145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3" name="图片 83" descr="1615276434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6945" y="4699000"/>
            <a:ext cx="857250" cy="725805"/>
          </a:xfrm>
          <a:prstGeom prst="rect">
            <a:avLst/>
          </a:prstGeom>
        </p:spPr>
      </p:pic>
      <p:pic>
        <p:nvPicPr>
          <p:cNvPr id="80" name="图片 80" descr="1615276288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045" y="4753610"/>
            <a:ext cx="798195" cy="671195"/>
          </a:xfrm>
          <a:prstGeom prst="rect">
            <a:avLst/>
          </a:prstGeom>
        </p:spPr>
      </p:pic>
      <p:pic>
        <p:nvPicPr>
          <p:cNvPr id="84" name="图片 84" descr="1615276473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6375" y="4722495"/>
            <a:ext cx="849630" cy="73533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7440" y="4752975"/>
            <a:ext cx="768350" cy="671830"/>
          </a:xfrm>
          <a:prstGeom prst="rect">
            <a:avLst/>
          </a:prstGeom>
        </p:spPr>
      </p:pic>
      <p:pic>
        <p:nvPicPr>
          <p:cNvPr id="78" name="图片 78" descr="1615276198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8820" y="4748530"/>
            <a:ext cx="871220" cy="711835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6945" y="5520055"/>
            <a:ext cx="826770" cy="649605"/>
          </a:xfrm>
          <a:prstGeom prst="rect">
            <a:avLst/>
          </a:prstGeom>
        </p:spPr>
      </p:pic>
      <p:pic>
        <p:nvPicPr>
          <p:cNvPr id="79" name="图片 79" descr="1615276242(1)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1660" y="5501640"/>
            <a:ext cx="803910" cy="664845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9235" y="5498465"/>
            <a:ext cx="774065" cy="655320"/>
          </a:xfrm>
          <a:prstGeom prst="rect">
            <a:avLst/>
          </a:prstGeom>
        </p:spPr>
      </p:pic>
      <p:pic>
        <p:nvPicPr>
          <p:cNvPr id="50" name="图片 82" descr="1615276376(1)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84270" y="5539105"/>
            <a:ext cx="768985" cy="632460"/>
          </a:xfrm>
          <a:prstGeom prst="rect">
            <a:avLst/>
          </a:prstGeom>
        </p:spPr>
      </p:pic>
      <p:pic>
        <p:nvPicPr>
          <p:cNvPr id="86" name="图片 86" descr="1615276547(1)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6125" y="5523865"/>
            <a:ext cx="763270" cy="631825"/>
          </a:xfrm>
          <a:prstGeom prst="rect">
            <a:avLst/>
          </a:prstGeom>
        </p:spPr>
      </p:pic>
      <p:pic>
        <p:nvPicPr>
          <p:cNvPr id="89" name="图片 89" descr="1615279232(1)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29455" y="3513455"/>
            <a:ext cx="817245" cy="6934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226560" y="1477645"/>
            <a:ext cx="1517015" cy="374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</a:rPr>
              <a:t>受限空间编号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43575" y="1477645"/>
            <a:ext cx="1477010" cy="374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 SXKJ-016</a:t>
            </a:r>
            <a:endParaRPr lang="en-US" altLang="zh-CN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219950" y="1477645"/>
            <a:ext cx="1263015" cy="374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600" b="1"/>
              <a:t>    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责任人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493760" y="1477645"/>
            <a:ext cx="1361440" cy="374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>
              <a:buClrTx/>
              <a:buSzTx/>
              <a:buFontTx/>
            </a:pPr>
            <a:r>
              <a:rPr lang="en-US" altLang="zh-CN" sz="1600" b="1"/>
              <a:t>      </a:t>
            </a:r>
            <a:r>
              <a:rPr lang="zh-CN" altLang="zh-CN" sz="1600" b="1">
                <a:latin typeface="微软雅黑" panose="020B0503020204020204" charset="-122"/>
                <a:ea typeface="微软雅黑" panose="020B0503020204020204" charset="-122"/>
              </a:rPr>
              <a:t>杨晓明</a:t>
            </a:r>
            <a:endParaRPr lang="zh-CN" altLang="zh-CN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33" descr="1615019223(1)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71980" y="3492500"/>
            <a:ext cx="842010" cy="698500"/>
          </a:xfrm>
          <a:prstGeom prst="rect">
            <a:avLst/>
          </a:prstGeom>
        </p:spPr>
      </p:pic>
      <p:pic>
        <p:nvPicPr>
          <p:cNvPr id="2" name="图片 35" descr="1615160176(1)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53360" y="3547110"/>
            <a:ext cx="805180" cy="659765"/>
          </a:xfrm>
          <a:prstGeom prst="rect">
            <a:avLst/>
          </a:prstGeom>
        </p:spPr>
      </p:pic>
      <p:pic>
        <p:nvPicPr>
          <p:cNvPr id="55" name="图片 55" descr="1615274313(1)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62680" y="3502025"/>
            <a:ext cx="801370" cy="68008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5510" y="680720"/>
            <a:ext cx="8949690" cy="79692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noAutofit/>
          </a:bodyPr>
          <a:lstStyle/>
          <a:p>
            <a:pPr algn="ctr" fontAlgn="b">
              <a:lnSpc>
                <a:spcPct val="120000"/>
              </a:lnSpc>
            </a:pPr>
            <a:r>
              <a:rPr lang="zh-CN" altLang="en-US" sz="3200">
                <a:solidFill>
                  <a:srgbClr val="FFFF00"/>
                </a:solidFill>
              </a:rPr>
              <a:t>受限空间作业安全警示牌</a:t>
            </a:r>
            <a:endParaRPr lang="zh-CN" altLang="en-US" sz="3200">
              <a:solidFill>
                <a:srgbClr val="FFFF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23290" y="1477645"/>
            <a:ext cx="1467485" cy="3727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</a:rPr>
              <a:t>受限空间名称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390775" y="1476375"/>
            <a:ext cx="1835785" cy="3727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雨水收集池</a:t>
            </a:r>
            <a:endParaRPr lang="zh-CN" altLang="en-US" sz="1600" b="1">
              <a:latin typeface="+mn-ea"/>
              <a:ea typeface="+mn-ea"/>
              <a:cs typeface="+mn-ea"/>
            </a:endParaRPr>
          </a:p>
          <a:p>
            <a:endParaRPr lang="zh-CN" sz="1600"/>
          </a:p>
          <a:p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1600"/>
          </a:p>
          <a:p>
            <a:endParaRPr lang="en-US" altLang="zh-CN" sz="1600"/>
          </a:p>
        </p:txBody>
      </p:sp>
      <p:sp>
        <p:nvSpPr>
          <p:cNvPr id="17" name="文本框 16"/>
          <p:cNvSpPr txBox="1"/>
          <p:nvPr/>
        </p:nvSpPr>
        <p:spPr>
          <a:xfrm>
            <a:off x="918845" y="3484880"/>
            <a:ext cx="911225" cy="74041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endParaRPr lang="zh-CN" altLang="en-US" sz="1400"/>
          </a:p>
          <a:p>
            <a:r>
              <a:rPr lang="zh-CN" altLang="en-US" sz="140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危险标识</a:t>
            </a:r>
            <a:endParaRPr lang="zh-CN" altLang="en-US" sz="1400" b="1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400" b="1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827530" y="3484880"/>
            <a:ext cx="894080" cy="7499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19" name="文本框 18"/>
          <p:cNvSpPr txBox="1"/>
          <p:nvPr/>
        </p:nvSpPr>
        <p:spPr>
          <a:xfrm>
            <a:off x="2724150" y="3484245"/>
            <a:ext cx="894080" cy="7499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0" name="文本框 19"/>
          <p:cNvSpPr txBox="1"/>
          <p:nvPr/>
        </p:nvSpPr>
        <p:spPr>
          <a:xfrm>
            <a:off x="3618230" y="3484245"/>
            <a:ext cx="894080" cy="7499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1" name="文本框 20"/>
          <p:cNvSpPr txBox="1"/>
          <p:nvPr/>
        </p:nvSpPr>
        <p:spPr>
          <a:xfrm>
            <a:off x="4512310" y="3484245"/>
            <a:ext cx="903605" cy="7499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2" name="文本框 21"/>
          <p:cNvSpPr txBox="1"/>
          <p:nvPr/>
        </p:nvSpPr>
        <p:spPr>
          <a:xfrm>
            <a:off x="915035" y="4218940"/>
            <a:ext cx="4491355" cy="43307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600">
                <a:solidFill>
                  <a:srgbClr val="0070C0"/>
                </a:solidFill>
              </a:rPr>
              <a:t>                                    </a:t>
            </a:r>
            <a:r>
              <a:rPr lang="en-US" altLang="zh-CN" sz="18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防护措施</a:t>
            </a:r>
            <a:endParaRPr lang="zh-CN" altLang="en-US" sz="18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23290" y="4639310"/>
            <a:ext cx="906780" cy="828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5" name="文本框 24"/>
          <p:cNvSpPr txBox="1"/>
          <p:nvPr/>
        </p:nvSpPr>
        <p:spPr>
          <a:xfrm>
            <a:off x="1830705" y="4652010"/>
            <a:ext cx="892810" cy="8153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6" name="文本框 25"/>
          <p:cNvSpPr txBox="1"/>
          <p:nvPr/>
        </p:nvSpPr>
        <p:spPr>
          <a:xfrm>
            <a:off x="2723515" y="4661535"/>
            <a:ext cx="892810" cy="8115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7" name="文本框 26"/>
          <p:cNvSpPr txBox="1"/>
          <p:nvPr/>
        </p:nvSpPr>
        <p:spPr>
          <a:xfrm>
            <a:off x="3617595" y="4652010"/>
            <a:ext cx="892810" cy="8153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8" name="文本框 27"/>
          <p:cNvSpPr txBox="1"/>
          <p:nvPr/>
        </p:nvSpPr>
        <p:spPr>
          <a:xfrm>
            <a:off x="4510405" y="4652645"/>
            <a:ext cx="902335" cy="8051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9" name="文本框 28"/>
          <p:cNvSpPr txBox="1"/>
          <p:nvPr/>
        </p:nvSpPr>
        <p:spPr>
          <a:xfrm>
            <a:off x="923290" y="5467985"/>
            <a:ext cx="906145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0" name="文本框 29"/>
          <p:cNvSpPr txBox="1"/>
          <p:nvPr/>
        </p:nvSpPr>
        <p:spPr>
          <a:xfrm>
            <a:off x="1831975" y="5467350"/>
            <a:ext cx="889635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1" name="文本框 30"/>
          <p:cNvSpPr txBox="1"/>
          <p:nvPr/>
        </p:nvSpPr>
        <p:spPr>
          <a:xfrm>
            <a:off x="2723515" y="5467350"/>
            <a:ext cx="892810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2" name="文本框 31"/>
          <p:cNvSpPr txBox="1"/>
          <p:nvPr/>
        </p:nvSpPr>
        <p:spPr>
          <a:xfrm>
            <a:off x="3616960" y="5467350"/>
            <a:ext cx="892810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3" name="文本框 32"/>
          <p:cNvSpPr txBox="1"/>
          <p:nvPr/>
        </p:nvSpPr>
        <p:spPr>
          <a:xfrm>
            <a:off x="4510405" y="5467350"/>
            <a:ext cx="902335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4" name="文本框 33"/>
          <p:cNvSpPr txBox="1"/>
          <p:nvPr/>
        </p:nvSpPr>
        <p:spPr>
          <a:xfrm>
            <a:off x="915035" y="1851660"/>
            <a:ext cx="4497705" cy="43624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400">
                <a:solidFill>
                  <a:srgbClr val="FFFF00"/>
                </a:solidFill>
                <a:latin typeface="+mn-ea"/>
                <a:ea typeface="+mn-ea"/>
                <a:cs typeface="+mn-ea"/>
              </a:rPr>
              <a:t>                  </a:t>
            </a:r>
            <a:r>
              <a:rPr lang="en-US" altLang="zh-CN" sz="1800">
                <a:solidFill>
                  <a:srgbClr val="FFFF00"/>
                </a:solidFill>
                <a:latin typeface="+mn-ea"/>
                <a:ea typeface="+mn-ea"/>
                <a:cs typeface="+mn-ea"/>
              </a:rPr>
              <a:t> </a:t>
            </a:r>
            <a:r>
              <a:rPr lang="en-US" altLang="zh-CN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危险特性</a:t>
            </a:r>
            <a:endParaRPr lang="zh-CN" altLang="en-US" sz="18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923925" y="2300605"/>
            <a:ext cx="4491990" cy="1183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水池较深，不慎跌落，存在跌伤和淹溺危险</a:t>
            </a:r>
            <a:endParaRPr lang="zh-CN" altLang="en-US" sz="1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雨水收集</a:t>
            </a:r>
            <a:r>
              <a:rPr lang="zh-CN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池底淤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.</a:t>
            </a:r>
            <a:r>
              <a:rPr lang="zh-CN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泥产生有毒有害气体，容易发生窒息和中毒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415280" y="1850390"/>
            <a:ext cx="4439920" cy="43688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600"/>
              <a:t>                               </a:t>
            </a:r>
            <a:r>
              <a:rPr lang="en-US" altLang="zh-CN" sz="1400"/>
              <a:t>      </a:t>
            </a:r>
            <a:r>
              <a:rPr lang="en-US" altLang="zh-CN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altLang="en-US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控制措施</a:t>
            </a:r>
            <a:endParaRPr lang="zh-CN" altLang="en-US" sz="18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416550" y="2287270"/>
            <a:ext cx="4427855" cy="19481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zh-CN" altLang="en-US" sz="137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7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作业前需办理《受限空间作业票》</a:t>
            </a:r>
            <a:endParaRPr lang="zh-CN" altLang="en-US" sz="137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137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7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增加安全教育，设立警示牌防止意外坠入</a:t>
            </a:r>
            <a:endParaRPr lang="zh-CN" altLang="en-US" sz="137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137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7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进入前增强通风，对环境进行气体检测，合格方能作业</a:t>
            </a:r>
            <a:endParaRPr lang="zh-CN" altLang="en-US" sz="137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137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7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作业过程中要定期对作业环境进行气体检测，保证作业安全</a:t>
            </a:r>
            <a:endParaRPr lang="zh-CN" altLang="en-US" sz="137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37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7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作业中断，需重新对作业环境进行气体检测合格方可允许进入作业</a:t>
            </a:r>
            <a:endParaRPr lang="zh-CN" altLang="en-US" sz="1370" b="1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37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7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必须严格执行作业程序，禁止违章作业</a:t>
            </a:r>
            <a:endParaRPr lang="zh-CN" altLang="en-US" sz="1370"/>
          </a:p>
          <a:p>
            <a:endParaRPr lang="zh-CN" altLang="en-US" sz="1370"/>
          </a:p>
          <a:p>
            <a:endParaRPr lang="zh-CN" altLang="en-US" sz="1370"/>
          </a:p>
          <a:p>
            <a:endParaRPr lang="zh-CN" altLang="en-US" sz="1370"/>
          </a:p>
        </p:txBody>
      </p:sp>
      <p:sp>
        <p:nvSpPr>
          <p:cNvPr id="39" name="文本框 38"/>
          <p:cNvSpPr txBox="1"/>
          <p:nvPr/>
        </p:nvSpPr>
        <p:spPr>
          <a:xfrm>
            <a:off x="5412740" y="4225290"/>
            <a:ext cx="4429125" cy="41465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>
              <a:buClrTx/>
              <a:buSzTx/>
              <a:buFontTx/>
            </a:pPr>
            <a:r>
              <a:rPr lang="en-US" altLang="zh-CN" sz="1400"/>
              <a:t>                                           </a:t>
            </a:r>
            <a:r>
              <a:rPr lang="en-US" altLang="zh-CN" sz="1600">
                <a:latin typeface="+mn-ea"/>
                <a:ea typeface="+mn-ea"/>
                <a:cs typeface="+mn-ea"/>
              </a:rPr>
              <a:t> </a:t>
            </a:r>
            <a:r>
              <a:rPr lang="zh-CN" altLang="en-US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应急措施</a:t>
            </a:r>
            <a:endParaRPr lang="zh-CN" altLang="en-US" sz="18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414645" y="4652010"/>
            <a:ext cx="4429760" cy="1554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若意外坠入造成淹溺，及时使受害者脱离，若无呼吸，保持呼吸道畅通，进行心肺复苏急救，及时就医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若发生中毒，将伤者转移至空气流通处进行人工呼吸与心肺复苏，立即就医</a:t>
            </a:r>
            <a:endParaRPr lang="zh-CN" altLang="en-US" sz="16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18845" y="6206490"/>
            <a:ext cx="8936990" cy="4140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报警急救电话 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119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120  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公司</a:t>
            </a:r>
            <a:r>
              <a:rPr lang="zh-CN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应急电话：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0476-5811166   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紧急联系人：叶秀柱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电话：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18147654966</a:t>
            </a:r>
            <a:r>
              <a:rPr lang="en-US" altLang="zh-CN" sz="145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</a:t>
            </a:r>
            <a:r>
              <a:rPr lang="en-US" altLang="zh-CN" sz="145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</a:t>
            </a:r>
            <a:endParaRPr lang="zh-CN" altLang="en-US" sz="145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3" name="图片 83" descr="1615276434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6945" y="4721860"/>
            <a:ext cx="857250" cy="702945"/>
          </a:xfrm>
          <a:prstGeom prst="rect">
            <a:avLst/>
          </a:prstGeom>
        </p:spPr>
      </p:pic>
      <p:pic>
        <p:nvPicPr>
          <p:cNvPr id="80" name="图片 80" descr="1615276288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045" y="4742815"/>
            <a:ext cx="798195" cy="681990"/>
          </a:xfrm>
          <a:prstGeom prst="rect">
            <a:avLst/>
          </a:prstGeom>
        </p:spPr>
      </p:pic>
      <p:pic>
        <p:nvPicPr>
          <p:cNvPr id="84" name="图片 84" descr="1615276473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6375" y="4722495"/>
            <a:ext cx="849630" cy="73533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7440" y="4723130"/>
            <a:ext cx="768350" cy="701675"/>
          </a:xfrm>
          <a:prstGeom prst="rect">
            <a:avLst/>
          </a:prstGeom>
        </p:spPr>
      </p:pic>
      <p:pic>
        <p:nvPicPr>
          <p:cNvPr id="78" name="图片 78" descr="1615276198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8820" y="4748530"/>
            <a:ext cx="871220" cy="711835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6945" y="5520055"/>
            <a:ext cx="826770" cy="649605"/>
          </a:xfrm>
          <a:prstGeom prst="rect">
            <a:avLst/>
          </a:prstGeom>
        </p:spPr>
      </p:pic>
      <p:pic>
        <p:nvPicPr>
          <p:cNvPr id="79" name="图片 79" descr="1615276242(1)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1660" y="5501640"/>
            <a:ext cx="803910" cy="664845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9235" y="5498465"/>
            <a:ext cx="774065" cy="655320"/>
          </a:xfrm>
          <a:prstGeom prst="rect">
            <a:avLst/>
          </a:prstGeom>
        </p:spPr>
      </p:pic>
      <p:pic>
        <p:nvPicPr>
          <p:cNvPr id="50" name="图片 82" descr="1615276376(1)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84270" y="5539105"/>
            <a:ext cx="768985" cy="632460"/>
          </a:xfrm>
          <a:prstGeom prst="rect">
            <a:avLst/>
          </a:prstGeom>
        </p:spPr>
      </p:pic>
      <p:pic>
        <p:nvPicPr>
          <p:cNvPr id="86" name="图片 86" descr="1615276547(1)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6125" y="5523865"/>
            <a:ext cx="763270" cy="6318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226560" y="1477645"/>
            <a:ext cx="1517015" cy="374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</a:rPr>
              <a:t>受限空间编号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43575" y="1477645"/>
            <a:ext cx="1477010" cy="374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 SXKJ-017</a:t>
            </a:r>
            <a:endParaRPr lang="en-US" altLang="zh-CN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219950" y="1477645"/>
            <a:ext cx="1263015" cy="374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600" b="1"/>
              <a:t>    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责任人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493760" y="1477645"/>
            <a:ext cx="1361440" cy="374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>
              <a:buClrTx/>
              <a:buSzTx/>
              <a:buFontTx/>
            </a:pPr>
            <a:r>
              <a:rPr lang="en-US" altLang="zh-CN" sz="1600" b="1"/>
              <a:t>   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刘永涛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33" descr="1615019223(1)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71980" y="3492500"/>
            <a:ext cx="842010" cy="698500"/>
          </a:xfrm>
          <a:prstGeom prst="rect">
            <a:avLst/>
          </a:prstGeom>
        </p:spPr>
      </p:pic>
      <p:pic>
        <p:nvPicPr>
          <p:cNvPr id="2" name="图片 35" descr="1615160176(1)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53360" y="3547110"/>
            <a:ext cx="805180" cy="659765"/>
          </a:xfrm>
          <a:prstGeom prst="rect">
            <a:avLst/>
          </a:prstGeom>
        </p:spPr>
      </p:pic>
      <p:pic>
        <p:nvPicPr>
          <p:cNvPr id="56" name="图片 56" descr="1615274349(1)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84270" y="3511550"/>
            <a:ext cx="780415" cy="679450"/>
          </a:xfrm>
          <a:prstGeom prst="rect">
            <a:avLst/>
          </a:prstGeom>
        </p:spPr>
      </p:pic>
      <p:pic>
        <p:nvPicPr>
          <p:cNvPr id="69" name="图片 69" descr="1615275619(1)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61205" y="3503930"/>
            <a:ext cx="854075" cy="6870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5681" y="1548209"/>
            <a:ext cx="6575322" cy="28917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8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8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8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86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8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8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86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032091" y="4932839"/>
            <a:ext cx="6081948" cy="1337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6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177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177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177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177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31782" y="4860727"/>
            <a:ext cx="3334354" cy="2222378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985900" y="1764109"/>
            <a:ext cx="3318602" cy="2212026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359763" y="756006"/>
            <a:ext cx="6038067" cy="528816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48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248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5510" y="680720"/>
            <a:ext cx="8949690" cy="79692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noAutofit/>
          </a:bodyPr>
          <a:lstStyle/>
          <a:p>
            <a:pPr algn="ctr" fontAlgn="b">
              <a:lnSpc>
                <a:spcPct val="120000"/>
              </a:lnSpc>
            </a:pPr>
            <a:r>
              <a:rPr lang="zh-CN" altLang="en-US" sz="3200">
                <a:solidFill>
                  <a:srgbClr val="FFFF00"/>
                </a:solidFill>
              </a:rPr>
              <a:t>受限空间作业安全警示牌</a:t>
            </a:r>
            <a:endParaRPr lang="zh-CN" altLang="en-US" sz="3200">
              <a:solidFill>
                <a:srgbClr val="FFFF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23290" y="1477645"/>
            <a:ext cx="1467485" cy="3727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</a:rPr>
              <a:t>受限空间名称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390775" y="1476375"/>
            <a:ext cx="1835785" cy="3727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工业水池</a:t>
            </a:r>
            <a:endParaRPr lang="zh-CN" altLang="en-US" sz="1600" b="1">
              <a:latin typeface="+mn-ea"/>
              <a:ea typeface="+mn-ea"/>
              <a:cs typeface="+mn-ea"/>
            </a:endParaRPr>
          </a:p>
          <a:p>
            <a:endParaRPr lang="zh-CN" sz="1600"/>
          </a:p>
          <a:p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1600"/>
          </a:p>
          <a:p>
            <a:endParaRPr lang="en-US" altLang="zh-CN" sz="1600"/>
          </a:p>
        </p:txBody>
      </p:sp>
      <p:sp>
        <p:nvSpPr>
          <p:cNvPr id="17" name="文本框 16"/>
          <p:cNvSpPr txBox="1"/>
          <p:nvPr/>
        </p:nvSpPr>
        <p:spPr>
          <a:xfrm>
            <a:off x="918845" y="3484880"/>
            <a:ext cx="911225" cy="74041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endParaRPr lang="zh-CN" altLang="en-US" sz="1400"/>
          </a:p>
          <a:p>
            <a:r>
              <a:rPr lang="zh-CN" altLang="en-US" sz="140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危险标识</a:t>
            </a:r>
            <a:endParaRPr lang="zh-CN" altLang="en-US" sz="1400" b="1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400" b="1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827530" y="3484880"/>
            <a:ext cx="894080" cy="7499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19" name="文本框 18"/>
          <p:cNvSpPr txBox="1"/>
          <p:nvPr/>
        </p:nvSpPr>
        <p:spPr>
          <a:xfrm>
            <a:off x="2724150" y="3484245"/>
            <a:ext cx="894080" cy="7499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0" name="文本框 19"/>
          <p:cNvSpPr txBox="1"/>
          <p:nvPr/>
        </p:nvSpPr>
        <p:spPr>
          <a:xfrm>
            <a:off x="3618230" y="3484245"/>
            <a:ext cx="894080" cy="7499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1" name="文本框 20"/>
          <p:cNvSpPr txBox="1"/>
          <p:nvPr/>
        </p:nvSpPr>
        <p:spPr>
          <a:xfrm>
            <a:off x="4512310" y="3484245"/>
            <a:ext cx="903605" cy="7499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2" name="文本框 21"/>
          <p:cNvSpPr txBox="1"/>
          <p:nvPr/>
        </p:nvSpPr>
        <p:spPr>
          <a:xfrm>
            <a:off x="915035" y="4218940"/>
            <a:ext cx="4491355" cy="43307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600">
                <a:solidFill>
                  <a:srgbClr val="0070C0"/>
                </a:solidFill>
              </a:rPr>
              <a:t>                                    </a:t>
            </a:r>
            <a:r>
              <a:rPr lang="en-US" altLang="zh-CN" sz="18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防护措施</a:t>
            </a:r>
            <a:endParaRPr lang="zh-CN" altLang="en-US" sz="18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23290" y="4639310"/>
            <a:ext cx="906780" cy="828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5" name="文本框 24"/>
          <p:cNvSpPr txBox="1"/>
          <p:nvPr/>
        </p:nvSpPr>
        <p:spPr>
          <a:xfrm>
            <a:off x="1830705" y="4652010"/>
            <a:ext cx="892810" cy="8153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6" name="文本框 25"/>
          <p:cNvSpPr txBox="1"/>
          <p:nvPr/>
        </p:nvSpPr>
        <p:spPr>
          <a:xfrm>
            <a:off x="2723515" y="4661535"/>
            <a:ext cx="892810" cy="8115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7" name="文本框 26"/>
          <p:cNvSpPr txBox="1"/>
          <p:nvPr/>
        </p:nvSpPr>
        <p:spPr>
          <a:xfrm>
            <a:off x="3617595" y="4652010"/>
            <a:ext cx="892810" cy="8153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8" name="文本框 27"/>
          <p:cNvSpPr txBox="1"/>
          <p:nvPr/>
        </p:nvSpPr>
        <p:spPr>
          <a:xfrm>
            <a:off x="4510405" y="4652645"/>
            <a:ext cx="902335" cy="8051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9" name="文本框 28"/>
          <p:cNvSpPr txBox="1"/>
          <p:nvPr/>
        </p:nvSpPr>
        <p:spPr>
          <a:xfrm>
            <a:off x="923290" y="5467985"/>
            <a:ext cx="906145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0" name="文本框 29"/>
          <p:cNvSpPr txBox="1"/>
          <p:nvPr/>
        </p:nvSpPr>
        <p:spPr>
          <a:xfrm>
            <a:off x="1831975" y="5467350"/>
            <a:ext cx="889635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1" name="文本框 30"/>
          <p:cNvSpPr txBox="1"/>
          <p:nvPr/>
        </p:nvSpPr>
        <p:spPr>
          <a:xfrm>
            <a:off x="2723515" y="5467350"/>
            <a:ext cx="892810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2" name="文本框 31"/>
          <p:cNvSpPr txBox="1"/>
          <p:nvPr/>
        </p:nvSpPr>
        <p:spPr>
          <a:xfrm>
            <a:off x="3616960" y="5467350"/>
            <a:ext cx="892810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3" name="文本框 32"/>
          <p:cNvSpPr txBox="1"/>
          <p:nvPr/>
        </p:nvSpPr>
        <p:spPr>
          <a:xfrm>
            <a:off x="4510405" y="5467350"/>
            <a:ext cx="902335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4" name="文本框 33"/>
          <p:cNvSpPr txBox="1"/>
          <p:nvPr/>
        </p:nvSpPr>
        <p:spPr>
          <a:xfrm>
            <a:off x="915035" y="1851660"/>
            <a:ext cx="4497705" cy="43624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400">
                <a:solidFill>
                  <a:srgbClr val="FFFF00"/>
                </a:solidFill>
                <a:latin typeface="+mn-ea"/>
                <a:ea typeface="+mn-ea"/>
                <a:cs typeface="+mn-ea"/>
              </a:rPr>
              <a:t>                  </a:t>
            </a:r>
            <a:r>
              <a:rPr lang="en-US" altLang="zh-CN" sz="1800">
                <a:solidFill>
                  <a:srgbClr val="FFFF00"/>
                </a:solidFill>
                <a:latin typeface="+mn-ea"/>
                <a:ea typeface="+mn-ea"/>
                <a:cs typeface="+mn-ea"/>
              </a:rPr>
              <a:t> </a:t>
            </a:r>
            <a:r>
              <a:rPr lang="en-US" altLang="zh-CN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危险特性</a:t>
            </a:r>
            <a:endParaRPr lang="zh-CN" altLang="en-US" sz="18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923925" y="2300605"/>
            <a:ext cx="4491990" cy="1183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水池较深，不慎跌落，存在跌伤和淹溺危险</a:t>
            </a:r>
            <a:endParaRPr lang="zh-CN" altLang="en-US" sz="1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雨水收集</a:t>
            </a:r>
            <a:r>
              <a:rPr lang="zh-CN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池底淤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.</a:t>
            </a:r>
            <a:r>
              <a:rPr lang="zh-CN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泥产生有毒有害气体，容易发生窒息和中毒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415280" y="1850390"/>
            <a:ext cx="4439920" cy="43688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600"/>
              <a:t>                               </a:t>
            </a:r>
            <a:r>
              <a:rPr lang="en-US" altLang="zh-CN" sz="1400"/>
              <a:t>      </a:t>
            </a:r>
            <a:r>
              <a:rPr lang="en-US" altLang="zh-CN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altLang="en-US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控制措施</a:t>
            </a:r>
            <a:endParaRPr lang="zh-CN" altLang="en-US" sz="18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416550" y="2287270"/>
            <a:ext cx="4427855" cy="19481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zh-CN" altLang="en-US" sz="137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7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作业前需办理《受限空间作业票》</a:t>
            </a:r>
            <a:endParaRPr lang="zh-CN" altLang="en-US" sz="137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137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7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增加安全教育，设立警示牌防止意外坠入</a:t>
            </a:r>
            <a:endParaRPr lang="zh-CN" altLang="en-US" sz="137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137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7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进入前增强通风，对环境进行气体检测，合格方能作业</a:t>
            </a:r>
            <a:endParaRPr lang="zh-CN" altLang="en-US" sz="137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137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7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作业过程中要定期对作业环境进行气体检测，保证作业安全</a:t>
            </a:r>
            <a:endParaRPr lang="zh-CN" altLang="en-US" sz="137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37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7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作业中断，需重新对作业环境进行气体检测合格方可允许进入作业</a:t>
            </a:r>
            <a:endParaRPr lang="zh-CN" altLang="en-US" sz="1370" b="1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37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7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必须严格执行作业程序，禁止违章作业</a:t>
            </a:r>
            <a:endParaRPr lang="zh-CN" altLang="en-US" sz="1370"/>
          </a:p>
          <a:p>
            <a:endParaRPr lang="zh-CN" altLang="en-US" sz="1370"/>
          </a:p>
          <a:p>
            <a:endParaRPr lang="zh-CN" altLang="en-US" sz="1370"/>
          </a:p>
          <a:p>
            <a:endParaRPr lang="zh-CN" altLang="en-US" sz="1370"/>
          </a:p>
        </p:txBody>
      </p:sp>
      <p:sp>
        <p:nvSpPr>
          <p:cNvPr id="39" name="文本框 38"/>
          <p:cNvSpPr txBox="1"/>
          <p:nvPr/>
        </p:nvSpPr>
        <p:spPr>
          <a:xfrm>
            <a:off x="5412740" y="4225290"/>
            <a:ext cx="4429125" cy="41465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>
              <a:buClrTx/>
              <a:buSzTx/>
              <a:buFontTx/>
            </a:pPr>
            <a:r>
              <a:rPr lang="en-US" altLang="zh-CN" sz="1400"/>
              <a:t>                                           </a:t>
            </a:r>
            <a:r>
              <a:rPr lang="en-US" altLang="zh-CN" sz="1600">
                <a:latin typeface="+mn-ea"/>
                <a:ea typeface="+mn-ea"/>
                <a:cs typeface="+mn-ea"/>
              </a:rPr>
              <a:t> </a:t>
            </a:r>
            <a:r>
              <a:rPr lang="zh-CN" altLang="en-US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应急措施</a:t>
            </a:r>
            <a:endParaRPr lang="zh-CN" altLang="en-US" sz="18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414645" y="4652010"/>
            <a:ext cx="4429760" cy="1554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若意外坠入造成淹溺，及时使受害者脱离，若无呼吸，保持呼吸道畅通，进行心肺复苏急救，及时就医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若发生中毒，将伤者转移至空气流通处进行人工呼吸与心肺复苏，立即就医</a:t>
            </a:r>
            <a:endParaRPr lang="zh-CN" altLang="en-US" sz="16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18845" y="6206490"/>
            <a:ext cx="8936990" cy="4140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报警急救电话 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119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120  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公司</a:t>
            </a:r>
            <a:r>
              <a:rPr lang="zh-CN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应急电话：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0476-5811166   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紧急联系人：叶秀柱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电话：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18147654966</a:t>
            </a:r>
            <a:r>
              <a:rPr lang="en-US" altLang="zh-CN" sz="145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</a:t>
            </a:r>
            <a:r>
              <a:rPr lang="en-US" altLang="zh-CN" sz="145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</a:t>
            </a:r>
            <a:endParaRPr lang="zh-CN" altLang="en-US" sz="145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3" name="图片 83" descr="1615276434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6945" y="4721860"/>
            <a:ext cx="857250" cy="702945"/>
          </a:xfrm>
          <a:prstGeom prst="rect">
            <a:avLst/>
          </a:prstGeom>
        </p:spPr>
      </p:pic>
      <p:pic>
        <p:nvPicPr>
          <p:cNvPr id="80" name="图片 80" descr="1615276288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045" y="4742815"/>
            <a:ext cx="798195" cy="681990"/>
          </a:xfrm>
          <a:prstGeom prst="rect">
            <a:avLst/>
          </a:prstGeom>
        </p:spPr>
      </p:pic>
      <p:pic>
        <p:nvPicPr>
          <p:cNvPr id="84" name="图片 84" descr="1615276473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6375" y="4722495"/>
            <a:ext cx="849630" cy="73533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7440" y="4723130"/>
            <a:ext cx="768350" cy="701675"/>
          </a:xfrm>
          <a:prstGeom prst="rect">
            <a:avLst/>
          </a:prstGeom>
        </p:spPr>
      </p:pic>
      <p:pic>
        <p:nvPicPr>
          <p:cNvPr id="78" name="图片 78" descr="1615276198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8820" y="4748530"/>
            <a:ext cx="871220" cy="711835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6945" y="5520055"/>
            <a:ext cx="826770" cy="649605"/>
          </a:xfrm>
          <a:prstGeom prst="rect">
            <a:avLst/>
          </a:prstGeom>
        </p:spPr>
      </p:pic>
      <p:pic>
        <p:nvPicPr>
          <p:cNvPr id="79" name="图片 79" descr="1615276242(1)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1660" y="5501640"/>
            <a:ext cx="803910" cy="664845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9235" y="5498465"/>
            <a:ext cx="774065" cy="655320"/>
          </a:xfrm>
          <a:prstGeom prst="rect">
            <a:avLst/>
          </a:prstGeom>
        </p:spPr>
      </p:pic>
      <p:pic>
        <p:nvPicPr>
          <p:cNvPr id="50" name="图片 82" descr="1615276376(1)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84270" y="5539105"/>
            <a:ext cx="768985" cy="632460"/>
          </a:xfrm>
          <a:prstGeom prst="rect">
            <a:avLst/>
          </a:prstGeom>
        </p:spPr>
      </p:pic>
      <p:pic>
        <p:nvPicPr>
          <p:cNvPr id="86" name="图片 86" descr="1615276547(1)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6125" y="5523865"/>
            <a:ext cx="763270" cy="6318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226560" y="1477645"/>
            <a:ext cx="1517015" cy="374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</a:rPr>
              <a:t>受限空间编号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43575" y="1477645"/>
            <a:ext cx="1477010" cy="374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 SXKJ-018</a:t>
            </a:r>
            <a:endParaRPr lang="en-US" altLang="zh-CN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219950" y="1477645"/>
            <a:ext cx="1263015" cy="374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600" b="1"/>
              <a:t>    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责任人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493760" y="1477645"/>
            <a:ext cx="1361440" cy="374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>
              <a:buClrTx/>
              <a:buSzTx/>
              <a:buFontTx/>
            </a:pPr>
            <a:r>
              <a:rPr lang="en-US" altLang="zh-CN" sz="1600" b="1"/>
              <a:t>   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刘永涛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33" descr="1615019223(1)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71980" y="3492500"/>
            <a:ext cx="842010" cy="698500"/>
          </a:xfrm>
          <a:prstGeom prst="rect">
            <a:avLst/>
          </a:prstGeom>
        </p:spPr>
      </p:pic>
      <p:pic>
        <p:nvPicPr>
          <p:cNvPr id="2" name="图片 35" descr="1615160176(1)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53360" y="3547110"/>
            <a:ext cx="805180" cy="659765"/>
          </a:xfrm>
          <a:prstGeom prst="rect">
            <a:avLst/>
          </a:prstGeom>
        </p:spPr>
      </p:pic>
      <p:pic>
        <p:nvPicPr>
          <p:cNvPr id="56" name="图片 56" descr="1615274349(1)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84270" y="3511550"/>
            <a:ext cx="780415" cy="679450"/>
          </a:xfrm>
          <a:prstGeom prst="rect">
            <a:avLst/>
          </a:prstGeom>
        </p:spPr>
      </p:pic>
      <p:pic>
        <p:nvPicPr>
          <p:cNvPr id="69" name="图片 69" descr="1615275619(1)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61205" y="3503930"/>
            <a:ext cx="854075" cy="68707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5510" y="680720"/>
            <a:ext cx="8949690" cy="79692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noAutofit/>
          </a:bodyPr>
          <a:lstStyle/>
          <a:p>
            <a:pPr algn="ctr" fontAlgn="b">
              <a:lnSpc>
                <a:spcPct val="120000"/>
              </a:lnSpc>
            </a:pPr>
            <a:r>
              <a:rPr lang="zh-CN" altLang="en-US" sz="3200">
                <a:solidFill>
                  <a:srgbClr val="FFFF00"/>
                </a:solidFill>
              </a:rPr>
              <a:t>受限空间作业安全警示牌</a:t>
            </a:r>
            <a:endParaRPr lang="zh-CN" altLang="en-US" sz="3200">
              <a:solidFill>
                <a:srgbClr val="FFFF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23290" y="1477645"/>
            <a:ext cx="1454150" cy="3727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</a:rPr>
              <a:t>受限空间名称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386965" y="1477645"/>
            <a:ext cx="1934845" cy="3727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硫酸卸车槽</a:t>
            </a:r>
            <a:endParaRPr lang="en-US" altLang="zh-CN" sz="1600" b="1">
              <a:latin typeface="+mn-ea"/>
              <a:ea typeface="+mn-ea"/>
              <a:cs typeface="+mn-ea"/>
            </a:endParaRPr>
          </a:p>
          <a:p>
            <a:pPr algn="ctr"/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endParaRPr lang="en-US" altLang="zh-CN" sz="1600"/>
          </a:p>
          <a:p>
            <a:pPr algn="ctr"/>
            <a:endParaRPr lang="en-US" altLang="zh-CN" sz="1600"/>
          </a:p>
        </p:txBody>
      </p:sp>
      <p:sp>
        <p:nvSpPr>
          <p:cNvPr id="17" name="文本框 16"/>
          <p:cNvSpPr txBox="1"/>
          <p:nvPr/>
        </p:nvSpPr>
        <p:spPr>
          <a:xfrm>
            <a:off x="918845" y="3502025"/>
            <a:ext cx="911225" cy="72326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endParaRPr lang="zh-CN" altLang="en-US" sz="1400"/>
          </a:p>
          <a:p>
            <a:r>
              <a:rPr lang="zh-CN" altLang="en-US" sz="140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危险标识</a:t>
            </a:r>
            <a:endParaRPr lang="zh-CN" altLang="en-US" sz="1400" b="1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400" b="1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827530" y="3502025"/>
            <a:ext cx="894080" cy="7327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19" name="文本框 18"/>
          <p:cNvSpPr txBox="1"/>
          <p:nvPr/>
        </p:nvSpPr>
        <p:spPr>
          <a:xfrm>
            <a:off x="2724150" y="3502660"/>
            <a:ext cx="894080" cy="7315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0" name="文本框 19"/>
          <p:cNvSpPr txBox="1"/>
          <p:nvPr/>
        </p:nvSpPr>
        <p:spPr>
          <a:xfrm>
            <a:off x="3618230" y="3502660"/>
            <a:ext cx="894080" cy="7315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1" name="文本框 20"/>
          <p:cNvSpPr txBox="1"/>
          <p:nvPr/>
        </p:nvSpPr>
        <p:spPr>
          <a:xfrm>
            <a:off x="4512310" y="3502660"/>
            <a:ext cx="903605" cy="7315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2" name="文本框 21"/>
          <p:cNvSpPr txBox="1"/>
          <p:nvPr/>
        </p:nvSpPr>
        <p:spPr>
          <a:xfrm>
            <a:off x="923925" y="4218940"/>
            <a:ext cx="4491355" cy="43307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600">
                <a:solidFill>
                  <a:srgbClr val="0070C0"/>
                </a:solidFill>
              </a:rPr>
              <a:t>                                    </a:t>
            </a:r>
            <a:r>
              <a:rPr lang="en-US" altLang="zh-CN" sz="18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防护措施</a:t>
            </a:r>
            <a:endParaRPr lang="zh-CN" altLang="en-US" sz="18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23290" y="4652010"/>
            <a:ext cx="906780" cy="8153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5" name="文本框 24"/>
          <p:cNvSpPr txBox="1"/>
          <p:nvPr/>
        </p:nvSpPr>
        <p:spPr>
          <a:xfrm>
            <a:off x="1830705" y="4652010"/>
            <a:ext cx="892810" cy="8153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6" name="文本框 25"/>
          <p:cNvSpPr txBox="1"/>
          <p:nvPr/>
        </p:nvSpPr>
        <p:spPr>
          <a:xfrm>
            <a:off x="2723515" y="4661535"/>
            <a:ext cx="892810" cy="8115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7" name="文本框 26"/>
          <p:cNvSpPr txBox="1"/>
          <p:nvPr/>
        </p:nvSpPr>
        <p:spPr>
          <a:xfrm>
            <a:off x="3617595" y="4652010"/>
            <a:ext cx="892810" cy="8153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8" name="文本框 27"/>
          <p:cNvSpPr txBox="1"/>
          <p:nvPr/>
        </p:nvSpPr>
        <p:spPr>
          <a:xfrm>
            <a:off x="4510405" y="4652645"/>
            <a:ext cx="902335" cy="8051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9" name="文本框 28"/>
          <p:cNvSpPr txBox="1"/>
          <p:nvPr/>
        </p:nvSpPr>
        <p:spPr>
          <a:xfrm>
            <a:off x="923290" y="5467985"/>
            <a:ext cx="906145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0" name="文本框 29"/>
          <p:cNvSpPr txBox="1"/>
          <p:nvPr/>
        </p:nvSpPr>
        <p:spPr>
          <a:xfrm>
            <a:off x="1831975" y="5467350"/>
            <a:ext cx="889635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1" name="文本框 30"/>
          <p:cNvSpPr txBox="1"/>
          <p:nvPr/>
        </p:nvSpPr>
        <p:spPr>
          <a:xfrm>
            <a:off x="2723515" y="5467350"/>
            <a:ext cx="892810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2" name="文本框 31"/>
          <p:cNvSpPr txBox="1"/>
          <p:nvPr/>
        </p:nvSpPr>
        <p:spPr>
          <a:xfrm>
            <a:off x="3616960" y="5467350"/>
            <a:ext cx="892810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4" name="文本框 33"/>
          <p:cNvSpPr txBox="1"/>
          <p:nvPr/>
        </p:nvSpPr>
        <p:spPr>
          <a:xfrm>
            <a:off x="915035" y="1851660"/>
            <a:ext cx="4497705" cy="43624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400">
                <a:solidFill>
                  <a:srgbClr val="FFFF00"/>
                </a:solidFill>
                <a:latin typeface="+mn-ea"/>
                <a:ea typeface="+mn-ea"/>
                <a:cs typeface="+mn-ea"/>
              </a:rPr>
              <a:t>                  </a:t>
            </a:r>
            <a:r>
              <a:rPr lang="en-US" altLang="zh-CN" sz="1800">
                <a:solidFill>
                  <a:srgbClr val="FFFF00"/>
                </a:solidFill>
                <a:latin typeface="+mn-ea"/>
                <a:ea typeface="+mn-ea"/>
                <a:cs typeface="+mn-ea"/>
              </a:rPr>
              <a:t> </a:t>
            </a:r>
            <a:r>
              <a:rPr lang="en-US" altLang="zh-CN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危险特性</a:t>
            </a:r>
            <a:endParaRPr lang="zh-CN" altLang="en-US" sz="18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923290" y="2286635"/>
            <a:ext cx="4492625" cy="12153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硫酸卸车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槽为封闭空间进入存在窒息风险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硫酸卸车槽中存有挥发的二氧化硫或三氧化硫,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存在中毒危险</a:t>
            </a:r>
            <a:endParaRPr lang="zh-CN" altLang="en-US" sz="16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硫酸卸车中的残存氟化氢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,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具有腐蚀性</a:t>
            </a:r>
            <a:endParaRPr lang="zh-CN" altLang="en-US" sz="1600"/>
          </a:p>
          <a:p>
            <a:pPr>
              <a:lnSpc>
                <a:spcPct val="150000"/>
              </a:lnSpc>
            </a:pPr>
            <a:endParaRPr lang="zh-CN" altLang="en-US" sz="1600"/>
          </a:p>
        </p:txBody>
      </p:sp>
      <p:sp>
        <p:nvSpPr>
          <p:cNvPr id="36" name="文本框 35"/>
          <p:cNvSpPr txBox="1"/>
          <p:nvPr/>
        </p:nvSpPr>
        <p:spPr>
          <a:xfrm>
            <a:off x="5415280" y="1850390"/>
            <a:ext cx="4439920" cy="43688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600"/>
              <a:t>                               </a:t>
            </a:r>
            <a:r>
              <a:rPr lang="en-US" altLang="zh-CN" sz="1400"/>
              <a:t>      </a:t>
            </a:r>
            <a:r>
              <a:rPr lang="en-US" altLang="zh-CN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altLang="en-US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控制措施</a:t>
            </a:r>
            <a:endParaRPr lang="zh-CN" altLang="en-US" sz="18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416550" y="2287270"/>
            <a:ext cx="4427855" cy="19481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</a:pPr>
            <a:r>
              <a:rPr lang="zh-CN" altLang="en-US" sz="135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5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进入硫酸卸车槽</a:t>
            </a:r>
            <a:r>
              <a:rPr lang="zh-CN" altLang="en-US" sz="135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作业前需办理《受限空间作业票》</a:t>
            </a:r>
            <a:endParaRPr lang="zh-CN" altLang="en-US" sz="135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zh-CN" altLang="en-US" sz="135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5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进入前对作业环境进行进行清理、吹扫，加强通风、保证空气流通，再进行气体检测</a:t>
            </a:r>
            <a:endParaRPr lang="zh-CN" altLang="en-US" sz="135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zh-CN" altLang="en-US" sz="135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5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进入卸车槽底部作业前必须穿戴一级防护服，佩戴防毒面具</a:t>
            </a:r>
            <a:endParaRPr lang="zh-CN" altLang="en-US" sz="135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zh-CN" altLang="en-US" sz="135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5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作业过程中要定期对作业环境进行气体检测，保证作业安全</a:t>
            </a:r>
            <a:endParaRPr lang="zh-CN" altLang="en-US" sz="135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135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5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作业中断，需重新对作业环境进行气体检测合格方可允许进入作业</a:t>
            </a:r>
            <a:endParaRPr lang="zh-CN" altLang="en-US" sz="1350" b="1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135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5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必须严格执行作业程序，禁止违章作业</a:t>
            </a:r>
            <a:endParaRPr lang="zh-CN" altLang="en-US" sz="1350" b="1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90000"/>
              </a:lnSpc>
            </a:pPr>
            <a:endParaRPr lang="zh-CN" altLang="en-US" sz="1350" b="1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600"/>
          </a:p>
          <a:p>
            <a:endParaRPr lang="zh-CN" altLang="en-US" sz="1600"/>
          </a:p>
        </p:txBody>
      </p:sp>
      <p:sp>
        <p:nvSpPr>
          <p:cNvPr id="39" name="文本框 38"/>
          <p:cNvSpPr txBox="1"/>
          <p:nvPr/>
        </p:nvSpPr>
        <p:spPr>
          <a:xfrm>
            <a:off x="5412740" y="4225290"/>
            <a:ext cx="4429125" cy="41465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>
              <a:buClrTx/>
              <a:buSzTx/>
              <a:buFontTx/>
            </a:pPr>
            <a:r>
              <a:rPr lang="en-US" altLang="zh-CN" sz="1400"/>
              <a:t>                                           </a:t>
            </a:r>
            <a:r>
              <a:rPr lang="en-US" altLang="zh-CN" sz="1600">
                <a:latin typeface="+mn-ea"/>
                <a:ea typeface="+mn-ea"/>
                <a:cs typeface="+mn-ea"/>
              </a:rPr>
              <a:t> </a:t>
            </a:r>
            <a:r>
              <a:rPr lang="zh-CN" altLang="en-US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应急措施</a:t>
            </a:r>
            <a:endParaRPr lang="zh-CN" altLang="en-US" sz="18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414645" y="4652010"/>
            <a:ext cx="4429760" cy="1554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若缺氧，立即撤出人员，对昏迷伤者进行人工呼吸和心肺复苏，及时就医</a:t>
            </a:r>
            <a:endParaRPr lang="zh-CN" altLang="en-US" sz="16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若中毒，将伤者转移至空气流通处进行人工呼吸和心肺复苏，食道摄入时给饮葡萄糖酸钙，立即就医</a:t>
            </a:r>
            <a:endParaRPr lang="zh-CN" altLang="en-US" sz="16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若腐蚀立即就近对腐蚀部位喷淋冲洗，及时送医</a:t>
            </a:r>
            <a:endParaRPr lang="zh-CN" altLang="en-US" sz="16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18845" y="6206490"/>
            <a:ext cx="8925560" cy="4140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报警急救电话 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119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120  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公司</a:t>
            </a:r>
            <a:r>
              <a:rPr lang="zh-CN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应急电话：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0476-5811166   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紧急联系人：叶秀柱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电话：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18147654966  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en-US" altLang="zh-CN" sz="145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</a:t>
            </a:r>
            <a:endParaRPr lang="zh-CN" altLang="en-US" sz="145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3" name="图片 83" descr="1615276434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6945" y="4722495"/>
            <a:ext cx="857250" cy="702310"/>
          </a:xfrm>
          <a:prstGeom prst="rect">
            <a:avLst/>
          </a:prstGeom>
        </p:spPr>
      </p:pic>
      <p:pic>
        <p:nvPicPr>
          <p:cNvPr id="80" name="图片 80" descr="1615276288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045" y="4722495"/>
            <a:ext cx="798195" cy="702310"/>
          </a:xfrm>
          <a:prstGeom prst="rect">
            <a:avLst/>
          </a:prstGeom>
        </p:spPr>
      </p:pic>
      <p:pic>
        <p:nvPicPr>
          <p:cNvPr id="84" name="图片 84" descr="1615276473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6375" y="4722495"/>
            <a:ext cx="849630" cy="73533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7440" y="4717415"/>
            <a:ext cx="862330" cy="707390"/>
          </a:xfrm>
          <a:prstGeom prst="rect">
            <a:avLst/>
          </a:prstGeom>
        </p:spPr>
      </p:pic>
      <p:pic>
        <p:nvPicPr>
          <p:cNvPr id="78" name="图片 78" descr="1615276198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8820" y="4748530"/>
            <a:ext cx="871220" cy="711835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6945" y="5520055"/>
            <a:ext cx="826770" cy="649605"/>
          </a:xfrm>
          <a:prstGeom prst="rect">
            <a:avLst/>
          </a:prstGeom>
        </p:spPr>
      </p:pic>
      <p:pic>
        <p:nvPicPr>
          <p:cNvPr id="79" name="图片 79" descr="1615276242(1)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1660" y="5501640"/>
            <a:ext cx="803910" cy="669290"/>
          </a:xfrm>
          <a:prstGeom prst="rect">
            <a:avLst/>
          </a:prstGeom>
        </p:spPr>
      </p:pic>
      <p:pic>
        <p:nvPicPr>
          <p:cNvPr id="50" name="图片 82" descr="1615276376(1)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1455" y="5539105"/>
            <a:ext cx="768985" cy="632460"/>
          </a:xfrm>
          <a:prstGeom prst="rect">
            <a:avLst/>
          </a:prstGeom>
        </p:spPr>
      </p:pic>
      <p:pic>
        <p:nvPicPr>
          <p:cNvPr id="86" name="图片 86" descr="1615276547(1)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95065" y="5523865"/>
            <a:ext cx="763270" cy="631825"/>
          </a:xfrm>
          <a:prstGeom prst="rect">
            <a:avLst/>
          </a:prstGeom>
        </p:spPr>
      </p:pic>
      <p:pic>
        <p:nvPicPr>
          <p:cNvPr id="51" name="图片 35" descr="1615160176(1)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59915" y="3502660"/>
            <a:ext cx="829310" cy="706120"/>
          </a:xfrm>
          <a:prstGeom prst="rect">
            <a:avLst/>
          </a:prstGeom>
        </p:spPr>
      </p:pic>
      <p:pic>
        <p:nvPicPr>
          <p:cNvPr id="89" name="图片 89" descr="1615279232(1)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52950" y="3512820"/>
            <a:ext cx="817245" cy="6934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321810" y="1477645"/>
            <a:ext cx="1421765" cy="374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</a:rPr>
              <a:t>受限空间编号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43575" y="1477645"/>
            <a:ext cx="1477010" cy="374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 SXKJ-019</a:t>
            </a:r>
            <a:endParaRPr lang="en-US" altLang="zh-CN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219950" y="1477645"/>
            <a:ext cx="1263015" cy="374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600" b="1"/>
              <a:t>    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责任人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493760" y="1477645"/>
            <a:ext cx="1361440" cy="374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>
              <a:buClrTx/>
              <a:buSzTx/>
              <a:buFontTx/>
            </a:pPr>
            <a:r>
              <a:rPr lang="en-US" altLang="zh-CN" sz="1600" b="1"/>
              <a:t>      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刘永涛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36" descr="1615160198(1)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68600" y="3533140"/>
            <a:ext cx="791210" cy="675640"/>
          </a:xfrm>
          <a:prstGeom prst="rect">
            <a:avLst/>
          </a:prstGeom>
        </p:spPr>
      </p:pic>
      <p:pic>
        <p:nvPicPr>
          <p:cNvPr id="52" name="图片 33" descr="1615019223(1)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44265" y="3533140"/>
            <a:ext cx="842010" cy="6731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5510" y="680720"/>
            <a:ext cx="8949690" cy="79692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noAutofit/>
          </a:bodyPr>
          <a:lstStyle/>
          <a:p>
            <a:pPr algn="ctr" fontAlgn="b">
              <a:lnSpc>
                <a:spcPct val="120000"/>
              </a:lnSpc>
            </a:pPr>
            <a:r>
              <a:rPr lang="zh-CN" altLang="en-US" sz="3200">
                <a:solidFill>
                  <a:srgbClr val="FFFF00"/>
                </a:solidFill>
              </a:rPr>
              <a:t>受限空间作业安全警示牌</a:t>
            </a:r>
            <a:endParaRPr lang="zh-CN" altLang="en-US" sz="3200">
              <a:solidFill>
                <a:srgbClr val="FFFF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23290" y="1477645"/>
            <a:ext cx="1467485" cy="3727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</a:rPr>
              <a:t>受限空间名称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390775" y="1476375"/>
            <a:ext cx="1835785" cy="3727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一次水井</a:t>
            </a:r>
            <a:endParaRPr lang="zh-CN" sz="1600"/>
          </a:p>
          <a:p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1600"/>
          </a:p>
          <a:p>
            <a:endParaRPr lang="en-US" altLang="zh-CN" sz="1600"/>
          </a:p>
        </p:txBody>
      </p:sp>
      <p:sp>
        <p:nvSpPr>
          <p:cNvPr id="17" name="文本框 16"/>
          <p:cNvSpPr txBox="1"/>
          <p:nvPr/>
        </p:nvSpPr>
        <p:spPr>
          <a:xfrm>
            <a:off x="918845" y="3484880"/>
            <a:ext cx="911225" cy="74041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endParaRPr lang="zh-CN" altLang="en-US" sz="1400"/>
          </a:p>
          <a:p>
            <a:r>
              <a:rPr lang="zh-CN" altLang="en-US" sz="140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危险标识</a:t>
            </a:r>
            <a:endParaRPr lang="zh-CN" altLang="en-US" sz="1400" b="1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400" b="1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827530" y="3484880"/>
            <a:ext cx="894080" cy="7499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19" name="文本框 18"/>
          <p:cNvSpPr txBox="1"/>
          <p:nvPr/>
        </p:nvSpPr>
        <p:spPr>
          <a:xfrm>
            <a:off x="2724150" y="3484245"/>
            <a:ext cx="894080" cy="7499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0" name="文本框 19"/>
          <p:cNvSpPr txBox="1"/>
          <p:nvPr/>
        </p:nvSpPr>
        <p:spPr>
          <a:xfrm>
            <a:off x="3618230" y="3484245"/>
            <a:ext cx="894080" cy="7499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1" name="文本框 20"/>
          <p:cNvSpPr txBox="1"/>
          <p:nvPr/>
        </p:nvSpPr>
        <p:spPr>
          <a:xfrm>
            <a:off x="4512310" y="3484245"/>
            <a:ext cx="903605" cy="7499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2" name="文本框 21"/>
          <p:cNvSpPr txBox="1"/>
          <p:nvPr/>
        </p:nvSpPr>
        <p:spPr>
          <a:xfrm>
            <a:off x="915035" y="4218940"/>
            <a:ext cx="4491355" cy="43307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600">
                <a:solidFill>
                  <a:srgbClr val="0070C0"/>
                </a:solidFill>
              </a:rPr>
              <a:t>                                    </a:t>
            </a:r>
            <a:r>
              <a:rPr lang="en-US" altLang="zh-CN" sz="18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防护措施</a:t>
            </a:r>
            <a:endParaRPr lang="zh-CN" altLang="en-US" sz="18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 flipH="1">
            <a:off x="915670" y="4631690"/>
            <a:ext cx="4490720" cy="15659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4" name="文本框 33"/>
          <p:cNvSpPr txBox="1"/>
          <p:nvPr/>
        </p:nvSpPr>
        <p:spPr>
          <a:xfrm>
            <a:off x="915035" y="1851660"/>
            <a:ext cx="4497705" cy="43624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400">
                <a:solidFill>
                  <a:srgbClr val="FFFF00"/>
                </a:solidFill>
                <a:latin typeface="+mn-ea"/>
                <a:ea typeface="+mn-ea"/>
                <a:cs typeface="+mn-ea"/>
              </a:rPr>
              <a:t>                  </a:t>
            </a:r>
            <a:r>
              <a:rPr lang="en-US" altLang="zh-CN" sz="1800">
                <a:solidFill>
                  <a:srgbClr val="FFFF00"/>
                </a:solidFill>
                <a:latin typeface="+mn-ea"/>
                <a:ea typeface="+mn-ea"/>
                <a:cs typeface="+mn-ea"/>
              </a:rPr>
              <a:t> </a:t>
            </a:r>
            <a:r>
              <a:rPr lang="en-US" altLang="zh-CN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危险特性</a:t>
            </a:r>
            <a:endParaRPr lang="zh-CN" altLang="en-US" sz="18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923925" y="2300605"/>
            <a:ext cx="4491990" cy="1183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一次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水井较深，不慎跌落，存在跌伤危险</a:t>
            </a:r>
            <a:endParaRPr lang="zh-CN" altLang="en-US" sz="1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一次水井长期封闭</a:t>
            </a:r>
            <a:r>
              <a:rPr lang="zh-CN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产生有毒有害气体，容易发生窒息和中毒</a:t>
            </a:r>
            <a:endParaRPr lang="zh-CN" sz="16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一次水井内有电气设备，存在触电危险</a:t>
            </a:r>
            <a:endParaRPr lang="zh-CN" altLang="en-US" sz="16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415280" y="1850390"/>
            <a:ext cx="4439920" cy="43688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600"/>
              <a:t>                               </a:t>
            </a:r>
            <a:r>
              <a:rPr lang="en-US" altLang="zh-CN" sz="1400"/>
              <a:t>      </a:t>
            </a:r>
            <a:r>
              <a:rPr lang="en-US" altLang="zh-CN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altLang="en-US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控制措施</a:t>
            </a:r>
            <a:endParaRPr lang="zh-CN" altLang="en-US" sz="18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416550" y="2287270"/>
            <a:ext cx="4427855" cy="19481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zh-CN" altLang="en-US" sz="137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7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作业前需办理《受限空间作业票》</a:t>
            </a:r>
            <a:endParaRPr lang="zh-CN" altLang="en-US" sz="137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137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7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增加安全教育，设立警示牌防止意外坠入</a:t>
            </a:r>
            <a:endParaRPr lang="zh-CN" altLang="en-US" sz="137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137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7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进入前增强通风，对环境进行气体检测，合格方能作业</a:t>
            </a:r>
            <a:endParaRPr lang="zh-CN" altLang="en-US" sz="137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137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7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作业过程中要定期对作业环境进行气体检测，保证作业安全</a:t>
            </a:r>
            <a:endParaRPr lang="zh-CN" altLang="en-US" sz="137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37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7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作业中断，需重新对作业环境进行气体检测合格方可允许进入作业</a:t>
            </a:r>
            <a:endParaRPr lang="zh-CN" altLang="en-US" sz="1370" b="1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37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7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必须严格执行作业程序，禁止违章作业</a:t>
            </a:r>
            <a:endParaRPr lang="zh-CN" altLang="en-US" sz="1370"/>
          </a:p>
          <a:p>
            <a:endParaRPr lang="zh-CN" altLang="en-US" sz="1370"/>
          </a:p>
          <a:p>
            <a:endParaRPr lang="zh-CN" altLang="en-US" sz="1370"/>
          </a:p>
          <a:p>
            <a:endParaRPr lang="zh-CN" altLang="en-US" sz="1370"/>
          </a:p>
        </p:txBody>
      </p:sp>
      <p:sp>
        <p:nvSpPr>
          <p:cNvPr id="39" name="文本框 38"/>
          <p:cNvSpPr txBox="1"/>
          <p:nvPr/>
        </p:nvSpPr>
        <p:spPr>
          <a:xfrm>
            <a:off x="5412740" y="4225290"/>
            <a:ext cx="4429125" cy="41465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>
              <a:buClrTx/>
              <a:buSzTx/>
              <a:buFontTx/>
            </a:pPr>
            <a:r>
              <a:rPr lang="en-US" altLang="zh-CN" sz="1400"/>
              <a:t>                                           </a:t>
            </a:r>
            <a:r>
              <a:rPr lang="en-US" altLang="zh-CN" sz="1600">
                <a:latin typeface="+mn-ea"/>
                <a:ea typeface="+mn-ea"/>
                <a:cs typeface="+mn-ea"/>
              </a:rPr>
              <a:t> </a:t>
            </a:r>
            <a:r>
              <a:rPr lang="zh-CN" altLang="en-US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应急措施</a:t>
            </a:r>
            <a:endParaRPr lang="zh-CN" altLang="en-US" sz="18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414645" y="4652010"/>
            <a:ext cx="4429760" cy="1554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若意外坠入造成窒息，及时使受害者脱离，若无呼吸，保持呼吸道畅通，进行心肺复苏急救，及时就医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若发生中毒，将伤者转移至空气流通处进行人工呼吸与心肺复苏，立即就医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若触电，使人员脱离触电，再进行抢救。失去呼吸立刻人工呼吸和心肺复苏急救，及时就医</a:t>
            </a:r>
            <a:endParaRPr lang="zh-CN" altLang="en-US" sz="16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6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18845" y="6206490"/>
            <a:ext cx="8936990" cy="4140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报警急救电话 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119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120  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公司</a:t>
            </a:r>
            <a:r>
              <a:rPr lang="zh-CN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应急电话：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0476-5811166   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紧急联系人：叶秀柱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电话：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18147654966</a:t>
            </a:r>
            <a:r>
              <a:rPr lang="en-US" altLang="zh-CN" sz="145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</a:t>
            </a:r>
            <a:r>
              <a:rPr lang="en-US" altLang="zh-CN" sz="145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</a:t>
            </a:r>
            <a:endParaRPr lang="zh-CN" altLang="en-US" sz="145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3" name="图片 83" descr="1615276434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2525" y="4716780"/>
            <a:ext cx="857250" cy="749935"/>
          </a:xfrm>
          <a:prstGeom prst="rect">
            <a:avLst/>
          </a:prstGeom>
        </p:spPr>
      </p:pic>
      <p:pic>
        <p:nvPicPr>
          <p:cNvPr id="80" name="图片 80" descr="1615276288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605" y="4785360"/>
            <a:ext cx="798195" cy="681990"/>
          </a:xfrm>
          <a:prstGeom prst="rect">
            <a:avLst/>
          </a:prstGeom>
        </p:spPr>
      </p:pic>
      <p:pic>
        <p:nvPicPr>
          <p:cNvPr id="84" name="图片 84" descr="1615276473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605" y="5471795"/>
            <a:ext cx="774700" cy="705485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6395" y="4676140"/>
            <a:ext cx="840105" cy="767080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2525" y="5463540"/>
            <a:ext cx="826770" cy="734060"/>
          </a:xfrm>
          <a:prstGeom prst="rect">
            <a:avLst/>
          </a:prstGeom>
        </p:spPr>
      </p:pic>
      <p:pic>
        <p:nvPicPr>
          <p:cNvPr id="50" name="图片 82" descr="1615276376(1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8460" y="5480050"/>
            <a:ext cx="816610" cy="7188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226560" y="1477645"/>
            <a:ext cx="1517015" cy="374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</a:rPr>
              <a:t>受限空间编号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43575" y="1477645"/>
            <a:ext cx="1477010" cy="374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 SXKJ-020</a:t>
            </a:r>
            <a:endParaRPr lang="en-US" altLang="zh-CN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219950" y="1477645"/>
            <a:ext cx="1263015" cy="374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600" b="1"/>
              <a:t>    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责任人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493760" y="1477645"/>
            <a:ext cx="1361440" cy="374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>
              <a:buClrTx/>
              <a:buSzTx/>
              <a:buFontTx/>
            </a:pPr>
            <a:r>
              <a:rPr lang="en-US" altLang="zh-CN" sz="1600" b="1"/>
              <a:t>   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刘永涛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33" descr="1615019223(1)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1980" y="3492500"/>
            <a:ext cx="842010" cy="698500"/>
          </a:xfrm>
          <a:prstGeom prst="rect">
            <a:avLst/>
          </a:prstGeom>
        </p:spPr>
      </p:pic>
      <p:pic>
        <p:nvPicPr>
          <p:cNvPr id="2" name="图片 35" descr="1615160176(1)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3360" y="3507105"/>
            <a:ext cx="805180" cy="699770"/>
          </a:xfrm>
          <a:prstGeom prst="rect">
            <a:avLst/>
          </a:prstGeom>
        </p:spPr>
      </p:pic>
      <p:pic>
        <p:nvPicPr>
          <p:cNvPr id="9" name="图片 37" descr="1615160263(1)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72840" y="3484245"/>
            <a:ext cx="806450" cy="734060"/>
          </a:xfrm>
          <a:prstGeom prst="rect">
            <a:avLst/>
          </a:prstGeom>
        </p:spPr>
      </p:pic>
      <p:pic>
        <p:nvPicPr>
          <p:cNvPr id="89" name="图片 89" descr="1615279232(1)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97400" y="3484880"/>
            <a:ext cx="762000" cy="72136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5510" y="680720"/>
            <a:ext cx="8937625" cy="79692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noAutofit/>
          </a:bodyPr>
          <a:lstStyle/>
          <a:p>
            <a:pPr algn="ctr" fontAlgn="b">
              <a:lnSpc>
                <a:spcPct val="120000"/>
              </a:lnSpc>
            </a:pPr>
            <a:r>
              <a:rPr lang="zh-CN" altLang="en-US" sz="3200">
                <a:solidFill>
                  <a:srgbClr val="FFFF00"/>
                </a:solidFill>
              </a:rPr>
              <a:t>受限空间作业安全警示牌</a:t>
            </a:r>
            <a:endParaRPr lang="zh-CN" altLang="en-US" sz="3200">
              <a:solidFill>
                <a:srgbClr val="FFFF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15035" y="1477645"/>
            <a:ext cx="1661795" cy="3727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</a:rPr>
              <a:t>受限空间名称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576830" y="1477645"/>
            <a:ext cx="1649730" cy="3727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zh-CN" altLang="en-US" sz="1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氟化铝冷却装置</a:t>
            </a:r>
            <a:endParaRPr lang="en-US" altLang="zh-CN" sz="16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160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18845" y="3502025"/>
            <a:ext cx="911225" cy="72326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endParaRPr lang="zh-CN" altLang="en-US" sz="1400"/>
          </a:p>
          <a:p>
            <a:r>
              <a:rPr lang="zh-CN" altLang="en-US" sz="140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危险标识</a:t>
            </a:r>
            <a:endParaRPr lang="zh-CN" altLang="en-US" sz="1400" b="1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400" b="1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827530" y="3502025"/>
            <a:ext cx="894080" cy="7327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19" name="文本框 18"/>
          <p:cNvSpPr txBox="1"/>
          <p:nvPr/>
        </p:nvSpPr>
        <p:spPr>
          <a:xfrm>
            <a:off x="2724150" y="3502660"/>
            <a:ext cx="894080" cy="7315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0" name="文本框 19"/>
          <p:cNvSpPr txBox="1"/>
          <p:nvPr/>
        </p:nvSpPr>
        <p:spPr>
          <a:xfrm>
            <a:off x="3618230" y="3502660"/>
            <a:ext cx="894080" cy="7315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1" name="文本框 20"/>
          <p:cNvSpPr txBox="1"/>
          <p:nvPr/>
        </p:nvSpPr>
        <p:spPr>
          <a:xfrm>
            <a:off x="4512310" y="3502660"/>
            <a:ext cx="903605" cy="7315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2" name="文本框 21"/>
          <p:cNvSpPr txBox="1"/>
          <p:nvPr/>
        </p:nvSpPr>
        <p:spPr>
          <a:xfrm>
            <a:off x="915670" y="4218940"/>
            <a:ext cx="4499610" cy="43307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600">
                <a:solidFill>
                  <a:srgbClr val="0070C0"/>
                </a:solidFill>
              </a:rPr>
              <a:t>                                    </a:t>
            </a:r>
            <a:r>
              <a:rPr lang="en-US" altLang="zh-CN" sz="18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防护措施</a:t>
            </a:r>
            <a:endParaRPr lang="zh-CN" altLang="en-US" sz="18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15035" y="4652010"/>
            <a:ext cx="915035" cy="8153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5" name="文本框 24"/>
          <p:cNvSpPr txBox="1"/>
          <p:nvPr/>
        </p:nvSpPr>
        <p:spPr>
          <a:xfrm>
            <a:off x="1830705" y="4652010"/>
            <a:ext cx="892810" cy="8153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6" name="文本框 25"/>
          <p:cNvSpPr txBox="1"/>
          <p:nvPr/>
        </p:nvSpPr>
        <p:spPr>
          <a:xfrm>
            <a:off x="2723515" y="4661535"/>
            <a:ext cx="892810" cy="8115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7" name="文本框 26"/>
          <p:cNvSpPr txBox="1"/>
          <p:nvPr/>
        </p:nvSpPr>
        <p:spPr>
          <a:xfrm>
            <a:off x="3617595" y="4646930"/>
            <a:ext cx="892810" cy="8204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8" name="文本框 27"/>
          <p:cNvSpPr txBox="1"/>
          <p:nvPr/>
        </p:nvSpPr>
        <p:spPr>
          <a:xfrm>
            <a:off x="4510405" y="4652645"/>
            <a:ext cx="902335" cy="8051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9" name="文本框 28"/>
          <p:cNvSpPr txBox="1"/>
          <p:nvPr/>
        </p:nvSpPr>
        <p:spPr>
          <a:xfrm>
            <a:off x="915035" y="5467985"/>
            <a:ext cx="914400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0" name="文本框 29"/>
          <p:cNvSpPr txBox="1"/>
          <p:nvPr/>
        </p:nvSpPr>
        <p:spPr>
          <a:xfrm>
            <a:off x="1831975" y="5467350"/>
            <a:ext cx="889635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1" name="文本框 30"/>
          <p:cNvSpPr txBox="1"/>
          <p:nvPr/>
        </p:nvSpPr>
        <p:spPr>
          <a:xfrm>
            <a:off x="2723515" y="5467350"/>
            <a:ext cx="892810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2" name="文本框 31"/>
          <p:cNvSpPr txBox="1"/>
          <p:nvPr/>
        </p:nvSpPr>
        <p:spPr>
          <a:xfrm>
            <a:off x="3616960" y="5467350"/>
            <a:ext cx="892810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3" name="文本框 32"/>
          <p:cNvSpPr txBox="1"/>
          <p:nvPr/>
        </p:nvSpPr>
        <p:spPr>
          <a:xfrm>
            <a:off x="4510405" y="5467350"/>
            <a:ext cx="902335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4" name="文本框 33"/>
          <p:cNvSpPr txBox="1"/>
          <p:nvPr/>
        </p:nvSpPr>
        <p:spPr>
          <a:xfrm>
            <a:off x="915035" y="1851660"/>
            <a:ext cx="4497705" cy="43624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400">
                <a:solidFill>
                  <a:srgbClr val="FFFF00"/>
                </a:solidFill>
                <a:latin typeface="+mn-ea"/>
                <a:ea typeface="+mn-ea"/>
                <a:cs typeface="+mn-ea"/>
              </a:rPr>
              <a:t>                  </a:t>
            </a:r>
            <a:r>
              <a:rPr lang="en-US" altLang="zh-CN" sz="1800">
                <a:solidFill>
                  <a:srgbClr val="FFFF00"/>
                </a:solidFill>
                <a:latin typeface="+mn-ea"/>
                <a:ea typeface="+mn-ea"/>
                <a:cs typeface="+mn-ea"/>
              </a:rPr>
              <a:t> </a:t>
            </a:r>
            <a:r>
              <a:rPr lang="en-US" altLang="zh-CN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危险特性</a:t>
            </a:r>
            <a:endParaRPr lang="zh-CN" altLang="en-US" sz="18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923290" y="2286635"/>
            <a:ext cx="4492625" cy="12153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eaLnBrk="1" latinLnBrk="0" hangingPunct="1">
              <a:lnSpc>
                <a:spcPct val="95000"/>
              </a:lnSpc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氟化铝冷却装置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为封闭空间进入存在窒息风险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eaLnBrk="1" latinLnBrk="0" hangingPunct="1">
              <a:lnSpc>
                <a:spcPct val="95000"/>
              </a:lnSpc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氟化铝冷却装置内部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环境为高温环境，不冷却存在烫伤危险</a:t>
            </a:r>
            <a:endParaRPr lang="zh-CN" altLang="en-US" sz="1600" b="1">
              <a:solidFill>
                <a:srgbClr val="FF0000"/>
              </a:solidFill>
            </a:endParaRPr>
          </a:p>
          <a:p>
            <a:pPr eaLnBrk="1" latinLnBrk="0" hangingPunct="1">
              <a:lnSpc>
                <a:spcPct val="95000"/>
              </a:lnSpc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氟化铝冷却装置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内可能有氟化氢等有毒有害气体，存在酸气腐蚀、中毒风险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600"/>
          </a:p>
          <a:p>
            <a:endParaRPr lang="zh-CN" altLang="en-US" sz="1600"/>
          </a:p>
        </p:txBody>
      </p:sp>
      <p:sp>
        <p:nvSpPr>
          <p:cNvPr id="36" name="文本框 35"/>
          <p:cNvSpPr txBox="1"/>
          <p:nvPr/>
        </p:nvSpPr>
        <p:spPr>
          <a:xfrm>
            <a:off x="5415280" y="1850390"/>
            <a:ext cx="4427855" cy="43688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600"/>
              <a:t>                               </a:t>
            </a:r>
            <a:r>
              <a:rPr lang="en-US" altLang="zh-CN" sz="1400"/>
              <a:t>      </a:t>
            </a:r>
            <a:r>
              <a:rPr lang="en-US" altLang="zh-CN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altLang="en-US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控制措施</a:t>
            </a:r>
            <a:endParaRPr lang="zh-CN" altLang="en-US" sz="18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416550" y="2287270"/>
            <a:ext cx="4427855" cy="19481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zh-CN" altLang="en-US" sz="1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5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作业前需办理《受限空间作业票》</a:t>
            </a:r>
            <a:endParaRPr lang="zh-CN" altLang="en-US" sz="135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135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5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进入前对作业环境进行进行清理、吹扫，加强通风、保证空气流通，再进行气体检测</a:t>
            </a:r>
            <a:endParaRPr lang="zh-CN" altLang="en-US" sz="135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135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5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进入作业前必须穿戴二级防护服，佩戴防毒面具</a:t>
            </a:r>
            <a:endParaRPr lang="zh-CN" altLang="en-US" sz="135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135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5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作业过程中要定期对作业环境进行气体检测，保证作业安全</a:t>
            </a:r>
            <a:endParaRPr lang="zh-CN" altLang="en-US" sz="135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35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5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作业中断，需重新对作业环境进行气体检测合格方可允许进入作业</a:t>
            </a:r>
            <a:endParaRPr lang="zh-CN" altLang="en-US" sz="1350" b="1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35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5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为防止烫伤，需等设备完全冷却，禁止违章作业</a:t>
            </a:r>
            <a:endParaRPr lang="zh-CN" altLang="en-US" sz="1350" b="1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600"/>
          </a:p>
          <a:p>
            <a:endParaRPr lang="zh-CN" altLang="en-US" sz="1600"/>
          </a:p>
          <a:p>
            <a:endParaRPr lang="zh-CN" altLang="en-US" sz="1600"/>
          </a:p>
        </p:txBody>
      </p:sp>
      <p:sp>
        <p:nvSpPr>
          <p:cNvPr id="39" name="文本框 38"/>
          <p:cNvSpPr txBox="1"/>
          <p:nvPr/>
        </p:nvSpPr>
        <p:spPr>
          <a:xfrm>
            <a:off x="5412740" y="4225290"/>
            <a:ext cx="4442460" cy="41465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>
              <a:buClrTx/>
              <a:buSzTx/>
              <a:buFontTx/>
            </a:pPr>
            <a:r>
              <a:rPr lang="en-US" altLang="zh-CN" sz="1400"/>
              <a:t>                                           </a:t>
            </a:r>
            <a:r>
              <a:rPr lang="en-US" altLang="zh-CN" sz="1600">
                <a:latin typeface="+mn-ea"/>
                <a:ea typeface="+mn-ea"/>
                <a:cs typeface="+mn-ea"/>
              </a:rPr>
              <a:t> </a:t>
            </a:r>
            <a:r>
              <a:rPr lang="zh-CN" altLang="en-US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应急措施</a:t>
            </a:r>
            <a:endParaRPr lang="zh-CN" altLang="en-US" sz="18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414645" y="4652010"/>
            <a:ext cx="4429760" cy="1554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5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5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若缺氧，立即撤出人员，对昏迷伤者进行人工呼吸和心肺复苏，及时就医</a:t>
            </a:r>
            <a:endParaRPr lang="zh-CN" altLang="en-US" sz="15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5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5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若中毒，将伤者抬至空气流通处进行人工呼吸和心肺复苏，食道摄入时给饮葡萄糖酸钙，及时就医</a:t>
            </a:r>
            <a:endParaRPr lang="zh-CN" altLang="en-US" sz="15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5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5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若腐蚀立即就近喷淋冲洗，及时送医</a:t>
            </a:r>
            <a:endParaRPr lang="zh-CN" altLang="en-US" sz="15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5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5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若烫伤先进行降温，后涂抹烫伤膏，就医</a:t>
            </a:r>
            <a:endParaRPr lang="zh-CN" altLang="en-US" sz="15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endParaRPr lang="zh-CN" altLang="en-US" sz="15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18845" y="6206490"/>
            <a:ext cx="8936990" cy="4140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noAutofit/>
          </a:bodyPr>
          <a:lstStyle/>
          <a:p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报警急救电话 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119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120   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公司</a:t>
            </a:r>
            <a:r>
              <a:rPr lang="zh-CN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应急电话：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0476-5811166  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紧急联系人：叶秀柱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电话：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18147654966 </a:t>
            </a:r>
            <a:r>
              <a:rPr lang="en-US" altLang="zh-CN" sz="145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r>
              <a:rPr lang="en-US" altLang="zh-CN" sz="145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en-US" altLang="zh-CN">
                <a:solidFill>
                  <a:srgbClr val="FFFF00"/>
                </a:solidFill>
              </a:rPr>
              <a:t>                   </a:t>
            </a:r>
            <a:endParaRPr lang="zh-CN" altLang="en-US">
              <a:solidFill>
                <a:srgbClr val="FFFF00"/>
              </a:solidFill>
            </a:endParaRPr>
          </a:p>
        </p:txBody>
      </p:sp>
      <p:pic>
        <p:nvPicPr>
          <p:cNvPr id="83" name="图片 83" descr="1615276434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7580" y="4721860"/>
            <a:ext cx="856615" cy="702945"/>
          </a:xfrm>
          <a:prstGeom prst="rect">
            <a:avLst/>
          </a:prstGeom>
        </p:spPr>
      </p:pic>
      <p:pic>
        <p:nvPicPr>
          <p:cNvPr id="80" name="图片 80" descr="1615276288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045" y="4721860"/>
            <a:ext cx="798195" cy="702945"/>
          </a:xfrm>
          <a:prstGeom prst="rect">
            <a:avLst/>
          </a:prstGeom>
        </p:spPr>
      </p:pic>
      <p:pic>
        <p:nvPicPr>
          <p:cNvPr id="84" name="图片 84" descr="1615276473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6375" y="4722495"/>
            <a:ext cx="849630" cy="73533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7440" y="4748530"/>
            <a:ext cx="768350" cy="676275"/>
          </a:xfrm>
          <a:prstGeom prst="rect">
            <a:avLst/>
          </a:prstGeom>
        </p:spPr>
      </p:pic>
      <p:pic>
        <p:nvPicPr>
          <p:cNvPr id="78" name="图片 78" descr="1615276198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8820" y="4748530"/>
            <a:ext cx="871220" cy="711835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6945" y="5520055"/>
            <a:ext cx="826770" cy="649605"/>
          </a:xfrm>
          <a:prstGeom prst="rect">
            <a:avLst/>
          </a:prstGeom>
        </p:spPr>
      </p:pic>
      <p:pic>
        <p:nvPicPr>
          <p:cNvPr id="79" name="图片 79" descr="1615276242(1)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1660" y="5501640"/>
            <a:ext cx="803910" cy="664845"/>
          </a:xfrm>
          <a:prstGeom prst="rect">
            <a:avLst/>
          </a:prstGeom>
        </p:spPr>
      </p:pic>
      <p:pic>
        <p:nvPicPr>
          <p:cNvPr id="50" name="图片 82" descr="1615276376(1)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08605" y="5501640"/>
            <a:ext cx="768985" cy="668020"/>
          </a:xfrm>
          <a:prstGeom prst="rect">
            <a:avLst/>
          </a:prstGeom>
        </p:spPr>
      </p:pic>
      <p:pic>
        <p:nvPicPr>
          <p:cNvPr id="86" name="图片 86" descr="1615276547(1)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69665" y="5520690"/>
            <a:ext cx="763270" cy="648970"/>
          </a:xfrm>
          <a:prstGeom prst="rect">
            <a:avLst/>
          </a:prstGeom>
        </p:spPr>
      </p:pic>
      <p:pic>
        <p:nvPicPr>
          <p:cNvPr id="51" name="图片 35" descr="1615160176(1)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59915" y="3502660"/>
            <a:ext cx="829310" cy="706120"/>
          </a:xfrm>
          <a:prstGeom prst="rect">
            <a:avLst/>
          </a:prstGeom>
        </p:spPr>
      </p:pic>
      <p:pic>
        <p:nvPicPr>
          <p:cNvPr id="53" name="图片 46" descr="1615272157(1)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49980" y="3511550"/>
            <a:ext cx="803275" cy="707390"/>
          </a:xfrm>
          <a:prstGeom prst="rect">
            <a:avLst/>
          </a:prstGeom>
        </p:spPr>
      </p:pic>
      <p:pic>
        <p:nvPicPr>
          <p:cNvPr id="89" name="图片 89" descr="1615279232(1)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52950" y="3512820"/>
            <a:ext cx="817245" cy="6934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226560" y="1477645"/>
            <a:ext cx="1517015" cy="374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</a:rPr>
              <a:t>受限空间编号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43575" y="1477645"/>
            <a:ext cx="1477010" cy="374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/>
              <a:t> 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SXKJ-021</a:t>
            </a:r>
            <a:endParaRPr lang="en-US" altLang="zh-CN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219950" y="1477645"/>
            <a:ext cx="1263015" cy="374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600" b="1"/>
              <a:t>    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责任人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493760" y="1477645"/>
            <a:ext cx="1350010" cy="374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>
              <a:buClrTx/>
              <a:buSzTx/>
              <a:buFontTx/>
            </a:pPr>
            <a:r>
              <a:rPr lang="en-US" altLang="zh-CN" sz="1600" b="1"/>
              <a:t>      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刘永涛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36" descr="1615160198(1)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75585" y="3521710"/>
            <a:ext cx="791210" cy="675640"/>
          </a:xfrm>
          <a:prstGeom prst="rect">
            <a:avLst/>
          </a:prstGeom>
        </p:spPr>
      </p:pic>
      <p:pic>
        <p:nvPicPr>
          <p:cNvPr id="12" name="图片 11" descr="微信图片_2023080119380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16450" y="5488305"/>
            <a:ext cx="695960" cy="69596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308011938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28820" y="5473065"/>
            <a:ext cx="903605" cy="73088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05510" y="680720"/>
            <a:ext cx="8937625" cy="79692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noAutofit/>
          </a:bodyPr>
          <a:lstStyle/>
          <a:p>
            <a:pPr algn="ctr" fontAlgn="b">
              <a:lnSpc>
                <a:spcPct val="120000"/>
              </a:lnSpc>
            </a:pPr>
            <a:r>
              <a:rPr lang="zh-CN" altLang="en-US" sz="3200">
                <a:solidFill>
                  <a:srgbClr val="FFFF00"/>
                </a:solidFill>
              </a:rPr>
              <a:t>受限空间作业安全警示牌</a:t>
            </a:r>
            <a:endParaRPr lang="zh-CN" altLang="en-US" sz="3200">
              <a:solidFill>
                <a:srgbClr val="FFFF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15035" y="1477645"/>
            <a:ext cx="1661795" cy="3727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</a:rPr>
              <a:t>受限空间名称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576830" y="1477645"/>
            <a:ext cx="1649730" cy="3727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zh-CN" altLang="en-US" sz="1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氟石膏冷却装置</a:t>
            </a:r>
            <a:endParaRPr lang="zh-CN" altLang="en-US" sz="16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  <a:p>
            <a:endParaRPr lang="en-US" altLang="zh-CN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18845" y="3502025"/>
            <a:ext cx="911225" cy="72326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endParaRPr lang="zh-CN" altLang="en-US" sz="1400"/>
          </a:p>
          <a:p>
            <a:r>
              <a:rPr lang="zh-CN" altLang="en-US" sz="140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危险标识</a:t>
            </a:r>
            <a:endParaRPr lang="zh-CN" altLang="en-US" sz="1400" b="1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400" b="1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827530" y="3502025"/>
            <a:ext cx="894080" cy="7327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19" name="文本框 18"/>
          <p:cNvSpPr txBox="1"/>
          <p:nvPr/>
        </p:nvSpPr>
        <p:spPr>
          <a:xfrm>
            <a:off x="2724150" y="3502660"/>
            <a:ext cx="894080" cy="7315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0" name="文本框 19"/>
          <p:cNvSpPr txBox="1"/>
          <p:nvPr/>
        </p:nvSpPr>
        <p:spPr>
          <a:xfrm>
            <a:off x="3618230" y="3502660"/>
            <a:ext cx="894080" cy="7315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1" name="文本框 20"/>
          <p:cNvSpPr txBox="1"/>
          <p:nvPr/>
        </p:nvSpPr>
        <p:spPr>
          <a:xfrm>
            <a:off x="4512310" y="3502660"/>
            <a:ext cx="903605" cy="7315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2" name="文本框 21"/>
          <p:cNvSpPr txBox="1"/>
          <p:nvPr/>
        </p:nvSpPr>
        <p:spPr>
          <a:xfrm>
            <a:off x="915670" y="4218940"/>
            <a:ext cx="4499610" cy="43307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600">
                <a:solidFill>
                  <a:srgbClr val="0070C0"/>
                </a:solidFill>
              </a:rPr>
              <a:t>                                    </a:t>
            </a:r>
            <a:r>
              <a:rPr lang="en-US" altLang="zh-CN" sz="18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防护措施</a:t>
            </a:r>
            <a:endParaRPr lang="zh-CN" altLang="en-US" sz="18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15035" y="4652010"/>
            <a:ext cx="915035" cy="8153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5" name="文本框 24"/>
          <p:cNvSpPr txBox="1"/>
          <p:nvPr/>
        </p:nvSpPr>
        <p:spPr>
          <a:xfrm>
            <a:off x="1830705" y="4652010"/>
            <a:ext cx="892810" cy="8153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6" name="文本框 25"/>
          <p:cNvSpPr txBox="1"/>
          <p:nvPr/>
        </p:nvSpPr>
        <p:spPr>
          <a:xfrm>
            <a:off x="2723515" y="4661535"/>
            <a:ext cx="892810" cy="8115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7" name="文本框 26"/>
          <p:cNvSpPr txBox="1"/>
          <p:nvPr/>
        </p:nvSpPr>
        <p:spPr>
          <a:xfrm>
            <a:off x="3617595" y="4646930"/>
            <a:ext cx="892810" cy="8204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8" name="文本框 27"/>
          <p:cNvSpPr txBox="1"/>
          <p:nvPr/>
        </p:nvSpPr>
        <p:spPr>
          <a:xfrm>
            <a:off x="4510405" y="4652645"/>
            <a:ext cx="902335" cy="8051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9" name="文本框 28"/>
          <p:cNvSpPr txBox="1"/>
          <p:nvPr/>
        </p:nvSpPr>
        <p:spPr>
          <a:xfrm>
            <a:off x="915035" y="5467985"/>
            <a:ext cx="914400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0" name="文本框 29"/>
          <p:cNvSpPr txBox="1"/>
          <p:nvPr/>
        </p:nvSpPr>
        <p:spPr>
          <a:xfrm>
            <a:off x="1831975" y="5467350"/>
            <a:ext cx="889635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1" name="文本框 30"/>
          <p:cNvSpPr txBox="1"/>
          <p:nvPr/>
        </p:nvSpPr>
        <p:spPr>
          <a:xfrm>
            <a:off x="2723515" y="5467350"/>
            <a:ext cx="892810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2" name="文本框 31"/>
          <p:cNvSpPr txBox="1"/>
          <p:nvPr/>
        </p:nvSpPr>
        <p:spPr>
          <a:xfrm>
            <a:off x="3616960" y="5467350"/>
            <a:ext cx="892810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3" name="文本框 32"/>
          <p:cNvSpPr txBox="1"/>
          <p:nvPr/>
        </p:nvSpPr>
        <p:spPr>
          <a:xfrm>
            <a:off x="4510405" y="5467350"/>
            <a:ext cx="902335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4" name="文本框 33"/>
          <p:cNvSpPr txBox="1"/>
          <p:nvPr/>
        </p:nvSpPr>
        <p:spPr>
          <a:xfrm>
            <a:off x="915035" y="1851660"/>
            <a:ext cx="4497705" cy="43624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400">
                <a:solidFill>
                  <a:srgbClr val="FFFF00"/>
                </a:solidFill>
                <a:latin typeface="+mn-ea"/>
                <a:ea typeface="+mn-ea"/>
                <a:cs typeface="+mn-ea"/>
              </a:rPr>
              <a:t>                  </a:t>
            </a:r>
            <a:r>
              <a:rPr lang="en-US" altLang="zh-CN" sz="1800">
                <a:solidFill>
                  <a:srgbClr val="FFFF00"/>
                </a:solidFill>
                <a:latin typeface="+mn-ea"/>
                <a:ea typeface="+mn-ea"/>
                <a:cs typeface="+mn-ea"/>
              </a:rPr>
              <a:t> </a:t>
            </a:r>
            <a:r>
              <a:rPr lang="en-US" altLang="zh-CN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危险特性</a:t>
            </a:r>
            <a:endParaRPr lang="zh-CN" altLang="en-US" sz="18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923290" y="2286635"/>
            <a:ext cx="4492625" cy="12153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eaLnBrk="1" latinLnBrk="0" hangingPunct="1">
              <a:lnSpc>
                <a:spcPct val="95000"/>
              </a:lnSpc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氟石膏冷却装置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为封闭空间进入存在窒息风险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eaLnBrk="1" latinLnBrk="0" hangingPunct="1">
              <a:lnSpc>
                <a:spcPct val="95000"/>
              </a:lnSpc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氟石膏冷却装置内部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环境为高温环境，不冷却存在烫伤危险</a:t>
            </a:r>
            <a:endParaRPr lang="zh-CN" altLang="en-US" sz="1600" b="1">
              <a:solidFill>
                <a:srgbClr val="FF0000"/>
              </a:solidFill>
            </a:endParaRPr>
          </a:p>
          <a:p>
            <a:pPr eaLnBrk="1" latinLnBrk="0" hangingPunct="1">
              <a:lnSpc>
                <a:spcPct val="95000"/>
              </a:lnSpc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氟石膏冷却装置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内可能有氟化氢、二氧化硫等有毒有害气体，存在酸气腐蚀、中毒风险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600"/>
          </a:p>
          <a:p>
            <a:endParaRPr lang="zh-CN" altLang="en-US" sz="1600"/>
          </a:p>
        </p:txBody>
      </p:sp>
      <p:sp>
        <p:nvSpPr>
          <p:cNvPr id="36" name="文本框 35"/>
          <p:cNvSpPr txBox="1"/>
          <p:nvPr/>
        </p:nvSpPr>
        <p:spPr>
          <a:xfrm>
            <a:off x="5415280" y="1850390"/>
            <a:ext cx="4427855" cy="43688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600"/>
              <a:t>                               </a:t>
            </a:r>
            <a:r>
              <a:rPr lang="en-US" altLang="zh-CN" sz="1400"/>
              <a:t>      </a:t>
            </a:r>
            <a:r>
              <a:rPr lang="en-US" altLang="zh-CN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altLang="en-US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控制措施</a:t>
            </a:r>
            <a:endParaRPr lang="zh-CN" altLang="en-US" sz="18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416550" y="2287270"/>
            <a:ext cx="4427855" cy="19481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zh-CN" altLang="en-US" sz="1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5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作业前需办理《受限空间作业票》</a:t>
            </a:r>
            <a:endParaRPr lang="zh-CN" altLang="en-US" sz="135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135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5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进入前对作业环境进行进行清理、吹扫，加强通风、保证空气流通，再进行气体检测</a:t>
            </a:r>
            <a:endParaRPr lang="zh-CN" altLang="en-US" sz="135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135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5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进入作业前必须穿戴二级防护服，佩戴防毒面具</a:t>
            </a:r>
            <a:endParaRPr lang="zh-CN" altLang="en-US" sz="135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135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5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作业过程中要定期对作业环境进行气体检测，保证作业安全</a:t>
            </a:r>
            <a:endParaRPr lang="zh-CN" altLang="en-US" sz="135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35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5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作业中断，需重新对作业环境进行气体检测合格方可允许进入作业</a:t>
            </a:r>
            <a:endParaRPr lang="zh-CN" altLang="en-US" sz="1350" b="1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35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5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为防止烫伤，需等设备完全冷却，禁止违章作业</a:t>
            </a:r>
            <a:endParaRPr lang="zh-CN" altLang="en-US" sz="1350" b="1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600"/>
          </a:p>
          <a:p>
            <a:endParaRPr lang="zh-CN" altLang="en-US" sz="1600"/>
          </a:p>
          <a:p>
            <a:endParaRPr lang="zh-CN" altLang="en-US" sz="1600"/>
          </a:p>
        </p:txBody>
      </p:sp>
      <p:sp>
        <p:nvSpPr>
          <p:cNvPr id="39" name="文本框 38"/>
          <p:cNvSpPr txBox="1"/>
          <p:nvPr/>
        </p:nvSpPr>
        <p:spPr>
          <a:xfrm>
            <a:off x="5412740" y="4225290"/>
            <a:ext cx="4442460" cy="41465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>
              <a:buClrTx/>
              <a:buSzTx/>
              <a:buFontTx/>
            </a:pPr>
            <a:r>
              <a:rPr lang="en-US" altLang="zh-CN" sz="1400"/>
              <a:t>                                           </a:t>
            </a:r>
            <a:r>
              <a:rPr lang="en-US" altLang="zh-CN" sz="1600">
                <a:latin typeface="+mn-ea"/>
                <a:ea typeface="+mn-ea"/>
                <a:cs typeface="+mn-ea"/>
              </a:rPr>
              <a:t> </a:t>
            </a:r>
            <a:r>
              <a:rPr lang="zh-CN" altLang="en-US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应急措施</a:t>
            </a:r>
            <a:endParaRPr lang="zh-CN" altLang="en-US" sz="18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414645" y="4652010"/>
            <a:ext cx="4429760" cy="1554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5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5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若缺氧，立即撤出人员，对昏迷伤者进行人工呼吸和心肺复苏，及时就医</a:t>
            </a:r>
            <a:endParaRPr lang="zh-CN" altLang="en-US" sz="15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5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5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若中毒，将伤者抬至空气流通处进行人工呼吸和心肺复苏，食道摄入时给饮葡萄糖酸钙，及时就医</a:t>
            </a:r>
            <a:endParaRPr lang="zh-CN" altLang="en-US" sz="15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5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5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若腐蚀立即就近喷淋冲洗，及时送医</a:t>
            </a:r>
            <a:endParaRPr lang="zh-CN" altLang="en-US" sz="15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5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5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若烫伤先进行降温，后涂抹烫伤膏，就医</a:t>
            </a:r>
            <a:endParaRPr lang="zh-CN" altLang="en-US" sz="15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endParaRPr lang="zh-CN" altLang="en-US" sz="15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18845" y="6206490"/>
            <a:ext cx="8936990" cy="4140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noAutofit/>
          </a:bodyPr>
          <a:lstStyle/>
          <a:p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报警急救电话 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119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120   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公司</a:t>
            </a:r>
            <a:r>
              <a:rPr lang="zh-CN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应急电话：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0476-5811166  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紧急联系人：叶秀柱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电话：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18147654966 </a:t>
            </a:r>
            <a:r>
              <a:rPr lang="en-US" altLang="zh-CN" sz="145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r>
              <a:rPr lang="en-US" altLang="zh-CN" sz="145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en-US" altLang="zh-CN">
                <a:solidFill>
                  <a:srgbClr val="FFFF00"/>
                </a:solidFill>
              </a:rPr>
              <a:t>                   </a:t>
            </a:r>
            <a:endParaRPr lang="zh-CN" altLang="en-US">
              <a:solidFill>
                <a:srgbClr val="FFFF00"/>
              </a:solidFill>
            </a:endParaRPr>
          </a:p>
        </p:txBody>
      </p:sp>
      <p:pic>
        <p:nvPicPr>
          <p:cNvPr id="83" name="图片 83" descr="1615276434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580" y="4721860"/>
            <a:ext cx="856615" cy="702945"/>
          </a:xfrm>
          <a:prstGeom prst="rect">
            <a:avLst/>
          </a:prstGeom>
        </p:spPr>
      </p:pic>
      <p:pic>
        <p:nvPicPr>
          <p:cNvPr id="80" name="图片 80" descr="1615276288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045" y="4721860"/>
            <a:ext cx="798195" cy="702945"/>
          </a:xfrm>
          <a:prstGeom prst="rect">
            <a:avLst/>
          </a:prstGeom>
        </p:spPr>
      </p:pic>
      <p:pic>
        <p:nvPicPr>
          <p:cNvPr id="84" name="图片 84" descr="1615276473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6375" y="4722495"/>
            <a:ext cx="849630" cy="73533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7440" y="4748530"/>
            <a:ext cx="768350" cy="676275"/>
          </a:xfrm>
          <a:prstGeom prst="rect">
            <a:avLst/>
          </a:prstGeom>
        </p:spPr>
      </p:pic>
      <p:pic>
        <p:nvPicPr>
          <p:cNvPr id="78" name="图片 78" descr="1615276198(1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8820" y="4748530"/>
            <a:ext cx="871220" cy="711835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6945" y="5520055"/>
            <a:ext cx="826770" cy="649605"/>
          </a:xfrm>
          <a:prstGeom prst="rect">
            <a:avLst/>
          </a:prstGeom>
        </p:spPr>
      </p:pic>
      <p:pic>
        <p:nvPicPr>
          <p:cNvPr id="79" name="图片 79" descr="1615276242(1)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1660" y="5501640"/>
            <a:ext cx="803910" cy="664845"/>
          </a:xfrm>
          <a:prstGeom prst="rect">
            <a:avLst/>
          </a:prstGeom>
        </p:spPr>
      </p:pic>
      <p:pic>
        <p:nvPicPr>
          <p:cNvPr id="50" name="图片 82" descr="1615276376(1)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90825" y="5501640"/>
            <a:ext cx="768985" cy="668020"/>
          </a:xfrm>
          <a:prstGeom prst="rect">
            <a:avLst/>
          </a:prstGeom>
        </p:spPr>
      </p:pic>
      <p:pic>
        <p:nvPicPr>
          <p:cNvPr id="86" name="图片 86" descr="1615276547(1)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81730" y="5501005"/>
            <a:ext cx="763270" cy="659765"/>
          </a:xfrm>
          <a:prstGeom prst="rect">
            <a:avLst/>
          </a:prstGeom>
        </p:spPr>
      </p:pic>
      <p:pic>
        <p:nvPicPr>
          <p:cNvPr id="51" name="图片 35" descr="1615160176(1)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59915" y="3502660"/>
            <a:ext cx="829310" cy="706120"/>
          </a:xfrm>
          <a:prstGeom prst="rect">
            <a:avLst/>
          </a:prstGeom>
        </p:spPr>
      </p:pic>
      <p:pic>
        <p:nvPicPr>
          <p:cNvPr id="53" name="图片 46" descr="1615272157(1)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49980" y="3511550"/>
            <a:ext cx="803275" cy="707390"/>
          </a:xfrm>
          <a:prstGeom prst="rect">
            <a:avLst/>
          </a:prstGeom>
        </p:spPr>
      </p:pic>
      <p:pic>
        <p:nvPicPr>
          <p:cNvPr id="89" name="图片 89" descr="1615279232(1)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52950" y="3512820"/>
            <a:ext cx="817245" cy="6934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226560" y="1477645"/>
            <a:ext cx="1517015" cy="374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</a:rPr>
              <a:t>受限空间编号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43575" y="1477645"/>
            <a:ext cx="1477010" cy="374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/>
              <a:t> 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SXKJ-022</a:t>
            </a:r>
            <a:endParaRPr lang="en-US" altLang="zh-CN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219950" y="1477645"/>
            <a:ext cx="1263015" cy="374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600" b="1"/>
              <a:t>    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责任人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493760" y="1477645"/>
            <a:ext cx="1350010" cy="374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>
              <a:buClrTx/>
              <a:buSzTx/>
              <a:buFontTx/>
            </a:pPr>
            <a:r>
              <a:rPr lang="en-US" altLang="zh-CN" sz="1600" b="1"/>
              <a:t>      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刘永涛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36" descr="1615160198(1)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68600" y="3533140"/>
            <a:ext cx="791210" cy="67564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34911" y="2057981"/>
            <a:ext cx="4681647" cy="1045058"/>
          </a:xfrm>
        </p:spPr>
        <p:txBody>
          <a:bodyPr>
            <a:noAutofit/>
          </a:bodyPr>
          <a:lstStyle/>
          <a:p>
            <a:r>
              <a:rPr sz="5845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5845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7068133" y="4418418"/>
            <a:ext cx="3360796" cy="140348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0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3090" y="4475238"/>
            <a:ext cx="1052494" cy="1052494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7165895" y="4728060"/>
            <a:ext cx="1114452" cy="770159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24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24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24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获取第一手安全资讯</a:t>
            </a:r>
            <a:endParaRPr lang="zh-CN" altLang="en-US" sz="1240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9356107" y="4523057"/>
            <a:ext cx="980493" cy="956813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509603" y="4545783"/>
            <a:ext cx="3561512" cy="9194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42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42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42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24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24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24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24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24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82361" y="3397705"/>
            <a:ext cx="2787536" cy="928804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42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42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42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42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24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42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2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42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42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335226" y="5527732"/>
            <a:ext cx="829330" cy="241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75" dirty="0"/>
              <a:t>微信公众号</a:t>
            </a:r>
            <a:endParaRPr lang="zh-CN" altLang="en-US" sz="975" dirty="0"/>
          </a:p>
        </p:txBody>
      </p:sp>
      <p:sp>
        <p:nvSpPr>
          <p:cNvPr id="9" name="文本框 8"/>
          <p:cNvSpPr txBox="1"/>
          <p:nvPr/>
        </p:nvSpPr>
        <p:spPr>
          <a:xfrm>
            <a:off x="9382077" y="5526620"/>
            <a:ext cx="829330" cy="241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75" dirty="0"/>
              <a:t>抖音</a:t>
            </a:r>
            <a:endParaRPr lang="zh-CN" altLang="en-US" sz="975" dirty="0"/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23290" y="680720"/>
            <a:ext cx="8931910" cy="79692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noAutofit/>
          </a:bodyPr>
          <a:lstStyle/>
          <a:p>
            <a:pPr algn="ctr" fontAlgn="b">
              <a:lnSpc>
                <a:spcPct val="120000"/>
              </a:lnSpc>
            </a:pPr>
            <a:r>
              <a:rPr lang="zh-CN" altLang="en-US" sz="3200">
                <a:solidFill>
                  <a:srgbClr val="FFFF00"/>
                </a:solidFill>
              </a:rPr>
              <a:t>受限空间作业安全警示牌</a:t>
            </a:r>
            <a:endParaRPr lang="zh-CN" altLang="en-US" sz="3200">
              <a:solidFill>
                <a:srgbClr val="FFFF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23290" y="1477645"/>
            <a:ext cx="1664335" cy="3727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</a:rPr>
              <a:t>受限空间名称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588260" y="1477645"/>
            <a:ext cx="1638300" cy="3727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600" b="1"/>
              <a:t>        </a:t>
            </a:r>
            <a:r>
              <a:rPr lang="en-US" altLang="zh-CN" sz="1600" b="1">
                <a:latin typeface="+mn-ea"/>
                <a:ea typeface="+mn-ea"/>
                <a:cs typeface="+mn-ea"/>
              </a:rPr>
              <a:t> 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+mn-ea"/>
              </a:rPr>
              <a:t>流化床</a:t>
            </a:r>
            <a:endParaRPr lang="en-US" altLang="zh-CN" sz="1600"/>
          </a:p>
          <a:p>
            <a:endParaRPr lang="en-US" altLang="zh-CN" sz="1600"/>
          </a:p>
          <a:p>
            <a:endParaRPr lang="en-US" altLang="zh-CN" sz="1600"/>
          </a:p>
        </p:txBody>
      </p:sp>
      <p:sp>
        <p:nvSpPr>
          <p:cNvPr id="17" name="文本框 16"/>
          <p:cNvSpPr txBox="1"/>
          <p:nvPr/>
        </p:nvSpPr>
        <p:spPr>
          <a:xfrm>
            <a:off x="924560" y="3502025"/>
            <a:ext cx="905510" cy="72326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endParaRPr lang="zh-CN" altLang="en-US" sz="1400"/>
          </a:p>
          <a:p>
            <a:r>
              <a:rPr lang="zh-CN" altLang="en-US" sz="140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危险标识</a:t>
            </a:r>
            <a:endParaRPr lang="zh-CN" altLang="en-US" sz="1400" b="1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400" b="1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827530" y="3502025"/>
            <a:ext cx="894080" cy="7327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19" name="文本框 18"/>
          <p:cNvSpPr txBox="1"/>
          <p:nvPr/>
        </p:nvSpPr>
        <p:spPr>
          <a:xfrm>
            <a:off x="2724150" y="3502660"/>
            <a:ext cx="894080" cy="7315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0" name="文本框 19"/>
          <p:cNvSpPr txBox="1"/>
          <p:nvPr/>
        </p:nvSpPr>
        <p:spPr>
          <a:xfrm>
            <a:off x="3618230" y="3502660"/>
            <a:ext cx="894080" cy="7315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1" name="文本框 20"/>
          <p:cNvSpPr txBox="1"/>
          <p:nvPr/>
        </p:nvSpPr>
        <p:spPr>
          <a:xfrm>
            <a:off x="4512310" y="3502660"/>
            <a:ext cx="903605" cy="7315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2" name="文本框 21"/>
          <p:cNvSpPr txBox="1"/>
          <p:nvPr/>
        </p:nvSpPr>
        <p:spPr>
          <a:xfrm>
            <a:off x="923925" y="4218940"/>
            <a:ext cx="4491355" cy="43307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600">
                <a:solidFill>
                  <a:srgbClr val="0070C0"/>
                </a:solidFill>
              </a:rPr>
              <a:t>                                    </a:t>
            </a:r>
            <a:r>
              <a:rPr lang="en-US" altLang="zh-CN" sz="18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防护措施</a:t>
            </a:r>
            <a:endParaRPr lang="zh-CN" altLang="en-US" sz="18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23290" y="4652010"/>
            <a:ext cx="906780" cy="8153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5" name="文本框 24"/>
          <p:cNvSpPr txBox="1"/>
          <p:nvPr/>
        </p:nvSpPr>
        <p:spPr>
          <a:xfrm>
            <a:off x="1830705" y="4652010"/>
            <a:ext cx="892810" cy="8153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6" name="文本框 25"/>
          <p:cNvSpPr txBox="1"/>
          <p:nvPr/>
        </p:nvSpPr>
        <p:spPr>
          <a:xfrm>
            <a:off x="2723515" y="4661535"/>
            <a:ext cx="892810" cy="8115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7" name="文本框 26"/>
          <p:cNvSpPr txBox="1"/>
          <p:nvPr/>
        </p:nvSpPr>
        <p:spPr>
          <a:xfrm>
            <a:off x="3617595" y="4652010"/>
            <a:ext cx="892810" cy="8153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8" name="文本框 27"/>
          <p:cNvSpPr txBox="1"/>
          <p:nvPr/>
        </p:nvSpPr>
        <p:spPr>
          <a:xfrm>
            <a:off x="4510405" y="4652645"/>
            <a:ext cx="902335" cy="8051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9" name="文本框 28"/>
          <p:cNvSpPr txBox="1"/>
          <p:nvPr/>
        </p:nvSpPr>
        <p:spPr>
          <a:xfrm>
            <a:off x="923290" y="5467985"/>
            <a:ext cx="906145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0" name="文本框 29"/>
          <p:cNvSpPr txBox="1"/>
          <p:nvPr/>
        </p:nvSpPr>
        <p:spPr>
          <a:xfrm>
            <a:off x="1831975" y="5467350"/>
            <a:ext cx="889635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1" name="文本框 30"/>
          <p:cNvSpPr txBox="1"/>
          <p:nvPr/>
        </p:nvSpPr>
        <p:spPr>
          <a:xfrm>
            <a:off x="2723515" y="5467350"/>
            <a:ext cx="892810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2" name="文本框 31"/>
          <p:cNvSpPr txBox="1"/>
          <p:nvPr/>
        </p:nvSpPr>
        <p:spPr>
          <a:xfrm>
            <a:off x="3616960" y="5467350"/>
            <a:ext cx="892810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3" name="文本框 32"/>
          <p:cNvSpPr txBox="1"/>
          <p:nvPr/>
        </p:nvSpPr>
        <p:spPr>
          <a:xfrm>
            <a:off x="4510405" y="5467350"/>
            <a:ext cx="902335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4" name="文本框 33"/>
          <p:cNvSpPr txBox="1"/>
          <p:nvPr/>
        </p:nvSpPr>
        <p:spPr>
          <a:xfrm>
            <a:off x="923290" y="1851660"/>
            <a:ext cx="4489450" cy="43624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400">
                <a:solidFill>
                  <a:srgbClr val="FFFF00"/>
                </a:solidFill>
                <a:latin typeface="+mn-ea"/>
                <a:ea typeface="+mn-ea"/>
                <a:cs typeface="+mn-ea"/>
              </a:rPr>
              <a:t>                  </a:t>
            </a:r>
            <a:r>
              <a:rPr lang="en-US" altLang="zh-CN" sz="1800">
                <a:solidFill>
                  <a:srgbClr val="FFFF00"/>
                </a:solidFill>
                <a:latin typeface="+mn-ea"/>
                <a:ea typeface="+mn-ea"/>
                <a:cs typeface="+mn-ea"/>
              </a:rPr>
              <a:t> </a:t>
            </a:r>
            <a:r>
              <a:rPr lang="en-US" altLang="zh-CN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危险特性</a:t>
            </a:r>
            <a:endParaRPr lang="zh-CN" altLang="en-US" sz="18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923290" y="2286635"/>
            <a:ext cx="4492625" cy="12153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●</a:t>
            </a:r>
            <a:r>
              <a:rPr lang="zh-CN" altLang="en-US" sz="1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流化床为封闭空间进入存在窒息风险</a:t>
            </a:r>
            <a:endParaRPr lang="zh-CN" altLang="en-US" sz="1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反应介质为氟化氢与氢氧化铝，残存的氟化氢引起中毒</a:t>
            </a:r>
            <a:endParaRPr lang="zh-CN" altLang="en-US" sz="1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反应环境为高温环境，不冷却存在烫伤危险</a:t>
            </a:r>
            <a:endParaRPr lang="zh-CN" altLang="en-US" sz="1600" b="1">
              <a:solidFill>
                <a:srgbClr val="FF0000"/>
              </a:solidFill>
            </a:endParaRPr>
          </a:p>
          <a:p>
            <a:endParaRPr lang="zh-CN" altLang="en-US" sz="1600"/>
          </a:p>
          <a:p>
            <a:endParaRPr lang="zh-CN" altLang="en-US" sz="1600"/>
          </a:p>
        </p:txBody>
      </p:sp>
      <p:sp>
        <p:nvSpPr>
          <p:cNvPr id="36" name="文本框 35"/>
          <p:cNvSpPr txBox="1"/>
          <p:nvPr/>
        </p:nvSpPr>
        <p:spPr>
          <a:xfrm>
            <a:off x="5415280" y="1850390"/>
            <a:ext cx="4439920" cy="43688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600"/>
              <a:t>                               </a:t>
            </a:r>
            <a:r>
              <a:rPr lang="en-US" altLang="zh-CN" sz="1400"/>
              <a:t>      </a:t>
            </a:r>
            <a:r>
              <a:rPr lang="en-US" altLang="zh-CN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altLang="en-US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控制措施</a:t>
            </a:r>
            <a:endParaRPr lang="zh-CN" altLang="en-US" sz="18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416550" y="2287270"/>
            <a:ext cx="4439285" cy="19481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zh-CN" altLang="en-US" sz="135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5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作业前需办理《受限空间作业票》</a:t>
            </a:r>
            <a:endParaRPr lang="zh-CN" altLang="en-US" sz="135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135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5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进入前对作业环境进行进行清理、吹扫，加强通风、保证空气流通，再进行气体检测</a:t>
            </a:r>
            <a:endParaRPr lang="zh-CN" altLang="en-US" sz="135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135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5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进入作业前必须穿戴一级防护服，佩戴防毒面具</a:t>
            </a:r>
            <a:endParaRPr lang="zh-CN" altLang="en-US" sz="135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135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5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为防止烫伤，禁止违章作业，需等设备完全冷却</a:t>
            </a:r>
            <a:endParaRPr lang="zh-CN" altLang="en-US" sz="135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135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5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作业过程中要定期对作业环境进行气体检测，保证作业安全</a:t>
            </a:r>
            <a:endParaRPr lang="zh-CN" altLang="en-US" sz="135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35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5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作业中断，需重新对作业环境进行气体检测合格方可允许进入作业，禁止违章作业</a:t>
            </a:r>
            <a:endParaRPr lang="zh-CN" altLang="en-US" sz="1600"/>
          </a:p>
          <a:p>
            <a:endParaRPr lang="zh-CN" altLang="en-US" sz="1600"/>
          </a:p>
        </p:txBody>
      </p:sp>
      <p:sp>
        <p:nvSpPr>
          <p:cNvPr id="39" name="文本框 38"/>
          <p:cNvSpPr txBox="1"/>
          <p:nvPr/>
        </p:nvSpPr>
        <p:spPr>
          <a:xfrm>
            <a:off x="5412740" y="4225290"/>
            <a:ext cx="4450715" cy="41465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>
              <a:buClrTx/>
              <a:buSzTx/>
              <a:buFontTx/>
            </a:pPr>
            <a:r>
              <a:rPr lang="en-US" altLang="zh-CN" sz="1400"/>
              <a:t>                                           </a:t>
            </a:r>
            <a:r>
              <a:rPr lang="en-US" altLang="zh-CN" sz="1600">
                <a:latin typeface="+mn-ea"/>
                <a:ea typeface="+mn-ea"/>
                <a:cs typeface="+mn-ea"/>
              </a:rPr>
              <a:t> </a:t>
            </a:r>
            <a:r>
              <a:rPr lang="zh-CN" altLang="en-US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应急措施</a:t>
            </a:r>
            <a:endParaRPr lang="zh-CN" altLang="en-US" sz="18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414645" y="4652010"/>
            <a:ext cx="4450715" cy="1554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zh-CN" altLang="en-US" sz="1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若缺氧，立即撤出人员，对昏迷伤者进行人工呼吸和心肺复苏，及时就医</a:t>
            </a:r>
            <a:endParaRPr lang="zh-CN" altLang="en-US" sz="16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若中毒，将伤者转移至空气流通处进行人工呼吸和心肺复苏，食道摄入时给饮葡萄糖酸钙，及时就医</a:t>
            </a:r>
            <a:endParaRPr lang="zh-CN" altLang="en-US" sz="16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若烫伤先进行降温，后涂抹烫伤膏，就医</a:t>
            </a:r>
            <a:endParaRPr lang="zh-CN" altLang="en-US" sz="16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18845" y="6206490"/>
            <a:ext cx="8947150" cy="4140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报警急救电话 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119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120 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公司</a:t>
            </a:r>
            <a:r>
              <a:rPr lang="zh-CN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应急电话：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0476-5811166   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紧急联系人：叶秀柱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电话：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18147654966   </a:t>
            </a:r>
            <a:r>
              <a:rPr lang="en-US" altLang="zh-CN" sz="145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</a:t>
            </a:r>
            <a:endParaRPr lang="zh-CN" altLang="en-US" sz="145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3" name="图片 83" descr="1615276434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6945" y="4721860"/>
            <a:ext cx="857250" cy="702945"/>
          </a:xfrm>
          <a:prstGeom prst="rect">
            <a:avLst/>
          </a:prstGeom>
        </p:spPr>
      </p:pic>
      <p:pic>
        <p:nvPicPr>
          <p:cNvPr id="80" name="图片 80" descr="1615276288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045" y="4722495"/>
            <a:ext cx="798195" cy="702310"/>
          </a:xfrm>
          <a:prstGeom prst="rect">
            <a:avLst/>
          </a:prstGeom>
        </p:spPr>
      </p:pic>
      <p:pic>
        <p:nvPicPr>
          <p:cNvPr id="84" name="图片 84" descr="1615276473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6375" y="4722495"/>
            <a:ext cx="849630" cy="73533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7440" y="4748530"/>
            <a:ext cx="768350" cy="676275"/>
          </a:xfrm>
          <a:prstGeom prst="rect">
            <a:avLst/>
          </a:prstGeom>
        </p:spPr>
      </p:pic>
      <p:pic>
        <p:nvPicPr>
          <p:cNvPr id="78" name="图片 78" descr="1615276198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8820" y="4748530"/>
            <a:ext cx="871220" cy="711835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6945" y="5520055"/>
            <a:ext cx="826770" cy="649605"/>
          </a:xfrm>
          <a:prstGeom prst="rect">
            <a:avLst/>
          </a:prstGeom>
        </p:spPr>
      </p:pic>
      <p:pic>
        <p:nvPicPr>
          <p:cNvPr id="79" name="图片 79" descr="1615276242(1)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1660" y="5501640"/>
            <a:ext cx="803910" cy="664845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9235" y="5498465"/>
            <a:ext cx="774065" cy="655320"/>
          </a:xfrm>
          <a:prstGeom prst="rect">
            <a:avLst/>
          </a:prstGeom>
        </p:spPr>
      </p:pic>
      <p:pic>
        <p:nvPicPr>
          <p:cNvPr id="50" name="图片 82" descr="1615276376(1)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84270" y="5539105"/>
            <a:ext cx="768985" cy="632460"/>
          </a:xfrm>
          <a:prstGeom prst="rect">
            <a:avLst/>
          </a:prstGeom>
        </p:spPr>
      </p:pic>
      <p:pic>
        <p:nvPicPr>
          <p:cNvPr id="86" name="图片 86" descr="1615276547(1)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6125" y="5523865"/>
            <a:ext cx="763270" cy="631825"/>
          </a:xfrm>
          <a:prstGeom prst="rect">
            <a:avLst/>
          </a:prstGeom>
        </p:spPr>
      </p:pic>
      <p:pic>
        <p:nvPicPr>
          <p:cNvPr id="51" name="图片 35" descr="1615160176(1)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59915" y="3502660"/>
            <a:ext cx="829310" cy="706120"/>
          </a:xfrm>
          <a:prstGeom prst="rect">
            <a:avLst/>
          </a:prstGeom>
        </p:spPr>
      </p:pic>
      <p:pic>
        <p:nvPicPr>
          <p:cNvPr id="52" name="图片 33" descr="1615019223(1)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27325" y="3531870"/>
            <a:ext cx="880110" cy="687070"/>
          </a:xfrm>
          <a:prstGeom prst="rect">
            <a:avLst/>
          </a:prstGeom>
        </p:spPr>
      </p:pic>
      <p:pic>
        <p:nvPicPr>
          <p:cNvPr id="53" name="图片 46" descr="1615272157(1)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49980" y="3511550"/>
            <a:ext cx="803275" cy="707390"/>
          </a:xfrm>
          <a:prstGeom prst="rect">
            <a:avLst/>
          </a:prstGeom>
        </p:spPr>
      </p:pic>
      <p:pic>
        <p:nvPicPr>
          <p:cNvPr id="89" name="图片 89" descr="1615279232(1)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52950" y="3512820"/>
            <a:ext cx="817245" cy="6934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226560" y="1477645"/>
            <a:ext cx="1517015" cy="374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</a:rPr>
              <a:t>受限空间编号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43575" y="1477645"/>
            <a:ext cx="1477010" cy="374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 SXKJ-001</a:t>
            </a:r>
            <a:endParaRPr lang="en-US" altLang="zh-CN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219950" y="1477645"/>
            <a:ext cx="1263015" cy="374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600" b="1"/>
              <a:t>    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责任人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480425" y="1476375"/>
            <a:ext cx="1374775" cy="374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>
              <a:buClrTx/>
              <a:buSzTx/>
              <a:buFontTx/>
            </a:pPr>
            <a:r>
              <a:rPr lang="en-US" altLang="zh-CN" sz="1600" b="1"/>
              <a:t>      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</a:rPr>
              <a:t>刘永涛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5510" y="680720"/>
            <a:ext cx="8937625" cy="79692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noAutofit/>
          </a:bodyPr>
          <a:lstStyle/>
          <a:p>
            <a:pPr algn="ctr" fontAlgn="b">
              <a:lnSpc>
                <a:spcPct val="120000"/>
              </a:lnSpc>
            </a:pPr>
            <a:r>
              <a:rPr lang="zh-CN" altLang="en-US" sz="3200">
                <a:solidFill>
                  <a:srgbClr val="FFFF00"/>
                </a:solidFill>
              </a:rPr>
              <a:t>受限空间作业安全警示牌</a:t>
            </a:r>
            <a:endParaRPr lang="zh-CN" altLang="en-US" sz="3200">
              <a:solidFill>
                <a:srgbClr val="FFFF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15035" y="1477645"/>
            <a:ext cx="1661795" cy="3727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</a:rPr>
              <a:t>受限空间名称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576830" y="1477645"/>
            <a:ext cx="1649730" cy="3727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600" b="1"/>
              <a:t>   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</a:rPr>
              <a:t>氟化氢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+mn-ea"/>
              </a:rPr>
              <a:t>反应炉</a:t>
            </a:r>
            <a:endParaRPr lang="en-US" altLang="zh-CN" sz="160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1600"/>
          </a:p>
          <a:p>
            <a:endParaRPr lang="en-US" altLang="zh-CN" sz="1600"/>
          </a:p>
        </p:txBody>
      </p:sp>
      <p:sp>
        <p:nvSpPr>
          <p:cNvPr id="17" name="文本框 16"/>
          <p:cNvSpPr txBox="1"/>
          <p:nvPr/>
        </p:nvSpPr>
        <p:spPr>
          <a:xfrm>
            <a:off x="918845" y="3502025"/>
            <a:ext cx="911225" cy="72326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endParaRPr lang="zh-CN" altLang="en-US" sz="1400"/>
          </a:p>
          <a:p>
            <a:r>
              <a:rPr lang="zh-CN" altLang="en-US" sz="140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危险标识</a:t>
            </a:r>
            <a:endParaRPr lang="zh-CN" altLang="en-US" sz="1400" b="1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400" b="1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827530" y="3502025"/>
            <a:ext cx="894080" cy="7327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19" name="文本框 18"/>
          <p:cNvSpPr txBox="1"/>
          <p:nvPr/>
        </p:nvSpPr>
        <p:spPr>
          <a:xfrm>
            <a:off x="2724150" y="3502660"/>
            <a:ext cx="894080" cy="7315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0" name="文本框 19"/>
          <p:cNvSpPr txBox="1"/>
          <p:nvPr/>
        </p:nvSpPr>
        <p:spPr>
          <a:xfrm>
            <a:off x="3618230" y="3502660"/>
            <a:ext cx="894080" cy="7315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1" name="文本框 20"/>
          <p:cNvSpPr txBox="1"/>
          <p:nvPr/>
        </p:nvSpPr>
        <p:spPr>
          <a:xfrm>
            <a:off x="4512310" y="3502660"/>
            <a:ext cx="903605" cy="7315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2" name="文本框 21"/>
          <p:cNvSpPr txBox="1"/>
          <p:nvPr/>
        </p:nvSpPr>
        <p:spPr>
          <a:xfrm>
            <a:off x="915670" y="4218940"/>
            <a:ext cx="4499610" cy="43307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600">
                <a:solidFill>
                  <a:srgbClr val="0070C0"/>
                </a:solidFill>
              </a:rPr>
              <a:t>                                    </a:t>
            </a:r>
            <a:r>
              <a:rPr lang="en-US" altLang="zh-CN" sz="18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防护措施</a:t>
            </a:r>
            <a:endParaRPr lang="zh-CN" altLang="en-US" sz="18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15035" y="4652010"/>
            <a:ext cx="915035" cy="8153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5" name="文本框 24"/>
          <p:cNvSpPr txBox="1"/>
          <p:nvPr/>
        </p:nvSpPr>
        <p:spPr>
          <a:xfrm>
            <a:off x="1830705" y="4652010"/>
            <a:ext cx="892810" cy="8153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6" name="文本框 25"/>
          <p:cNvSpPr txBox="1"/>
          <p:nvPr/>
        </p:nvSpPr>
        <p:spPr>
          <a:xfrm>
            <a:off x="2723515" y="4661535"/>
            <a:ext cx="892810" cy="8115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7" name="文本框 26"/>
          <p:cNvSpPr txBox="1"/>
          <p:nvPr/>
        </p:nvSpPr>
        <p:spPr>
          <a:xfrm>
            <a:off x="3617595" y="4646930"/>
            <a:ext cx="892810" cy="8204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8" name="文本框 27"/>
          <p:cNvSpPr txBox="1"/>
          <p:nvPr/>
        </p:nvSpPr>
        <p:spPr>
          <a:xfrm>
            <a:off x="4510405" y="4652645"/>
            <a:ext cx="902335" cy="8051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9" name="文本框 28"/>
          <p:cNvSpPr txBox="1"/>
          <p:nvPr/>
        </p:nvSpPr>
        <p:spPr>
          <a:xfrm>
            <a:off x="915035" y="5467985"/>
            <a:ext cx="914400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0" name="文本框 29"/>
          <p:cNvSpPr txBox="1"/>
          <p:nvPr/>
        </p:nvSpPr>
        <p:spPr>
          <a:xfrm>
            <a:off x="1831975" y="5467350"/>
            <a:ext cx="889635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1" name="文本框 30"/>
          <p:cNvSpPr txBox="1"/>
          <p:nvPr/>
        </p:nvSpPr>
        <p:spPr>
          <a:xfrm>
            <a:off x="2723515" y="5467350"/>
            <a:ext cx="892810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2" name="文本框 31"/>
          <p:cNvSpPr txBox="1"/>
          <p:nvPr/>
        </p:nvSpPr>
        <p:spPr>
          <a:xfrm>
            <a:off x="3616960" y="5467350"/>
            <a:ext cx="892810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3" name="文本框 32"/>
          <p:cNvSpPr txBox="1"/>
          <p:nvPr/>
        </p:nvSpPr>
        <p:spPr>
          <a:xfrm>
            <a:off x="4510405" y="5467350"/>
            <a:ext cx="902335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4" name="文本框 33"/>
          <p:cNvSpPr txBox="1"/>
          <p:nvPr/>
        </p:nvSpPr>
        <p:spPr>
          <a:xfrm>
            <a:off x="915035" y="1851660"/>
            <a:ext cx="4497705" cy="43624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400">
                <a:solidFill>
                  <a:srgbClr val="FFFF00"/>
                </a:solidFill>
                <a:latin typeface="+mn-ea"/>
                <a:ea typeface="+mn-ea"/>
                <a:cs typeface="+mn-ea"/>
              </a:rPr>
              <a:t>                  </a:t>
            </a:r>
            <a:r>
              <a:rPr lang="en-US" altLang="zh-CN" sz="1800">
                <a:solidFill>
                  <a:srgbClr val="FFFF00"/>
                </a:solidFill>
                <a:latin typeface="+mn-ea"/>
                <a:ea typeface="+mn-ea"/>
                <a:cs typeface="+mn-ea"/>
              </a:rPr>
              <a:t> </a:t>
            </a:r>
            <a:r>
              <a:rPr lang="en-US" altLang="zh-CN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危险特性</a:t>
            </a:r>
            <a:endParaRPr lang="zh-CN" altLang="en-US" sz="18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923290" y="2286635"/>
            <a:ext cx="4492625" cy="12153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反应炉为封闭空间进入存在窒息风险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反应环境为高温环境，不冷却存在烫伤危险</a:t>
            </a:r>
            <a:endParaRPr lang="zh-CN" altLang="en-US" sz="1600" b="1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反应环境内有氟化氢、硫化氢、二氧化硫等有毒有害气体，存在酸气腐蚀、中毒风险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600"/>
          </a:p>
          <a:p>
            <a:endParaRPr lang="zh-CN" altLang="en-US" sz="1600"/>
          </a:p>
        </p:txBody>
      </p:sp>
      <p:sp>
        <p:nvSpPr>
          <p:cNvPr id="36" name="文本框 35"/>
          <p:cNvSpPr txBox="1"/>
          <p:nvPr/>
        </p:nvSpPr>
        <p:spPr>
          <a:xfrm>
            <a:off x="5415280" y="1850390"/>
            <a:ext cx="4427855" cy="43688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600"/>
              <a:t>                               </a:t>
            </a:r>
            <a:r>
              <a:rPr lang="en-US" altLang="zh-CN" sz="1400"/>
              <a:t>      </a:t>
            </a:r>
            <a:r>
              <a:rPr lang="en-US" altLang="zh-CN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altLang="en-US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控制措施</a:t>
            </a:r>
            <a:endParaRPr lang="zh-CN" altLang="en-US" sz="18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416550" y="2287270"/>
            <a:ext cx="4427855" cy="19481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zh-CN" altLang="en-US" sz="1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5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作业前需办理《受限空间作业票》</a:t>
            </a:r>
            <a:endParaRPr lang="zh-CN" altLang="en-US" sz="135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135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5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进入前对作业环境进行进行清理、吹扫，加强通风、保证空气流通，再进行气体检测</a:t>
            </a:r>
            <a:endParaRPr lang="zh-CN" altLang="en-US" sz="135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135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5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进入作业前必须穿戴一级防护服，佩戴防毒面具</a:t>
            </a:r>
            <a:endParaRPr lang="zh-CN" altLang="en-US" sz="135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135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5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作业过程中要定期对作业环境进行气体检测，保证作业安全</a:t>
            </a:r>
            <a:endParaRPr lang="zh-CN" altLang="en-US" sz="135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35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5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作业中断，需重新对作业环境进行气体检测合格方可允许进入作业</a:t>
            </a:r>
            <a:endParaRPr lang="zh-CN" altLang="en-US" sz="1350" b="1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35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5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为防止烫伤，需等设备完全冷却，禁止违章作业</a:t>
            </a:r>
            <a:endParaRPr lang="zh-CN" altLang="en-US" sz="1350" b="1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600"/>
          </a:p>
          <a:p>
            <a:endParaRPr lang="zh-CN" altLang="en-US" sz="1600"/>
          </a:p>
          <a:p>
            <a:endParaRPr lang="zh-CN" altLang="en-US" sz="1600"/>
          </a:p>
        </p:txBody>
      </p:sp>
      <p:sp>
        <p:nvSpPr>
          <p:cNvPr id="39" name="文本框 38"/>
          <p:cNvSpPr txBox="1"/>
          <p:nvPr/>
        </p:nvSpPr>
        <p:spPr>
          <a:xfrm>
            <a:off x="5412740" y="4225290"/>
            <a:ext cx="4442460" cy="41465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>
              <a:buClrTx/>
              <a:buSzTx/>
              <a:buFontTx/>
            </a:pPr>
            <a:r>
              <a:rPr lang="en-US" altLang="zh-CN" sz="1400"/>
              <a:t>                                           </a:t>
            </a:r>
            <a:r>
              <a:rPr lang="en-US" altLang="zh-CN" sz="1600">
                <a:latin typeface="+mn-ea"/>
                <a:ea typeface="+mn-ea"/>
                <a:cs typeface="+mn-ea"/>
              </a:rPr>
              <a:t> </a:t>
            </a:r>
            <a:r>
              <a:rPr lang="zh-CN" altLang="en-US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应急措施</a:t>
            </a:r>
            <a:endParaRPr lang="zh-CN" altLang="en-US" sz="18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414645" y="4652010"/>
            <a:ext cx="4429760" cy="1554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5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5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若缺氧，立即撤出人员，对昏迷伤者进行人工呼吸和心肺复苏，及时就医</a:t>
            </a:r>
            <a:endParaRPr lang="zh-CN" altLang="en-US" sz="15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5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5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若中毒，将伤者抬至空气流通处进行人工呼吸和心肺复苏，食道摄入时给饮葡萄糖酸钙，及时就医</a:t>
            </a:r>
            <a:endParaRPr lang="zh-CN" altLang="en-US" sz="15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5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5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若腐蚀立即就近喷淋冲洗，及时送医</a:t>
            </a:r>
            <a:endParaRPr lang="zh-CN" altLang="en-US" sz="15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5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5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若烫伤先进行降温，后涂抹烫伤膏，就医</a:t>
            </a:r>
            <a:endParaRPr lang="zh-CN" altLang="en-US" sz="15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endParaRPr lang="zh-CN" altLang="en-US" sz="15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18845" y="6206490"/>
            <a:ext cx="8936990" cy="4140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noAutofit/>
          </a:bodyPr>
          <a:lstStyle/>
          <a:p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报警急救电话 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119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120   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公司</a:t>
            </a:r>
            <a:r>
              <a:rPr lang="zh-CN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应急电话：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0476-5811166  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紧急联系人：叶秀柱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电话：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18147654966 </a:t>
            </a:r>
            <a:r>
              <a:rPr lang="en-US" altLang="zh-CN" sz="145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r>
              <a:rPr lang="en-US" altLang="zh-CN" sz="145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en-US" altLang="zh-CN">
                <a:solidFill>
                  <a:srgbClr val="FFFF00"/>
                </a:solidFill>
              </a:rPr>
              <a:t>                   </a:t>
            </a:r>
            <a:endParaRPr lang="zh-CN" altLang="en-US">
              <a:solidFill>
                <a:srgbClr val="FFFF00"/>
              </a:solidFill>
            </a:endParaRPr>
          </a:p>
        </p:txBody>
      </p:sp>
      <p:pic>
        <p:nvPicPr>
          <p:cNvPr id="83" name="图片 83" descr="1615276434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7580" y="4721860"/>
            <a:ext cx="856615" cy="702945"/>
          </a:xfrm>
          <a:prstGeom prst="rect">
            <a:avLst/>
          </a:prstGeom>
        </p:spPr>
      </p:pic>
      <p:pic>
        <p:nvPicPr>
          <p:cNvPr id="80" name="图片 80" descr="1615276288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045" y="4721860"/>
            <a:ext cx="798195" cy="702945"/>
          </a:xfrm>
          <a:prstGeom prst="rect">
            <a:avLst/>
          </a:prstGeom>
        </p:spPr>
      </p:pic>
      <p:pic>
        <p:nvPicPr>
          <p:cNvPr id="84" name="图片 84" descr="1615276473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6375" y="4722495"/>
            <a:ext cx="849630" cy="73533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7440" y="4748530"/>
            <a:ext cx="768350" cy="676275"/>
          </a:xfrm>
          <a:prstGeom prst="rect">
            <a:avLst/>
          </a:prstGeom>
        </p:spPr>
      </p:pic>
      <p:pic>
        <p:nvPicPr>
          <p:cNvPr id="78" name="图片 78" descr="1615276198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8820" y="4748530"/>
            <a:ext cx="871220" cy="711835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6945" y="5520055"/>
            <a:ext cx="826770" cy="649605"/>
          </a:xfrm>
          <a:prstGeom prst="rect">
            <a:avLst/>
          </a:prstGeom>
        </p:spPr>
      </p:pic>
      <p:pic>
        <p:nvPicPr>
          <p:cNvPr id="79" name="图片 79" descr="1615276242(1)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1660" y="5501640"/>
            <a:ext cx="803910" cy="664845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9235" y="5498465"/>
            <a:ext cx="774065" cy="655320"/>
          </a:xfrm>
          <a:prstGeom prst="rect">
            <a:avLst/>
          </a:prstGeom>
        </p:spPr>
      </p:pic>
      <p:pic>
        <p:nvPicPr>
          <p:cNvPr id="50" name="图片 82" descr="1615276376(1)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84270" y="5539105"/>
            <a:ext cx="768985" cy="632460"/>
          </a:xfrm>
          <a:prstGeom prst="rect">
            <a:avLst/>
          </a:prstGeom>
        </p:spPr>
      </p:pic>
      <p:pic>
        <p:nvPicPr>
          <p:cNvPr id="86" name="图片 86" descr="1615276547(1)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6125" y="5523865"/>
            <a:ext cx="763270" cy="631825"/>
          </a:xfrm>
          <a:prstGeom prst="rect">
            <a:avLst/>
          </a:prstGeom>
        </p:spPr>
      </p:pic>
      <p:pic>
        <p:nvPicPr>
          <p:cNvPr id="51" name="图片 35" descr="1615160176(1)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59915" y="3502660"/>
            <a:ext cx="829310" cy="706120"/>
          </a:xfrm>
          <a:prstGeom prst="rect">
            <a:avLst/>
          </a:prstGeom>
        </p:spPr>
      </p:pic>
      <p:pic>
        <p:nvPicPr>
          <p:cNvPr id="53" name="图片 46" descr="1615272157(1)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49980" y="3511550"/>
            <a:ext cx="803275" cy="707390"/>
          </a:xfrm>
          <a:prstGeom prst="rect">
            <a:avLst/>
          </a:prstGeom>
        </p:spPr>
      </p:pic>
      <p:pic>
        <p:nvPicPr>
          <p:cNvPr id="89" name="图片 89" descr="1615279232(1)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52950" y="3512820"/>
            <a:ext cx="817245" cy="6934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226560" y="1477645"/>
            <a:ext cx="1517015" cy="374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</a:rPr>
              <a:t>受限空间编号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43575" y="1477645"/>
            <a:ext cx="1477010" cy="374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/>
              <a:t> 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SXKJ-002</a:t>
            </a:r>
            <a:endParaRPr lang="en-US" altLang="zh-CN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219950" y="1477645"/>
            <a:ext cx="1263015" cy="374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600" b="1"/>
              <a:t>    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责任人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493760" y="1477645"/>
            <a:ext cx="1350010" cy="374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>
              <a:buClrTx/>
              <a:buSzTx/>
              <a:buFontTx/>
            </a:pPr>
            <a:r>
              <a:rPr lang="en-US" altLang="zh-CN" sz="1600" b="1"/>
              <a:t>      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刘永涛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36" descr="1615160198(1)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68600" y="3533140"/>
            <a:ext cx="791210" cy="6756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5510" y="680720"/>
            <a:ext cx="8949690" cy="79692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noAutofit/>
          </a:bodyPr>
          <a:lstStyle/>
          <a:p>
            <a:pPr algn="ctr" fontAlgn="b">
              <a:lnSpc>
                <a:spcPct val="120000"/>
              </a:lnSpc>
            </a:pPr>
            <a:r>
              <a:rPr lang="zh-CN" altLang="en-US" sz="3200">
                <a:solidFill>
                  <a:srgbClr val="FFFF00"/>
                </a:solidFill>
              </a:rPr>
              <a:t>受限空间作业安全警示牌</a:t>
            </a:r>
            <a:endParaRPr lang="zh-CN" altLang="en-US" sz="3200">
              <a:solidFill>
                <a:srgbClr val="FFFF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23290" y="1477645"/>
            <a:ext cx="1653540" cy="3727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</a:rPr>
              <a:t>受限空间名称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576830" y="1477645"/>
            <a:ext cx="1661795" cy="3727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600" b="1"/>
              <a:t>        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硫酸储罐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1600"/>
          </a:p>
          <a:p>
            <a:endParaRPr lang="en-US" altLang="zh-CN" sz="1600"/>
          </a:p>
        </p:txBody>
      </p:sp>
      <p:sp>
        <p:nvSpPr>
          <p:cNvPr id="17" name="文本框 16"/>
          <p:cNvSpPr txBox="1"/>
          <p:nvPr/>
        </p:nvSpPr>
        <p:spPr>
          <a:xfrm>
            <a:off x="918845" y="3502025"/>
            <a:ext cx="911225" cy="72326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endParaRPr lang="zh-CN" altLang="en-US" sz="1400"/>
          </a:p>
          <a:p>
            <a:r>
              <a:rPr lang="zh-CN" altLang="en-US" sz="140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危险标识</a:t>
            </a:r>
            <a:endParaRPr lang="zh-CN" altLang="en-US" sz="1400" b="1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400" b="1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827530" y="3502025"/>
            <a:ext cx="894080" cy="7327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19" name="文本框 18"/>
          <p:cNvSpPr txBox="1"/>
          <p:nvPr/>
        </p:nvSpPr>
        <p:spPr>
          <a:xfrm>
            <a:off x="2724150" y="3502660"/>
            <a:ext cx="894080" cy="7315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0" name="文本框 19"/>
          <p:cNvSpPr txBox="1"/>
          <p:nvPr/>
        </p:nvSpPr>
        <p:spPr>
          <a:xfrm>
            <a:off x="3618230" y="3502660"/>
            <a:ext cx="894080" cy="7315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1" name="文本框 20"/>
          <p:cNvSpPr txBox="1"/>
          <p:nvPr/>
        </p:nvSpPr>
        <p:spPr>
          <a:xfrm>
            <a:off x="4512310" y="3502660"/>
            <a:ext cx="903605" cy="7315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2" name="文本框 21"/>
          <p:cNvSpPr txBox="1"/>
          <p:nvPr/>
        </p:nvSpPr>
        <p:spPr>
          <a:xfrm>
            <a:off x="923925" y="4218940"/>
            <a:ext cx="4491355" cy="43307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600">
                <a:solidFill>
                  <a:srgbClr val="0070C0"/>
                </a:solidFill>
              </a:rPr>
              <a:t>                                    </a:t>
            </a:r>
            <a:r>
              <a:rPr lang="en-US" altLang="zh-CN" sz="18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防护措施</a:t>
            </a:r>
            <a:endParaRPr lang="zh-CN" altLang="en-US" sz="18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23290" y="4652010"/>
            <a:ext cx="906780" cy="8153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5" name="文本框 24"/>
          <p:cNvSpPr txBox="1"/>
          <p:nvPr/>
        </p:nvSpPr>
        <p:spPr>
          <a:xfrm>
            <a:off x="1830705" y="4652645"/>
            <a:ext cx="892810" cy="814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6" name="文本框 25"/>
          <p:cNvSpPr txBox="1"/>
          <p:nvPr/>
        </p:nvSpPr>
        <p:spPr>
          <a:xfrm>
            <a:off x="2723515" y="4661535"/>
            <a:ext cx="892810" cy="8115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7" name="文本框 26"/>
          <p:cNvSpPr txBox="1"/>
          <p:nvPr/>
        </p:nvSpPr>
        <p:spPr>
          <a:xfrm>
            <a:off x="3617595" y="4652010"/>
            <a:ext cx="892810" cy="8153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8" name="文本框 27"/>
          <p:cNvSpPr txBox="1"/>
          <p:nvPr/>
        </p:nvSpPr>
        <p:spPr>
          <a:xfrm>
            <a:off x="4510405" y="4652645"/>
            <a:ext cx="902335" cy="8051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9" name="文本框 28"/>
          <p:cNvSpPr txBox="1"/>
          <p:nvPr/>
        </p:nvSpPr>
        <p:spPr>
          <a:xfrm>
            <a:off x="923290" y="5467985"/>
            <a:ext cx="906145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0" name="文本框 29"/>
          <p:cNvSpPr txBox="1"/>
          <p:nvPr/>
        </p:nvSpPr>
        <p:spPr>
          <a:xfrm>
            <a:off x="1831975" y="5467350"/>
            <a:ext cx="889635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1" name="文本框 30"/>
          <p:cNvSpPr txBox="1"/>
          <p:nvPr/>
        </p:nvSpPr>
        <p:spPr>
          <a:xfrm>
            <a:off x="2723515" y="5467350"/>
            <a:ext cx="892810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2" name="文本框 31"/>
          <p:cNvSpPr txBox="1"/>
          <p:nvPr/>
        </p:nvSpPr>
        <p:spPr>
          <a:xfrm>
            <a:off x="3616960" y="5467350"/>
            <a:ext cx="892810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3" name="文本框 32"/>
          <p:cNvSpPr txBox="1"/>
          <p:nvPr/>
        </p:nvSpPr>
        <p:spPr>
          <a:xfrm>
            <a:off x="4510405" y="5467350"/>
            <a:ext cx="902335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4" name="文本框 33"/>
          <p:cNvSpPr txBox="1"/>
          <p:nvPr/>
        </p:nvSpPr>
        <p:spPr>
          <a:xfrm>
            <a:off x="915035" y="1851660"/>
            <a:ext cx="4497705" cy="43624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400">
                <a:solidFill>
                  <a:srgbClr val="FFFF00"/>
                </a:solidFill>
                <a:latin typeface="+mn-ea"/>
                <a:ea typeface="+mn-ea"/>
                <a:cs typeface="+mn-ea"/>
              </a:rPr>
              <a:t>                  </a:t>
            </a:r>
            <a:r>
              <a:rPr lang="en-US" altLang="zh-CN" sz="1800">
                <a:solidFill>
                  <a:srgbClr val="FFFF00"/>
                </a:solidFill>
                <a:latin typeface="+mn-ea"/>
                <a:ea typeface="+mn-ea"/>
                <a:cs typeface="+mn-ea"/>
              </a:rPr>
              <a:t> </a:t>
            </a:r>
            <a:r>
              <a:rPr lang="en-US" altLang="zh-CN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危险特性</a:t>
            </a:r>
            <a:endParaRPr lang="zh-CN" altLang="en-US" sz="18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923290" y="2286635"/>
            <a:ext cx="4492625" cy="12153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硫酸储罐中氧气含量不足，存在窒息风险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硫酸罐中有挥发的二氧化硫、三氧化硫等气体可引起中毒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硫酸罐中的残存硫酸具有腐蚀性</a:t>
            </a:r>
            <a:endParaRPr lang="zh-CN" altLang="en-US" sz="1600"/>
          </a:p>
          <a:p>
            <a:endParaRPr lang="zh-CN" altLang="en-US" sz="1600"/>
          </a:p>
        </p:txBody>
      </p:sp>
      <p:sp>
        <p:nvSpPr>
          <p:cNvPr id="36" name="文本框 35"/>
          <p:cNvSpPr txBox="1"/>
          <p:nvPr/>
        </p:nvSpPr>
        <p:spPr>
          <a:xfrm>
            <a:off x="5415280" y="1850390"/>
            <a:ext cx="4439920" cy="43688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600"/>
              <a:t>                               </a:t>
            </a:r>
            <a:r>
              <a:rPr lang="en-US" altLang="zh-CN" sz="1400"/>
              <a:t>      </a:t>
            </a:r>
            <a:r>
              <a:rPr lang="en-US" altLang="zh-CN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altLang="en-US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控制措施</a:t>
            </a:r>
            <a:endParaRPr lang="zh-CN" altLang="en-US" sz="18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416550" y="2287270"/>
            <a:ext cx="4427855" cy="19481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zh-CN" altLang="en-US" sz="137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7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作业前需办理《受限空间作业票》</a:t>
            </a:r>
            <a:endParaRPr lang="zh-CN" altLang="en-US" sz="137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137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65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进入前对作业环境进行进行清理、吹扫，加强通风、保证空气流通，再进行气体检测</a:t>
            </a:r>
            <a:endParaRPr lang="zh-CN" altLang="en-US" sz="1365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137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7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进入作业前必须穿戴一级防护服，佩戴防毒面具</a:t>
            </a:r>
            <a:endParaRPr lang="zh-CN" altLang="en-US" sz="137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137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7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作业过程中要定期对作业环境进行气体检测，保证作业安全</a:t>
            </a:r>
            <a:endParaRPr lang="zh-CN" altLang="en-US" sz="137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37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7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作业中断，需重新对作业环境进行气体检测合格方可允许进入作业</a:t>
            </a:r>
            <a:endParaRPr lang="zh-CN" altLang="en-US" sz="1370" b="1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37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65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必须严格执行作业程序</a:t>
            </a:r>
            <a:r>
              <a:rPr lang="zh-CN" altLang="en-US" sz="137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，禁止违章作业</a:t>
            </a:r>
            <a:endParaRPr lang="zh-CN" altLang="en-US" sz="137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600"/>
          </a:p>
          <a:p>
            <a:endParaRPr lang="zh-CN" altLang="en-US" sz="1600"/>
          </a:p>
        </p:txBody>
      </p:sp>
      <p:sp>
        <p:nvSpPr>
          <p:cNvPr id="39" name="文本框 38"/>
          <p:cNvSpPr txBox="1"/>
          <p:nvPr/>
        </p:nvSpPr>
        <p:spPr>
          <a:xfrm>
            <a:off x="5412740" y="4225290"/>
            <a:ext cx="4429125" cy="41465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>
              <a:buClrTx/>
              <a:buSzTx/>
              <a:buFontTx/>
            </a:pPr>
            <a:r>
              <a:rPr lang="en-US" altLang="zh-CN" sz="1400"/>
              <a:t>                                           </a:t>
            </a:r>
            <a:r>
              <a:rPr lang="en-US" altLang="zh-CN" sz="1600">
                <a:latin typeface="+mn-ea"/>
                <a:ea typeface="+mn-ea"/>
                <a:cs typeface="+mn-ea"/>
              </a:rPr>
              <a:t> </a:t>
            </a:r>
            <a:r>
              <a:rPr lang="zh-CN" altLang="en-US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应急措施</a:t>
            </a:r>
            <a:endParaRPr lang="zh-CN" altLang="en-US" sz="18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414645" y="4652010"/>
            <a:ext cx="4429760" cy="1554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若缺氧，立即撤出人员，对昏迷伤者进行人工呼吸和心肺复苏，及时就医</a:t>
            </a:r>
            <a:endParaRPr lang="zh-CN" altLang="en-US" sz="16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若中毒致昏迷，将伤者转移至空气流通处进行人工呼吸和心肺复苏，及时就医</a:t>
            </a:r>
            <a:endParaRPr lang="zh-CN" altLang="en-US" sz="16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若腐蚀立即就近喷淋冲洗，及时送医</a:t>
            </a:r>
            <a:endParaRPr lang="zh-CN" altLang="en-US" sz="16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18845" y="6206490"/>
            <a:ext cx="8925560" cy="4140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noAutofit/>
          </a:bodyPr>
          <a:lstStyle/>
          <a:p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报警急救电话 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119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120  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公司</a:t>
            </a:r>
            <a:r>
              <a:rPr lang="zh-CN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应急电话：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0476-5811166   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紧急联系人：叶秀柱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电话：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18147654966</a:t>
            </a:r>
            <a:r>
              <a:rPr lang="en-US" altLang="zh-CN" sz="145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>
                <a:solidFill>
                  <a:srgbClr val="FFFF00"/>
                </a:solidFill>
              </a:rPr>
              <a:t>                     </a:t>
            </a:r>
            <a:endParaRPr lang="zh-CN" altLang="en-US">
              <a:solidFill>
                <a:srgbClr val="FFFF00"/>
              </a:solidFill>
            </a:endParaRPr>
          </a:p>
        </p:txBody>
      </p:sp>
      <p:pic>
        <p:nvPicPr>
          <p:cNvPr id="83" name="图片 83" descr="1615276434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6945" y="4721860"/>
            <a:ext cx="857250" cy="702945"/>
          </a:xfrm>
          <a:prstGeom prst="rect">
            <a:avLst/>
          </a:prstGeom>
        </p:spPr>
      </p:pic>
      <p:pic>
        <p:nvPicPr>
          <p:cNvPr id="80" name="图片 80" descr="1615276288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045" y="4721860"/>
            <a:ext cx="798195" cy="702945"/>
          </a:xfrm>
          <a:prstGeom prst="rect">
            <a:avLst/>
          </a:prstGeom>
        </p:spPr>
      </p:pic>
      <p:pic>
        <p:nvPicPr>
          <p:cNvPr id="84" name="图片 84" descr="1615276473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6375" y="4722495"/>
            <a:ext cx="849630" cy="73533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4265" y="4721860"/>
            <a:ext cx="768350" cy="689610"/>
          </a:xfrm>
          <a:prstGeom prst="rect">
            <a:avLst/>
          </a:prstGeom>
        </p:spPr>
      </p:pic>
      <p:pic>
        <p:nvPicPr>
          <p:cNvPr id="78" name="图片 78" descr="1615276198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8820" y="4748530"/>
            <a:ext cx="871220" cy="711835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6945" y="5520055"/>
            <a:ext cx="826770" cy="649605"/>
          </a:xfrm>
          <a:prstGeom prst="rect">
            <a:avLst/>
          </a:prstGeom>
        </p:spPr>
      </p:pic>
      <p:pic>
        <p:nvPicPr>
          <p:cNvPr id="79" name="图片 79" descr="1615276242(1)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1660" y="5501640"/>
            <a:ext cx="803910" cy="664845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9235" y="5498465"/>
            <a:ext cx="774065" cy="655320"/>
          </a:xfrm>
          <a:prstGeom prst="rect">
            <a:avLst/>
          </a:prstGeom>
        </p:spPr>
      </p:pic>
      <p:pic>
        <p:nvPicPr>
          <p:cNvPr id="50" name="图片 82" descr="1615276376(1)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84270" y="5539105"/>
            <a:ext cx="768985" cy="632460"/>
          </a:xfrm>
          <a:prstGeom prst="rect">
            <a:avLst/>
          </a:prstGeom>
        </p:spPr>
      </p:pic>
      <p:pic>
        <p:nvPicPr>
          <p:cNvPr id="86" name="图片 86" descr="1615276547(1)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6125" y="5523865"/>
            <a:ext cx="763270" cy="631825"/>
          </a:xfrm>
          <a:prstGeom prst="rect">
            <a:avLst/>
          </a:prstGeom>
        </p:spPr>
      </p:pic>
      <p:pic>
        <p:nvPicPr>
          <p:cNvPr id="51" name="图片 35" descr="1615160176(1)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59915" y="3502660"/>
            <a:ext cx="829310" cy="706120"/>
          </a:xfrm>
          <a:prstGeom prst="rect">
            <a:avLst/>
          </a:prstGeom>
        </p:spPr>
      </p:pic>
      <p:pic>
        <p:nvPicPr>
          <p:cNvPr id="89" name="图片 89" descr="1615279232(1)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52950" y="3512820"/>
            <a:ext cx="817245" cy="6934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226560" y="1477645"/>
            <a:ext cx="1517015" cy="374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</a:rPr>
              <a:t>受限空间编号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43575" y="1477645"/>
            <a:ext cx="1477010" cy="374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/>
              <a:t> 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SXKJ-003</a:t>
            </a:r>
            <a:endParaRPr lang="en-US" altLang="zh-CN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219950" y="1477645"/>
            <a:ext cx="1263015" cy="374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600" b="1"/>
              <a:t>    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责任人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493760" y="1477645"/>
            <a:ext cx="1361440" cy="374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>
              <a:buClrTx/>
              <a:buSzTx/>
              <a:buFontTx/>
            </a:pPr>
            <a:r>
              <a:rPr lang="en-US" altLang="zh-CN" sz="1600" b="1"/>
              <a:t>      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刘永涛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36" descr="1615160198(1)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68600" y="3533140"/>
            <a:ext cx="791210" cy="675640"/>
          </a:xfrm>
          <a:prstGeom prst="rect">
            <a:avLst/>
          </a:prstGeom>
        </p:spPr>
      </p:pic>
      <p:pic>
        <p:nvPicPr>
          <p:cNvPr id="52" name="图片 33" descr="1615019223(1)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44265" y="3533140"/>
            <a:ext cx="842010" cy="6731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5510" y="680720"/>
            <a:ext cx="8949690" cy="79692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noAutofit/>
          </a:bodyPr>
          <a:lstStyle/>
          <a:p>
            <a:pPr algn="ctr" fontAlgn="b"/>
            <a:r>
              <a:rPr lang="zh-CN" altLang="en-US" sz="3200">
                <a:solidFill>
                  <a:srgbClr val="FFFF00"/>
                </a:solidFill>
              </a:rPr>
              <a:t>受限空间作业安全警示牌</a:t>
            </a:r>
            <a:endParaRPr lang="zh-CN" altLang="en-US" sz="3200">
              <a:solidFill>
                <a:srgbClr val="FFFF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23290" y="1477645"/>
            <a:ext cx="1653540" cy="3727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</a:rPr>
              <a:t>受限空间名称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576830" y="1477645"/>
            <a:ext cx="1649730" cy="3727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</a:rPr>
              <a:t>氟化氢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成品储罐</a:t>
            </a:r>
            <a:endParaRPr lang="en-US" altLang="zh-CN" sz="1600" b="1">
              <a:latin typeface="+mn-ea"/>
              <a:ea typeface="+mn-ea"/>
              <a:cs typeface="+mn-ea"/>
            </a:endParaRPr>
          </a:p>
          <a:p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1600"/>
          </a:p>
          <a:p>
            <a:endParaRPr lang="en-US" altLang="zh-CN" sz="1600"/>
          </a:p>
        </p:txBody>
      </p:sp>
      <p:sp>
        <p:nvSpPr>
          <p:cNvPr id="17" name="文本框 16"/>
          <p:cNvSpPr txBox="1"/>
          <p:nvPr/>
        </p:nvSpPr>
        <p:spPr>
          <a:xfrm>
            <a:off x="918845" y="3502025"/>
            <a:ext cx="911225" cy="72326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endParaRPr lang="zh-CN" altLang="en-US" sz="1400"/>
          </a:p>
          <a:p>
            <a:r>
              <a:rPr lang="zh-CN" altLang="en-US" sz="140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危险标识</a:t>
            </a:r>
            <a:endParaRPr lang="zh-CN" altLang="en-US" sz="1400" b="1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400" b="1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827530" y="3502025"/>
            <a:ext cx="894080" cy="7327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19" name="文本框 18"/>
          <p:cNvSpPr txBox="1"/>
          <p:nvPr/>
        </p:nvSpPr>
        <p:spPr>
          <a:xfrm>
            <a:off x="2724150" y="3502660"/>
            <a:ext cx="894080" cy="7315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0" name="文本框 19"/>
          <p:cNvSpPr txBox="1"/>
          <p:nvPr/>
        </p:nvSpPr>
        <p:spPr>
          <a:xfrm>
            <a:off x="3618230" y="3502660"/>
            <a:ext cx="894080" cy="7315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1" name="文本框 20"/>
          <p:cNvSpPr txBox="1"/>
          <p:nvPr/>
        </p:nvSpPr>
        <p:spPr>
          <a:xfrm>
            <a:off x="4512310" y="3502660"/>
            <a:ext cx="903605" cy="7315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2" name="文本框 21"/>
          <p:cNvSpPr txBox="1"/>
          <p:nvPr/>
        </p:nvSpPr>
        <p:spPr>
          <a:xfrm>
            <a:off x="923925" y="4218940"/>
            <a:ext cx="4491355" cy="43307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600">
                <a:solidFill>
                  <a:srgbClr val="0070C0"/>
                </a:solidFill>
              </a:rPr>
              <a:t>                                    </a:t>
            </a:r>
            <a:r>
              <a:rPr lang="en-US" altLang="zh-CN" sz="18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防护措施</a:t>
            </a:r>
            <a:endParaRPr lang="zh-CN" altLang="en-US" sz="18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23290" y="4639310"/>
            <a:ext cx="906780" cy="828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5" name="文本框 24"/>
          <p:cNvSpPr txBox="1"/>
          <p:nvPr/>
        </p:nvSpPr>
        <p:spPr>
          <a:xfrm>
            <a:off x="1830705" y="4646930"/>
            <a:ext cx="892810" cy="8204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6" name="文本框 25"/>
          <p:cNvSpPr txBox="1"/>
          <p:nvPr/>
        </p:nvSpPr>
        <p:spPr>
          <a:xfrm>
            <a:off x="2723515" y="4661535"/>
            <a:ext cx="892810" cy="8115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7" name="文本框 26"/>
          <p:cNvSpPr txBox="1"/>
          <p:nvPr/>
        </p:nvSpPr>
        <p:spPr>
          <a:xfrm>
            <a:off x="3617595" y="4652010"/>
            <a:ext cx="892810" cy="8153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8" name="文本框 27"/>
          <p:cNvSpPr txBox="1"/>
          <p:nvPr/>
        </p:nvSpPr>
        <p:spPr>
          <a:xfrm>
            <a:off x="4510405" y="4652645"/>
            <a:ext cx="902335" cy="8051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9" name="文本框 28"/>
          <p:cNvSpPr txBox="1"/>
          <p:nvPr/>
        </p:nvSpPr>
        <p:spPr>
          <a:xfrm>
            <a:off x="923290" y="5467985"/>
            <a:ext cx="906145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0" name="文本框 29"/>
          <p:cNvSpPr txBox="1"/>
          <p:nvPr/>
        </p:nvSpPr>
        <p:spPr>
          <a:xfrm>
            <a:off x="1831975" y="5467350"/>
            <a:ext cx="889635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1" name="文本框 30"/>
          <p:cNvSpPr txBox="1"/>
          <p:nvPr/>
        </p:nvSpPr>
        <p:spPr>
          <a:xfrm>
            <a:off x="2723515" y="5467350"/>
            <a:ext cx="892810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2" name="文本框 31"/>
          <p:cNvSpPr txBox="1"/>
          <p:nvPr/>
        </p:nvSpPr>
        <p:spPr>
          <a:xfrm>
            <a:off x="3616960" y="5467350"/>
            <a:ext cx="892810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3" name="文本框 32"/>
          <p:cNvSpPr txBox="1"/>
          <p:nvPr/>
        </p:nvSpPr>
        <p:spPr>
          <a:xfrm>
            <a:off x="4510405" y="5467350"/>
            <a:ext cx="902335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4" name="文本框 33"/>
          <p:cNvSpPr txBox="1"/>
          <p:nvPr/>
        </p:nvSpPr>
        <p:spPr>
          <a:xfrm>
            <a:off x="915035" y="1851660"/>
            <a:ext cx="4497705" cy="43624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400">
                <a:solidFill>
                  <a:srgbClr val="FFFF00"/>
                </a:solidFill>
                <a:latin typeface="+mn-ea"/>
                <a:ea typeface="+mn-ea"/>
                <a:cs typeface="+mn-ea"/>
              </a:rPr>
              <a:t>                  </a:t>
            </a:r>
            <a:r>
              <a:rPr lang="en-US" altLang="zh-CN" sz="1800">
                <a:solidFill>
                  <a:srgbClr val="FFFF00"/>
                </a:solidFill>
                <a:latin typeface="+mn-ea"/>
                <a:ea typeface="+mn-ea"/>
                <a:cs typeface="+mn-ea"/>
              </a:rPr>
              <a:t> </a:t>
            </a:r>
            <a:r>
              <a:rPr lang="en-US" altLang="zh-CN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危险特性</a:t>
            </a:r>
            <a:endParaRPr lang="zh-CN" altLang="en-US" sz="18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923290" y="2286635"/>
            <a:ext cx="4492625" cy="12153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成品储罐为封闭空间进入存在窒息风险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罐中存有挥发的氟化氢,存在中毒危险</a:t>
            </a:r>
            <a:endParaRPr lang="zh-CN" altLang="en-US" sz="16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成品罐中的残存氟化氢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,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具有腐蚀性</a:t>
            </a:r>
            <a:endParaRPr lang="zh-CN" altLang="en-US" sz="1600"/>
          </a:p>
          <a:p>
            <a:endParaRPr lang="zh-CN" altLang="en-US" sz="1600"/>
          </a:p>
        </p:txBody>
      </p:sp>
      <p:sp>
        <p:nvSpPr>
          <p:cNvPr id="36" name="文本框 35"/>
          <p:cNvSpPr txBox="1"/>
          <p:nvPr/>
        </p:nvSpPr>
        <p:spPr>
          <a:xfrm>
            <a:off x="5415280" y="1850390"/>
            <a:ext cx="4439920" cy="43688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600"/>
              <a:t>                               </a:t>
            </a:r>
            <a:r>
              <a:rPr lang="en-US" altLang="zh-CN" sz="1400"/>
              <a:t>      </a:t>
            </a:r>
            <a:r>
              <a:rPr lang="en-US" altLang="zh-CN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altLang="en-US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控制措施</a:t>
            </a:r>
            <a:endParaRPr lang="zh-CN" altLang="en-US" sz="18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416550" y="2287270"/>
            <a:ext cx="4427855" cy="19481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zh-CN" altLang="en-US" sz="137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7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作业前需办理《受限空间作业票》</a:t>
            </a:r>
            <a:endParaRPr lang="zh-CN" altLang="en-US" sz="137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137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65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进入前对作业环境进行进行清理、吹扫，加强通风、保证空气流通，再进行气体检测</a:t>
            </a:r>
            <a:endParaRPr lang="zh-CN" altLang="en-US" sz="1365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137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7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进入作业前必须穿戴一级防护服，佩戴防毒面具</a:t>
            </a:r>
            <a:endParaRPr lang="zh-CN" altLang="en-US" sz="137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137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7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作业过程中要定期对作业环境进行气体检测，保证作业安全</a:t>
            </a:r>
            <a:endParaRPr lang="zh-CN" altLang="en-US" sz="137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37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7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作业中断，需重新对作业环境进行气体检测合格方可允许进入作业</a:t>
            </a:r>
            <a:endParaRPr lang="zh-CN" altLang="en-US" sz="1370" b="1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37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65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必须严格执行作业程序</a:t>
            </a:r>
            <a:r>
              <a:rPr lang="zh-CN" altLang="en-US" sz="137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，禁止违章作业</a:t>
            </a:r>
            <a:endParaRPr lang="zh-CN" altLang="en-US" sz="137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370"/>
          </a:p>
          <a:p>
            <a:endParaRPr lang="zh-CN" altLang="en-US" sz="1600"/>
          </a:p>
          <a:p>
            <a:endParaRPr lang="zh-CN" altLang="en-US" sz="1600"/>
          </a:p>
        </p:txBody>
      </p:sp>
      <p:sp>
        <p:nvSpPr>
          <p:cNvPr id="39" name="文本框 38"/>
          <p:cNvSpPr txBox="1"/>
          <p:nvPr/>
        </p:nvSpPr>
        <p:spPr>
          <a:xfrm>
            <a:off x="5412740" y="4225290"/>
            <a:ext cx="4429125" cy="41465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>
              <a:buClrTx/>
              <a:buSzTx/>
              <a:buFontTx/>
            </a:pPr>
            <a:r>
              <a:rPr lang="en-US" altLang="zh-CN" sz="1400"/>
              <a:t>                                           </a:t>
            </a:r>
            <a:r>
              <a:rPr lang="en-US" altLang="zh-CN" sz="1600">
                <a:latin typeface="+mn-ea"/>
                <a:ea typeface="+mn-ea"/>
                <a:cs typeface="+mn-ea"/>
              </a:rPr>
              <a:t> </a:t>
            </a:r>
            <a:r>
              <a:rPr lang="zh-CN" altLang="en-US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应急措施</a:t>
            </a:r>
            <a:endParaRPr lang="zh-CN" altLang="en-US" sz="18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414645" y="4652010"/>
            <a:ext cx="4429760" cy="1554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若缺氧，立即撤出人员，对昏迷伤者进行人工呼吸和心肺复苏，及时就医</a:t>
            </a:r>
            <a:endParaRPr lang="zh-CN" altLang="en-US" sz="16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若中毒，将伤者转移至空气流通处进行人工呼吸和心肺复苏，食道摄入时给饮葡萄糖酸钙，立即就医</a:t>
            </a:r>
            <a:endParaRPr lang="zh-CN" altLang="en-US" sz="16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若腐蚀立即就近喷淋冲洗，及时送医</a:t>
            </a:r>
            <a:endParaRPr lang="zh-CN" altLang="en-US" sz="16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18845" y="6206490"/>
            <a:ext cx="8925560" cy="4140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报警急救电话 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119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120   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公司</a:t>
            </a:r>
            <a:r>
              <a:rPr lang="zh-CN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应急电话：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0476-5811166  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紧急联系人：叶秀柱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电话：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18147654966 </a:t>
            </a:r>
            <a:r>
              <a:rPr lang="en-US" altLang="zh-CN" sz="145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145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</a:t>
            </a:r>
            <a:endParaRPr lang="zh-CN" altLang="en-US" sz="145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3" name="图片 83" descr="1615276434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6945" y="4665345"/>
            <a:ext cx="857250" cy="759460"/>
          </a:xfrm>
          <a:prstGeom prst="rect">
            <a:avLst/>
          </a:prstGeom>
        </p:spPr>
      </p:pic>
      <p:pic>
        <p:nvPicPr>
          <p:cNvPr id="80" name="图片 80" descr="1615276288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045" y="4722495"/>
            <a:ext cx="798195" cy="702310"/>
          </a:xfrm>
          <a:prstGeom prst="rect">
            <a:avLst/>
          </a:prstGeom>
        </p:spPr>
      </p:pic>
      <p:pic>
        <p:nvPicPr>
          <p:cNvPr id="84" name="图片 84" descr="1615276473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6375" y="4662170"/>
            <a:ext cx="849630" cy="795655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7440" y="4662170"/>
            <a:ext cx="862965" cy="762635"/>
          </a:xfrm>
          <a:prstGeom prst="rect">
            <a:avLst/>
          </a:prstGeom>
        </p:spPr>
      </p:pic>
      <p:pic>
        <p:nvPicPr>
          <p:cNvPr id="78" name="图片 78" descr="1615276198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8820" y="4664710"/>
            <a:ext cx="871220" cy="795655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6945" y="5520055"/>
            <a:ext cx="826770" cy="649605"/>
          </a:xfrm>
          <a:prstGeom prst="rect">
            <a:avLst/>
          </a:prstGeom>
        </p:spPr>
      </p:pic>
      <p:pic>
        <p:nvPicPr>
          <p:cNvPr id="79" name="图片 79" descr="1615276242(1)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1660" y="5501640"/>
            <a:ext cx="803910" cy="664845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9235" y="5498465"/>
            <a:ext cx="774065" cy="655320"/>
          </a:xfrm>
          <a:prstGeom prst="rect">
            <a:avLst/>
          </a:prstGeom>
        </p:spPr>
      </p:pic>
      <p:pic>
        <p:nvPicPr>
          <p:cNvPr id="50" name="图片 82" descr="1615276376(1)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84270" y="5539105"/>
            <a:ext cx="768985" cy="632460"/>
          </a:xfrm>
          <a:prstGeom prst="rect">
            <a:avLst/>
          </a:prstGeom>
        </p:spPr>
      </p:pic>
      <p:pic>
        <p:nvPicPr>
          <p:cNvPr id="86" name="图片 86" descr="1615276547(1)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6125" y="5523865"/>
            <a:ext cx="763270" cy="631825"/>
          </a:xfrm>
          <a:prstGeom prst="rect">
            <a:avLst/>
          </a:prstGeom>
        </p:spPr>
      </p:pic>
      <p:pic>
        <p:nvPicPr>
          <p:cNvPr id="51" name="图片 35" descr="1615160176(1)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59915" y="3502660"/>
            <a:ext cx="829310" cy="706120"/>
          </a:xfrm>
          <a:prstGeom prst="rect">
            <a:avLst/>
          </a:prstGeom>
        </p:spPr>
      </p:pic>
      <p:pic>
        <p:nvPicPr>
          <p:cNvPr id="89" name="图片 89" descr="1615279232(1)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52950" y="3512820"/>
            <a:ext cx="817245" cy="6934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226560" y="1477645"/>
            <a:ext cx="1517015" cy="374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</a:rPr>
              <a:t>受限空间编号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43575" y="1477645"/>
            <a:ext cx="1477010" cy="374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 SXKJ-004</a:t>
            </a:r>
            <a:endParaRPr lang="en-US" altLang="zh-CN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219950" y="1477645"/>
            <a:ext cx="1263015" cy="374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600" b="1"/>
              <a:t>    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责任人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493760" y="1477645"/>
            <a:ext cx="1361440" cy="374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>
              <a:buClrTx/>
              <a:buSzTx/>
              <a:buFontTx/>
            </a:pPr>
            <a:r>
              <a:rPr lang="en-US" altLang="zh-CN" sz="1600" b="1"/>
              <a:t>      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刘永涛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36" descr="1615160198(1)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68600" y="3533140"/>
            <a:ext cx="791210" cy="675640"/>
          </a:xfrm>
          <a:prstGeom prst="rect">
            <a:avLst/>
          </a:prstGeom>
        </p:spPr>
      </p:pic>
      <p:pic>
        <p:nvPicPr>
          <p:cNvPr id="52" name="图片 33" descr="1615019223(1)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44265" y="3533140"/>
            <a:ext cx="842010" cy="6731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5510" y="680720"/>
            <a:ext cx="8949690" cy="79692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noAutofit/>
          </a:bodyPr>
          <a:lstStyle/>
          <a:p>
            <a:pPr algn="ctr" fontAlgn="b">
              <a:lnSpc>
                <a:spcPct val="120000"/>
              </a:lnSpc>
            </a:pPr>
            <a:r>
              <a:rPr lang="zh-CN" altLang="en-US" sz="3200">
                <a:solidFill>
                  <a:srgbClr val="FFFF00"/>
                </a:solidFill>
              </a:rPr>
              <a:t>受限空间作业安全警示牌</a:t>
            </a:r>
            <a:endParaRPr lang="zh-CN" altLang="en-US" sz="3200">
              <a:solidFill>
                <a:srgbClr val="FFFF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23290" y="1477645"/>
            <a:ext cx="1454150" cy="3727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</a:rPr>
              <a:t>受限空间名称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386965" y="1477645"/>
            <a:ext cx="1934845" cy="3727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氟化氢成品检验槽</a:t>
            </a:r>
            <a:endParaRPr lang="en-US" altLang="zh-CN" sz="1600" b="1">
              <a:latin typeface="+mn-ea"/>
              <a:ea typeface="+mn-ea"/>
              <a:cs typeface="+mn-ea"/>
            </a:endParaRPr>
          </a:p>
          <a:p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1600"/>
          </a:p>
          <a:p>
            <a:endParaRPr lang="en-US" altLang="zh-CN" sz="1600"/>
          </a:p>
        </p:txBody>
      </p:sp>
      <p:sp>
        <p:nvSpPr>
          <p:cNvPr id="17" name="文本框 16"/>
          <p:cNvSpPr txBox="1"/>
          <p:nvPr/>
        </p:nvSpPr>
        <p:spPr>
          <a:xfrm>
            <a:off x="918845" y="3502025"/>
            <a:ext cx="911225" cy="72326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endParaRPr lang="zh-CN" altLang="en-US" sz="1400"/>
          </a:p>
          <a:p>
            <a:r>
              <a:rPr lang="zh-CN" altLang="en-US" sz="140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危险标识</a:t>
            </a:r>
            <a:endParaRPr lang="zh-CN" altLang="en-US" sz="1400" b="1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400" b="1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827530" y="3502025"/>
            <a:ext cx="894080" cy="7327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19" name="文本框 18"/>
          <p:cNvSpPr txBox="1"/>
          <p:nvPr/>
        </p:nvSpPr>
        <p:spPr>
          <a:xfrm>
            <a:off x="2724150" y="3502660"/>
            <a:ext cx="894080" cy="7315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0" name="文本框 19"/>
          <p:cNvSpPr txBox="1"/>
          <p:nvPr/>
        </p:nvSpPr>
        <p:spPr>
          <a:xfrm>
            <a:off x="3618230" y="3502660"/>
            <a:ext cx="894080" cy="7315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1" name="文本框 20"/>
          <p:cNvSpPr txBox="1"/>
          <p:nvPr/>
        </p:nvSpPr>
        <p:spPr>
          <a:xfrm>
            <a:off x="4512310" y="3502660"/>
            <a:ext cx="903605" cy="7315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2" name="文本框 21"/>
          <p:cNvSpPr txBox="1"/>
          <p:nvPr/>
        </p:nvSpPr>
        <p:spPr>
          <a:xfrm>
            <a:off x="923925" y="4218940"/>
            <a:ext cx="4491355" cy="43307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600">
                <a:solidFill>
                  <a:srgbClr val="0070C0"/>
                </a:solidFill>
              </a:rPr>
              <a:t>                                    </a:t>
            </a:r>
            <a:r>
              <a:rPr lang="en-US" altLang="zh-CN" sz="18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防护措施</a:t>
            </a:r>
            <a:endParaRPr lang="zh-CN" altLang="en-US" sz="18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23290" y="4652010"/>
            <a:ext cx="906780" cy="8153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5" name="文本框 24"/>
          <p:cNvSpPr txBox="1"/>
          <p:nvPr/>
        </p:nvSpPr>
        <p:spPr>
          <a:xfrm>
            <a:off x="1830705" y="4652010"/>
            <a:ext cx="892810" cy="8153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6" name="文本框 25"/>
          <p:cNvSpPr txBox="1"/>
          <p:nvPr/>
        </p:nvSpPr>
        <p:spPr>
          <a:xfrm>
            <a:off x="2723515" y="4661535"/>
            <a:ext cx="892810" cy="8115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7" name="文本框 26"/>
          <p:cNvSpPr txBox="1"/>
          <p:nvPr/>
        </p:nvSpPr>
        <p:spPr>
          <a:xfrm>
            <a:off x="3617595" y="4652010"/>
            <a:ext cx="892810" cy="8153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8" name="文本框 27"/>
          <p:cNvSpPr txBox="1"/>
          <p:nvPr/>
        </p:nvSpPr>
        <p:spPr>
          <a:xfrm>
            <a:off x="4510405" y="4652645"/>
            <a:ext cx="902335" cy="8051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9" name="文本框 28"/>
          <p:cNvSpPr txBox="1"/>
          <p:nvPr/>
        </p:nvSpPr>
        <p:spPr>
          <a:xfrm>
            <a:off x="923290" y="5467985"/>
            <a:ext cx="906145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0" name="文本框 29"/>
          <p:cNvSpPr txBox="1"/>
          <p:nvPr/>
        </p:nvSpPr>
        <p:spPr>
          <a:xfrm>
            <a:off x="1831975" y="5467350"/>
            <a:ext cx="889635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1" name="文本框 30"/>
          <p:cNvSpPr txBox="1"/>
          <p:nvPr/>
        </p:nvSpPr>
        <p:spPr>
          <a:xfrm>
            <a:off x="2723515" y="5467350"/>
            <a:ext cx="892810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2" name="文本框 31"/>
          <p:cNvSpPr txBox="1"/>
          <p:nvPr/>
        </p:nvSpPr>
        <p:spPr>
          <a:xfrm>
            <a:off x="3616960" y="5467350"/>
            <a:ext cx="892810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3" name="文本框 32"/>
          <p:cNvSpPr txBox="1"/>
          <p:nvPr/>
        </p:nvSpPr>
        <p:spPr>
          <a:xfrm>
            <a:off x="4510405" y="5467350"/>
            <a:ext cx="902335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4" name="文本框 33"/>
          <p:cNvSpPr txBox="1"/>
          <p:nvPr/>
        </p:nvSpPr>
        <p:spPr>
          <a:xfrm>
            <a:off x="915035" y="1851660"/>
            <a:ext cx="4497705" cy="43624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400">
                <a:solidFill>
                  <a:srgbClr val="FFFF00"/>
                </a:solidFill>
                <a:latin typeface="+mn-ea"/>
                <a:ea typeface="+mn-ea"/>
                <a:cs typeface="+mn-ea"/>
              </a:rPr>
              <a:t>                  </a:t>
            </a:r>
            <a:r>
              <a:rPr lang="en-US" altLang="zh-CN" sz="1800">
                <a:solidFill>
                  <a:srgbClr val="FFFF00"/>
                </a:solidFill>
                <a:latin typeface="+mn-ea"/>
                <a:ea typeface="+mn-ea"/>
                <a:cs typeface="+mn-ea"/>
              </a:rPr>
              <a:t> </a:t>
            </a:r>
            <a:r>
              <a:rPr lang="en-US" altLang="zh-CN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危险特性</a:t>
            </a:r>
            <a:endParaRPr lang="zh-CN" altLang="en-US" sz="18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923290" y="2286635"/>
            <a:ext cx="4492625" cy="12153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检验槽为封闭空间进入存在窒息风险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检验槽中存有挥发的氟化氢,存在中毒危险</a:t>
            </a:r>
            <a:endParaRPr lang="zh-CN" altLang="en-US" sz="16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检验槽中的残存氟化氢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,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具有腐蚀性</a:t>
            </a:r>
            <a:endParaRPr lang="zh-CN" altLang="en-US" sz="1600"/>
          </a:p>
          <a:p>
            <a:pPr>
              <a:lnSpc>
                <a:spcPct val="150000"/>
              </a:lnSpc>
            </a:pPr>
            <a:endParaRPr lang="zh-CN" altLang="en-US" sz="1600"/>
          </a:p>
        </p:txBody>
      </p:sp>
      <p:sp>
        <p:nvSpPr>
          <p:cNvPr id="36" name="文本框 35"/>
          <p:cNvSpPr txBox="1"/>
          <p:nvPr/>
        </p:nvSpPr>
        <p:spPr>
          <a:xfrm>
            <a:off x="5415280" y="1850390"/>
            <a:ext cx="4439920" cy="43688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600"/>
              <a:t>                               </a:t>
            </a:r>
            <a:r>
              <a:rPr lang="en-US" altLang="zh-CN" sz="1400"/>
              <a:t>      </a:t>
            </a:r>
            <a:r>
              <a:rPr lang="en-US" altLang="zh-CN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altLang="en-US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控制措施</a:t>
            </a:r>
            <a:endParaRPr lang="zh-CN" altLang="en-US" sz="18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416550" y="2287270"/>
            <a:ext cx="4427855" cy="19481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zh-CN" altLang="en-US" sz="135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5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作业前需办理《受限空间作业票》</a:t>
            </a:r>
            <a:endParaRPr lang="zh-CN" altLang="en-US" sz="135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135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5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进入前对作业环境进行进行清理、吹扫，加强通风、保证空气流通，再进行气体检测</a:t>
            </a:r>
            <a:endParaRPr lang="zh-CN" altLang="en-US" sz="135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135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5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进入作业前必须穿戴一级防护服，佩戴防毒面具</a:t>
            </a:r>
            <a:endParaRPr lang="zh-CN" altLang="en-US" sz="135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135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5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作业过程中要定期对作业环境进行气体检测，保证作业安全</a:t>
            </a:r>
            <a:endParaRPr lang="zh-CN" altLang="en-US" sz="135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35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5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作业中断，需重新对作业环境进行气体检测合格方可允许进入作业</a:t>
            </a:r>
            <a:endParaRPr lang="zh-CN" altLang="en-US" sz="1350" b="1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35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5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必须严格执行作业程序，禁止违章作业</a:t>
            </a:r>
            <a:endParaRPr lang="zh-CN" altLang="en-US" sz="1350" b="1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350" b="1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600"/>
          </a:p>
          <a:p>
            <a:endParaRPr lang="zh-CN" altLang="en-US" sz="1600"/>
          </a:p>
        </p:txBody>
      </p:sp>
      <p:sp>
        <p:nvSpPr>
          <p:cNvPr id="39" name="文本框 38"/>
          <p:cNvSpPr txBox="1"/>
          <p:nvPr/>
        </p:nvSpPr>
        <p:spPr>
          <a:xfrm>
            <a:off x="5412740" y="4225290"/>
            <a:ext cx="4429125" cy="41465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>
              <a:buClrTx/>
              <a:buSzTx/>
              <a:buFontTx/>
            </a:pPr>
            <a:r>
              <a:rPr lang="en-US" altLang="zh-CN" sz="1400"/>
              <a:t>                                           </a:t>
            </a:r>
            <a:r>
              <a:rPr lang="en-US" altLang="zh-CN" sz="1600">
                <a:latin typeface="+mn-ea"/>
                <a:ea typeface="+mn-ea"/>
                <a:cs typeface="+mn-ea"/>
              </a:rPr>
              <a:t> </a:t>
            </a:r>
            <a:r>
              <a:rPr lang="zh-CN" altLang="en-US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应急措施</a:t>
            </a:r>
            <a:endParaRPr lang="zh-CN" altLang="en-US" sz="18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414645" y="4652010"/>
            <a:ext cx="4429760" cy="1554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若缺氧，立即撤出人员，对昏迷伤者进行人工呼吸和心肺复苏，及时就医</a:t>
            </a:r>
            <a:endParaRPr lang="zh-CN" altLang="en-US" sz="16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若中毒，将伤者转移至空气流通处进行人工呼吸和心肺复苏，食道摄入时给饮葡萄糖酸钙，立即就医</a:t>
            </a:r>
            <a:endParaRPr lang="zh-CN" altLang="en-US" sz="16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若腐蚀立即就近喷淋冲洗，及时送医</a:t>
            </a:r>
            <a:endParaRPr lang="zh-CN" altLang="en-US" sz="16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18845" y="6206490"/>
            <a:ext cx="8925560" cy="4140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报警急救电话 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119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120  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公司</a:t>
            </a:r>
            <a:r>
              <a:rPr lang="zh-CN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应急电话：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0476-5811166   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紧急联系人：叶秀柱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电话：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18147654966  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en-US" altLang="zh-CN" sz="145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</a:t>
            </a:r>
            <a:endParaRPr lang="zh-CN" altLang="en-US" sz="145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3" name="图片 83" descr="1615276434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6945" y="4722495"/>
            <a:ext cx="857250" cy="702310"/>
          </a:xfrm>
          <a:prstGeom prst="rect">
            <a:avLst/>
          </a:prstGeom>
        </p:spPr>
      </p:pic>
      <p:pic>
        <p:nvPicPr>
          <p:cNvPr id="80" name="图片 80" descr="1615276288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045" y="4722495"/>
            <a:ext cx="798195" cy="702310"/>
          </a:xfrm>
          <a:prstGeom prst="rect">
            <a:avLst/>
          </a:prstGeom>
        </p:spPr>
      </p:pic>
      <p:pic>
        <p:nvPicPr>
          <p:cNvPr id="84" name="图片 84" descr="1615276473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6375" y="4722495"/>
            <a:ext cx="849630" cy="73533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7440" y="4717415"/>
            <a:ext cx="862330" cy="707390"/>
          </a:xfrm>
          <a:prstGeom prst="rect">
            <a:avLst/>
          </a:prstGeom>
        </p:spPr>
      </p:pic>
      <p:pic>
        <p:nvPicPr>
          <p:cNvPr id="78" name="图片 78" descr="1615276198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8820" y="4748530"/>
            <a:ext cx="871220" cy="711835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6945" y="5520055"/>
            <a:ext cx="826770" cy="649605"/>
          </a:xfrm>
          <a:prstGeom prst="rect">
            <a:avLst/>
          </a:prstGeom>
        </p:spPr>
      </p:pic>
      <p:pic>
        <p:nvPicPr>
          <p:cNvPr id="79" name="图片 79" descr="1615276242(1)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1660" y="5501640"/>
            <a:ext cx="803910" cy="664845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9235" y="5498465"/>
            <a:ext cx="774065" cy="655320"/>
          </a:xfrm>
          <a:prstGeom prst="rect">
            <a:avLst/>
          </a:prstGeom>
        </p:spPr>
      </p:pic>
      <p:pic>
        <p:nvPicPr>
          <p:cNvPr id="50" name="图片 82" descr="1615276376(1)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84270" y="5539105"/>
            <a:ext cx="768985" cy="632460"/>
          </a:xfrm>
          <a:prstGeom prst="rect">
            <a:avLst/>
          </a:prstGeom>
        </p:spPr>
      </p:pic>
      <p:pic>
        <p:nvPicPr>
          <p:cNvPr id="86" name="图片 86" descr="1615276547(1)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6125" y="5523865"/>
            <a:ext cx="763270" cy="631825"/>
          </a:xfrm>
          <a:prstGeom prst="rect">
            <a:avLst/>
          </a:prstGeom>
        </p:spPr>
      </p:pic>
      <p:pic>
        <p:nvPicPr>
          <p:cNvPr id="51" name="图片 35" descr="1615160176(1)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59915" y="3502660"/>
            <a:ext cx="829310" cy="706120"/>
          </a:xfrm>
          <a:prstGeom prst="rect">
            <a:avLst/>
          </a:prstGeom>
        </p:spPr>
      </p:pic>
      <p:pic>
        <p:nvPicPr>
          <p:cNvPr id="89" name="图片 89" descr="1615279232(1)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52950" y="3512820"/>
            <a:ext cx="817245" cy="6934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321810" y="1477645"/>
            <a:ext cx="1421765" cy="374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</a:rPr>
              <a:t>受限空间编号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43575" y="1477645"/>
            <a:ext cx="1477010" cy="374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 SXKJ-005</a:t>
            </a:r>
            <a:endParaRPr lang="en-US" altLang="zh-CN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219950" y="1477645"/>
            <a:ext cx="1263015" cy="374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600" b="1"/>
              <a:t>    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责任人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493760" y="1477645"/>
            <a:ext cx="1361440" cy="374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>
              <a:buClrTx/>
              <a:buSzTx/>
              <a:buFontTx/>
            </a:pPr>
            <a:r>
              <a:rPr lang="en-US" altLang="zh-CN" sz="1600" b="1"/>
              <a:t>      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刘永涛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36" descr="1615160198(1)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68600" y="3533140"/>
            <a:ext cx="791210" cy="675640"/>
          </a:xfrm>
          <a:prstGeom prst="rect">
            <a:avLst/>
          </a:prstGeom>
        </p:spPr>
      </p:pic>
      <p:pic>
        <p:nvPicPr>
          <p:cNvPr id="52" name="图片 33" descr="1615019223(1)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44265" y="3533140"/>
            <a:ext cx="842010" cy="6731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5510" y="680720"/>
            <a:ext cx="8949690" cy="79692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noAutofit/>
          </a:bodyPr>
          <a:lstStyle/>
          <a:p>
            <a:pPr algn="ctr" fontAlgn="b">
              <a:lnSpc>
                <a:spcPct val="120000"/>
              </a:lnSpc>
            </a:pPr>
            <a:r>
              <a:rPr lang="zh-CN" altLang="en-US" sz="3200">
                <a:solidFill>
                  <a:srgbClr val="FFFF00"/>
                </a:solidFill>
              </a:rPr>
              <a:t>受限空间作业安全警示牌</a:t>
            </a:r>
            <a:endParaRPr lang="zh-CN" altLang="en-US" sz="3200">
              <a:solidFill>
                <a:srgbClr val="FFFF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23290" y="1477645"/>
            <a:ext cx="1653540" cy="3727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</a:rPr>
              <a:t>受限空间名称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576830" y="1477645"/>
            <a:ext cx="1649730" cy="3727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600" b="1">
                <a:latin typeface="+mn-ea"/>
                <a:ea typeface="+mn-ea"/>
                <a:cs typeface="+mn-ea"/>
                <a:sym typeface="+mn-ea"/>
              </a:rPr>
              <a:t>  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氢氟酸储罐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1600"/>
          </a:p>
          <a:p>
            <a:endParaRPr lang="en-US" altLang="zh-CN" sz="1600"/>
          </a:p>
        </p:txBody>
      </p:sp>
      <p:sp>
        <p:nvSpPr>
          <p:cNvPr id="17" name="文本框 16"/>
          <p:cNvSpPr txBox="1"/>
          <p:nvPr/>
        </p:nvSpPr>
        <p:spPr>
          <a:xfrm>
            <a:off x="918845" y="3502025"/>
            <a:ext cx="911225" cy="72326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endParaRPr lang="zh-CN" altLang="en-US" sz="1400"/>
          </a:p>
          <a:p>
            <a:r>
              <a:rPr lang="zh-CN" altLang="en-US" sz="140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危险标识</a:t>
            </a:r>
            <a:endParaRPr lang="zh-CN" altLang="en-US" sz="1400" b="1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400" b="1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827530" y="3502025"/>
            <a:ext cx="894080" cy="7327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19" name="文本框 18"/>
          <p:cNvSpPr txBox="1"/>
          <p:nvPr/>
        </p:nvSpPr>
        <p:spPr>
          <a:xfrm>
            <a:off x="2724150" y="3502660"/>
            <a:ext cx="894080" cy="7315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0" name="文本框 19"/>
          <p:cNvSpPr txBox="1"/>
          <p:nvPr/>
        </p:nvSpPr>
        <p:spPr>
          <a:xfrm>
            <a:off x="3618230" y="3502660"/>
            <a:ext cx="894080" cy="7315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1" name="文本框 20"/>
          <p:cNvSpPr txBox="1"/>
          <p:nvPr/>
        </p:nvSpPr>
        <p:spPr>
          <a:xfrm>
            <a:off x="4512310" y="3502660"/>
            <a:ext cx="903605" cy="7315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2" name="文本框 21"/>
          <p:cNvSpPr txBox="1"/>
          <p:nvPr/>
        </p:nvSpPr>
        <p:spPr>
          <a:xfrm>
            <a:off x="923925" y="4218940"/>
            <a:ext cx="4491355" cy="43307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600">
                <a:solidFill>
                  <a:srgbClr val="0070C0"/>
                </a:solidFill>
              </a:rPr>
              <a:t>                                    </a:t>
            </a:r>
            <a:r>
              <a:rPr lang="en-US" altLang="zh-CN" sz="18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防护措施</a:t>
            </a:r>
            <a:endParaRPr lang="zh-CN" altLang="en-US" sz="18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23290" y="4652010"/>
            <a:ext cx="906780" cy="8153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5" name="文本框 24"/>
          <p:cNvSpPr txBox="1"/>
          <p:nvPr/>
        </p:nvSpPr>
        <p:spPr>
          <a:xfrm>
            <a:off x="1830705" y="4652010"/>
            <a:ext cx="892810" cy="8153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6" name="文本框 25"/>
          <p:cNvSpPr txBox="1"/>
          <p:nvPr/>
        </p:nvSpPr>
        <p:spPr>
          <a:xfrm>
            <a:off x="2723515" y="4661535"/>
            <a:ext cx="892810" cy="8115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7" name="文本框 26"/>
          <p:cNvSpPr txBox="1"/>
          <p:nvPr/>
        </p:nvSpPr>
        <p:spPr>
          <a:xfrm>
            <a:off x="3617595" y="4652010"/>
            <a:ext cx="892810" cy="8153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8" name="文本框 27"/>
          <p:cNvSpPr txBox="1"/>
          <p:nvPr/>
        </p:nvSpPr>
        <p:spPr>
          <a:xfrm>
            <a:off x="4510405" y="4652645"/>
            <a:ext cx="902335" cy="8051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9" name="文本框 28"/>
          <p:cNvSpPr txBox="1"/>
          <p:nvPr/>
        </p:nvSpPr>
        <p:spPr>
          <a:xfrm>
            <a:off x="923290" y="5467985"/>
            <a:ext cx="906145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0" name="文本框 29"/>
          <p:cNvSpPr txBox="1"/>
          <p:nvPr/>
        </p:nvSpPr>
        <p:spPr>
          <a:xfrm>
            <a:off x="1831975" y="5467350"/>
            <a:ext cx="889635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1" name="文本框 30"/>
          <p:cNvSpPr txBox="1"/>
          <p:nvPr/>
        </p:nvSpPr>
        <p:spPr>
          <a:xfrm>
            <a:off x="2723515" y="5467350"/>
            <a:ext cx="892810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2" name="文本框 31"/>
          <p:cNvSpPr txBox="1"/>
          <p:nvPr/>
        </p:nvSpPr>
        <p:spPr>
          <a:xfrm>
            <a:off x="3616960" y="5467350"/>
            <a:ext cx="892810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3" name="文本框 32"/>
          <p:cNvSpPr txBox="1"/>
          <p:nvPr/>
        </p:nvSpPr>
        <p:spPr>
          <a:xfrm>
            <a:off x="4510405" y="5467350"/>
            <a:ext cx="902335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4" name="文本框 33"/>
          <p:cNvSpPr txBox="1"/>
          <p:nvPr/>
        </p:nvSpPr>
        <p:spPr>
          <a:xfrm>
            <a:off x="915035" y="1851660"/>
            <a:ext cx="4497705" cy="43624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400">
                <a:solidFill>
                  <a:srgbClr val="FFFF00"/>
                </a:solidFill>
                <a:latin typeface="+mn-ea"/>
                <a:ea typeface="+mn-ea"/>
                <a:cs typeface="+mn-ea"/>
              </a:rPr>
              <a:t>                  </a:t>
            </a:r>
            <a:r>
              <a:rPr lang="en-US" altLang="zh-CN" sz="1800">
                <a:solidFill>
                  <a:srgbClr val="FFFF00"/>
                </a:solidFill>
                <a:latin typeface="+mn-ea"/>
                <a:ea typeface="+mn-ea"/>
                <a:cs typeface="+mn-ea"/>
              </a:rPr>
              <a:t> </a:t>
            </a:r>
            <a:r>
              <a:rPr lang="en-US" altLang="zh-CN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危险特性</a:t>
            </a:r>
            <a:endParaRPr lang="zh-CN" altLang="en-US" sz="18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923290" y="2286635"/>
            <a:ext cx="4492625" cy="12153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储罐为封闭空间进入存在窒息风险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储罐中存有挥发的氟化氢,存在中毒危险</a:t>
            </a:r>
            <a:endParaRPr lang="zh-CN" altLang="en-US" sz="16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储罐中的残存氢氟酸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,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具有腐蚀风险</a:t>
            </a:r>
            <a:endParaRPr lang="zh-CN" altLang="en-US" sz="1600"/>
          </a:p>
          <a:p>
            <a:endParaRPr lang="zh-CN" altLang="en-US" sz="1600"/>
          </a:p>
        </p:txBody>
      </p:sp>
      <p:sp>
        <p:nvSpPr>
          <p:cNvPr id="36" name="文本框 35"/>
          <p:cNvSpPr txBox="1"/>
          <p:nvPr/>
        </p:nvSpPr>
        <p:spPr>
          <a:xfrm>
            <a:off x="5415280" y="1850390"/>
            <a:ext cx="4439920" cy="43688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600"/>
              <a:t>                               </a:t>
            </a:r>
            <a:r>
              <a:rPr lang="en-US" altLang="zh-CN" sz="1400"/>
              <a:t>      </a:t>
            </a:r>
            <a:r>
              <a:rPr lang="en-US" altLang="zh-CN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altLang="en-US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控制措施</a:t>
            </a:r>
            <a:endParaRPr lang="zh-CN" altLang="en-US" sz="18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416550" y="2287270"/>
            <a:ext cx="4427855" cy="19481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zh-CN" altLang="en-US" sz="1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5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作业前需办理《受限空间作业票》</a:t>
            </a:r>
            <a:endParaRPr lang="zh-CN" altLang="en-US" sz="135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135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5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进入前对作业环境进行进行清理、吹扫，加强通风、保证空气流通，再进行气体检测</a:t>
            </a:r>
            <a:endParaRPr lang="zh-CN" altLang="en-US" sz="135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135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5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进入作业前必须穿戴一级防护服，佩戴防毒面具</a:t>
            </a:r>
            <a:endParaRPr lang="zh-CN" altLang="en-US" sz="135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135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5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作业过程中要定期对作业环境进行气体检测，保证作业安全</a:t>
            </a:r>
            <a:endParaRPr lang="zh-CN" altLang="en-US" sz="135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35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5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作业中断，需重新对作业环境进行气体检测合格方可允许进入作业</a:t>
            </a:r>
            <a:endParaRPr lang="zh-CN" altLang="en-US" sz="1350" b="1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35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5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必须严格执行作业程序，禁止违章作业</a:t>
            </a:r>
            <a:endParaRPr lang="zh-CN" altLang="en-US" sz="1350" b="1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350"/>
          </a:p>
        </p:txBody>
      </p:sp>
      <p:sp>
        <p:nvSpPr>
          <p:cNvPr id="39" name="文本框 38"/>
          <p:cNvSpPr txBox="1"/>
          <p:nvPr/>
        </p:nvSpPr>
        <p:spPr>
          <a:xfrm>
            <a:off x="5412740" y="4225290"/>
            <a:ext cx="4429125" cy="41465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>
              <a:buClrTx/>
              <a:buSzTx/>
              <a:buFontTx/>
            </a:pPr>
            <a:r>
              <a:rPr lang="en-US" altLang="zh-CN" sz="1400"/>
              <a:t>                                           </a:t>
            </a:r>
            <a:r>
              <a:rPr lang="en-US" altLang="zh-CN" sz="1600">
                <a:latin typeface="+mn-ea"/>
                <a:ea typeface="+mn-ea"/>
                <a:cs typeface="+mn-ea"/>
              </a:rPr>
              <a:t> </a:t>
            </a:r>
            <a:r>
              <a:rPr lang="zh-CN" altLang="en-US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应急措施</a:t>
            </a:r>
            <a:endParaRPr lang="zh-CN" altLang="en-US" sz="18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414645" y="4652010"/>
            <a:ext cx="4429760" cy="1554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若缺氧，立即撤出人员，对昏迷伤者进行人工呼吸和心肺复苏，及时就医</a:t>
            </a:r>
            <a:endParaRPr lang="zh-CN" altLang="en-US" sz="16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若中毒，将伤者转移至空气流通处进行人工呼吸和心肺复苏，食道摄入时给饮葡萄糖酸钙，立即就医</a:t>
            </a:r>
            <a:endParaRPr lang="zh-CN" altLang="en-US" sz="16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若腐蚀立即就近喷淋冲洗，及时送医</a:t>
            </a:r>
            <a:endParaRPr lang="zh-CN" altLang="en-US" sz="16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18845" y="6206490"/>
            <a:ext cx="8925560" cy="4140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报警急救电话 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119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120  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公司</a:t>
            </a:r>
            <a:r>
              <a:rPr lang="zh-CN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应急电话：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0476-5811166   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紧急联系人：叶秀柱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电话：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18147654966</a:t>
            </a:r>
            <a:r>
              <a:rPr lang="en-US" altLang="zh-CN" sz="145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</a:t>
            </a:r>
            <a:r>
              <a:rPr lang="en-US" altLang="zh-CN" sz="145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</a:t>
            </a:r>
            <a:endParaRPr lang="zh-CN" altLang="en-US" sz="145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3" name="图片 83" descr="1615276434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6945" y="4721860"/>
            <a:ext cx="857250" cy="702945"/>
          </a:xfrm>
          <a:prstGeom prst="rect">
            <a:avLst/>
          </a:prstGeom>
        </p:spPr>
      </p:pic>
      <p:pic>
        <p:nvPicPr>
          <p:cNvPr id="80" name="图片 80" descr="1615276288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045" y="4718685"/>
            <a:ext cx="798195" cy="706120"/>
          </a:xfrm>
          <a:prstGeom prst="rect">
            <a:avLst/>
          </a:prstGeom>
        </p:spPr>
      </p:pic>
      <p:pic>
        <p:nvPicPr>
          <p:cNvPr id="84" name="图片 84" descr="1615276473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6375" y="4722495"/>
            <a:ext cx="849630" cy="73533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7440" y="4660900"/>
            <a:ext cx="768350" cy="763905"/>
          </a:xfrm>
          <a:prstGeom prst="rect">
            <a:avLst/>
          </a:prstGeom>
        </p:spPr>
      </p:pic>
      <p:pic>
        <p:nvPicPr>
          <p:cNvPr id="78" name="图片 78" descr="1615276198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8820" y="4748530"/>
            <a:ext cx="871220" cy="711835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6945" y="5520055"/>
            <a:ext cx="826770" cy="649605"/>
          </a:xfrm>
          <a:prstGeom prst="rect">
            <a:avLst/>
          </a:prstGeom>
        </p:spPr>
      </p:pic>
      <p:pic>
        <p:nvPicPr>
          <p:cNvPr id="79" name="图片 79" descr="1615276242(1)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1660" y="5501640"/>
            <a:ext cx="803910" cy="664845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9235" y="5498465"/>
            <a:ext cx="774065" cy="655320"/>
          </a:xfrm>
          <a:prstGeom prst="rect">
            <a:avLst/>
          </a:prstGeom>
        </p:spPr>
      </p:pic>
      <p:pic>
        <p:nvPicPr>
          <p:cNvPr id="50" name="图片 82" descr="1615276376(1)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84270" y="5539105"/>
            <a:ext cx="768985" cy="632460"/>
          </a:xfrm>
          <a:prstGeom prst="rect">
            <a:avLst/>
          </a:prstGeom>
        </p:spPr>
      </p:pic>
      <p:pic>
        <p:nvPicPr>
          <p:cNvPr id="86" name="图片 86" descr="1615276547(1)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6125" y="5523865"/>
            <a:ext cx="763270" cy="631825"/>
          </a:xfrm>
          <a:prstGeom prst="rect">
            <a:avLst/>
          </a:prstGeom>
        </p:spPr>
      </p:pic>
      <p:pic>
        <p:nvPicPr>
          <p:cNvPr id="51" name="图片 35" descr="1615160176(1)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59915" y="3502660"/>
            <a:ext cx="829310" cy="706120"/>
          </a:xfrm>
          <a:prstGeom prst="rect">
            <a:avLst/>
          </a:prstGeom>
        </p:spPr>
      </p:pic>
      <p:pic>
        <p:nvPicPr>
          <p:cNvPr id="89" name="图片 89" descr="1615279232(1)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52950" y="3512820"/>
            <a:ext cx="817245" cy="6934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226560" y="1477645"/>
            <a:ext cx="1517015" cy="374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</a:rPr>
              <a:t>受限空间编号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43575" y="1477645"/>
            <a:ext cx="1477010" cy="374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 SXKJ-006</a:t>
            </a:r>
            <a:endParaRPr lang="en-US" altLang="zh-CN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219950" y="1477645"/>
            <a:ext cx="1263015" cy="374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600" b="1"/>
              <a:t>    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责任人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493760" y="1477645"/>
            <a:ext cx="1361440" cy="374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>
              <a:buClrTx/>
              <a:buSzTx/>
              <a:buFontTx/>
            </a:pPr>
            <a:r>
              <a:rPr lang="en-US" altLang="zh-CN" sz="1600" b="1"/>
              <a:t>      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刘永涛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36" descr="1615160198(1)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68600" y="3533140"/>
            <a:ext cx="791210" cy="675640"/>
          </a:xfrm>
          <a:prstGeom prst="rect">
            <a:avLst/>
          </a:prstGeom>
        </p:spPr>
      </p:pic>
      <p:pic>
        <p:nvPicPr>
          <p:cNvPr id="52" name="图片 33" descr="1615019223(1)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44265" y="3533140"/>
            <a:ext cx="842010" cy="6731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5510" y="680720"/>
            <a:ext cx="8949690" cy="79692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noAutofit/>
          </a:bodyPr>
          <a:lstStyle/>
          <a:p>
            <a:pPr algn="ctr" fontAlgn="b">
              <a:lnSpc>
                <a:spcPct val="120000"/>
              </a:lnSpc>
            </a:pPr>
            <a:r>
              <a:rPr lang="zh-CN" altLang="en-US" sz="3200">
                <a:solidFill>
                  <a:srgbClr val="FFFF00"/>
                </a:solidFill>
              </a:rPr>
              <a:t>受限空间作业安全警示牌</a:t>
            </a:r>
            <a:endParaRPr lang="zh-CN" altLang="en-US" sz="3200">
              <a:solidFill>
                <a:srgbClr val="FFFF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23290" y="1477645"/>
            <a:ext cx="1653540" cy="3727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</a:rPr>
              <a:t>受限空间名称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576830" y="1477645"/>
            <a:ext cx="1649730" cy="3727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  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氟硅酸储罐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1600"/>
          </a:p>
          <a:p>
            <a:endParaRPr lang="en-US" altLang="zh-CN" sz="1600"/>
          </a:p>
        </p:txBody>
      </p:sp>
      <p:sp>
        <p:nvSpPr>
          <p:cNvPr id="17" name="文本框 16"/>
          <p:cNvSpPr txBox="1"/>
          <p:nvPr/>
        </p:nvSpPr>
        <p:spPr>
          <a:xfrm>
            <a:off x="918845" y="3484880"/>
            <a:ext cx="911225" cy="74041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endParaRPr lang="zh-CN" altLang="en-US" sz="1400"/>
          </a:p>
          <a:p>
            <a:r>
              <a:rPr lang="zh-CN" altLang="en-US" sz="140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危险标识</a:t>
            </a:r>
            <a:endParaRPr lang="zh-CN" altLang="en-US" sz="1400" b="1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400" b="1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827530" y="3492500"/>
            <a:ext cx="894080" cy="742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19" name="文本框 18"/>
          <p:cNvSpPr txBox="1"/>
          <p:nvPr/>
        </p:nvSpPr>
        <p:spPr>
          <a:xfrm>
            <a:off x="2724150" y="3484245"/>
            <a:ext cx="894080" cy="7499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0" name="文本框 19"/>
          <p:cNvSpPr txBox="1"/>
          <p:nvPr/>
        </p:nvSpPr>
        <p:spPr>
          <a:xfrm>
            <a:off x="3618230" y="3484245"/>
            <a:ext cx="894080" cy="7499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1" name="文本框 20"/>
          <p:cNvSpPr txBox="1"/>
          <p:nvPr/>
        </p:nvSpPr>
        <p:spPr>
          <a:xfrm>
            <a:off x="4512310" y="3484245"/>
            <a:ext cx="903605" cy="7499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2" name="文本框 21"/>
          <p:cNvSpPr txBox="1"/>
          <p:nvPr/>
        </p:nvSpPr>
        <p:spPr>
          <a:xfrm>
            <a:off x="923925" y="4218940"/>
            <a:ext cx="4491355" cy="43307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600">
                <a:solidFill>
                  <a:srgbClr val="0070C0"/>
                </a:solidFill>
              </a:rPr>
              <a:t>                                    </a:t>
            </a:r>
            <a:r>
              <a:rPr lang="en-US" altLang="zh-CN" sz="18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防护措施</a:t>
            </a:r>
            <a:endParaRPr lang="zh-CN" altLang="en-US" sz="18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23290" y="4652010"/>
            <a:ext cx="906780" cy="8153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5" name="文本框 24"/>
          <p:cNvSpPr txBox="1"/>
          <p:nvPr/>
        </p:nvSpPr>
        <p:spPr>
          <a:xfrm>
            <a:off x="1830705" y="4652010"/>
            <a:ext cx="892810" cy="8153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6" name="文本框 25"/>
          <p:cNvSpPr txBox="1"/>
          <p:nvPr/>
        </p:nvSpPr>
        <p:spPr>
          <a:xfrm>
            <a:off x="2723515" y="4661535"/>
            <a:ext cx="892810" cy="8115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7" name="文本框 26"/>
          <p:cNvSpPr txBox="1"/>
          <p:nvPr/>
        </p:nvSpPr>
        <p:spPr>
          <a:xfrm>
            <a:off x="3617595" y="4652010"/>
            <a:ext cx="892810" cy="8153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8" name="文本框 27"/>
          <p:cNvSpPr txBox="1"/>
          <p:nvPr/>
        </p:nvSpPr>
        <p:spPr>
          <a:xfrm>
            <a:off x="4510405" y="4652645"/>
            <a:ext cx="902335" cy="8051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29" name="文本框 28"/>
          <p:cNvSpPr txBox="1"/>
          <p:nvPr/>
        </p:nvSpPr>
        <p:spPr>
          <a:xfrm>
            <a:off x="923290" y="5467985"/>
            <a:ext cx="906145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0" name="文本框 29"/>
          <p:cNvSpPr txBox="1"/>
          <p:nvPr/>
        </p:nvSpPr>
        <p:spPr>
          <a:xfrm>
            <a:off x="1831975" y="5467350"/>
            <a:ext cx="889635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1" name="文本框 30"/>
          <p:cNvSpPr txBox="1"/>
          <p:nvPr/>
        </p:nvSpPr>
        <p:spPr>
          <a:xfrm>
            <a:off x="2723515" y="5467350"/>
            <a:ext cx="892810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2" name="文本框 31"/>
          <p:cNvSpPr txBox="1"/>
          <p:nvPr/>
        </p:nvSpPr>
        <p:spPr>
          <a:xfrm>
            <a:off x="3616960" y="5467350"/>
            <a:ext cx="892810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3" name="文本框 32"/>
          <p:cNvSpPr txBox="1"/>
          <p:nvPr/>
        </p:nvSpPr>
        <p:spPr>
          <a:xfrm>
            <a:off x="4510405" y="5467350"/>
            <a:ext cx="902335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</p:txBody>
      </p:sp>
      <p:sp>
        <p:nvSpPr>
          <p:cNvPr id="34" name="文本框 33"/>
          <p:cNvSpPr txBox="1"/>
          <p:nvPr/>
        </p:nvSpPr>
        <p:spPr>
          <a:xfrm>
            <a:off x="915035" y="1851660"/>
            <a:ext cx="4497705" cy="43624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400">
                <a:solidFill>
                  <a:srgbClr val="FFFF00"/>
                </a:solidFill>
                <a:latin typeface="+mn-ea"/>
                <a:ea typeface="+mn-ea"/>
                <a:cs typeface="+mn-ea"/>
              </a:rPr>
              <a:t>                  </a:t>
            </a:r>
            <a:r>
              <a:rPr lang="en-US" altLang="zh-CN" sz="1800">
                <a:solidFill>
                  <a:srgbClr val="FFFF00"/>
                </a:solidFill>
                <a:latin typeface="+mn-ea"/>
                <a:ea typeface="+mn-ea"/>
                <a:cs typeface="+mn-ea"/>
              </a:rPr>
              <a:t> </a:t>
            </a:r>
            <a:r>
              <a:rPr lang="en-US" altLang="zh-CN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危险特性</a:t>
            </a:r>
            <a:endParaRPr lang="zh-CN" altLang="en-US" sz="18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923290" y="2291080"/>
            <a:ext cx="4492625" cy="119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成品储罐为封闭空间进入存在窒息风险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罐中存有挥发的氟化氢,存在中毒危险</a:t>
            </a:r>
            <a:endParaRPr lang="zh-CN" altLang="en-US" sz="16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氟硅酸具有酸性，存在腐蚀风险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415280" y="1850390"/>
            <a:ext cx="4439920" cy="43688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600"/>
              <a:t>                               </a:t>
            </a:r>
            <a:r>
              <a:rPr lang="en-US" altLang="zh-CN" sz="1400"/>
              <a:t>      </a:t>
            </a:r>
            <a:r>
              <a:rPr lang="en-US" altLang="zh-CN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altLang="en-US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控制措施</a:t>
            </a:r>
            <a:endParaRPr lang="zh-CN" altLang="en-US" sz="18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416550" y="2287270"/>
            <a:ext cx="4427855" cy="19481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zh-CN" altLang="en-US" sz="137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7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作业前需办理《受限空间作业票》</a:t>
            </a:r>
            <a:endParaRPr lang="zh-CN" altLang="en-US" sz="137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137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7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进入前对作业环境进行气体检测，对氟化氢检验槽进行清理、吹扫，加强通风、保证空气流通</a:t>
            </a:r>
            <a:endParaRPr lang="zh-CN" altLang="en-US" sz="137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137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7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进入作业前必须穿戴一级防护服，佩戴防毒面具</a:t>
            </a:r>
            <a:endParaRPr lang="zh-CN" altLang="en-US" sz="137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137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7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作业过程中要定期对作业环境进行气体检测，保证作业安全</a:t>
            </a:r>
            <a:endParaRPr lang="zh-CN" altLang="en-US" sz="137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37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7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作业中断，需重新对作业环境进行气体检测合格方可允许进入作业</a:t>
            </a:r>
            <a:endParaRPr lang="zh-CN" altLang="en-US" sz="1370" b="1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37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365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必须严格执行作业程序</a:t>
            </a:r>
            <a:r>
              <a:rPr lang="zh-CN" altLang="en-US" sz="137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，禁止违章作业</a:t>
            </a:r>
            <a:endParaRPr lang="zh-CN" altLang="en-US" sz="1370" b="1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370"/>
          </a:p>
          <a:p>
            <a:endParaRPr lang="zh-CN" altLang="en-US" sz="1370"/>
          </a:p>
        </p:txBody>
      </p:sp>
      <p:sp>
        <p:nvSpPr>
          <p:cNvPr id="39" name="文本框 38"/>
          <p:cNvSpPr txBox="1"/>
          <p:nvPr/>
        </p:nvSpPr>
        <p:spPr>
          <a:xfrm>
            <a:off x="5412740" y="4225290"/>
            <a:ext cx="4429125" cy="41465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>
              <a:buClrTx/>
              <a:buSzTx/>
              <a:buFontTx/>
            </a:pPr>
            <a:r>
              <a:rPr lang="en-US" altLang="zh-CN" sz="1400"/>
              <a:t>                                           </a:t>
            </a:r>
            <a:r>
              <a:rPr lang="en-US" altLang="zh-CN" sz="1600">
                <a:latin typeface="+mn-ea"/>
                <a:ea typeface="+mn-ea"/>
                <a:cs typeface="+mn-ea"/>
              </a:rPr>
              <a:t> </a:t>
            </a:r>
            <a:r>
              <a:rPr lang="zh-CN" altLang="en-US" sz="1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应急措施</a:t>
            </a:r>
            <a:endParaRPr lang="zh-CN" altLang="en-US" sz="18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414645" y="4652010"/>
            <a:ext cx="4429760" cy="1554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若缺氧，立即撤出人员，对昏迷伤者进行人工呼吸和心肺复苏，及时就医</a:t>
            </a:r>
            <a:endParaRPr lang="zh-CN" altLang="en-US" sz="16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若中毒，将伤者转移至空气流通处进行人工呼吸和心肺复苏，食道摄入时给饮葡萄糖酸钙，立即就医</a:t>
            </a:r>
            <a:endParaRPr lang="zh-CN" altLang="en-US" sz="16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若腐蚀立即就近喷淋冲洗，及时送医</a:t>
            </a:r>
            <a:endParaRPr lang="zh-CN" altLang="en-US" sz="16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18845" y="6206490"/>
            <a:ext cx="8925560" cy="4140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报警急救电话 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119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120  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公司</a:t>
            </a:r>
            <a:r>
              <a:rPr lang="zh-CN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应急电话：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0476-5811166   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紧急联系人：叶秀柱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r>
              <a:rPr lang="zh-CN" altLang="en-US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电话：</a:t>
            </a:r>
            <a:r>
              <a:rPr lang="en-US" altLang="zh-CN" sz="145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18147654966  </a:t>
            </a:r>
            <a:r>
              <a:rPr lang="en-US" altLang="zh-CN" sz="145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en-US" altLang="zh-CN" sz="145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</a:t>
            </a:r>
            <a:endParaRPr lang="zh-CN" altLang="en-US" sz="145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3" name="图片 83" descr="1615276434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8055" y="4722495"/>
            <a:ext cx="857250" cy="702310"/>
          </a:xfrm>
          <a:prstGeom prst="rect">
            <a:avLst/>
          </a:prstGeom>
        </p:spPr>
      </p:pic>
      <p:pic>
        <p:nvPicPr>
          <p:cNvPr id="80" name="图片 80" descr="1615276288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330" y="4759325"/>
            <a:ext cx="798195" cy="678180"/>
          </a:xfrm>
          <a:prstGeom prst="rect">
            <a:avLst/>
          </a:prstGeom>
        </p:spPr>
      </p:pic>
      <p:pic>
        <p:nvPicPr>
          <p:cNvPr id="84" name="图片 84" descr="1615276473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6375" y="4722495"/>
            <a:ext cx="849630" cy="73533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7440" y="4722495"/>
            <a:ext cx="768350" cy="702310"/>
          </a:xfrm>
          <a:prstGeom prst="rect">
            <a:avLst/>
          </a:prstGeom>
        </p:spPr>
      </p:pic>
      <p:pic>
        <p:nvPicPr>
          <p:cNvPr id="78" name="图片 78" descr="1615276198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8820" y="4748530"/>
            <a:ext cx="871220" cy="711835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6945" y="5520055"/>
            <a:ext cx="826770" cy="649605"/>
          </a:xfrm>
          <a:prstGeom prst="rect">
            <a:avLst/>
          </a:prstGeom>
        </p:spPr>
      </p:pic>
      <p:pic>
        <p:nvPicPr>
          <p:cNvPr id="79" name="图片 79" descr="1615276242(1)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1660" y="5501640"/>
            <a:ext cx="803910" cy="664845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9235" y="5498465"/>
            <a:ext cx="774065" cy="655320"/>
          </a:xfrm>
          <a:prstGeom prst="rect">
            <a:avLst/>
          </a:prstGeom>
        </p:spPr>
      </p:pic>
      <p:pic>
        <p:nvPicPr>
          <p:cNvPr id="50" name="图片 82" descr="1615276376(1)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84270" y="5539105"/>
            <a:ext cx="768985" cy="632460"/>
          </a:xfrm>
          <a:prstGeom prst="rect">
            <a:avLst/>
          </a:prstGeom>
        </p:spPr>
      </p:pic>
      <p:pic>
        <p:nvPicPr>
          <p:cNvPr id="86" name="图片 86" descr="1615276547(1)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6125" y="5523865"/>
            <a:ext cx="763270" cy="631825"/>
          </a:xfrm>
          <a:prstGeom prst="rect">
            <a:avLst/>
          </a:prstGeom>
        </p:spPr>
      </p:pic>
      <p:pic>
        <p:nvPicPr>
          <p:cNvPr id="51" name="图片 35" descr="1615160176(1)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38960" y="3499485"/>
            <a:ext cx="829310" cy="666750"/>
          </a:xfrm>
          <a:prstGeom prst="rect">
            <a:avLst/>
          </a:prstGeom>
        </p:spPr>
      </p:pic>
      <p:pic>
        <p:nvPicPr>
          <p:cNvPr id="89" name="图片 89" descr="1615279232(1)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29455" y="3499485"/>
            <a:ext cx="817245" cy="6934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226560" y="1477645"/>
            <a:ext cx="1517015" cy="374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</a:rPr>
              <a:t>受限空间编号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43575" y="1477645"/>
            <a:ext cx="1477010" cy="374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 SXKJ-007</a:t>
            </a:r>
            <a:endParaRPr lang="en-US" altLang="zh-CN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219950" y="1477645"/>
            <a:ext cx="1263015" cy="374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zh-CN" sz="1600" b="1"/>
              <a:t>    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责任人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493760" y="1477645"/>
            <a:ext cx="1361440" cy="374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>
              <a:buClrTx/>
              <a:buSzTx/>
              <a:buFontTx/>
            </a:pPr>
            <a:r>
              <a:rPr lang="en-US" altLang="zh-CN" sz="1600" b="1"/>
              <a:t>      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刘永涛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36" descr="1615160198(1)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67965" y="3517265"/>
            <a:ext cx="791210" cy="675640"/>
          </a:xfrm>
          <a:prstGeom prst="rect">
            <a:avLst/>
          </a:prstGeom>
        </p:spPr>
      </p:pic>
      <p:pic>
        <p:nvPicPr>
          <p:cNvPr id="52" name="图片 33" descr="1615019223(1)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42360" y="3492500"/>
            <a:ext cx="842010" cy="6731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1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2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3.xml><?xml version="1.0" encoding="utf-8"?>
<p:tagLst xmlns:p="http://schemas.openxmlformats.org/presentationml/2006/main">
  <p:tag name="KSO_WM_SLIDE_ID" val="custom20203621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3621"/>
  <p:tag name="KSO_WM_SLIDE_LAYOUT" val="a_b_f"/>
  <p:tag name="KSO_WM_SLIDE_LAYOUT_CNT" val="1_1_2"/>
  <p:tag name="KSO_WM_TEMPLATE_MASTER_THUMB_INDEX" val="12"/>
  <p:tag name="KSO_WM_TEMPLATE_THUMBS_INDEX" val="1、4、10、12、15、18、21、24、27、29、34"/>
  <p:tag name="KSO_WM_SPECIAL_SOURCE" val="bdnull"/>
</p:tagLst>
</file>

<file path=ppt/tags/tag1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.xml><?xml version="1.0" encoding="utf-8"?>
<p:tagLst xmlns:p="http://schemas.openxmlformats.org/presentationml/2006/main">
  <p:tag name="KSO_WM_SPECIAL_SOURCE" val="bdnull"/>
</p:tagLst>
</file>

<file path=ppt/tags/tag16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7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19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21.xml><?xml version="1.0" encoding="utf-8"?>
<p:tagLst xmlns:p="http://schemas.openxmlformats.org/presentationml/2006/main">
  <p:tag name="commondata" val="eyJoZGlkIjoiM2Q4Y2M0MTAxMGRmZTZkMWUzZjg0NGZmZDVmMDc3NjU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ISCONTENTSTITLE" val="0"/>
  <p:tag name="KSO_WM_UNIT_ISNUMDGMTITLE" val="0"/>
  <p:tag name="KSO_WM_UNIT_PRESET_TEXT" val="企业产品发布会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1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TEXT_FILL_FORE_SCHEMECOLOR_INDEX_BRIGHTNESS" val="0"/>
  <p:tag name="KSO_WM_UNIT_TEXT_FILL_FORE_SCHEMECOLOR_INDEX" val="5"/>
  <p:tag name="KSO_WM_UNIT_TEXT_FILL_TYPE" val="1"/>
</p:tagLst>
</file>

<file path=ppt/tags/tag9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13909</Words>
  <Application>WPS 演示</Application>
  <PresentationFormat>自定义</PresentationFormat>
  <Paragraphs>2003</Paragraphs>
  <Slides>25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Arial</vt:lpstr>
      <vt:lpstr>宋体</vt:lpstr>
      <vt:lpstr>Wingdings</vt:lpstr>
      <vt:lpstr>Calibri</vt:lpstr>
      <vt:lpstr>汉仪旗黑-85S</vt:lpstr>
      <vt:lpstr>黑体</vt:lpstr>
      <vt:lpstr>微软雅黑</vt:lpstr>
      <vt:lpstr>楷体</vt:lpstr>
      <vt:lpstr>Arial Unicode MS</vt:lpstr>
      <vt:lpstr>Office 主题​​</vt:lpstr>
      <vt:lpstr>安全管理必备 工具--TPM概论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李伟</dc:creator>
  <cp:lastModifiedBy>玲俐</cp:lastModifiedBy>
  <cp:revision>233</cp:revision>
  <cp:lastPrinted>2020-08-31T06:01:00Z</cp:lastPrinted>
  <dcterms:created xsi:type="dcterms:W3CDTF">1900-01-01T00:00:00Z</dcterms:created>
  <dcterms:modified xsi:type="dcterms:W3CDTF">2024-06-28T06:29:43Z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A929EC360F9B49049B88AA7367FD6AA9_13</vt:lpwstr>
  </property>
</Properties>
</file>